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993366"/>
    <a:srgbClr val="E5DFEC"/>
    <a:srgbClr val="CC0099"/>
    <a:srgbClr val="80008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21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733333333333325"/>
          <c:y val="9.9557522123896541E-2"/>
          <c:w val="0.48133333333333334"/>
          <c:h val="0.7986725663716816"/>
        </c:manualLayout>
      </c:layout>
      <c:radarChart>
        <c:radarStyle val="filled"/>
        <c:varyColors val="0"/>
        <c:ser>
          <c:idx val="0"/>
          <c:order val="0"/>
          <c:spPr>
            <a:solidFill>
              <a:srgbClr val="CC0066"/>
            </a:solidFill>
            <a:ln w="12696">
              <a:solidFill>
                <a:srgbClr val="000000"/>
              </a:solidFill>
              <a:prstDash val="solid"/>
            </a:ln>
          </c:spPr>
          <c:cat>
            <c:strRef>
              <c:f>'Table of measures'!$B$45:$V$45</c:f>
              <c:strCache>
                <c:ptCount val="21"/>
                <c:pt idx="0">
                  <c:v>Early childhood education and care</c:v>
                </c:pt>
                <c:pt idx="1">
                  <c:v>Prolongation of compulsory education</c:v>
                </c:pt>
                <c:pt idx="2">
                  <c:v>Anti-segregation measures and support for disadvantaged schools</c:v>
                </c:pt>
                <c:pt idx="3">
                  <c:v>Support for children with different mother tongue</c:v>
                </c:pt>
                <c:pt idx="4">
                  <c:v>Involvement of parents </c:v>
                </c:pt>
                <c:pt idx="5">
                  <c:v>Flexibility and permeability of pathways</c:v>
                </c:pt>
                <c:pt idx="6">
                  <c:v>Improving VET</c:v>
                </c:pt>
                <c:pt idx="7">
                  <c:v>Link education and business</c:v>
                </c:pt>
                <c:pt idx="8">
                  <c:v>School development</c:v>
                </c:pt>
                <c:pt idx="9">
                  <c:v>Early warning systems</c:v>
                </c:pt>
                <c:pt idx="10">
                  <c:v>Networking with parents and local community</c:v>
                </c:pt>
                <c:pt idx="11">
                  <c:v>Teacher education</c:v>
                </c:pt>
                <c:pt idx="12">
                  <c:v>Extra-curricular activities</c:v>
                </c:pt>
                <c:pt idx="13">
                  <c:v>Mentoring, tutoring, individual educational support</c:v>
                </c:pt>
                <c:pt idx="14">
                  <c:v>Individualised learning approaches</c:v>
                </c:pt>
                <c:pt idx="15">
                  <c:v>Guidance and counselling</c:v>
                </c:pt>
                <c:pt idx="16">
                  <c:v>Financial support for pupils</c:v>
                </c:pt>
                <c:pt idx="17">
                  <c:v>2nd chance education</c:v>
                </c:pt>
                <c:pt idx="18">
                  <c:v>Reintegration into mainstream education</c:v>
                </c:pt>
                <c:pt idx="19">
                  <c:v>Recognition and validation of prior learning</c:v>
                </c:pt>
                <c:pt idx="20">
                  <c:v>Targeted individual support</c:v>
                </c:pt>
              </c:strCache>
            </c:strRef>
          </c:cat>
          <c:val>
            <c:numRef>
              <c:f>'Table of measures'!$B$46:$V$46</c:f>
              <c:numCache>
                <c:formatCode>General</c:formatCode>
                <c:ptCount val="21"/>
                <c:pt idx="0">
                  <c:v>15</c:v>
                </c:pt>
                <c:pt idx="1">
                  <c:v>7</c:v>
                </c:pt>
                <c:pt idx="2">
                  <c:v>14</c:v>
                </c:pt>
                <c:pt idx="3">
                  <c:v>20</c:v>
                </c:pt>
                <c:pt idx="4">
                  <c:v>4</c:v>
                </c:pt>
                <c:pt idx="5">
                  <c:v>20</c:v>
                </c:pt>
                <c:pt idx="6">
                  <c:v>16</c:v>
                </c:pt>
                <c:pt idx="7">
                  <c:v>8</c:v>
                </c:pt>
                <c:pt idx="8">
                  <c:v>24</c:v>
                </c:pt>
                <c:pt idx="9">
                  <c:v>10</c:v>
                </c:pt>
                <c:pt idx="10">
                  <c:v>14</c:v>
                </c:pt>
                <c:pt idx="11">
                  <c:v>9</c:v>
                </c:pt>
                <c:pt idx="12">
                  <c:v>3</c:v>
                </c:pt>
                <c:pt idx="13">
                  <c:v>20</c:v>
                </c:pt>
                <c:pt idx="14">
                  <c:v>16</c:v>
                </c:pt>
                <c:pt idx="15">
                  <c:v>21</c:v>
                </c:pt>
                <c:pt idx="16">
                  <c:v>13</c:v>
                </c:pt>
                <c:pt idx="17">
                  <c:v>26</c:v>
                </c:pt>
                <c:pt idx="18">
                  <c:v>20</c:v>
                </c:pt>
                <c:pt idx="19">
                  <c:v>7</c:v>
                </c:pt>
                <c:pt idx="20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413696"/>
        <c:axId val="66416000"/>
      </c:radarChart>
      <c:catAx>
        <c:axId val="6641369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16000"/>
        <c:crosses val="autoZero"/>
        <c:auto val="0"/>
        <c:lblAlgn val="ctr"/>
        <c:lblOffset val="100"/>
        <c:noMultiLvlLbl val="0"/>
      </c:catAx>
      <c:valAx>
        <c:axId val="66416000"/>
        <c:scaling>
          <c:orientation val="minMax"/>
        </c:scaling>
        <c:delete val="0"/>
        <c:axPos val="l"/>
        <c:majorGridlines>
          <c:spPr>
            <a:ln w="3174">
              <a:solidFill>
                <a:srgbClr val="000000"/>
              </a:solidFill>
              <a:prstDash val="solid"/>
            </a:ln>
          </c:spPr>
        </c:majorGridlines>
        <c:numFmt formatCode="General" sourceLinked="1"/>
        <c:majorTickMark val="cross"/>
        <c:minorTickMark val="none"/>
        <c:tickLblPos val="nextTo"/>
        <c:spPr>
          <a:ln w="3174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413696"/>
        <c:crosses val="autoZero"/>
        <c:crossBetween val="between"/>
      </c:valAx>
      <c:spPr>
        <a:noFill/>
        <a:ln w="25393">
          <a:noFill/>
        </a:ln>
      </c:spPr>
    </c:plotArea>
    <c:plotVisOnly val="1"/>
    <c:dispBlanksAs val="gap"/>
    <c:showDLblsOverMax val="0"/>
  </c:chart>
  <c:spPr>
    <a:solidFill>
      <a:srgbClr val="FFFFFF"/>
    </a:solidFill>
    <a:ln w="3174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C2CFF-6178-441E-B3EE-5E3939E6130D}" type="datetimeFigureOut">
              <a:rPr lang="fr-FR" smtClean="0"/>
              <a:t>20/11/2017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388CD-C465-44B7-85A9-5C25D81A855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323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34DF1-C83C-4D6F-994A-EF7E690590D4}" type="datetimeFigureOut">
              <a:rPr lang="fr-FR" smtClean="0"/>
              <a:t>20/11/2017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2D7CEC-06DC-4D39-A7DB-CF8BA833B77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3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D7CEC-06DC-4D39-A7DB-CF8BA833B77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838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2D7CEC-06DC-4D39-A7DB-CF8BA833B77D}" type="slidenum">
              <a:rPr lang="fr-FR" smtClean="0"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838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8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49" r="67" b="545"/>
          <a:stretch/>
        </p:blipFill>
        <p:spPr bwMode="auto">
          <a:xfrm rot="16200000">
            <a:off x="4062895" y="-4062896"/>
            <a:ext cx="1054723" cy="918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8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49" r="1299"/>
          <a:stretch/>
        </p:blipFill>
        <p:spPr bwMode="auto">
          <a:xfrm>
            <a:off x="-19720" y="72924"/>
            <a:ext cx="847304" cy="5732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7"/>
          <a:stretch/>
        </p:blipFill>
        <p:spPr bwMode="auto">
          <a:xfrm>
            <a:off x="251520" y="566428"/>
            <a:ext cx="8928993" cy="5310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395536" y="2319015"/>
            <a:ext cx="7772400" cy="1470025"/>
          </a:xfrm>
        </p:spPr>
        <p:txBody>
          <a:bodyPr>
            <a:normAutofit/>
          </a:bodyPr>
          <a:lstStyle>
            <a:lvl1pPr>
              <a:defRPr sz="5400" b="1" baseline="0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fr-FR" dirty="0" smtClean="0"/>
              <a:t>TITRE 1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187624" y="3861048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CC00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Nom et titre de l’intervenant</a:t>
            </a:r>
            <a:endParaRPr lang="fr-FR" dirty="0"/>
          </a:p>
        </p:txBody>
      </p:sp>
      <p:pic>
        <p:nvPicPr>
          <p:cNvPr id="1033" name="Picture 9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405"/>
          <a:stretch/>
        </p:blipFill>
        <p:spPr bwMode="auto">
          <a:xfrm>
            <a:off x="-1147763" y="5790182"/>
            <a:ext cx="11439526" cy="87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86"/>
          <a:stretch/>
        </p:blipFill>
        <p:spPr bwMode="auto">
          <a:xfrm>
            <a:off x="251520" y="302790"/>
            <a:ext cx="3096344" cy="1288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oneTexte 8"/>
          <p:cNvSpPr txBox="1"/>
          <p:nvPr userDrawn="1"/>
        </p:nvSpPr>
        <p:spPr>
          <a:xfrm>
            <a:off x="251520" y="1591629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2060"/>
                </a:solidFill>
                <a:latin typeface="HelveticaNeueLT Std" pitchFamily="34" charset="0"/>
              </a:rPr>
              <a:t>#</a:t>
            </a:r>
            <a:r>
              <a:rPr lang="fr-FR" sz="2400" b="1" dirty="0" err="1" smtClean="0">
                <a:solidFill>
                  <a:srgbClr val="002060"/>
                </a:solidFill>
                <a:latin typeface="HelveticaNeueLT Std" pitchFamily="34" charset="0"/>
              </a:rPr>
              <a:t>CCI_Décrochage</a:t>
            </a:r>
            <a:endParaRPr lang="fr-FR" sz="2400" b="1" dirty="0">
              <a:solidFill>
                <a:srgbClr val="002060"/>
              </a:solidFill>
              <a:latin typeface="HelveticaNeueLT Std" pitchFamily="34" charset="0"/>
            </a:endParaRPr>
          </a:p>
        </p:txBody>
      </p:sp>
      <p:sp>
        <p:nvSpPr>
          <p:cNvPr id="25" name="ZoneTexte 24"/>
          <p:cNvSpPr txBox="1"/>
          <p:nvPr userDrawn="1"/>
        </p:nvSpPr>
        <p:spPr>
          <a:xfrm>
            <a:off x="4735091" y="5497487"/>
            <a:ext cx="43924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b="0" dirty="0" smtClean="0">
                <a:solidFill>
                  <a:schemeClr val="bg1"/>
                </a:solidFill>
                <a:latin typeface="HelveticaNeueLT Std" pitchFamily="34" charset="0"/>
              </a:rPr>
              <a:t>9 &amp;</a:t>
            </a:r>
            <a:r>
              <a:rPr lang="fr-FR" sz="1400" b="0" baseline="0" dirty="0" smtClean="0">
                <a:solidFill>
                  <a:schemeClr val="bg1"/>
                </a:solidFill>
                <a:latin typeface="HelveticaNeueLT Std" pitchFamily="34" charset="0"/>
              </a:rPr>
              <a:t> 10 NOVEMBRE 2017</a:t>
            </a:r>
          </a:p>
        </p:txBody>
      </p:sp>
      <p:pic>
        <p:nvPicPr>
          <p:cNvPr id="1026" name="Picture 2" descr="M:\str-cnesco\Communication\OUTILS DE COM\Logo cnesco\logo_cnesco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63" y="6077278"/>
            <a:ext cx="2075658" cy="62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ZoneTexte 16"/>
          <p:cNvSpPr txBox="1"/>
          <p:nvPr userDrawn="1"/>
        </p:nvSpPr>
        <p:spPr>
          <a:xfrm>
            <a:off x="4572000" y="406990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0" dirty="0" smtClean="0">
                <a:solidFill>
                  <a:schemeClr val="bg1"/>
                </a:solidFill>
                <a:latin typeface="HelveticaNeueLT Std" pitchFamily="34" charset="0"/>
              </a:rPr>
              <a:t>LUTTE CONTRE LE </a:t>
            </a:r>
            <a:r>
              <a:rPr lang="fr-FR" sz="2400" b="1" dirty="0" smtClean="0">
                <a:solidFill>
                  <a:schemeClr val="bg1"/>
                </a:solidFill>
                <a:latin typeface="HelveticaNeueLT Std" pitchFamily="34" charset="0"/>
              </a:rPr>
              <a:t>DÉCROCHAGE SCOLAIRE</a:t>
            </a:r>
            <a:endParaRPr lang="fr-FR" sz="2400" b="0" dirty="0">
              <a:solidFill>
                <a:schemeClr val="bg1"/>
              </a:solidFill>
              <a:latin typeface="HelveticaNeueLT Std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121" y="6134345"/>
            <a:ext cx="1673055" cy="535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Résultat de recherche d'images pour &quot;cren&quot;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6182385"/>
            <a:ext cx="1923849" cy="41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 descr="Résultat de recherche d'images pour &quot;ciep&quot;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545" y="5949280"/>
            <a:ext cx="444085" cy="78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768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133350"/>
            <a:ext cx="7437512" cy="70336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484785"/>
            <a:ext cx="8229600" cy="4392488"/>
          </a:xfrm>
        </p:spPr>
        <p:txBody>
          <a:bodyPr>
            <a:normAutofit/>
          </a:bodyPr>
          <a:lstStyle>
            <a:lvl1pPr marL="342900" indent="-342900">
              <a:buClr>
                <a:srgbClr val="CC0066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</a:defRPr>
            </a:lvl1pPr>
            <a:lvl2pPr>
              <a:buClr>
                <a:srgbClr val="800080"/>
              </a:buClr>
              <a:defRPr sz="2400"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Texte</a:t>
            </a:r>
          </a:p>
          <a:p>
            <a:pPr lvl="1"/>
            <a:r>
              <a:rPr lang="fr-FR" dirty="0" smtClean="0"/>
              <a:t>Texte</a:t>
            </a:r>
          </a:p>
        </p:txBody>
      </p:sp>
      <p:pic>
        <p:nvPicPr>
          <p:cNvPr id="12" name="Picture 9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405"/>
          <a:stretch/>
        </p:blipFill>
        <p:spPr bwMode="auto">
          <a:xfrm>
            <a:off x="-684738" y="6123976"/>
            <a:ext cx="11439526" cy="4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315853"/>
            <a:ext cx="228095" cy="402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 descr="M:\str-cnesco\Communication\OUTILS DE COM\Logo cnesco\logo_cnesco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290298"/>
            <a:ext cx="1512168" cy="453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873" y="6344515"/>
            <a:ext cx="1241007" cy="396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 descr="Résultat de recherche d'images pour &quot;cren&quot;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012" y="6375817"/>
            <a:ext cx="1427036" cy="305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5747" y="6129641"/>
            <a:ext cx="167005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6210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8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49" r="67" b="545"/>
          <a:stretch/>
        </p:blipFill>
        <p:spPr bwMode="auto">
          <a:xfrm rot="16200000">
            <a:off x="4106279" y="-4133663"/>
            <a:ext cx="967954" cy="918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8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49" r="1299"/>
          <a:stretch/>
        </p:blipFill>
        <p:spPr bwMode="auto">
          <a:xfrm>
            <a:off x="-19720" y="916"/>
            <a:ext cx="847304" cy="5732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8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87"/>
          <a:stretch/>
        </p:blipFill>
        <p:spPr bwMode="auto">
          <a:xfrm>
            <a:off x="251520" y="416111"/>
            <a:ext cx="8928993" cy="5310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Titre 1"/>
          <p:cNvSpPr>
            <a:spLocks noGrp="1"/>
          </p:cNvSpPr>
          <p:nvPr>
            <p:ph type="ctrTitle" hasCustomPrompt="1"/>
          </p:nvPr>
        </p:nvSpPr>
        <p:spPr>
          <a:xfrm>
            <a:off x="395536" y="2204864"/>
            <a:ext cx="7772400" cy="1470025"/>
          </a:xfrm>
        </p:spPr>
        <p:txBody>
          <a:bodyPr>
            <a:normAutofit/>
          </a:bodyPr>
          <a:lstStyle>
            <a:lvl1pPr>
              <a:defRPr sz="5400" b="1" baseline="0">
                <a:solidFill>
                  <a:srgbClr val="002060"/>
                </a:solidFill>
                <a:latin typeface="+mn-lt"/>
              </a:defRPr>
            </a:lvl1pPr>
          </a:lstStyle>
          <a:p>
            <a:r>
              <a:rPr lang="fr-FR" dirty="0" smtClean="0"/>
              <a:t>TITRE 1</a:t>
            </a:r>
            <a:endParaRPr lang="fr-FR" dirty="0"/>
          </a:p>
        </p:txBody>
      </p:sp>
      <p:sp>
        <p:nvSpPr>
          <p:cNvPr id="41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187624" y="3861048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CC00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Nom et titre de l’intervenant</a:t>
            </a:r>
            <a:endParaRPr lang="fr-FR" dirty="0"/>
          </a:p>
        </p:txBody>
      </p:sp>
      <p:pic>
        <p:nvPicPr>
          <p:cNvPr id="43" name="Picture 9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405"/>
          <a:stretch/>
        </p:blipFill>
        <p:spPr bwMode="auto">
          <a:xfrm>
            <a:off x="-1147763" y="5661248"/>
            <a:ext cx="11439526" cy="87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1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86"/>
          <a:stretch/>
        </p:blipFill>
        <p:spPr bwMode="auto">
          <a:xfrm>
            <a:off x="251520" y="188639"/>
            <a:ext cx="3096344" cy="1288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ZoneTexte 46"/>
          <p:cNvSpPr txBox="1"/>
          <p:nvPr userDrawn="1"/>
        </p:nvSpPr>
        <p:spPr>
          <a:xfrm>
            <a:off x="251520" y="1477478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2060"/>
                </a:solidFill>
                <a:latin typeface="HelveticaNeueLT Std" pitchFamily="34" charset="0"/>
              </a:rPr>
              <a:t>#</a:t>
            </a:r>
            <a:r>
              <a:rPr lang="fr-FR" sz="2400" b="1" dirty="0" err="1" smtClean="0">
                <a:solidFill>
                  <a:srgbClr val="002060"/>
                </a:solidFill>
                <a:latin typeface="HelveticaNeueLT Std" pitchFamily="34" charset="0"/>
              </a:rPr>
              <a:t>CCI_Décrochage</a:t>
            </a:r>
            <a:endParaRPr lang="fr-FR" sz="2400" b="1" dirty="0">
              <a:solidFill>
                <a:srgbClr val="002060"/>
              </a:solidFill>
              <a:latin typeface="HelveticaNeueLT Std" pitchFamily="34" charset="0"/>
            </a:endParaRPr>
          </a:p>
        </p:txBody>
      </p:sp>
      <p:sp>
        <p:nvSpPr>
          <p:cNvPr id="48" name="ZoneTexte 47"/>
          <p:cNvSpPr txBox="1"/>
          <p:nvPr userDrawn="1"/>
        </p:nvSpPr>
        <p:spPr>
          <a:xfrm>
            <a:off x="4735091" y="5363924"/>
            <a:ext cx="4392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b="0" dirty="0" smtClean="0">
                <a:solidFill>
                  <a:schemeClr val="bg1"/>
                </a:solidFill>
                <a:latin typeface="HelveticaNeueLT Std" pitchFamily="34" charset="0"/>
              </a:rPr>
              <a:t>9 &amp;</a:t>
            </a:r>
            <a:r>
              <a:rPr lang="fr-FR" sz="1600" b="0" baseline="0" dirty="0" smtClean="0">
                <a:solidFill>
                  <a:schemeClr val="bg1"/>
                </a:solidFill>
                <a:latin typeface="HelveticaNeueLT Std" pitchFamily="34" charset="0"/>
              </a:rPr>
              <a:t> 10 NOVEMBRE 2017</a:t>
            </a:r>
          </a:p>
        </p:txBody>
      </p:sp>
      <p:sp>
        <p:nvSpPr>
          <p:cNvPr id="50" name="ZoneTexte 49"/>
          <p:cNvSpPr txBox="1"/>
          <p:nvPr userDrawn="1"/>
        </p:nvSpPr>
        <p:spPr>
          <a:xfrm>
            <a:off x="4572000" y="292839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400" b="0" dirty="0" smtClean="0">
                <a:solidFill>
                  <a:schemeClr val="bg1"/>
                </a:solidFill>
                <a:latin typeface="HelveticaNeueLT Std" pitchFamily="34" charset="0"/>
              </a:rPr>
              <a:t>LUTTE CONTRE LE </a:t>
            </a:r>
            <a:r>
              <a:rPr lang="fr-FR" sz="2400" b="1" dirty="0" smtClean="0">
                <a:solidFill>
                  <a:schemeClr val="bg1"/>
                </a:solidFill>
                <a:latin typeface="HelveticaNeueLT Std" pitchFamily="34" charset="0"/>
              </a:rPr>
              <a:t>DÉCROCHAGE SCOLAIRE</a:t>
            </a:r>
            <a:endParaRPr lang="fr-FR" sz="2400" b="0" dirty="0">
              <a:solidFill>
                <a:schemeClr val="bg1"/>
              </a:solidFill>
              <a:latin typeface="HelveticaNeueLT Std" pitchFamily="34" charset="0"/>
            </a:endParaRPr>
          </a:p>
        </p:txBody>
      </p:sp>
      <p:pic>
        <p:nvPicPr>
          <p:cNvPr id="51" name="Picture 2" descr="M:\str-cnesco\Communication\OUTILS DE COM\Logo cnesco\logo_cnesco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63" y="6077278"/>
            <a:ext cx="2075658" cy="622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3121" y="6134345"/>
            <a:ext cx="1673055" cy="535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4" descr="Résultat de recherche d'images pour &quot;cren&quot;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6182385"/>
            <a:ext cx="1923849" cy="41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8" descr="Résultat de recherche d'images pour &quot;ciep&quot;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545" y="5949280"/>
            <a:ext cx="444085" cy="78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5558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E0269-46EC-4995-A49C-48AB1C32644D}" type="datetimeFigureOut">
              <a:rPr lang="fr-FR" smtClean="0"/>
              <a:t>20/11/2017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6938A-DA6B-4DA5-9B45-F3616A0663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80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3789040"/>
            <a:ext cx="6400800" cy="1968624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Dr</a:t>
            </a:r>
            <a:r>
              <a:rPr lang="en-US" dirty="0"/>
              <a:t> Paul </a:t>
            </a:r>
            <a:r>
              <a:rPr lang="en-US" dirty="0" err="1"/>
              <a:t>Downes</a:t>
            </a:r>
            <a:r>
              <a:rPr lang="en-US" dirty="0"/>
              <a:t/>
            </a:r>
            <a:br>
              <a:rPr lang="en-US" dirty="0"/>
            </a:br>
            <a:r>
              <a:rPr lang="en-US" sz="2500" b="0" dirty="0"/>
              <a:t>Director, Educational Disadvantage Centre</a:t>
            </a:r>
            <a:br>
              <a:rPr lang="en-US" sz="2500" b="0" dirty="0"/>
            </a:br>
            <a:r>
              <a:rPr lang="en-US" sz="2500" b="0" dirty="0"/>
              <a:t>Associate Professor of Education (Psychology)</a:t>
            </a:r>
            <a:br>
              <a:rPr lang="en-US" sz="2500" b="0" dirty="0"/>
            </a:br>
            <a:r>
              <a:rPr lang="en-US" sz="2500" b="0" dirty="0"/>
              <a:t>Member of the European Commission Network of Experts on the Social Aspects of Education and Training (NESET I &amp; II) (2011-2017) </a:t>
            </a:r>
            <a:br>
              <a:rPr lang="en-US" sz="2500" b="0" dirty="0"/>
            </a:br>
            <a:r>
              <a:rPr lang="en-US" sz="2500" b="0" dirty="0"/>
              <a:t>Institute of Education</a:t>
            </a:r>
            <a:br>
              <a:rPr lang="en-US" sz="2500" b="0" dirty="0"/>
            </a:br>
            <a:r>
              <a:rPr lang="en-US" sz="2500" b="0" dirty="0"/>
              <a:t>Dublin City University, Ireland </a:t>
            </a:r>
          </a:p>
          <a:p>
            <a:r>
              <a:rPr lang="en-US" sz="2200" b="0" u="sng" dirty="0">
                <a:solidFill>
                  <a:srgbClr val="800080"/>
                </a:solidFill>
              </a:rPr>
              <a:t>paul.downes@dcu.ie 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2780928"/>
            <a:ext cx="7772400" cy="110998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Early school leaving: taking a holistic, differentiated and systemic international perspective on the issue</a:t>
            </a:r>
            <a:r>
              <a:rPr lang="en-US" dirty="0"/>
              <a:t/>
            </a:r>
            <a:br>
              <a:rPr lang="en-US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210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60648"/>
            <a:ext cx="7272808" cy="583264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Authoritarian teaching (</a:t>
            </a:r>
            <a:r>
              <a:rPr lang="en-US" dirty="0" err="1"/>
              <a:t>Downes</a:t>
            </a:r>
            <a:r>
              <a:rPr lang="en-US" dirty="0"/>
              <a:t> &amp; </a:t>
            </a:r>
            <a:r>
              <a:rPr lang="en-US" dirty="0" err="1"/>
              <a:t>Maunsell</a:t>
            </a:r>
            <a:r>
              <a:rPr lang="en-US" dirty="0"/>
              <a:t> 2007, </a:t>
            </a:r>
            <a:r>
              <a:rPr lang="en-US" dirty="0" err="1"/>
              <a:t>Pyhältö</a:t>
            </a:r>
            <a:r>
              <a:rPr lang="en-US" dirty="0"/>
              <a:t> et al. 2010, </a:t>
            </a:r>
            <a:r>
              <a:rPr lang="en-US" dirty="0" err="1"/>
              <a:t>Cefai</a:t>
            </a:r>
            <a:r>
              <a:rPr lang="en-US" dirty="0"/>
              <a:t> &amp; Cooper 2010, </a:t>
            </a:r>
            <a:r>
              <a:rPr lang="en-US" dirty="0" err="1"/>
              <a:t>Downes</a:t>
            </a:r>
            <a:r>
              <a:rPr lang="en-US" dirty="0"/>
              <a:t> 2013</a:t>
            </a:r>
            <a:r>
              <a:rPr lang="en-US" dirty="0" smtClean="0"/>
              <a:t>).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WHO </a:t>
            </a:r>
            <a:r>
              <a:rPr lang="en-US" dirty="0"/>
              <a:t>(2012) Modifications that appear to have merit include: </a:t>
            </a:r>
          </a:p>
          <a:p>
            <a:pPr lvl="1" algn="just"/>
            <a:r>
              <a:rPr lang="en-US" dirty="0" smtClean="0"/>
              <a:t>establishing </a:t>
            </a:r>
            <a:r>
              <a:rPr lang="en-US" dirty="0"/>
              <a:t>a caring atmosphere that promotes autonomy;</a:t>
            </a:r>
          </a:p>
          <a:p>
            <a:pPr lvl="1" algn="just"/>
            <a:r>
              <a:rPr lang="en-US" dirty="0" smtClean="0"/>
              <a:t>providing </a:t>
            </a:r>
            <a:r>
              <a:rPr lang="en-US" dirty="0"/>
              <a:t>positive feedback;</a:t>
            </a:r>
          </a:p>
          <a:p>
            <a:pPr lvl="1" algn="just"/>
            <a:r>
              <a:rPr lang="en-US" dirty="0" smtClean="0"/>
              <a:t>not </a:t>
            </a:r>
            <a:r>
              <a:rPr lang="en-US" dirty="0"/>
              <a:t>publicly humiliating students who perform poorly; </a:t>
            </a:r>
          </a:p>
          <a:p>
            <a:pPr lvl="1" algn="just"/>
            <a:r>
              <a:rPr lang="en-US" dirty="0" smtClean="0"/>
              <a:t>identifying </a:t>
            </a:r>
            <a:r>
              <a:rPr lang="en-US" dirty="0"/>
              <a:t>and promoting young people’s special interests and skills to acknowledge that schools value the diversity they </a:t>
            </a:r>
            <a:r>
              <a:rPr lang="en-US" dirty="0" smtClean="0"/>
              <a:t>bring. </a:t>
            </a:r>
            <a:endParaRPr lang="en-US" dirty="0"/>
          </a:p>
          <a:p>
            <a:pPr algn="just"/>
            <a:endParaRPr lang="en-US" dirty="0"/>
          </a:p>
          <a:p>
            <a:pPr marL="0" indent="0" algn="just">
              <a:buNone/>
            </a:pPr>
            <a:r>
              <a:rPr lang="en-US" i="1" dirty="0"/>
              <a:t>Paul </a:t>
            </a:r>
            <a:r>
              <a:rPr lang="en-US" i="1" dirty="0" err="1"/>
              <a:t>Ricoeur</a:t>
            </a:r>
            <a:r>
              <a:rPr lang="en-US" i="1" dirty="0"/>
              <a:t> (1978) ‘</a:t>
            </a:r>
            <a:r>
              <a:rPr lang="en-US" i="1" dirty="0" err="1"/>
              <a:t>Distanciation</a:t>
            </a:r>
            <a:r>
              <a:rPr lang="en-US" i="1" dirty="0"/>
              <a:t>’ between subject and </a:t>
            </a:r>
            <a:r>
              <a:rPr lang="en-US" i="1" dirty="0" smtClean="0"/>
              <a:t>object.</a:t>
            </a:r>
            <a:endParaRPr lang="en-US" i="1" dirty="0"/>
          </a:p>
          <a:p>
            <a:pPr algn="just"/>
            <a:endParaRPr lang="fr-FR" dirty="0"/>
          </a:p>
        </p:txBody>
      </p:sp>
      <p:pic>
        <p:nvPicPr>
          <p:cNvPr id="4" name="Picture 3" descr="C:\Documents and Settings\mcloughv\Local Settings\Temporary Internet Files\Content.IE5\QYM6N3DI\MC91021751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030" y="264127"/>
            <a:ext cx="1770188" cy="1652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861048"/>
            <a:ext cx="1534097" cy="1764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287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437512" cy="703362"/>
          </a:xfrm>
        </p:spPr>
        <p:txBody>
          <a:bodyPr>
            <a:normAutofit fontScale="90000"/>
          </a:bodyPr>
          <a:lstStyle/>
          <a:p>
            <a:r>
              <a:rPr lang="en-US" sz="2700" dirty="0"/>
              <a:t>Commission Staff Working Document (2011) 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smtClean="0"/>
              <a:t>Frequency </a:t>
            </a:r>
            <a:r>
              <a:rPr lang="en-US" sz="2700" dirty="0"/>
              <a:t>of measures against Early School Leaving mentioned in National Reports across Europe</a:t>
            </a:r>
            <a:r>
              <a:rPr lang="en-US" dirty="0"/>
              <a:t/>
            </a:r>
            <a:br>
              <a:rPr lang="en-US" dirty="0"/>
            </a:br>
            <a:endParaRPr lang="fr-FR" dirty="0"/>
          </a:p>
        </p:txBody>
      </p:sp>
      <p:graphicFrame>
        <p:nvGraphicFramePr>
          <p:cNvPr id="4" name="Object 1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7942062"/>
              </p:ext>
            </p:extLst>
          </p:nvPr>
        </p:nvGraphicFramePr>
        <p:xfrm>
          <a:off x="251521" y="1230986"/>
          <a:ext cx="8704212" cy="4645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7941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437512" cy="703362"/>
          </a:xfrm>
        </p:spPr>
        <p:txBody>
          <a:bodyPr>
            <a:normAutofit fontScale="90000"/>
          </a:bodyPr>
          <a:lstStyle/>
          <a:p>
            <a:r>
              <a:rPr lang="en-US" sz="2700" dirty="0"/>
              <a:t>Parental Involvement (</a:t>
            </a:r>
            <a:r>
              <a:rPr lang="en-US" sz="2700" dirty="0" err="1" smtClean="0"/>
              <a:t>Downes</a:t>
            </a:r>
            <a:r>
              <a:rPr lang="en-US" sz="2700" dirty="0" smtClean="0"/>
              <a:t>, </a:t>
            </a:r>
            <a:r>
              <a:rPr lang="en-US" sz="2700" dirty="0"/>
              <a:t>2014a): </a:t>
            </a:r>
            <a:r>
              <a:rPr lang="en-US" sz="2700" dirty="0">
                <a:solidFill>
                  <a:srgbClr val="CC0066"/>
                </a:solidFill>
              </a:rPr>
              <a:t>Availability of </a:t>
            </a:r>
            <a:br>
              <a:rPr lang="en-US" sz="2700" dirty="0">
                <a:solidFill>
                  <a:srgbClr val="CC0066"/>
                </a:solidFill>
              </a:rPr>
            </a:br>
            <a:r>
              <a:rPr lang="en-US" sz="2700" dirty="0">
                <a:solidFill>
                  <a:srgbClr val="CC0066"/>
                </a:solidFill>
              </a:rPr>
              <a:t>School Site After School Hours for Lifelong Learning Classes for Parents</a:t>
            </a:r>
            <a:r>
              <a:rPr lang="en-US" dirty="0"/>
              <a:t/>
            </a:r>
            <a:br>
              <a:rPr lang="en-US" dirty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5916466"/>
              </p:ext>
            </p:extLst>
          </p:nvPr>
        </p:nvGraphicFramePr>
        <p:xfrm>
          <a:off x="467544" y="1268760"/>
          <a:ext cx="8424936" cy="4700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084"/>
                <a:gridCol w="6718852"/>
              </a:tblGrid>
              <a:tr h="14191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dirty="0" smtClean="0">
                          <a:effectLst/>
                        </a:rPr>
                        <a:t>Country</a:t>
                      </a:r>
                      <a:endParaRPr lang="en-IE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dirty="0" smtClean="0">
                          <a:effectLst/>
                        </a:rPr>
                        <a:t>On a scale of 1-3 where 3 means at least 80% of schools in your municipality open their doors after school hours for lifelong learning classes and 2 means at least 30% of schools do so and 1 means less than 30% of schools do so – which number best describes the situation in your municipality?</a:t>
                      </a:r>
                      <a:endParaRPr lang="en-IE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993366"/>
                    </a:solidFill>
                  </a:tcPr>
                </a:tc>
              </a:tr>
              <a:tr h="359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The Hague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3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359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Gijon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3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359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Tallinn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2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359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Stockholm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2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359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Antwerp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1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359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Usti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1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359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Munich 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1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359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Nantes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1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359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Sofia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2000" dirty="0">
                          <a:effectLst/>
                        </a:rPr>
                        <a:t>1</a:t>
                      </a:r>
                      <a:endParaRPr lang="en-I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89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Sleep aspects linked to academic achievement, mental health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89654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err="1"/>
              <a:t>Taras</a:t>
            </a:r>
            <a:r>
              <a:rPr lang="en-US" dirty="0"/>
              <a:t> &amp; Potts-</a:t>
            </a:r>
            <a:r>
              <a:rPr lang="en-US" dirty="0" err="1"/>
              <a:t>Datema</a:t>
            </a:r>
            <a:r>
              <a:rPr lang="en-US" dirty="0"/>
              <a:t> (2005) note that most children need at least 9 hours of restful sleep each night and conclude that: </a:t>
            </a:r>
          </a:p>
          <a:p>
            <a:pPr algn="just"/>
            <a:endParaRPr lang="en-US" dirty="0"/>
          </a:p>
          <a:p>
            <a:pPr marL="0" indent="0" algn="just">
              <a:buNone/>
            </a:pPr>
            <a:r>
              <a:rPr lang="en-US" i="1" dirty="0"/>
              <a:t>‘The preponderance of literature that </a:t>
            </a:r>
            <a:r>
              <a:rPr lang="en-US" i="1" dirty="0" err="1"/>
              <a:t>recognises</a:t>
            </a:r>
            <a:r>
              <a:rPr lang="en-US" i="1" dirty="0"/>
              <a:t> the detrimental effects of sleep disorders is astounding and perhaps not fully appreciated among many primary care providers, school health professionals and educators’.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Attention, reasoning and memory, moreover during prolonged periods of sleep restriction, the negative effects accumulate (de Bruin </a:t>
            </a:r>
            <a:r>
              <a:rPr lang="en-US" dirty="0" smtClean="0"/>
              <a:t>et al., 2016). </a:t>
            </a:r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en-US" dirty="0"/>
              <a:t>Other international studies have shown a relationship between insufficient sleep and lowered academic performance (Blunden et al., 2001; </a:t>
            </a:r>
            <a:r>
              <a:rPr lang="en-US" dirty="0" err="1"/>
              <a:t>Boschloo</a:t>
            </a:r>
            <a:r>
              <a:rPr lang="en-US" dirty="0"/>
              <a:t> et al., 2011; </a:t>
            </a:r>
            <a:r>
              <a:rPr lang="en-US" dirty="0" err="1"/>
              <a:t>Kronholm</a:t>
            </a:r>
            <a:r>
              <a:rPr lang="en-US" dirty="0"/>
              <a:t>, 2015 ). </a:t>
            </a:r>
          </a:p>
        </p:txBody>
      </p:sp>
      <p:pic>
        <p:nvPicPr>
          <p:cNvPr id="4" name="Picture 2" descr="C:\Documents and Settings\mcloughv\Local Settings\Temporary Internet Files\Content.IE5\67RP7K88\MC90043437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9951" y="4005064"/>
            <a:ext cx="864096" cy="83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09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Selected and Indicated Prevention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56584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n-US" sz="2500" b="1" dirty="0"/>
              <a:t>Even apart from poverty related depression, </a:t>
            </a:r>
            <a:r>
              <a:rPr lang="en-US" sz="2500" b="1" dirty="0" smtClean="0"/>
              <a:t>emotional </a:t>
            </a:r>
            <a:r>
              <a:rPr lang="en-US" sz="2500" b="1" dirty="0"/>
              <a:t>distress contributes to early school leaving:</a:t>
            </a:r>
          </a:p>
          <a:p>
            <a:pPr lvl="1" algn="just"/>
            <a:r>
              <a:rPr lang="en-US" sz="2500" b="1" dirty="0">
                <a:solidFill>
                  <a:srgbClr val="CC0066"/>
                </a:solidFill>
              </a:rPr>
              <a:t>LONELINESS</a:t>
            </a:r>
            <a:r>
              <a:rPr lang="en-US" sz="2500" b="1" dirty="0"/>
              <a:t>: </a:t>
            </a:r>
            <a:r>
              <a:rPr lang="en-US" sz="2500" b="1" dirty="0" err="1"/>
              <a:t>Frostad</a:t>
            </a:r>
            <a:r>
              <a:rPr lang="en-US" sz="2500" b="1" dirty="0"/>
              <a:t> et al. 2015 – intention to drop </a:t>
            </a:r>
            <a:r>
              <a:rPr lang="en-US" sz="2500" b="1" dirty="0" smtClean="0"/>
              <a:t>out.</a:t>
            </a:r>
          </a:p>
          <a:p>
            <a:pPr lvl="1" algn="just"/>
            <a:endParaRPr lang="en-US" sz="2500" b="1" dirty="0"/>
          </a:p>
          <a:p>
            <a:pPr marL="0" indent="0" algn="just">
              <a:buNone/>
            </a:pPr>
            <a:r>
              <a:rPr lang="en-US" sz="2500" dirty="0" err="1" smtClean="0"/>
              <a:t>Quiroga</a:t>
            </a:r>
            <a:r>
              <a:rPr lang="en-US" sz="2500" dirty="0" smtClean="0"/>
              <a:t>  </a:t>
            </a:r>
            <a:r>
              <a:rPr lang="en-US" sz="2500" dirty="0"/>
              <a:t>et al. (2013</a:t>
            </a:r>
            <a:r>
              <a:rPr lang="en-US" sz="2500" dirty="0" smtClean="0"/>
              <a:t>): </a:t>
            </a:r>
            <a:r>
              <a:rPr lang="en-US" sz="2500" dirty="0"/>
              <a:t>493 high-risk French-speaking adolescents living in </a:t>
            </a:r>
            <a:r>
              <a:rPr lang="en-US" sz="2500" dirty="0" smtClean="0"/>
              <a:t>Montreal. </a:t>
            </a:r>
          </a:p>
          <a:p>
            <a:pPr algn="just"/>
            <a:endParaRPr lang="en-US" sz="2500" dirty="0"/>
          </a:p>
          <a:p>
            <a:pPr algn="just"/>
            <a:r>
              <a:rPr lang="en-US" sz="2500" dirty="0" smtClean="0"/>
              <a:t>Depression </a:t>
            </a:r>
            <a:r>
              <a:rPr lang="en-US" sz="2500" dirty="0"/>
              <a:t>symptoms at the beginning of secondary school are related to higher dropout mainly by being associated with pessimistic views about the likelihood to reach desired school outcomes; student negative self-beliefs are in turn related to lower self-reported academic performance and predict a higher risk of dropping out. </a:t>
            </a:r>
            <a:endParaRPr lang="en-US" sz="2500" dirty="0" smtClean="0"/>
          </a:p>
          <a:p>
            <a:pPr algn="just"/>
            <a:endParaRPr lang="en-US" sz="2500" dirty="0" smtClean="0"/>
          </a:p>
          <a:p>
            <a:pPr marL="0" indent="0" algn="just">
              <a:buNone/>
            </a:pPr>
            <a:r>
              <a:rPr lang="en-IE" sz="2500" dirty="0" err="1"/>
              <a:t>Quiroga</a:t>
            </a:r>
            <a:r>
              <a:rPr lang="en-IE" sz="2500" dirty="0"/>
              <a:t>  et al. (2013) “interventions that target student mental health and negative self-perceptions are likely to improve dropout prevention”.</a:t>
            </a:r>
          </a:p>
          <a:p>
            <a:endParaRPr lang="en-US" sz="2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684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56886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250" b="1" dirty="0"/>
              <a:t>The downward spiral of mental disorders and educational attainment: a systematic review on early school leaving </a:t>
            </a:r>
            <a:r>
              <a:rPr lang="en-US" sz="2250" dirty="0" smtClean="0"/>
              <a:t>(Pascale </a:t>
            </a:r>
            <a:r>
              <a:rPr lang="en-US" sz="2250" dirty="0" err="1"/>
              <a:t>EschEmail</a:t>
            </a:r>
            <a:r>
              <a:rPr lang="en-US" sz="2250" dirty="0"/>
              <a:t> author, Valéry </a:t>
            </a:r>
            <a:r>
              <a:rPr lang="en-US" sz="2250" dirty="0" err="1"/>
              <a:t>Bocquet</a:t>
            </a:r>
            <a:r>
              <a:rPr lang="en-US" sz="2250" dirty="0"/>
              <a:t>, Charles Pull, Sophie </a:t>
            </a:r>
            <a:r>
              <a:rPr lang="en-US" sz="2250" dirty="0" err="1"/>
              <a:t>Couffignal</a:t>
            </a:r>
            <a:r>
              <a:rPr lang="en-US" sz="2250" dirty="0"/>
              <a:t>, </a:t>
            </a:r>
            <a:r>
              <a:rPr lang="en-US" sz="2250" dirty="0" err="1"/>
              <a:t>Torsten</a:t>
            </a:r>
            <a:r>
              <a:rPr lang="en-US" sz="2250" dirty="0"/>
              <a:t> </a:t>
            </a:r>
            <a:r>
              <a:rPr lang="en-US" sz="2250" dirty="0" err="1"/>
              <a:t>Lehnert</a:t>
            </a:r>
            <a:r>
              <a:rPr lang="en-US" sz="2250" dirty="0"/>
              <a:t>, Marc </a:t>
            </a:r>
            <a:r>
              <a:rPr lang="en-US" sz="2250" dirty="0" err="1"/>
              <a:t>Graas</a:t>
            </a:r>
            <a:r>
              <a:rPr lang="en-US" sz="2250" dirty="0"/>
              <a:t>, Laurence Fond-</a:t>
            </a:r>
            <a:r>
              <a:rPr lang="en-US" sz="2250" dirty="0" err="1"/>
              <a:t>Harmant</a:t>
            </a:r>
            <a:r>
              <a:rPr lang="en-US" sz="2250" dirty="0"/>
              <a:t> and Marc </a:t>
            </a:r>
            <a:r>
              <a:rPr lang="en-US" sz="2250" dirty="0" err="1"/>
              <a:t>Ansseau</a:t>
            </a:r>
            <a:r>
              <a:rPr lang="en-US" sz="2250" dirty="0"/>
              <a:t>.  BMC Psychiatry 2014 </a:t>
            </a:r>
            <a:r>
              <a:rPr lang="en-US" sz="2250" dirty="0" smtClean="0"/>
              <a:t>14:237).</a:t>
            </a:r>
            <a:endParaRPr lang="en-US" sz="2250" dirty="0"/>
          </a:p>
          <a:p>
            <a:pPr algn="just"/>
            <a:endParaRPr lang="en-US" sz="2250" dirty="0"/>
          </a:p>
          <a:p>
            <a:pPr algn="just"/>
            <a:r>
              <a:rPr lang="en-US" sz="2250" dirty="0"/>
              <a:t>When adjusted for socio-demographic factors, mood disorders (e.g. depression) were significantly related to school </a:t>
            </a:r>
            <a:r>
              <a:rPr lang="en-US" sz="2250" dirty="0" smtClean="0"/>
              <a:t>dropout.</a:t>
            </a:r>
            <a:endParaRPr lang="en-US" sz="2250" dirty="0"/>
          </a:p>
          <a:p>
            <a:pPr algn="just"/>
            <a:endParaRPr lang="en-US" sz="2250" dirty="0"/>
          </a:p>
          <a:p>
            <a:pPr algn="just"/>
            <a:r>
              <a:rPr lang="en-US" sz="2250" dirty="0"/>
              <a:t>Among anxiety disorders, after controlling for potentially confounding factors, social phobia was a strong predictor of poor educational outcomes </a:t>
            </a:r>
            <a:r>
              <a:rPr lang="en-US" sz="2250" dirty="0" smtClean="0"/>
              <a:t>. </a:t>
            </a:r>
            <a:endParaRPr lang="en-US" sz="2250" dirty="0"/>
          </a:p>
          <a:p>
            <a:pPr algn="just"/>
            <a:endParaRPr lang="en-US" sz="2250" dirty="0"/>
          </a:p>
          <a:p>
            <a:pPr algn="just"/>
            <a:r>
              <a:rPr lang="en-US" sz="2250" dirty="0"/>
              <a:t>…as indicated by early school leavers themselves, were feeling too nervous in class and being anxious to speak in public, both representing symptoms of social phobia </a:t>
            </a:r>
            <a:r>
              <a:rPr lang="en-US" sz="2250" dirty="0" smtClean="0"/>
              <a:t>.</a:t>
            </a:r>
            <a:endParaRPr lang="fr-FR" sz="2250" dirty="0"/>
          </a:p>
        </p:txBody>
      </p:sp>
    </p:spTree>
    <p:extLst>
      <p:ext uri="{BB962C8B-B14F-4D97-AF65-F5344CB8AC3E}">
        <p14:creationId xmlns:p14="http://schemas.microsoft.com/office/powerpoint/2010/main" val="282323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School</a:t>
            </a:r>
            <a:r>
              <a:rPr lang="fr-FR" dirty="0"/>
              <a:t> </a:t>
            </a:r>
            <a:r>
              <a:rPr lang="fr-FR" dirty="0" err="1"/>
              <a:t>Climate</a:t>
            </a:r>
            <a:r>
              <a:rPr lang="fr-FR" dirty="0"/>
              <a:t>, </a:t>
            </a:r>
            <a:r>
              <a:rPr lang="fr-FR" dirty="0" err="1"/>
              <a:t>Teasing</a:t>
            </a:r>
            <a:r>
              <a:rPr lang="fr-FR" dirty="0"/>
              <a:t>, </a:t>
            </a:r>
            <a:r>
              <a:rPr lang="fr-FR" dirty="0" err="1"/>
              <a:t>Bullying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9168" y="836712"/>
            <a:ext cx="7571184" cy="532859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Cornell et al. (2013) “a climate of teasing and bullying in the school also deserves consideration. Notably</a:t>
            </a:r>
            <a:r>
              <a:rPr lang="en-US" b="1" dirty="0">
                <a:solidFill>
                  <a:srgbClr val="CC0066"/>
                </a:solidFill>
              </a:rPr>
              <a:t>, the increased dropout count that was associated with Prevalence of Teasing and Bullying was quite similar to the increases that  were associated with FRPM [i.e., poverty] and academic failure”.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Cornell et al. (2013) note that dropout programs often focus too narrowly on changes in individual students, without considering broader peer and school influences.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Supports could intervene at an early stage to prevent the escalation of experiential processes, such as </a:t>
            </a:r>
            <a:r>
              <a:rPr lang="en-US" dirty="0" err="1"/>
              <a:t>selfdoubting</a:t>
            </a:r>
            <a:r>
              <a:rPr lang="en-US" dirty="0"/>
              <a:t> and double </a:t>
            </a:r>
            <a:r>
              <a:rPr lang="en-US" dirty="0" err="1"/>
              <a:t>victimising</a:t>
            </a:r>
            <a:r>
              <a:rPr lang="en-US" dirty="0"/>
              <a:t>, described in a Swedish context (</a:t>
            </a:r>
            <a:r>
              <a:rPr lang="en-US" dirty="0" err="1"/>
              <a:t>Thornberg</a:t>
            </a:r>
            <a:r>
              <a:rPr lang="en-US" dirty="0"/>
              <a:t> et al., 2013), hopelessness in a US context (</a:t>
            </a:r>
            <a:r>
              <a:rPr lang="en-US" dirty="0" err="1"/>
              <a:t>Radliff</a:t>
            </a:r>
            <a:r>
              <a:rPr lang="en-US" dirty="0"/>
              <a:t> et al. 2015</a:t>
            </a:r>
            <a:r>
              <a:rPr lang="en-US" dirty="0" smtClean="0"/>
              <a:t>).</a:t>
            </a:r>
            <a:endParaRPr lang="en-US" dirty="0"/>
          </a:p>
          <a:p>
            <a:endParaRPr lang="fr-FR" dirty="0"/>
          </a:p>
        </p:txBody>
      </p:sp>
      <p:pic>
        <p:nvPicPr>
          <p:cNvPr id="5" name="Picture 2" descr="C:\Documents and Settings\mcloughv\Local Settings\Temporary Internet Files\Content.IE5\PKFNM6PK\MC90023213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40352" y="422"/>
            <a:ext cx="1373510" cy="134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15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7571184" cy="554461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C0066"/>
                </a:solidFill>
              </a:rPr>
              <a:t>Inclusive Systems Approach </a:t>
            </a:r>
            <a:r>
              <a:rPr lang="en-US" dirty="0"/>
              <a:t>(</a:t>
            </a:r>
            <a:r>
              <a:rPr lang="en-US" dirty="0" err="1"/>
              <a:t>Downes</a:t>
            </a:r>
            <a:r>
              <a:rPr lang="en-US" dirty="0"/>
              <a:t> &amp; </a:t>
            </a:r>
            <a:r>
              <a:rPr lang="en-US" dirty="0" err="1"/>
              <a:t>Cefai</a:t>
            </a:r>
            <a:r>
              <a:rPr lang="en-US" dirty="0"/>
              <a:t> 2016): There is </a:t>
            </a:r>
            <a:r>
              <a:rPr lang="en-US" b="1" dirty="0">
                <a:solidFill>
                  <a:srgbClr val="CC0066"/>
                </a:solidFill>
              </a:rPr>
              <a:t>a striking commonality of interests with regard to strategic approaches for bullying prevention in schools and early school leaving prevention.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These include: </a:t>
            </a:r>
          </a:p>
          <a:p>
            <a:r>
              <a:rPr lang="en-US" dirty="0" smtClean="0"/>
              <a:t>direct </a:t>
            </a:r>
            <a:r>
              <a:rPr lang="en-US" dirty="0"/>
              <a:t>and indirect effects of bullying on early </a:t>
            </a:r>
            <a:r>
              <a:rPr lang="en-US" dirty="0" smtClean="0"/>
              <a:t> school </a:t>
            </a:r>
            <a:r>
              <a:rPr lang="en-US" dirty="0"/>
              <a:t>leaving relevant to perpetrators, victims </a:t>
            </a:r>
            <a:r>
              <a:rPr lang="en-US" dirty="0" smtClean="0"/>
              <a:t>and bully-victims;</a:t>
            </a:r>
            <a:endParaRPr lang="en-US" dirty="0"/>
          </a:p>
          <a:p>
            <a:r>
              <a:rPr lang="en-US" dirty="0" smtClean="0"/>
              <a:t>common </a:t>
            </a:r>
            <a:r>
              <a:rPr lang="en-US" dirty="0"/>
              <a:t>systems of </a:t>
            </a:r>
            <a:r>
              <a:rPr lang="en-US" dirty="0" smtClean="0"/>
              <a:t>supports; </a:t>
            </a:r>
            <a:endParaRPr lang="en-US" dirty="0"/>
          </a:p>
          <a:p>
            <a:r>
              <a:rPr lang="en-US" dirty="0" smtClean="0"/>
              <a:t>common </a:t>
            </a:r>
            <a:r>
              <a:rPr lang="en-US" dirty="0"/>
              <a:t>causal </a:t>
            </a:r>
            <a:r>
              <a:rPr lang="en-US" dirty="0" smtClean="0"/>
              <a:t>factors; </a:t>
            </a:r>
            <a:endParaRPr lang="en-US" dirty="0"/>
          </a:p>
          <a:p>
            <a:r>
              <a:rPr lang="en-US" dirty="0" smtClean="0"/>
              <a:t>teacher </a:t>
            </a:r>
            <a:r>
              <a:rPr lang="en-US" dirty="0"/>
              <a:t>professional development and preservice preparation </a:t>
            </a:r>
            <a:r>
              <a:rPr lang="en-US" dirty="0" smtClean="0"/>
              <a:t>issues; </a:t>
            </a:r>
            <a:endParaRPr lang="en-US" dirty="0"/>
          </a:p>
          <a:p>
            <a:r>
              <a:rPr lang="en-US" dirty="0" smtClean="0"/>
              <a:t>early </a:t>
            </a:r>
            <a:r>
              <a:rPr lang="en-US" dirty="0"/>
              <a:t>warning systems to prevent the consequences of bullying through system level emotional, cognitive and social supports. </a:t>
            </a:r>
          </a:p>
          <a:p>
            <a:endParaRPr lang="en-US" dirty="0"/>
          </a:p>
          <a:p>
            <a:endParaRPr lang="fr-FR" dirty="0"/>
          </a:p>
        </p:txBody>
      </p:sp>
      <p:pic>
        <p:nvPicPr>
          <p:cNvPr id="4" name="Picture 4" descr="C:\Documents and Settings\mcloughv\Local Settings\Temporary Internet Files\Content.IE5\8A3W2QIX\MC900441886[1].wmf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874" y="2300486"/>
            <a:ext cx="1690126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162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16624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/>
              <a:t>France: </a:t>
            </a:r>
            <a:r>
              <a:rPr lang="en-US" b="1" dirty="0">
                <a:solidFill>
                  <a:srgbClr val="CC0066"/>
                </a:solidFill>
              </a:rPr>
              <a:t>No Integrated National Strategic Response to Bullying and Early School Leaving Prevention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sz="2400" dirty="0" smtClean="0"/>
              <a:t>(</a:t>
            </a:r>
            <a:r>
              <a:rPr lang="en-US" sz="2400" dirty="0" err="1"/>
              <a:t>Downes</a:t>
            </a:r>
            <a:r>
              <a:rPr lang="en-US" sz="2400" dirty="0"/>
              <a:t> &amp; </a:t>
            </a:r>
            <a:r>
              <a:rPr lang="en-US" sz="2400" dirty="0" err="1"/>
              <a:t>Cefai</a:t>
            </a:r>
            <a:r>
              <a:rPr lang="en-US" sz="2400" dirty="0"/>
              <a:t> 2016, Combined responses from three sources: Commission ET2020 School Policy Working Group of Senior Education Officials from National Ministries/ENSEC/NGOs surveys  )</a:t>
            </a:r>
          </a:p>
          <a:p>
            <a:r>
              <a:rPr lang="en-US" dirty="0" smtClean="0"/>
              <a:t>Cross </a:t>
            </a:r>
            <a:r>
              <a:rPr lang="en-US" dirty="0"/>
              <a:t>Government Cooperation on ELET (Early Leaving from Education and Training): Policy Areas Working with Education at Central/Top-Level, 2013/2014 European Commission/EACEA/Eurydice/CEDEFOP (2014, p.68). </a:t>
            </a:r>
            <a:endParaRPr lang="en-US" dirty="0" smtClean="0"/>
          </a:p>
          <a:p>
            <a:r>
              <a:rPr lang="en-US" b="1" dirty="0" smtClean="0">
                <a:solidFill>
                  <a:srgbClr val="CC0066"/>
                </a:solidFill>
              </a:rPr>
              <a:t>France</a:t>
            </a:r>
            <a:r>
              <a:rPr lang="en-US" b="1" dirty="0">
                <a:solidFill>
                  <a:srgbClr val="CC0066"/>
                </a:solidFill>
              </a:rPr>
              <a:t>: Cooperation mechanisms exist/are being developed – Education and Social Affairs (not Health</a:t>
            </a:r>
            <a:r>
              <a:rPr lang="en-US" b="1" dirty="0" smtClean="0">
                <a:solidFill>
                  <a:srgbClr val="CC0066"/>
                </a:solidFill>
              </a:rPr>
              <a:t>):</a:t>
            </a:r>
          </a:p>
          <a:p>
            <a:pPr lvl="1"/>
            <a:r>
              <a:rPr lang="en-US" sz="2600" dirty="0" smtClean="0"/>
              <a:t>Not tradition of cross-government cooperation at central/top –level;</a:t>
            </a:r>
          </a:p>
          <a:p>
            <a:pPr lvl="1"/>
            <a:r>
              <a:rPr lang="en-US" sz="2600" dirty="0" smtClean="0"/>
              <a:t>Not Cooperation mechanisms currently being tested within projects.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302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332656"/>
            <a:ext cx="6739934" cy="554461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C0066"/>
                </a:solidFill>
              </a:rPr>
              <a:t>A Differentiated Approach to Involving Parents : Family Support Services for High Risk Chronic Need </a:t>
            </a:r>
            <a:r>
              <a:rPr lang="en-US" dirty="0"/>
              <a:t>(Multidisciplinary teams Edwards &amp; </a:t>
            </a:r>
            <a:r>
              <a:rPr lang="en-US" dirty="0" err="1"/>
              <a:t>Downes</a:t>
            </a:r>
            <a:r>
              <a:rPr lang="en-US" dirty="0"/>
              <a:t> 2013</a:t>
            </a:r>
            <a:r>
              <a:rPr lang="en-US" dirty="0" smtClean="0"/>
              <a:t>).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Systematic review by </a:t>
            </a:r>
            <a:r>
              <a:rPr lang="en-US" dirty="0" err="1"/>
              <a:t>Lereya</a:t>
            </a:r>
            <a:r>
              <a:rPr lang="en-US" dirty="0"/>
              <a:t> et al. (2013) involving 70 studies which concluded that both victims and bully/victims are more likely to be exposed to negative parenting </a:t>
            </a:r>
            <a:r>
              <a:rPr lang="en-US" dirty="0" err="1"/>
              <a:t>behaviour</a:t>
            </a:r>
            <a:r>
              <a:rPr lang="en-US" dirty="0"/>
              <a:t>, including abuse and neglect and maladaptive parenting.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Need lead agency to coordinate </a:t>
            </a:r>
          </a:p>
          <a:p>
            <a:pPr marL="0" indent="0">
              <a:buNone/>
            </a:pPr>
            <a:r>
              <a:rPr lang="en-US" dirty="0"/>
              <a:t>Services for migrants (</a:t>
            </a:r>
            <a:r>
              <a:rPr lang="en-US" dirty="0" err="1"/>
              <a:t>Downes</a:t>
            </a:r>
            <a:r>
              <a:rPr lang="en-US" dirty="0"/>
              <a:t> 2015</a:t>
            </a:r>
            <a:r>
              <a:rPr lang="en-US" dirty="0" smtClean="0"/>
              <a:t>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C:\Documents and Settings\mcloughv\Local Settings\Temporary Internet Files\Content.IE5\BZUR8QGX\MP900398749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470" y="983218"/>
            <a:ext cx="2008530" cy="1434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Documents and Settings\mcloughv\Local Settings\Temporary Internet Files\Content.IE5\EGN1QYWT\MP900385951[1]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861048"/>
            <a:ext cx="3131840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75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32859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IE" dirty="0" err="1"/>
              <a:t>Downes</a:t>
            </a:r>
            <a:r>
              <a:rPr lang="en-IE" dirty="0"/>
              <a:t>, P., </a:t>
            </a:r>
            <a:r>
              <a:rPr lang="en-IE" dirty="0" err="1"/>
              <a:t>Nairz</a:t>
            </a:r>
            <a:r>
              <a:rPr lang="en-IE" dirty="0"/>
              <a:t>-Wirth, E., </a:t>
            </a:r>
            <a:r>
              <a:rPr lang="en-IE" dirty="0" err="1"/>
              <a:t>Rusinaite</a:t>
            </a:r>
            <a:r>
              <a:rPr lang="en-IE" dirty="0"/>
              <a:t>, V.  (2017). </a:t>
            </a:r>
            <a:r>
              <a:rPr lang="en-IE" i="1" dirty="0">
                <a:solidFill>
                  <a:srgbClr val="CC0099"/>
                </a:solidFill>
              </a:rPr>
              <a:t>Structural Indicators for Inclusive Systems in and around Schools. </a:t>
            </a:r>
            <a:r>
              <a:rPr lang="en-IE" dirty="0"/>
              <a:t>Luxembourg: Publications Office of the European </a:t>
            </a:r>
            <a:r>
              <a:rPr lang="en-IE" dirty="0" smtClean="0"/>
              <a:t>Union.</a:t>
            </a:r>
            <a:endParaRPr lang="en-IE" dirty="0"/>
          </a:p>
          <a:p>
            <a:pPr algn="just"/>
            <a:endParaRPr lang="en-IE" dirty="0"/>
          </a:p>
          <a:p>
            <a:pPr algn="just"/>
            <a:r>
              <a:rPr lang="en-IE" dirty="0" err="1"/>
              <a:t>Cefai,C</a:t>
            </a:r>
            <a:r>
              <a:rPr lang="en-IE" dirty="0"/>
              <a:t>.,  </a:t>
            </a:r>
            <a:r>
              <a:rPr lang="en-IE" dirty="0" err="1"/>
              <a:t>Bartolo</a:t>
            </a:r>
            <a:r>
              <a:rPr lang="en-IE" dirty="0"/>
              <a:t>, C., </a:t>
            </a:r>
            <a:r>
              <a:rPr lang="en-IE" dirty="0" err="1"/>
              <a:t>Cavioni</a:t>
            </a:r>
            <a:r>
              <a:rPr lang="en-IE" dirty="0"/>
              <a:t>, P &amp; </a:t>
            </a:r>
            <a:r>
              <a:rPr lang="en-IE" dirty="0" err="1"/>
              <a:t>Downes</a:t>
            </a:r>
            <a:r>
              <a:rPr lang="en-IE" dirty="0"/>
              <a:t>, P. ( 2017, forthcoming) </a:t>
            </a:r>
            <a:r>
              <a:rPr lang="en-IE" i="1" dirty="0">
                <a:solidFill>
                  <a:srgbClr val="CC0099"/>
                </a:solidFill>
              </a:rPr>
              <a:t>Curricular Reform in Social and Emotional Education across the EU. A review of the international evidence.</a:t>
            </a:r>
            <a:r>
              <a:rPr lang="en-IE" dirty="0">
                <a:solidFill>
                  <a:srgbClr val="CC0099"/>
                </a:solidFill>
              </a:rPr>
              <a:t>  </a:t>
            </a:r>
            <a:r>
              <a:rPr lang="en-IE" dirty="0"/>
              <a:t>Luxembourg: Publications Office of the European Union.  </a:t>
            </a:r>
          </a:p>
          <a:p>
            <a:pPr algn="just"/>
            <a:endParaRPr lang="en-IE" dirty="0"/>
          </a:p>
          <a:p>
            <a:pPr algn="just"/>
            <a:r>
              <a:rPr lang="en-IE" dirty="0" err="1"/>
              <a:t>Downes</a:t>
            </a:r>
            <a:r>
              <a:rPr lang="en-IE" dirty="0"/>
              <a:t>, P. &amp; </a:t>
            </a:r>
            <a:r>
              <a:rPr lang="en-IE" dirty="0" err="1"/>
              <a:t>Cefai</a:t>
            </a:r>
            <a:r>
              <a:rPr lang="en-IE" dirty="0"/>
              <a:t>, C. (2016</a:t>
            </a:r>
            <a:r>
              <a:rPr lang="en-IE" i="1" dirty="0"/>
              <a:t>) </a:t>
            </a:r>
            <a:r>
              <a:rPr lang="en-IE" i="1" dirty="0">
                <a:solidFill>
                  <a:srgbClr val="CC0099"/>
                </a:solidFill>
              </a:rPr>
              <a:t>How to tackle bullying and prevent school violence in Europe: Evidence and practices for strategies for inclusive and safe schools</a:t>
            </a:r>
            <a:r>
              <a:rPr lang="en-IE" dirty="0">
                <a:solidFill>
                  <a:srgbClr val="CC0099"/>
                </a:solidFill>
              </a:rPr>
              <a:t>. </a:t>
            </a:r>
            <a:r>
              <a:rPr lang="en-IE" dirty="0"/>
              <a:t>Luxembourg: Publications Office of the European Union.</a:t>
            </a:r>
          </a:p>
          <a:p>
            <a:pPr marL="0" indent="0" algn="just">
              <a:buNone/>
            </a:pPr>
            <a:endParaRPr lang="en-IE" dirty="0"/>
          </a:p>
          <a:p>
            <a:pPr algn="just"/>
            <a:r>
              <a:rPr lang="en-IE" dirty="0"/>
              <a:t>Edwards, A. &amp; </a:t>
            </a:r>
            <a:r>
              <a:rPr lang="en-IE" dirty="0" err="1"/>
              <a:t>Downes</a:t>
            </a:r>
            <a:r>
              <a:rPr lang="en-IE" dirty="0"/>
              <a:t>, P. (2013) </a:t>
            </a:r>
            <a:r>
              <a:rPr lang="en-IE" i="1" dirty="0">
                <a:solidFill>
                  <a:srgbClr val="CC0099"/>
                </a:solidFill>
              </a:rPr>
              <a:t>Alliances for Inclusion: Developing Cross-sector Synergies and Inter-Professional Collaboration in and around Education.</a:t>
            </a:r>
            <a:r>
              <a:rPr lang="en-IE" dirty="0">
                <a:solidFill>
                  <a:srgbClr val="CC0099"/>
                </a:solidFill>
              </a:rPr>
              <a:t> </a:t>
            </a:r>
            <a:r>
              <a:rPr lang="en-IE" dirty="0"/>
              <a:t>Brussels: European Commission, Directorate General, Education and </a:t>
            </a:r>
            <a:r>
              <a:rPr lang="en-IE" dirty="0" smtClean="0"/>
              <a:t>Culture.</a:t>
            </a:r>
            <a:endParaRPr lang="en-IE" dirty="0"/>
          </a:p>
          <a:p>
            <a:pPr algn="just"/>
            <a:endParaRPr lang="en-IE" dirty="0"/>
          </a:p>
          <a:p>
            <a:pPr algn="just"/>
            <a:r>
              <a:rPr lang="en-IE" dirty="0" err="1"/>
              <a:t>Cedefop</a:t>
            </a:r>
            <a:r>
              <a:rPr lang="en-IE" dirty="0"/>
              <a:t> 2017 – Early Leaving from VET – </a:t>
            </a:r>
            <a:r>
              <a:rPr lang="en-IE" dirty="0" err="1">
                <a:solidFill>
                  <a:srgbClr val="CC0099"/>
                </a:solidFill>
              </a:rPr>
              <a:t>Selfreflection</a:t>
            </a:r>
            <a:r>
              <a:rPr lang="en-IE" dirty="0">
                <a:solidFill>
                  <a:srgbClr val="CC0099"/>
                </a:solidFill>
              </a:rPr>
              <a:t> </a:t>
            </a:r>
            <a:r>
              <a:rPr lang="en-IE" dirty="0" smtClean="0">
                <a:solidFill>
                  <a:srgbClr val="CC0099"/>
                </a:solidFill>
              </a:rPr>
              <a:t>Tool.</a:t>
            </a:r>
            <a:endParaRPr lang="en-IE" dirty="0">
              <a:solidFill>
                <a:srgbClr val="CC0099"/>
              </a:solidFill>
            </a:endParaRP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345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507288" cy="59766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Universal: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b="1" dirty="0">
                <a:solidFill>
                  <a:srgbClr val="CC0066"/>
                </a:solidFill>
              </a:rPr>
              <a:t>Beyond OECD Ten Steps to Equity in Education 2007, 2010</a:t>
            </a:r>
          </a:p>
          <a:p>
            <a:pPr lvl="1"/>
            <a:r>
              <a:rPr lang="en-US" dirty="0"/>
              <a:t>Increase Time Social and Emotional Education </a:t>
            </a:r>
            <a:r>
              <a:rPr lang="en-US" dirty="0" smtClean="0"/>
              <a:t>Curriculum;</a:t>
            </a:r>
            <a:endParaRPr lang="en-US" dirty="0"/>
          </a:p>
          <a:p>
            <a:pPr lvl="1"/>
            <a:r>
              <a:rPr lang="en-US" dirty="0"/>
              <a:t>Address emotional awareness skills and conflict resolution skills of teachers to prevent authoritarian teaching and to promote inclusive class and school </a:t>
            </a:r>
            <a:r>
              <a:rPr lang="en-US" dirty="0" smtClean="0"/>
              <a:t>climate;</a:t>
            </a:r>
            <a:endParaRPr lang="en-US" dirty="0"/>
          </a:p>
          <a:p>
            <a:pPr lvl="1"/>
            <a:r>
              <a:rPr lang="en-US" dirty="0"/>
              <a:t>Inclusive systems committees in schools to promote school belongingness, positive school climate, address </a:t>
            </a:r>
            <a:r>
              <a:rPr lang="en-US" dirty="0" smtClean="0"/>
              <a:t>loneliness.</a:t>
            </a:r>
            <a:endParaRPr lang="en-US" dirty="0"/>
          </a:p>
          <a:p>
            <a:endParaRPr lang="en-US" dirty="0"/>
          </a:p>
          <a:p>
            <a:r>
              <a:rPr lang="en-US" dirty="0"/>
              <a:t>Selected Prevention:</a:t>
            </a:r>
          </a:p>
          <a:p>
            <a:pPr lvl="1"/>
            <a:r>
              <a:rPr lang="en-US" dirty="0"/>
              <a:t>Parental involvement focus on minority groups and inclusive school environment, parents’ cafes/rooms </a:t>
            </a:r>
            <a:r>
              <a:rPr lang="en-US" dirty="0" smtClean="0"/>
              <a:t>etc., </a:t>
            </a:r>
            <a:r>
              <a:rPr lang="en-US" dirty="0"/>
              <a:t>input into school </a:t>
            </a:r>
            <a:r>
              <a:rPr lang="en-US" dirty="0" smtClean="0"/>
              <a:t>policies;</a:t>
            </a:r>
            <a:endParaRPr lang="en-US" dirty="0"/>
          </a:p>
          <a:p>
            <a:pPr lvl="1"/>
            <a:r>
              <a:rPr lang="en-US" dirty="0"/>
              <a:t>Sleep awareness – reflective diaries of students, plans with </a:t>
            </a:r>
            <a:r>
              <a:rPr lang="en-US" dirty="0" smtClean="0"/>
              <a:t>parents.</a:t>
            </a:r>
            <a:endParaRPr lang="en-US" dirty="0"/>
          </a:p>
          <a:p>
            <a:endParaRPr lang="en-US" dirty="0"/>
          </a:p>
          <a:p>
            <a:r>
              <a:rPr lang="en-US" dirty="0"/>
              <a:t>Indicated Prevention</a:t>
            </a:r>
          </a:p>
          <a:p>
            <a:pPr lvl="1"/>
            <a:r>
              <a:rPr lang="en-US" dirty="0"/>
              <a:t>Common system supports for early school leaving and </a:t>
            </a:r>
            <a:r>
              <a:rPr lang="en-US" dirty="0" smtClean="0"/>
              <a:t>bullying; </a:t>
            </a:r>
            <a:r>
              <a:rPr lang="en-US" dirty="0"/>
              <a:t>prevention</a:t>
            </a:r>
          </a:p>
          <a:p>
            <a:pPr lvl="1"/>
            <a:r>
              <a:rPr lang="en-US" dirty="0"/>
              <a:t>Emotional supports for depression, anxiety, </a:t>
            </a:r>
            <a:r>
              <a:rPr lang="en-US" dirty="0" smtClean="0"/>
              <a:t>loneliness;</a:t>
            </a:r>
            <a:endParaRPr lang="en-US" dirty="0"/>
          </a:p>
          <a:p>
            <a:pPr lvl="1"/>
            <a:r>
              <a:rPr lang="en-US" dirty="0"/>
              <a:t>Multidisciplinary outreach teams for family support - complex </a:t>
            </a:r>
            <a:r>
              <a:rPr lang="en-US" dirty="0" smtClean="0"/>
              <a:t>needs.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09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8806"/>
            <a:ext cx="8229600" cy="58326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1500" dirty="0"/>
              <a:t>Blunden S, </a:t>
            </a:r>
            <a:r>
              <a:rPr lang="en-US" sz="1500" dirty="0" err="1"/>
              <a:t>Lushington</a:t>
            </a:r>
            <a:r>
              <a:rPr lang="en-US" sz="1500" dirty="0"/>
              <a:t> K, Kennedy D., ‘Cognitive and </a:t>
            </a:r>
            <a:r>
              <a:rPr lang="en-US" sz="1500" dirty="0" err="1"/>
              <a:t>behavioural</a:t>
            </a:r>
            <a:r>
              <a:rPr lang="en-US" sz="1500" dirty="0"/>
              <a:t> performance in children with sleep-related obstructive breathing disorders’, Sleep Med Review, 5, (6), 2001, 447-461 </a:t>
            </a:r>
          </a:p>
          <a:p>
            <a:pPr marL="0" indent="0" algn="just">
              <a:buNone/>
            </a:pPr>
            <a:r>
              <a:rPr lang="en-US" sz="1500" dirty="0" err="1"/>
              <a:t>Boschloo</a:t>
            </a:r>
            <a:r>
              <a:rPr lang="en-US" sz="1500" dirty="0"/>
              <a:t>, A.; </a:t>
            </a:r>
            <a:r>
              <a:rPr lang="en-US" sz="1500" dirty="0" err="1"/>
              <a:t>Krabbendam</a:t>
            </a:r>
            <a:r>
              <a:rPr lang="en-US" sz="1500" dirty="0"/>
              <a:t>, L.; Dekker, S.; Lee, N.; de Groot, R.; </a:t>
            </a:r>
            <a:r>
              <a:rPr lang="en-US" sz="1500" dirty="0" err="1"/>
              <a:t>Jolles</a:t>
            </a:r>
            <a:r>
              <a:rPr lang="en-US" sz="1500" dirty="0"/>
              <a:t>, J., 'Subjective Sleepiness and Sleep Quality in Adolescents are Related to Objective and Subjective Measures of School Performance.', Frontiers in psychology, Vol. 4, No. February, 2013, p. 38. </a:t>
            </a:r>
          </a:p>
          <a:p>
            <a:pPr marL="0" indent="0" algn="just">
              <a:buNone/>
            </a:pPr>
            <a:r>
              <a:rPr lang="en-US" sz="1500" dirty="0" err="1"/>
              <a:t>Cefai</a:t>
            </a:r>
            <a:r>
              <a:rPr lang="en-US" sz="1500" dirty="0"/>
              <a:t>, C. &amp; Cooper, P. (2010) Students without voices: the unheard accounts of secondary school students with social, emotional and </a:t>
            </a:r>
            <a:r>
              <a:rPr lang="en-US" sz="1500" dirty="0" err="1"/>
              <a:t>behaviour</a:t>
            </a:r>
            <a:r>
              <a:rPr lang="en-US" sz="1500" dirty="0"/>
              <a:t> difficulties, European Journal of Special Needs Education, Volume 25, Issue 2, 2010, pp. 183-198</a:t>
            </a:r>
          </a:p>
          <a:p>
            <a:pPr marL="0" indent="0" algn="just">
              <a:buNone/>
            </a:pPr>
            <a:r>
              <a:rPr lang="en-US" sz="1500" dirty="0"/>
              <a:t>Communication from the Commission {COM(2011) 18 final} Tackling early school leaving: A key contribution to the Europe 2020 Agenda.</a:t>
            </a:r>
          </a:p>
          <a:p>
            <a:pPr marL="0" indent="0" algn="just">
              <a:buNone/>
            </a:pPr>
            <a:r>
              <a:rPr lang="en-US" sz="1500" dirty="0"/>
              <a:t>Cornell, F., Gregory, A., Huang, F &amp; Fan, X. (2013). Perceived Prevalence of Teasing and Bullying Predicts High School Dropout Rates. Journal of Educational Psychology, 105, No. 1, 138–149</a:t>
            </a:r>
          </a:p>
          <a:p>
            <a:pPr marL="0" indent="0" algn="just">
              <a:buNone/>
            </a:pPr>
            <a:r>
              <a:rPr lang="en-US" sz="1500" dirty="0"/>
              <a:t>de Bruin, E. J.; van Run, C.; </a:t>
            </a:r>
            <a:r>
              <a:rPr lang="en-US" sz="1500" dirty="0" err="1"/>
              <a:t>Staaks</a:t>
            </a:r>
            <a:r>
              <a:rPr lang="en-US" sz="1500" dirty="0"/>
              <a:t>, J.; Meijer, A. M., 'Effects of sleep manipulation on cognitive functioning of adolescents: A systematic review.', Sleep Medicine Reviews, 2016. doi:10.1016/j.smrv.2016.02.006. </a:t>
            </a:r>
          </a:p>
          <a:p>
            <a:pPr marL="0" indent="0" algn="just">
              <a:buNone/>
            </a:pPr>
            <a:r>
              <a:rPr lang="en-US" sz="1500" dirty="0" err="1"/>
              <a:t>Downes</a:t>
            </a:r>
            <a:r>
              <a:rPr lang="en-US" sz="1500" dirty="0"/>
              <a:t>, P. (2010) Invited speaker, ‘It’s the heart, stupid’. Emerging priority issues for prevention of early school leaving: A solution-focused approach. The Belgian EU Presidency Conference, Breaking the cycle of disadvantage – Social inclusion in and through education, September 28 and 29 2010, University of Ghent, Belgium.</a:t>
            </a:r>
          </a:p>
          <a:p>
            <a:pPr marL="0" indent="0" algn="just">
              <a:buNone/>
            </a:pPr>
            <a:r>
              <a:rPr lang="en-US" sz="1500" dirty="0" err="1"/>
              <a:t>Downes</a:t>
            </a:r>
            <a:r>
              <a:rPr lang="en-US" sz="1500" dirty="0"/>
              <a:t>, P. (2011a). Multi/Interdisciplinary Teams for Early School Leaving Prevention: Developing a European Strategy Informed by International Evidence and Research. Research paper for European Commission, NESET (Network of Experts on Social Aspects of Education and Training).</a:t>
            </a:r>
          </a:p>
          <a:p>
            <a:pPr marL="0" indent="0" algn="just">
              <a:buNone/>
            </a:pPr>
            <a:r>
              <a:rPr lang="en-US" sz="1500" dirty="0" err="1"/>
              <a:t>Downes</a:t>
            </a:r>
            <a:r>
              <a:rPr lang="en-US" sz="1500" dirty="0"/>
              <a:t>, P. (2011). The neglected shadow: Some European perspectives on emotional supports for early school leaving prevention. International Journal of Emotional Education, 3 (2), 3-39.</a:t>
            </a:r>
          </a:p>
          <a:p>
            <a:pPr marL="0" indent="0" algn="just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8438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616625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Downes</a:t>
            </a:r>
            <a:r>
              <a:rPr lang="en-US" dirty="0"/>
              <a:t>, P. (2013). Developing a framework and agenda for students’ voices in the school system across Europe: From diametric to concentric relational spaces for early school leaving prevention. European Journal of Education , 48 (3), 346-362. </a:t>
            </a:r>
          </a:p>
          <a:p>
            <a:pPr marL="0" indent="0" algn="just">
              <a:buNone/>
            </a:pPr>
            <a:r>
              <a:rPr lang="en-US" dirty="0" err="1"/>
              <a:t>Downes</a:t>
            </a:r>
            <a:r>
              <a:rPr lang="en-US" dirty="0"/>
              <a:t>, P. (2014). Towards a Differentiated, Holistic and Systemic Approach to Parental Involvement in Europe for Early School Leaving Prevention. European Union, European Regional Development Fund, </a:t>
            </a:r>
            <a:r>
              <a:rPr lang="en-US" dirty="0" err="1"/>
              <a:t>Urbact</a:t>
            </a:r>
            <a:r>
              <a:rPr lang="en-US" dirty="0"/>
              <a:t> Secretariat, Paris. </a:t>
            </a:r>
          </a:p>
          <a:p>
            <a:pPr marL="0" indent="0" algn="just">
              <a:buNone/>
            </a:pPr>
            <a:r>
              <a:rPr lang="en-US" dirty="0" err="1"/>
              <a:t>Downes</a:t>
            </a:r>
            <a:r>
              <a:rPr lang="en-US" dirty="0"/>
              <a:t>, P. (2015). Early School Leaving Prevention and Engaging Parents from Ethnic Minority and Migrant Backgrounds: Key Issues and Guiding Principles Across 9 European City Municipalities. European Union, European Regional Development Fund, </a:t>
            </a:r>
            <a:r>
              <a:rPr lang="en-US" dirty="0" err="1"/>
              <a:t>Urbact</a:t>
            </a:r>
            <a:r>
              <a:rPr lang="en-US" dirty="0"/>
              <a:t> Secretariat, Paris. </a:t>
            </a:r>
          </a:p>
          <a:p>
            <a:pPr marL="0" indent="0" algn="just">
              <a:buNone/>
            </a:pPr>
            <a:r>
              <a:rPr lang="en-US" dirty="0" err="1"/>
              <a:t>Downes</a:t>
            </a:r>
            <a:r>
              <a:rPr lang="en-US" dirty="0"/>
              <a:t>, P. &amp; </a:t>
            </a:r>
            <a:r>
              <a:rPr lang="en-US" dirty="0" err="1"/>
              <a:t>Cefai</a:t>
            </a:r>
            <a:r>
              <a:rPr lang="en-US" dirty="0"/>
              <a:t>, C. (2016). How to tackle bullying and prevent school violence </a:t>
            </a:r>
          </a:p>
          <a:p>
            <a:pPr marL="0" indent="0" algn="just">
              <a:buNone/>
            </a:pPr>
            <a:r>
              <a:rPr lang="en-US" dirty="0"/>
              <a:t>in Europe: Evidence and practices for strategies for inclusive and safe schools. </a:t>
            </a:r>
          </a:p>
          <a:p>
            <a:pPr marL="0" indent="0" algn="just">
              <a:buNone/>
            </a:pPr>
            <a:r>
              <a:rPr lang="en-US" dirty="0"/>
              <a:t>Analytical Report for European Commission Network of Experts on the Social </a:t>
            </a:r>
          </a:p>
          <a:p>
            <a:pPr marL="0" indent="0" algn="just">
              <a:buNone/>
            </a:pPr>
            <a:r>
              <a:rPr lang="en-US" dirty="0"/>
              <a:t>Aspects of Education and Training (NESET II). Luxembourg: Publications Office of the </a:t>
            </a:r>
          </a:p>
          <a:p>
            <a:pPr marL="0" indent="0" algn="just">
              <a:buNone/>
            </a:pPr>
            <a:r>
              <a:rPr lang="en-US" dirty="0"/>
              <a:t>European Union. </a:t>
            </a:r>
          </a:p>
          <a:p>
            <a:pPr marL="0" indent="0" algn="just">
              <a:buNone/>
            </a:pPr>
            <a:r>
              <a:rPr lang="en-US" dirty="0" err="1"/>
              <a:t>Downes</a:t>
            </a:r>
            <a:r>
              <a:rPr lang="en-US" dirty="0"/>
              <a:t>, P., </a:t>
            </a:r>
            <a:r>
              <a:rPr lang="en-US" dirty="0" err="1"/>
              <a:t>Nairz</a:t>
            </a:r>
            <a:r>
              <a:rPr lang="en-US" dirty="0"/>
              <a:t>-Wirth, E., </a:t>
            </a:r>
            <a:r>
              <a:rPr lang="en-US" dirty="0" err="1"/>
              <a:t>Rusinaite</a:t>
            </a:r>
            <a:r>
              <a:rPr lang="en-US" dirty="0"/>
              <a:t>, V. (2017). Structural Indicators for Developing Inclusive Systems in and around Schools in Europe. Analytical Report for European </a:t>
            </a:r>
          </a:p>
          <a:p>
            <a:pPr marL="0" indent="0" algn="just">
              <a:buNone/>
            </a:pPr>
            <a:r>
              <a:rPr lang="en-US" dirty="0"/>
              <a:t>Commission Network of Experts on the Social Aspects of Education and Training </a:t>
            </a:r>
          </a:p>
          <a:p>
            <a:pPr marL="0" indent="0" algn="just">
              <a:buNone/>
            </a:pPr>
            <a:r>
              <a:rPr lang="en-US" dirty="0"/>
              <a:t>(NESET II). Luxembourg: Publications Office of the European Union.</a:t>
            </a:r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err="1"/>
              <a:t>Downes</a:t>
            </a:r>
            <a:r>
              <a:rPr lang="en-US" dirty="0"/>
              <a:t>, P. (2017). </a:t>
            </a:r>
            <a:r>
              <a:rPr lang="en-US" dirty="0" err="1"/>
              <a:t>Reconceptualising</a:t>
            </a:r>
            <a:r>
              <a:rPr lang="en-US" dirty="0"/>
              <a:t> foundational assumptions of resilience: A cross-cultural, spatial systems domain of relevance for agency and phenomenology in resilience. International Journal of Emotional Education, 9 (1) 99-120.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467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32859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Downes</a:t>
            </a:r>
            <a:r>
              <a:rPr lang="en-US" dirty="0"/>
              <a:t>, P. &amp; </a:t>
            </a:r>
            <a:r>
              <a:rPr lang="en-US" dirty="0" err="1"/>
              <a:t>Maunsell</a:t>
            </a:r>
            <a:r>
              <a:rPr lang="en-US" dirty="0"/>
              <a:t>, C. (2007). Count us in: Tackling early school leaving in South West Inner City Dublin, An integrated response. Dublin: South Inner City Community Development Association (SICCDA) &amp; South Inner City Drugs Task Force.</a:t>
            </a:r>
          </a:p>
          <a:p>
            <a:pPr marL="0" indent="0" algn="just">
              <a:buNone/>
            </a:pPr>
            <a:r>
              <a:rPr lang="en-US" dirty="0" err="1"/>
              <a:t>Durlak</a:t>
            </a:r>
            <a:r>
              <a:rPr lang="en-US" dirty="0"/>
              <a:t>, J. A.; </a:t>
            </a:r>
            <a:r>
              <a:rPr lang="en-US" dirty="0" err="1"/>
              <a:t>Weissberg</a:t>
            </a:r>
            <a:r>
              <a:rPr lang="en-US" dirty="0"/>
              <a:t>, R. P.; </a:t>
            </a:r>
            <a:r>
              <a:rPr lang="en-US" dirty="0" err="1"/>
              <a:t>Dymnicki</a:t>
            </a:r>
            <a:r>
              <a:rPr lang="en-US" dirty="0"/>
              <a:t>, A. B.; Taylor, R. D.; </a:t>
            </a:r>
            <a:r>
              <a:rPr lang="en-US" dirty="0" err="1"/>
              <a:t>Schellinger</a:t>
            </a:r>
            <a:r>
              <a:rPr lang="en-US" dirty="0"/>
              <a:t>, K. B., ‘The impact of enhancing students social and emotional learning: A meta-analysis of school-based universal interventions’, Child Development, Vol. 82, No 1, 2011, pp. 405–432. </a:t>
            </a:r>
          </a:p>
          <a:p>
            <a:pPr marL="0" indent="0" algn="just">
              <a:buNone/>
            </a:pPr>
            <a:r>
              <a:rPr lang="en-US" dirty="0"/>
              <a:t>Edwards, A. &amp; </a:t>
            </a:r>
            <a:r>
              <a:rPr lang="en-US" dirty="0" err="1"/>
              <a:t>Downes</a:t>
            </a:r>
            <a:r>
              <a:rPr lang="en-US" dirty="0"/>
              <a:t>, P. (2013).   Alliances for Inclusion: Developing Cross-sector Synergies and Inter-Professional Collaboration in and around Education. Commissioned Research Report for EU Commission NESET (Network of Experts on Social Aspects of Education and Training). Foreword to report by Jan </a:t>
            </a:r>
            <a:r>
              <a:rPr lang="en-US" dirty="0" err="1"/>
              <a:t>Truszczynski</a:t>
            </a:r>
            <a:r>
              <a:rPr lang="en-US" dirty="0"/>
              <a:t>, Director-General of DG EAC  </a:t>
            </a:r>
          </a:p>
          <a:p>
            <a:pPr marL="0" indent="0" algn="just">
              <a:buNone/>
            </a:pPr>
            <a:r>
              <a:rPr lang="en-US" dirty="0" err="1"/>
              <a:t>Elamé</a:t>
            </a:r>
            <a:r>
              <a:rPr lang="en-US" dirty="0"/>
              <a:t>, E. (2013). Discriminatory bullying: A new intercultural dialogue. Berlin: Springer </a:t>
            </a:r>
            <a:r>
              <a:rPr lang="en-US" dirty="0" err="1"/>
              <a:t>Verlag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r>
              <a:rPr lang="en-US" dirty="0"/>
              <a:t>Per </a:t>
            </a:r>
            <a:r>
              <a:rPr lang="en-US" dirty="0" err="1"/>
              <a:t>Frostad</a:t>
            </a:r>
            <a:r>
              <a:rPr lang="en-US" dirty="0"/>
              <a:t>, Sip Jan </a:t>
            </a:r>
            <a:r>
              <a:rPr lang="en-US" dirty="0" err="1"/>
              <a:t>Pijl</a:t>
            </a:r>
            <a:r>
              <a:rPr lang="en-US" dirty="0"/>
              <a:t> &amp; Per </a:t>
            </a:r>
            <a:r>
              <a:rPr lang="en-US" dirty="0" err="1"/>
              <a:t>Egil</a:t>
            </a:r>
            <a:r>
              <a:rPr lang="en-US" dirty="0"/>
              <a:t> </a:t>
            </a:r>
            <a:r>
              <a:rPr lang="en-US" dirty="0" err="1"/>
              <a:t>Mjaavatn</a:t>
            </a:r>
            <a:r>
              <a:rPr lang="en-US" dirty="0"/>
              <a:t> (2015) Losing All Interest in School: Social Participation as a Predictor of the Intention to Leave Upper Secondary School Early, Scandinavian Journal of Educational Research, 59:1, 110-122 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50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6166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1600" dirty="0" err="1"/>
              <a:t>Kronholm</a:t>
            </a:r>
            <a:r>
              <a:rPr lang="fr-FR" sz="1600" dirty="0"/>
              <a:t>, E.; </a:t>
            </a:r>
            <a:r>
              <a:rPr lang="fr-FR" sz="1600" dirty="0" err="1"/>
              <a:t>Puusniekka</a:t>
            </a:r>
            <a:r>
              <a:rPr lang="fr-FR" sz="1600" dirty="0"/>
              <a:t>, R.; </a:t>
            </a:r>
            <a:r>
              <a:rPr lang="fr-FR" sz="1600" dirty="0" err="1"/>
              <a:t>Jokela</a:t>
            </a:r>
            <a:r>
              <a:rPr lang="fr-FR" sz="1600" dirty="0"/>
              <a:t>, J.; </a:t>
            </a:r>
            <a:r>
              <a:rPr lang="fr-FR" sz="1600" dirty="0" err="1"/>
              <a:t>Villberg</a:t>
            </a:r>
            <a:r>
              <a:rPr lang="fr-FR" sz="1600" dirty="0"/>
              <a:t>, J.; </a:t>
            </a:r>
            <a:r>
              <a:rPr lang="fr-FR" sz="1600" dirty="0" err="1"/>
              <a:t>Urrila</a:t>
            </a:r>
            <a:r>
              <a:rPr lang="fr-FR" sz="1600" dirty="0"/>
              <a:t>, A. S.; </a:t>
            </a:r>
            <a:r>
              <a:rPr lang="fr-FR" sz="1600" dirty="0" err="1"/>
              <a:t>Paunio</a:t>
            </a:r>
            <a:r>
              <a:rPr lang="fr-FR" sz="1600" dirty="0"/>
              <a:t>, T.; </a:t>
            </a:r>
            <a:r>
              <a:rPr lang="fr-FR" sz="1600" dirty="0" err="1"/>
              <a:t>Välimaa</a:t>
            </a:r>
            <a:r>
              <a:rPr lang="fr-FR" sz="1600" dirty="0"/>
              <a:t>, R.; </a:t>
            </a:r>
            <a:r>
              <a:rPr lang="fr-FR" sz="1600" dirty="0" err="1"/>
              <a:t>Tynjälä</a:t>
            </a:r>
            <a:r>
              <a:rPr lang="fr-FR" sz="1600" dirty="0"/>
              <a:t>, J., 'Trends in self-</a:t>
            </a:r>
            <a:r>
              <a:rPr lang="fr-FR" sz="1600" dirty="0" err="1"/>
              <a:t>reported</a:t>
            </a:r>
            <a:r>
              <a:rPr lang="fr-FR" sz="1600" dirty="0"/>
              <a:t> </a:t>
            </a:r>
            <a:r>
              <a:rPr lang="fr-FR" sz="1600" dirty="0" err="1"/>
              <a:t>sleep</a:t>
            </a:r>
            <a:r>
              <a:rPr lang="fr-FR" sz="1600" dirty="0"/>
              <a:t> </a:t>
            </a:r>
            <a:r>
              <a:rPr lang="fr-FR" sz="1600" dirty="0" err="1"/>
              <a:t>problems</a:t>
            </a:r>
            <a:r>
              <a:rPr lang="fr-FR" sz="1600" dirty="0"/>
              <a:t>, </a:t>
            </a:r>
            <a:r>
              <a:rPr lang="fr-FR" sz="1600" dirty="0" err="1"/>
              <a:t>tiredness</a:t>
            </a:r>
            <a:r>
              <a:rPr lang="fr-FR" sz="1600" dirty="0"/>
              <a:t> and </a:t>
            </a:r>
            <a:r>
              <a:rPr lang="fr-FR" sz="1600" dirty="0" err="1"/>
              <a:t>related</a:t>
            </a:r>
            <a:r>
              <a:rPr lang="fr-FR" sz="1600" dirty="0"/>
              <a:t> </a:t>
            </a:r>
            <a:r>
              <a:rPr lang="fr-FR" sz="1600" dirty="0" err="1"/>
              <a:t>school</a:t>
            </a:r>
            <a:r>
              <a:rPr lang="fr-FR" sz="1600" dirty="0"/>
              <a:t> performance </a:t>
            </a:r>
            <a:r>
              <a:rPr lang="fr-FR" sz="1600" dirty="0" err="1"/>
              <a:t>among</a:t>
            </a:r>
            <a:r>
              <a:rPr lang="fr-FR" sz="1600" dirty="0"/>
              <a:t> </a:t>
            </a:r>
            <a:r>
              <a:rPr lang="fr-FR" sz="1600" dirty="0" err="1"/>
              <a:t>Finnish</a:t>
            </a:r>
            <a:r>
              <a:rPr lang="fr-FR" sz="1600" dirty="0"/>
              <a:t> adolescents </a:t>
            </a:r>
            <a:r>
              <a:rPr lang="fr-FR" sz="1600" dirty="0" err="1"/>
              <a:t>from</a:t>
            </a:r>
            <a:r>
              <a:rPr lang="fr-FR" sz="1600" dirty="0"/>
              <a:t> 1984 to 2011', Journal of </a:t>
            </a:r>
            <a:r>
              <a:rPr lang="fr-FR" sz="1600" dirty="0" err="1"/>
              <a:t>Sleep</a:t>
            </a:r>
            <a:r>
              <a:rPr lang="fr-FR" sz="1600" dirty="0"/>
              <a:t> </a:t>
            </a:r>
            <a:r>
              <a:rPr lang="fr-FR" sz="1600" dirty="0" err="1"/>
              <a:t>Research</a:t>
            </a:r>
            <a:r>
              <a:rPr lang="fr-FR" sz="1600" dirty="0"/>
              <a:t>, Vol. 24, No. 1, 2015, pp. 3–10. </a:t>
            </a:r>
          </a:p>
          <a:p>
            <a:pPr marL="0" indent="0" algn="just">
              <a:buNone/>
            </a:pPr>
            <a:r>
              <a:rPr lang="fr-FR" sz="1600" dirty="0" err="1" smtClean="0"/>
              <a:t>Lereya</a:t>
            </a:r>
            <a:r>
              <a:rPr lang="fr-FR" sz="1600" dirty="0"/>
              <a:t>, S. T.; </a:t>
            </a:r>
            <a:r>
              <a:rPr lang="fr-FR" sz="1600" dirty="0" err="1"/>
              <a:t>Winsper</a:t>
            </a:r>
            <a:r>
              <a:rPr lang="fr-FR" sz="1600" dirty="0"/>
              <a:t>, C.; </a:t>
            </a:r>
            <a:r>
              <a:rPr lang="fr-FR" sz="1600" dirty="0" err="1"/>
              <a:t>Heron</a:t>
            </a:r>
            <a:r>
              <a:rPr lang="fr-FR" sz="1600" dirty="0"/>
              <a:t>, J.; Lewis, G.; </a:t>
            </a:r>
            <a:r>
              <a:rPr lang="fr-FR" sz="1600" dirty="0" err="1"/>
              <a:t>Gunnell</a:t>
            </a:r>
            <a:r>
              <a:rPr lang="fr-FR" sz="1600" dirty="0"/>
              <a:t>, D.; Fisher, H. L.; </a:t>
            </a:r>
            <a:r>
              <a:rPr lang="fr-FR" sz="1600" dirty="0" err="1"/>
              <a:t>Wolke</a:t>
            </a:r>
            <a:r>
              <a:rPr lang="fr-FR" sz="1600" dirty="0"/>
              <a:t>, D., ‘</a:t>
            </a:r>
            <a:r>
              <a:rPr lang="fr-FR" sz="1600" dirty="0" err="1"/>
              <a:t>Being</a:t>
            </a:r>
            <a:r>
              <a:rPr lang="fr-FR" sz="1600" dirty="0"/>
              <a:t> </a:t>
            </a:r>
            <a:r>
              <a:rPr lang="fr-FR" sz="1600" dirty="0" err="1"/>
              <a:t>bullied</a:t>
            </a:r>
            <a:r>
              <a:rPr lang="fr-FR" sz="1600" dirty="0"/>
              <a:t> </a:t>
            </a:r>
            <a:r>
              <a:rPr lang="fr-FR" sz="1600" dirty="0" err="1"/>
              <a:t>during</a:t>
            </a:r>
            <a:r>
              <a:rPr lang="fr-FR" sz="1600" dirty="0"/>
              <a:t> </a:t>
            </a:r>
            <a:r>
              <a:rPr lang="fr-FR" sz="1600" dirty="0" err="1"/>
              <a:t>childhood</a:t>
            </a:r>
            <a:r>
              <a:rPr lang="fr-FR" sz="1600" dirty="0"/>
              <a:t> and the prospective </a:t>
            </a:r>
            <a:r>
              <a:rPr lang="fr-FR" sz="1600" dirty="0" err="1"/>
              <a:t>pathways</a:t>
            </a:r>
            <a:r>
              <a:rPr lang="fr-FR" sz="1600" dirty="0"/>
              <a:t> to self-</a:t>
            </a:r>
            <a:r>
              <a:rPr lang="fr-FR" sz="1600" dirty="0" err="1"/>
              <a:t>harm</a:t>
            </a:r>
            <a:r>
              <a:rPr lang="fr-FR" sz="1600" dirty="0"/>
              <a:t> in </a:t>
            </a:r>
            <a:r>
              <a:rPr lang="fr-FR" sz="1600" dirty="0" err="1"/>
              <a:t>late</a:t>
            </a:r>
            <a:r>
              <a:rPr lang="fr-FR" sz="1600" dirty="0"/>
              <a:t> adolescence’, Journal of the American </a:t>
            </a:r>
            <a:r>
              <a:rPr lang="fr-FR" sz="1600" dirty="0" err="1"/>
              <a:t>Academy</a:t>
            </a:r>
            <a:r>
              <a:rPr lang="fr-FR" sz="1600" dirty="0"/>
              <a:t> of Child &amp; Adolescent </a:t>
            </a:r>
            <a:r>
              <a:rPr lang="fr-FR" sz="1600" dirty="0" err="1"/>
              <a:t>Psychiatry</a:t>
            </a:r>
            <a:r>
              <a:rPr lang="fr-FR" sz="1600" dirty="0"/>
              <a:t>, Vol. 52, No 6, 2013, pp. 608 – 618</a:t>
            </a:r>
            <a:r>
              <a:rPr lang="fr-FR" sz="1600" dirty="0" smtClean="0"/>
              <a:t>.</a:t>
            </a:r>
            <a:endParaRPr lang="fr-FR" sz="1600" dirty="0"/>
          </a:p>
          <a:p>
            <a:pPr marL="0" indent="0" algn="just">
              <a:buNone/>
            </a:pPr>
            <a:r>
              <a:rPr lang="fr-FR" sz="1600" dirty="0" err="1"/>
              <a:t>Mellin</a:t>
            </a:r>
            <a:r>
              <a:rPr lang="fr-FR" sz="1600" dirty="0"/>
              <a:t>, EA., </a:t>
            </a:r>
            <a:r>
              <a:rPr lang="fr-FR" sz="1600" dirty="0" err="1"/>
              <a:t>Weist</a:t>
            </a:r>
            <a:r>
              <a:rPr lang="fr-FR" sz="1600" dirty="0"/>
              <a:t>, MD.(2011). </a:t>
            </a:r>
            <a:r>
              <a:rPr lang="fr-FR" sz="1600" dirty="0" err="1"/>
              <a:t>Exploring</a:t>
            </a:r>
            <a:r>
              <a:rPr lang="fr-FR" sz="1600" dirty="0"/>
              <a:t> </a:t>
            </a:r>
            <a:r>
              <a:rPr lang="fr-FR" sz="1600" dirty="0" err="1"/>
              <a:t>School</a:t>
            </a:r>
            <a:r>
              <a:rPr lang="fr-FR" sz="1600" dirty="0"/>
              <a:t> Mental </a:t>
            </a:r>
            <a:r>
              <a:rPr lang="fr-FR" sz="1600" dirty="0" err="1"/>
              <a:t>Health</a:t>
            </a:r>
            <a:r>
              <a:rPr lang="fr-FR" sz="1600" dirty="0"/>
              <a:t> Collaboration in an </a:t>
            </a:r>
            <a:r>
              <a:rPr lang="fr-FR" sz="1600" dirty="0" err="1"/>
              <a:t>Urban</a:t>
            </a:r>
            <a:endParaRPr lang="fr-FR" sz="1600" dirty="0"/>
          </a:p>
          <a:p>
            <a:pPr marL="0" indent="0" algn="just">
              <a:buNone/>
            </a:pPr>
            <a:r>
              <a:rPr lang="fr-FR" sz="1600" dirty="0" err="1"/>
              <a:t>Community</a:t>
            </a:r>
            <a:r>
              <a:rPr lang="fr-FR" sz="1600" dirty="0"/>
              <a:t>: A Social Capital Perspective. </a:t>
            </a:r>
            <a:r>
              <a:rPr lang="fr-FR" sz="1600" dirty="0" err="1"/>
              <a:t>School</a:t>
            </a:r>
            <a:r>
              <a:rPr lang="fr-FR" sz="1600" dirty="0"/>
              <a:t> Mental </a:t>
            </a:r>
            <a:r>
              <a:rPr lang="fr-FR" sz="1600" dirty="0" err="1"/>
              <a:t>Health</a:t>
            </a:r>
            <a:r>
              <a:rPr lang="fr-FR" sz="1600" dirty="0"/>
              <a:t> 3:81–92</a:t>
            </a:r>
          </a:p>
          <a:p>
            <a:pPr marL="0" indent="0" algn="just">
              <a:buNone/>
            </a:pPr>
            <a:r>
              <a:rPr lang="fr-FR" sz="1600" dirty="0"/>
              <a:t>OECD (2007). No More </a:t>
            </a:r>
            <a:r>
              <a:rPr lang="fr-FR" sz="1600" dirty="0" err="1"/>
              <a:t>Failures</a:t>
            </a:r>
            <a:r>
              <a:rPr lang="fr-FR" sz="1600" dirty="0"/>
              <a:t>: </a:t>
            </a:r>
            <a:r>
              <a:rPr lang="fr-FR" sz="1600" dirty="0" err="1"/>
              <a:t>Ten</a:t>
            </a:r>
            <a:r>
              <a:rPr lang="fr-FR" sz="1600" dirty="0"/>
              <a:t> </a:t>
            </a:r>
            <a:r>
              <a:rPr lang="fr-FR" sz="1600" dirty="0" err="1"/>
              <a:t>Steps</a:t>
            </a:r>
            <a:r>
              <a:rPr lang="fr-FR" sz="1600" dirty="0"/>
              <a:t> to </a:t>
            </a:r>
            <a:r>
              <a:rPr lang="fr-FR" sz="1600" dirty="0" err="1"/>
              <a:t>Equity</a:t>
            </a:r>
            <a:r>
              <a:rPr lang="fr-FR" sz="1600" dirty="0"/>
              <a:t> in Education. Paris: OECD</a:t>
            </a:r>
          </a:p>
          <a:p>
            <a:pPr marL="0" indent="0" algn="just">
              <a:buNone/>
            </a:pPr>
            <a:r>
              <a:rPr lang="fr-FR" sz="1600" dirty="0"/>
              <a:t>OECD (2009). </a:t>
            </a:r>
            <a:r>
              <a:rPr lang="fr-FR" sz="1600" dirty="0" err="1"/>
              <a:t>Creating</a:t>
            </a:r>
            <a:r>
              <a:rPr lang="fr-FR" sz="1600" dirty="0"/>
              <a:t> Effective </a:t>
            </a:r>
            <a:r>
              <a:rPr lang="fr-FR" sz="1600" dirty="0" err="1"/>
              <a:t>Teaching</a:t>
            </a:r>
            <a:r>
              <a:rPr lang="fr-FR" sz="1600" dirty="0"/>
              <a:t> and Learning </a:t>
            </a:r>
            <a:r>
              <a:rPr lang="fr-FR" sz="1600" dirty="0" err="1"/>
              <a:t>Environments</a:t>
            </a:r>
            <a:r>
              <a:rPr lang="fr-FR" sz="1600" dirty="0"/>
              <a:t>: First </a:t>
            </a:r>
            <a:r>
              <a:rPr lang="fr-FR" sz="1600" dirty="0" err="1"/>
              <a:t>Results</a:t>
            </a:r>
            <a:r>
              <a:rPr lang="fr-FR" sz="1600" dirty="0"/>
              <a:t> </a:t>
            </a:r>
            <a:r>
              <a:rPr lang="fr-FR" sz="1600" dirty="0" err="1"/>
              <a:t>from</a:t>
            </a:r>
            <a:r>
              <a:rPr lang="fr-FR" sz="1600" dirty="0"/>
              <a:t> TALIS. Paris: OECD</a:t>
            </a:r>
          </a:p>
          <a:p>
            <a:pPr marL="0" indent="0" algn="just">
              <a:buNone/>
            </a:pPr>
            <a:r>
              <a:rPr lang="fr-FR" sz="1600" dirty="0"/>
              <a:t>OECD (2010). </a:t>
            </a:r>
            <a:r>
              <a:rPr lang="fr-FR" sz="1600" dirty="0" err="1"/>
              <a:t>Overcoming</a:t>
            </a:r>
            <a:r>
              <a:rPr lang="fr-FR" sz="1600" dirty="0"/>
              <a:t> </a:t>
            </a:r>
            <a:r>
              <a:rPr lang="fr-FR" sz="1600" dirty="0" err="1"/>
              <a:t>School</a:t>
            </a:r>
            <a:r>
              <a:rPr lang="fr-FR" sz="1600" dirty="0"/>
              <a:t> </a:t>
            </a:r>
            <a:r>
              <a:rPr lang="fr-FR" sz="1600" dirty="0" err="1"/>
              <a:t>Failure</a:t>
            </a:r>
            <a:r>
              <a:rPr lang="fr-FR" sz="1600" dirty="0"/>
              <a:t>: </a:t>
            </a:r>
            <a:r>
              <a:rPr lang="fr-FR" sz="1600" dirty="0" err="1"/>
              <a:t>Policies</a:t>
            </a:r>
            <a:r>
              <a:rPr lang="fr-FR" sz="1600" dirty="0"/>
              <a:t> </a:t>
            </a:r>
            <a:r>
              <a:rPr lang="fr-FR" sz="1600" dirty="0" err="1"/>
              <a:t>that</a:t>
            </a:r>
            <a:r>
              <a:rPr lang="fr-FR" sz="1600" dirty="0"/>
              <a:t> </a:t>
            </a:r>
            <a:r>
              <a:rPr lang="fr-FR" sz="1600" dirty="0" err="1"/>
              <a:t>work</a:t>
            </a:r>
            <a:r>
              <a:rPr lang="fr-FR" sz="1600" dirty="0"/>
              <a:t>. Paris: OECD</a:t>
            </a:r>
          </a:p>
          <a:p>
            <a:pPr marL="0" indent="0" algn="just">
              <a:buNone/>
            </a:pPr>
            <a:r>
              <a:rPr lang="fr-FR" sz="1600" dirty="0" err="1"/>
              <a:t>Pyhältö</a:t>
            </a:r>
            <a:r>
              <a:rPr lang="fr-FR" sz="1600" dirty="0"/>
              <a:t>, T., </a:t>
            </a:r>
            <a:r>
              <a:rPr lang="fr-FR" sz="1600" dirty="0" err="1"/>
              <a:t>Soini</a:t>
            </a:r>
            <a:r>
              <a:rPr lang="fr-FR" sz="1600" dirty="0"/>
              <a:t>, J. &amp; </a:t>
            </a:r>
            <a:r>
              <a:rPr lang="fr-FR" sz="1600" dirty="0" err="1"/>
              <a:t>Pietarinen</a:t>
            </a:r>
            <a:r>
              <a:rPr lang="fr-FR" sz="1600" dirty="0"/>
              <a:t>, J. (2010) </a:t>
            </a:r>
            <a:r>
              <a:rPr lang="fr-FR" sz="1600" dirty="0" err="1"/>
              <a:t>Pupils</a:t>
            </a:r>
            <a:r>
              <a:rPr lang="fr-FR" sz="1600" dirty="0"/>
              <a:t>’ </a:t>
            </a:r>
            <a:r>
              <a:rPr lang="fr-FR" sz="1600" dirty="0" err="1"/>
              <a:t>pedagogical</a:t>
            </a:r>
            <a:r>
              <a:rPr lang="fr-FR" sz="1600" dirty="0"/>
              <a:t> </a:t>
            </a:r>
            <a:r>
              <a:rPr lang="fr-FR" sz="1600" dirty="0" err="1"/>
              <a:t>well-being</a:t>
            </a:r>
            <a:r>
              <a:rPr lang="fr-FR" sz="1600" dirty="0"/>
              <a:t> in </a:t>
            </a:r>
            <a:r>
              <a:rPr lang="fr-FR" sz="1600" dirty="0" err="1"/>
              <a:t>comprehensive</a:t>
            </a:r>
            <a:r>
              <a:rPr lang="fr-FR" sz="1600" dirty="0"/>
              <a:t> </a:t>
            </a:r>
            <a:r>
              <a:rPr lang="fr-FR" sz="1600" dirty="0" err="1"/>
              <a:t>school</a:t>
            </a:r>
            <a:r>
              <a:rPr lang="fr-FR" sz="1600" dirty="0"/>
              <a:t>: </a:t>
            </a:r>
            <a:r>
              <a:rPr lang="fr-FR" sz="1600" dirty="0" err="1"/>
              <a:t>Significant</a:t>
            </a:r>
            <a:r>
              <a:rPr lang="fr-FR" sz="1600" dirty="0"/>
              <a:t> positive and </a:t>
            </a:r>
            <a:r>
              <a:rPr lang="fr-FR" sz="1600" dirty="0" err="1"/>
              <a:t>negative</a:t>
            </a:r>
            <a:r>
              <a:rPr lang="fr-FR" sz="1600" dirty="0"/>
              <a:t> </a:t>
            </a:r>
            <a:r>
              <a:rPr lang="fr-FR" sz="1600" dirty="0" err="1"/>
              <a:t>school</a:t>
            </a:r>
            <a:r>
              <a:rPr lang="fr-FR" sz="1600" dirty="0"/>
              <a:t> </a:t>
            </a:r>
            <a:r>
              <a:rPr lang="fr-FR" sz="1600" dirty="0" err="1"/>
              <a:t>experiences</a:t>
            </a:r>
            <a:r>
              <a:rPr lang="fr-FR" sz="1600" dirty="0"/>
              <a:t> of </a:t>
            </a:r>
            <a:r>
              <a:rPr lang="fr-FR" sz="1600" dirty="0" err="1"/>
              <a:t>Finnish</a:t>
            </a:r>
            <a:r>
              <a:rPr lang="fr-FR" sz="1600" dirty="0"/>
              <a:t> </a:t>
            </a:r>
            <a:r>
              <a:rPr lang="fr-FR" sz="1600" dirty="0" err="1"/>
              <a:t>ninth</a:t>
            </a:r>
            <a:r>
              <a:rPr lang="fr-FR" sz="1600" dirty="0"/>
              <a:t> graders, </a:t>
            </a:r>
            <a:r>
              <a:rPr lang="fr-FR" sz="1600" dirty="0" err="1"/>
              <a:t>European</a:t>
            </a:r>
            <a:r>
              <a:rPr lang="fr-FR" sz="1600" dirty="0"/>
              <a:t> Journal of Psychology of Education, 25 (2010), pp. 207–221</a:t>
            </a:r>
          </a:p>
          <a:p>
            <a:pPr marL="0" indent="0" algn="just">
              <a:buNone/>
            </a:pPr>
            <a:r>
              <a:rPr lang="fr-FR" sz="1600" dirty="0" err="1"/>
              <a:t>Quiroga,C</a:t>
            </a:r>
            <a:r>
              <a:rPr lang="fr-FR" sz="1600" dirty="0"/>
              <a:t>. V.,  </a:t>
            </a:r>
            <a:r>
              <a:rPr lang="fr-FR" sz="1600" dirty="0" err="1"/>
              <a:t>Janosz</a:t>
            </a:r>
            <a:r>
              <a:rPr lang="fr-FR" sz="1600" dirty="0"/>
              <a:t>, M &amp; Bisset, S. (2013). </a:t>
            </a:r>
            <a:r>
              <a:rPr lang="fr-FR" sz="1600" dirty="0" err="1"/>
              <a:t>Early</a:t>
            </a:r>
            <a:r>
              <a:rPr lang="fr-FR" sz="1600" dirty="0"/>
              <a:t> Adolescent </a:t>
            </a:r>
            <a:r>
              <a:rPr lang="fr-FR" sz="1600" dirty="0" err="1"/>
              <a:t>Depression</a:t>
            </a:r>
            <a:r>
              <a:rPr lang="fr-FR" sz="1600" dirty="0"/>
              <a:t> </a:t>
            </a:r>
            <a:r>
              <a:rPr lang="fr-FR" sz="1600" dirty="0" err="1"/>
              <a:t>Symptoms</a:t>
            </a:r>
            <a:r>
              <a:rPr lang="fr-FR" sz="1600" dirty="0"/>
              <a:t> and </a:t>
            </a:r>
            <a:r>
              <a:rPr lang="fr-FR" sz="1600" dirty="0" err="1"/>
              <a:t>School</a:t>
            </a:r>
            <a:r>
              <a:rPr lang="fr-FR" sz="1600" dirty="0"/>
              <a:t> Dropout: </a:t>
            </a:r>
            <a:r>
              <a:rPr lang="fr-FR" sz="1600" dirty="0" err="1"/>
              <a:t>Mediating</a:t>
            </a:r>
            <a:r>
              <a:rPr lang="fr-FR" sz="1600" dirty="0"/>
              <a:t> </a:t>
            </a:r>
            <a:r>
              <a:rPr lang="fr-FR" sz="1600" dirty="0" err="1"/>
              <a:t>Processes</a:t>
            </a:r>
            <a:r>
              <a:rPr lang="fr-FR" sz="1600" dirty="0"/>
              <a:t> </a:t>
            </a:r>
            <a:r>
              <a:rPr lang="fr-FR" sz="1600" dirty="0" err="1"/>
              <a:t>Involving</a:t>
            </a:r>
            <a:r>
              <a:rPr lang="fr-FR" sz="1600" dirty="0"/>
              <a:t> Self-</a:t>
            </a:r>
            <a:r>
              <a:rPr lang="fr-FR" sz="1600" dirty="0" err="1"/>
              <a:t>Reported</a:t>
            </a:r>
            <a:r>
              <a:rPr lang="fr-FR" sz="1600" dirty="0"/>
              <a:t> </a:t>
            </a:r>
            <a:r>
              <a:rPr lang="fr-FR" sz="1600" dirty="0" err="1"/>
              <a:t>Academic</a:t>
            </a:r>
            <a:r>
              <a:rPr lang="fr-FR" sz="1600" dirty="0"/>
              <a:t> </a:t>
            </a:r>
            <a:r>
              <a:rPr lang="fr-FR" sz="1600" dirty="0" err="1"/>
              <a:t>Competence</a:t>
            </a:r>
            <a:r>
              <a:rPr lang="fr-FR" sz="1600" dirty="0"/>
              <a:t> and </a:t>
            </a:r>
            <a:r>
              <a:rPr lang="fr-FR" sz="1600" dirty="0" err="1"/>
              <a:t>Achievement</a:t>
            </a:r>
            <a:r>
              <a:rPr lang="fr-FR" sz="1600" dirty="0"/>
              <a:t>. Journal of </a:t>
            </a:r>
            <a:r>
              <a:rPr lang="fr-FR" sz="1600" dirty="0" err="1"/>
              <a:t>Educational</a:t>
            </a:r>
            <a:r>
              <a:rPr lang="fr-FR" sz="1600" dirty="0"/>
              <a:t> Psychology, 105, No. 2, 552–560</a:t>
            </a:r>
          </a:p>
          <a:p>
            <a:pPr marL="0" indent="0" algn="just">
              <a:buNone/>
            </a:pPr>
            <a:r>
              <a:rPr lang="fr-FR" sz="1600" dirty="0" err="1"/>
              <a:t>Quiroga</a:t>
            </a:r>
            <a:r>
              <a:rPr lang="fr-FR" sz="1600" dirty="0"/>
              <a:t>, C. V., </a:t>
            </a:r>
            <a:r>
              <a:rPr lang="fr-FR" sz="1600" dirty="0" err="1"/>
              <a:t>Janosz</a:t>
            </a:r>
            <a:r>
              <a:rPr lang="fr-FR" sz="1600" dirty="0"/>
              <a:t>, M., Lyons, J. S., &amp; Morin, A. J. S. (2012). Grade </a:t>
            </a:r>
            <a:r>
              <a:rPr lang="fr-FR" sz="1600" dirty="0" err="1"/>
              <a:t>retention</a:t>
            </a:r>
            <a:r>
              <a:rPr lang="fr-FR" sz="1600" dirty="0"/>
              <a:t> and </a:t>
            </a:r>
            <a:r>
              <a:rPr lang="fr-FR" sz="1600" dirty="0" err="1"/>
              <a:t>seventh</a:t>
            </a:r>
            <a:r>
              <a:rPr lang="fr-FR" sz="1600" dirty="0"/>
              <a:t>-grade </a:t>
            </a:r>
            <a:r>
              <a:rPr lang="fr-FR" sz="1600" dirty="0" err="1"/>
              <a:t>depression</a:t>
            </a:r>
            <a:r>
              <a:rPr lang="fr-FR" sz="1600" dirty="0"/>
              <a:t> </a:t>
            </a:r>
            <a:r>
              <a:rPr lang="fr-FR" sz="1600" dirty="0" err="1"/>
              <a:t>symptoms</a:t>
            </a:r>
            <a:r>
              <a:rPr lang="fr-FR" sz="1600" dirty="0"/>
              <a:t> in the course of </a:t>
            </a:r>
            <a:r>
              <a:rPr lang="fr-FR" sz="1600" dirty="0" err="1"/>
              <a:t>school</a:t>
            </a:r>
            <a:r>
              <a:rPr lang="fr-FR" sz="1600" dirty="0"/>
              <a:t> dropout </a:t>
            </a:r>
            <a:r>
              <a:rPr lang="fr-FR" sz="1600" dirty="0" err="1"/>
              <a:t>among</a:t>
            </a:r>
            <a:r>
              <a:rPr lang="fr-FR" sz="1600" dirty="0"/>
              <a:t> high-</a:t>
            </a:r>
            <a:r>
              <a:rPr lang="fr-FR" sz="1600" dirty="0" err="1"/>
              <a:t>risk</a:t>
            </a:r>
            <a:r>
              <a:rPr lang="fr-FR" sz="1600" dirty="0"/>
              <a:t> adolescents. Psychology, 3, 749–755. </a:t>
            </a:r>
          </a:p>
        </p:txBody>
      </p:sp>
    </p:spTree>
    <p:extLst>
      <p:ext uri="{BB962C8B-B14F-4D97-AF65-F5344CB8AC3E}">
        <p14:creationId xmlns:p14="http://schemas.microsoft.com/office/powerpoint/2010/main" val="143066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616625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fr-FR" sz="3600" dirty="0" err="1"/>
              <a:t>Kronholm</a:t>
            </a:r>
            <a:r>
              <a:rPr lang="fr-FR" sz="3600" dirty="0"/>
              <a:t>, E.; </a:t>
            </a:r>
            <a:r>
              <a:rPr lang="fr-FR" sz="3600" dirty="0" err="1"/>
              <a:t>Puusniekka</a:t>
            </a:r>
            <a:r>
              <a:rPr lang="fr-FR" sz="3600" dirty="0"/>
              <a:t>, R.; </a:t>
            </a:r>
            <a:r>
              <a:rPr lang="fr-FR" sz="3600" dirty="0" err="1"/>
              <a:t>Jokela</a:t>
            </a:r>
            <a:r>
              <a:rPr lang="fr-FR" sz="3600" dirty="0"/>
              <a:t>, J.; </a:t>
            </a:r>
            <a:r>
              <a:rPr lang="fr-FR" sz="3600" dirty="0" err="1"/>
              <a:t>Villberg</a:t>
            </a:r>
            <a:r>
              <a:rPr lang="fr-FR" sz="3600" dirty="0"/>
              <a:t>, J.; </a:t>
            </a:r>
            <a:r>
              <a:rPr lang="fr-FR" sz="3600" dirty="0" err="1"/>
              <a:t>Urrila</a:t>
            </a:r>
            <a:r>
              <a:rPr lang="fr-FR" sz="3600" dirty="0"/>
              <a:t>, A. S.; </a:t>
            </a:r>
            <a:r>
              <a:rPr lang="fr-FR" sz="3600" dirty="0" err="1"/>
              <a:t>Paunio</a:t>
            </a:r>
            <a:r>
              <a:rPr lang="fr-FR" sz="3600" dirty="0"/>
              <a:t>, T.; </a:t>
            </a:r>
            <a:r>
              <a:rPr lang="fr-FR" sz="3600" dirty="0" err="1"/>
              <a:t>Välimaa</a:t>
            </a:r>
            <a:r>
              <a:rPr lang="fr-FR" sz="3600" dirty="0"/>
              <a:t>, R.; </a:t>
            </a:r>
            <a:r>
              <a:rPr lang="fr-FR" sz="3600" dirty="0" err="1"/>
              <a:t>Tynjälä</a:t>
            </a:r>
            <a:r>
              <a:rPr lang="fr-FR" sz="3600" dirty="0"/>
              <a:t>, J., 'Trends in self-</a:t>
            </a:r>
            <a:r>
              <a:rPr lang="fr-FR" sz="3600" dirty="0" err="1"/>
              <a:t>reported</a:t>
            </a:r>
            <a:r>
              <a:rPr lang="fr-FR" sz="3600" dirty="0"/>
              <a:t> </a:t>
            </a:r>
            <a:r>
              <a:rPr lang="fr-FR" sz="3600" dirty="0" err="1"/>
              <a:t>sleep</a:t>
            </a:r>
            <a:r>
              <a:rPr lang="fr-FR" sz="3600" dirty="0"/>
              <a:t> </a:t>
            </a:r>
            <a:r>
              <a:rPr lang="fr-FR" sz="3600" dirty="0" err="1"/>
              <a:t>problems</a:t>
            </a:r>
            <a:r>
              <a:rPr lang="fr-FR" sz="3600" dirty="0"/>
              <a:t>, </a:t>
            </a:r>
            <a:r>
              <a:rPr lang="fr-FR" sz="3600" dirty="0" err="1"/>
              <a:t>tiredness</a:t>
            </a:r>
            <a:r>
              <a:rPr lang="fr-FR" sz="3600" dirty="0"/>
              <a:t> and </a:t>
            </a:r>
            <a:r>
              <a:rPr lang="fr-FR" sz="3600" dirty="0" err="1"/>
              <a:t>related</a:t>
            </a:r>
            <a:r>
              <a:rPr lang="fr-FR" sz="3600" dirty="0"/>
              <a:t> </a:t>
            </a:r>
            <a:r>
              <a:rPr lang="fr-FR" sz="3600" dirty="0" err="1"/>
              <a:t>school</a:t>
            </a:r>
            <a:r>
              <a:rPr lang="fr-FR" sz="3600" dirty="0"/>
              <a:t> performance </a:t>
            </a:r>
            <a:r>
              <a:rPr lang="fr-FR" sz="3600" dirty="0" err="1"/>
              <a:t>among</a:t>
            </a:r>
            <a:r>
              <a:rPr lang="fr-FR" sz="3600" dirty="0"/>
              <a:t> </a:t>
            </a:r>
            <a:r>
              <a:rPr lang="fr-FR" sz="3600" dirty="0" err="1"/>
              <a:t>Finnish</a:t>
            </a:r>
            <a:r>
              <a:rPr lang="fr-FR" sz="3600" dirty="0"/>
              <a:t> adolescents </a:t>
            </a:r>
            <a:r>
              <a:rPr lang="fr-FR" sz="3600" dirty="0" err="1"/>
              <a:t>from</a:t>
            </a:r>
            <a:r>
              <a:rPr lang="fr-FR" sz="3600" dirty="0"/>
              <a:t> 1984 to 2011', Journal of </a:t>
            </a:r>
            <a:r>
              <a:rPr lang="fr-FR" sz="3600" dirty="0" err="1"/>
              <a:t>Sleep</a:t>
            </a:r>
            <a:r>
              <a:rPr lang="fr-FR" sz="3600" dirty="0"/>
              <a:t> </a:t>
            </a:r>
            <a:r>
              <a:rPr lang="fr-FR" sz="3600" dirty="0" err="1"/>
              <a:t>Research</a:t>
            </a:r>
            <a:r>
              <a:rPr lang="fr-FR" sz="3600" dirty="0"/>
              <a:t>, Vol. 24, No. 1, 2015, pp. 3–10. </a:t>
            </a:r>
          </a:p>
          <a:p>
            <a:pPr marL="0" indent="0" algn="just">
              <a:buNone/>
            </a:pPr>
            <a:r>
              <a:rPr lang="fr-FR" sz="3600" dirty="0" err="1"/>
              <a:t>Lereya</a:t>
            </a:r>
            <a:r>
              <a:rPr lang="fr-FR" sz="3600" dirty="0"/>
              <a:t>, S. T.; </a:t>
            </a:r>
            <a:r>
              <a:rPr lang="fr-FR" sz="3600" dirty="0" err="1"/>
              <a:t>Winsper</a:t>
            </a:r>
            <a:r>
              <a:rPr lang="fr-FR" sz="3600" dirty="0"/>
              <a:t>, C.; </a:t>
            </a:r>
            <a:r>
              <a:rPr lang="fr-FR" sz="3600" dirty="0" err="1"/>
              <a:t>Heron</a:t>
            </a:r>
            <a:r>
              <a:rPr lang="fr-FR" sz="3600" dirty="0"/>
              <a:t>, J.; Lewis, G.; </a:t>
            </a:r>
            <a:r>
              <a:rPr lang="fr-FR" sz="3600" dirty="0" err="1"/>
              <a:t>Gunnell</a:t>
            </a:r>
            <a:r>
              <a:rPr lang="fr-FR" sz="3600" dirty="0"/>
              <a:t>, D.; Fisher, H. L.; </a:t>
            </a:r>
            <a:r>
              <a:rPr lang="fr-FR" sz="3600" dirty="0" err="1"/>
              <a:t>Wolke</a:t>
            </a:r>
            <a:r>
              <a:rPr lang="fr-FR" sz="3600" dirty="0"/>
              <a:t>, D., ‘</a:t>
            </a:r>
            <a:r>
              <a:rPr lang="fr-FR" sz="3600" dirty="0" err="1"/>
              <a:t>Being</a:t>
            </a:r>
            <a:r>
              <a:rPr lang="fr-FR" sz="3600" dirty="0"/>
              <a:t> </a:t>
            </a:r>
            <a:r>
              <a:rPr lang="fr-FR" sz="3600" dirty="0" err="1"/>
              <a:t>bullied</a:t>
            </a:r>
            <a:r>
              <a:rPr lang="fr-FR" sz="3600" dirty="0"/>
              <a:t> </a:t>
            </a:r>
            <a:r>
              <a:rPr lang="fr-FR" sz="3600" dirty="0" err="1"/>
              <a:t>during</a:t>
            </a:r>
            <a:r>
              <a:rPr lang="fr-FR" sz="3600" dirty="0"/>
              <a:t> </a:t>
            </a:r>
            <a:r>
              <a:rPr lang="fr-FR" sz="3600" dirty="0" err="1"/>
              <a:t>childhood</a:t>
            </a:r>
            <a:r>
              <a:rPr lang="fr-FR" sz="3600" dirty="0"/>
              <a:t> and the prospective </a:t>
            </a:r>
            <a:r>
              <a:rPr lang="fr-FR" sz="3600" dirty="0" err="1"/>
              <a:t>pathways</a:t>
            </a:r>
            <a:r>
              <a:rPr lang="fr-FR" sz="3600" dirty="0"/>
              <a:t> to self-</a:t>
            </a:r>
            <a:r>
              <a:rPr lang="fr-FR" sz="3600" dirty="0" err="1"/>
              <a:t>harm</a:t>
            </a:r>
            <a:r>
              <a:rPr lang="fr-FR" sz="3600" dirty="0"/>
              <a:t> in </a:t>
            </a:r>
            <a:r>
              <a:rPr lang="fr-FR" sz="3600" dirty="0" err="1"/>
              <a:t>late</a:t>
            </a:r>
            <a:r>
              <a:rPr lang="fr-FR" sz="3600" dirty="0"/>
              <a:t> adolescence’, Journal of the American </a:t>
            </a:r>
            <a:r>
              <a:rPr lang="fr-FR" sz="3600" dirty="0" err="1"/>
              <a:t>Academy</a:t>
            </a:r>
            <a:r>
              <a:rPr lang="fr-FR" sz="3600" dirty="0"/>
              <a:t> of Child &amp; Adolescent </a:t>
            </a:r>
            <a:r>
              <a:rPr lang="fr-FR" sz="3600" dirty="0" err="1"/>
              <a:t>Psychiatry</a:t>
            </a:r>
            <a:r>
              <a:rPr lang="fr-FR" sz="3600" dirty="0"/>
              <a:t>, Vol. 52, No 6, 2013, pp. 608 – 618.</a:t>
            </a:r>
          </a:p>
          <a:p>
            <a:pPr marL="0" indent="0" algn="just">
              <a:buNone/>
            </a:pPr>
            <a:r>
              <a:rPr lang="fr-FR" sz="3600" dirty="0" err="1" smtClean="0"/>
              <a:t>Mellin</a:t>
            </a:r>
            <a:r>
              <a:rPr lang="fr-FR" sz="3600" dirty="0"/>
              <a:t>, EA., </a:t>
            </a:r>
            <a:r>
              <a:rPr lang="fr-FR" sz="3600" dirty="0" err="1"/>
              <a:t>Weist</a:t>
            </a:r>
            <a:r>
              <a:rPr lang="fr-FR" sz="3600" dirty="0"/>
              <a:t>, MD.(2011). </a:t>
            </a:r>
            <a:r>
              <a:rPr lang="fr-FR" sz="3600" dirty="0" err="1"/>
              <a:t>Exploring</a:t>
            </a:r>
            <a:r>
              <a:rPr lang="fr-FR" sz="3600" dirty="0"/>
              <a:t> </a:t>
            </a:r>
            <a:r>
              <a:rPr lang="fr-FR" sz="3600" dirty="0" err="1"/>
              <a:t>School</a:t>
            </a:r>
            <a:r>
              <a:rPr lang="fr-FR" sz="3600" dirty="0"/>
              <a:t> Mental </a:t>
            </a:r>
            <a:r>
              <a:rPr lang="fr-FR" sz="3600" dirty="0" err="1"/>
              <a:t>Health</a:t>
            </a:r>
            <a:r>
              <a:rPr lang="fr-FR" sz="3600" dirty="0"/>
              <a:t> Collaboration in an </a:t>
            </a:r>
            <a:r>
              <a:rPr lang="fr-FR" sz="3600" dirty="0" err="1"/>
              <a:t>Urban</a:t>
            </a:r>
            <a:endParaRPr lang="fr-FR" sz="3600" dirty="0"/>
          </a:p>
          <a:p>
            <a:pPr marL="0" indent="0" algn="just">
              <a:buNone/>
            </a:pPr>
            <a:r>
              <a:rPr lang="fr-FR" sz="3600" dirty="0" err="1"/>
              <a:t>Community</a:t>
            </a:r>
            <a:r>
              <a:rPr lang="fr-FR" sz="3600" dirty="0"/>
              <a:t>: A Social Capital Perspective. </a:t>
            </a:r>
            <a:r>
              <a:rPr lang="fr-FR" sz="3600" dirty="0" err="1"/>
              <a:t>School</a:t>
            </a:r>
            <a:r>
              <a:rPr lang="fr-FR" sz="3600" dirty="0"/>
              <a:t> Mental </a:t>
            </a:r>
            <a:r>
              <a:rPr lang="fr-FR" sz="3600" dirty="0" err="1"/>
              <a:t>Health</a:t>
            </a:r>
            <a:r>
              <a:rPr lang="fr-FR" sz="3600" dirty="0"/>
              <a:t> 3:81–92</a:t>
            </a:r>
          </a:p>
          <a:p>
            <a:pPr marL="0" indent="0" algn="just">
              <a:buNone/>
            </a:pPr>
            <a:r>
              <a:rPr lang="fr-FR" sz="3600" dirty="0"/>
              <a:t>OECD (2007). No More </a:t>
            </a:r>
            <a:r>
              <a:rPr lang="fr-FR" sz="3600" dirty="0" err="1"/>
              <a:t>Failures</a:t>
            </a:r>
            <a:r>
              <a:rPr lang="fr-FR" sz="3600" dirty="0"/>
              <a:t>: </a:t>
            </a:r>
            <a:r>
              <a:rPr lang="fr-FR" sz="3600" dirty="0" err="1"/>
              <a:t>Ten</a:t>
            </a:r>
            <a:r>
              <a:rPr lang="fr-FR" sz="3600" dirty="0"/>
              <a:t> </a:t>
            </a:r>
            <a:r>
              <a:rPr lang="fr-FR" sz="3600" dirty="0" err="1"/>
              <a:t>Steps</a:t>
            </a:r>
            <a:r>
              <a:rPr lang="fr-FR" sz="3600" dirty="0"/>
              <a:t> to </a:t>
            </a:r>
            <a:r>
              <a:rPr lang="fr-FR" sz="3600" dirty="0" err="1"/>
              <a:t>Equity</a:t>
            </a:r>
            <a:r>
              <a:rPr lang="fr-FR" sz="3600" dirty="0"/>
              <a:t> in Education. Paris: OECD</a:t>
            </a:r>
          </a:p>
          <a:p>
            <a:pPr marL="0" indent="0" algn="just">
              <a:buNone/>
            </a:pPr>
            <a:r>
              <a:rPr lang="fr-FR" sz="3600" dirty="0"/>
              <a:t>OECD (2009). </a:t>
            </a:r>
            <a:r>
              <a:rPr lang="fr-FR" sz="3600" dirty="0" err="1"/>
              <a:t>Creating</a:t>
            </a:r>
            <a:r>
              <a:rPr lang="fr-FR" sz="3600" dirty="0"/>
              <a:t> Effective </a:t>
            </a:r>
            <a:r>
              <a:rPr lang="fr-FR" sz="3600" dirty="0" err="1"/>
              <a:t>Teaching</a:t>
            </a:r>
            <a:r>
              <a:rPr lang="fr-FR" sz="3600" dirty="0"/>
              <a:t> and Learning </a:t>
            </a:r>
            <a:r>
              <a:rPr lang="fr-FR" sz="3600" dirty="0" err="1"/>
              <a:t>Environments</a:t>
            </a:r>
            <a:r>
              <a:rPr lang="fr-FR" sz="3600" dirty="0"/>
              <a:t>: First </a:t>
            </a:r>
            <a:r>
              <a:rPr lang="fr-FR" sz="3600" dirty="0" err="1"/>
              <a:t>Results</a:t>
            </a:r>
            <a:r>
              <a:rPr lang="fr-FR" sz="3600" dirty="0"/>
              <a:t> </a:t>
            </a:r>
            <a:r>
              <a:rPr lang="fr-FR" sz="3600" dirty="0" err="1"/>
              <a:t>from</a:t>
            </a:r>
            <a:r>
              <a:rPr lang="fr-FR" sz="3600" dirty="0"/>
              <a:t> TALIS. Paris: OECD</a:t>
            </a:r>
          </a:p>
          <a:p>
            <a:pPr marL="0" indent="0" algn="just">
              <a:buNone/>
            </a:pPr>
            <a:r>
              <a:rPr lang="fr-FR" sz="3600" dirty="0"/>
              <a:t>OECD (2010). </a:t>
            </a:r>
            <a:r>
              <a:rPr lang="fr-FR" sz="3600" dirty="0" err="1"/>
              <a:t>Overcoming</a:t>
            </a:r>
            <a:r>
              <a:rPr lang="fr-FR" sz="3600" dirty="0"/>
              <a:t> </a:t>
            </a:r>
            <a:r>
              <a:rPr lang="fr-FR" sz="3600" dirty="0" err="1"/>
              <a:t>School</a:t>
            </a:r>
            <a:r>
              <a:rPr lang="fr-FR" sz="3600" dirty="0"/>
              <a:t> </a:t>
            </a:r>
            <a:r>
              <a:rPr lang="fr-FR" sz="3600" dirty="0" err="1"/>
              <a:t>Failure</a:t>
            </a:r>
            <a:r>
              <a:rPr lang="fr-FR" sz="3600" dirty="0"/>
              <a:t>: </a:t>
            </a:r>
            <a:r>
              <a:rPr lang="fr-FR" sz="3600" dirty="0" err="1"/>
              <a:t>Policies</a:t>
            </a:r>
            <a:r>
              <a:rPr lang="fr-FR" sz="3600" dirty="0"/>
              <a:t> </a:t>
            </a:r>
            <a:r>
              <a:rPr lang="fr-FR" sz="3600" dirty="0" err="1"/>
              <a:t>that</a:t>
            </a:r>
            <a:r>
              <a:rPr lang="fr-FR" sz="3600" dirty="0"/>
              <a:t> </a:t>
            </a:r>
            <a:r>
              <a:rPr lang="fr-FR" sz="3600" dirty="0" err="1"/>
              <a:t>work</a:t>
            </a:r>
            <a:r>
              <a:rPr lang="fr-FR" sz="3600" dirty="0"/>
              <a:t>. Paris: OECD</a:t>
            </a:r>
          </a:p>
          <a:p>
            <a:pPr marL="0" indent="0" algn="just">
              <a:buNone/>
            </a:pPr>
            <a:r>
              <a:rPr lang="fr-FR" sz="3600" dirty="0" err="1"/>
              <a:t>Pyhältö</a:t>
            </a:r>
            <a:r>
              <a:rPr lang="fr-FR" sz="3600" dirty="0"/>
              <a:t>, T., </a:t>
            </a:r>
            <a:r>
              <a:rPr lang="fr-FR" sz="3600" dirty="0" err="1"/>
              <a:t>Soini</a:t>
            </a:r>
            <a:r>
              <a:rPr lang="fr-FR" sz="3600" dirty="0"/>
              <a:t>, J. &amp; </a:t>
            </a:r>
            <a:r>
              <a:rPr lang="fr-FR" sz="3600" dirty="0" err="1"/>
              <a:t>Pietarinen</a:t>
            </a:r>
            <a:r>
              <a:rPr lang="fr-FR" sz="3600" dirty="0"/>
              <a:t>, J. (2010) </a:t>
            </a:r>
            <a:r>
              <a:rPr lang="fr-FR" sz="3600" dirty="0" err="1"/>
              <a:t>Pupils</a:t>
            </a:r>
            <a:r>
              <a:rPr lang="fr-FR" sz="3600" dirty="0"/>
              <a:t>’ </a:t>
            </a:r>
            <a:r>
              <a:rPr lang="fr-FR" sz="3600" dirty="0" err="1"/>
              <a:t>pedagogical</a:t>
            </a:r>
            <a:r>
              <a:rPr lang="fr-FR" sz="3600" dirty="0"/>
              <a:t> </a:t>
            </a:r>
            <a:r>
              <a:rPr lang="fr-FR" sz="3600" dirty="0" err="1"/>
              <a:t>well-being</a:t>
            </a:r>
            <a:r>
              <a:rPr lang="fr-FR" sz="3600" dirty="0"/>
              <a:t> in </a:t>
            </a:r>
            <a:r>
              <a:rPr lang="fr-FR" sz="3600" dirty="0" err="1"/>
              <a:t>comprehensive</a:t>
            </a:r>
            <a:r>
              <a:rPr lang="fr-FR" sz="3600" dirty="0"/>
              <a:t> </a:t>
            </a:r>
            <a:r>
              <a:rPr lang="fr-FR" sz="3600" dirty="0" err="1"/>
              <a:t>school</a:t>
            </a:r>
            <a:r>
              <a:rPr lang="fr-FR" sz="3600" dirty="0"/>
              <a:t>: </a:t>
            </a:r>
            <a:r>
              <a:rPr lang="fr-FR" sz="3600" dirty="0" err="1"/>
              <a:t>Significant</a:t>
            </a:r>
            <a:r>
              <a:rPr lang="fr-FR" sz="3600" dirty="0"/>
              <a:t> positive and </a:t>
            </a:r>
            <a:r>
              <a:rPr lang="fr-FR" sz="3600" dirty="0" err="1"/>
              <a:t>negative</a:t>
            </a:r>
            <a:r>
              <a:rPr lang="fr-FR" sz="3600" dirty="0"/>
              <a:t> </a:t>
            </a:r>
            <a:r>
              <a:rPr lang="fr-FR" sz="3600" dirty="0" err="1"/>
              <a:t>school</a:t>
            </a:r>
            <a:r>
              <a:rPr lang="fr-FR" sz="3600" dirty="0"/>
              <a:t> </a:t>
            </a:r>
            <a:r>
              <a:rPr lang="fr-FR" sz="3600" dirty="0" err="1"/>
              <a:t>experiences</a:t>
            </a:r>
            <a:r>
              <a:rPr lang="fr-FR" sz="3600" dirty="0"/>
              <a:t> of </a:t>
            </a:r>
            <a:r>
              <a:rPr lang="fr-FR" sz="3600" dirty="0" err="1"/>
              <a:t>Finnish</a:t>
            </a:r>
            <a:r>
              <a:rPr lang="fr-FR" sz="3600" dirty="0"/>
              <a:t> </a:t>
            </a:r>
            <a:r>
              <a:rPr lang="fr-FR" sz="3600" dirty="0" err="1"/>
              <a:t>ninth</a:t>
            </a:r>
            <a:r>
              <a:rPr lang="fr-FR" sz="3600" dirty="0"/>
              <a:t> graders, </a:t>
            </a:r>
            <a:r>
              <a:rPr lang="fr-FR" sz="3600" dirty="0" err="1"/>
              <a:t>European</a:t>
            </a:r>
            <a:r>
              <a:rPr lang="fr-FR" sz="3600" dirty="0"/>
              <a:t> Journal of Psychology of Education, 25 (2010), pp. 207–221</a:t>
            </a:r>
          </a:p>
          <a:p>
            <a:pPr marL="0" indent="0" algn="just">
              <a:buNone/>
            </a:pPr>
            <a:r>
              <a:rPr lang="fr-FR" sz="3600" dirty="0" err="1"/>
              <a:t>Quiroga,C</a:t>
            </a:r>
            <a:r>
              <a:rPr lang="fr-FR" sz="3600" dirty="0"/>
              <a:t>. V.,  </a:t>
            </a:r>
            <a:r>
              <a:rPr lang="fr-FR" sz="3600" dirty="0" err="1"/>
              <a:t>Janosz</a:t>
            </a:r>
            <a:r>
              <a:rPr lang="fr-FR" sz="3600" dirty="0"/>
              <a:t>, M &amp; Bisset, S. (2013). </a:t>
            </a:r>
            <a:r>
              <a:rPr lang="fr-FR" sz="3600" dirty="0" err="1"/>
              <a:t>Early</a:t>
            </a:r>
            <a:r>
              <a:rPr lang="fr-FR" sz="3600" dirty="0"/>
              <a:t> Adolescent </a:t>
            </a:r>
            <a:r>
              <a:rPr lang="fr-FR" sz="3600" dirty="0" err="1"/>
              <a:t>Depression</a:t>
            </a:r>
            <a:r>
              <a:rPr lang="fr-FR" sz="3600" dirty="0"/>
              <a:t> </a:t>
            </a:r>
            <a:r>
              <a:rPr lang="fr-FR" sz="3600" dirty="0" err="1"/>
              <a:t>Symptoms</a:t>
            </a:r>
            <a:r>
              <a:rPr lang="fr-FR" sz="3600" dirty="0"/>
              <a:t> and </a:t>
            </a:r>
            <a:r>
              <a:rPr lang="fr-FR" sz="3600" dirty="0" err="1"/>
              <a:t>School</a:t>
            </a:r>
            <a:r>
              <a:rPr lang="fr-FR" sz="3600" dirty="0"/>
              <a:t> Dropout: </a:t>
            </a:r>
            <a:r>
              <a:rPr lang="fr-FR" sz="3600" dirty="0" err="1"/>
              <a:t>Mediating</a:t>
            </a:r>
            <a:r>
              <a:rPr lang="fr-FR" sz="3600" dirty="0"/>
              <a:t> </a:t>
            </a:r>
            <a:r>
              <a:rPr lang="fr-FR" sz="3600" dirty="0" err="1"/>
              <a:t>Processes</a:t>
            </a:r>
            <a:r>
              <a:rPr lang="fr-FR" sz="3600" dirty="0"/>
              <a:t> </a:t>
            </a:r>
            <a:r>
              <a:rPr lang="fr-FR" sz="3600" dirty="0" err="1"/>
              <a:t>Involving</a:t>
            </a:r>
            <a:r>
              <a:rPr lang="fr-FR" sz="3600" dirty="0"/>
              <a:t> Self-</a:t>
            </a:r>
            <a:r>
              <a:rPr lang="fr-FR" sz="3600" dirty="0" err="1"/>
              <a:t>Reported</a:t>
            </a:r>
            <a:r>
              <a:rPr lang="fr-FR" sz="3600" dirty="0"/>
              <a:t> </a:t>
            </a:r>
            <a:r>
              <a:rPr lang="fr-FR" sz="3600" dirty="0" err="1"/>
              <a:t>Academic</a:t>
            </a:r>
            <a:r>
              <a:rPr lang="fr-FR" sz="3600" dirty="0"/>
              <a:t> </a:t>
            </a:r>
            <a:r>
              <a:rPr lang="fr-FR" sz="3600" dirty="0" err="1"/>
              <a:t>Competence</a:t>
            </a:r>
            <a:r>
              <a:rPr lang="fr-FR" sz="3600" dirty="0"/>
              <a:t> and </a:t>
            </a:r>
            <a:r>
              <a:rPr lang="fr-FR" sz="3600" dirty="0" err="1"/>
              <a:t>Achievement</a:t>
            </a:r>
            <a:r>
              <a:rPr lang="fr-FR" sz="3600" dirty="0"/>
              <a:t>. Journal of </a:t>
            </a:r>
            <a:r>
              <a:rPr lang="fr-FR" sz="3600" dirty="0" err="1"/>
              <a:t>Educational</a:t>
            </a:r>
            <a:r>
              <a:rPr lang="fr-FR" sz="3600" dirty="0"/>
              <a:t> Psychology, 105, No. 2, 552–560</a:t>
            </a:r>
          </a:p>
          <a:p>
            <a:pPr marL="0" indent="0" algn="just">
              <a:buNone/>
            </a:pPr>
            <a:r>
              <a:rPr lang="fr-FR" sz="3600" dirty="0" err="1"/>
              <a:t>Quiroga</a:t>
            </a:r>
            <a:r>
              <a:rPr lang="fr-FR" sz="3600" dirty="0"/>
              <a:t>, C. V., </a:t>
            </a:r>
            <a:r>
              <a:rPr lang="fr-FR" sz="3600" dirty="0" err="1"/>
              <a:t>Janosz</a:t>
            </a:r>
            <a:r>
              <a:rPr lang="fr-FR" sz="3600" dirty="0"/>
              <a:t>, M., Lyons, J. S., &amp; Morin, A. J. S. (2012). Grade </a:t>
            </a:r>
            <a:r>
              <a:rPr lang="fr-FR" sz="3600" dirty="0" err="1"/>
              <a:t>retention</a:t>
            </a:r>
            <a:r>
              <a:rPr lang="fr-FR" sz="3600" dirty="0"/>
              <a:t> and </a:t>
            </a:r>
            <a:r>
              <a:rPr lang="fr-FR" sz="3600" dirty="0" err="1"/>
              <a:t>seventh</a:t>
            </a:r>
            <a:r>
              <a:rPr lang="fr-FR" sz="3600" dirty="0"/>
              <a:t>-grade </a:t>
            </a:r>
            <a:r>
              <a:rPr lang="fr-FR" sz="3600" dirty="0" err="1"/>
              <a:t>depression</a:t>
            </a:r>
            <a:r>
              <a:rPr lang="fr-FR" sz="3600" dirty="0"/>
              <a:t> </a:t>
            </a:r>
            <a:r>
              <a:rPr lang="fr-FR" sz="3600" dirty="0" err="1"/>
              <a:t>symptoms</a:t>
            </a:r>
            <a:r>
              <a:rPr lang="fr-FR" sz="3600" dirty="0"/>
              <a:t> in the course of </a:t>
            </a:r>
            <a:r>
              <a:rPr lang="fr-FR" sz="3600" dirty="0" err="1"/>
              <a:t>school</a:t>
            </a:r>
            <a:r>
              <a:rPr lang="fr-FR" sz="3600" dirty="0"/>
              <a:t> dropout </a:t>
            </a:r>
            <a:r>
              <a:rPr lang="fr-FR" sz="3600" dirty="0" err="1"/>
              <a:t>among</a:t>
            </a:r>
            <a:r>
              <a:rPr lang="fr-FR" sz="3600" dirty="0"/>
              <a:t> high-</a:t>
            </a:r>
            <a:r>
              <a:rPr lang="fr-FR" sz="3600" dirty="0" err="1"/>
              <a:t>risk</a:t>
            </a:r>
            <a:r>
              <a:rPr lang="fr-FR" sz="3600" dirty="0"/>
              <a:t> adolescents. Psychology, 3, 749–755. </a:t>
            </a:r>
          </a:p>
          <a:p>
            <a:pPr marL="0" indent="0" algn="just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133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7624" y="3789040"/>
            <a:ext cx="6400800" cy="1968624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Dr</a:t>
            </a:r>
            <a:r>
              <a:rPr lang="en-US" dirty="0"/>
              <a:t> Paul </a:t>
            </a:r>
            <a:r>
              <a:rPr lang="en-US" dirty="0" err="1"/>
              <a:t>Downes</a:t>
            </a:r>
            <a:r>
              <a:rPr lang="en-US" dirty="0"/>
              <a:t/>
            </a:r>
            <a:br>
              <a:rPr lang="en-US" dirty="0"/>
            </a:br>
            <a:r>
              <a:rPr lang="en-US" sz="2500" b="0" dirty="0"/>
              <a:t>Director, Educational Disadvantage Centre</a:t>
            </a:r>
            <a:br>
              <a:rPr lang="en-US" sz="2500" b="0" dirty="0"/>
            </a:br>
            <a:r>
              <a:rPr lang="en-US" sz="2500" b="0" dirty="0"/>
              <a:t>Associate Professor of Education (Psychology)</a:t>
            </a:r>
            <a:br>
              <a:rPr lang="en-US" sz="2500" b="0" dirty="0"/>
            </a:br>
            <a:r>
              <a:rPr lang="en-US" sz="2500" b="0" dirty="0"/>
              <a:t>Member of the European Commission Network of Experts on the Social Aspects of Education and Training (NESET I &amp; II) (2011-2017) </a:t>
            </a:r>
            <a:br>
              <a:rPr lang="en-US" sz="2500" b="0" dirty="0"/>
            </a:br>
            <a:r>
              <a:rPr lang="en-US" sz="2500" b="0" dirty="0"/>
              <a:t>Institute of Education</a:t>
            </a:r>
            <a:br>
              <a:rPr lang="en-US" sz="2500" b="0" dirty="0"/>
            </a:br>
            <a:r>
              <a:rPr lang="en-US" sz="2500" b="0" dirty="0"/>
              <a:t>Dublin City University, Ireland </a:t>
            </a:r>
          </a:p>
          <a:p>
            <a:r>
              <a:rPr lang="en-US" sz="2200" b="0" u="sng" dirty="0">
                <a:solidFill>
                  <a:srgbClr val="800080"/>
                </a:solidFill>
              </a:rPr>
              <a:t>paul.downes@dcu.ie 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2780928"/>
            <a:ext cx="7772400" cy="1109985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Early school leaving: taking a holistic, differentiated and systemic international perspective on the issue</a:t>
            </a:r>
            <a:r>
              <a:rPr lang="en-US" dirty="0"/>
              <a:t/>
            </a:r>
            <a:br>
              <a:rPr lang="en-US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992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328593"/>
          </a:xfrm>
        </p:spPr>
        <p:txBody>
          <a:bodyPr/>
          <a:lstStyle/>
          <a:p>
            <a:pPr algn="just"/>
            <a:r>
              <a:rPr lang="en-IE" dirty="0"/>
              <a:t>Sartre </a:t>
            </a:r>
            <a:r>
              <a:rPr lang="en-IE" i="1" dirty="0"/>
              <a:t>‘Bad faith is to pretend something is necessary which is in fact voluntary</a:t>
            </a:r>
            <a:r>
              <a:rPr lang="en-IE" i="1" dirty="0" smtClean="0"/>
              <a:t>’.</a:t>
            </a:r>
            <a:endParaRPr lang="en-IE" i="1" dirty="0"/>
          </a:p>
          <a:p>
            <a:pPr algn="just"/>
            <a:endParaRPr lang="en-IE" dirty="0"/>
          </a:p>
          <a:p>
            <a:pPr algn="just"/>
            <a:r>
              <a:rPr lang="en-IE" dirty="0"/>
              <a:t>France: Early School Leaving </a:t>
            </a:r>
          </a:p>
          <a:p>
            <a:pPr algn="just"/>
            <a:endParaRPr lang="en-IE" i="1" dirty="0"/>
          </a:p>
          <a:p>
            <a:pPr algn="just"/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041637"/>
              </p:ext>
            </p:extLst>
          </p:nvPr>
        </p:nvGraphicFramePr>
        <p:xfrm>
          <a:off x="755576" y="2852935"/>
          <a:ext cx="7560840" cy="2631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0210"/>
                <a:gridCol w="1890210"/>
                <a:gridCol w="1890210"/>
                <a:gridCol w="1890210"/>
              </a:tblGrid>
              <a:tr h="724574">
                <a:tc gridSpan="2">
                  <a:txBody>
                    <a:bodyPr/>
                    <a:lstStyle/>
                    <a:p>
                      <a:pPr algn="ctr"/>
                      <a:r>
                        <a:rPr lang="en-IE" sz="2800" b="1" dirty="0" smtClean="0"/>
                        <a:t>France </a:t>
                      </a:r>
                      <a:endParaRPr lang="fr-FR" sz="2800" b="1" dirty="0"/>
                    </a:p>
                  </a:txBody>
                  <a:tcPr anchor="ctr">
                    <a:solidFill>
                      <a:srgbClr val="9933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800" dirty="0"/>
                    </a:p>
                  </a:txBody>
                  <a:tcPr anchor="ctr"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2800" dirty="0"/>
                    </a:p>
                  </a:txBody>
                  <a:tcPr anchor="ctr">
                    <a:solidFill>
                      <a:srgbClr val="993366"/>
                    </a:solidFill>
                  </a:tcPr>
                </a:tc>
              </a:tr>
              <a:tr h="1182658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2013</a:t>
                      </a:r>
                      <a:endParaRPr lang="fr-FR" sz="2800" dirty="0"/>
                    </a:p>
                  </a:txBody>
                  <a:tcPr anchor="ctr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2016</a:t>
                      </a:r>
                      <a:endParaRPr lang="fr-FR" sz="2800" dirty="0"/>
                    </a:p>
                  </a:txBody>
                  <a:tcPr anchor="ctr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err="1" smtClean="0"/>
                        <a:t>Foreign-born</a:t>
                      </a:r>
                      <a:endParaRPr lang="fr-FR" sz="2800" dirty="0"/>
                    </a:p>
                  </a:txBody>
                  <a:tcPr anchor="ctr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smtClean="0"/>
                        <a:t>Native-</a:t>
                      </a:r>
                      <a:r>
                        <a:rPr lang="fr-FR" sz="2800" dirty="0" err="1" smtClean="0"/>
                        <a:t>born</a:t>
                      </a:r>
                      <a:endParaRPr lang="fr-FR" sz="2800" dirty="0"/>
                    </a:p>
                  </a:txBody>
                  <a:tcPr anchor="ctr">
                    <a:solidFill>
                      <a:srgbClr val="E5DFEC"/>
                    </a:solidFill>
                  </a:tcPr>
                </a:tc>
              </a:tr>
              <a:tr h="7245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dirty="0" smtClean="0"/>
                        <a:t>9.7 %</a:t>
                      </a:r>
                      <a:endParaRPr lang="fr-FR" sz="2800" dirty="0"/>
                    </a:p>
                  </a:txBody>
                  <a:tcPr anchor="ctr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8.8 % </a:t>
                      </a:r>
                      <a:endParaRPr lang="fr-FR" sz="2800" dirty="0"/>
                    </a:p>
                  </a:txBody>
                  <a:tcPr anchor="ctr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800" dirty="0" smtClean="0"/>
                        <a:t>16.3 % </a:t>
                      </a:r>
                      <a:endParaRPr lang="fr-FR" sz="2800" dirty="0"/>
                    </a:p>
                  </a:txBody>
                  <a:tcPr anchor="ctr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2800" dirty="0" smtClean="0"/>
                        <a:t>8.2 %</a:t>
                      </a:r>
                      <a:endParaRPr lang="en-IE" sz="2800" i="1" dirty="0" smtClean="0"/>
                    </a:p>
                  </a:txBody>
                  <a:tcPr anchor="ctr">
                    <a:solidFill>
                      <a:srgbClr val="E5DF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36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544617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Key Guiding Principles (</a:t>
            </a:r>
            <a:r>
              <a:rPr lang="en-US" dirty="0" err="1"/>
              <a:t>Downes</a:t>
            </a:r>
            <a:r>
              <a:rPr lang="en-US" dirty="0"/>
              <a:t> </a:t>
            </a:r>
            <a:r>
              <a:rPr lang="en-US" dirty="0" err="1"/>
              <a:t>Nairz</a:t>
            </a:r>
            <a:r>
              <a:rPr lang="en-US" dirty="0"/>
              <a:t>-Wirth &amp; </a:t>
            </a:r>
            <a:r>
              <a:rPr lang="en-US" dirty="0" err="1"/>
              <a:t>Rusinaite</a:t>
            </a:r>
            <a:r>
              <a:rPr lang="en-US" dirty="0"/>
              <a:t> 2017</a:t>
            </a:r>
            <a:r>
              <a:rPr lang="en-US" dirty="0" smtClean="0"/>
              <a:t>):</a:t>
            </a:r>
            <a:endParaRPr lang="en-US" dirty="0"/>
          </a:p>
          <a:p>
            <a:pPr lvl="1" algn="just"/>
            <a:r>
              <a:rPr lang="en-US" b="1" dirty="0">
                <a:solidFill>
                  <a:srgbClr val="CC0066"/>
                </a:solidFill>
              </a:rPr>
              <a:t>Holistic</a:t>
            </a:r>
            <a:r>
              <a:rPr lang="en-US" b="1" dirty="0">
                <a:solidFill>
                  <a:srgbClr val="CC0099"/>
                </a:solidFill>
              </a:rPr>
              <a:t> </a:t>
            </a:r>
            <a:r>
              <a:rPr lang="en-US" dirty="0"/>
              <a:t>- </a:t>
            </a:r>
            <a:r>
              <a:rPr lang="en-US" dirty="0" err="1"/>
              <a:t>Recognises</a:t>
            </a:r>
            <a:r>
              <a:rPr lang="en-US" dirty="0"/>
              <a:t> the social, emotional and physical needs, and not simply the academic and cognitive ones, of both children/young people and their </a:t>
            </a:r>
            <a:r>
              <a:rPr lang="en-US" dirty="0" smtClean="0"/>
              <a:t>parents;</a:t>
            </a:r>
            <a:endParaRPr lang="en-US" dirty="0"/>
          </a:p>
          <a:p>
            <a:pPr lvl="1" algn="just"/>
            <a:r>
              <a:rPr lang="en-US" b="1" dirty="0">
                <a:solidFill>
                  <a:srgbClr val="CC0066"/>
                </a:solidFill>
              </a:rPr>
              <a:t>Systemic</a:t>
            </a:r>
            <a:r>
              <a:rPr lang="en-US" dirty="0">
                <a:solidFill>
                  <a:srgbClr val="CC0066"/>
                </a:solidFill>
              </a:rPr>
              <a:t> </a:t>
            </a:r>
            <a:r>
              <a:rPr lang="en-US" dirty="0"/>
              <a:t>- Beyond individual resilience  to </a:t>
            </a:r>
            <a:r>
              <a:rPr lang="en-US" b="1" dirty="0">
                <a:solidFill>
                  <a:srgbClr val="CC0066"/>
                </a:solidFill>
              </a:rPr>
              <a:t>inclusive </a:t>
            </a:r>
            <a:r>
              <a:rPr lang="en-US" b="1" dirty="0" smtClean="0">
                <a:solidFill>
                  <a:srgbClr val="CC0066"/>
                </a:solidFill>
              </a:rPr>
              <a:t>systems;</a:t>
            </a:r>
            <a:endParaRPr lang="en-US" b="1" dirty="0">
              <a:solidFill>
                <a:srgbClr val="CC0066"/>
              </a:solidFill>
            </a:endParaRPr>
          </a:p>
          <a:p>
            <a:pPr lvl="1" algn="just"/>
            <a:r>
              <a:rPr lang="en-US" b="1" dirty="0">
                <a:solidFill>
                  <a:srgbClr val="CC0066"/>
                </a:solidFill>
              </a:rPr>
              <a:t>Differentiated</a:t>
            </a:r>
            <a:r>
              <a:rPr lang="en-US" dirty="0"/>
              <a:t> – not one size fits </a:t>
            </a:r>
            <a:r>
              <a:rPr lang="en-US" dirty="0" smtClean="0"/>
              <a:t>all.</a:t>
            </a:r>
          </a:p>
          <a:p>
            <a:pPr lvl="1" algn="just"/>
            <a:endParaRPr lang="en-US" dirty="0"/>
          </a:p>
          <a:p>
            <a:pPr lvl="1" algn="just"/>
            <a:endParaRPr lang="en-US" dirty="0" smtClean="0"/>
          </a:p>
          <a:p>
            <a:pPr marL="457200" lvl="1" indent="0" algn="just">
              <a:buNone/>
            </a:pPr>
            <a:endParaRPr lang="en-US" dirty="0" smtClean="0"/>
          </a:p>
          <a:p>
            <a:pPr marL="457200" lvl="1" indent="0" algn="just">
              <a:buNone/>
            </a:pPr>
            <a:endParaRPr lang="en-US" dirty="0"/>
          </a:p>
          <a:p>
            <a:pPr marL="457200" lvl="1" indent="0" algn="just">
              <a:buNone/>
            </a:pPr>
            <a:endParaRPr lang="en-US" dirty="0" smtClean="0"/>
          </a:p>
          <a:p>
            <a:pPr marL="457200" lvl="1" indent="0" algn="just">
              <a:buNone/>
            </a:pPr>
            <a:endParaRPr lang="en-US" dirty="0"/>
          </a:p>
          <a:p>
            <a:pPr marL="457200" lvl="1" indent="0" algn="just">
              <a:buNone/>
            </a:pPr>
            <a:r>
              <a:rPr lang="en-US" dirty="0" smtClean="0"/>
              <a:t>Inclusive </a:t>
            </a:r>
            <a:r>
              <a:rPr lang="en-US" dirty="0"/>
              <a:t>systems - Beyond Rutter’s (1987) resilience in adversity (poverty, early school leaving, bullying, trauma) as superman or </a:t>
            </a:r>
            <a:r>
              <a:rPr lang="en-US" dirty="0" err="1"/>
              <a:t>wonderwoman</a:t>
            </a:r>
            <a:r>
              <a:rPr lang="en-US" dirty="0"/>
              <a:t> ! (</a:t>
            </a:r>
            <a:r>
              <a:rPr lang="en-US" dirty="0" err="1"/>
              <a:t>Downes</a:t>
            </a:r>
            <a:r>
              <a:rPr lang="en-US" dirty="0"/>
              <a:t> 2017</a:t>
            </a:r>
            <a:r>
              <a:rPr lang="en-US" dirty="0" smtClean="0"/>
              <a:t>).</a:t>
            </a:r>
            <a:endParaRPr lang="en-US" dirty="0"/>
          </a:p>
          <a:p>
            <a:pPr lvl="1" algn="just"/>
            <a:endParaRPr lang="en-US" dirty="0"/>
          </a:p>
          <a:p>
            <a:pPr algn="just"/>
            <a:endParaRPr lang="fr-FR" dirty="0"/>
          </a:p>
        </p:txBody>
      </p:sp>
      <p:pic>
        <p:nvPicPr>
          <p:cNvPr id="4" name="Picture 4" descr="Image result for wonder woman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023487"/>
            <a:ext cx="1656184" cy="1579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encrypted-tbn1.gstatic.com/images?q=tbn:ANd9GcTIGjwOwaqW3gTtJV2UlywMqfV0hWnc6cadPO0mSGeCLgPm7lPUyK6YpG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138654"/>
            <a:ext cx="1349219" cy="13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734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688633"/>
          </a:xfrm>
        </p:spPr>
        <p:txBody>
          <a:bodyPr numCol="2"/>
          <a:lstStyle/>
          <a:p>
            <a:pPr marL="0" indent="0">
              <a:buNone/>
            </a:pPr>
            <a:r>
              <a:rPr lang="en-US" b="1" dirty="0">
                <a:solidFill>
                  <a:srgbClr val="CC0066"/>
                </a:solidFill>
              </a:rPr>
              <a:t>Holistic Systemic Issues</a:t>
            </a:r>
            <a:r>
              <a:rPr lang="en-US" dirty="0">
                <a:solidFill>
                  <a:srgbClr val="CC0066"/>
                </a:solidFill>
              </a:rPr>
              <a:t>: </a:t>
            </a:r>
            <a:r>
              <a:rPr lang="en-US" sz="2400" dirty="0"/>
              <a:t>Percentage of Socioeconomically Disadvantaged Students who Agree/Disagree with the Following Statements:  School Belonging and Feeling Like an Outsider (PISA 2012, OECD 2012</a:t>
            </a:r>
            <a:r>
              <a:rPr lang="en-US" sz="2400" dirty="0" smtClean="0"/>
              <a:t>).</a:t>
            </a:r>
            <a:endParaRPr lang="en-US" sz="2400" dirty="0"/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538247"/>
              </p:ext>
            </p:extLst>
          </p:nvPr>
        </p:nvGraphicFramePr>
        <p:xfrm>
          <a:off x="4644008" y="0"/>
          <a:ext cx="4392488" cy="6096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728192"/>
                <a:gridCol w="1512168"/>
              </a:tblGrid>
              <a:tr h="96960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Countries</a:t>
                      </a:r>
                      <a:endParaRPr lang="fr-FR" sz="1800" dirty="0"/>
                    </a:p>
                  </a:txBody>
                  <a:tcPr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 </a:t>
                      </a:r>
                      <a:r>
                        <a:rPr lang="fr-FR" sz="1400" dirty="0" err="1" smtClean="0"/>
                        <a:t>feel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dirty="0" err="1" smtClean="0"/>
                        <a:t>like</a:t>
                      </a:r>
                      <a:r>
                        <a:rPr lang="fr-FR" sz="1400" dirty="0" smtClean="0"/>
                        <a:t> I </a:t>
                      </a:r>
                      <a:r>
                        <a:rPr lang="fr-FR" sz="1400" dirty="0" err="1" smtClean="0"/>
                        <a:t>belong</a:t>
                      </a:r>
                      <a:r>
                        <a:rPr lang="fr-FR" sz="1400" dirty="0" smtClean="0"/>
                        <a:t> at </a:t>
                      </a:r>
                      <a:r>
                        <a:rPr lang="fr-FR" sz="1400" dirty="0" err="1" smtClean="0"/>
                        <a:t>school</a:t>
                      </a:r>
                      <a:r>
                        <a:rPr lang="fr-FR" sz="1400" dirty="0" smtClean="0"/>
                        <a:t>, % </a:t>
                      </a:r>
                      <a:r>
                        <a:rPr lang="fr-FR" sz="1400" dirty="0" err="1" smtClean="0"/>
                        <a:t>Agree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smtClean="0"/>
                        <a:t>(S.E.)</a:t>
                      </a:r>
                      <a:endParaRPr lang="fr-FR" sz="1400" dirty="0"/>
                    </a:p>
                  </a:txBody>
                  <a:tcPr>
                    <a:solidFill>
                      <a:srgbClr val="9933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I </a:t>
                      </a:r>
                      <a:r>
                        <a:rPr lang="fr-FR" sz="1400" dirty="0" err="1" smtClean="0"/>
                        <a:t>feel</a:t>
                      </a:r>
                      <a:r>
                        <a:rPr lang="fr-FR" sz="1400" dirty="0" smtClean="0"/>
                        <a:t> </a:t>
                      </a:r>
                      <a:r>
                        <a:rPr lang="fr-FR" sz="1400" dirty="0" err="1" smtClean="0"/>
                        <a:t>like</a:t>
                      </a:r>
                      <a:r>
                        <a:rPr lang="fr-FR" sz="1400" dirty="0" smtClean="0"/>
                        <a:t> an outsider (or </a:t>
                      </a:r>
                      <a:r>
                        <a:rPr lang="fr-FR" sz="1400" dirty="0" err="1" smtClean="0"/>
                        <a:t>left</a:t>
                      </a:r>
                      <a:r>
                        <a:rPr lang="fr-FR" sz="1400" dirty="0" smtClean="0"/>
                        <a:t> out of </a:t>
                      </a:r>
                      <a:r>
                        <a:rPr lang="fr-FR" sz="1400" dirty="0" err="1" smtClean="0"/>
                        <a:t>things</a:t>
                      </a:r>
                      <a:r>
                        <a:rPr lang="fr-FR" sz="1400" dirty="0" smtClean="0"/>
                        <a:t> at </a:t>
                      </a:r>
                      <a:r>
                        <a:rPr lang="fr-FR" sz="1400" dirty="0" err="1" smtClean="0"/>
                        <a:t>school</a:t>
                      </a:r>
                      <a:r>
                        <a:rPr lang="fr-FR" sz="1400" dirty="0" smtClean="0"/>
                        <a:t>), %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baseline="0" dirty="0" err="1" smtClean="0"/>
                        <a:t>Disagree</a:t>
                      </a:r>
                      <a:r>
                        <a:rPr lang="fr-FR" sz="1400" baseline="0" dirty="0" smtClean="0"/>
                        <a:t> (S.E.)</a:t>
                      </a:r>
                      <a:endParaRPr lang="fr-FR" sz="1400" dirty="0" smtClean="0"/>
                    </a:p>
                  </a:txBody>
                  <a:tcPr>
                    <a:solidFill>
                      <a:srgbClr val="993366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Austria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82 (1.6)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89.9 (1.1)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Belgium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63.5 (1.6)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88.4 (1.0)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561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475615" algn="l"/>
                        </a:tabLst>
                      </a:pPr>
                      <a:r>
                        <a:rPr lang="en-GB" sz="1600" spc="-10" dirty="0">
                          <a:effectLst/>
                        </a:rPr>
                        <a:t>Czech Republic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73.6 (1.9)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80.5 (1.6)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Denmark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69.3 (1.6)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90.3 (1.0)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 smtClean="0">
                          <a:effectLst/>
                        </a:rPr>
                        <a:t>Estonia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 smtClean="0">
                          <a:effectLst/>
                        </a:rPr>
                        <a:t>78.2 (1.8)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 smtClean="0">
                          <a:effectLst/>
                        </a:rPr>
                        <a:t>90.0 (1.3)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Finland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80.5 (1.1)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89.2 (1.0)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10" dirty="0">
                          <a:solidFill>
                            <a:srgbClr val="CC0066"/>
                          </a:solidFill>
                          <a:effectLst/>
                        </a:rPr>
                        <a:t>France</a:t>
                      </a:r>
                      <a:endParaRPr lang="en-IE" sz="1800" b="1" dirty="0">
                        <a:solidFill>
                          <a:srgbClr val="CC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10" dirty="0">
                          <a:solidFill>
                            <a:srgbClr val="CC0066"/>
                          </a:solidFill>
                          <a:effectLst/>
                        </a:rPr>
                        <a:t>38 (1.7)</a:t>
                      </a:r>
                      <a:endParaRPr lang="en-IE" sz="1800" b="1" dirty="0">
                        <a:solidFill>
                          <a:srgbClr val="CC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10" dirty="0">
                          <a:solidFill>
                            <a:srgbClr val="CC0066"/>
                          </a:solidFill>
                          <a:effectLst/>
                        </a:rPr>
                        <a:t>73.2 (1.8)</a:t>
                      </a:r>
                      <a:endParaRPr lang="en-IE" sz="1800" b="1" dirty="0">
                        <a:solidFill>
                          <a:srgbClr val="CC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Germany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83.8 (1.6)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89.7 (1.4)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Greece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87.8 (1.2)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83.9 (1.4)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Hungary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83.5 (1.1)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85.6 (1.6)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Ireland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76.7 (1.5)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91.6 (1.0)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2742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Italy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>
                          <a:effectLst/>
                        </a:rPr>
                        <a:t>75 (0.9)</a:t>
                      </a:r>
                      <a:endParaRPr lang="en-I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89.3 (0.6</a:t>
                      </a:r>
                      <a:r>
                        <a:rPr lang="en-GB" sz="1800" spc="-10" dirty="0" smtClean="0">
                          <a:effectLst/>
                        </a:rPr>
                        <a:t>)</a:t>
                      </a: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561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spc="-10" dirty="0">
                          <a:effectLst/>
                        </a:rPr>
                        <a:t>United Kingdom</a:t>
                      </a:r>
                      <a:endParaRPr lang="en-I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74.9 (1.5)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spc="-10" dirty="0">
                          <a:effectLst/>
                        </a:rPr>
                        <a:t>86.9 (1.1)</a:t>
                      </a:r>
                      <a:endParaRPr lang="en-I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  <a:tr h="5611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10" dirty="0">
                          <a:solidFill>
                            <a:schemeClr val="tx1"/>
                          </a:solidFill>
                          <a:effectLst/>
                        </a:rPr>
                        <a:t>OECD Average</a:t>
                      </a:r>
                      <a:endParaRPr lang="en-IE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10" dirty="0">
                          <a:solidFill>
                            <a:schemeClr val="tx1"/>
                          </a:solidFill>
                          <a:effectLst/>
                        </a:rPr>
                        <a:t>78.1 (0.3)</a:t>
                      </a:r>
                      <a:endParaRPr lang="en-IE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1" spc="-10" dirty="0">
                          <a:solidFill>
                            <a:schemeClr val="tx1"/>
                          </a:solidFill>
                          <a:effectLst/>
                        </a:rPr>
                        <a:t>86.2 (0.2)</a:t>
                      </a:r>
                      <a:endParaRPr lang="en-IE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E5DF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04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472609"/>
          </a:xfrm>
        </p:spPr>
        <p:txBody>
          <a:bodyPr/>
          <a:lstStyle/>
          <a:p>
            <a:pPr algn="just"/>
            <a:r>
              <a:rPr lang="en-US" dirty="0"/>
              <a:t>Differentiated Strategies in Place - for Meeting Individual Needs at Different Levels of Need/Risk for </a:t>
            </a:r>
            <a:r>
              <a:rPr lang="en-US" dirty="0" smtClean="0"/>
              <a:t>Transition:</a:t>
            </a:r>
            <a:endParaRPr lang="en-US" dirty="0"/>
          </a:p>
          <a:p>
            <a:pPr lvl="1" algn="just"/>
            <a:r>
              <a:rPr lang="en-US" dirty="0"/>
              <a:t>Universal </a:t>
            </a:r>
            <a:r>
              <a:rPr lang="en-US" dirty="0" smtClean="0"/>
              <a:t>(</a:t>
            </a:r>
            <a:r>
              <a:rPr lang="en-US" i="1" dirty="0" smtClean="0"/>
              <a:t>All);</a:t>
            </a:r>
            <a:endParaRPr lang="en-US" i="1" dirty="0"/>
          </a:p>
          <a:p>
            <a:pPr lvl="1" algn="just"/>
            <a:r>
              <a:rPr lang="en-US" dirty="0"/>
              <a:t>Selected (</a:t>
            </a:r>
            <a:r>
              <a:rPr lang="en-US" i="1" dirty="0" smtClean="0"/>
              <a:t>Some</a:t>
            </a:r>
            <a:r>
              <a:rPr lang="en-US" i="1" dirty="0"/>
              <a:t>, Groups, Moderate </a:t>
            </a:r>
            <a:r>
              <a:rPr lang="en-US" i="1" dirty="0" smtClean="0"/>
              <a:t>Risk).</a:t>
            </a:r>
            <a:endParaRPr lang="en-US" i="1" dirty="0"/>
          </a:p>
          <a:p>
            <a:pPr lvl="1" algn="just"/>
            <a:r>
              <a:rPr lang="en-US" dirty="0"/>
              <a:t>Indicated – Individual, Intensive, Chronic Need</a:t>
            </a:r>
          </a:p>
          <a:p>
            <a:pPr algn="just"/>
            <a:endParaRPr lang="fr-FR" dirty="0"/>
          </a:p>
        </p:txBody>
      </p:sp>
      <p:pic>
        <p:nvPicPr>
          <p:cNvPr id="4" name="Picture 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01" t="7504" r="15941" b="13563"/>
          <a:stretch/>
        </p:blipFill>
        <p:spPr bwMode="auto">
          <a:xfrm>
            <a:off x="899592" y="2708920"/>
            <a:ext cx="6552728" cy="32403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5093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688633"/>
          </a:xfrm>
        </p:spPr>
        <p:txBody>
          <a:bodyPr numCol="2"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solidFill>
                  <a:srgbClr val="CC0066"/>
                </a:solidFill>
              </a:rPr>
              <a:t>Universal Strategies </a:t>
            </a:r>
          </a:p>
          <a:p>
            <a:r>
              <a:rPr lang="en-US" sz="2400" dirty="0" smtClean="0"/>
              <a:t>Preventing </a:t>
            </a:r>
            <a:r>
              <a:rPr lang="en-US" sz="2400" dirty="0"/>
              <a:t>Grade Retention and Postponing Tracking (OECD 2007, 2010</a:t>
            </a:r>
            <a:r>
              <a:rPr lang="en-US" sz="2400" dirty="0" smtClean="0"/>
              <a:t>).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Preventing </a:t>
            </a:r>
            <a:r>
              <a:rPr lang="en-US" sz="2400" dirty="0"/>
              <a:t>Child Poverty and its Impact on Mental Health (Kessler 2009, Annie E. Casey Foundation 2009, </a:t>
            </a:r>
            <a:r>
              <a:rPr lang="en-US" sz="2400" dirty="0" smtClean="0"/>
              <a:t>WHO 2003).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Social and Emotional Education (children, teachers</a:t>
            </a:r>
            <a:r>
              <a:rPr lang="en-US" sz="2400" dirty="0" smtClean="0"/>
              <a:t>).</a:t>
            </a:r>
            <a:endParaRPr lang="en-US" sz="2400" dirty="0"/>
          </a:p>
          <a:p>
            <a:pPr algn="just"/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208212"/>
            <a:ext cx="1858963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825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21754"/>
            <a:ext cx="1004714" cy="109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88640"/>
            <a:ext cx="7859216" cy="59046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100" b="1" dirty="0" smtClean="0">
                <a:solidFill>
                  <a:srgbClr val="CC0066"/>
                </a:solidFill>
              </a:rPr>
              <a:t>A </a:t>
            </a:r>
            <a:r>
              <a:rPr lang="en-US" sz="2100" b="1" dirty="0">
                <a:solidFill>
                  <a:srgbClr val="CC0066"/>
                </a:solidFill>
              </a:rPr>
              <a:t>Holistic Curricular Focus on Social and Emotional Education</a:t>
            </a:r>
          </a:p>
          <a:p>
            <a:pPr algn="just"/>
            <a:r>
              <a:rPr lang="en-US" sz="2100" dirty="0" smtClean="0"/>
              <a:t>A </a:t>
            </a:r>
            <a:r>
              <a:rPr lang="en-US" sz="2100" dirty="0"/>
              <a:t>study of more than 213 programs found that if a school implements a quality SEL curriculum, they can expect better student </a:t>
            </a:r>
            <a:r>
              <a:rPr lang="en-US" sz="2100" dirty="0" err="1"/>
              <a:t>behaviour</a:t>
            </a:r>
            <a:r>
              <a:rPr lang="en-US" sz="2100" dirty="0"/>
              <a:t> and </a:t>
            </a:r>
            <a:r>
              <a:rPr lang="en-US" sz="2100" b="1" dirty="0">
                <a:solidFill>
                  <a:srgbClr val="CC0066"/>
                </a:solidFill>
              </a:rPr>
              <a:t>an 11 point increase in test scores </a:t>
            </a:r>
            <a:r>
              <a:rPr lang="en-US" sz="2100" dirty="0"/>
              <a:t>(</a:t>
            </a:r>
            <a:r>
              <a:rPr lang="en-US" sz="2100" dirty="0" err="1"/>
              <a:t>Durlak</a:t>
            </a:r>
            <a:r>
              <a:rPr lang="en-US" sz="2100" dirty="0"/>
              <a:t> et al., 2011). </a:t>
            </a:r>
          </a:p>
          <a:p>
            <a:pPr algn="just"/>
            <a:endParaRPr lang="en-US" sz="2100" dirty="0"/>
          </a:p>
          <a:p>
            <a:pPr algn="just"/>
            <a:r>
              <a:rPr lang="en-US" sz="2100" dirty="0" err="1"/>
              <a:t>Durlak</a:t>
            </a:r>
            <a:r>
              <a:rPr lang="en-US" sz="2100" dirty="0"/>
              <a:t> et al. (2011) highlight a range of SEL benefits indirectly related to bullying and school violence, for outcomes on SEE skills, Attitudes, Positive Social </a:t>
            </a:r>
            <a:r>
              <a:rPr lang="en-US" sz="2100" dirty="0" err="1"/>
              <a:t>Behaviour</a:t>
            </a:r>
            <a:r>
              <a:rPr lang="en-US" sz="2100" dirty="0"/>
              <a:t>, Conduct Problems, Emotional Distress and Academic Performance. </a:t>
            </a:r>
          </a:p>
          <a:p>
            <a:pPr algn="just"/>
            <a:endParaRPr lang="en-US" sz="2100" dirty="0"/>
          </a:p>
          <a:p>
            <a:pPr algn="just"/>
            <a:r>
              <a:rPr lang="en-US" sz="2100" dirty="0" err="1"/>
              <a:t>Sklad</a:t>
            </a:r>
            <a:r>
              <a:rPr lang="en-US" sz="2100" dirty="0"/>
              <a:t> et al.’s (2012) meta-analysis promote development rather than prevent specific problems such as bullying. </a:t>
            </a:r>
          </a:p>
          <a:p>
            <a:pPr lvl="1" algn="just"/>
            <a:r>
              <a:rPr lang="en-US" sz="2100" dirty="0" smtClean="0"/>
              <a:t>SEE </a:t>
            </a:r>
            <a:r>
              <a:rPr lang="en-US" sz="2100" dirty="0"/>
              <a:t>programs showed statistically significant effects on social skills, antisocial </a:t>
            </a:r>
            <a:r>
              <a:rPr lang="en-US" sz="2100" dirty="0" err="1"/>
              <a:t>behaviour</a:t>
            </a:r>
            <a:r>
              <a:rPr lang="en-US" sz="2100" dirty="0"/>
              <a:t>, substance abuse, positive self-image, academic achievement and prosocial </a:t>
            </a:r>
            <a:r>
              <a:rPr lang="en-US" sz="2100" dirty="0" err="1"/>
              <a:t>behaviour</a:t>
            </a:r>
            <a:r>
              <a:rPr lang="en-US" sz="2100" dirty="0"/>
              <a:t>.</a:t>
            </a:r>
          </a:p>
          <a:p>
            <a:pPr lvl="1" algn="just"/>
            <a:r>
              <a:rPr lang="en-US" sz="2100" b="1" dirty="0">
                <a:solidFill>
                  <a:srgbClr val="CC0066"/>
                </a:solidFill>
              </a:rPr>
              <a:t>SEE - Not the same as civic or religious education !</a:t>
            </a:r>
          </a:p>
        </p:txBody>
      </p:sp>
    </p:spTree>
    <p:extLst>
      <p:ext uri="{BB962C8B-B14F-4D97-AF65-F5344CB8AC3E}">
        <p14:creationId xmlns:p14="http://schemas.microsoft.com/office/powerpoint/2010/main" val="403230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47260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/>
              <a:t>UNIVERSAL AND SELECTED </a:t>
            </a:r>
            <a:r>
              <a:rPr lang="en-US" dirty="0"/>
              <a:t>– Initial Teacher Education Conflict Resolution Skills </a:t>
            </a:r>
            <a:r>
              <a:rPr lang="en-US" b="1" dirty="0">
                <a:solidFill>
                  <a:srgbClr val="CC0066"/>
                </a:solidFill>
              </a:rPr>
              <a:t>Classroom Climate and Bullying: Discriminatory </a:t>
            </a:r>
            <a:r>
              <a:rPr lang="en-US" b="1" dirty="0" smtClean="0">
                <a:solidFill>
                  <a:srgbClr val="CC0066"/>
                </a:solidFill>
              </a:rPr>
              <a:t>Bullying.</a:t>
            </a:r>
            <a:endParaRPr lang="en-US" b="1" dirty="0">
              <a:solidFill>
                <a:srgbClr val="CC0066"/>
              </a:solidFill>
            </a:endParaRPr>
          </a:p>
          <a:p>
            <a:pPr algn="just"/>
            <a:endParaRPr lang="en-US" dirty="0"/>
          </a:p>
          <a:p>
            <a:pPr algn="just"/>
            <a:r>
              <a:rPr lang="en-US" dirty="0" err="1"/>
              <a:t>Elamé’s</a:t>
            </a:r>
            <a:r>
              <a:rPr lang="en-US" dirty="0"/>
              <a:t> (2013) 10 country European study regarding ‘the fundamental importance’ of teacher influence on discriminatory </a:t>
            </a:r>
            <a:r>
              <a:rPr lang="en-US" dirty="0" smtClean="0"/>
              <a:t>bullying: </a:t>
            </a:r>
            <a:endParaRPr lang="en-US" dirty="0"/>
          </a:p>
          <a:p>
            <a:pPr lvl="1" algn="just"/>
            <a:r>
              <a:rPr lang="en-US" sz="2600" dirty="0"/>
              <a:t>T</a:t>
            </a:r>
            <a:r>
              <a:rPr lang="en-US" sz="2600" dirty="0" smtClean="0"/>
              <a:t>hose </a:t>
            </a:r>
            <a:r>
              <a:rPr lang="en-US" sz="2600" dirty="0"/>
              <a:t>immigrant and Roma students who think the teacher exhibits similar </a:t>
            </a:r>
            <a:r>
              <a:rPr lang="en-US" sz="2600" dirty="0" err="1"/>
              <a:t>behaviour</a:t>
            </a:r>
            <a:r>
              <a:rPr lang="en-US" sz="2600" dirty="0"/>
              <a:t> towards ‘native’ and immigrant and Roma children in the class are those bullied least in the last 3 months.</a:t>
            </a:r>
          </a:p>
          <a:p>
            <a:pPr algn="just"/>
            <a:endParaRPr lang="en-US" sz="2600" dirty="0"/>
          </a:p>
          <a:p>
            <a:pPr lvl="1" algn="just"/>
            <a:r>
              <a:rPr lang="en-US" sz="2600" dirty="0"/>
              <a:t>In contrast, ‘those who declare that their teacher </a:t>
            </a:r>
            <a:r>
              <a:rPr lang="en-US" sz="2600" dirty="0" err="1"/>
              <a:t>favours</a:t>
            </a:r>
            <a:r>
              <a:rPr lang="en-US" sz="2600" dirty="0"/>
              <a:t> native children over immigrant/Roma students are</a:t>
            </a:r>
            <a:r>
              <a:rPr lang="en-US" sz="2600" dirty="0">
                <a:solidFill>
                  <a:srgbClr val="CC0066"/>
                </a:solidFill>
              </a:rPr>
              <a:t> </a:t>
            </a:r>
            <a:r>
              <a:rPr lang="en-US" sz="2600" b="1" dirty="0">
                <a:solidFill>
                  <a:srgbClr val="CC0066"/>
                </a:solidFill>
              </a:rPr>
              <a:t>more vulnerable to suffer some form of bullying </a:t>
            </a:r>
            <a:r>
              <a:rPr lang="en-US" sz="2600" dirty="0"/>
              <a:t>[across the 10 countries]’ (</a:t>
            </a:r>
            <a:r>
              <a:rPr lang="en-US" sz="2600" dirty="0" err="1"/>
              <a:t>Elamé</a:t>
            </a:r>
            <a:r>
              <a:rPr lang="en-US" sz="2600" dirty="0"/>
              <a:t>, 2013). </a:t>
            </a: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309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559</TotalTime>
  <Words>3480</Words>
  <Application>Microsoft Office PowerPoint</Application>
  <PresentationFormat>On-screen Show (4:3)</PresentationFormat>
  <Paragraphs>251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Thème Office</vt:lpstr>
      <vt:lpstr>Early school leaving: taking a holistic, differentiated and systemic international perspective on the issue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Commission Staff Working Document (2011)  Frequency of measures against Early School Leaving mentioned in National Reports across Europe </vt:lpstr>
      <vt:lpstr>Parental Involvement (Downes, 2014a): Availability of  School Site After School Hours for Lifelong Learning Classes for Parents </vt:lpstr>
      <vt:lpstr>Sleep aspects linked to academic achievement, mental health</vt:lpstr>
      <vt:lpstr>Selected and Indicated Prevention</vt:lpstr>
      <vt:lpstr>PowerPoint Presentation</vt:lpstr>
      <vt:lpstr>School Climate, Teasing, Bullying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Early school leaving: taking a holistic, differentiated and systemic international perspective on the issue </vt:lpstr>
    </vt:vector>
  </TitlesOfParts>
  <Company>Ministere de l'Education Nationale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Administration centrale</dc:creator>
  <cp:lastModifiedBy>Valerie McLoughlin</cp:lastModifiedBy>
  <cp:revision>40</cp:revision>
  <cp:lastPrinted>2015-11-19T08:52:32Z</cp:lastPrinted>
  <dcterms:created xsi:type="dcterms:W3CDTF">2015-11-18T16:11:02Z</dcterms:created>
  <dcterms:modified xsi:type="dcterms:W3CDTF">2017-11-20T16:09:23Z</dcterms:modified>
</cp:coreProperties>
</file>