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</p:sldMasterIdLst>
  <p:notesMasterIdLst>
    <p:notesMasterId r:id="rId33"/>
  </p:notesMasterIdLst>
  <p:sldIdLst>
    <p:sldId id="288" r:id="rId10"/>
    <p:sldId id="285" r:id="rId11"/>
    <p:sldId id="261" r:id="rId12"/>
    <p:sldId id="259" r:id="rId13"/>
    <p:sldId id="266" r:id="rId14"/>
    <p:sldId id="265" r:id="rId15"/>
    <p:sldId id="272" r:id="rId16"/>
    <p:sldId id="287" r:id="rId17"/>
    <p:sldId id="279" r:id="rId18"/>
    <p:sldId id="273" r:id="rId19"/>
    <p:sldId id="274" r:id="rId20"/>
    <p:sldId id="275" r:id="rId21"/>
    <p:sldId id="281" r:id="rId22"/>
    <p:sldId id="276" r:id="rId23"/>
    <p:sldId id="280" r:id="rId24"/>
    <p:sldId id="284" r:id="rId25"/>
    <p:sldId id="277" r:id="rId26"/>
    <p:sldId id="282" r:id="rId27"/>
    <p:sldId id="289" r:id="rId28"/>
    <p:sldId id="283" r:id="rId29"/>
    <p:sldId id="267" r:id="rId30"/>
    <p:sldId id="271" r:id="rId31"/>
    <p:sldId id="26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5">
          <p15:clr>
            <a:srgbClr val="A4A3A4"/>
          </p15:clr>
        </p15:guide>
        <p15:guide id="2" pos="39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 autoAdjust="0"/>
    <p:restoredTop sz="94671" autoAdjust="0"/>
  </p:normalViewPr>
  <p:slideViewPr>
    <p:cSldViewPr snapToGrid="0" snapToObjects="1" showGuides="1">
      <p:cViewPr>
        <p:scale>
          <a:sx n="72" d="100"/>
          <a:sy n="72" d="100"/>
        </p:scale>
        <p:origin x="-1104" y="-768"/>
      </p:cViewPr>
      <p:guideLst>
        <p:guide orient="horz" pos="575"/>
        <p:guide pos="3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6CBB4-0089-4A46-A8B1-186BA8090E20}" type="datetimeFigureOut">
              <a:rPr lang="en-IE" smtClean="0"/>
              <a:t>23/01/2017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421B3-A222-45FD-8CD5-8C737CF8027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639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Eric: Should</a:t>
            </a:r>
            <a:r>
              <a:rPr lang="en-IE" baseline="0" dirty="0" smtClean="0"/>
              <a:t> the whole team be added?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421B3-A222-45FD-8CD5-8C737CF8027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6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421B3-A222-45FD-8CD5-8C737CF80273}" type="slidenum">
              <a:rPr lang="en-IE" smtClean="0">
                <a:solidFill>
                  <a:prstClr val="black"/>
                </a:solidFill>
              </a:rPr>
              <a:pPr/>
              <a:t>19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1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421B3-A222-45FD-8CD5-8C737CF80273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901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7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4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4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88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8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38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8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51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0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15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8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29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10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24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09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9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99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0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00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24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4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38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3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60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23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91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33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98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7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02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03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60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20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99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7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61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63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14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75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47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8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9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5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33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57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78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87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16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60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32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22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3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46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02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52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68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48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10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1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45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45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76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50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88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19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04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07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98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98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27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89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157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9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6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745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62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94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334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642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52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86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308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303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5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5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477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196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244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39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371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78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440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802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3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7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6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4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1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8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www.williamfry.com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hyperlink" Target="http://dcu.us8.list-manage.com/track/click?u=36df9c8628b0ba2acef72b016&amp;id=93d206f3a1&amp;e=d7c6d15ad4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3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5" y="5712982"/>
            <a:ext cx="7288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March</a:t>
            </a:r>
          </a:p>
          <a:p>
            <a:r>
              <a:rPr lang="en-IE" sz="2000" b="1" dirty="0">
                <a:solidFill>
                  <a:schemeClr val="bg1"/>
                </a:solidFill>
              </a:rPr>
              <a:t>The CFB </a:t>
            </a:r>
            <a:r>
              <a:rPr lang="en-IE" sz="2000" b="1" dirty="0" smtClean="0">
                <a:solidFill>
                  <a:schemeClr val="bg1"/>
                </a:solidFill>
              </a:rPr>
              <a:t>hosts </a:t>
            </a:r>
            <a:r>
              <a:rPr lang="en-IE" sz="2000" b="1" dirty="0">
                <a:solidFill>
                  <a:schemeClr val="bg1"/>
                </a:solidFill>
              </a:rPr>
              <a:t>its first webinar entitled </a:t>
            </a:r>
            <a:r>
              <a:rPr lang="en-IE" sz="2000" b="1" i="1" dirty="0">
                <a:solidFill>
                  <a:schemeClr val="bg1"/>
                </a:solidFill>
              </a:rPr>
              <a:t>Talent in the Family Business: The Role of Non-Family Members</a:t>
            </a:r>
            <a:r>
              <a:rPr lang="en-IE" sz="2000" b="1" dirty="0">
                <a:solidFill>
                  <a:schemeClr val="bg1"/>
                </a:solidFill>
              </a:rPr>
              <a:t>.</a:t>
            </a:r>
            <a:endParaRPr lang="en-IE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4.dcu.ie/sites/default/files/webin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5" y="476672"/>
            <a:ext cx="7513981" cy="51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5" y="5712982"/>
            <a:ext cx="6957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April</a:t>
            </a:r>
          </a:p>
          <a:p>
            <a:r>
              <a:rPr lang="en-IE" sz="2000" b="1" dirty="0">
                <a:solidFill>
                  <a:schemeClr val="bg1"/>
                </a:solidFill>
              </a:rPr>
              <a:t>The CFB hosts its Annual Family Business </a:t>
            </a:r>
            <a:r>
              <a:rPr lang="en-IE" sz="2000" b="1" dirty="0" smtClean="0">
                <a:solidFill>
                  <a:schemeClr val="bg1"/>
                </a:solidFill>
              </a:rPr>
              <a:t>Conference with keynote speaker, Mr. Jim </a:t>
            </a:r>
            <a:r>
              <a:rPr lang="en-IE" sz="2000" b="1" dirty="0" err="1" smtClean="0">
                <a:solidFill>
                  <a:schemeClr val="bg1"/>
                </a:solidFill>
              </a:rPr>
              <a:t>Ethier</a:t>
            </a:r>
            <a:r>
              <a:rPr lang="en-IE" sz="2000" b="1" dirty="0" smtClean="0">
                <a:solidFill>
                  <a:schemeClr val="bg1"/>
                </a:solidFill>
              </a:rPr>
              <a:t>. 159  guests attended</a:t>
            </a:r>
            <a:endParaRPr lang="en-IE" sz="3000" b="1" dirty="0" smtClean="0">
              <a:solidFill>
                <a:prstClr val="white"/>
              </a:solidFill>
            </a:endParaRPr>
          </a:p>
        </p:txBody>
      </p:sp>
      <p:pic>
        <p:nvPicPr>
          <p:cNvPr id="4" name="Picture 2" descr="http://www4.dcu.ie/sites/default/files/Jim%20Eth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476671"/>
            <a:ext cx="7941305" cy="52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4" y="5712982"/>
            <a:ext cx="72489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May</a:t>
            </a:r>
          </a:p>
          <a:p>
            <a:pPr marL="45720" indent="0">
              <a:buNone/>
            </a:pPr>
            <a:r>
              <a:rPr lang="en-IE" sz="2000" b="1" dirty="0">
                <a:solidFill>
                  <a:schemeClr val="bg1"/>
                </a:solidFill>
              </a:rPr>
              <a:t>The </a:t>
            </a:r>
            <a:r>
              <a:rPr lang="en-IE" sz="2000" b="1" dirty="0" smtClean="0">
                <a:solidFill>
                  <a:schemeClr val="bg1"/>
                </a:solidFill>
              </a:rPr>
              <a:t>CFB </a:t>
            </a:r>
            <a:r>
              <a:rPr lang="en-IE" sz="2000" b="1" dirty="0">
                <a:solidFill>
                  <a:schemeClr val="bg1"/>
                </a:solidFill>
              </a:rPr>
              <a:t>and Fingal County Council </a:t>
            </a:r>
            <a:r>
              <a:rPr lang="en-IE" sz="2000" b="1" dirty="0" smtClean="0">
                <a:solidFill>
                  <a:schemeClr val="bg1"/>
                </a:solidFill>
              </a:rPr>
              <a:t>launch </a:t>
            </a:r>
            <a:r>
              <a:rPr lang="en-IE" sz="2000" b="1" i="1" dirty="0" smtClean="0">
                <a:solidFill>
                  <a:schemeClr val="bg1"/>
                </a:solidFill>
              </a:rPr>
              <a:t>Lessons </a:t>
            </a:r>
            <a:r>
              <a:rPr lang="en-IE" sz="2000" b="1" i="1" dirty="0">
                <a:solidFill>
                  <a:schemeClr val="bg1"/>
                </a:solidFill>
              </a:rPr>
              <a:t>in Resilience and Success: A Snapshot of Multigenerational Family Businesses.</a:t>
            </a:r>
          </a:p>
        </p:txBody>
      </p:sp>
      <p:pic>
        <p:nvPicPr>
          <p:cNvPr id="4" name="Picture 2" descr="C:\Users\BrophMa\Downloads\26502587164_36890de5e1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3" y="496389"/>
            <a:ext cx="7818781" cy="52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rophMa\Downloads\27281543380_98a61d96c5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/>
        </p:blipFill>
        <p:spPr bwMode="auto">
          <a:xfrm>
            <a:off x="4004464" y="1530588"/>
            <a:ext cx="5139536" cy="37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461" y="5367130"/>
            <a:ext cx="71577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June</a:t>
            </a:r>
          </a:p>
          <a:p>
            <a:r>
              <a:rPr lang="en-IE" sz="2000" b="1" dirty="0" smtClean="0">
                <a:solidFill>
                  <a:schemeClr val="bg1"/>
                </a:solidFill>
              </a:rPr>
              <a:t>Working </a:t>
            </a:r>
            <a:r>
              <a:rPr lang="en-IE" sz="2000" b="1" dirty="0">
                <a:solidFill>
                  <a:schemeClr val="bg1"/>
                </a:solidFill>
              </a:rPr>
              <a:t>with Family Talent roadshow kicks off in Dublin and Cork. </a:t>
            </a:r>
            <a:r>
              <a:rPr lang="en-IE" sz="2000" b="1" dirty="0" smtClean="0">
                <a:solidFill>
                  <a:schemeClr val="bg1"/>
                </a:solidFill>
              </a:rPr>
              <a:t>Keynotes are  </a:t>
            </a:r>
            <a:r>
              <a:rPr lang="en-IE" sz="2000" b="1" dirty="0">
                <a:solidFill>
                  <a:schemeClr val="bg1"/>
                </a:solidFill>
              </a:rPr>
              <a:t>John </a:t>
            </a:r>
            <a:r>
              <a:rPr lang="en-IE" sz="2000" b="1" dirty="0" err="1">
                <a:solidFill>
                  <a:schemeClr val="bg1"/>
                </a:solidFill>
              </a:rPr>
              <a:t>Teeling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smtClean="0">
                <a:solidFill>
                  <a:schemeClr val="bg1"/>
                </a:solidFill>
              </a:rPr>
              <a:t>(Dublin) </a:t>
            </a:r>
            <a:r>
              <a:rPr lang="en-IE" sz="2000" b="1" dirty="0">
                <a:solidFill>
                  <a:schemeClr val="bg1"/>
                </a:solidFill>
              </a:rPr>
              <a:t>and </a:t>
            </a:r>
            <a:r>
              <a:rPr lang="en-IE" sz="2000" b="1" dirty="0" smtClean="0">
                <a:solidFill>
                  <a:schemeClr val="bg1"/>
                </a:solidFill>
              </a:rPr>
              <a:t>James </a:t>
            </a:r>
            <a:r>
              <a:rPr lang="en-IE" sz="2000" b="1" dirty="0">
                <a:solidFill>
                  <a:schemeClr val="bg1"/>
                </a:solidFill>
              </a:rPr>
              <a:t>O’Sullivan </a:t>
            </a:r>
            <a:r>
              <a:rPr lang="en-IE" sz="2000" b="1" dirty="0" smtClean="0">
                <a:solidFill>
                  <a:schemeClr val="bg1"/>
                </a:solidFill>
              </a:rPr>
              <a:t>(Cork) </a:t>
            </a:r>
            <a:endParaRPr lang="en-IE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4.dcu.ie/sites/default/files/27283594060_01a5f74aac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1" b="-1300"/>
          <a:stretch/>
        </p:blipFill>
        <p:spPr bwMode="auto">
          <a:xfrm>
            <a:off x="0" y="1530587"/>
            <a:ext cx="4936850" cy="383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74" y="5712982"/>
            <a:ext cx="7288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July</a:t>
            </a:r>
          </a:p>
          <a:p>
            <a:r>
              <a:rPr lang="en-IE" sz="2000" b="1" dirty="0">
                <a:solidFill>
                  <a:schemeClr val="bg1"/>
                </a:solidFill>
              </a:rPr>
              <a:t>CFB scholar, Vanessa Diaz, earns her PhD on Long-term orientation in multi-generational family </a:t>
            </a:r>
            <a:r>
              <a:rPr lang="en-IE" sz="2000" b="1" dirty="0" smtClean="0">
                <a:solidFill>
                  <a:schemeClr val="bg1"/>
                </a:solidFill>
              </a:rPr>
              <a:t>firms</a:t>
            </a:r>
            <a:endParaRPr lang="en-IE" sz="2000" b="1" dirty="0">
              <a:solidFill>
                <a:schemeClr val="bg1"/>
              </a:solidFill>
            </a:endParaRPr>
          </a:p>
          <a:p>
            <a:endParaRPr lang="en-IE" sz="3000" b="1" dirty="0" smtClean="0">
              <a:solidFill>
                <a:prstClr val="white"/>
              </a:solidFill>
            </a:endParaRPr>
          </a:p>
        </p:txBody>
      </p:sp>
      <p:pic>
        <p:nvPicPr>
          <p:cNvPr id="4" name="Picture 2" descr="C:\Users\BrophMa\Downloads\22957126413_78c77c824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8" y="538172"/>
            <a:ext cx="7774362" cy="517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anessa Dia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/>
          <a:stretch/>
        </p:blipFill>
        <p:spPr bwMode="auto">
          <a:xfrm>
            <a:off x="5645900" y="209481"/>
            <a:ext cx="3074032" cy="33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357" y="5381967"/>
            <a:ext cx="7209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August</a:t>
            </a:r>
          </a:p>
          <a:p>
            <a:r>
              <a:rPr lang="en-IE" sz="2000" b="1" dirty="0" smtClean="0">
                <a:solidFill>
                  <a:prstClr val="white"/>
                </a:solidFill>
              </a:rPr>
              <a:t>The CFB secures research funding from IFB, the UK’s family business organisation, to examine long-term orientation in family firms</a:t>
            </a:r>
          </a:p>
        </p:txBody>
      </p:sp>
      <p:pic>
        <p:nvPicPr>
          <p:cNvPr id="4098" name="Picture 2" descr="Image result for tom lumpkin family busin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67"/>
          <a:stretch/>
        </p:blipFill>
        <p:spPr bwMode="auto">
          <a:xfrm>
            <a:off x="717469" y="209481"/>
            <a:ext cx="3116194" cy="29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ifb institute for family business fund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64" y="209481"/>
            <a:ext cx="2286000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.Eric Clint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7"/>
          <a:stretch/>
        </p:blipFill>
        <p:spPr bwMode="auto">
          <a:xfrm>
            <a:off x="3101008" y="2703445"/>
            <a:ext cx="3439829" cy="279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r Justin Crai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6"/>
          <a:stretch/>
        </p:blipFill>
        <p:spPr bwMode="auto">
          <a:xfrm>
            <a:off x="717469" y="2703444"/>
            <a:ext cx="2648934" cy="279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olemisscie.com/wp-content/uploads/2016/01/Dibrell-mi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40" y="2703445"/>
            <a:ext cx="2251391" cy="28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5" y="5028622"/>
            <a:ext cx="72886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September</a:t>
            </a:r>
          </a:p>
          <a:p>
            <a:r>
              <a:rPr lang="en-IE" sz="2000" b="1" dirty="0" smtClean="0">
                <a:solidFill>
                  <a:schemeClr val="bg1"/>
                </a:solidFill>
              </a:rPr>
              <a:t>- HR expert Amy Schuman advises family businesses on talent nurturing</a:t>
            </a:r>
            <a:endParaRPr lang="en-IE" sz="2000" b="1" dirty="0">
              <a:solidFill>
                <a:schemeClr val="bg1"/>
              </a:solidFill>
            </a:endParaRPr>
          </a:p>
          <a:p>
            <a:r>
              <a:rPr lang="en-IE" sz="2000" b="1" dirty="0" smtClean="0">
                <a:solidFill>
                  <a:schemeClr val="bg1"/>
                </a:solidFill>
              </a:rPr>
              <a:t>- </a:t>
            </a:r>
            <a:r>
              <a:rPr lang="en-IE" sz="2000" b="1" dirty="0" err="1" smtClean="0">
                <a:solidFill>
                  <a:schemeClr val="bg1"/>
                </a:solidFill>
              </a:rPr>
              <a:t>Prof</a:t>
            </a:r>
            <a:r>
              <a:rPr lang="en-IE" sz="2000" b="1" dirty="0" err="1">
                <a:solidFill>
                  <a:schemeClr val="bg1"/>
                </a:solidFill>
              </a:rPr>
              <a:t>.</a:t>
            </a:r>
            <a:r>
              <a:rPr lang="en-IE" sz="2000" b="1" dirty="0">
                <a:solidFill>
                  <a:schemeClr val="bg1"/>
                </a:solidFill>
              </a:rPr>
              <a:t> Maura McAdam, </a:t>
            </a:r>
            <a:r>
              <a:rPr lang="en-IE" sz="2000" b="1" dirty="0" err="1">
                <a:solidFill>
                  <a:schemeClr val="bg1"/>
                </a:solidFill>
              </a:rPr>
              <a:t>Dr.</a:t>
            </a:r>
            <a:r>
              <a:rPr lang="en-IE" sz="2000" b="1" dirty="0">
                <a:solidFill>
                  <a:schemeClr val="bg1"/>
                </a:solidFill>
              </a:rPr>
              <a:t> Eric Clinton and Ms. Martina Brophy place runner up in the Best Paper Award at </a:t>
            </a:r>
            <a:r>
              <a:rPr lang="en-IE" sz="2000" b="1" dirty="0" smtClean="0">
                <a:solidFill>
                  <a:schemeClr val="bg1"/>
                </a:solidFill>
              </a:rPr>
              <a:t>IAM </a:t>
            </a:r>
            <a:endParaRPr lang="en-IE" sz="3000" b="1" dirty="0" smtClean="0">
              <a:solidFill>
                <a:prstClr val="white"/>
              </a:solidFill>
            </a:endParaRPr>
          </a:p>
        </p:txBody>
      </p:sp>
      <p:pic>
        <p:nvPicPr>
          <p:cNvPr id="4" name="Picture 2" descr="http://www.dcu.ie/sites/default/files/centre_for_family_business/iam_plaque.jpg-lar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8"/>
          <a:stretch/>
        </p:blipFill>
        <p:spPr bwMode="auto">
          <a:xfrm>
            <a:off x="5605671" y="1016196"/>
            <a:ext cx="3024864" cy="38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4.dcu.ie/sites/default/files/amy_shuma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/>
          <a:stretch/>
        </p:blipFill>
        <p:spPr bwMode="auto">
          <a:xfrm>
            <a:off x="423310" y="1018573"/>
            <a:ext cx="4825309" cy="38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4" y="4613051"/>
            <a:ext cx="74079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October</a:t>
            </a:r>
          </a:p>
          <a:p>
            <a:r>
              <a:rPr lang="en-IE" sz="2000" b="1" dirty="0" smtClean="0">
                <a:solidFill>
                  <a:schemeClr val="bg1"/>
                </a:solidFill>
              </a:rPr>
              <a:t>The final leg of the roadshow takes place in Galway with keynote  speaker, Noel Conroy, Head of Irish Operations at MJ Conroy</a:t>
            </a:r>
          </a:p>
          <a:p>
            <a:endParaRPr lang="en-IE" sz="2000" b="1" dirty="0">
              <a:solidFill>
                <a:schemeClr val="bg1"/>
              </a:solidFill>
            </a:endParaRPr>
          </a:p>
          <a:p>
            <a:r>
              <a:rPr lang="en-IE" sz="2000" b="1" dirty="0" smtClean="0">
                <a:solidFill>
                  <a:schemeClr val="bg1"/>
                </a:solidFill>
              </a:rPr>
              <a:t> The </a:t>
            </a:r>
            <a:r>
              <a:rPr lang="en-IE" sz="2000" b="1" dirty="0">
                <a:solidFill>
                  <a:schemeClr val="bg1"/>
                </a:solidFill>
              </a:rPr>
              <a:t>CFB hosts its first Women in Family Business &amp; Leadership event</a:t>
            </a:r>
            <a:r>
              <a:rPr lang="en-IE" sz="2000" b="1" dirty="0" smtClean="0">
                <a:solidFill>
                  <a:schemeClr val="bg1"/>
                </a:solidFill>
              </a:rPr>
              <a:t>. Keynote by Ms. </a:t>
            </a:r>
            <a:r>
              <a:rPr lang="en-IE" sz="2000" b="1" dirty="0">
                <a:solidFill>
                  <a:schemeClr val="bg1"/>
                </a:solidFill>
              </a:rPr>
              <a:t>Vicki </a:t>
            </a:r>
            <a:r>
              <a:rPr lang="en-IE" sz="2000" b="1" dirty="0" smtClean="0">
                <a:solidFill>
                  <a:schemeClr val="bg1"/>
                </a:solidFill>
              </a:rPr>
              <a:t>O’Toole, CEO </a:t>
            </a:r>
            <a:r>
              <a:rPr lang="en-IE" sz="2000" b="1" dirty="0">
                <a:solidFill>
                  <a:schemeClr val="bg1"/>
                </a:solidFill>
              </a:rPr>
              <a:t>of JJ O’Toole’s </a:t>
            </a:r>
            <a:r>
              <a:rPr lang="en-IE" sz="2000" b="1" dirty="0" smtClean="0">
                <a:solidFill>
                  <a:schemeClr val="bg1"/>
                </a:solidFill>
              </a:rPr>
              <a:t>Ltd</a:t>
            </a:r>
            <a:endParaRPr lang="en-IE" sz="2000" b="1" dirty="0" smtClean="0">
              <a:solidFill>
                <a:prstClr val="white"/>
              </a:solidFill>
            </a:endParaRPr>
          </a:p>
        </p:txBody>
      </p:sp>
      <p:pic>
        <p:nvPicPr>
          <p:cNvPr id="4" name="Picture 2" descr="http://www4.dcu.ie/sites/default/files/wif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 b="3007"/>
          <a:stretch/>
        </p:blipFill>
        <p:spPr bwMode="auto">
          <a:xfrm>
            <a:off x="3744788" y="702365"/>
            <a:ext cx="5266690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rophMa\Downloads\IMG_69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 bwMode="auto">
          <a:xfrm>
            <a:off x="212034" y="702365"/>
            <a:ext cx="3816626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4" y="5459896"/>
            <a:ext cx="74079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November</a:t>
            </a:r>
          </a:p>
          <a:p>
            <a:pPr marL="45720" indent="0">
              <a:buNone/>
            </a:pPr>
            <a:r>
              <a:rPr lang="en-IE" sz="2000" b="1" dirty="0" err="1">
                <a:solidFill>
                  <a:schemeClr val="bg1"/>
                </a:solidFill>
              </a:rPr>
              <a:t>Dr.</a:t>
            </a:r>
            <a:r>
              <a:rPr lang="en-IE" sz="2000" b="1" dirty="0">
                <a:solidFill>
                  <a:schemeClr val="bg1"/>
                </a:solidFill>
              </a:rPr>
              <a:t> Eric Clinton speaks at the launch of the PwC Global Family Business Survey 2016 in </a:t>
            </a:r>
            <a:r>
              <a:rPr lang="en-IE" sz="2000" b="1" dirty="0" smtClean="0">
                <a:solidFill>
                  <a:schemeClr val="bg1"/>
                </a:solidFill>
              </a:rPr>
              <a:t>London</a:t>
            </a:r>
            <a:endParaRPr lang="en-IE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319" y="742123"/>
            <a:ext cx="7738366" cy="46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6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5" y="4068417"/>
            <a:ext cx="47045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December </a:t>
            </a:r>
          </a:p>
          <a:p>
            <a:endParaRPr lang="en-IE" sz="3000" b="1" dirty="0" smtClean="0">
              <a:solidFill>
                <a:prstClr val="white"/>
              </a:solidFill>
            </a:endParaRPr>
          </a:p>
          <a:p>
            <a:r>
              <a:rPr lang="en-IE" sz="2800" b="1" dirty="0" smtClean="0">
                <a:solidFill>
                  <a:prstClr val="white"/>
                </a:solidFill>
              </a:rPr>
              <a:t>Philip’s entrepreneurship research in the slums of Kenya</a:t>
            </a:r>
            <a:endParaRPr lang="en-IE" sz="2800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25496" cy="447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94" y="0"/>
            <a:ext cx="3118505" cy="5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7183" y="0"/>
            <a:ext cx="6248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 smtClean="0">
                <a:solidFill>
                  <a:prstClr val="white"/>
                </a:solidFill>
                <a:latin typeface="Arial"/>
              </a:rPr>
              <a:t>2016 in </a:t>
            </a:r>
            <a:r>
              <a:rPr lang="en-GB" sz="6000" dirty="0">
                <a:solidFill>
                  <a:prstClr val="white"/>
                </a:solidFill>
                <a:latin typeface="Arial"/>
              </a:rPr>
              <a:t>n</a:t>
            </a:r>
            <a:r>
              <a:rPr lang="en-GB" sz="6000" dirty="0" smtClean="0">
                <a:solidFill>
                  <a:prstClr val="white"/>
                </a:solidFill>
                <a:latin typeface="Arial"/>
              </a:rPr>
              <a:t>umbers</a:t>
            </a:r>
            <a:endParaRPr lang="en-GB" sz="6000" baseline="300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9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5" y="5712982"/>
            <a:ext cx="7288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December </a:t>
            </a:r>
          </a:p>
          <a:p>
            <a:r>
              <a:rPr lang="en-IE" sz="2000" b="1" dirty="0" smtClean="0">
                <a:solidFill>
                  <a:prstClr val="white"/>
                </a:solidFill>
              </a:rPr>
              <a:t>The CFB Annual Family Business Dinner takes place for a third consecutive year</a:t>
            </a:r>
            <a:r>
              <a:rPr lang="en-IE" sz="2000" b="1" dirty="0">
                <a:solidFill>
                  <a:prstClr val="white"/>
                </a:solidFill>
              </a:rPr>
              <a:t> </a:t>
            </a:r>
            <a:r>
              <a:rPr lang="en-IE" sz="2000" b="1" dirty="0" smtClean="0">
                <a:solidFill>
                  <a:prstClr val="white"/>
                </a:solidFill>
              </a:rPr>
              <a:t>– the first in PwC.</a:t>
            </a:r>
            <a:endParaRPr lang="en-IE" sz="2000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2" y="402504"/>
            <a:ext cx="7726017" cy="51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02181" y="171383"/>
            <a:ext cx="4434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08038" algn="l"/>
              </a:tabLst>
            </a:pPr>
            <a:r>
              <a:rPr lang="en-IE" sz="4000" dirty="0" smtClean="0">
                <a:solidFill>
                  <a:prstClr val="black"/>
                </a:solidFill>
              </a:rPr>
              <a:t>All with thanks to </a:t>
            </a:r>
          </a:p>
          <a:p>
            <a:pPr>
              <a:tabLst>
                <a:tab pos="808038" algn="l"/>
              </a:tabLst>
            </a:pPr>
            <a:r>
              <a:rPr lang="en-IE" sz="4000" dirty="0" smtClean="0">
                <a:solidFill>
                  <a:prstClr val="black"/>
                </a:solidFill>
              </a:rPr>
              <a:t>Our Partners</a:t>
            </a:r>
          </a:p>
          <a:p>
            <a:pPr marL="450850" indent="-450850">
              <a:tabLst>
                <a:tab pos="357188" algn="l"/>
              </a:tabLst>
            </a:pPr>
            <a:endParaRPr lang="en-IE" sz="2800" b="1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02181" y="1406802"/>
            <a:ext cx="414421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https://gallery.mailchimp.com/36df9c8628b0ba2acef72b016/images/8343ba69-e257-4f21-839e-a311313bb93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72" y="3631096"/>
            <a:ext cx="4442031" cy="5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i3.googleusercontent.com/proxy/Y_0kxfupAttYCUHfjRgvZFYXl3GEDSHriheahqvOH-4w5HvK_9SQVGW2WwlUIuRJLdyBlElazl25UQgtuXxom6amqqpoKKSLE279oA9qxOAMP5ioS7Oc5EfHa2_w8IeHxHKa1Lq7nLn1oQ_oxrzUcEoi3noY8_jplgIrJYg=s0-d-e1-ft#https://gallery.mailchimp.com/36df9c8628b0ba2acef72b016/images/0d952393-405a-4322-b4c0-a180983f794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64" y="1835014"/>
            <a:ext cx="1632550" cy="12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owcountrybizsc.whosonthemove.com/wp-content/uploads/sites/6/bfi_thumb/Screen-Shot-2015-04-27-at-9.28.27-PM-2z7aumtv2p21u6k8tmvwg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45" y="4448172"/>
            <a:ext cx="2941084" cy="5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yanacademy.ie/wp-content/uploads/2015/10/DCU-Ryan-Academy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50" y="4952493"/>
            <a:ext cx="1355173" cy="13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isplaying New Logo Smal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r="532" b="8294"/>
          <a:stretch/>
        </p:blipFill>
        <p:spPr bwMode="auto">
          <a:xfrm>
            <a:off x="5162350" y="1835014"/>
            <a:ext cx="1611937" cy="143827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8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2470" y="530087"/>
            <a:ext cx="56984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500" dirty="0">
                <a:solidFill>
                  <a:srgbClr val="F79646">
                    <a:lumMod val="75000"/>
                  </a:srgbClr>
                </a:solidFill>
                <a:latin typeface="Arial"/>
              </a:rPr>
              <a:t>And to you, our</a:t>
            </a:r>
          </a:p>
          <a:p>
            <a:pPr lvl="0" algn="ctr"/>
            <a:r>
              <a:rPr lang="en-GB" sz="4500" dirty="0">
                <a:solidFill>
                  <a:srgbClr val="F79646">
                    <a:lumMod val="75000"/>
                  </a:srgbClr>
                </a:solidFill>
                <a:latin typeface="Arial"/>
              </a:rPr>
              <a:t>Irish Family Businesses!</a:t>
            </a:r>
            <a:endParaRPr lang="en-GB" sz="4500" baseline="30000" dirty="0">
              <a:solidFill>
                <a:srgbClr val="F79646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4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73" y="5471268"/>
            <a:ext cx="3542510" cy="48371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5" y="4749032"/>
            <a:ext cx="4386648" cy="48371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013885"/>
            <a:ext cx="4386648" cy="46864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7202" y="3304796"/>
            <a:ext cx="6378640" cy="48987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3950" y="2192141"/>
            <a:ext cx="7648618" cy="80946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20547" y="1831540"/>
            <a:ext cx="65370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Why not get involved with the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DCU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Centre for Family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Business: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www.dcu.ie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centreforfamilybusiness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amilybusiness@dcu.ie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353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1 700 6921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@DCUCFB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3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8504" y="1143483"/>
            <a:ext cx="44527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08038" algn="l"/>
              </a:tabLst>
            </a:pPr>
            <a:r>
              <a:rPr lang="en-IE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 Dedicated website of Family    Business Management Resources</a:t>
            </a:r>
            <a:endParaRPr lang="en-IE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622300" indent="-622300">
              <a:lnSpc>
                <a:spcPct val="150000"/>
              </a:lnSpc>
              <a:buNone/>
              <a:tabLst>
                <a:tab pos="808038" algn="l"/>
              </a:tabLst>
            </a:pPr>
            <a:r>
              <a:rPr lang="en-IE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Social Media </a:t>
            </a:r>
            <a:r>
              <a:rPr lang="en-IE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hannels</a:t>
            </a:r>
          </a:p>
          <a:p>
            <a:pPr marL="622300" indent="-622300">
              <a:lnSpc>
                <a:spcPct val="150000"/>
              </a:lnSpc>
              <a:buNone/>
              <a:tabLst>
                <a:tab pos="808038" algn="l"/>
              </a:tabLst>
            </a:pPr>
            <a:r>
              <a:rPr lang="en-IE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4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Family Business Newsletter</a:t>
            </a:r>
            <a:endParaRPr lang="en-IE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622300" indent="-622300">
              <a:lnSpc>
                <a:spcPct val="150000"/>
              </a:lnSpc>
              <a:buNone/>
              <a:tabLst>
                <a:tab pos="808038" algn="l"/>
              </a:tabLst>
            </a:pPr>
            <a:r>
              <a:rPr lang="en-IE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8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Family </a:t>
            </a:r>
            <a:r>
              <a:rPr lang="en-IE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Business 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Events</a:t>
            </a:r>
            <a:endParaRPr lang="en-IE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622300" indent="-622300">
              <a:lnSpc>
                <a:spcPct val="150000"/>
              </a:lnSpc>
              <a:buNone/>
              <a:tabLst>
                <a:tab pos="808038" algn="l"/>
              </a:tabLst>
            </a:pPr>
            <a:r>
              <a:rPr lang="en-IE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17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Practitioner articles </a:t>
            </a:r>
            <a:r>
              <a:rPr lang="en-IE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&amp; </a:t>
            </a:r>
            <a:endParaRPr lang="en-IE" sz="24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622300" indent="-622300">
              <a:lnSpc>
                <a:spcPct val="150000"/>
              </a:lnSpc>
              <a:buNone/>
              <a:tabLst>
                <a:tab pos="808038" algn="l"/>
              </a:tabLst>
            </a:pP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  projects</a:t>
            </a:r>
          </a:p>
          <a:p>
            <a:pPr marL="622300" indent="-622300">
              <a:lnSpc>
                <a:spcPct val="150000"/>
              </a:lnSpc>
              <a:buNone/>
              <a:tabLst>
                <a:tab pos="808038" algn="l"/>
              </a:tabLst>
            </a:pPr>
            <a:r>
              <a:rPr lang="en-IE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90% 	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Event </a:t>
            </a:r>
            <a:r>
              <a:rPr lang="en-IE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satisfaction 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rate</a:t>
            </a:r>
          </a:p>
          <a:p>
            <a:pPr marL="622300" indent="-622300">
              <a:lnSpc>
                <a:spcPct val="150000"/>
              </a:lnSpc>
              <a:tabLst>
                <a:tab pos="808038" algn="l"/>
              </a:tabLst>
            </a:pPr>
            <a:r>
              <a:rPr lang="en-IE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30K+</a:t>
            </a:r>
            <a:r>
              <a:rPr lang="en-IE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Website Visits</a:t>
            </a:r>
            <a:endParaRPr lang="en-IE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450850" indent="-450850">
              <a:lnSpc>
                <a:spcPct val="150000"/>
              </a:lnSpc>
              <a:buNone/>
              <a:tabLst>
                <a:tab pos="357188" algn="l"/>
              </a:tabLst>
            </a:pPr>
            <a:endParaRPr lang="en-IE" sz="24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181" y="435597"/>
            <a:ext cx="477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aseline="3000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Engagement</a:t>
            </a:r>
            <a:endParaRPr lang="en-GB" sz="6000" baseline="30000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02181" y="948566"/>
            <a:ext cx="414421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8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0869" y="869052"/>
            <a:ext cx="4547114" cy="586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  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New Professor</a:t>
            </a: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  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New Postdoctoral           </a:t>
            </a: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     Researcher</a:t>
            </a: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IE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   New Research Assistant</a:t>
            </a:r>
          </a:p>
          <a:p>
            <a:pPr marL="450850" indent="-450850"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   Runner-up Best </a:t>
            </a:r>
            <a:r>
              <a:rPr lang="en-IE" sz="2800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aper Award	</a:t>
            </a: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  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Policy Based Research </a:t>
            </a: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  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Journal</a:t>
            </a: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Publication</a:t>
            </a:r>
            <a:endParaRPr lang="en-IE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  Academic conferences                                 </a:t>
            </a:r>
          </a:p>
          <a:p>
            <a:pPr marL="450850" indent="-450850"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   Visiting Professors </a:t>
            </a:r>
          </a:p>
          <a:p>
            <a:pPr marL="450850" indent="-450850">
              <a:tabLst>
                <a:tab pos="542925" algn="l"/>
                <a:tab pos="808038" algn="l"/>
              </a:tabLst>
            </a:pPr>
            <a:r>
              <a:rPr lang="en-IE" sz="2800" b="1" dirty="0" smtClean="0">
                <a:solidFill>
                  <a:schemeClr val="tx2">
                    <a:lumMod val="75000"/>
                  </a:schemeClr>
                </a:solidFill>
              </a:rPr>
              <a:t>13</a:t>
            </a:r>
            <a:r>
              <a:rPr lang="en-IE" sz="2800" dirty="0" smtClean="0">
                <a:solidFill>
                  <a:schemeClr val="tx2">
                    <a:lumMod val="75000"/>
                  </a:schemeClr>
                </a:solidFill>
              </a:rPr>
              <a:t> Research Papers on Family Business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5921" y="348842"/>
            <a:ext cx="477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aseline="30000" dirty="0" smtClean="0">
                <a:solidFill>
                  <a:schemeClr val="tx2">
                    <a:lumMod val="75000"/>
                  </a:schemeClr>
                </a:solidFill>
                <a:latin typeface="Arial"/>
              </a:rPr>
              <a:t>Research</a:t>
            </a:r>
            <a:endParaRPr lang="en-GB" sz="6000" baseline="30000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35920" y="869053"/>
            <a:ext cx="414421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229600" cy="442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Our research team is global</a:t>
            </a:r>
            <a:endParaRPr lang="en-IE" dirty="0"/>
          </a:p>
        </p:txBody>
      </p:sp>
      <p:sp>
        <p:nvSpPr>
          <p:cNvPr id="6" name="Rectangular Callout 5"/>
          <p:cNvSpPr/>
          <p:nvPr/>
        </p:nvSpPr>
        <p:spPr>
          <a:xfrm>
            <a:off x="5108714" y="2699965"/>
            <a:ext cx="1464364" cy="278296"/>
          </a:xfrm>
          <a:prstGeom prst="wedgeRectCallout">
            <a:avLst>
              <a:gd name="adj1" fmla="val -28344"/>
              <a:gd name="adj2" fmla="val 1304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Saudi Arabia</a:t>
            </a:r>
            <a:endParaRPr lang="en-IE" dirty="0"/>
          </a:p>
        </p:txBody>
      </p:sp>
      <p:sp>
        <p:nvSpPr>
          <p:cNvPr id="7" name="Rectangular Callout 6"/>
          <p:cNvSpPr/>
          <p:nvPr/>
        </p:nvSpPr>
        <p:spPr>
          <a:xfrm>
            <a:off x="5599043" y="3965712"/>
            <a:ext cx="808383" cy="311425"/>
          </a:xfrm>
          <a:prstGeom prst="wedgeRectCallout">
            <a:avLst>
              <a:gd name="adj1" fmla="val -92963"/>
              <a:gd name="adj2" fmla="val -630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Kenya</a:t>
            </a:r>
            <a:endParaRPr lang="en-IE" dirty="0"/>
          </a:p>
        </p:txBody>
      </p:sp>
      <p:sp>
        <p:nvSpPr>
          <p:cNvPr id="8" name="Rectangular Callout 7"/>
          <p:cNvSpPr/>
          <p:nvPr/>
        </p:nvSpPr>
        <p:spPr>
          <a:xfrm>
            <a:off x="4204255" y="2839113"/>
            <a:ext cx="904460" cy="251790"/>
          </a:xfrm>
          <a:prstGeom prst="wedgeRectCallout">
            <a:avLst>
              <a:gd name="adj1" fmla="val -31493"/>
              <a:gd name="adj2" fmla="val -1523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France</a:t>
            </a:r>
            <a:endParaRPr lang="en-IE" dirty="0"/>
          </a:p>
        </p:txBody>
      </p:sp>
      <p:sp>
        <p:nvSpPr>
          <p:cNvPr id="9" name="Rectangular Callout 8"/>
          <p:cNvSpPr/>
          <p:nvPr/>
        </p:nvSpPr>
        <p:spPr>
          <a:xfrm>
            <a:off x="3132967" y="2839112"/>
            <a:ext cx="808383" cy="251791"/>
          </a:xfrm>
          <a:prstGeom prst="wedgeRectCallout">
            <a:avLst>
              <a:gd name="adj1" fmla="val 82446"/>
              <a:gd name="adj2" fmla="val -892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Spain</a:t>
            </a:r>
            <a:endParaRPr lang="en-IE" dirty="0"/>
          </a:p>
        </p:txBody>
      </p:sp>
      <p:sp>
        <p:nvSpPr>
          <p:cNvPr id="10" name="Rectangular Callout 9"/>
          <p:cNvSpPr/>
          <p:nvPr/>
        </p:nvSpPr>
        <p:spPr>
          <a:xfrm>
            <a:off x="3941350" y="1695327"/>
            <a:ext cx="1298713" cy="326255"/>
          </a:xfrm>
          <a:prstGeom prst="wedgeRectCallout">
            <a:avLst>
              <a:gd name="adj1" fmla="val -26303"/>
              <a:gd name="adj2" fmla="val 1206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Edinburgh</a:t>
            </a:r>
            <a:endParaRPr lang="en-IE" dirty="0"/>
          </a:p>
        </p:txBody>
      </p:sp>
      <p:sp>
        <p:nvSpPr>
          <p:cNvPr id="11" name="Rectangular Callout 10"/>
          <p:cNvSpPr/>
          <p:nvPr/>
        </p:nvSpPr>
        <p:spPr>
          <a:xfrm>
            <a:off x="2716695" y="1951220"/>
            <a:ext cx="1298713" cy="231914"/>
          </a:xfrm>
          <a:prstGeom prst="wedgeRectCallout">
            <a:avLst>
              <a:gd name="adj1" fmla="val 60431"/>
              <a:gd name="adj2" fmla="val 1161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Dublin</a:t>
            </a:r>
            <a:endParaRPr lang="en-IE" dirty="0"/>
          </a:p>
        </p:txBody>
      </p:sp>
      <p:sp>
        <p:nvSpPr>
          <p:cNvPr id="12" name="Rectangular Callout 11"/>
          <p:cNvSpPr/>
          <p:nvPr/>
        </p:nvSpPr>
        <p:spPr>
          <a:xfrm>
            <a:off x="890037" y="3942520"/>
            <a:ext cx="865677" cy="311426"/>
          </a:xfrm>
          <a:prstGeom prst="wedgeRectCallout">
            <a:avLst>
              <a:gd name="adj1" fmla="val 39583"/>
              <a:gd name="adj2" fmla="val -2736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Mexico</a:t>
            </a:r>
            <a:endParaRPr lang="en-IE" dirty="0"/>
          </a:p>
        </p:txBody>
      </p:sp>
      <p:sp>
        <p:nvSpPr>
          <p:cNvPr id="13" name="Rectangular Callout 12"/>
          <p:cNvSpPr/>
          <p:nvPr/>
        </p:nvSpPr>
        <p:spPr>
          <a:xfrm>
            <a:off x="287063" y="3097527"/>
            <a:ext cx="1205948" cy="212035"/>
          </a:xfrm>
          <a:prstGeom prst="wedgeRectCallout">
            <a:avLst>
              <a:gd name="adj1" fmla="val 68155"/>
              <a:gd name="adj2" fmla="val -1581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Oklahoma</a:t>
            </a:r>
            <a:endParaRPr lang="en-IE" dirty="0"/>
          </a:p>
        </p:txBody>
      </p:sp>
      <p:sp>
        <p:nvSpPr>
          <p:cNvPr id="14" name="Rectangular Callout 13"/>
          <p:cNvSpPr/>
          <p:nvPr/>
        </p:nvSpPr>
        <p:spPr>
          <a:xfrm>
            <a:off x="367210" y="2183134"/>
            <a:ext cx="1045653" cy="409239"/>
          </a:xfrm>
          <a:prstGeom prst="wedgeRectCallout">
            <a:avLst>
              <a:gd name="adj1" fmla="val 64603"/>
              <a:gd name="adj2" fmla="val 1074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Colorado</a:t>
            </a:r>
            <a:endParaRPr lang="en-IE" dirty="0"/>
          </a:p>
        </p:txBody>
      </p:sp>
      <p:sp>
        <p:nvSpPr>
          <p:cNvPr id="15" name="Rectangular Callout 14"/>
          <p:cNvSpPr/>
          <p:nvPr/>
        </p:nvSpPr>
        <p:spPr>
          <a:xfrm>
            <a:off x="1493011" y="1856557"/>
            <a:ext cx="991376" cy="362859"/>
          </a:xfrm>
          <a:prstGeom prst="wedgeRectCallout">
            <a:avLst>
              <a:gd name="adj1" fmla="val 15005"/>
              <a:gd name="adj2" fmla="val 1598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Chicago</a:t>
            </a:r>
            <a:endParaRPr lang="en-IE" dirty="0"/>
          </a:p>
        </p:txBody>
      </p:sp>
      <p:sp>
        <p:nvSpPr>
          <p:cNvPr id="16" name="Rectangular Callout 15"/>
          <p:cNvSpPr/>
          <p:nvPr/>
        </p:nvSpPr>
        <p:spPr>
          <a:xfrm>
            <a:off x="1945531" y="3203544"/>
            <a:ext cx="1420520" cy="212035"/>
          </a:xfrm>
          <a:prstGeom prst="wedgeRectCallout">
            <a:avLst>
              <a:gd name="adj1" fmla="val -51177"/>
              <a:gd name="adj2" fmla="val -1988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Mississippi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62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440" y="415374"/>
            <a:ext cx="233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aseline="30000" dirty="0" smtClean="0">
                <a:solidFill>
                  <a:schemeClr val="bg1"/>
                </a:solidFill>
                <a:latin typeface="Arial"/>
              </a:rPr>
              <a:t>Families</a:t>
            </a:r>
            <a:endParaRPr lang="en-GB" sz="6000" baseline="300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7439" y="944122"/>
            <a:ext cx="4145777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017" y="1153552"/>
            <a:ext cx="44394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0" indent="-901700">
              <a:buNone/>
              <a:tabLst>
                <a:tab pos="715963" algn="l"/>
              </a:tabLst>
            </a:pPr>
            <a:r>
              <a:rPr lang="en-IE" sz="2800" b="1" dirty="0" smtClean="0">
                <a:solidFill>
                  <a:schemeClr val="bg1"/>
                </a:solidFill>
              </a:rPr>
              <a:t>18       </a:t>
            </a:r>
            <a:r>
              <a:rPr lang="en-IE" sz="2800" dirty="0" smtClean="0">
                <a:solidFill>
                  <a:schemeClr val="bg1"/>
                </a:solidFill>
              </a:rPr>
              <a:t>Irish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2800" dirty="0" smtClean="0">
                <a:solidFill>
                  <a:schemeClr val="bg1"/>
                </a:solidFill>
              </a:rPr>
              <a:t>Family Businesses involved in our Research Projects</a:t>
            </a:r>
          </a:p>
          <a:p>
            <a:pPr marL="901700" indent="-901700">
              <a:buNone/>
              <a:tabLst>
                <a:tab pos="715963" algn="l"/>
              </a:tabLst>
            </a:pPr>
            <a:r>
              <a:rPr lang="en-IE" sz="2800" b="1" dirty="0" smtClean="0">
                <a:solidFill>
                  <a:schemeClr val="bg1"/>
                </a:solidFill>
              </a:rPr>
              <a:t>22%    </a:t>
            </a:r>
            <a:r>
              <a:rPr lang="en-IE" sz="2800" dirty="0" smtClean="0">
                <a:solidFill>
                  <a:schemeClr val="bg1"/>
                </a:solidFill>
              </a:rPr>
              <a:t>Contact base growth</a:t>
            </a:r>
          </a:p>
          <a:p>
            <a:pPr marL="981075" indent="-981075">
              <a:tabLst>
                <a:tab pos="715963" algn="l"/>
              </a:tabLst>
            </a:pPr>
            <a:r>
              <a:rPr lang="en-IE" sz="2800" b="1" dirty="0" smtClean="0">
                <a:solidFill>
                  <a:schemeClr val="bg1"/>
                </a:solidFill>
              </a:rPr>
              <a:t>247</a:t>
            </a:r>
            <a:r>
              <a:rPr lang="en-IE" sz="2800" dirty="0" smtClean="0">
                <a:solidFill>
                  <a:schemeClr val="bg1"/>
                </a:solidFill>
              </a:rPr>
              <a:t>    Family Business Managers and Owners attended our events</a:t>
            </a:r>
          </a:p>
          <a:p>
            <a:pPr marL="901700" indent="-901700">
              <a:buNone/>
              <a:tabLst>
                <a:tab pos="715963" algn="l"/>
              </a:tabLst>
            </a:pPr>
            <a:r>
              <a:rPr lang="en-IE" sz="2800" b="1" dirty="0" smtClean="0">
                <a:solidFill>
                  <a:schemeClr val="bg1"/>
                </a:solidFill>
              </a:rPr>
              <a:t>1500+ </a:t>
            </a:r>
            <a:r>
              <a:rPr lang="en-IE" sz="2800" dirty="0" smtClean="0">
                <a:solidFill>
                  <a:schemeClr val="bg1"/>
                </a:solidFill>
              </a:rPr>
              <a:t>Family Businesses   engaged through events, newsletters and social media</a:t>
            </a:r>
          </a:p>
          <a:p>
            <a:pPr>
              <a:buClr>
                <a:srgbClr val="FF6600"/>
              </a:buClr>
            </a:pPr>
            <a:endParaRPr lang="en-GB" sz="2800" dirty="0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8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1165" y="238539"/>
            <a:ext cx="6354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</a:rPr>
              <a:t>2016 in </a:t>
            </a:r>
            <a:r>
              <a:rPr lang="en-GB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</a:rPr>
              <a:t>p</a:t>
            </a:r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</a:rPr>
              <a:t>ictures</a:t>
            </a:r>
            <a:endParaRPr lang="en-GB" sz="6000" baseline="30000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5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18" y="5659195"/>
            <a:ext cx="84299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schemeClr val="bg1"/>
                </a:solidFill>
              </a:rPr>
              <a:t>January</a:t>
            </a:r>
          </a:p>
          <a:p>
            <a:r>
              <a:rPr lang="en-IE" sz="2000" b="1" dirty="0" smtClean="0">
                <a:solidFill>
                  <a:schemeClr val="bg1"/>
                </a:solidFill>
              </a:rPr>
              <a:t>CFB Scholar Catherine Faherty embarks on a month-long research </a:t>
            </a:r>
          </a:p>
          <a:p>
            <a:r>
              <a:rPr lang="en-IE" sz="2000" b="1" dirty="0" smtClean="0">
                <a:solidFill>
                  <a:schemeClr val="bg1"/>
                </a:solidFill>
              </a:rPr>
              <a:t>visit to the Kellogg School of Management, </a:t>
            </a:r>
            <a:r>
              <a:rPr lang="en-IE" sz="2000" b="1" dirty="0" err="1" smtClean="0">
                <a:solidFill>
                  <a:schemeClr val="bg1"/>
                </a:solidFill>
              </a:rPr>
              <a:t>Northwestern</a:t>
            </a:r>
            <a:r>
              <a:rPr lang="en-IE" sz="2000" b="1" dirty="0" smtClean="0">
                <a:solidFill>
                  <a:schemeClr val="bg1"/>
                </a:solidFill>
              </a:rPr>
              <a:t> University, Chicago. </a:t>
            </a:r>
            <a:endParaRPr lang="en-IE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 r="9050" b="9192"/>
          <a:stretch/>
        </p:blipFill>
        <p:spPr>
          <a:xfrm>
            <a:off x="889570" y="17930"/>
            <a:ext cx="7332202" cy="57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5" y="4974318"/>
            <a:ext cx="72886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prstClr val="white"/>
                </a:solidFill>
              </a:rPr>
              <a:t>February</a:t>
            </a:r>
          </a:p>
          <a:p>
            <a:r>
              <a:rPr lang="en-IE" sz="2800" b="1" dirty="0" smtClean="0">
                <a:solidFill>
                  <a:prstClr val="white"/>
                </a:solidFill>
              </a:rPr>
              <a:t>Maura accepts position/ Philip plans  for Kenya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3833" r="5109" b="-5532"/>
          <a:stretch/>
        </p:blipFill>
        <p:spPr>
          <a:xfrm>
            <a:off x="662609" y="689113"/>
            <a:ext cx="4002156" cy="4568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5" y="689112"/>
            <a:ext cx="3670852" cy="42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422</Words>
  <Application>Microsoft Office PowerPoint</Application>
  <PresentationFormat>On-screen Show (4:3)</PresentationFormat>
  <Paragraphs>89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Office Theme</vt:lpstr>
      <vt:lpstr>1_Office Theme</vt:lpstr>
      <vt:lpstr>2_Office Theme</vt:lpstr>
      <vt:lpstr>4_Office Theme</vt:lpstr>
      <vt:lpstr>5_Office Theme</vt:lpstr>
      <vt:lpstr>6_Office Theme</vt:lpstr>
      <vt:lpstr>8_Office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Our research team is global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dcu</cp:lastModifiedBy>
  <cp:revision>91</cp:revision>
  <dcterms:created xsi:type="dcterms:W3CDTF">2013-10-08T08:41:12Z</dcterms:created>
  <dcterms:modified xsi:type="dcterms:W3CDTF">2017-01-23T11:25:38Z</dcterms:modified>
</cp:coreProperties>
</file>