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74" r:id="rId3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7F2"/>
    <a:srgbClr val="176FA2"/>
    <a:srgbClr val="00EAE7"/>
    <a:srgbClr val="70ECF7"/>
    <a:srgbClr val="005857"/>
    <a:srgbClr val="00DEDC"/>
    <a:srgbClr val="007776"/>
    <a:srgbClr val="1F94DC"/>
    <a:srgbClr val="1F8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36" y="456"/>
      </p:cViewPr>
      <p:guideLst>
        <p:guide orient="horz" pos="1856"/>
        <p:guide pos="44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2A6B0548-6A10-4E8C-A8E4-C870E462A7A2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3B96CCB9-1EC0-4A0B-99D3-62093BDA5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A341F55-1ED9-4E92-847E-1A51825DC1D6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3B397B01-AEDA-4D3B-9057-DD3E659AE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BCA5319-69A4-4539-967E-6F4BB9453DF7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D93566C1-593C-4E8A-814B-09B9D9B17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777BA8A1-9802-4081-A4CA-26F7D28CE3F4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876ADCF9-D747-4D59-B580-23A7B09C0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CCB64F1-2804-499D-B612-3C26655A6630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4A651289-24CC-449E-A0D5-761F3F1AB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FF00414-090D-4C76-9973-F26BE99DCB21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02D64C7-03E6-4110-97D5-459929705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F27785D5-0FC0-45A3-9A7B-725F2E249BD9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1C628C89-C9F8-4CC5-8E71-CC5FF588C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BC8D3FA-2424-4362-8C99-32D893108C21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78E11894-E7EF-412A-9215-2A4C2D75C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699115B9-BFE5-4A56-BC53-464541007EBB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BBD5684-DE3E-4D86-A33F-20C46F84A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C8FED034-DBDE-46C2-BDF4-00BB457C51FB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9AE7C51C-210C-4630-A32F-971965E2F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40ACAD37-F75D-495F-A43C-4BC7A61A1EFC}" type="datetime1">
              <a:rPr lang="en-US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8" charset="0"/>
              </a:defRPr>
            </a:lvl1pPr>
          </a:lstStyle>
          <a:p>
            <a:fld id="{A6B58D08-2CD8-423F-99D0-02C7DE91C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8199990" y="4107854"/>
            <a:ext cx="0" cy="569737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4" name="TextBox 33"/>
          <p:cNvSpPr txBox="1"/>
          <p:nvPr/>
        </p:nvSpPr>
        <p:spPr>
          <a:xfrm>
            <a:off x="190500" y="139700"/>
            <a:ext cx="2590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+mj-lt"/>
                <a:ea typeface="ＭＳ Ｐゴシック" pitchFamily="-105" charset="-128"/>
                <a:cs typeface="ＭＳ Ｐゴシック" pitchFamily="-105" charset="-128"/>
              </a:rPr>
              <a:t>DCU Health and Safety Management Structure</a:t>
            </a:r>
            <a:endParaRPr lang="en-US" dirty="0"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grpSp>
        <p:nvGrpSpPr>
          <p:cNvPr id="16391" name="Group 65"/>
          <p:cNvGrpSpPr>
            <a:grpSpLocks/>
          </p:cNvGrpSpPr>
          <p:nvPr/>
        </p:nvGrpSpPr>
        <p:grpSpPr bwMode="auto">
          <a:xfrm>
            <a:off x="501651" y="5499100"/>
            <a:ext cx="2638425" cy="869950"/>
            <a:chOff x="3265488" y="3765550"/>
            <a:chExt cx="2638425" cy="1268413"/>
          </a:xfrm>
        </p:grpSpPr>
        <p:sp>
          <p:nvSpPr>
            <p:cNvPr id="20" name="Cube 19"/>
            <p:cNvSpPr>
              <a:spLocks noChangeArrowheads="1"/>
            </p:cNvSpPr>
            <p:nvPr/>
          </p:nvSpPr>
          <p:spPr bwMode="auto">
            <a:xfrm flipH="1">
              <a:off x="3265488" y="4013200"/>
              <a:ext cx="2638425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Cube 22"/>
            <p:cNvSpPr>
              <a:spLocks noChangeArrowheads="1"/>
            </p:cNvSpPr>
            <p:nvPr/>
          </p:nvSpPr>
          <p:spPr bwMode="auto">
            <a:xfrm flipH="1">
              <a:off x="3265488" y="3765550"/>
              <a:ext cx="2638425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6394" name="Group 71"/>
          <p:cNvGrpSpPr>
            <a:grpSpLocks/>
          </p:cNvGrpSpPr>
          <p:nvPr/>
        </p:nvGrpSpPr>
        <p:grpSpPr bwMode="auto">
          <a:xfrm>
            <a:off x="3964579" y="5532396"/>
            <a:ext cx="2036495" cy="854075"/>
            <a:chOff x="3265488" y="5251450"/>
            <a:chExt cx="2638425" cy="1270000"/>
          </a:xfrm>
        </p:grpSpPr>
        <p:sp>
          <p:nvSpPr>
            <p:cNvPr id="26" name="Cube 25"/>
            <p:cNvSpPr>
              <a:spLocks noChangeArrowheads="1"/>
            </p:cNvSpPr>
            <p:nvPr/>
          </p:nvSpPr>
          <p:spPr bwMode="auto">
            <a:xfrm flipH="1">
              <a:off x="3265488" y="5499100"/>
              <a:ext cx="2638425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Cube 28"/>
            <p:cNvSpPr>
              <a:spLocks noChangeArrowheads="1"/>
            </p:cNvSpPr>
            <p:nvPr/>
          </p:nvSpPr>
          <p:spPr bwMode="auto">
            <a:xfrm flipH="1">
              <a:off x="3265488" y="5251450"/>
              <a:ext cx="2638425" cy="376238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6395" name="Group 69"/>
          <p:cNvGrpSpPr>
            <a:grpSpLocks/>
          </p:cNvGrpSpPr>
          <p:nvPr/>
        </p:nvGrpSpPr>
        <p:grpSpPr bwMode="auto">
          <a:xfrm>
            <a:off x="7322579" y="4669758"/>
            <a:ext cx="1694023" cy="829342"/>
            <a:chOff x="6097588" y="5251450"/>
            <a:chExt cx="2640012" cy="1270000"/>
          </a:xfrm>
        </p:grpSpPr>
        <p:sp>
          <p:nvSpPr>
            <p:cNvPr id="27" name="Cube 26"/>
            <p:cNvSpPr>
              <a:spLocks noChangeArrowheads="1"/>
            </p:cNvSpPr>
            <p:nvPr/>
          </p:nvSpPr>
          <p:spPr bwMode="auto">
            <a:xfrm flipH="1">
              <a:off x="6097588" y="5499100"/>
              <a:ext cx="2640012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Cube 29"/>
            <p:cNvSpPr>
              <a:spLocks noChangeArrowheads="1"/>
            </p:cNvSpPr>
            <p:nvPr/>
          </p:nvSpPr>
          <p:spPr bwMode="auto">
            <a:xfrm flipH="1">
              <a:off x="6097588" y="5251450"/>
              <a:ext cx="2640012" cy="376238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6396" name="Group 59"/>
          <p:cNvGrpSpPr>
            <a:grpSpLocks/>
          </p:cNvGrpSpPr>
          <p:nvPr/>
        </p:nvGrpSpPr>
        <p:grpSpPr bwMode="auto">
          <a:xfrm>
            <a:off x="657226" y="2304330"/>
            <a:ext cx="2819400" cy="790574"/>
            <a:chOff x="1751013" y="2289175"/>
            <a:chExt cx="2640012" cy="1268413"/>
          </a:xfrm>
        </p:grpSpPr>
        <p:sp>
          <p:nvSpPr>
            <p:cNvPr id="10" name="Cube 9"/>
            <p:cNvSpPr>
              <a:spLocks noChangeArrowheads="1"/>
            </p:cNvSpPr>
            <p:nvPr/>
          </p:nvSpPr>
          <p:spPr bwMode="auto">
            <a:xfrm flipH="1">
              <a:off x="1751013" y="2535238"/>
              <a:ext cx="2640012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  <p:sp>
          <p:nvSpPr>
            <p:cNvPr id="14" name="Cube 13"/>
            <p:cNvSpPr>
              <a:spLocks noChangeArrowheads="1"/>
            </p:cNvSpPr>
            <p:nvPr/>
          </p:nvSpPr>
          <p:spPr bwMode="auto">
            <a:xfrm flipH="1">
              <a:off x="1751013" y="2289175"/>
              <a:ext cx="2640012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</p:grpSp>
      <p:grpSp>
        <p:nvGrpSpPr>
          <p:cNvPr id="16397" name="Group 61"/>
          <p:cNvGrpSpPr>
            <a:grpSpLocks/>
          </p:cNvGrpSpPr>
          <p:nvPr/>
        </p:nvGrpSpPr>
        <p:grpSpPr bwMode="auto">
          <a:xfrm>
            <a:off x="4840770" y="2280513"/>
            <a:ext cx="4049231" cy="790575"/>
            <a:chOff x="4584700" y="2289175"/>
            <a:chExt cx="2640013" cy="1268413"/>
          </a:xfrm>
        </p:grpSpPr>
        <p:sp>
          <p:nvSpPr>
            <p:cNvPr id="11" name="Cube 10"/>
            <p:cNvSpPr>
              <a:spLocks noChangeArrowheads="1"/>
            </p:cNvSpPr>
            <p:nvPr/>
          </p:nvSpPr>
          <p:spPr bwMode="auto">
            <a:xfrm flipH="1">
              <a:off x="4584700" y="2535238"/>
              <a:ext cx="2640013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Cube 14"/>
            <p:cNvSpPr>
              <a:spLocks noChangeArrowheads="1"/>
            </p:cNvSpPr>
            <p:nvPr/>
          </p:nvSpPr>
          <p:spPr bwMode="auto">
            <a:xfrm flipH="1">
              <a:off x="4584700" y="2289175"/>
              <a:ext cx="2640013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6398" name="Group 56"/>
          <p:cNvGrpSpPr>
            <a:grpSpLocks/>
          </p:cNvGrpSpPr>
          <p:nvPr/>
        </p:nvGrpSpPr>
        <p:grpSpPr bwMode="auto">
          <a:xfrm>
            <a:off x="3476625" y="323420"/>
            <a:ext cx="2219325" cy="758031"/>
            <a:chOff x="3071813" y="803275"/>
            <a:chExt cx="2638425" cy="1268413"/>
          </a:xfrm>
        </p:grpSpPr>
        <p:sp>
          <p:nvSpPr>
            <p:cNvPr id="12" name="Cube 11"/>
            <p:cNvSpPr>
              <a:spLocks noChangeArrowheads="1"/>
            </p:cNvSpPr>
            <p:nvPr/>
          </p:nvSpPr>
          <p:spPr bwMode="auto">
            <a:xfrm flipH="1">
              <a:off x="3071813" y="1050925"/>
              <a:ext cx="2638425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Cube 15"/>
            <p:cNvSpPr>
              <a:spLocks noChangeArrowheads="1"/>
            </p:cNvSpPr>
            <p:nvPr/>
          </p:nvSpPr>
          <p:spPr bwMode="auto">
            <a:xfrm flipH="1">
              <a:off x="3071813" y="803275"/>
              <a:ext cx="2638425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8197851" y="3078887"/>
            <a:ext cx="1589" cy="435984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 flipH="1">
            <a:off x="2229848" y="1782037"/>
            <a:ext cx="2356441" cy="522293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9" name="Straight Connector 48"/>
          <p:cNvCxnSpPr>
            <a:cxnSpLocks noChangeShapeType="1"/>
            <a:endCxn id="15" idx="0"/>
          </p:cNvCxnSpPr>
          <p:nvPr/>
        </p:nvCxnSpPr>
        <p:spPr bwMode="auto">
          <a:xfrm>
            <a:off x="4584699" y="1782037"/>
            <a:ext cx="2240541" cy="498476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05" name="Text Box 17"/>
          <p:cNvSpPr txBox="1">
            <a:spLocks noChangeArrowheads="1"/>
          </p:cNvSpPr>
          <p:nvPr/>
        </p:nvSpPr>
        <p:spPr bwMode="auto">
          <a:xfrm>
            <a:off x="3547283" y="648137"/>
            <a:ext cx="214866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DCU Governing Authority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733425" y="2677141"/>
            <a:ext cx="2729380" cy="32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171717"/>
                </a:solidFill>
                <a:latin typeface="+mn-lt"/>
                <a:ea typeface="Arial" pitchFamily="-108" charset="0"/>
              </a:rPr>
              <a:t>DCU Executive (Policy) </a:t>
            </a:r>
            <a:endParaRPr lang="en-US" sz="1400" dirty="0">
              <a:solidFill>
                <a:srgbClr val="171717"/>
              </a:solidFill>
              <a:latin typeface="+mn-lt"/>
              <a:ea typeface="Arial" pitchFamily="-108" charset="0"/>
            </a:endParaRPr>
          </a:p>
        </p:txBody>
      </p:sp>
      <p:sp>
        <p:nvSpPr>
          <p:cNvPr id="16407" name="Text Box 17"/>
          <p:cNvSpPr txBox="1">
            <a:spLocks noChangeArrowheads="1"/>
          </p:cNvSpPr>
          <p:nvPr/>
        </p:nvSpPr>
        <p:spPr bwMode="auto">
          <a:xfrm>
            <a:off x="5803252" y="2616562"/>
            <a:ext cx="1901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DCU Senior Mgt. Group 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16411" name="Text Box 17"/>
          <p:cNvSpPr txBox="1">
            <a:spLocks noChangeArrowheads="1"/>
          </p:cNvSpPr>
          <p:nvPr/>
        </p:nvSpPr>
        <p:spPr bwMode="auto">
          <a:xfrm>
            <a:off x="7379100" y="4962527"/>
            <a:ext cx="1615280" cy="52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Heads of Schools  </a:t>
            </a:r>
          </a:p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&amp; Research </a:t>
            </a:r>
            <a:r>
              <a:rPr lang="en-US" sz="1400" dirty="0" err="1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Centres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16412" name="Text Box 17"/>
          <p:cNvSpPr txBox="1">
            <a:spLocks noChangeArrowheads="1"/>
          </p:cNvSpPr>
          <p:nvPr/>
        </p:nvSpPr>
        <p:spPr bwMode="auto">
          <a:xfrm>
            <a:off x="4053657" y="5880781"/>
            <a:ext cx="211866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H&amp;S Consultation Group 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sp>
        <p:nvSpPr>
          <p:cNvPr id="16413" name="Text Box 17"/>
          <p:cNvSpPr txBox="1">
            <a:spLocks noChangeArrowheads="1"/>
          </p:cNvSpPr>
          <p:nvPr/>
        </p:nvSpPr>
        <p:spPr bwMode="auto">
          <a:xfrm>
            <a:off x="879474" y="5857076"/>
            <a:ext cx="1901825" cy="51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H&amp;S Steering Group</a:t>
            </a:r>
          </a:p>
          <a:p>
            <a:pPr algn="ctr" defTabSz="801688">
              <a:spcBef>
                <a:spcPct val="20000"/>
              </a:spcBef>
            </a:pPr>
            <a:r>
              <a:rPr lang="en-US" sz="1400" dirty="0" smtClean="0">
                <a:solidFill>
                  <a:srgbClr val="171717"/>
                </a:solidFill>
                <a:latin typeface="Calibri" pitchFamily="-108" charset="0"/>
                <a:cs typeface="Arial" charset="0"/>
              </a:rPr>
              <a:t>(COO Chair) </a:t>
            </a:r>
            <a:endParaRPr lang="en-US" sz="1400" dirty="0">
              <a:solidFill>
                <a:srgbClr val="171717"/>
              </a:solidFill>
              <a:latin typeface="Calibri" pitchFamily="-108" charset="0"/>
              <a:cs typeface="Arial" charset="0"/>
            </a:endParaRPr>
          </a:p>
        </p:txBody>
      </p:sp>
      <p:grpSp>
        <p:nvGrpSpPr>
          <p:cNvPr id="16390" name="Group 63"/>
          <p:cNvGrpSpPr>
            <a:grpSpLocks/>
          </p:cNvGrpSpPr>
          <p:nvPr/>
        </p:nvGrpSpPr>
        <p:grpSpPr bwMode="auto">
          <a:xfrm>
            <a:off x="3862402" y="2847218"/>
            <a:ext cx="1518632" cy="775918"/>
            <a:chOff x="431800" y="3765550"/>
            <a:chExt cx="2640013" cy="1268413"/>
          </a:xfrm>
        </p:grpSpPr>
        <p:sp>
          <p:nvSpPr>
            <p:cNvPr id="19" name="Cube 18"/>
            <p:cNvSpPr>
              <a:spLocks noChangeArrowheads="1"/>
            </p:cNvSpPr>
            <p:nvPr/>
          </p:nvSpPr>
          <p:spPr bwMode="auto">
            <a:xfrm flipH="1">
              <a:off x="431800" y="4013200"/>
              <a:ext cx="2640013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Cube 21"/>
            <p:cNvSpPr>
              <a:spLocks noChangeArrowheads="1"/>
            </p:cNvSpPr>
            <p:nvPr/>
          </p:nvSpPr>
          <p:spPr bwMode="auto">
            <a:xfrm flipH="1">
              <a:off x="431800" y="3765550"/>
              <a:ext cx="2640013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47283" y="3064370"/>
            <a:ext cx="2110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>
                <a:latin typeface="+mn-lt"/>
              </a:rPr>
              <a:t>Chief Operations </a:t>
            </a:r>
          </a:p>
          <a:p>
            <a:pPr algn="ctr"/>
            <a:r>
              <a:rPr lang="en-IE" sz="1400" dirty="0" smtClean="0">
                <a:latin typeface="+mn-lt"/>
              </a:rPr>
              <a:t>Officer</a:t>
            </a:r>
            <a:endParaRPr lang="en-IE" sz="1400" dirty="0">
              <a:latin typeface="+mn-lt"/>
            </a:endParaRPr>
          </a:p>
        </p:txBody>
      </p:sp>
      <p:grpSp>
        <p:nvGrpSpPr>
          <p:cNvPr id="16392" name="Group 67"/>
          <p:cNvGrpSpPr>
            <a:grpSpLocks/>
          </p:cNvGrpSpPr>
          <p:nvPr/>
        </p:nvGrpSpPr>
        <p:grpSpPr bwMode="auto">
          <a:xfrm>
            <a:off x="7724587" y="3505139"/>
            <a:ext cx="1157174" cy="604359"/>
            <a:chOff x="6097588" y="3765550"/>
            <a:chExt cx="2640012" cy="1268413"/>
          </a:xfrm>
        </p:grpSpPr>
        <p:sp>
          <p:nvSpPr>
            <p:cNvPr id="21" name="Cube 20"/>
            <p:cNvSpPr>
              <a:spLocks noChangeArrowheads="1"/>
            </p:cNvSpPr>
            <p:nvPr/>
          </p:nvSpPr>
          <p:spPr bwMode="auto">
            <a:xfrm flipH="1">
              <a:off x="6097588" y="4013200"/>
              <a:ext cx="2640012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Cube 23"/>
            <p:cNvSpPr>
              <a:spLocks noChangeArrowheads="1"/>
            </p:cNvSpPr>
            <p:nvPr/>
          </p:nvSpPr>
          <p:spPr bwMode="auto">
            <a:xfrm flipH="1">
              <a:off x="6097588" y="3765550"/>
              <a:ext cx="2640012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620000" y="3761467"/>
            <a:ext cx="1396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>
                <a:latin typeface="+mn-lt"/>
              </a:rPr>
              <a:t>Faculty Deans</a:t>
            </a:r>
            <a:endParaRPr lang="en-IE" sz="1400" dirty="0">
              <a:latin typeface="+mn-lt"/>
            </a:endParaRPr>
          </a:p>
        </p:txBody>
      </p:sp>
      <p:grpSp>
        <p:nvGrpSpPr>
          <p:cNvPr id="70" name="Group 65"/>
          <p:cNvGrpSpPr>
            <a:grpSpLocks/>
          </p:cNvGrpSpPr>
          <p:nvPr/>
        </p:nvGrpSpPr>
        <p:grpSpPr bwMode="auto">
          <a:xfrm>
            <a:off x="6671925" y="3479126"/>
            <a:ext cx="948495" cy="616709"/>
            <a:chOff x="3265488" y="3765550"/>
            <a:chExt cx="2638425" cy="1268413"/>
          </a:xfrm>
        </p:grpSpPr>
        <p:sp>
          <p:nvSpPr>
            <p:cNvPr id="71" name="Cube 70"/>
            <p:cNvSpPr>
              <a:spLocks noChangeArrowheads="1"/>
            </p:cNvSpPr>
            <p:nvPr/>
          </p:nvSpPr>
          <p:spPr bwMode="auto">
            <a:xfrm flipH="1">
              <a:off x="3265488" y="4013200"/>
              <a:ext cx="2638425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Cube 71"/>
            <p:cNvSpPr>
              <a:spLocks noChangeArrowheads="1"/>
            </p:cNvSpPr>
            <p:nvPr/>
          </p:nvSpPr>
          <p:spPr bwMode="auto">
            <a:xfrm flipH="1">
              <a:off x="3265488" y="3765550"/>
              <a:ext cx="2638425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cxnSp>
        <p:nvCxnSpPr>
          <p:cNvPr id="74" name="Straight Connector 73"/>
          <p:cNvCxnSpPr>
            <a:cxnSpLocks noChangeShapeType="1"/>
          </p:cNvCxnSpPr>
          <p:nvPr/>
        </p:nvCxnSpPr>
        <p:spPr bwMode="auto">
          <a:xfrm>
            <a:off x="7056436" y="3108953"/>
            <a:ext cx="1589" cy="419448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7" name="TextBox 46"/>
          <p:cNvSpPr txBox="1"/>
          <p:nvPr/>
        </p:nvSpPr>
        <p:spPr>
          <a:xfrm>
            <a:off x="6671926" y="3761467"/>
            <a:ext cx="115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latin typeface="+mn-lt"/>
              </a:rPr>
              <a:t>Unit Heads</a:t>
            </a:r>
            <a:endParaRPr lang="en-IE" sz="1400" dirty="0">
              <a:latin typeface="+mn-lt"/>
            </a:endParaRPr>
          </a:p>
        </p:txBody>
      </p:sp>
      <p:cxnSp>
        <p:nvCxnSpPr>
          <p:cNvPr id="82" name="Straight Connector 81"/>
          <p:cNvCxnSpPr>
            <a:cxnSpLocks noChangeShapeType="1"/>
          </p:cNvCxnSpPr>
          <p:nvPr/>
        </p:nvCxnSpPr>
        <p:spPr bwMode="auto">
          <a:xfrm>
            <a:off x="5878640" y="3505139"/>
            <a:ext cx="0" cy="744098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8" name="TextBox 57"/>
          <p:cNvSpPr txBox="1"/>
          <p:nvPr/>
        </p:nvSpPr>
        <p:spPr>
          <a:xfrm>
            <a:off x="5065094" y="4469310"/>
            <a:ext cx="1524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latin typeface="+mn-lt"/>
              </a:rPr>
              <a:t>CEOs Campus Companies</a:t>
            </a:r>
            <a:endParaRPr lang="en-IE" sz="1400" dirty="0">
              <a:latin typeface="+mn-lt"/>
            </a:endParaRPr>
          </a:p>
        </p:txBody>
      </p:sp>
      <p:grpSp>
        <p:nvGrpSpPr>
          <p:cNvPr id="91" name="Group 65"/>
          <p:cNvGrpSpPr>
            <a:grpSpLocks/>
          </p:cNvGrpSpPr>
          <p:nvPr/>
        </p:nvGrpSpPr>
        <p:grpSpPr bwMode="auto">
          <a:xfrm>
            <a:off x="2813820" y="4228790"/>
            <a:ext cx="1533866" cy="757919"/>
            <a:chOff x="3265488" y="3765550"/>
            <a:chExt cx="2638425" cy="1268413"/>
          </a:xfrm>
        </p:grpSpPr>
        <p:sp>
          <p:nvSpPr>
            <p:cNvPr id="92" name="Cube 91"/>
            <p:cNvSpPr>
              <a:spLocks noChangeArrowheads="1"/>
            </p:cNvSpPr>
            <p:nvPr/>
          </p:nvSpPr>
          <p:spPr bwMode="auto">
            <a:xfrm flipH="1">
              <a:off x="3265488" y="4013200"/>
              <a:ext cx="2638425" cy="1020763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3" name="Cube 92"/>
            <p:cNvSpPr>
              <a:spLocks noChangeArrowheads="1"/>
            </p:cNvSpPr>
            <p:nvPr/>
          </p:nvSpPr>
          <p:spPr bwMode="auto">
            <a:xfrm flipH="1">
              <a:off x="3265488" y="3765550"/>
              <a:ext cx="2638425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575701" y="4523703"/>
            <a:ext cx="1583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>
                <a:latin typeface="+mn-lt"/>
              </a:rPr>
              <a:t>H&amp;S Officer</a:t>
            </a:r>
            <a:endParaRPr lang="en-IE" sz="1400" dirty="0">
              <a:latin typeface="+mn-lt"/>
            </a:endParaRPr>
          </a:p>
        </p:txBody>
      </p:sp>
      <p:cxnSp>
        <p:nvCxnSpPr>
          <p:cNvPr id="97" name="Straight Connector 96"/>
          <p:cNvCxnSpPr>
            <a:cxnSpLocks noChangeShapeType="1"/>
          </p:cNvCxnSpPr>
          <p:nvPr/>
        </p:nvCxnSpPr>
        <p:spPr bwMode="auto">
          <a:xfrm>
            <a:off x="4059188" y="3611670"/>
            <a:ext cx="1" cy="619097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5" name="Right Arrow 64"/>
          <p:cNvSpPr/>
          <p:nvPr/>
        </p:nvSpPr>
        <p:spPr>
          <a:xfrm rot="10800000">
            <a:off x="3129987" y="5884522"/>
            <a:ext cx="834592" cy="161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826" y="4178961"/>
            <a:ext cx="1689100" cy="87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132249" y="4471007"/>
            <a:ext cx="143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latin typeface="+mn-lt"/>
              </a:rPr>
              <a:t>CEOs Campus Companies</a:t>
            </a:r>
            <a:endParaRPr lang="en-IE" sz="1400" dirty="0">
              <a:latin typeface="+mn-lt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805" y="1162049"/>
            <a:ext cx="2316162" cy="64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3580753" y="1346831"/>
            <a:ext cx="212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dirty="0" smtClean="0">
                <a:latin typeface="+mj-lt"/>
              </a:rPr>
              <a:t>DCU President</a:t>
            </a:r>
            <a:endParaRPr lang="en-IE" sz="1400" dirty="0">
              <a:latin typeface="+mj-lt"/>
            </a:endParaRPr>
          </a:p>
        </p:txBody>
      </p:sp>
      <p:cxnSp>
        <p:nvCxnSpPr>
          <p:cNvPr id="139" name="Straight Connector 138"/>
          <p:cNvCxnSpPr>
            <a:cxnSpLocks noChangeShapeType="1"/>
            <a:stCxn id="12" idx="3"/>
            <a:endCxn id="1030" idx="0"/>
          </p:cNvCxnSpPr>
          <p:nvPr/>
        </p:nvCxnSpPr>
        <p:spPr bwMode="auto">
          <a:xfrm flipH="1">
            <a:off x="4620886" y="1081451"/>
            <a:ext cx="832" cy="80598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144" name="Group 59"/>
          <p:cNvGrpSpPr>
            <a:grpSpLocks/>
          </p:cNvGrpSpPr>
          <p:nvPr/>
        </p:nvGrpSpPr>
        <p:grpSpPr bwMode="auto">
          <a:xfrm>
            <a:off x="7872527" y="573868"/>
            <a:ext cx="1032075" cy="575985"/>
            <a:chOff x="1751013" y="2289175"/>
            <a:chExt cx="2640012" cy="1268413"/>
          </a:xfrm>
        </p:grpSpPr>
        <p:sp>
          <p:nvSpPr>
            <p:cNvPr id="145" name="Cube 144"/>
            <p:cNvSpPr>
              <a:spLocks noChangeArrowheads="1"/>
            </p:cNvSpPr>
            <p:nvPr/>
          </p:nvSpPr>
          <p:spPr bwMode="auto">
            <a:xfrm flipH="1">
              <a:off x="1751013" y="2535238"/>
              <a:ext cx="2640012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  <p:sp>
          <p:nvSpPr>
            <p:cNvPr id="146" name="Cube 145"/>
            <p:cNvSpPr>
              <a:spLocks noChangeArrowheads="1"/>
            </p:cNvSpPr>
            <p:nvPr/>
          </p:nvSpPr>
          <p:spPr bwMode="auto">
            <a:xfrm flipH="1">
              <a:off x="1751013" y="2289175"/>
              <a:ext cx="2640012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7872526" y="810062"/>
            <a:ext cx="10320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dirty="0" smtClean="0">
                <a:latin typeface="+mj-lt"/>
              </a:rPr>
              <a:t>Responsible</a:t>
            </a:r>
            <a:endParaRPr lang="en-IE" sz="1100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895364" y="296869"/>
            <a:ext cx="986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/>
              <a:t>Key</a:t>
            </a:r>
            <a:endParaRPr lang="en-IE" sz="1200" dirty="0"/>
          </a:p>
        </p:txBody>
      </p:sp>
      <p:cxnSp>
        <p:nvCxnSpPr>
          <p:cNvPr id="153" name="Straight Connector 152"/>
          <p:cNvCxnSpPr>
            <a:cxnSpLocks noChangeShapeType="1"/>
            <a:endCxn id="23" idx="0"/>
          </p:cNvCxnSpPr>
          <p:nvPr/>
        </p:nvCxnSpPr>
        <p:spPr bwMode="auto">
          <a:xfrm>
            <a:off x="1776688" y="3099870"/>
            <a:ext cx="0" cy="2399230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3" name="Right Arrow 162"/>
          <p:cNvSpPr/>
          <p:nvPr/>
        </p:nvSpPr>
        <p:spPr>
          <a:xfrm rot="5400000">
            <a:off x="2581275" y="5162551"/>
            <a:ext cx="523874" cy="12382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037" name="Elbow Connector 1036"/>
          <p:cNvCxnSpPr/>
          <p:nvPr/>
        </p:nvCxnSpPr>
        <p:spPr>
          <a:xfrm rot="5400000" flipH="1" flipV="1">
            <a:off x="2105952" y="3746008"/>
            <a:ext cx="2161166" cy="1368455"/>
          </a:xfrm>
          <a:prstGeom prst="bentConnector2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8049043" y="1558823"/>
            <a:ext cx="855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>
                <a:latin typeface="+mj-lt"/>
              </a:rPr>
              <a:t>Advisory</a:t>
            </a:r>
            <a:endParaRPr lang="en-IE" sz="1100" dirty="0">
              <a:latin typeface="+mj-lt"/>
            </a:endParaRPr>
          </a:p>
        </p:txBody>
      </p:sp>
      <p:grpSp>
        <p:nvGrpSpPr>
          <p:cNvPr id="185" name="Group 59"/>
          <p:cNvGrpSpPr>
            <a:grpSpLocks/>
          </p:cNvGrpSpPr>
          <p:nvPr/>
        </p:nvGrpSpPr>
        <p:grpSpPr bwMode="auto">
          <a:xfrm>
            <a:off x="7894348" y="1281797"/>
            <a:ext cx="1032075" cy="575985"/>
            <a:chOff x="1751013" y="2289175"/>
            <a:chExt cx="2640012" cy="1268413"/>
          </a:xfrm>
        </p:grpSpPr>
        <p:sp>
          <p:nvSpPr>
            <p:cNvPr id="186" name="Cube 185"/>
            <p:cNvSpPr>
              <a:spLocks noChangeArrowheads="1"/>
            </p:cNvSpPr>
            <p:nvPr/>
          </p:nvSpPr>
          <p:spPr bwMode="auto">
            <a:xfrm flipH="1">
              <a:off x="1751013" y="2535238"/>
              <a:ext cx="2640012" cy="1022350"/>
            </a:xfrm>
            <a:prstGeom prst="cube">
              <a:avLst>
                <a:gd name="adj" fmla="val 11616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  <p:sp>
          <p:nvSpPr>
            <p:cNvPr id="187" name="Cube 186"/>
            <p:cNvSpPr>
              <a:spLocks noChangeArrowheads="1"/>
            </p:cNvSpPr>
            <p:nvPr/>
          </p:nvSpPr>
          <p:spPr bwMode="auto">
            <a:xfrm flipH="1">
              <a:off x="1751013" y="2289175"/>
              <a:ext cx="2640012" cy="374650"/>
            </a:xfrm>
            <a:prstGeom prst="cube">
              <a:avLst>
                <a:gd name="adj" fmla="val 34384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"/>
                <a:ea typeface="+mn-ea"/>
              </a:endParaRPr>
            </a:p>
          </p:txBody>
        </p:sp>
      </p:grpSp>
      <p:sp>
        <p:nvSpPr>
          <p:cNvPr id="1040" name="TextBox 1039"/>
          <p:cNvSpPr txBox="1"/>
          <p:nvPr/>
        </p:nvSpPr>
        <p:spPr>
          <a:xfrm>
            <a:off x="8057645" y="1546181"/>
            <a:ext cx="9367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 smtClean="0">
                <a:latin typeface="+mj-lt"/>
              </a:rPr>
              <a:t>Advisory</a:t>
            </a:r>
            <a:endParaRPr lang="en-IE" sz="11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2" y="2869688"/>
            <a:ext cx="1237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56727" y="3129767"/>
            <a:ext cx="1013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latin typeface="+mn-lt"/>
              </a:rPr>
              <a:t>Director of</a:t>
            </a:r>
          </a:p>
          <a:p>
            <a:r>
              <a:rPr lang="en-IE" sz="1400" dirty="0" smtClean="0">
                <a:latin typeface="+mn-lt"/>
              </a:rPr>
              <a:t>Finance</a:t>
            </a:r>
            <a:endParaRPr lang="en-IE" sz="1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org_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4FDED1-FA2F-4378-9C4C-4E62A9E8C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Slideshop_org_chart</Template>
  <TotalTime>103</TotalTime>
  <Words>59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Slideshop_org_chart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dcu</dc:creator>
  <cp:lastModifiedBy>Dublin City University</cp:lastModifiedBy>
  <cp:revision>14</cp:revision>
  <cp:lastPrinted>2014-03-14T14:13:54Z</cp:lastPrinted>
  <dcterms:created xsi:type="dcterms:W3CDTF">2014-03-14T12:38:40Z</dcterms:created>
  <dcterms:modified xsi:type="dcterms:W3CDTF">2014-04-25T10:32:22Z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TC018754789991</vt:lpwstr>
  </property>
</Properties>
</file>