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1" r:id="rId6"/>
    <p:sldId id="316" r:id="rId7"/>
    <p:sldId id="317" r:id="rId8"/>
    <p:sldId id="318" r:id="rId9"/>
    <p:sldId id="319" r:id="rId10"/>
    <p:sldId id="299" r:id="rId11"/>
    <p:sldId id="326" r:id="rId12"/>
    <p:sldId id="323" r:id="rId13"/>
    <p:sldId id="328" r:id="rId14"/>
    <p:sldId id="336" r:id="rId15"/>
    <p:sldId id="331" r:id="rId16"/>
    <p:sldId id="337" r:id="rId17"/>
    <p:sldId id="333" r:id="rId18"/>
    <p:sldId id="334" r:id="rId19"/>
    <p:sldId id="335" r:id="rId20"/>
    <p:sldId id="330" r:id="rId21"/>
    <p:sldId id="332" r:id="rId22"/>
    <p:sldId id="339" r:id="rId23"/>
    <p:sldId id="34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 snapToGrid="0" snapToObjects="1" showGuides="1">
      <p:cViewPr>
        <p:scale>
          <a:sx n="70" d="100"/>
          <a:sy n="70" d="100"/>
        </p:scale>
        <p:origin x="-876" y="-90"/>
      </p:cViewPr>
      <p:guideLst>
        <p:guide orient="horz" pos="2138"/>
        <p:guide pos="2426"/>
      </p:guideLst>
    </p:cSldViewPr>
  </p:slideViewPr>
  <p:outlineViewPr>
    <p:cViewPr>
      <p:scale>
        <a:sx n="33" d="100"/>
        <a:sy n="33" d="100"/>
      </p:scale>
      <p:origin x="0" y="30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81A58-1281-4F4B-A0CD-CFAB194D4125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4E844-FFD3-4B8A-B3AB-E18E5A849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78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4E844-FFD3-4B8A-B3AB-E18E5A849B6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2184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4E844-FFD3-4B8A-B3AB-E18E5A849B6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796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b="0" dirty="0" smtClean="0"/>
              <a:t>How you end the review, however, will depend on your reason for writing it. If the review was written to stand alone, as is the case of a term paper or a review article for publication, the conclusion needs to make clear how the material in the body of the review has supported the assertion or proposition presented in the 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4E844-FFD3-4B8A-B3AB-E18E5A849B6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831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Discursive prose</a:t>
            </a:r>
            <a:r>
              <a:rPr lang="en-I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proceeds to a conclusion by reason or argument. Reference to prior literature is a defining feature of scholarly and research writing.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4E844-FFD3-4B8A-B3AB-E18E5A849B62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51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4E844-FFD3-4B8A-B3AB-E18E5A849B6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51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b="0" dirty="0" smtClean="0"/>
              <a:t>Scientific knowledge changes as scientists conduct their research, replicate the research of other scientists, and report their findings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b="0" dirty="0" smtClean="0"/>
              <a:t>it is very important to be aware of the controversies in the discipline.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4E844-FFD3-4B8A-B3AB-E18E5A849B6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218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4E844-FFD3-4B8A-B3AB-E18E5A849B6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218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4E844-FFD3-4B8A-B3AB-E18E5A849B6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218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4E844-FFD3-4B8A-B3AB-E18E5A849B6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880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4E844-FFD3-4B8A-B3AB-E18E5A849B6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880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4E844-FFD3-4B8A-B3AB-E18E5A849B6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880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4E844-FFD3-4B8A-B3AB-E18E5A849B6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880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4E844-FFD3-4B8A-B3AB-E18E5A849B6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500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&amp;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&amp;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878" y="1965446"/>
            <a:ext cx="5066458" cy="287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75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96148" y="1373481"/>
            <a:ext cx="6350000" cy="4929482"/>
          </a:xfrm>
        </p:spPr>
        <p:txBody>
          <a:bodyPr>
            <a:normAutofit/>
          </a:bodyPr>
          <a:lstStyle>
            <a:lvl1pPr>
              <a:defRPr sz="6200" b="0" i="0" spc="-150">
                <a:solidFill>
                  <a:srgbClr val="000000"/>
                </a:solidFill>
                <a:latin typeface="Arial Black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59785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cop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96148" y="1373481"/>
            <a:ext cx="6350000" cy="4929482"/>
          </a:xfrm>
        </p:spPr>
        <p:txBody>
          <a:bodyPr>
            <a:normAutofit/>
          </a:bodyPr>
          <a:lstStyle>
            <a:lvl1pPr>
              <a:defRPr sz="3400" b="0">
                <a:solidFill>
                  <a:srgbClr val="000000"/>
                </a:solidFill>
                <a:latin typeface="Arial Black"/>
                <a:cs typeface="Arial Black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Space information out appropriately – use multiple pages to spread out your content, giving it plenty of room to breath.</a:t>
            </a:r>
          </a:p>
        </p:txBody>
      </p:sp>
    </p:spTree>
    <p:extLst>
      <p:ext uri="{BB962C8B-B14F-4D97-AF65-F5344CB8AC3E}">
        <p14:creationId xmlns:p14="http://schemas.microsoft.com/office/powerpoint/2010/main" val="2032169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copy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96147" y="593326"/>
            <a:ext cx="6441989" cy="780156"/>
          </a:xfrm>
        </p:spPr>
        <p:txBody>
          <a:bodyPr>
            <a:normAutofit/>
          </a:bodyPr>
          <a:lstStyle>
            <a:lvl1pPr>
              <a:defRPr lang="en-US" sz="4000" b="1" i="0" smtClean="0">
                <a:effectLst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r>
              <a:rPr lang="en-US" dirty="0" smtClean="0">
                <a:effectLst/>
              </a:rPr>
              <a:t>Page title here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96148" y="1705809"/>
            <a:ext cx="6350000" cy="4597154"/>
          </a:xfrm>
        </p:spPr>
        <p:txBody>
          <a:bodyPr>
            <a:normAutofit/>
          </a:bodyPr>
          <a:lstStyle>
            <a:lvl1pPr>
              <a:defRPr sz="1800" b="1">
                <a:solidFill>
                  <a:srgbClr val="000000"/>
                </a:solidFill>
                <a:latin typeface="+mn-lt"/>
                <a:cs typeface="Arial Black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•	This is where main body copy or bullets go.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•	This slide also shows the chosen animation style 	for groups of information.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•	You can also use bold for subtitles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•	Or, you can choose to highlight specific words, 	within your slide information.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•	Space information out appropriately – use multiple 	pages to spread out your content, giving 	it plenty 	of room to breath. </a:t>
            </a:r>
          </a:p>
        </p:txBody>
      </p:sp>
    </p:spTree>
    <p:extLst>
      <p:ext uri="{BB962C8B-B14F-4D97-AF65-F5344CB8AC3E}">
        <p14:creationId xmlns:p14="http://schemas.microsoft.com/office/powerpoint/2010/main" val="4076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8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CU_SS&amp;D_Grey BG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69" y="346073"/>
            <a:ext cx="7114564" cy="621089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369" y="1420519"/>
            <a:ext cx="6406446" cy="4901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pic>
        <p:nvPicPr>
          <p:cNvPr id="5" name="Picture 4" descr="Bottom_Shapes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620" y="5209973"/>
            <a:ext cx="4028875" cy="1676248"/>
          </a:xfrm>
          <a:prstGeom prst="rect">
            <a:avLst/>
          </a:prstGeom>
        </p:spPr>
      </p:pic>
      <p:pic>
        <p:nvPicPr>
          <p:cNvPr id="2" name="Picture 1" descr="DCU_SS&amp;D_COL0TOP-01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933" y="1"/>
            <a:ext cx="1693805" cy="395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715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49" r:id="rId3"/>
    <p:sldLayoutId id="2147483651" r:id="rId4"/>
    <p:sldLayoutId id="2147483653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600" b="1" kern="1200">
          <a:solidFill>
            <a:srgbClr val="000000"/>
          </a:solidFill>
          <a:latin typeface="+mj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riting.utoronto.ca/advice/specific-types-of-writing/literature-review" TargetMode="External"/><Relationship Id="rId2" Type="http://schemas.openxmlformats.org/officeDocument/2006/relationships/hyperlink" Target="http://guides.library.ucsc.edu/c.php?g=119714&amp;p=78088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monash.edu.au/lls/llonline/writing/science/lit-review/index.xml" TargetMode="External"/><Relationship Id="rId5" Type="http://schemas.openxmlformats.org/officeDocument/2006/relationships/hyperlink" Target="http://writing.wisc.edu/Handbook/ReviewofLiterature.html" TargetMode="External"/><Relationship Id="rId4" Type="http://schemas.openxmlformats.org/officeDocument/2006/relationships/hyperlink" Target="http://www.duluth.umn.edu/~hrallis/guides/researching/litreview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1324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91651" y="1883940"/>
            <a:ext cx="6195103" cy="4362481"/>
          </a:xfrm>
        </p:spPr>
        <p:txBody>
          <a:bodyPr>
            <a:normAutofit/>
          </a:bodyPr>
          <a:lstStyle/>
          <a:p>
            <a:r>
              <a:rPr lang="en-IE" b="0" dirty="0"/>
              <a:t>Development of the literature review requires four stages</a:t>
            </a:r>
            <a:r>
              <a:rPr lang="en-IE" b="0" dirty="0" smtClean="0"/>
              <a:t>:</a:t>
            </a:r>
          </a:p>
          <a:p>
            <a:endParaRPr lang="en-IE" b="0" dirty="0"/>
          </a:p>
          <a:p>
            <a:r>
              <a:rPr lang="en-IE" dirty="0" smtClean="0"/>
              <a:t>1. Problem </a:t>
            </a:r>
            <a:r>
              <a:rPr lang="en-IE" dirty="0"/>
              <a:t>formulation</a:t>
            </a:r>
            <a:r>
              <a:rPr lang="en-IE" b="0" dirty="0"/>
              <a:t> - which topic is being examined and what are its component issues</a:t>
            </a:r>
            <a:r>
              <a:rPr lang="en-IE" b="0" dirty="0" smtClean="0"/>
              <a:t>?</a:t>
            </a:r>
          </a:p>
          <a:p>
            <a:endParaRPr lang="en-IE" b="0" dirty="0"/>
          </a:p>
          <a:p>
            <a:r>
              <a:rPr lang="en-IE" dirty="0" smtClean="0"/>
              <a:t>2. Literature </a:t>
            </a:r>
            <a:r>
              <a:rPr lang="en-IE" dirty="0"/>
              <a:t>search </a:t>
            </a:r>
            <a:r>
              <a:rPr lang="en-IE" b="0" dirty="0"/>
              <a:t>- identifying relevant research </a:t>
            </a:r>
            <a:endParaRPr lang="en-I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b="0" dirty="0"/>
          </a:p>
          <a:p>
            <a:r>
              <a:rPr lang="en-IE" dirty="0" smtClean="0"/>
              <a:t>3. Data </a:t>
            </a:r>
            <a:r>
              <a:rPr lang="en-IE" dirty="0"/>
              <a:t>evaluation</a:t>
            </a:r>
            <a:r>
              <a:rPr lang="en-IE" b="0" dirty="0"/>
              <a:t> - determining which literature makes a significant contribution to the </a:t>
            </a:r>
            <a:r>
              <a:rPr lang="en-IE" b="0" dirty="0" smtClean="0"/>
              <a:t>understanding of </a:t>
            </a:r>
            <a:r>
              <a:rPr lang="en-IE" b="0" dirty="0"/>
              <a:t>the </a:t>
            </a:r>
            <a:r>
              <a:rPr lang="en-IE" b="0" dirty="0" smtClean="0"/>
              <a:t>topic</a:t>
            </a:r>
          </a:p>
          <a:p>
            <a:endParaRPr lang="en-IE" b="0" dirty="0"/>
          </a:p>
          <a:p>
            <a:r>
              <a:rPr lang="en-IE" b="0" dirty="0" smtClean="0"/>
              <a:t>4. </a:t>
            </a:r>
            <a:r>
              <a:rPr lang="en-IE" dirty="0" smtClean="0"/>
              <a:t>Analysis </a:t>
            </a:r>
            <a:r>
              <a:rPr lang="en-IE" dirty="0"/>
              <a:t>and interpretation </a:t>
            </a:r>
            <a:r>
              <a:rPr lang="en-IE" b="0" dirty="0"/>
              <a:t>- discussing the findings and conclusions of pertinent literature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696147" y="593326"/>
            <a:ext cx="6939687" cy="5870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4000" b="1" i="0" kern="1200" smtClean="0">
                <a:solidFill>
                  <a:srgbClr val="000000"/>
                </a:solidFill>
                <a:effectLst/>
                <a:latin typeface="+mj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How to Write a Scientific Literature Review?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646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96148" y="1408926"/>
            <a:ext cx="6441988" cy="5152191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IE" dirty="0"/>
              <a:t>Ask yourself questions like these</a:t>
            </a:r>
            <a:r>
              <a:rPr lang="en-IE" dirty="0" smtClean="0"/>
              <a:t>:</a:t>
            </a:r>
          </a:p>
          <a:p>
            <a:pPr fontAlgn="base"/>
            <a:endParaRPr lang="en-IE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IE" b="0" dirty="0"/>
              <a:t>What is the </a:t>
            </a:r>
            <a:r>
              <a:rPr lang="en-IE" dirty="0"/>
              <a:t>specific thesis, problem, or research question</a:t>
            </a:r>
            <a:r>
              <a:rPr lang="en-IE" b="0" dirty="0"/>
              <a:t> that my literature review helps to define</a:t>
            </a:r>
            <a:r>
              <a:rPr lang="en-IE" b="0" dirty="0" smtClean="0"/>
              <a:t>?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IE" b="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IE" b="0" dirty="0"/>
              <a:t>What </a:t>
            </a:r>
            <a:r>
              <a:rPr lang="en-IE" dirty="0"/>
              <a:t>type</a:t>
            </a:r>
            <a:r>
              <a:rPr lang="en-IE" b="0" dirty="0"/>
              <a:t> of literature review am I conducting? </a:t>
            </a:r>
            <a:r>
              <a:rPr lang="en-IE" b="0" dirty="0" smtClean="0"/>
              <a:t>Am </a:t>
            </a:r>
            <a:r>
              <a:rPr lang="en-IE" b="0" dirty="0"/>
              <a:t>I looking at issues of </a:t>
            </a:r>
            <a:r>
              <a:rPr lang="en-IE" b="0" dirty="0" smtClean="0"/>
              <a:t>Theory</a:t>
            </a:r>
            <a:r>
              <a:rPr lang="en-IE" b="0" dirty="0"/>
              <a:t>? </a:t>
            </a:r>
            <a:r>
              <a:rPr lang="en-IE" b="0" dirty="0" smtClean="0"/>
              <a:t>Methodology? Quantitative </a:t>
            </a:r>
            <a:r>
              <a:rPr lang="en-IE" b="0" dirty="0"/>
              <a:t>research (e.g. on the effectiveness of a new procedure)? </a:t>
            </a:r>
            <a:r>
              <a:rPr lang="en-IE" b="0" dirty="0" smtClean="0"/>
              <a:t>Qualitative </a:t>
            </a:r>
            <a:r>
              <a:rPr lang="en-IE" b="0" dirty="0"/>
              <a:t>research (e.g., studies of loneliness among migrant workers</a:t>
            </a:r>
            <a:r>
              <a:rPr lang="en-IE" b="0" dirty="0" smtClean="0"/>
              <a:t>)?</a:t>
            </a:r>
          </a:p>
          <a:p>
            <a:pPr fontAlgn="base"/>
            <a:endParaRPr lang="en-IE" b="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IE" b="0" dirty="0"/>
              <a:t>What is the </a:t>
            </a:r>
            <a:r>
              <a:rPr lang="en-IE" dirty="0"/>
              <a:t>scope</a:t>
            </a:r>
            <a:r>
              <a:rPr lang="en-IE" b="0" dirty="0"/>
              <a:t> of my literature review? What types of publications am I using (e.g., journals, books, government documents, popular media)?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IE" b="0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IE" b="0" dirty="0" smtClean="0"/>
              <a:t>What </a:t>
            </a:r>
            <a:r>
              <a:rPr lang="en-IE" b="0" dirty="0"/>
              <a:t>discipline am I working in (e.g</a:t>
            </a:r>
            <a:r>
              <a:rPr lang="en-IE" b="0" dirty="0" smtClean="0"/>
              <a:t>. biomedical devices,     disease detection methods, biological pathways, lasers)?</a:t>
            </a:r>
            <a:endParaRPr lang="en-IE" b="0" dirty="0"/>
          </a:p>
          <a:p>
            <a:endParaRPr lang="en-IE" b="0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696147" y="593326"/>
            <a:ext cx="6441989" cy="587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4000" b="1" i="0" kern="1200" smtClean="0">
                <a:solidFill>
                  <a:srgbClr val="000000"/>
                </a:solidFill>
                <a:effectLst/>
                <a:latin typeface="+mj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Problem Formation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252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38136" y="1978938"/>
            <a:ext cx="2041489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000000"/>
                </a:solidFill>
              </a:rPr>
              <a:t>TIP: Take notes while reading!</a:t>
            </a:r>
          </a:p>
          <a:p>
            <a:endParaRPr lang="en-IE" b="1" dirty="0" smtClean="0">
              <a:solidFill>
                <a:srgbClr val="0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E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Impressions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E" b="1" dirty="0" smtClean="0">
                <a:solidFill>
                  <a:srgbClr val="0070C0"/>
                </a:solidFill>
              </a:rPr>
              <a:t>Interesting research</a:t>
            </a:r>
            <a:endParaRPr lang="en-IE" b="1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E" b="1" dirty="0" smtClean="0">
                <a:solidFill>
                  <a:srgbClr val="92D050"/>
                </a:solidFill>
              </a:rPr>
              <a:t>Key Studies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E" b="1" dirty="0" smtClean="0">
                <a:solidFill>
                  <a:schemeClr val="accent3">
                    <a:lumMod val="75000"/>
                  </a:schemeClr>
                </a:solidFill>
              </a:rPr>
              <a:t>Contradictory Information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96148" y="1515803"/>
            <a:ext cx="6195103" cy="5027500"/>
          </a:xfrm>
        </p:spPr>
        <p:txBody>
          <a:bodyPr>
            <a:normAutofit lnSpcReduction="10000"/>
          </a:bodyPr>
          <a:lstStyle/>
          <a:p>
            <a:r>
              <a:rPr lang="en-IE" b="0" dirty="0"/>
              <a:t>In assessing each </a:t>
            </a:r>
            <a:r>
              <a:rPr lang="en-IE" b="0" dirty="0" smtClean="0"/>
              <a:t>source, </a:t>
            </a:r>
            <a:r>
              <a:rPr lang="en-IE" b="0" dirty="0"/>
              <a:t>consideration should be given to</a:t>
            </a:r>
            <a:r>
              <a:rPr lang="en-IE" b="0" dirty="0" smtClean="0"/>
              <a:t>: </a:t>
            </a:r>
          </a:p>
          <a:p>
            <a:endParaRPr lang="en-IE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dirty="0" smtClean="0"/>
              <a:t>Provenance</a:t>
            </a:r>
            <a:r>
              <a:rPr lang="en-IE" b="0" dirty="0"/>
              <a:t> </a:t>
            </a:r>
            <a:r>
              <a:rPr lang="en-IE" b="0" dirty="0" smtClean="0"/>
              <a:t>- Author's </a:t>
            </a:r>
            <a:r>
              <a:rPr lang="en-IE" b="0" dirty="0"/>
              <a:t>credentials? Are the author's arguments supported by evidence </a:t>
            </a:r>
            <a:r>
              <a:rPr lang="en-IE" b="0" dirty="0" smtClean="0"/>
              <a:t>(case </a:t>
            </a:r>
            <a:r>
              <a:rPr lang="en-IE" b="0" dirty="0"/>
              <a:t>studies</a:t>
            </a:r>
            <a:r>
              <a:rPr lang="en-IE" b="0" dirty="0" smtClean="0"/>
              <a:t>, </a:t>
            </a:r>
            <a:r>
              <a:rPr lang="en-IE" b="0" dirty="0"/>
              <a:t>statistics, recent scientific </a:t>
            </a:r>
            <a:r>
              <a:rPr lang="en-IE" b="0" dirty="0" smtClean="0"/>
              <a:t>findings, good experiments)?</a:t>
            </a:r>
          </a:p>
          <a:p>
            <a:endParaRPr lang="en-IE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dirty="0" smtClean="0"/>
              <a:t>Objectivity</a:t>
            </a:r>
            <a:r>
              <a:rPr lang="en-IE" b="0" dirty="0" smtClean="0"/>
              <a:t> - Is </a:t>
            </a:r>
            <a:r>
              <a:rPr lang="en-IE" b="0" dirty="0"/>
              <a:t>the author's </a:t>
            </a:r>
            <a:r>
              <a:rPr lang="en-IE" b="0" dirty="0" smtClean="0"/>
              <a:t>perspective fair? </a:t>
            </a:r>
            <a:r>
              <a:rPr lang="en-IE" b="0" dirty="0"/>
              <a:t>Is contrary data </a:t>
            </a:r>
            <a:r>
              <a:rPr lang="en-IE" b="0" dirty="0" smtClean="0"/>
              <a:t>considered? Is information </a:t>
            </a:r>
            <a:r>
              <a:rPr lang="en-IE" b="0" dirty="0"/>
              <a:t>ignored to prove the author's point</a:t>
            </a:r>
            <a:r>
              <a:rPr lang="en-IE" b="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dirty="0" smtClean="0"/>
              <a:t>Persuasiveness</a:t>
            </a:r>
            <a:r>
              <a:rPr lang="en-IE" b="0" dirty="0"/>
              <a:t> </a:t>
            </a:r>
            <a:r>
              <a:rPr lang="en-IE" b="0" dirty="0" smtClean="0"/>
              <a:t>– Is some of the author's theses/data more or less convincing?</a:t>
            </a:r>
          </a:p>
          <a:p>
            <a:endParaRPr lang="en-IE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dirty="0" smtClean="0"/>
              <a:t>Value</a:t>
            </a:r>
            <a:r>
              <a:rPr lang="en-IE" b="0" dirty="0"/>
              <a:t> </a:t>
            </a:r>
            <a:r>
              <a:rPr lang="en-IE" b="0" dirty="0" smtClean="0"/>
              <a:t>- Are </a:t>
            </a:r>
            <a:r>
              <a:rPr lang="en-IE" b="0" dirty="0"/>
              <a:t>the author's </a:t>
            </a:r>
            <a:r>
              <a:rPr lang="en-IE" b="0" dirty="0" smtClean="0"/>
              <a:t>data/conclusions </a:t>
            </a:r>
            <a:r>
              <a:rPr lang="en-IE" b="0" dirty="0"/>
              <a:t>convincing? Does the work </a:t>
            </a:r>
            <a:r>
              <a:rPr lang="en-IE" b="0" dirty="0" smtClean="0"/>
              <a:t>contribute </a:t>
            </a:r>
            <a:r>
              <a:rPr lang="en-IE" b="0" dirty="0"/>
              <a:t>in </a:t>
            </a:r>
            <a:r>
              <a:rPr lang="en-IE" b="0" dirty="0" smtClean="0"/>
              <a:t>a </a:t>
            </a:r>
            <a:r>
              <a:rPr lang="en-IE" b="0" dirty="0"/>
              <a:t>significant way to an understanding of </a:t>
            </a:r>
            <a:r>
              <a:rPr lang="en-IE" b="0" dirty="0" smtClean="0"/>
              <a:t>the field?</a:t>
            </a:r>
            <a:endParaRPr lang="en-IE" b="0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696147" y="593326"/>
            <a:ext cx="6880310" cy="5870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4000" b="1" i="0" kern="1200" smtClean="0">
                <a:solidFill>
                  <a:srgbClr val="000000"/>
                </a:solidFill>
                <a:effectLst/>
                <a:latin typeface="+mj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Literature Search &amp; 3. Data Evaluation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1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96147" y="1335694"/>
            <a:ext cx="6350000" cy="5124482"/>
          </a:xfrm>
        </p:spPr>
        <p:txBody>
          <a:bodyPr>
            <a:norm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IE" b="0" dirty="0" smtClean="0"/>
              <a:t>How </a:t>
            </a:r>
            <a:r>
              <a:rPr lang="en-IE" b="0" dirty="0"/>
              <a:t>good was my </a:t>
            </a:r>
            <a:r>
              <a:rPr lang="en-IE" dirty="0"/>
              <a:t>information seeking</a:t>
            </a:r>
            <a:r>
              <a:rPr lang="en-IE" b="0" dirty="0"/>
              <a:t>? Has my search been wide enough to </a:t>
            </a:r>
            <a:r>
              <a:rPr lang="en-IE" b="0" dirty="0" smtClean="0"/>
              <a:t>ensure all </a:t>
            </a:r>
            <a:r>
              <a:rPr lang="en-IE" b="0" dirty="0"/>
              <a:t>relevant </a:t>
            </a:r>
            <a:r>
              <a:rPr lang="en-IE" b="0" dirty="0" smtClean="0"/>
              <a:t>material is included? </a:t>
            </a:r>
            <a:r>
              <a:rPr lang="en-IE" b="0" dirty="0"/>
              <a:t>Has it been narrow enough to exclude irrelevant material? Is the number of sources I've used appropriate for the length of my paper</a:t>
            </a:r>
            <a:r>
              <a:rPr lang="en-IE" b="0" dirty="0" smtClean="0"/>
              <a:t>?</a:t>
            </a:r>
          </a:p>
          <a:p>
            <a:pPr fontAlgn="base"/>
            <a:endParaRPr lang="en-IE" b="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IE" b="0" dirty="0"/>
              <a:t>Have I </a:t>
            </a:r>
            <a:r>
              <a:rPr lang="en-IE" dirty="0"/>
              <a:t>critically analysed </a:t>
            </a:r>
            <a:r>
              <a:rPr lang="en-IE" b="0" dirty="0"/>
              <a:t>the literature I use? Do I follow through a set of concepts </a:t>
            </a:r>
            <a:r>
              <a:rPr lang="en-IE" b="0" dirty="0" smtClean="0"/>
              <a:t> and compare appropriate information? </a:t>
            </a:r>
            <a:r>
              <a:rPr lang="en-IE" dirty="0">
                <a:solidFill>
                  <a:srgbClr val="FF0000"/>
                </a:solidFill>
              </a:rPr>
              <a:t>Instead of just listing and summarizing </a:t>
            </a:r>
            <a:r>
              <a:rPr lang="en-IE" dirty="0" smtClean="0">
                <a:solidFill>
                  <a:srgbClr val="FF0000"/>
                </a:solidFill>
              </a:rPr>
              <a:t>research, </a:t>
            </a:r>
            <a:r>
              <a:rPr lang="en-IE" dirty="0">
                <a:solidFill>
                  <a:srgbClr val="FF0000"/>
                </a:solidFill>
              </a:rPr>
              <a:t>do I assess them, discussing strengths and weaknesses</a:t>
            </a:r>
            <a:r>
              <a:rPr lang="en-IE" dirty="0" smtClean="0">
                <a:solidFill>
                  <a:srgbClr val="FF0000"/>
                </a:solidFill>
              </a:rPr>
              <a:t>?</a:t>
            </a:r>
          </a:p>
          <a:p>
            <a:pPr fontAlgn="base"/>
            <a:endParaRPr lang="en-IE" b="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IE" b="0" dirty="0"/>
              <a:t>Have I cited and discussed studies </a:t>
            </a:r>
            <a:r>
              <a:rPr lang="en-IE" dirty="0"/>
              <a:t>contrary</a:t>
            </a:r>
            <a:r>
              <a:rPr lang="en-IE" b="0" dirty="0"/>
              <a:t> to my perspective</a:t>
            </a:r>
            <a:r>
              <a:rPr lang="en-IE" b="0" dirty="0" smtClean="0"/>
              <a:t>?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IE" b="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IE" b="0" dirty="0"/>
              <a:t>Will the reader find my literature review </a:t>
            </a:r>
            <a:r>
              <a:rPr lang="en-IE" dirty="0"/>
              <a:t>relevant, appropriate, </a:t>
            </a:r>
            <a:r>
              <a:rPr lang="en-IE" dirty="0" smtClean="0"/>
              <a:t> interesting and useful?</a:t>
            </a:r>
            <a:endParaRPr lang="en-IE" b="0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696147" y="593326"/>
            <a:ext cx="6441989" cy="587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4000" b="1" i="0" kern="1200" smtClean="0">
                <a:solidFill>
                  <a:srgbClr val="000000"/>
                </a:solidFill>
                <a:effectLst/>
                <a:latin typeface="+mj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800" dirty="0" smtClean="0"/>
              <a:t>4. Analysis </a:t>
            </a:r>
            <a:r>
              <a:rPr lang="en-IE" sz="2800" dirty="0"/>
              <a:t>and </a:t>
            </a:r>
            <a:r>
              <a:rPr lang="en-IE" sz="2800" dirty="0" smtClean="0"/>
              <a:t>Interpretation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133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295400"/>
            <a:ext cx="57912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Coherent</a:t>
            </a:r>
          </a:p>
          <a:p>
            <a:pPr algn="ctr"/>
            <a:r>
              <a:rPr lang="en-GB" sz="5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 Literature Reviews</a:t>
            </a:r>
          </a:p>
          <a:p>
            <a:endParaRPr lang="en-GB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96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38136" y="1978938"/>
            <a:ext cx="2041489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000000"/>
                </a:solidFill>
              </a:rPr>
              <a:t>TIP: Use the Essay Structure Template available online:</a:t>
            </a:r>
          </a:p>
          <a:p>
            <a:endParaRPr lang="en-IE" b="1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rgbClr val="000000"/>
                </a:solidFill>
              </a:rPr>
              <a:t>DCU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rgbClr val="000000"/>
                </a:solidFill>
              </a:rPr>
              <a:t>Student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rgbClr val="000000"/>
                </a:solidFill>
              </a:rPr>
              <a:t>Online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rgbClr val="000000"/>
                </a:solidFill>
              </a:rPr>
              <a:t>Essay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96148" y="1349549"/>
            <a:ext cx="6350000" cy="4597154"/>
          </a:xfrm>
        </p:spPr>
        <p:txBody>
          <a:bodyPr>
            <a:normAutofit/>
          </a:bodyPr>
          <a:lstStyle/>
          <a:p>
            <a:r>
              <a:rPr lang="en-IE" b="0" dirty="0" smtClean="0"/>
              <a:t>Aim for:</a:t>
            </a:r>
          </a:p>
          <a:p>
            <a:endParaRPr lang="en-I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/>
              <a:t>C</a:t>
            </a:r>
            <a:r>
              <a:rPr lang="en-IE" b="0" dirty="0" smtClean="0"/>
              <a:t>lear </a:t>
            </a:r>
            <a:r>
              <a:rPr lang="en-IE" b="0" dirty="0"/>
              <a:t>and cohesive essay that integrates the key details of the literature and communicates your point of </a:t>
            </a:r>
            <a:r>
              <a:rPr lang="en-IE" b="0" dirty="0" smtClean="0"/>
              <a:t>view</a:t>
            </a:r>
          </a:p>
          <a:p>
            <a:endParaRPr lang="en-I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Use </a:t>
            </a:r>
            <a:r>
              <a:rPr lang="en-IE" b="0" dirty="0"/>
              <a:t>subheadings, especially in long </a:t>
            </a:r>
            <a:r>
              <a:rPr lang="en-IE" b="0" dirty="0" smtClean="0"/>
              <a:t>reviews</a:t>
            </a:r>
          </a:p>
          <a:p>
            <a:endParaRPr lang="en-IE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/>
              <a:t>Use transitions to help trace your argument</a:t>
            </a:r>
          </a:p>
          <a:p>
            <a:endParaRPr lang="en-IE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If </a:t>
            </a:r>
            <a:r>
              <a:rPr lang="en-IE" b="0" dirty="0"/>
              <a:t>your topic teaches across disciplines, consider reviewing studies from each discipline separately</a:t>
            </a:r>
          </a:p>
          <a:p>
            <a:endParaRPr lang="en-I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Check </a:t>
            </a:r>
            <a:r>
              <a:rPr lang="en-IE" b="0" dirty="0"/>
              <a:t>the flow </a:t>
            </a:r>
            <a:r>
              <a:rPr lang="en-IE" b="0" dirty="0" smtClean="0"/>
              <a:t>of </a:t>
            </a:r>
            <a:r>
              <a:rPr lang="en-IE" b="0" dirty="0"/>
              <a:t>your argument for coherence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6147" y="593326"/>
            <a:ext cx="6785308" cy="780156"/>
          </a:xfrm>
        </p:spPr>
        <p:txBody>
          <a:bodyPr>
            <a:normAutofit/>
          </a:bodyPr>
          <a:lstStyle/>
          <a:p>
            <a:r>
              <a:rPr lang="en-IE" sz="2800" dirty="0"/>
              <a:t>C</a:t>
            </a:r>
            <a:r>
              <a:rPr lang="en-IE" sz="2800" dirty="0" smtClean="0"/>
              <a:t>oherent Scientific Literature Reviews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830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image of an essay template" title="essay temp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044" y="201881"/>
            <a:ext cx="4801047" cy="65554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9437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38136" y="1978938"/>
            <a:ext cx="2041489" cy="36933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000000"/>
                </a:solidFill>
              </a:rPr>
              <a:t>TIP: Use Introductions &amp; Conclusions available online:</a:t>
            </a:r>
          </a:p>
          <a:p>
            <a:endParaRPr lang="en-IE" b="1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rgbClr val="000000"/>
                </a:solidFill>
              </a:rPr>
              <a:t>DCU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rgbClr val="000000"/>
                </a:solidFill>
              </a:rPr>
              <a:t>Student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rgbClr val="000000"/>
                </a:solidFill>
              </a:rPr>
              <a:t>Online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rgbClr val="000000"/>
                </a:solidFill>
              </a:rPr>
              <a:t>Introductions &amp; Conclusions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96148" y="1278298"/>
            <a:ext cx="6350000" cy="459715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Define </a:t>
            </a:r>
            <a:r>
              <a:rPr lang="en-IE" b="0" dirty="0"/>
              <a:t>or identify the general topic, issue, or area of concern, thus providing an appropriate context for reviewing the literature</a:t>
            </a:r>
            <a:r>
              <a:rPr lang="en-IE" b="0" dirty="0" smtClean="0"/>
              <a:t>.</a:t>
            </a:r>
          </a:p>
          <a:p>
            <a:endParaRPr lang="en-IE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/>
              <a:t>Point out overall trends in what has been published about the topic; or conflicts in theory, methodology, evidence, and conclusions; or gaps in research and scholarship; or a single problem or new perspective of immediate interest</a:t>
            </a:r>
            <a:r>
              <a:rPr lang="en-IE" b="0" dirty="0" smtClean="0"/>
              <a:t>.</a:t>
            </a:r>
          </a:p>
          <a:p>
            <a:endParaRPr lang="en-IE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/>
              <a:t>Establish </a:t>
            </a:r>
            <a:r>
              <a:rPr lang="en-IE" b="0" dirty="0" smtClean="0"/>
              <a:t>your point </a:t>
            </a:r>
            <a:r>
              <a:rPr lang="en-IE" b="0" dirty="0"/>
              <a:t>of </a:t>
            </a:r>
            <a:r>
              <a:rPr lang="en-IE" b="0" dirty="0" smtClean="0"/>
              <a:t>view </a:t>
            </a:r>
            <a:r>
              <a:rPr lang="en-IE" b="0" dirty="0"/>
              <a:t>for reviewing the literature; explain the criteria to be used in </a:t>
            </a:r>
            <a:r>
              <a:rPr lang="en-IE" b="0" dirty="0" err="1"/>
              <a:t>analyzing</a:t>
            </a:r>
            <a:r>
              <a:rPr lang="en-IE" b="0" dirty="0"/>
              <a:t> and comparing literature and the organization of the </a:t>
            </a:r>
            <a:r>
              <a:rPr lang="en-IE" b="0" dirty="0" smtClean="0"/>
              <a:t>review.</a:t>
            </a:r>
            <a:endParaRPr lang="en-IE" dirty="0"/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Writing the Introduction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370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38136" y="1978938"/>
            <a:ext cx="2041489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000000"/>
                </a:solidFill>
              </a:rPr>
              <a:t>TIP: Use the Paragraphing &amp; Signposting Doc available online:</a:t>
            </a:r>
          </a:p>
          <a:p>
            <a:endParaRPr lang="en-IE" b="1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rgbClr val="000000"/>
                </a:solidFill>
              </a:rPr>
              <a:t>DCU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rgbClr val="000000"/>
                </a:solidFill>
              </a:rPr>
              <a:t>Student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rgbClr val="000000"/>
                </a:solidFill>
              </a:rPr>
              <a:t>Online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rgbClr val="000000"/>
                </a:solidFill>
              </a:rPr>
              <a:t>Paragraphing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rgbClr val="000000"/>
                </a:solidFill>
              </a:rPr>
              <a:t>Signposting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96147" y="1373482"/>
            <a:ext cx="6350001" cy="492948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Group </a:t>
            </a:r>
            <a:r>
              <a:rPr lang="en-IE" b="0" dirty="0"/>
              <a:t>research </a:t>
            </a:r>
            <a:r>
              <a:rPr lang="en-IE" b="0" dirty="0" smtClean="0"/>
              <a:t>topics according </a:t>
            </a:r>
            <a:r>
              <a:rPr lang="en-IE" b="0" dirty="0"/>
              <a:t>to common denominators </a:t>
            </a:r>
            <a:r>
              <a:rPr lang="en-IE" b="0" dirty="0" smtClean="0"/>
              <a:t>and back up main points with </a:t>
            </a:r>
            <a:r>
              <a:rPr lang="en-IE" b="0" dirty="0"/>
              <a:t>research including </a:t>
            </a:r>
            <a:r>
              <a:rPr lang="en-IE" b="0" dirty="0" smtClean="0"/>
              <a:t>reviews</a:t>
            </a:r>
            <a:r>
              <a:rPr lang="en-IE" b="0" dirty="0"/>
              <a:t>, </a:t>
            </a:r>
            <a:r>
              <a:rPr lang="en-IE" b="0" dirty="0" smtClean="0"/>
              <a:t>research articles, theoretical </a:t>
            </a:r>
            <a:r>
              <a:rPr lang="en-IE" b="0" dirty="0"/>
              <a:t>articles, case studies, etc</a:t>
            </a:r>
            <a:r>
              <a:rPr lang="en-IE" b="0" dirty="0" smtClean="0"/>
              <a:t>.).</a:t>
            </a:r>
          </a:p>
          <a:p>
            <a:endParaRPr lang="en-IE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/>
              <a:t>Summarize individual studies or articles with as much or as little detail as each </a:t>
            </a:r>
            <a:r>
              <a:rPr lang="en-IE" b="0" dirty="0" smtClean="0"/>
              <a:t>merits, </a:t>
            </a:r>
            <a:r>
              <a:rPr lang="en-IE" b="0" dirty="0"/>
              <a:t>remembering that space (length) denotes significance</a:t>
            </a:r>
            <a:r>
              <a:rPr lang="en-IE" b="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/>
              <a:t>Provide </a:t>
            </a:r>
            <a:r>
              <a:rPr lang="en-IE" b="0" dirty="0" smtClean="0"/>
              <a:t>strong </a:t>
            </a:r>
            <a:r>
              <a:rPr lang="en-IE" b="0" dirty="0"/>
              <a:t>"umbrella" sentences at beginnings of paragraphs, "signposts" throughout, and brief </a:t>
            </a:r>
            <a:r>
              <a:rPr lang="en-IE" b="0" dirty="0" smtClean="0"/>
              <a:t>“why I included this information" </a:t>
            </a:r>
            <a:r>
              <a:rPr lang="en-IE" b="0" dirty="0"/>
              <a:t>summary </a:t>
            </a:r>
            <a:r>
              <a:rPr lang="en-IE" b="0" dirty="0" smtClean="0"/>
              <a:t>sentences at end of paragraphs.</a:t>
            </a:r>
            <a:endParaRPr lang="en-IE" b="0" dirty="0"/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Writing the Main Body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013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96148" y="1373482"/>
            <a:ext cx="6350000" cy="5383578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Summarize </a:t>
            </a:r>
            <a:r>
              <a:rPr lang="en-IE" b="0" dirty="0"/>
              <a:t>major contributions of </a:t>
            </a:r>
            <a:r>
              <a:rPr lang="en-IE" b="0" dirty="0" smtClean="0"/>
              <a:t>research and </a:t>
            </a:r>
            <a:r>
              <a:rPr lang="en-IE" b="0" dirty="0"/>
              <a:t>articles to the body of knowledge under review, maintaining the focus established in the introduction.</a:t>
            </a:r>
          </a:p>
          <a:p>
            <a:endParaRPr lang="en-I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Evaluate </a:t>
            </a:r>
            <a:r>
              <a:rPr lang="en-IE" b="0" dirty="0"/>
              <a:t>the </a:t>
            </a:r>
            <a:r>
              <a:rPr lang="en-IE" b="0" dirty="0" smtClean="0"/>
              <a:t>main body </a:t>
            </a:r>
            <a:r>
              <a:rPr lang="en-IE" b="0" dirty="0"/>
              <a:t>of </a:t>
            </a:r>
            <a:r>
              <a:rPr lang="en-IE" b="0" dirty="0" smtClean="0"/>
              <a:t>information </a:t>
            </a:r>
            <a:r>
              <a:rPr lang="en-IE" b="0" dirty="0"/>
              <a:t>reviewed, pointing out major </a:t>
            </a:r>
            <a:r>
              <a:rPr lang="en-IE" b="0" dirty="0" smtClean="0"/>
              <a:t>flaws/gaps/inconsistencies </a:t>
            </a:r>
            <a:r>
              <a:rPr lang="en-IE" b="0" dirty="0"/>
              <a:t>in </a:t>
            </a:r>
            <a:r>
              <a:rPr lang="en-IE" b="0" dirty="0" smtClean="0"/>
              <a:t>research and issues </a:t>
            </a:r>
            <a:r>
              <a:rPr lang="en-IE" b="0" dirty="0"/>
              <a:t>pertinent to future study</a:t>
            </a:r>
            <a:r>
              <a:rPr lang="en-IE" b="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/>
              <a:t>Conclude by providing some insight into the relationship between the central topic of the literature review and </a:t>
            </a:r>
            <a:r>
              <a:rPr lang="en-IE" b="0" dirty="0" smtClean="0"/>
              <a:t>the proposed </a:t>
            </a:r>
            <a:r>
              <a:rPr lang="en-IE" b="0" dirty="0"/>
              <a:t>scientific </a:t>
            </a:r>
            <a:r>
              <a:rPr lang="en-IE" b="0" dirty="0" smtClean="0"/>
              <a:t>endeavour.</a:t>
            </a:r>
            <a:endParaRPr lang="en-IE" b="0" dirty="0"/>
          </a:p>
          <a:p>
            <a:endParaRPr lang="en-IE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Provide </a:t>
            </a:r>
            <a:r>
              <a:rPr lang="en-IE" b="0" dirty="0"/>
              <a:t>closure so that the path of the argument ends with a conclusion of some kind</a:t>
            </a:r>
            <a:r>
              <a:rPr lang="en-IE" b="0" dirty="0" smtClean="0"/>
              <a:t>.</a:t>
            </a:r>
          </a:p>
          <a:p>
            <a:endParaRPr lang="en-IE" b="0" dirty="0" smtClean="0"/>
          </a:p>
          <a:p>
            <a:r>
              <a:rPr lang="en-IE" b="0" dirty="0" smtClean="0"/>
              <a:t>NOTE: A literature review </a:t>
            </a:r>
            <a:r>
              <a:rPr lang="en-IE" b="0" dirty="0"/>
              <a:t>in a </a:t>
            </a:r>
            <a:r>
              <a:rPr lang="en-IE" b="0" dirty="0" smtClean="0"/>
              <a:t>thesis or dissertation usually </a:t>
            </a:r>
            <a:r>
              <a:rPr lang="en-IE" b="0" dirty="0"/>
              <a:t>leads to the research questions that will be addressed</a:t>
            </a:r>
            <a:r>
              <a:rPr lang="en-IE" b="0" dirty="0" smtClean="0"/>
              <a:t>.</a:t>
            </a:r>
            <a:endParaRPr lang="en-IE" b="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Writing the Conclusion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895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295400"/>
            <a:ext cx="5791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 Literature Review</a:t>
            </a:r>
          </a:p>
          <a:p>
            <a:pPr algn="ctr"/>
            <a:endParaRPr lang="en-GB" sz="5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56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96148" y="1705808"/>
            <a:ext cx="6350000" cy="4647491"/>
          </a:xfrm>
        </p:spPr>
        <p:txBody>
          <a:bodyPr>
            <a:normAutofit/>
          </a:bodyPr>
          <a:lstStyle/>
          <a:p>
            <a:pPr fontAlgn="base"/>
            <a:r>
              <a:rPr lang="en-IE" dirty="0" smtClean="0"/>
              <a:t>A scientific literature </a:t>
            </a:r>
            <a:r>
              <a:rPr lang="en-IE" dirty="0"/>
              <a:t>review </a:t>
            </a:r>
            <a:r>
              <a:rPr lang="en-IE" dirty="0" smtClean="0"/>
              <a:t>should: 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endParaRPr lang="en-IE" b="0" dirty="0"/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en-IE" b="0" dirty="0"/>
              <a:t>B</a:t>
            </a:r>
            <a:r>
              <a:rPr lang="en-IE" b="0" dirty="0" smtClean="0"/>
              <a:t>e a piece of </a:t>
            </a:r>
            <a:r>
              <a:rPr lang="en-IE" dirty="0"/>
              <a:t>discursive prose</a:t>
            </a:r>
            <a:endParaRPr lang="en-IE" b="0" dirty="0"/>
          </a:p>
          <a:p>
            <a:pPr fontAlgn="base"/>
            <a:endParaRPr lang="en-IE" b="0" dirty="0" smtClean="0"/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en-IE" b="0" dirty="0" smtClean="0"/>
              <a:t>Organize </a:t>
            </a:r>
            <a:r>
              <a:rPr lang="en-IE" b="0" dirty="0"/>
              <a:t>the literature review into sections that present </a:t>
            </a:r>
            <a:r>
              <a:rPr lang="en-IE" b="0" dirty="0" smtClean="0"/>
              <a:t>topics, </a:t>
            </a:r>
            <a:r>
              <a:rPr lang="en-IE" b="0" dirty="0"/>
              <a:t>including relevant theory. </a:t>
            </a:r>
            <a:endParaRPr lang="en-IE" b="0" dirty="0" smtClean="0"/>
          </a:p>
          <a:p>
            <a:pPr marL="285750" indent="-285750" fontAlgn="base">
              <a:buFont typeface="Wingdings" panose="05000000000000000000" pitchFamily="2" charset="2"/>
              <a:buChar char="ü"/>
            </a:pPr>
            <a:endParaRPr lang="en-IE" b="0" dirty="0"/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en-IE" i="1" dirty="0" smtClean="0"/>
              <a:t>Not</a:t>
            </a:r>
            <a:r>
              <a:rPr lang="en-IE" b="0" dirty="0" smtClean="0"/>
              <a:t> list </a:t>
            </a:r>
            <a:r>
              <a:rPr lang="en-IE" b="0" dirty="0"/>
              <a:t>all the material published, </a:t>
            </a:r>
            <a:r>
              <a:rPr lang="en-IE" b="0" dirty="0" smtClean="0"/>
              <a:t>but instead show evaluation </a:t>
            </a:r>
            <a:r>
              <a:rPr lang="en-IE" b="0" dirty="0"/>
              <a:t>according to the guiding concept of your thesis or research </a:t>
            </a:r>
            <a:r>
              <a:rPr lang="en-IE" b="0" dirty="0" smtClean="0"/>
              <a:t>question</a:t>
            </a:r>
          </a:p>
          <a:p>
            <a:pPr fontAlgn="base"/>
            <a:endParaRPr lang="en-IE" b="0" dirty="0" smtClean="0"/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en-IE" b="0" dirty="0" smtClean="0"/>
              <a:t>Show </a:t>
            </a:r>
            <a:r>
              <a:rPr lang="en-IE" b="0" dirty="0"/>
              <a:t>you understand the relevance and significance of the different publications, and how they relate to each other</a:t>
            </a:r>
            <a:r>
              <a:rPr lang="en-IE" b="0" dirty="0" smtClean="0"/>
              <a:t>.</a:t>
            </a:r>
          </a:p>
          <a:p>
            <a:pPr fontAlgn="base"/>
            <a:endParaRPr lang="en-IE" b="0" dirty="0" smtClean="0"/>
          </a:p>
          <a:p>
            <a:pPr fontAlgn="base"/>
            <a:endParaRPr lang="en-IE" b="0" dirty="0"/>
          </a:p>
          <a:p>
            <a:pPr fontAlgn="base"/>
            <a:endParaRPr lang="en-IE" b="0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E" dirty="0" smtClean="0"/>
              <a:t>Final Note – TIPS!!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195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96148" y="1705808"/>
            <a:ext cx="6350000" cy="5039375"/>
          </a:xfrm>
        </p:spPr>
        <p:txBody>
          <a:bodyPr>
            <a:normAutofit/>
          </a:bodyPr>
          <a:lstStyle/>
          <a:p>
            <a:pPr fontAlgn="base"/>
            <a:r>
              <a:rPr lang="en-IE" dirty="0" smtClean="0"/>
              <a:t>A scientific literature review should not be:</a:t>
            </a:r>
          </a:p>
          <a:p>
            <a:pPr fontAlgn="base"/>
            <a:endParaRPr lang="en-IE" b="0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IE" b="0" dirty="0" smtClean="0"/>
              <a:t>A list describing or summarizing one piece of literature after another. </a:t>
            </a:r>
          </a:p>
          <a:p>
            <a:pPr fontAlgn="base"/>
            <a:endParaRPr lang="en-IE" b="0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IE" b="0" dirty="0" smtClean="0"/>
              <a:t>It's usually a bad sign to see every paragraph beginning with the name of a researcher.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E" dirty="0" smtClean="0"/>
              <a:t>Final Note – TIPS!!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30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of Homer Simpson looking puzzled" title="Ho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870" y="3010184"/>
            <a:ext cx="24003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96148" y="483225"/>
            <a:ext cx="6350000" cy="4597154"/>
          </a:xfrm>
        </p:spPr>
        <p:txBody>
          <a:bodyPr>
            <a:normAutofit/>
          </a:bodyPr>
          <a:lstStyle/>
          <a:p>
            <a:pPr algn="ctr"/>
            <a:r>
              <a:rPr lang="en-GB" sz="8000" dirty="0" smtClean="0">
                <a:solidFill>
                  <a:srgbClr val="FF0000"/>
                </a:solidFill>
              </a:rPr>
              <a:t>QUESTIONS???</a:t>
            </a:r>
            <a:endParaRPr lang="en-GB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92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79777" y="859810"/>
            <a:ext cx="6350000" cy="5184730"/>
          </a:xfrm>
        </p:spPr>
        <p:txBody>
          <a:bodyPr>
            <a:normAutofit/>
          </a:bodyPr>
          <a:lstStyle/>
          <a:p>
            <a:r>
              <a:rPr lang="en-IE" dirty="0" smtClean="0"/>
              <a:t>This presentation was prepared based on the resources kindly made available online by:</a:t>
            </a:r>
          </a:p>
          <a:p>
            <a:endParaRPr lang="en-I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University of Santa Cruz</a:t>
            </a:r>
          </a:p>
          <a:p>
            <a:r>
              <a:rPr lang="en-IE" b="0" dirty="0">
                <a:hlinkClick r:id="rId2"/>
              </a:rPr>
              <a:t>http://</a:t>
            </a:r>
            <a:r>
              <a:rPr lang="en-IE" b="0" dirty="0" smtClean="0">
                <a:hlinkClick r:id="rId2"/>
              </a:rPr>
              <a:t>guides.library.ucsc.edu/c.php?g=119714&amp;p=780881</a:t>
            </a:r>
            <a:endParaRPr lang="en-I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University of Toronto</a:t>
            </a:r>
          </a:p>
          <a:p>
            <a:r>
              <a:rPr lang="en-IE" b="0" dirty="0">
                <a:hlinkClick r:id="rId3"/>
              </a:rPr>
              <a:t>http://</a:t>
            </a:r>
            <a:r>
              <a:rPr lang="en-IE" b="0" dirty="0" smtClean="0">
                <a:hlinkClick r:id="rId3"/>
              </a:rPr>
              <a:t>www.writing.utoronto.ca/advice/specific-types-of-writing/literature-review</a:t>
            </a:r>
            <a:endParaRPr lang="en-I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University of Minnesota Duluth</a:t>
            </a:r>
          </a:p>
          <a:p>
            <a:r>
              <a:rPr lang="en-IE" b="0" dirty="0">
                <a:hlinkClick r:id="rId4"/>
              </a:rPr>
              <a:t>http://www.duluth.umn.edu/~</a:t>
            </a:r>
            <a:r>
              <a:rPr lang="en-IE" b="0" dirty="0" smtClean="0">
                <a:hlinkClick r:id="rId4"/>
              </a:rPr>
              <a:t>hrallis/guides/researching/litreview.html</a:t>
            </a:r>
            <a:endParaRPr lang="en-I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The University of Wisconsin - Madison Writing Centre</a:t>
            </a:r>
          </a:p>
          <a:p>
            <a:r>
              <a:rPr lang="en-IE" b="0" dirty="0">
                <a:hlinkClick r:id="rId5"/>
              </a:rPr>
              <a:t>http://</a:t>
            </a:r>
            <a:r>
              <a:rPr lang="en-IE" b="0" dirty="0" smtClean="0">
                <a:hlinkClick r:id="rId5"/>
              </a:rPr>
              <a:t>writing.wisc.edu/Handbook/ReviewofLiterature.html</a:t>
            </a:r>
            <a:endParaRPr lang="en-I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Monash University</a:t>
            </a:r>
          </a:p>
          <a:p>
            <a:r>
              <a:rPr lang="en-IE" b="0" dirty="0">
                <a:hlinkClick r:id="rId6"/>
              </a:rPr>
              <a:t>http://</a:t>
            </a:r>
            <a:r>
              <a:rPr lang="en-IE" b="0" dirty="0" smtClean="0">
                <a:hlinkClick r:id="rId6"/>
              </a:rPr>
              <a:t>www.monash.edu.au/lls/llonline/writing/science/lit-review/index.xml</a:t>
            </a:r>
            <a:endParaRPr lang="en-IE" b="0" dirty="0" smtClean="0"/>
          </a:p>
          <a:p>
            <a:endParaRPr lang="en-IE" b="0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6147" y="347667"/>
            <a:ext cx="6441989" cy="780156"/>
          </a:xfrm>
        </p:spPr>
        <p:txBody>
          <a:bodyPr>
            <a:normAutofit/>
          </a:bodyPr>
          <a:lstStyle/>
          <a:p>
            <a:r>
              <a:rPr lang="en-IE" sz="2400" dirty="0" smtClean="0"/>
              <a:t>Acknowledgements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40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96148" y="1705809"/>
            <a:ext cx="6334044" cy="158603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 Scientific Literature Review?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How to write a Scientific Literature Review?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Coherent Literature Reviews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Final Tips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15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295400"/>
            <a:ext cx="57912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a Scientific</a:t>
            </a:r>
          </a:p>
          <a:p>
            <a:pPr algn="ctr"/>
            <a:r>
              <a:rPr lang="en-GB" sz="5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Review?</a:t>
            </a:r>
          </a:p>
          <a:p>
            <a:endParaRPr lang="en-GB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38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96148" y="1299160"/>
            <a:ext cx="6749681" cy="4849370"/>
          </a:xfrm>
        </p:spPr>
        <p:txBody>
          <a:bodyPr>
            <a:normAutofit lnSpcReduction="10000"/>
          </a:bodyPr>
          <a:lstStyle/>
          <a:p>
            <a:r>
              <a:rPr lang="en-IE" dirty="0"/>
              <a:t>A </a:t>
            </a:r>
            <a:r>
              <a:rPr lang="en-IE" dirty="0" smtClean="0"/>
              <a:t>scientific literature </a:t>
            </a:r>
            <a:r>
              <a:rPr lang="en-IE" dirty="0"/>
              <a:t>review is </a:t>
            </a:r>
            <a:r>
              <a:rPr lang="en-IE" dirty="0" smtClean="0"/>
              <a:t>a critical </a:t>
            </a:r>
            <a:r>
              <a:rPr lang="en-IE" dirty="0"/>
              <a:t>account of what has been published on a topic by accredited </a:t>
            </a:r>
            <a:r>
              <a:rPr lang="en-IE" dirty="0" smtClean="0"/>
              <a:t>researchers.</a:t>
            </a:r>
          </a:p>
          <a:p>
            <a:endParaRPr lang="en-IE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E" b="0" dirty="0" smtClean="0">
                <a:latin typeface="Arial" panose="020B0604020202020204" pitchFamily="34" charset="0"/>
                <a:cs typeface="Arial" panose="020B0604020202020204" pitchFamily="34" charset="0"/>
              </a:rPr>
              <a:t>It may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>
                <a:latin typeface="Arial" panose="020B0604020202020204" pitchFamily="34" charset="0"/>
                <a:cs typeface="Arial" panose="020B0604020202020204" pitchFamily="34" charset="0"/>
              </a:rPr>
              <a:t>A stand-alone assignment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>
                <a:latin typeface="Arial" panose="020B0604020202020204" pitchFamily="34" charset="0"/>
                <a:cs typeface="Arial" panose="020B0604020202020204" pitchFamily="34" charset="0"/>
              </a:rPr>
              <a:t>An in</a:t>
            </a:r>
            <a:r>
              <a:rPr lang="en-IE" b="0" dirty="0" smtClean="0"/>
              <a:t>troduction </a:t>
            </a:r>
            <a:r>
              <a:rPr lang="en-IE" b="0" dirty="0"/>
              <a:t>to an essay</a:t>
            </a:r>
            <a:r>
              <a:rPr lang="en-IE" b="0" dirty="0" smtClean="0"/>
              <a:t>, report, thesis chapter,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Rationale </a:t>
            </a:r>
            <a:r>
              <a:rPr lang="en-IE" b="0" dirty="0"/>
              <a:t>for engaging in primary research. </a:t>
            </a:r>
            <a:endParaRPr lang="en-I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Part </a:t>
            </a:r>
            <a:r>
              <a:rPr lang="en-IE" b="0" dirty="0"/>
              <a:t>of </a:t>
            </a:r>
            <a:r>
              <a:rPr lang="en-IE" b="0" dirty="0" smtClean="0"/>
              <a:t>research/grant proposals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b="0" dirty="0"/>
          </a:p>
          <a:p>
            <a:r>
              <a:rPr lang="en-IE" b="0" dirty="0" smtClean="0"/>
              <a:t>Writing a literature review will: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Improve your topic 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/>
              <a:t>Provide insight on your topic to </a:t>
            </a:r>
            <a:r>
              <a:rPr lang="en-IE" b="0" dirty="0" smtClean="0"/>
              <a:t>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Demonstrate your data search 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Demonstrate your critical analysis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Demonstrate your communication/writing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E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6148" y="700204"/>
            <a:ext cx="6441989" cy="587081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Scientific Literature Review: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07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3582" y="1978938"/>
            <a:ext cx="1886043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000000"/>
                </a:solidFill>
              </a:rPr>
              <a:t>Compared </a:t>
            </a:r>
            <a:r>
              <a:rPr lang="en-IE" b="1" dirty="0">
                <a:solidFill>
                  <a:srgbClr val="000000"/>
                </a:solidFill>
              </a:rPr>
              <a:t>to 1991, in 2008 </a:t>
            </a:r>
            <a:r>
              <a:rPr lang="en-IE" b="1" dirty="0">
                <a:solidFill>
                  <a:srgbClr val="FF0000"/>
                </a:solidFill>
              </a:rPr>
              <a:t>three</a:t>
            </a:r>
            <a:r>
              <a:rPr lang="en-IE" b="1" dirty="0">
                <a:solidFill>
                  <a:srgbClr val="000000"/>
                </a:solidFill>
              </a:rPr>
              <a:t>, </a:t>
            </a:r>
            <a:r>
              <a:rPr lang="en-IE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eight</a:t>
            </a:r>
            <a:r>
              <a:rPr lang="en-IE" b="1" dirty="0">
                <a:solidFill>
                  <a:srgbClr val="000000"/>
                </a:solidFill>
              </a:rPr>
              <a:t>, and </a:t>
            </a:r>
            <a:r>
              <a:rPr lang="en-IE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forty</a:t>
            </a:r>
            <a:r>
              <a:rPr lang="en-IE" b="1" dirty="0">
                <a:solidFill>
                  <a:srgbClr val="000000"/>
                </a:solidFill>
              </a:rPr>
              <a:t> times more papers were indexed in Web of Science on </a:t>
            </a:r>
            <a:r>
              <a:rPr lang="en-IE" b="1" dirty="0">
                <a:solidFill>
                  <a:srgbClr val="FF0000"/>
                </a:solidFill>
              </a:rPr>
              <a:t>malaria</a:t>
            </a:r>
            <a:r>
              <a:rPr lang="en-IE" b="1" dirty="0">
                <a:solidFill>
                  <a:srgbClr val="000000"/>
                </a:solidFill>
              </a:rPr>
              <a:t>, </a:t>
            </a:r>
            <a:r>
              <a:rPr lang="en-IE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obesity</a:t>
            </a:r>
            <a:r>
              <a:rPr lang="en-IE" b="1" dirty="0">
                <a:solidFill>
                  <a:srgbClr val="000000"/>
                </a:solidFill>
              </a:rPr>
              <a:t>, and </a:t>
            </a:r>
            <a:r>
              <a:rPr lang="en-IE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biodiversity</a:t>
            </a:r>
            <a:r>
              <a:rPr lang="en-IE" b="1" dirty="0" smtClean="0">
                <a:solidFill>
                  <a:srgbClr val="000000"/>
                </a:solidFill>
              </a:rPr>
              <a:t>.</a:t>
            </a:r>
            <a:endParaRPr lang="en-IE" b="1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96148" y="1287285"/>
            <a:ext cx="6749681" cy="4873121"/>
          </a:xfrm>
        </p:spPr>
        <p:txBody>
          <a:bodyPr>
            <a:normAutofit/>
          </a:bodyPr>
          <a:lstStyle/>
          <a:p>
            <a:r>
              <a:rPr lang="en-IE" dirty="0"/>
              <a:t>A </a:t>
            </a:r>
            <a:r>
              <a:rPr lang="en-IE" dirty="0" smtClean="0"/>
              <a:t>scientific literature </a:t>
            </a:r>
            <a:r>
              <a:rPr lang="en-IE" dirty="0"/>
              <a:t>review is </a:t>
            </a:r>
            <a:r>
              <a:rPr lang="en-IE" i="1" dirty="0" smtClean="0"/>
              <a:t>not</a:t>
            </a:r>
            <a:r>
              <a:rPr lang="en-IE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>
                <a:latin typeface="Arial" panose="020B0604020202020204" pitchFamily="34" charset="0"/>
                <a:cs typeface="Arial" panose="020B0604020202020204" pitchFamily="34" charset="0"/>
              </a:rPr>
              <a:t>A brief summary of </a:t>
            </a:r>
            <a:r>
              <a:rPr lang="en-IE" b="0" dirty="0" smtClean="0"/>
              <a:t>each research article </a:t>
            </a:r>
            <a:r>
              <a:rPr lang="en-IE" b="0" dirty="0"/>
              <a:t>that </a:t>
            </a:r>
            <a:r>
              <a:rPr lang="en-IE" b="0" dirty="0" smtClean="0"/>
              <a:t>you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Biased towards the outcome you would like for your research</a:t>
            </a:r>
          </a:p>
          <a:p>
            <a:endParaRPr lang="en-IE" b="0" dirty="0"/>
          </a:p>
          <a:p>
            <a:r>
              <a:rPr lang="en-IE" dirty="0" smtClean="0"/>
              <a:t>The purpose?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Scientific </a:t>
            </a:r>
            <a:r>
              <a:rPr lang="en-IE" b="0" dirty="0"/>
              <a:t>knowledge is not </a:t>
            </a:r>
            <a:r>
              <a:rPr lang="en-IE" b="0" dirty="0" smtClean="0"/>
              <a:t>static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Significant </a:t>
            </a:r>
            <a:r>
              <a:rPr lang="en-IE" b="0" dirty="0"/>
              <a:t>output of scientific </a:t>
            </a:r>
            <a:r>
              <a:rPr lang="en-IE" b="0" dirty="0" smtClean="0"/>
              <a:t>publications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Difficult to examine every </a:t>
            </a:r>
            <a:r>
              <a:rPr lang="en-IE" b="0" dirty="0"/>
              <a:t>single new paper in detail </a:t>
            </a:r>
            <a:endParaRPr lang="en-I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Scientists rely </a:t>
            </a:r>
            <a:r>
              <a:rPr lang="en-IE" b="0" dirty="0"/>
              <a:t>on regular summaries of the recent </a:t>
            </a:r>
            <a:r>
              <a:rPr lang="en-IE" b="0" dirty="0" smtClean="0"/>
              <a:t>literature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Literature </a:t>
            </a:r>
            <a:r>
              <a:rPr lang="en-IE" b="0" dirty="0"/>
              <a:t>reviews can lead to </a:t>
            </a:r>
            <a:r>
              <a:rPr lang="en-IE" b="0" dirty="0" smtClean="0"/>
              <a:t>new insights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It </a:t>
            </a:r>
            <a:r>
              <a:rPr lang="en-IE" b="0" dirty="0"/>
              <a:t>is important to understand how knowledge in a particular </a:t>
            </a:r>
            <a:r>
              <a:rPr lang="en-IE" b="0" dirty="0" smtClean="0"/>
              <a:t>field </a:t>
            </a:r>
            <a:r>
              <a:rPr lang="en-IE" b="0" dirty="0"/>
              <a:t>is </a:t>
            </a:r>
            <a:r>
              <a:rPr lang="en-IE" b="0" dirty="0" smtClean="0"/>
              <a:t>changing/developing</a:t>
            </a:r>
          </a:p>
          <a:p>
            <a:endParaRPr lang="en-IE" b="0" dirty="0"/>
          </a:p>
          <a:p>
            <a:endParaRPr lang="en-I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E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6148" y="700204"/>
            <a:ext cx="6441989" cy="587081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Scientific Literature Review: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96148" y="1480178"/>
            <a:ext cx="6749681" cy="4873121"/>
          </a:xfrm>
        </p:spPr>
        <p:txBody>
          <a:bodyPr>
            <a:normAutofit/>
          </a:bodyPr>
          <a:lstStyle/>
          <a:p>
            <a:r>
              <a:rPr lang="en-IE" dirty="0"/>
              <a:t>A </a:t>
            </a:r>
            <a:r>
              <a:rPr lang="en-IE" dirty="0" smtClean="0"/>
              <a:t>scientific literature </a:t>
            </a:r>
            <a:r>
              <a:rPr lang="en-IE" dirty="0"/>
              <a:t>review should: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/>
              <a:t>Critically analyse a selected topic using a published body of knowledge </a:t>
            </a:r>
            <a:r>
              <a:rPr lang="en-IE" b="0" dirty="0" smtClean="0"/>
              <a:t>through </a:t>
            </a:r>
            <a:r>
              <a:rPr lang="en-IE" b="0" dirty="0"/>
              <a:t>summary, classification, and comparison of prior research studies, reviews of </a:t>
            </a:r>
            <a:r>
              <a:rPr lang="en-IE" b="0" dirty="0" smtClean="0"/>
              <a:t>literature, etc.</a:t>
            </a:r>
          </a:p>
          <a:p>
            <a:endParaRPr lang="en-I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Be related directly to the topic you are developing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Provide a </a:t>
            </a:r>
            <a:r>
              <a:rPr lang="en-IE" b="0" dirty="0"/>
              <a:t>clear statement of the topic or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Provide a </a:t>
            </a:r>
            <a:r>
              <a:rPr lang="en-IE" b="0" dirty="0"/>
              <a:t>clear </a:t>
            </a:r>
            <a:r>
              <a:rPr lang="en-IE" b="0" dirty="0" smtClean="0"/>
              <a:t>range </a:t>
            </a:r>
            <a:r>
              <a:rPr lang="en-IE" b="0" dirty="0"/>
              <a:t>of research on the </a:t>
            </a:r>
            <a:r>
              <a:rPr lang="en-IE" b="0" dirty="0" smtClean="0"/>
              <a:t>topic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Provide an </a:t>
            </a:r>
            <a:r>
              <a:rPr lang="en-IE" b="0" dirty="0"/>
              <a:t>evaluation of the </a:t>
            </a:r>
            <a:r>
              <a:rPr lang="en-IE" b="0" dirty="0" smtClean="0"/>
              <a:t>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Present </a:t>
            </a:r>
            <a:r>
              <a:rPr lang="en-IE" b="0" dirty="0"/>
              <a:t>results into a summary of what is and is not </a:t>
            </a:r>
            <a:r>
              <a:rPr lang="en-IE" b="0" dirty="0" smtClean="0"/>
              <a:t>known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Provide an </a:t>
            </a:r>
            <a:r>
              <a:rPr lang="en-IE" b="0" dirty="0"/>
              <a:t>indication of what further research is </a:t>
            </a:r>
            <a:r>
              <a:rPr lang="en-IE" b="0" dirty="0" smtClean="0"/>
              <a:t>necessary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0" dirty="0" smtClean="0"/>
              <a:t>Identify </a:t>
            </a:r>
            <a:r>
              <a:rPr lang="en-IE" b="0" dirty="0"/>
              <a:t>areas of controversy in the literature</a:t>
            </a:r>
          </a:p>
          <a:p>
            <a:endParaRPr lang="en-IE" b="0" dirty="0" smtClean="0"/>
          </a:p>
          <a:p>
            <a:endParaRPr lang="en-IE" b="0" dirty="0" smtClean="0"/>
          </a:p>
          <a:p>
            <a:r>
              <a:rPr lang="en-IE" b="0" dirty="0" smtClean="0"/>
              <a:t>What is in a scientific literature review?</a:t>
            </a:r>
          </a:p>
          <a:p>
            <a:endParaRPr lang="en-IE" b="0" dirty="0" smtClean="0"/>
          </a:p>
          <a:p>
            <a:endParaRPr lang="en-I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E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6148" y="700204"/>
            <a:ext cx="6441989" cy="587081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Scientific Literature Review: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29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45829" y="1978938"/>
            <a:ext cx="1733796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000000"/>
                </a:solidFill>
              </a:rPr>
              <a:t>TIP: </a:t>
            </a:r>
          </a:p>
          <a:p>
            <a:endParaRPr lang="en-IE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IE" b="1" dirty="0" err="1" smtClean="0">
                <a:solidFill>
                  <a:srgbClr val="000000"/>
                </a:solidFill>
              </a:rPr>
              <a:t>Wordcount</a:t>
            </a:r>
            <a:endParaRPr lang="en-IE" b="1" dirty="0" smtClean="0">
              <a:solidFill>
                <a:srgbClr val="000000"/>
              </a:solidFill>
            </a:endParaRPr>
          </a:p>
          <a:p>
            <a:endParaRPr lang="en-IE" b="1" dirty="0">
              <a:solidFill>
                <a:srgbClr val="000000"/>
              </a:solidFill>
            </a:endParaRPr>
          </a:p>
          <a:p>
            <a:r>
              <a:rPr lang="en-IE" b="1" dirty="0" smtClean="0">
                <a:solidFill>
                  <a:srgbClr val="000000"/>
                </a:solidFill>
              </a:rPr>
              <a:t>Introduction = 10%</a:t>
            </a:r>
          </a:p>
          <a:p>
            <a:r>
              <a:rPr lang="en-IE" b="1" dirty="0" smtClean="0">
                <a:solidFill>
                  <a:srgbClr val="000000"/>
                </a:solidFill>
              </a:rPr>
              <a:t>Main Body = 80%</a:t>
            </a:r>
          </a:p>
          <a:p>
            <a:r>
              <a:rPr lang="en-IE" b="1" dirty="0" smtClean="0">
                <a:solidFill>
                  <a:srgbClr val="000000"/>
                </a:solidFill>
              </a:rPr>
              <a:t>Conclusion = 10%</a:t>
            </a:r>
          </a:p>
          <a:p>
            <a:endParaRPr lang="en-IE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96148" y="1705809"/>
            <a:ext cx="6749681" cy="4873121"/>
          </a:xfrm>
        </p:spPr>
        <p:txBody>
          <a:bodyPr>
            <a:normAutofit/>
          </a:bodyPr>
          <a:lstStyle/>
          <a:p>
            <a:r>
              <a:rPr lang="en-IE" dirty="0" smtClean="0"/>
              <a:t>What is in a scientific literature review?</a:t>
            </a:r>
            <a:endParaRPr lang="en-IE" b="0" dirty="0" smtClean="0"/>
          </a:p>
          <a:p>
            <a:r>
              <a:rPr lang="en-IE" b="0" dirty="0" smtClean="0"/>
              <a:t>Typically 3 sections!</a:t>
            </a:r>
          </a:p>
          <a:p>
            <a:endParaRPr lang="en-I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Introduction: </a:t>
            </a:r>
            <a:r>
              <a:rPr lang="en-IE" b="0" dirty="0" smtClean="0"/>
              <a:t>An </a:t>
            </a:r>
            <a:r>
              <a:rPr lang="en-IE" b="0" dirty="0"/>
              <a:t>overview of the </a:t>
            </a:r>
            <a:r>
              <a:rPr lang="en-IE" b="0" dirty="0" smtClean="0"/>
              <a:t>topic </a:t>
            </a:r>
            <a:r>
              <a:rPr lang="en-IE" b="0" dirty="0"/>
              <a:t>under consideration, along with the objectives of the literature </a:t>
            </a:r>
            <a:r>
              <a:rPr lang="en-IE" b="0" dirty="0" smtClean="0"/>
              <a:t>review.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Main body:</a:t>
            </a:r>
            <a:r>
              <a:rPr lang="en-IE" b="0" dirty="0" smtClean="0"/>
              <a:t> Collates research into topical areas. Provide explanation </a:t>
            </a:r>
            <a:r>
              <a:rPr lang="en-IE" b="0" dirty="0"/>
              <a:t>of how </a:t>
            </a:r>
            <a:r>
              <a:rPr lang="en-IE" b="0" dirty="0" smtClean="0"/>
              <a:t>research articles are similar </a:t>
            </a:r>
            <a:r>
              <a:rPr lang="en-IE" b="0" dirty="0"/>
              <a:t>to and </a:t>
            </a:r>
            <a:r>
              <a:rPr lang="en-IE" b="0" dirty="0" smtClean="0"/>
              <a:t>vary </a:t>
            </a:r>
            <a:r>
              <a:rPr lang="en-IE" b="0" dirty="0"/>
              <a:t>from the </a:t>
            </a:r>
            <a:r>
              <a:rPr lang="en-IE" b="0" dirty="0" smtClean="0"/>
              <a:t>other.</a:t>
            </a:r>
          </a:p>
          <a:p>
            <a:endParaRPr lang="en-I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Conclusion:</a:t>
            </a:r>
            <a:r>
              <a:rPr lang="en-IE" b="0" dirty="0" smtClean="0"/>
              <a:t> Discuss the research with the best outcome, most </a:t>
            </a:r>
            <a:r>
              <a:rPr lang="en-IE" b="0" dirty="0"/>
              <a:t>convincing </a:t>
            </a:r>
            <a:r>
              <a:rPr lang="en-IE" b="0" dirty="0" smtClean="0"/>
              <a:t>in its argument, which makes the </a:t>
            </a:r>
            <a:r>
              <a:rPr lang="en-IE" b="0" dirty="0"/>
              <a:t>greatest contribution to the understanding and development of </a:t>
            </a:r>
            <a:r>
              <a:rPr lang="en-IE" b="0" dirty="0" smtClean="0"/>
              <a:t>topic under research….</a:t>
            </a:r>
          </a:p>
          <a:p>
            <a:r>
              <a:rPr lang="en-IE" b="0" dirty="0" smtClean="0"/>
              <a:t>… </a:t>
            </a:r>
            <a:r>
              <a:rPr lang="en-IE" dirty="0" smtClean="0">
                <a:solidFill>
                  <a:srgbClr val="FF0000"/>
                </a:solidFill>
              </a:rPr>
              <a:t>AND WHY YOU INCLUDED THAT INFORMATION??!!</a:t>
            </a:r>
            <a:endParaRPr lang="en-IE" dirty="0">
              <a:solidFill>
                <a:srgbClr val="FF0000"/>
              </a:solidFill>
            </a:endParaRPr>
          </a:p>
          <a:p>
            <a:endParaRPr lang="en-IE" b="0" dirty="0" smtClean="0"/>
          </a:p>
          <a:p>
            <a:endParaRPr lang="en-IE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b="0" dirty="0" smtClean="0"/>
          </a:p>
          <a:p>
            <a:endParaRPr lang="en-I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E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6148" y="700204"/>
            <a:ext cx="6441989" cy="587081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Scientific Literature Review: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28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295400"/>
            <a:ext cx="57912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sz="5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5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Write</a:t>
            </a:r>
          </a:p>
          <a:p>
            <a:pPr algn="ctr"/>
            <a:r>
              <a:rPr lang="en-GB" sz="5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Scientific Literature Review?</a:t>
            </a:r>
          </a:p>
          <a:p>
            <a:endParaRPr lang="en-GB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63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1372</Words>
  <Application>Microsoft Office PowerPoint</Application>
  <PresentationFormat>On-screen Show (4:3)</PresentationFormat>
  <Paragraphs>229</Paragraphs>
  <Slides>23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khkhkhkhkhkhkhkhkhkhkhkhkhkhkhkjhkjhkj</dc:title>
  <dc:creator>Johnny Salt</dc:creator>
  <cp:lastModifiedBy>dlssw</cp:lastModifiedBy>
  <cp:revision>74</cp:revision>
  <dcterms:created xsi:type="dcterms:W3CDTF">2013-08-08T15:33:20Z</dcterms:created>
  <dcterms:modified xsi:type="dcterms:W3CDTF">2016-10-20T09:37:51Z</dcterms:modified>
</cp:coreProperties>
</file>