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22" r:id="rId1"/>
  </p:sldMasterIdLst>
  <p:notesMasterIdLst>
    <p:notesMasterId r:id="rId16"/>
  </p:notesMasterIdLst>
  <p:handoutMasterIdLst>
    <p:handoutMasterId r:id="rId17"/>
  </p:handoutMasterIdLst>
  <p:sldIdLst>
    <p:sldId id="265" r:id="rId2"/>
    <p:sldId id="315" r:id="rId3"/>
    <p:sldId id="316" r:id="rId4"/>
    <p:sldId id="293" r:id="rId5"/>
    <p:sldId id="306" r:id="rId6"/>
    <p:sldId id="296" r:id="rId7"/>
    <p:sldId id="297" r:id="rId8"/>
    <p:sldId id="308" r:id="rId9"/>
    <p:sldId id="309" r:id="rId10"/>
    <p:sldId id="295" r:id="rId11"/>
    <p:sldId id="310" r:id="rId12"/>
    <p:sldId id="311" r:id="rId13"/>
    <p:sldId id="312" r:id="rId14"/>
    <p:sldId id="313" r:id="rId15"/>
  </p:sldIdLst>
  <p:sldSz cx="9144000" cy="6858000" type="screen4x3"/>
  <p:notesSz cx="6799263" cy="9929813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FF9900"/>
    <a:srgbClr val="008000"/>
    <a:srgbClr val="FF00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368" autoAdjust="0"/>
    <p:restoredTop sz="89257" autoAdjust="0"/>
  </p:normalViewPr>
  <p:slideViewPr>
    <p:cSldViewPr>
      <p:cViewPr varScale="1">
        <p:scale>
          <a:sx n="104" d="100"/>
          <a:sy n="104" d="100"/>
        </p:scale>
        <p:origin x="56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338942-8551-4BEE-AF16-C8B772B995BE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A2424649-3BA7-4CC9-9A8F-624AA8CB3880}">
      <dgm:prSet phldrT="[Text]"/>
      <dgm:spPr/>
      <dgm:t>
        <a:bodyPr/>
        <a:lstStyle/>
        <a:p>
          <a:r>
            <a:rPr lang="en-IE" dirty="0" smtClean="0"/>
            <a:t>Survey</a:t>
          </a:r>
          <a:endParaRPr lang="en-IE" dirty="0"/>
        </a:p>
      </dgm:t>
    </dgm:pt>
    <dgm:pt modelId="{215169EF-7EDD-4E32-AA7D-C2D460A159B4}" type="parTrans" cxnId="{7A819CBE-77F7-4D19-8FA3-6BED1EB084C3}">
      <dgm:prSet/>
      <dgm:spPr/>
      <dgm:t>
        <a:bodyPr/>
        <a:lstStyle/>
        <a:p>
          <a:endParaRPr lang="en-IE"/>
        </a:p>
      </dgm:t>
    </dgm:pt>
    <dgm:pt modelId="{C1271B7A-091D-4BAB-A12C-A8A99FB5DF37}" type="sibTrans" cxnId="{7A819CBE-77F7-4D19-8FA3-6BED1EB084C3}">
      <dgm:prSet/>
      <dgm:spPr/>
      <dgm:t>
        <a:bodyPr/>
        <a:lstStyle/>
        <a:p>
          <a:endParaRPr lang="en-IE"/>
        </a:p>
      </dgm:t>
    </dgm:pt>
    <dgm:pt modelId="{7E534EF1-5BF2-45EF-A412-E2391D444DA6}">
      <dgm:prSet phldrT="[Text]"/>
      <dgm:spPr/>
      <dgm:t>
        <a:bodyPr/>
        <a:lstStyle/>
        <a:p>
          <a:r>
            <a:rPr lang="en-IE" dirty="0" smtClean="0"/>
            <a:t>Question</a:t>
          </a:r>
          <a:endParaRPr lang="en-IE" dirty="0"/>
        </a:p>
      </dgm:t>
    </dgm:pt>
    <dgm:pt modelId="{E83369FD-8111-4D1C-97F0-C13AE79BC556}" type="parTrans" cxnId="{964B0879-8D1C-401E-96DB-31D017E28BFC}">
      <dgm:prSet/>
      <dgm:spPr/>
      <dgm:t>
        <a:bodyPr/>
        <a:lstStyle/>
        <a:p>
          <a:endParaRPr lang="en-IE"/>
        </a:p>
      </dgm:t>
    </dgm:pt>
    <dgm:pt modelId="{B18F66C5-CC60-4700-9CB4-AB7B9DA19514}" type="sibTrans" cxnId="{964B0879-8D1C-401E-96DB-31D017E28BFC}">
      <dgm:prSet/>
      <dgm:spPr/>
      <dgm:t>
        <a:bodyPr/>
        <a:lstStyle/>
        <a:p>
          <a:endParaRPr lang="en-IE"/>
        </a:p>
      </dgm:t>
    </dgm:pt>
    <dgm:pt modelId="{67B87C10-D1BB-4FEE-8C55-63362E223666}">
      <dgm:prSet phldrT="[Text]"/>
      <dgm:spPr/>
      <dgm:t>
        <a:bodyPr/>
        <a:lstStyle/>
        <a:p>
          <a:r>
            <a:rPr lang="en-IE" dirty="0" smtClean="0"/>
            <a:t>Read</a:t>
          </a:r>
          <a:endParaRPr lang="en-IE" dirty="0"/>
        </a:p>
      </dgm:t>
    </dgm:pt>
    <dgm:pt modelId="{13BB365E-7FBC-4DC4-9AE1-30555B563D1C}" type="parTrans" cxnId="{F9753390-D921-4D0F-9144-964A9331A3E2}">
      <dgm:prSet/>
      <dgm:spPr/>
      <dgm:t>
        <a:bodyPr/>
        <a:lstStyle/>
        <a:p>
          <a:endParaRPr lang="en-IE"/>
        </a:p>
      </dgm:t>
    </dgm:pt>
    <dgm:pt modelId="{AA64ABF8-2AEE-4AEC-BA1D-53EC0A4A6923}" type="sibTrans" cxnId="{F9753390-D921-4D0F-9144-964A9331A3E2}">
      <dgm:prSet/>
      <dgm:spPr/>
      <dgm:t>
        <a:bodyPr/>
        <a:lstStyle/>
        <a:p>
          <a:endParaRPr lang="en-IE"/>
        </a:p>
      </dgm:t>
    </dgm:pt>
    <dgm:pt modelId="{CBBCF987-531A-42CC-A7AF-3372A7FD414D}">
      <dgm:prSet phldrT="[Text]"/>
      <dgm:spPr/>
      <dgm:t>
        <a:bodyPr/>
        <a:lstStyle/>
        <a:p>
          <a:r>
            <a:rPr lang="en-IE" dirty="0" smtClean="0"/>
            <a:t>Recall</a:t>
          </a:r>
          <a:endParaRPr lang="en-IE" dirty="0"/>
        </a:p>
      </dgm:t>
    </dgm:pt>
    <dgm:pt modelId="{2B6B0C23-7D75-480C-B297-3B87F7F6BF12}" type="parTrans" cxnId="{6CEF218F-E73E-4EDA-B893-443D880D5004}">
      <dgm:prSet/>
      <dgm:spPr/>
      <dgm:t>
        <a:bodyPr/>
        <a:lstStyle/>
        <a:p>
          <a:endParaRPr lang="en-IE"/>
        </a:p>
      </dgm:t>
    </dgm:pt>
    <dgm:pt modelId="{D96A44B2-001D-46E4-A503-C401CD421B0B}" type="sibTrans" cxnId="{6CEF218F-E73E-4EDA-B893-443D880D5004}">
      <dgm:prSet/>
      <dgm:spPr/>
      <dgm:t>
        <a:bodyPr/>
        <a:lstStyle/>
        <a:p>
          <a:endParaRPr lang="en-IE"/>
        </a:p>
      </dgm:t>
    </dgm:pt>
    <dgm:pt modelId="{6CFF41A1-3217-47DF-9D34-09847B9A2E67}">
      <dgm:prSet phldrT="[Text]"/>
      <dgm:spPr/>
      <dgm:t>
        <a:bodyPr/>
        <a:lstStyle/>
        <a:p>
          <a:r>
            <a:rPr lang="en-IE" dirty="0" smtClean="0"/>
            <a:t>Review</a:t>
          </a:r>
          <a:endParaRPr lang="en-IE" dirty="0"/>
        </a:p>
      </dgm:t>
    </dgm:pt>
    <dgm:pt modelId="{B0B9EBB9-C9F2-40EB-AC3C-B76C95525B5D}" type="parTrans" cxnId="{95B2DD7E-3EFD-497D-BA7B-9571C59979BA}">
      <dgm:prSet/>
      <dgm:spPr/>
      <dgm:t>
        <a:bodyPr/>
        <a:lstStyle/>
        <a:p>
          <a:endParaRPr lang="en-IE"/>
        </a:p>
      </dgm:t>
    </dgm:pt>
    <dgm:pt modelId="{8164CC72-2F13-47D3-B7F0-8D9848B75CB8}" type="sibTrans" cxnId="{95B2DD7E-3EFD-497D-BA7B-9571C59979BA}">
      <dgm:prSet/>
      <dgm:spPr/>
      <dgm:t>
        <a:bodyPr/>
        <a:lstStyle/>
        <a:p>
          <a:endParaRPr lang="en-IE"/>
        </a:p>
      </dgm:t>
    </dgm:pt>
    <dgm:pt modelId="{FA6CF0FC-F475-47B2-9A0D-F1B4E6A1B8F2}" type="pres">
      <dgm:prSet presAssocID="{B5338942-8551-4BEE-AF16-C8B772B995BE}" presName="linear" presStyleCnt="0">
        <dgm:presLayoutVars>
          <dgm:animLvl val="lvl"/>
          <dgm:resizeHandles val="exact"/>
        </dgm:presLayoutVars>
      </dgm:prSet>
      <dgm:spPr/>
    </dgm:pt>
    <dgm:pt modelId="{1EF01437-13D2-4575-B7BF-8ABC0E6FD98F}" type="pres">
      <dgm:prSet presAssocID="{A2424649-3BA7-4CC9-9A8F-624AA8CB388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3E413B5-418F-44DB-8AF6-548835EBBFD3}" type="pres">
      <dgm:prSet presAssocID="{C1271B7A-091D-4BAB-A12C-A8A99FB5DF37}" presName="spacer" presStyleCnt="0"/>
      <dgm:spPr/>
    </dgm:pt>
    <dgm:pt modelId="{FEE0FC25-75C9-4198-8566-62692BFFD193}" type="pres">
      <dgm:prSet presAssocID="{7E534EF1-5BF2-45EF-A412-E2391D444DA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F37EB7D-FD49-4D3D-8E86-E586BBF2DF05}" type="pres">
      <dgm:prSet presAssocID="{B18F66C5-CC60-4700-9CB4-AB7B9DA19514}" presName="spacer" presStyleCnt="0"/>
      <dgm:spPr/>
    </dgm:pt>
    <dgm:pt modelId="{58498095-05BB-4F68-B7D0-5E2159E48BC0}" type="pres">
      <dgm:prSet presAssocID="{67B87C10-D1BB-4FEE-8C55-63362E22366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65553E5-49FB-45F1-A3A5-8E528805831A}" type="pres">
      <dgm:prSet presAssocID="{AA64ABF8-2AEE-4AEC-BA1D-53EC0A4A6923}" presName="spacer" presStyleCnt="0"/>
      <dgm:spPr/>
    </dgm:pt>
    <dgm:pt modelId="{E12FADC6-C41B-49B8-8D83-E89106E2F6C2}" type="pres">
      <dgm:prSet presAssocID="{CBBCF987-531A-42CC-A7AF-3372A7FD414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1204B6D-9DE4-45D0-9467-D7BA13CDBFCB}" type="pres">
      <dgm:prSet presAssocID="{D96A44B2-001D-46E4-A503-C401CD421B0B}" presName="spacer" presStyleCnt="0"/>
      <dgm:spPr/>
    </dgm:pt>
    <dgm:pt modelId="{1C0C4788-5D54-43AE-8D18-133D4933EAB5}" type="pres">
      <dgm:prSet presAssocID="{6CFF41A1-3217-47DF-9D34-09847B9A2E6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E941986-8A40-4BF8-BA5C-A59BCE199FCD}" type="presOf" srcId="{CBBCF987-531A-42CC-A7AF-3372A7FD414D}" destId="{E12FADC6-C41B-49B8-8D83-E89106E2F6C2}" srcOrd="0" destOrd="0" presId="urn:microsoft.com/office/officeart/2005/8/layout/vList2"/>
    <dgm:cxn modelId="{7A819CBE-77F7-4D19-8FA3-6BED1EB084C3}" srcId="{B5338942-8551-4BEE-AF16-C8B772B995BE}" destId="{A2424649-3BA7-4CC9-9A8F-624AA8CB3880}" srcOrd="0" destOrd="0" parTransId="{215169EF-7EDD-4E32-AA7D-C2D460A159B4}" sibTransId="{C1271B7A-091D-4BAB-A12C-A8A99FB5DF37}"/>
    <dgm:cxn modelId="{B8AB9DE9-DC84-4A87-A70D-E55D6451B4D8}" type="presOf" srcId="{6CFF41A1-3217-47DF-9D34-09847B9A2E67}" destId="{1C0C4788-5D54-43AE-8D18-133D4933EAB5}" srcOrd="0" destOrd="0" presId="urn:microsoft.com/office/officeart/2005/8/layout/vList2"/>
    <dgm:cxn modelId="{82615D9E-FF02-4448-93DB-6967880FA89D}" type="presOf" srcId="{A2424649-3BA7-4CC9-9A8F-624AA8CB3880}" destId="{1EF01437-13D2-4575-B7BF-8ABC0E6FD98F}" srcOrd="0" destOrd="0" presId="urn:microsoft.com/office/officeart/2005/8/layout/vList2"/>
    <dgm:cxn modelId="{964B0879-8D1C-401E-96DB-31D017E28BFC}" srcId="{B5338942-8551-4BEE-AF16-C8B772B995BE}" destId="{7E534EF1-5BF2-45EF-A412-E2391D444DA6}" srcOrd="1" destOrd="0" parTransId="{E83369FD-8111-4D1C-97F0-C13AE79BC556}" sibTransId="{B18F66C5-CC60-4700-9CB4-AB7B9DA19514}"/>
    <dgm:cxn modelId="{F68DF7BB-1CB7-4E1A-8CF5-C88841CF2EF5}" type="presOf" srcId="{67B87C10-D1BB-4FEE-8C55-63362E223666}" destId="{58498095-05BB-4F68-B7D0-5E2159E48BC0}" srcOrd="0" destOrd="0" presId="urn:microsoft.com/office/officeart/2005/8/layout/vList2"/>
    <dgm:cxn modelId="{7ECC9BD7-E5B4-413D-B45C-8AD8A12026AE}" type="presOf" srcId="{7E534EF1-5BF2-45EF-A412-E2391D444DA6}" destId="{FEE0FC25-75C9-4198-8566-62692BFFD193}" srcOrd="0" destOrd="0" presId="urn:microsoft.com/office/officeart/2005/8/layout/vList2"/>
    <dgm:cxn modelId="{95B2DD7E-3EFD-497D-BA7B-9571C59979BA}" srcId="{B5338942-8551-4BEE-AF16-C8B772B995BE}" destId="{6CFF41A1-3217-47DF-9D34-09847B9A2E67}" srcOrd="4" destOrd="0" parTransId="{B0B9EBB9-C9F2-40EB-AC3C-B76C95525B5D}" sibTransId="{8164CC72-2F13-47D3-B7F0-8D9848B75CB8}"/>
    <dgm:cxn modelId="{266F327A-A955-4C5B-88E2-26D0C638BA79}" type="presOf" srcId="{B5338942-8551-4BEE-AF16-C8B772B995BE}" destId="{FA6CF0FC-F475-47B2-9A0D-F1B4E6A1B8F2}" srcOrd="0" destOrd="0" presId="urn:microsoft.com/office/officeart/2005/8/layout/vList2"/>
    <dgm:cxn modelId="{6CEF218F-E73E-4EDA-B893-443D880D5004}" srcId="{B5338942-8551-4BEE-AF16-C8B772B995BE}" destId="{CBBCF987-531A-42CC-A7AF-3372A7FD414D}" srcOrd="3" destOrd="0" parTransId="{2B6B0C23-7D75-480C-B297-3B87F7F6BF12}" sibTransId="{D96A44B2-001D-46E4-A503-C401CD421B0B}"/>
    <dgm:cxn modelId="{F9753390-D921-4D0F-9144-964A9331A3E2}" srcId="{B5338942-8551-4BEE-AF16-C8B772B995BE}" destId="{67B87C10-D1BB-4FEE-8C55-63362E223666}" srcOrd="2" destOrd="0" parTransId="{13BB365E-7FBC-4DC4-9AE1-30555B563D1C}" sibTransId="{AA64ABF8-2AEE-4AEC-BA1D-53EC0A4A6923}"/>
    <dgm:cxn modelId="{A25E31FC-FA26-4287-8B3F-13257F2A0BDA}" type="presParOf" srcId="{FA6CF0FC-F475-47B2-9A0D-F1B4E6A1B8F2}" destId="{1EF01437-13D2-4575-B7BF-8ABC0E6FD98F}" srcOrd="0" destOrd="0" presId="urn:microsoft.com/office/officeart/2005/8/layout/vList2"/>
    <dgm:cxn modelId="{557490B7-841A-4EE2-9001-51F60A405C22}" type="presParOf" srcId="{FA6CF0FC-F475-47B2-9A0D-F1B4E6A1B8F2}" destId="{73E413B5-418F-44DB-8AF6-548835EBBFD3}" srcOrd="1" destOrd="0" presId="urn:microsoft.com/office/officeart/2005/8/layout/vList2"/>
    <dgm:cxn modelId="{BA96CE88-9B12-4FF6-934D-672D04CA08B5}" type="presParOf" srcId="{FA6CF0FC-F475-47B2-9A0D-F1B4E6A1B8F2}" destId="{FEE0FC25-75C9-4198-8566-62692BFFD193}" srcOrd="2" destOrd="0" presId="urn:microsoft.com/office/officeart/2005/8/layout/vList2"/>
    <dgm:cxn modelId="{8C7CE041-D99C-4A39-B3CF-B4A8476C110B}" type="presParOf" srcId="{FA6CF0FC-F475-47B2-9A0D-F1B4E6A1B8F2}" destId="{7F37EB7D-FD49-4D3D-8E86-E586BBF2DF05}" srcOrd="3" destOrd="0" presId="urn:microsoft.com/office/officeart/2005/8/layout/vList2"/>
    <dgm:cxn modelId="{D9293FD7-BA3D-45F1-98BA-1A4D89C87D96}" type="presParOf" srcId="{FA6CF0FC-F475-47B2-9A0D-F1B4E6A1B8F2}" destId="{58498095-05BB-4F68-B7D0-5E2159E48BC0}" srcOrd="4" destOrd="0" presId="urn:microsoft.com/office/officeart/2005/8/layout/vList2"/>
    <dgm:cxn modelId="{78E99054-C76F-48BA-9A05-251CFC332E5F}" type="presParOf" srcId="{FA6CF0FC-F475-47B2-9A0D-F1B4E6A1B8F2}" destId="{D65553E5-49FB-45F1-A3A5-8E528805831A}" srcOrd="5" destOrd="0" presId="urn:microsoft.com/office/officeart/2005/8/layout/vList2"/>
    <dgm:cxn modelId="{E50723E4-11B2-43AE-B602-DB9705621D2B}" type="presParOf" srcId="{FA6CF0FC-F475-47B2-9A0D-F1B4E6A1B8F2}" destId="{E12FADC6-C41B-49B8-8D83-E89106E2F6C2}" srcOrd="6" destOrd="0" presId="urn:microsoft.com/office/officeart/2005/8/layout/vList2"/>
    <dgm:cxn modelId="{89E139E3-0771-4514-8A50-9BE2CAB4D890}" type="presParOf" srcId="{FA6CF0FC-F475-47B2-9A0D-F1B4E6A1B8F2}" destId="{21204B6D-9DE4-45D0-9467-D7BA13CDBFCB}" srcOrd="7" destOrd="0" presId="urn:microsoft.com/office/officeart/2005/8/layout/vList2"/>
    <dgm:cxn modelId="{981DD24B-E73E-4479-BCED-E7C57DF2F1F3}" type="presParOf" srcId="{FA6CF0FC-F475-47B2-9A0D-F1B4E6A1B8F2}" destId="{1C0C4788-5D54-43AE-8D18-133D4933EAB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01437-13D2-4575-B7BF-8ABC0E6FD98F}">
      <dsp:nvSpPr>
        <dsp:cNvPr id="0" name=""/>
        <dsp:cNvSpPr/>
      </dsp:nvSpPr>
      <dsp:spPr>
        <a:xfrm>
          <a:off x="0" y="39940"/>
          <a:ext cx="3264024" cy="72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100" kern="1200" dirty="0" smtClean="0"/>
            <a:t>Survey</a:t>
          </a:r>
          <a:endParaRPr lang="en-IE" sz="3100" kern="1200" dirty="0"/>
        </a:p>
      </dsp:txBody>
      <dsp:txXfrm>
        <a:off x="35411" y="75351"/>
        <a:ext cx="3193202" cy="654577"/>
      </dsp:txXfrm>
    </dsp:sp>
    <dsp:sp modelId="{FEE0FC25-75C9-4198-8566-62692BFFD193}">
      <dsp:nvSpPr>
        <dsp:cNvPr id="0" name=""/>
        <dsp:cNvSpPr/>
      </dsp:nvSpPr>
      <dsp:spPr>
        <a:xfrm>
          <a:off x="0" y="854620"/>
          <a:ext cx="3264024" cy="72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100" kern="1200" dirty="0" smtClean="0"/>
            <a:t>Question</a:t>
          </a:r>
          <a:endParaRPr lang="en-IE" sz="3100" kern="1200" dirty="0"/>
        </a:p>
      </dsp:txBody>
      <dsp:txXfrm>
        <a:off x="35411" y="890031"/>
        <a:ext cx="3193202" cy="654577"/>
      </dsp:txXfrm>
    </dsp:sp>
    <dsp:sp modelId="{58498095-05BB-4F68-B7D0-5E2159E48BC0}">
      <dsp:nvSpPr>
        <dsp:cNvPr id="0" name=""/>
        <dsp:cNvSpPr/>
      </dsp:nvSpPr>
      <dsp:spPr>
        <a:xfrm>
          <a:off x="0" y="1669300"/>
          <a:ext cx="3264024" cy="72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100" kern="1200" dirty="0" smtClean="0"/>
            <a:t>Read</a:t>
          </a:r>
          <a:endParaRPr lang="en-IE" sz="3100" kern="1200" dirty="0"/>
        </a:p>
      </dsp:txBody>
      <dsp:txXfrm>
        <a:off x="35411" y="1704711"/>
        <a:ext cx="3193202" cy="654577"/>
      </dsp:txXfrm>
    </dsp:sp>
    <dsp:sp modelId="{E12FADC6-C41B-49B8-8D83-E89106E2F6C2}">
      <dsp:nvSpPr>
        <dsp:cNvPr id="0" name=""/>
        <dsp:cNvSpPr/>
      </dsp:nvSpPr>
      <dsp:spPr>
        <a:xfrm>
          <a:off x="0" y="2483980"/>
          <a:ext cx="3264024" cy="72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100" kern="1200" dirty="0" smtClean="0"/>
            <a:t>Recall</a:t>
          </a:r>
          <a:endParaRPr lang="en-IE" sz="3100" kern="1200" dirty="0"/>
        </a:p>
      </dsp:txBody>
      <dsp:txXfrm>
        <a:off x="35411" y="2519391"/>
        <a:ext cx="3193202" cy="654577"/>
      </dsp:txXfrm>
    </dsp:sp>
    <dsp:sp modelId="{1C0C4788-5D54-43AE-8D18-133D4933EAB5}">
      <dsp:nvSpPr>
        <dsp:cNvPr id="0" name=""/>
        <dsp:cNvSpPr/>
      </dsp:nvSpPr>
      <dsp:spPr>
        <a:xfrm>
          <a:off x="0" y="3298660"/>
          <a:ext cx="3264024" cy="72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100" kern="1200" dirty="0" smtClean="0"/>
            <a:t>Review</a:t>
          </a:r>
          <a:endParaRPr lang="en-IE" sz="3100" kern="1200" dirty="0"/>
        </a:p>
      </dsp:txBody>
      <dsp:txXfrm>
        <a:off x="35411" y="3334071"/>
        <a:ext cx="3193202" cy="654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fld id="{6AAE4BC8-C062-4ED0-9B91-54F12B7DC2BD}" type="datetimeFigureOut">
              <a:rPr lang="en-US"/>
              <a:pPr>
                <a:defRPr/>
              </a:pPr>
              <a:t>10/12/2017</a:t>
            </a:fld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fld id="{3A43E989-1802-473D-8594-684B746AB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0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63" tIns="45331" rIns="90663" bIns="45331" numCol="1" anchor="t" anchorCtr="0" compatLnSpc="1">
            <a:prstTxWarp prst="textNoShape">
              <a:avLst/>
            </a:prstTxWarp>
          </a:bodyPr>
          <a:lstStyle>
            <a:lvl1pPr defTabSz="906463" eaLnBrk="0" hangingPunct="0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63" tIns="45331" rIns="90663" bIns="45331" numCol="1" anchor="t" anchorCtr="0" compatLnSpc="1">
            <a:prstTxWarp prst="textNoShape">
              <a:avLst/>
            </a:prstTxWarp>
          </a:bodyPr>
          <a:lstStyle>
            <a:lvl1pPr algn="r" defTabSz="906463" eaLnBrk="0" hangingPunct="0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6337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63" tIns="45331" rIns="90663" bIns="45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63" tIns="45331" rIns="90663" bIns="45331" numCol="1" anchor="b" anchorCtr="0" compatLnSpc="1">
            <a:prstTxWarp prst="textNoShape">
              <a:avLst/>
            </a:prstTxWarp>
          </a:bodyPr>
          <a:lstStyle>
            <a:lvl1pPr defTabSz="906463" eaLnBrk="0" hangingPunct="0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4513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63" tIns="45331" rIns="90663" bIns="45331" numCol="1" anchor="b" anchorCtr="0" compatLnSpc="1">
            <a:prstTxWarp prst="textNoShape">
              <a:avLst/>
            </a:prstTxWarp>
          </a:bodyPr>
          <a:lstStyle>
            <a:lvl1pPr algn="r" defTabSz="906463" eaLnBrk="0" hangingPunct="0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fld id="{ADB35D5D-5BE9-414A-A833-223896A8E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58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800" smtClean="0"/>
          </a:p>
        </p:txBody>
      </p:sp>
    </p:spTree>
    <p:extLst>
      <p:ext uri="{BB962C8B-B14F-4D97-AF65-F5344CB8AC3E}">
        <p14:creationId xmlns:p14="http://schemas.microsoft.com/office/powerpoint/2010/main" val="325442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E" altLang="en-US" smtClean="0"/>
              <a:t>How to negotiate essential and further reading – choosing and selecting thwetexts to go through rather than wading through them all.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</a:pPr>
            <a:fld id="{812AA46F-867F-4691-B435-00F1D3715EFD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40091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E" altLang="en-US" smtClean="0"/>
              <a:t>There are many ways to select what to read – as you progress through college you will have to source more and more readings yourself with less guidance.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</a:pPr>
            <a:fld id="{40CA5842-806D-4322-AF16-B28BAB7EF90A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41996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E" altLang="en-US" smtClean="0"/>
              <a:t>Go to library webpage and show students how to use the subject pages and databases.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</a:pPr>
            <a:fld id="{CAD11C38-DEC6-4F17-A320-AD3F1C42631B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560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E" altLang="en-US" smtClean="0"/>
              <a:t>Give students SQ3R hand-out. Use flipchart board to go through each letter in order – S-Q-R-R-R</a:t>
            </a:r>
          </a:p>
          <a:p>
            <a:endParaRPr lang="en-IE" altLang="en-US" smtClean="0"/>
          </a:p>
          <a:p>
            <a:r>
              <a:rPr lang="en-IE" altLang="en-US" smtClean="0"/>
              <a:t>SQ3R Technique</a:t>
            </a:r>
          </a:p>
          <a:p>
            <a:r>
              <a:rPr lang="en-IE" altLang="en-US" smtClean="0"/>
              <a:t>(Read with a purpose, focus, make notes)</a:t>
            </a:r>
          </a:p>
          <a:p>
            <a:endParaRPr lang="en-IE" altLang="en-US" smtClean="0"/>
          </a:p>
          <a:p>
            <a:r>
              <a:rPr lang="en-IE" altLang="en-US" smtClean="0"/>
              <a:t>S – survey: what is this reading material about – cues to get a quick overview</a:t>
            </a:r>
          </a:p>
          <a:p>
            <a:r>
              <a:rPr lang="en-IE" altLang="en-US" smtClean="0"/>
              <a:t>Q – question: why am I reading this?</a:t>
            </a:r>
          </a:p>
          <a:p>
            <a:r>
              <a:rPr lang="en-IE" altLang="en-US" smtClean="0"/>
              <a:t>R – read: read one paragraph</a:t>
            </a:r>
          </a:p>
          <a:p>
            <a:r>
              <a:rPr lang="en-IE" altLang="en-US" smtClean="0"/>
              <a:t>R – recite: what have I just read?</a:t>
            </a:r>
          </a:p>
          <a:p>
            <a:r>
              <a:rPr lang="en-IE" altLang="en-US" smtClean="0"/>
              <a:t>R – Review: read whole passage/chapter &amp; review</a:t>
            </a:r>
          </a:p>
          <a:p>
            <a:endParaRPr lang="en-IE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</a:pPr>
            <a:fld id="{98BCE00A-A68C-4CAE-BC0B-657A20882161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56557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E" altLang="en-US" smtClean="0"/>
              <a:t>Provide the group with a hand-out of an article to read using the SQ3R method.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</a:pPr>
            <a:fld id="{3729A57A-522B-42E2-9C7F-057A63347C61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49791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E" altLang="en-US" smtClean="0"/>
              <a:t>Claro Read freely available to all DCU students. Go to you tube demo to show how it works.</a:t>
            </a:r>
          </a:p>
          <a:p>
            <a:endParaRPr lang="en-IE" altLang="en-US" smtClean="0"/>
          </a:p>
          <a:p>
            <a:r>
              <a:rPr lang="en-IE" altLang="en-US" smtClean="0"/>
              <a:t>Or use your iphone or tablet – apps available that function like Claro Read e.g. Azzapt. Or simply record yourself reading and listen back. 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</a:pPr>
            <a:fld id="{3BDA182C-9444-44C2-9726-1324B19231A3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48802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&amp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&amp;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878" y="1965446"/>
            <a:ext cx="5066458" cy="287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9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96148" y="1373481"/>
            <a:ext cx="6350000" cy="4929482"/>
          </a:xfrm>
        </p:spPr>
        <p:txBody>
          <a:bodyPr>
            <a:normAutofit/>
          </a:bodyPr>
          <a:lstStyle>
            <a:lvl1pPr>
              <a:defRPr sz="6200" b="0" i="0" spc="-150">
                <a:solidFill>
                  <a:srgbClr val="000000"/>
                </a:solidFill>
                <a:latin typeface="Arial Black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5753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96148" y="1373481"/>
            <a:ext cx="6350000" cy="4929482"/>
          </a:xfrm>
        </p:spPr>
        <p:txBody>
          <a:bodyPr>
            <a:normAutofit/>
          </a:bodyPr>
          <a:lstStyle>
            <a:lvl1pPr>
              <a:defRPr sz="3400" b="0">
                <a:solidFill>
                  <a:srgbClr val="000000"/>
                </a:solidFill>
                <a:latin typeface="Arial Black"/>
                <a:cs typeface="Arial Black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Space information out appropriately – use multiple pages to spread out your content, giving it plenty of room to breath.</a:t>
            </a:r>
          </a:p>
        </p:txBody>
      </p:sp>
    </p:spTree>
    <p:extLst>
      <p:ext uri="{BB962C8B-B14F-4D97-AF65-F5344CB8AC3E}">
        <p14:creationId xmlns:p14="http://schemas.microsoft.com/office/powerpoint/2010/main" val="249952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96147" y="593326"/>
            <a:ext cx="6441989" cy="780156"/>
          </a:xfrm>
        </p:spPr>
        <p:txBody>
          <a:bodyPr>
            <a:normAutofit/>
          </a:bodyPr>
          <a:lstStyle>
            <a:lvl1pPr>
              <a:defRPr lang="en-US" sz="4000" b="1" i="0" smtClean="0">
                <a:effectLst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r>
              <a:rPr lang="en-US" dirty="0" smtClean="0">
                <a:effectLst/>
              </a:rPr>
              <a:t>Page title here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96148" y="1705809"/>
            <a:ext cx="6350000" cy="4597154"/>
          </a:xfrm>
        </p:spPr>
        <p:txBody>
          <a:bodyPr>
            <a:normAutofit/>
          </a:bodyPr>
          <a:lstStyle>
            <a:lvl1pPr>
              <a:defRPr sz="1800" b="1">
                <a:solidFill>
                  <a:srgbClr val="000000"/>
                </a:solidFill>
                <a:latin typeface="+mn-lt"/>
                <a:cs typeface="Arial Black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•	This is where main body copy or bullets go.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•	This slide also shows the chosen animation style 	for groups of information.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•	You can also use bold for subtitles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•	Or, you can choose to highlight specific words, 	within your slide information.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•	Space information out appropriately – use multiple 	pages to spread out your content, giving 	it plenty 	of room to breath. </a:t>
            </a:r>
          </a:p>
        </p:txBody>
      </p:sp>
    </p:spTree>
    <p:extLst>
      <p:ext uri="{BB962C8B-B14F-4D97-AF65-F5344CB8AC3E}">
        <p14:creationId xmlns:p14="http://schemas.microsoft.com/office/powerpoint/2010/main" val="1262064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103154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103154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E45E4613-E487-429F-B9E4-88FA2C1DB45B}" type="slidenum">
              <a:rPr lang="en-US" sz="1800">
                <a:solidFill>
                  <a:srgbClr val="103154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>
              <a:solidFill>
                <a:srgbClr val="103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21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CU_SS&amp;D_Grey BG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69" y="346073"/>
            <a:ext cx="7114564" cy="621089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4369" y="1420519"/>
            <a:ext cx="6406446" cy="4901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5" name="Picture 4" descr="Bottom_Shapes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620" y="5209973"/>
            <a:ext cx="4028875" cy="1676248"/>
          </a:xfrm>
          <a:prstGeom prst="rect">
            <a:avLst/>
          </a:prstGeom>
        </p:spPr>
      </p:pic>
      <p:pic>
        <p:nvPicPr>
          <p:cNvPr id="2" name="Picture 1" descr="DCU_SS&amp;D_COL0TOP-01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33" y="1"/>
            <a:ext cx="1693805" cy="395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1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600" b="1" kern="1200">
          <a:solidFill>
            <a:srgbClr val="000000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4643438" y="6345238"/>
            <a:ext cx="33131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IE" altLang="en-US" sz="2000" dirty="0">
                <a:solidFill>
                  <a:schemeClr val="bg1"/>
                </a:solidFill>
              </a:rPr>
              <a:t>www.dcu.ie/studentlearning</a:t>
            </a:r>
            <a:endParaRPr lang="en-GB" altLang="en-US" sz="2000" dirty="0">
              <a:solidFill>
                <a:schemeClr val="bg1"/>
              </a:solidFill>
            </a:endParaRP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683568" y="3717032"/>
            <a:ext cx="2305050" cy="83099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b="1" dirty="0" smtClean="0">
                <a:solidFill>
                  <a:schemeClr val="accent4">
                    <a:lumMod val="10000"/>
                  </a:schemeClr>
                </a:solidFill>
              </a:rPr>
              <a:t>DCU Student Learning</a:t>
            </a:r>
            <a:endParaRPr lang="en-IE" altLang="en-US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5536" y="1052736"/>
            <a:ext cx="6336704" cy="2088232"/>
          </a:xfrm>
        </p:spPr>
        <p:txBody>
          <a:bodyPr>
            <a:normAutofit/>
          </a:bodyPr>
          <a:lstStyle/>
          <a:p>
            <a:r>
              <a:rPr lang="en-IE" altLang="en-US" b="1" dirty="0">
                <a:solidFill>
                  <a:schemeClr val="accent4">
                    <a:lumMod val="10000"/>
                  </a:schemeClr>
                </a:solidFill>
              </a:rPr>
              <a:t>Effective </a:t>
            </a:r>
            <a:r>
              <a:rPr lang="en-IE" altLang="en-US" b="1" dirty="0" smtClean="0">
                <a:solidFill>
                  <a:schemeClr val="accent4">
                    <a:lumMod val="10000"/>
                  </a:schemeClr>
                </a:solidFill>
              </a:rPr>
              <a:t>Reading</a:t>
            </a:r>
            <a:endParaRPr lang="en-IE" altLang="en-US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5" name="Picture 4" descr="student reading in the library" title="read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67" y="1642492"/>
            <a:ext cx="2766053" cy="414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9651" y="417941"/>
            <a:ext cx="6441989" cy="780156"/>
          </a:xfrm>
        </p:spPr>
        <p:txBody>
          <a:bodyPr/>
          <a:lstStyle/>
          <a:p>
            <a:r>
              <a:rPr lang="en-IE" dirty="0" smtClean="0"/>
              <a:t>Reading techniques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500112" y="3284984"/>
            <a:ext cx="1179189" cy="360040"/>
          </a:xfrm>
        </p:spPr>
        <p:txBody>
          <a:bodyPr>
            <a:normAutofit lnSpcReduction="10000"/>
          </a:bodyPr>
          <a:lstStyle/>
          <a:p>
            <a:r>
              <a:rPr lang="en-IE" dirty="0" smtClean="0"/>
              <a:t>= SQ3R</a:t>
            </a:r>
            <a:endParaRPr lang="en-IE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42856949"/>
              </p:ext>
            </p:extLst>
          </p:nvPr>
        </p:nvGraphicFramePr>
        <p:xfrm>
          <a:off x="1403648" y="1412776"/>
          <a:ext cx="32640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54835" y="5949280"/>
            <a:ext cx="4528820" cy="2654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IE" sz="9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Robinson (1978); as cited by University of Notre Dame (2017)</a:t>
            </a:r>
            <a:endParaRPr lang="en-I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altLang="en-US" dirty="0"/>
              <a:t>Practice!</a:t>
            </a:r>
          </a:p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6156684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Screen shot of the Claro Read software in action." title="Claro Read"/>
          <p:cNvPicPr>
            <a:picLocks noChangeAspect="1" noChangeArrowheads="1"/>
          </p:cNvPicPr>
          <p:nvPr/>
        </p:nvPicPr>
        <p:blipFill>
          <a:blip r:embed="rId3"/>
          <a:srcRect l="16443" t="11174" r="37868" b="41911"/>
          <a:stretch>
            <a:fillRect/>
          </a:stretch>
        </p:blipFill>
        <p:spPr bwMode="auto">
          <a:xfrm>
            <a:off x="434739" y="1593056"/>
            <a:ext cx="6296000" cy="363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altLang="en-US" dirty="0"/>
              <a:t>Reading technology</a:t>
            </a:r>
          </a:p>
          <a:p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19672" y="5517232"/>
            <a:ext cx="4248472" cy="643071"/>
          </a:xfrm>
        </p:spPr>
        <p:txBody>
          <a:bodyPr/>
          <a:lstStyle/>
          <a:p>
            <a:r>
              <a:rPr lang="en-IE" dirty="0" err="1" smtClean="0"/>
              <a:t>Claroread</a:t>
            </a:r>
            <a:r>
              <a:rPr lang="en-IE" dirty="0" smtClean="0"/>
              <a:t> screen reading technology available from the ISS website.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IE" altLang="en-US" sz="3200" dirty="0"/>
              <a:t>Top 5 take home points</a:t>
            </a:r>
          </a:p>
          <a:p>
            <a:pPr>
              <a:defRPr/>
            </a:pPr>
            <a:endParaRPr lang="en-IE" altLang="en-US" dirty="0" smtClean="0"/>
          </a:p>
          <a:p>
            <a:pPr>
              <a:defRPr/>
            </a:pPr>
            <a:endParaRPr lang="en-IE" altLang="en-US" dirty="0" smtClean="0"/>
          </a:p>
          <a:p>
            <a:pPr>
              <a:defRPr/>
            </a:pPr>
            <a:endParaRPr lang="en-IE" alt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96148" y="1705808"/>
            <a:ext cx="3371796" cy="4675519"/>
          </a:xfrm>
        </p:spPr>
        <p:txBody>
          <a:bodyPr/>
          <a:lstStyle/>
          <a:p>
            <a:pPr marL="457200" indent="-457200">
              <a:buFontTx/>
              <a:buAutoNum type="arabicParenR"/>
              <a:defRPr/>
            </a:pPr>
            <a:r>
              <a:rPr lang="en-IE" altLang="en-US" dirty="0"/>
              <a:t>Start reading now!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IE" altLang="en-US" dirty="0"/>
              <a:t>Use your reading list to its full potential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IE" altLang="en-US" dirty="0"/>
              <a:t>Use databases for web search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IE" altLang="en-US" dirty="0"/>
              <a:t>Try the SQ3R method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IE" altLang="en-US" dirty="0"/>
              <a:t>Embrace technology</a:t>
            </a: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56792"/>
            <a:ext cx="2747560" cy="2786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96147" y="593326"/>
            <a:ext cx="2579709" cy="780156"/>
          </a:xfrm>
        </p:spPr>
        <p:txBody>
          <a:bodyPr>
            <a:noAutofit/>
          </a:bodyPr>
          <a:lstStyle/>
          <a:p>
            <a:r>
              <a:rPr lang="en-IE" altLang="en-US" sz="3200" dirty="0" smtClean="0"/>
              <a:t>References</a:t>
            </a:r>
            <a:endParaRPr lang="en-IE" altLang="en-US" sz="32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96147" y="1484784"/>
            <a:ext cx="6350000" cy="4597154"/>
          </a:xfrm>
        </p:spPr>
        <p:txBody>
          <a:bodyPr>
            <a:normAutofit lnSpcReduction="10000"/>
          </a:bodyPr>
          <a:lstStyle/>
          <a:p>
            <a:r>
              <a:rPr lang="en-IE" altLang="en-US" dirty="0"/>
              <a:t>Claro Software 2014. </a:t>
            </a:r>
            <a:r>
              <a:rPr lang="en-IE" altLang="en-US" i="1" dirty="0" err="1"/>
              <a:t>Claroread</a:t>
            </a:r>
            <a:r>
              <a:rPr lang="en-IE" altLang="en-US" i="1" dirty="0"/>
              <a:t> for PC overview video </a:t>
            </a:r>
            <a:r>
              <a:rPr lang="en-IE" altLang="en-US" dirty="0"/>
              <a:t>[Online]. Available from: https://www.youtube.com/watch?v=7gFy7o9vqMM#t=107 [Accessed 28 August 2014].</a:t>
            </a:r>
          </a:p>
          <a:p>
            <a:endParaRPr lang="en-IE" altLang="en-US" dirty="0"/>
          </a:p>
          <a:p>
            <a:r>
              <a:rPr lang="en-IE" altLang="en-US" dirty="0"/>
              <a:t>DCU 2014. </a:t>
            </a:r>
            <a:r>
              <a:rPr lang="en-IE" altLang="en-US" i="1" dirty="0"/>
              <a:t>DCU library </a:t>
            </a:r>
            <a:r>
              <a:rPr lang="en-IE" altLang="en-US" dirty="0"/>
              <a:t>[Online]. Available from: http://www.dcu.ie/library/index.shtml [Accessed 28 August 2014].</a:t>
            </a:r>
          </a:p>
          <a:p>
            <a:endParaRPr lang="en-IE" altLang="en-US" dirty="0"/>
          </a:p>
          <a:p>
            <a:r>
              <a:rPr lang="en-IE" dirty="0"/>
              <a:t>Robinson, Francis Pleasant (1978). </a:t>
            </a:r>
            <a:r>
              <a:rPr lang="en-IE" i="1" dirty="0"/>
              <a:t>Effective Study</a:t>
            </a:r>
            <a:r>
              <a:rPr lang="en-IE" dirty="0"/>
              <a:t> (6th ed.). New York: Harper &amp; Row</a:t>
            </a:r>
            <a:r>
              <a:rPr lang="en-IE" dirty="0" smtClean="0"/>
              <a:t>.</a:t>
            </a:r>
          </a:p>
          <a:p>
            <a:endParaRPr lang="en-IE" dirty="0"/>
          </a:p>
          <a:p>
            <a:r>
              <a:rPr lang="en-IE" dirty="0"/>
              <a:t>University of Notre Dame (2017). </a:t>
            </a:r>
            <a:r>
              <a:rPr lang="en-IE" i="1" dirty="0"/>
              <a:t>SQ3R reading technique</a:t>
            </a:r>
            <a:r>
              <a:rPr lang="en-IE" dirty="0"/>
              <a:t>. Available at: http://library.nd.edu.au/studyskills/reading (Accessed 12 October 2017).</a:t>
            </a:r>
          </a:p>
          <a:p>
            <a:endParaRPr lang="en-IE" dirty="0"/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22"/>
          <a:stretch/>
        </p:blipFill>
        <p:spPr>
          <a:xfrm>
            <a:off x="-16025" y="5898"/>
            <a:ext cx="9340553" cy="685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1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Discover DCU open in Loop" title="Loop"/>
          <p:cNvPicPr>
            <a:picLocks noChangeAspect="1"/>
          </p:cNvPicPr>
          <p:nvPr/>
        </p:nvPicPr>
        <p:blipFill rotWithShape="1">
          <a:blip r:embed="rId2"/>
          <a:srcRect l="15795" t="12521" r="979" b="10530"/>
          <a:stretch/>
        </p:blipFill>
        <p:spPr>
          <a:xfrm>
            <a:off x="1874067" y="3634966"/>
            <a:ext cx="5085587" cy="264487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2" name="Picture 1" descr="Image of Loop homepage showing the Discover DCU module" title="Loop"/>
          <p:cNvPicPr>
            <a:picLocks noChangeAspect="1"/>
          </p:cNvPicPr>
          <p:nvPr/>
        </p:nvPicPr>
        <p:blipFill rotWithShape="1">
          <a:blip r:embed="rId3"/>
          <a:srcRect l="-1" t="2823" r="42728" b="38536"/>
          <a:stretch/>
        </p:blipFill>
        <p:spPr>
          <a:xfrm>
            <a:off x="366623" y="340416"/>
            <a:ext cx="5328007" cy="306860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4" name="Oval 3" descr="Oval shape highlighting the Discover DCU module on Loop" title="Oval"/>
          <p:cNvSpPr/>
          <p:nvPr/>
        </p:nvSpPr>
        <p:spPr>
          <a:xfrm>
            <a:off x="1874067" y="2218099"/>
            <a:ext cx="1004935" cy="362139"/>
          </a:xfrm>
          <a:prstGeom prst="ellipse">
            <a:avLst/>
          </a:prstGeom>
          <a:noFill/>
          <a:ln>
            <a:solidFill>
              <a:srgbClr val="DE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IE" sz="1800">
              <a:solidFill>
                <a:srgbClr val="103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4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IE" altLang="en-US" dirty="0"/>
              <a:t>Learning outcomes</a:t>
            </a:r>
          </a:p>
          <a:p>
            <a:pPr marL="457200" indent="-457200">
              <a:buFont typeface="+mj-lt"/>
              <a:buAutoNum type="arabicPeriod"/>
            </a:pPr>
            <a:endParaRPr lang="en-IE" altLang="en-US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E" altLang="en-US" dirty="0"/>
              <a:t>Identify the difficulties in navigating academic text</a:t>
            </a:r>
          </a:p>
          <a:p>
            <a:pPr marL="457200" indent="-457200">
              <a:buFont typeface="+mj-lt"/>
              <a:buAutoNum type="arabicPeriod"/>
            </a:pPr>
            <a:endParaRPr lang="en-IE" altLang="en-US" dirty="0"/>
          </a:p>
          <a:p>
            <a:pPr marL="457200" indent="-457200">
              <a:buFont typeface="+mj-lt"/>
              <a:buAutoNum type="arabicPeriod"/>
            </a:pPr>
            <a:r>
              <a:rPr lang="en-IE" altLang="en-US" dirty="0"/>
              <a:t>Know what to read</a:t>
            </a:r>
          </a:p>
          <a:p>
            <a:pPr marL="457200" indent="-457200">
              <a:buFont typeface="+mj-lt"/>
              <a:buAutoNum type="arabicPeriod"/>
            </a:pPr>
            <a:endParaRPr lang="en-IE" altLang="en-US" dirty="0"/>
          </a:p>
          <a:p>
            <a:pPr marL="457200" indent="-457200">
              <a:buFont typeface="+mj-lt"/>
              <a:buAutoNum type="arabicPeriod"/>
            </a:pPr>
            <a:r>
              <a:rPr lang="en-IE" altLang="en-US" dirty="0"/>
              <a:t>Know how to find readings</a:t>
            </a:r>
          </a:p>
          <a:p>
            <a:pPr marL="457200" indent="-457200">
              <a:buFont typeface="+mj-lt"/>
              <a:buAutoNum type="arabicPeriod"/>
            </a:pPr>
            <a:endParaRPr lang="en-IE" altLang="en-US" dirty="0"/>
          </a:p>
          <a:p>
            <a:pPr marL="457200" indent="-457200">
              <a:buFont typeface="+mj-lt"/>
              <a:buAutoNum type="arabicPeriod"/>
            </a:pPr>
            <a:r>
              <a:rPr lang="en-IE" altLang="en-US" dirty="0"/>
              <a:t>Learn a proven reading method</a:t>
            </a:r>
          </a:p>
          <a:p>
            <a:pPr marL="457200" indent="-457200">
              <a:buFont typeface="+mj-lt"/>
              <a:buAutoNum type="arabicPeriod"/>
            </a:pPr>
            <a:endParaRPr lang="en-IE" altLang="en-US" dirty="0"/>
          </a:p>
          <a:p>
            <a:pPr marL="457200" indent="-457200">
              <a:buFont typeface="+mj-lt"/>
              <a:buAutoNum type="arabicPeriod"/>
            </a:pPr>
            <a:r>
              <a:rPr lang="en-IE" altLang="en-US" dirty="0"/>
              <a:t>Practice!</a:t>
            </a:r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IE" altLang="en-US" dirty="0"/>
              <a:t>Issues</a:t>
            </a:r>
          </a:p>
          <a:p>
            <a:pPr marL="0" indent="0">
              <a:buFontTx/>
              <a:buNone/>
              <a:defRPr/>
            </a:pP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96148" y="1705809"/>
            <a:ext cx="6540148" cy="787087"/>
          </a:xfrm>
        </p:spPr>
        <p:txBody>
          <a:bodyPr/>
          <a:lstStyle/>
          <a:p>
            <a:pPr>
              <a:defRPr/>
            </a:pPr>
            <a:r>
              <a:rPr lang="en-IE" dirty="0"/>
              <a:t>2 minute chat</a:t>
            </a:r>
          </a:p>
          <a:p>
            <a:pPr>
              <a:defRPr/>
            </a:pPr>
            <a:r>
              <a:rPr lang="en-IE" dirty="0"/>
              <a:t>What difficulties can occur in reading academic texts?</a:t>
            </a:r>
          </a:p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212976"/>
            <a:ext cx="3229715" cy="2079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IE" altLang="en-US" sz="2800" dirty="0"/>
              <a:t>Selecting W</a:t>
            </a:r>
            <a:r>
              <a:rPr lang="en-IE" altLang="en-US" sz="2800" dirty="0" smtClean="0"/>
              <a:t>hat To Read</a:t>
            </a:r>
            <a:endParaRPr lang="en-IE" altLang="en-US" sz="2800" dirty="0"/>
          </a:p>
          <a:p>
            <a:pPr>
              <a:buFontTx/>
              <a:buNone/>
            </a:pPr>
            <a:endParaRPr lang="en-IE" altLang="en-US" sz="28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560" y="1614153"/>
            <a:ext cx="5820068" cy="643071"/>
          </a:xfrm>
        </p:spPr>
        <p:txBody>
          <a:bodyPr>
            <a:normAutofit lnSpcReduction="10000"/>
          </a:bodyPr>
          <a:lstStyle/>
          <a:p>
            <a:r>
              <a:rPr lang="en-IE" altLang="en-US" dirty="0"/>
              <a:t>Group Brainstorm</a:t>
            </a:r>
          </a:p>
          <a:p>
            <a:r>
              <a:rPr lang="en-IE" altLang="en-US" dirty="0"/>
              <a:t>How do we know what to read?</a:t>
            </a:r>
          </a:p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924944"/>
            <a:ext cx="4032448" cy="268829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476672"/>
            <a:ext cx="6441989" cy="780156"/>
          </a:xfrm>
          <a:ln>
            <a:noFill/>
          </a:ln>
        </p:spPr>
        <p:txBody>
          <a:bodyPr>
            <a:noAutofit/>
          </a:bodyPr>
          <a:lstStyle/>
          <a:p>
            <a:pPr>
              <a:defRPr/>
            </a:pPr>
            <a:r>
              <a:rPr lang="en-IE" altLang="en-US" sz="2800" dirty="0"/>
              <a:t>Selecting what to read; reading </a:t>
            </a:r>
            <a:r>
              <a:rPr lang="en-IE" altLang="en-US" sz="2800" dirty="0" smtClean="0"/>
              <a:t>list</a:t>
            </a:r>
            <a:endParaRPr lang="en-IE" altLang="en-US" sz="2800" dirty="0"/>
          </a:p>
        </p:txBody>
      </p:sp>
      <p:pic>
        <p:nvPicPr>
          <p:cNvPr id="5" name="Picture 2" descr="Screenshot of the reading list available for an example module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6" t="30476" r="25945" b="12693"/>
          <a:stretch/>
        </p:blipFill>
        <p:spPr bwMode="auto">
          <a:xfrm>
            <a:off x="971600" y="1340767"/>
            <a:ext cx="5744880" cy="5098299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5299" y="5054397"/>
            <a:ext cx="4824412" cy="83185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IE" dirty="0">
                <a:latin typeface="Arial" pitchFamily="34" charset="0"/>
                <a:ea typeface="ヒラギノ角ゴ Pro W3"/>
                <a:cs typeface="ヒラギノ角ゴ Pro W3"/>
              </a:rPr>
              <a:t>Reference list of a recommended textbook/reading</a:t>
            </a: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4401286" y="4197872"/>
            <a:ext cx="2736850" cy="461962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dirty="0" smtClean="0"/>
              <a:t>Subject librarian</a:t>
            </a:r>
            <a:endParaRPr lang="en-IE" altLang="en-US" dirty="0"/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3948902" y="3172321"/>
            <a:ext cx="2952750" cy="461963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/>
              <a:t>Database search</a:t>
            </a:r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2002099" y="1844852"/>
            <a:ext cx="1826501" cy="461963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/>
              <a:t>Ask lecturer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ln>
            <a:noFill/>
            <a:miter lim="800000"/>
            <a:headEnd/>
            <a:tailEnd/>
          </a:ln>
        </p:spPr>
        <p:txBody>
          <a:bodyPr>
            <a:normAutofit fontScale="55000" lnSpcReduction="20000"/>
          </a:bodyPr>
          <a:lstStyle/>
          <a:p>
            <a:r>
              <a:rPr lang="en-IE" altLang="en-US" sz="5100" dirty="0" smtClean="0"/>
              <a:t>Selecting </a:t>
            </a:r>
            <a:r>
              <a:rPr lang="en-IE" altLang="en-US" sz="5100" dirty="0"/>
              <a:t>what to read; other ways</a:t>
            </a:r>
          </a:p>
          <a:p>
            <a:pPr marL="0" indent="0">
              <a:buFontTx/>
              <a:buNone/>
            </a:pPr>
            <a:r>
              <a:rPr lang="en-IE" altLang="en-US" dirty="0" smtClean="0"/>
              <a:t> </a:t>
            </a:r>
            <a:endParaRPr lang="en-IE" altLang="en-US" dirty="0" smtClean="0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5004048" y="1463874"/>
            <a:ext cx="1080120" cy="830997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dirty="0" smtClean="0"/>
              <a:t>Tips in class</a:t>
            </a:r>
            <a:endParaRPr lang="en-IE" altLang="en-US" dirty="0"/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1102527" y="2897985"/>
            <a:ext cx="1826501" cy="1200329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dirty="0" smtClean="0"/>
              <a:t>Library subject guides</a:t>
            </a:r>
            <a:endParaRPr lang="en-IE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 descr="Image of the DCU library webpage." title="DCU Libra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1772816"/>
            <a:ext cx="6890883" cy="395304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96147" y="593326"/>
            <a:ext cx="6441989" cy="459410"/>
          </a:xfrm>
        </p:spPr>
        <p:txBody>
          <a:bodyPr>
            <a:normAutofit fontScale="70000" lnSpcReduction="20000"/>
          </a:bodyPr>
          <a:lstStyle/>
          <a:p>
            <a:r>
              <a:rPr lang="en-IE" altLang="en-US" dirty="0"/>
              <a:t>Finding what to read; the </a:t>
            </a:r>
            <a:r>
              <a:rPr lang="en-IE" altLang="en-US" dirty="0" smtClean="0"/>
              <a:t>library</a:t>
            </a:r>
            <a:endParaRPr lang="en-IE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Office Theme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5223</TotalTime>
  <Words>436</Words>
  <Application>Microsoft Office PowerPoint</Application>
  <PresentationFormat>On-screen Show (4:3)</PresentationFormat>
  <Paragraphs>78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Helvetica</vt:lpstr>
      <vt:lpstr>Times New Roman</vt:lpstr>
      <vt:lpstr>ヒラギノ角ゴ Pro W3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DDFH&amp;B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Cillian Murphy</cp:lastModifiedBy>
  <cp:revision>247</cp:revision>
  <dcterms:created xsi:type="dcterms:W3CDTF">2010-08-05T15:35:38Z</dcterms:created>
  <dcterms:modified xsi:type="dcterms:W3CDTF">2017-10-12T14:57:57Z</dcterms:modified>
  <cp:contentStatus/>
</cp:coreProperties>
</file>