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8" r:id="rId4"/>
    <p:sldId id="270" r:id="rId5"/>
    <p:sldId id="259" r:id="rId6"/>
    <p:sldId id="269" r:id="rId7"/>
    <p:sldId id="261" r:id="rId8"/>
    <p:sldId id="263" r:id="rId9"/>
    <p:sldId id="264" r:id="rId10"/>
    <p:sldId id="266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7" autoAdjust="0"/>
  </p:normalViewPr>
  <p:slideViewPr>
    <p:cSldViewPr>
      <p:cViewPr varScale="1">
        <p:scale>
          <a:sx n="104" d="100"/>
          <a:sy n="104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26865-D6D0-45C4-8AF1-9C0F868BF1BE}" type="datetimeFigureOut">
              <a:rPr lang="en-IE" smtClean="0"/>
              <a:t>15/07/2015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0D820-035E-436E-B2E1-976A013188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805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Are people familiar with the idea of IQ? What do you think it measures?</a:t>
            </a:r>
            <a:r>
              <a:rPr lang="en-IE" baseline="0" dirty="0" smtClean="0"/>
              <a:t> </a:t>
            </a:r>
            <a:r>
              <a:rPr lang="en-IE" dirty="0" smtClean="0"/>
              <a:t>What do people think about multiple</a:t>
            </a:r>
            <a:r>
              <a:rPr lang="en-IE" baseline="0" dirty="0" smtClean="0"/>
              <a:t> intelligence</a:t>
            </a:r>
            <a:r>
              <a:rPr lang="en-IE" dirty="0" smtClean="0"/>
              <a:t> theory – do you believe it? What do you think you’re strongest on?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D820-035E-436E-B2E1-976A013188C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436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Now we have to think about how learning styles relate to our education. Let’s take a moment and think </a:t>
            </a:r>
            <a:r>
              <a:rPr lang="en-IE" b="1" dirty="0" smtClean="0"/>
              <a:t>backwards</a:t>
            </a:r>
            <a:r>
              <a:rPr lang="en-IE" dirty="0" smtClean="0"/>
              <a:t>. Pass a soft beanbag</a:t>
            </a:r>
            <a:r>
              <a:rPr lang="en-IE" baseline="0" dirty="0" smtClean="0"/>
              <a:t> around the group, to maybe 5-10 people who answer the question. </a:t>
            </a:r>
            <a:r>
              <a:rPr lang="en-IE" dirty="0" smtClean="0"/>
              <a:t>Draw from the</a:t>
            </a:r>
            <a:r>
              <a:rPr lang="en-IE" baseline="0" dirty="0" smtClean="0"/>
              <a:t> students that their favourite teachers were active, got out to explore the environment </a:t>
            </a:r>
            <a:r>
              <a:rPr lang="en-IE" baseline="0" dirty="0" err="1" smtClean="0"/>
              <a:t>etc</a:t>
            </a:r>
            <a:r>
              <a:rPr lang="en-IE" baseline="0" dirty="0" smtClean="0"/>
              <a:t>, not just learning by sitting at a desk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D820-035E-436E-B2E1-976A013188CD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753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Go through each</a:t>
            </a:r>
            <a:r>
              <a:rPr lang="en-IE" baseline="0" dirty="0" smtClean="0"/>
              <a:t> style, asking how many people fell in this category, was it accurate etc. Go through what each style means.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1B4B2-3A8F-423E-91E2-98B0A9721216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Go through each</a:t>
            </a:r>
            <a:r>
              <a:rPr lang="en-IE" baseline="0" dirty="0" smtClean="0"/>
              <a:t> style, asking how many people fell in this category, was it accurate etc. Go through what each style means.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1B4B2-3A8F-423E-91E2-98B0A9721216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CU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btmnew_n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2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480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04800"/>
            <a:ext cx="2144712" cy="416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04800"/>
            <a:ext cx="6286500" cy="416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334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CU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btmnew_n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08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6343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00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5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2422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7001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1524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10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8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6195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413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3914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04800"/>
            <a:ext cx="2144712" cy="416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04800"/>
            <a:ext cx="6286500" cy="416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309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29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5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88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363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04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8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17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08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2051" name="Picture 9" descr="DCU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3" name="Picture 27" descr="pptbtmnew_n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9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2051" name="Picture 9" descr="DCU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3" name="Picture 27" descr="pptbtmnew_n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94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644008" y="6381327"/>
            <a:ext cx="3313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IE" altLang="en-US" sz="2000" dirty="0">
                <a:solidFill>
                  <a:srgbClr val="FFFFFF"/>
                </a:solidFill>
              </a:rPr>
              <a:t>www.dcu.ie/studentlearning</a:t>
            </a:r>
            <a:endParaRPr lang="en-GB" altLang="en-US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 of a brain inside a body being x-rayed." title="The Br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5"/>
            <a:ext cx="257174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231935"/>
            <a:ext cx="1544216" cy="766936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IE" altLang="en-US" b="1" dirty="0" smtClean="0"/>
              <a:t>Learning Styles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endParaRPr lang="en-IE" altLang="en-US" sz="1000" dirty="0" smtClean="0"/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endParaRPr lang="en-IE" altLang="en-US" sz="1000" dirty="0" smtClean="0"/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endParaRPr lang="en-IE" altLang="en-US" sz="1000" dirty="0" smtClean="0"/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endParaRPr lang="en-IE" alt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5616624" cy="864096"/>
          </a:xfrm>
        </p:spPr>
        <p:txBody>
          <a:bodyPr/>
          <a:lstStyle/>
          <a:p>
            <a:r>
              <a:rPr lang="en-IE" b="1" dirty="0" smtClean="0"/>
              <a:t>“I Don’t Think That Way”</a:t>
            </a:r>
            <a:endParaRPr lang="en-IE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8550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+mj-lt"/>
              </a:rPr>
              <a:t>Student Learning</a:t>
            </a:r>
            <a:endParaRPr lang="en-IE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59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Image of a woman assembling a product." title="Kinaesthe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7489"/>
            <a:ext cx="212565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Image of a pen." title="P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63949"/>
            <a:ext cx="1827348" cy="18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of an eye." title="Ey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" y="4319888"/>
            <a:ext cx="2231578" cy="162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Image of an ear." title="E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7623"/>
            <a:ext cx="174979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2"/>
            <a:ext cx="5616748" cy="778963"/>
          </a:xfrm>
        </p:spPr>
        <p:txBody>
          <a:bodyPr/>
          <a:lstStyle/>
          <a:p>
            <a:r>
              <a:rPr lang="en-IE" dirty="0"/>
              <a:t>In groups of 4, come up with some ideas for methods that will work with different types of learners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Modes (2)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9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of a hand with five fingers spread open." title="Five Fing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875"/>
            <a:ext cx="3095625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404" y="1266157"/>
            <a:ext cx="4320604" cy="4471987"/>
          </a:xfrm>
        </p:spPr>
        <p:txBody>
          <a:bodyPr/>
          <a:lstStyle/>
          <a:p>
            <a:pPr marL="457200" indent="-457200">
              <a:buFontTx/>
              <a:buAutoNum type="arabicParenR"/>
              <a:defRPr/>
            </a:pPr>
            <a:r>
              <a:rPr lang="en-IE" altLang="en-US" dirty="0" smtClean="0">
                <a:solidFill>
                  <a:srgbClr val="000000"/>
                </a:solidFill>
              </a:rPr>
              <a:t>Everyone learns differently</a:t>
            </a:r>
            <a:endParaRPr lang="en-IE" altLang="en-US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IE" altLang="en-US" dirty="0" smtClean="0">
                <a:solidFill>
                  <a:srgbClr val="000000"/>
                </a:solidFill>
              </a:rPr>
              <a:t>Be your own favourite teacher</a:t>
            </a:r>
            <a:endParaRPr lang="en-IE" altLang="en-US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IE" altLang="en-US" dirty="0" smtClean="0">
                <a:solidFill>
                  <a:srgbClr val="000000"/>
                </a:solidFill>
              </a:rPr>
              <a:t>Remember your learning mode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IE" altLang="en-US" dirty="0" smtClean="0">
                <a:solidFill>
                  <a:srgbClr val="000000"/>
                </a:solidFill>
              </a:rPr>
              <a:t>Embrace the methods that work for you</a:t>
            </a:r>
            <a:endParaRPr lang="en-IE" altLang="en-US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IE" altLang="en-US" dirty="0" smtClean="0">
                <a:solidFill>
                  <a:srgbClr val="000000"/>
                </a:solidFill>
              </a:rPr>
              <a:t>Effective learning is more than just reading and writing</a:t>
            </a:r>
            <a:endParaRPr lang="en-IE" altLang="en-US" dirty="0" smtClean="0"/>
          </a:p>
          <a:p>
            <a:pPr>
              <a:defRPr/>
            </a:pPr>
            <a:endParaRPr lang="en-IE" altLang="en-US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Top 5 take home points</a:t>
            </a:r>
          </a:p>
        </p:txBody>
      </p:sp>
    </p:spTree>
    <p:extLst>
      <p:ext uri="{BB962C8B-B14F-4D97-AF65-F5344CB8AC3E}">
        <p14:creationId xmlns:p14="http://schemas.microsoft.com/office/powerpoint/2010/main" val="38862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3528392"/>
          </a:xfrm>
        </p:spPr>
        <p:txBody>
          <a:bodyPr/>
          <a:lstStyle/>
          <a:p>
            <a:r>
              <a:rPr lang="en-IE" sz="2000" dirty="0"/>
              <a:t>Gardner, H. </a:t>
            </a:r>
            <a:r>
              <a:rPr lang="en-IE" sz="2000" dirty="0" smtClean="0"/>
              <a:t>2004. </a:t>
            </a:r>
            <a:r>
              <a:rPr lang="en-IE" sz="2000" i="1" dirty="0"/>
              <a:t>Frames of mind: the theory of multiple </a:t>
            </a:r>
            <a:r>
              <a:rPr lang="en-IE" sz="2000" i="1" dirty="0" smtClean="0"/>
              <a:t>intelligences.</a:t>
            </a:r>
            <a:r>
              <a:rPr lang="en-IE" sz="2000" dirty="0" smtClean="0"/>
              <a:t> New York: </a:t>
            </a:r>
            <a:r>
              <a:rPr lang="en-IE" sz="2000" dirty="0"/>
              <a:t>Basic </a:t>
            </a:r>
            <a:r>
              <a:rPr lang="en-IE" sz="2000" dirty="0" smtClean="0"/>
              <a:t>Books.</a:t>
            </a:r>
          </a:p>
          <a:p>
            <a:endParaRPr lang="en-IE" sz="2000" dirty="0"/>
          </a:p>
          <a:p>
            <a:r>
              <a:rPr lang="en-IE" sz="2000" dirty="0" smtClean="0"/>
              <a:t>Sarasin</a:t>
            </a:r>
            <a:r>
              <a:rPr lang="en-IE" sz="2000" dirty="0"/>
              <a:t>, L. C. </a:t>
            </a:r>
            <a:r>
              <a:rPr lang="en-IE" sz="2000" dirty="0" smtClean="0"/>
              <a:t>1999. </a:t>
            </a:r>
            <a:r>
              <a:rPr lang="en-IE" sz="2000" i="1" dirty="0"/>
              <a:t>Learning style perspectives: </a:t>
            </a:r>
            <a:r>
              <a:rPr lang="en-IE" sz="2000" i="1" dirty="0" smtClean="0"/>
              <a:t>impact </a:t>
            </a:r>
            <a:r>
              <a:rPr lang="en-IE" sz="2000" i="1" dirty="0"/>
              <a:t>in the classroom.</a:t>
            </a:r>
            <a:r>
              <a:rPr lang="en-IE" sz="2000" dirty="0"/>
              <a:t> Madison, WI: </a:t>
            </a:r>
            <a:r>
              <a:rPr lang="en-IE" sz="2000" dirty="0" smtClean="0"/>
              <a:t>Atwood </a:t>
            </a:r>
            <a:r>
              <a:rPr lang="en-IE" sz="2000" dirty="0"/>
              <a:t>Pub</a:t>
            </a:r>
            <a:r>
              <a:rPr lang="en-IE" sz="2000" dirty="0" smtClean="0"/>
              <a:t>.</a:t>
            </a:r>
          </a:p>
          <a:p>
            <a:endParaRPr lang="en-IE" sz="2000" dirty="0" smtClean="0"/>
          </a:p>
          <a:p>
            <a:r>
              <a:rPr lang="en-IE" sz="2000" dirty="0" smtClean="0"/>
              <a:t>VARK 2014. </a:t>
            </a:r>
            <a:r>
              <a:rPr lang="en-IE" sz="2000" i="1" dirty="0" smtClean="0"/>
              <a:t>The VARK questionnaire </a:t>
            </a:r>
            <a:r>
              <a:rPr lang="en-IE" sz="2000" dirty="0"/>
              <a:t>[</a:t>
            </a:r>
            <a:r>
              <a:rPr lang="en-IE" sz="2000" dirty="0" smtClean="0"/>
              <a:t>Online]. Available from</a:t>
            </a:r>
            <a:r>
              <a:rPr lang="en-IE" sz="2000" dirty="0"/>
              <a:t>: http://www.vark-learn.com/english/page.asp?p=questionnaire </a:t>
            </a:r>
            <a:r>
              <a:rPr lang="en-IE" sz="2000" dirty="0" smtClean="0"/>
              <a:t>[Accessed 28 August 2014].</a:t>
            </a:r>
            <a:endParaRPr lang="en-IE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References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193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6912768" cy="3168352"/>
          </a:xfrm>
        </p:spPr>
        <p:txBody>
          <a:bodyPr/>
          <a:lstStyle/>
          <a:p>
            <a:r>
              <a:rPr lang="en-IE" dirty="0" smtClean="0"/>
              <a:t>Understand what a learning style is</a:t>
            </a:r>
          </a:p>
          <a:p>
            <a:endParaRPr lang="en-IE" dirty="0" smtClean="0"/>
          </a:p>
          <a:p>
            <a:r>
              <a:rPr lang="en-IE" dirty="0" smtClean="0"/>
              <a:t>Comprehend multiple intelligences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Understand how we learn best</a:t>
            </a:r>
          </a:p>
          <a:p>
            <a:endParaRPr lang="en-IE" dirty="0" smtClean="0"/>
          </a:p>
          <a:p>
            <a:r>
              <a:rPr lang="en-IE" dirty="0" smtClean="0"/>
              <a:t>Know how to study to our strengths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Learning Objectives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5876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of a student with books under their arm." title="Learning Sty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1007"/>
            <a:ext cx="1835696" cy="27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3200400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“Specified patterns of </a:t>
            </a:r>
            <a:r>
              <a:rPr lang="en-IE" dirty="0" smtClean="0"/>
              <a:t>behaviour </a:t>
            </a:r>
            <a:r>
              <a:rPr lang="en-IE" dirty="0"/>
              <a:t>and/or performance according to which the individual approaches a learning experience; a way in which the individual takes in new information and develops new </a:t>
            </a:r>
            <a:r>
              <a:rPr lang="en-IE" dirty="0" smtClean="0"/>
              <a:t>skills” </a:t>
            </a:r>
            <a:endParaRPr lang="en-IE" dirty="0"/>
          </a:p>
          <a:p>
            <a:pPr marL="0" indent="0">
              <a:buNone/>
            </a:pPr>
            <a:r>
              <a:rPr lang="en-IE" dirty="0"/>
              <a:t>                             (</a:t>
            </a:r>
            <a:r>
              <a:rPr lang="en-IE" dirty="0" smtClean="0"/>
              <a:t>Sarasin 1999; p. 1)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 learning style?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555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Coloured image for linguistic intelligence" title="Linguistic intelligence"/>
          <p:cNvSpPr/>
          <p:nvPr/>
        </p:nvSpPr>
        <p:spPr bwMode="auto">
          <a:xfrm>
            <a:off x="1907704" y="5157192"/>
            <a:ext cx="2016224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400" dirty="0" smtClean="0">
                <a:latin typeface="Arial" charset="0"/>
                <a:ea typeface="ヒラギノ角ゴ Pro W3" pitchFamily="1" charset="-128"/>
              </a:rPr>
              <a:t>Linguistic</a:t>
            </a: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9" descr="Coloured image for logical/mathematical intelligence" title="Logical/mathematical"/>
          <p:cNvSpPr/>
          <p:nvPr/>
        </p:nvSpPr>
        <p:spPr bwMode="auto">
          <a:xfrm>
            <a:off x="6588224" y="4581128"/>
            <a:ext cx="2016224" cy="86409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400" dirty="0" smtClean="0">
                <a:latin typeface="Arial" charset="0"/>
                <a:ea typeface="ヒラギノ角ゴ Pro W3" pitchFamily="1" charset="-128"/>
              </a:rPr>
              <a:t>Logical / mathematical</a:t>
            </a: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 descr="Coloured image for intrapersonal intelligence" title="Intrapersonal"/>
          <p:cNvSpPr/>
          <p:nvPr/>
        </p:nvSpPr>
        <p:spPr bwMode="auto">
          <a:xfrm>
            <a:off x="6535613" y="1516831"/>
            <a:ext cx="2016224" cy="57606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400" dirty="0" smtClean="0">
                <a:latin typeface="Arial" charset="0"/>
                <a:ea typeface="ヒラギノ角ゴ Pro W3" pitchFamily="1" charset="-128"/>
              </a:rPr>
              <a:t>Intrapersonal</a:t>
            </a: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ectangle 6" descr="Coloured image for interpersonal intelligence" title="Inerpersonal"/>
          <p:cNvSpPr/>
          <p:nvPr/>
        </p:nvSpPr>
        <p:spPr bwMode="auto">
          <a:xfrm>
            <a:off x="755576" y="4005064"/>
            <a:ext cx="201622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400" dirty="0" smtClean="0">
                <a:latin typeface="Arial" charset="0"/>
                <a:ea typeface="ヒラギノ角ゴ Pro W3" pitchFamily="1" charset="-128"/>
              </a:rPr>
              <a:t>Interpersonal</a:t>
            </a:r>
            <a:endParaRPr kumimoji="0" lang="en-I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" name="Rectangle 5" descr="Coloured image for musical intelligence" title="Musical"/>
          <p:cNvSpPr/>
          <p:nvPr/>
        </p:nvSpPr>
        <p:spPr bwMode="auto">
          <a:xfrm>
            <a:off x="3815916" y="2207943"/>
            <a:ext cx="1512168" cy="71392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Musical</a:t>
            </a:r>
          </a:p>
        </p:txBody>
      </p:sp>
      <p:sp>
        <p:nvSpPr>
          <p:cNvPr id="5" name="Rectangle 4" descr="Coloured image for bodily/kinaesthetic intelligence" title="Bodily/kinaesthetic"/>
          <p:cNvSpPr/>
          <p:nvPr/>
        </p:nvSpPr>
        <p:spPr bwMode="auto">
          <a:xfrm>
            <a:off x="611560" y="1700808"/>
            <a:ext cx="1800200" cy="8640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Bodily / kinaesthetic</a:t>
            </a:r>
          </a:p>
        </p:txBody>
      </p:sp>
      <p:sp>
        <p:nvSpPr>
          <p:cNvPr id="4" name="Rectangle 3" descr="Coloured image forvisual/spatial intelligence" title="Visual/spatial"/>
          <p:cNvSpPr/>
          <p:nvPr/>
        </p:nvSpPr>
        <p:spPr bwMode="auto">
          <a:xfrm>
            <a:off x="4319972" y="3573016"/>
            <a:ext cx="2016224" cy="57606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Visual/spatial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Multiple Intelligence Theory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685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of a student with a thinking bubble." title="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4626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Think back to primary or secondary school. Who was your favourite teacher? Why?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Reflection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711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of two people talking" title="Conver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23717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382000" cy="1368499"/>
          </a:xfrm>
        </p:spPr>
        <p:txBody>
          <a:bodyPr/>
          <a:lstStyle/>
          <a:p>
            <a:r>
              <a:rPr lang="en-IE" dirty="0" smtClean="0"/>
              <a:t>Chat to the person next to you – when you were studying for the leaving cert/past exams </a:t>
            </a:r>
            <a:r>
              <a:rPr lang="en-IE" dirty="0" err="1" smtClean="0"/>
              <a:t>etc</a:t>
            </a:r>
            <a:r>
              <a:rPr lang="en-IE" dirty="0" smtClean="0"/>
              <a:t>, what methods worked for you?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do you study best?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276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of VARK online test." title="V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r="3592" b="33601"/>
          <a:stretch/>
        </p:blipFill>
        <p:spPr bwMode="auto">
          <a:xfrm>
            <a:off x="683568" y="2924944"/>
            <a:ext cx="7702624" cy="3185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382000" cy="1584523"/>
          </a:xfrm>
        </p:spPr>
        <p:txBody>
          <a:bodyPr/>
          <a:lstStyle/>
          <a:p>
            <a:r>
              <a:rPr lang="en-IE" dirty="0" smtClean="0"/>
              <a:t>VARK learning questionnaire</a:t>
            </a:r>
          </a:p>
          <a:p>
            <a:pPr lvl="1"/>
            <a:r>
              <a:rPr lang="en-IE" dirty="0" smtClean="0"/>
              <a:t>Identifies individual’s learning strengths along 4 modalities</a:t>
            </a:r>
          </a:p>
          <a:p>
            <a:pPr lvl="1"/>
            <a:r>
              <a:rPr lang="en-IE" dirty="0" smtClean="0"/>
              <a:t>Identifies what works best for you as an individual to guide your learning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VARK (1)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051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of a cup full of pencils." title="Penc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257403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6696868" cy="576411"/>
          </a:xfrm>
        </p:spPr>
        <p:txBody>
          <a:bodyPr/>
          <a:lstStyle/>
          <a:p>
            <a:r>
              <a:rPr lang="en-IE" dirty="0" smtClean="0"/>
              <a:t>Complete a VARK Questionnaire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Vark</a:t>
            </a:r>
            <a:r>
              <a:rPr lang="en-IE" dirty="0" smtClean="0"/>
              <a:t> (2)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732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Image of a woman assembling a product." title="Kinaesthe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7489"/>
            <a:ext cx="212565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Image of a pen." title="P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21" y="2211565"/>
            <a:ext cx="1827348" cy="18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of an eye." title="Ey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2231578" cy="162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Image of an ear." title="E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87" y="3392996"/>
            <a:ext cx="174979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2"/>
            <a:ext cx="5616748" cy="778963"/>
          </a:xfrm>
        </p:spPr>
        <p:txBody>
          <a:bodyPr/>
          <a:lstStyle/>
          <a:p>
            <a:r>
              <a:rPr lang="en-IE" dirty="0" smtClean="0"/>
              <a:t>What type of learner are you?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Modes (1)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637172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477</Words>
  <Application>Microsoft Office PowerPoint</Application>
  <PresentationFormat>On-screen Show (4:3)</PresentationFormat>
  <Paragraphs>59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 Presentation</vt:lpstr>
      <vt:lpstr>1_Blank Presentation</vt:lpstr>
      <vt:lpstr>“I Don’t Think That Way”</vt:lpstr>
      <vt:lpstr>Learning Objectives</vt:lpstr>
      <vt:lpstr>What is a learning style?</vt:lpstr>
      <vt:lpstr>Multiple Intelligence Theory</vt:lpstr>
      <vt:lpstr>Reflection</vt:lpstr>
      <vt:lpstr>How do you study best?</vt:lpstr>
      <vt:lpstr>VARK (1)</vt:lpstr>
      <vt:lpstr>Vark (2)</vt:lpstr>
      <vt:lpstr>The Modes (1)</vt:lpstr>
      <vt:lpstr>The Modes (2)</vt:lpstr>
      <vt:lpstr>Top 5 take home points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</dc:creator>
  <cp:lastModifiedBy>dcu</cp:lastModifiedBy>
  <cp:revision>27</cp:revision>
  <dcterms:created xsi:type="dcterms:W3CDTF">2014-04-11T14:12:13Z</dcterms:created>
  <dcterms:modified xsi:type="dcterms:W3CDTF">2015-07-15T14:22:46Z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