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59" r:id="rId2"/>
  </p:sldMasterIdLst>
  <p:notesMasterIdLst>
    <p:notesMasterId r:id="rId26"/>
  </p:notesMasterIdLst>
  <p:handoutMasterIdLst>
    <p:handoutMasterId r:id="rId27"/>
  </p:handoutMasterIdLst>
  <p:sldIdLst>
    <p:sldId id="265" r:id="rId3"/>
    <p:sldId id="266" r:id="rId4"/>
    <p:sldId id="325" r:id="rId5"/>
    <p:sldId id="331" r:id="rId6"/>
    <p:sldId id="332" r:id="rId7"/>
    <p:sldId id="336" r:id="rId8"/>
    <p:sldId id="314" r:id="rId9"/>
    <p:sldId id="316" r:id="rId10"/>
    <p:sldId id="315" r:id="rId11"/>
    <p:sldId id="334" r:id="rId12"/>
    <p:sldId id="329" r:id="rId13"/>
    <p:sldId id="318" r:id="rId14"/>
    <p:sldId id="310" r:id="rId15"/>
    <p:sldId id="323" r:id="rId16"/>
    <p:sldId id="311" r:id="rId17"/>
    <p:sldId id="335" r:id="rId18"/>
    <p:sldId id="319" r:id="rId19"/>
    <p:sldId id="321" r:id="rId20"/>
    <p:sldId id="313" r:id="rId21"/>
    <p:sldId id="328" r:id="rId22"/>
    <p:sldId id="337" r:id="rId23"/>
    <p:sldId id="322" r:id="rId24"/>
    <p:sldId id="327" r:id="rId25"/>
  </p:sldIdLst>
  <p:sldSz cx="9144000" cy="6858000" type="screen4x3"/>
  <p:notesSz cx="6797675" cy="9928225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99"/>
    <a:srgbClr val="996600"/>
    <a:srgbClr val="FF9900"/>
    <a:srgbClr val="008000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3663" autoAdjust="0"/>
  </p:normalViewPr>
  <p:slideViewPr>
    <p:cSldViewPr>
      <p:cViewPr>
        <p:scale>
          <a:sx n="60" d="100"/>
          <a:sy n="60" d="100"/>
        </p:scale>
        <p:origin x="-308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712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375" y="0"/>
            <a:ext cx="2945712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639909-2B44-479D-95A7-F0ADEE7EC948}" type="datetimeFigureOut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0"/>
            <a:ext cx="2945712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375" y="9429830"/>
            <a:ext cx="2945712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E10A94-491C-47AC-BD42-EE5222A2F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8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7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45" tIns="45322" rIns="90645" bIns="45322" numCol="1" anchor="t" anchorCtr="0" compatLnSpc="1">
            <a:prstTxWarp prst="textNoShape">
              <a:avLst/>
            </a:prstTxWarp>
          </a:bodyPr>
          <a:lstStyle>
            <a:lvl1pPr defTabSz="906282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63" y="0"/>
            <a:ext cx="29457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45" tIns="45322" rIns="90645" bIns="45322" numCol="1" anchor="t" anchorCtr="0" compatLnSpc="1">
            <a:prstTxWarp prst="textNoShape">
              <a:avLst/>
            </a:prstTxWarp>
          </a:bodyPr>
          <a:lstStyle>
            <a:lvl1pPr algn="r" defTabSz="906282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52" y="4715709"/>
            <a:ext cx="4985172" cy="446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45" tIns="45322" rIns="90645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004"/>
            <a:ext cx="29457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45" tIns="45322" rIns="90645" bIns="45322" numCol="1" anchor="b" anchorCtr="0" compatLnSpc="1">
            <a:prstTxWarp prst="textNoShape">
              <a:avLst/>
            </a:prstTxWarp>
          </a:bodyPr>
          <a:lstStyle>
            <a:lvl1pPr defTabSz="906282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63" y="9433004"/>
            <a:ext cx="29457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45" tIns="45322" rIns="90645" bIns="45322" numCol="1" anchor="b" anchorCtr="0" compatLnSpc="1">
            <a:prstTxWarp prst="textNoShape">
              <a:avLst/>
            </a:prstTxWarp>
          </a:bodyPr>
          <a:lstStyle>
            <a:lvl1pPr algn="r" defTabSz="906282">
              <a:defRPr sz="1200"/>
            </a:lvl1pPr>
          </a:lstStyle>
          <a:p>
            <a:pPr>
              <a:defRPr/>
            </a:pPr>
            <a:fld id="{5D590B05-9CBB-4491-9B2F-FC7CA2715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9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Uk6LXRZMM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-SvuFIQjK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7">
              <a:defRPr/>
            </a:pPr>
            <a:r>
              <a:rPr lang="en-IE" dirty="0"/>
              <a:t>Here’s a technique to help you analyse your difficulties! RAC – record – analyse – chan. Discuss worksheet handed out. </a:t>
            </a:r>
            <a:r>
              <a:rPr lang="en-IE" u="sng" dirty="0">
                <a:hlinkClick r:id="rId3"/>
              </a:rPr>
              <a:t>http://www.youtube.com/watch?v=VUk6LXRZMMk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90B05-9CBB-4491-9B2F-FC7CA27155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7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https://www.youtube.com/watch?v=4P785j15Tzk&amp;list=PLBFC28BC766E0B638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90B05-9CBB-4491-9B2F-FC7CA27155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3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Disable wi-fi</a:t>
            </a:r>
          </a:p>
          <a:p>
            <a:r>
              <a:rPr lang="en-IE" altLang="en-US" smtClean="0"/>
              <a:t>Leave phone at home</a:t>
            </a:r>
          </a:p>
          <a:p>
            <a:r>
              <a:rPr lang="en-IE" altLang="en-US" smtClean="0"/>
              <a:t>Budget in Facebook time in your daily plan</a:t>
            </a:r>
          </a:p>
          <a:p>
            <a:endParaRPr lang="en-IE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801" indent="-285693"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2771" indent="-228554"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599880" indent="-228554"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6989" indent="-228554"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097" indent="-228554" defTabSz="906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206" indent="-228554" defTabSz="906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8314" indent="-228554" defTabSz="906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5423" indent="-228554" defTabSz="906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9B7AFAA5-4CF7-40A4-98E6-407DF17C5985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We concentrate for maybe 20-30 minutes at a time. Use these parcels of time, with short breaks in-between.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90B05-9CBB-4491-9B2F-FC7CA27155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1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dirty="0" smtClean="0"/>
              <a:t>Free software to help you keep focused on </a:t>
            </a:r>
            <a:r>
              <a:rPr lang="en-IE" altLang="en-US" smtClean="0"/>
              <a:t>the internet.</a:t>
            </a:r>
            <a:endParaRPr lang="en-IE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801" indent="-285693"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2771" indent="-228554"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599880" indent="-228554"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6989" indent="-228554" defTabSz="90628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097" indent="-228554" defTabSz="906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206" indent="-228554" defTabSz="906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8314" indent="-228554" defTabSz="906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5423" indent="-228554" defTabSz="906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830985D7-C39F-404A-B5A3-1663BDF7FF62}" type="slidenum">
              <a:rPr lang="en-US" altLang="en-US" sz="1200">
                <a:solidFill>
                  <a:prstClr val="black"/>
                </a:solidFill>
              </a:rPr>
              <a:pPr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1200" u="sng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  <a:cs typeface="+mn-cs"/>
                <a:hlinkClick r:id="rId3"/>
              </a:rPr>
              <a:t>http://www.youtube.com/watch?v=1-SvuFIQjK8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90B05-9CBB-4491-9B2F-FC7CA27155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http://www.youtube.com/watch?v=fjjKuoeYP5A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altLang="en-US" sz="1200" b="1" dirty="0" smtClean="0"/>
              <a:t>Activity: </a:t>
            </a:r>
            <a:r>
              <a:rPr lang="en-IE" altLang="en-US" sz="1200" dirty="0" smtClean="0"/>
              <a:t>Create a to-do list for tomorrow, and prioritise the tasks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90B05-9CBB-4491-9B2F-FC7CA27155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CU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btmnew_n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1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241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04800"/>
            <a:ext cx="2144712" cy="416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04800"/>
            <a:ext cx="6286500" cy="416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849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CU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btmnew_n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44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954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03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5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594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351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19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4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4894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17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645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04800"/>
            <a:ext cx="2144712" cy="416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04800"/>
            <a:ext cx="6286500" cy="416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07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08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5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641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708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962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4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46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69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1027" name="Picture 9" descr="DCU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27" descr="pptbtmnew_n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2051" name="Picture 9" descr="DCU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3" name="Picture 27" descr="pptbtmnew_n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u.ie/iss/video/google/gcal/ProgrammeTime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545013" y="6345238"/>
            <a:ext cx="3313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IE" altLang="en-US" sz="2000">
                <a:solidFill>
                  <a:schemeClr val="bg1"/>
                </a:solidFill>
              </a:rPr>
              <a:t>www.dcu.ie/studentlearning</a:t>
            </a:r>
            <a:endParaRPr lang="en-GB" altLang="en-US" sz="2000">
              <a:solidFill>
                <a:schemeClr val="bg1"/>
              </a:solidFill>
            </a:endParaRPr>
          </a:p>
        </p:txBody>
      </p:sp>
      <p:pic>
        <p:nvPicPr>
          <p:cNvPr id="5127" name="Picture 8" descr="Image of a person running inside a clock." title="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91" y="2348880"/>
            <a:ext cx="390842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1258888" y="3416300"/>
            <a:ext cx="230505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b="1"/>
              <a:t>Time Management</a:t>
            </a:r>
            <a:endParaRPr lang="en-US" altLang="en-US" b="1"/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033713" y="1484313"/>
            <a:ext cx="302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3200"/>
              <a:t>‘</a:t>
            </a:r>
            <a:r>
              <a:rPr lang="en-IE" altLang="en-US" sz="3200" b="1"/>
              <a:t>Take Charge</a:t>
            </a:r>
            <a:r>
              <a:rPr lang="en-IE" altLang="en-US" sz="3200"/>
              <a:t>’</a:t>
            </a:r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2952750" cy="4318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Student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of a digital timer." title="Digital ti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16" y="22048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24" y="1484784"/>
            <a:ext cx="8568952" cy="504056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Limit your web access using a stopwatch/timer on your phone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2446784" cy="533400"/>
          </a:xfrm>
        </p:spPr>
        <p:txBody>
          <a:bodyPr/>
          <a:lstStyle/>
          <a:p>
            <a:r>
              <a:rPr lang="en-IE" dirty="0" smtClean="0"/>
              <a:t>Schedule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91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een shot of productivity owl chrome extension." title="Productivity ow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r="1455" b="15049"/>
          <a:stretch/>
        </p:blipFill>
        <p:spPr bwMode="auto">
          <a:xfrm>
            <a:off x="732729" y="1340768"/>
            <a:ext cx="7704856" cy="4788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Productivity Owl</a:t>
            </a:r>
          </a:p>
        </p:txBody>
      </p:sp>
    </p:spTree>
    <p:extLst>
      <p:ext uri="{BB962C8B-B14F-4D97-AF65-F5344CB8AC3E}">
        <p14:creationId xmlns:p14="http://schemas.microsoft.com/office/powerpoint/2010/main" val="313661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 bwMode="auto">
          <a:xfrm>
            <a:off x="7235825" y="1989138"/>
            <a:ext cx="1800225" cy="1800225"/>
          </a:xfrm>
          <a:prstGeom prst="wedgeEllipseCallout">
            <a:avLst>
              <a:gd name="adj1" fmla="val 36433"/>
              <a:gd name="adj2" fmla="val 6733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IE" sz="1200" dirty="0">
                <a:solidFill>
                  <a:schemeClr val="tx1"/>
                </a:solidFill>
              </a:rPr>
              <a:t>Sync calendars:</a:t>
            </a:r>
          </a:p>
          <a:p>
            <a:pPr>
              <a:defRPr/>
            </a:pPr>
            <a:r>
              <a:rPr lang="en-IE" sz="12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IE" sz="1200" dirty="0">
                <a:solidFill>
                  <a:schemeClr val="tx1"/>
                </a:solidFill>
                <a:hlinkClick r:id="rId2"/>
              </a:rPr>
              <a:t>http://www.dcu.ie/iss/video/google/gcal/ProgrammeTime.shtml</a:t>
            </a:r>
            <a:r>
              <a:rPr lang="en-IE" sz="1200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ontent Placeholder 3" descr="Image of a yearly calendar." title="Calenda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95398"/>
              </p:ext>
            </p:extLst>
          </p:nvPr>
        </p:nvGraphicFramePr>
        <p:xfrm>
          <a:off x="2339975" y="1341438"/>
          <a:ext cx="4824414" cy="4535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069"/>
                <a:gridCol w="804069"/>
                <a:gridCol w="804069"/>
                <a:gridCol w="804069"/>
                <a:gridCol w="804069"/>
                <a:gridCol w="804069"/>
              </a:tblGrid>
              <a:tr h="1193543"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Week 1</a:t>
                      </a:r>
                      <a:endParaRPr lang="en-IE" sz="1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Week</a:t>
                      </a:r>
                      <a:r>
                        <a:rPr lang="en-IE" sz="1800" baseline="0" dirty="0" smtClean="0"/>
                        <a:t> 2</a:t>
                      </a:r>
                      <a:endParaRPr lang="en-IE" sz="1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Week</a:t>
                      </a:r>
                      <a:r>
                        <a:rPr lang="en-IE" sz="1800" baseline="0" dirty="0" smtClean="0"/>
                        <a:t> 3</a:t>
                      </a:r>
                      <a:endParaRPr lang="en-IE" sz="1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Week</a:t>
                      </a:r>
                      <a:r>
                        <a:rPr lang="en-IE" sz="1800" baseline="0" dirty="0" smtClean="0"/>
                        <a:t> 4</a:t>
                      </a:r>
                      <a:endParaRPr lang="en-IE" sz="1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Week</a:t>
                      </a:r>
                      <a:r>
                        <a:rPr lang="en-IE" sz="1800" baseline="0" dirty="0" smtClean="0"/>
                        <a:t> 5</a:t>
                      </a:r>
                      <a:endParaRPr lang="en-IE" sz="1800" dirty="0"/>
                    </a:p>
                  </a:txBody>
                  <a:tcPr marL="91442" marR="91442" marT="45717" marB="45717"/>
                </a:tc>
              </a:tr>
              <a:tr h="835486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Jan</a:t>
                      </a:r>
                      <a:endParaRPr lang="en-IE" sz="1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</a:tr>
              <a:tr h="835486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Feb</a:t>
                      </a:r>
                      <a:endParaRPr lang="en-IE" sz="1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</a:tr>
              <a:tr h="835486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Mar</a:t>
                      </a:r>
                      <a:endParaRPr lang="en-IE" sz="1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</a:tr>
              <a:tr h="835486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Apr</a:t>
                      </a:r>
                      <a:endParaRPr lang="en-IE" sz="1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2" marR="91442" marT="45717" marB="45717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773238"/>
            <a:ext cx="1800225" cy="331152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  <a:defRPr/>
            </a:pPr>
            <a:r>
              <a:rPr lang="en-IE" dirty="0" smtClean="0"/>
              <a:t>Create a yearly planner – use </a:t>
            </a:r>
            <a:r>
              <a:rPr lang="en-IE" dirty="0" err="1" smtClean="0"/>
              <a:t>gmail</a:t>
            </a:r>
            <a:r>
              <a:rPr lang="en-IE" dirty="0" smtClean="0"/>
              <a:t> calendar/</a:t>
            </a:r>
          </a:p>
          <a:p>
            <a:pPr marL="0" indent="0">
              <a:buFontTx/>
              <a:buNone/>
              <a:defRPr/>
            </a:pPr>
            <a:r>
              <a:rPr lang="en-IE" dirty="0" smtClean="0"/>
              <a:t>mind map/</a:t>
            </a:r>
          </a:p>
          <a:p>
            <a:pPr marL="0" indent="0">
              <a:buFontTx/>
              <a:buNone/>
              <a:defRPr/>
            </a:pPr>
            <a:r>
              <a:rPr lang="en-IE" dirty="0" smtClean="0"/>
              <a:t>pen and paper</a:t>
            </a:r>
          </a:p>
          <a:p>
            <a:pPr>
              <a:defRPr/>
            </a:pPr>
            <a:endParaRPr lang="en-IE" dirty="0"/>
          </a:p>
          <a:p>
            <a:pPr marL="0" indent="0">
              <a:buFontTx/>
              <a:buNone/>
              <a:defRPr/>
            </a:pPr>
            <a:endParaRPr lang="en-IE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Organise your term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Image of a weekly timetable." title="Time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327410"/>
              </p:ext>
            </p:extLst>
          </p:nvPr>
        </p:nvGraphicFramePr>
        <p:xfrm>
          <a:off x="468313" y="1268413"/>
          <a:ext cx="8353424" cy="46815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4178"/>
                <a:gridCol w="1044178"/>
                <a:gridCol w="1044178"/>
                <a:gridCol w="1044178"/>
                <a:gridCol w="1044178"/>
                <a:gridCol w="1044178"/>
                <a:gridCol w="1044178"/>
                <a:gridCol w="1044178"/>
              </a:tblGrid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time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mon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tues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wed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thurs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fri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sat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sun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</a:tr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9.00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</a:tr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10.00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</a:tr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11.00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</a:tr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12.00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4" marR="91444" marT="45727" marB="45727"/>
                </a:tc>
              </a:tr>
            </a:tbl>
          </a:graphicData>
        </a:graphic>
      </p:graphicFrame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Organise your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Image of a highlighter pen." title="Highligh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6529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Image of a student holding a football." title="Foot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8"/>
            <a:ext cx="1796684" cy="18002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6408737" cy="4321175"/>
          </a:xfrm>
        </p:spPr>
        <p:txBody>
          <a:bodyPr/>
          <a:lstStyle/>
          <a:p>
            <a:pPr>
              <a:defRPr/>
            </a:pPr>
            <a:r>
              <a:rPr lang="en-IE" dirty="0" smtClean="0"/>
              <a:t>Mark in on a weekly calendar when you are busy this week</a:t>
            </a:r>
          </a:p>
          <a:p>
            <a:pPr lvl="1">
              <a:defRPr/>
            </a:pPr>
            <a:r>
              <a:rPr lang="en-IE" dirty="0" smtClean="0"/>
              <a:t>Include lectures, social engagements, part-time work, sports/societies commitments </a:t>
            </a:r>
            <a:r>
              <a:rPr lang="en-IE" dirty="0" err="1" smtClean="0"/>
              <a:t>etc</a:t>
            </a:r>
            <a:endParaRPr lang="en-IE" dirty="0" smtClean="0"/>
          </a:p>
          <a:p>
            <a:pPr marL="457200" lvl="1" indent="0">
              <a:buFontTx/>
              <a:buNone/>
              <a:defRPr/>
            </a:pPr>
            <a:endParaRPr lang="en-IE" dirty="0" smtClean="0"/>
          </a:p>
          <a:p>
            <a:pPr marL="457200" lvl="1" indent="0">
              <a:buFontTx/>
              <a:buNone/>
              <a:defRPr/>
            </a:pPr>
            <a:endParaRPr lang="en-IE" dirty="0"/>
          </a:p>
          <a:p>
            <a:pPr>
              <a:defRPr/>
            </a:pPr>
            <a:r>
              <a:rPr lang="en-IE" dirty="0" smtClean="0"/>
              <a:t>Can you find time in the week which you could put towards study?</a:t>
            </a:r>
          </a:p>
          <a:p>
            <a:pPr lvl="1">
              <a:defRPr/>
            </a:pPr>
            <a:r>
              <a:rPr lang="en-IE" dirty="0" smtClean="0"/>
              <a:t>Highlight these hours with a highlighter or pen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Activity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6804025" y="2276475"/>
            <a:ext cx="2016125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b="1" dirty="0"/>
              <a:t>Activity: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dirty="0"/>
              <a:t>Now </a:t>
            </a:r>
            <a:r>
              <a:rPr lang="en-IE" altLang="en-US" dirty="0" smtClean="0"/>
              <a:t>make sure your to-do </a:t>
            </a:r>
            <a:r>
              <a:rPr lang="en-IE" altLang="en-US" dirty="0"/>
              <a:t>tasks </a:t>
            </a:r>
            <a:r>
              <a:rPr lang="en-IE" altLang="en-US" dirty="0" smtClean="0"/>
              <a:t>are </a:t>
            </a:r>
            <a:r>
              <a:rPr lang="en-IE" altLang="en-US" dirty="0"/>
              <a:t>SMART goals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dirty="0"/>
          </a:p>
          <a:p>
            <a:pPr>
              <a:spcBef>
                <a:spcPct val="0"/>
              </a:spcBef>
              <a:buFontTx/>
              <a:buNone/>
            </a:pPr>
            <a:endParaRPr lang="en-IE" altLang="en-US" dirty="0"/>
          </a:p>
        </p:txBody>
      </p:sp>
      <p:sp>
        <p:nvSpPr>
          <p:cNvPr id="2" name="Oval Callout 1"/>
          <p:cNvSpPr/>
          <p:nvPr/>
        </p:nvSpPr>
        <p:spPr bwMode="auto">
          <a:xfrm>
            <a:off x="179388" y="1376363"/>
            <a:ext cx="2160587" cy="1800225"/>
          </a:xfrm>
          <a:prstGeom prst="wedgeEllipseCallout">
            <a:avLst>
              <a:gd name="adj1" fmla="val 7841"/>
              <a:gd name="adj2" fmla="val 924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IE" sz="1800" dirty="0">
                <a:solidFill>
                  <a:schemeClr val="tx1"/>
                </a:solidFill>
              </a:rPr>
              <a:t>Remember to </a:t>
            </a:r>
            <a:r>
              <a:rPr lang="en-IE" sz="1800" b="1" dirty="0">
                <a:solidFill>
                  <a:schemeClr val="tx1"/>
                </a:solidFill>
              </a:rPr>
              <a:t>break the task down</a:t>
            </a:r>
          </a:p>
        </p:txBody>
      </p:sp>
      <p:pic>
        <p:nvPicPr>
          <p:cNvPr id="21510" name="Picture 5" descr="Image of a person with a sledgehammer." title="Ham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005263"/>
            <a:ext cx="13160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Image of five letters written on a blackboard; S-M-A-R-T." title="S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r="15674"/>
          <a:stretch>
            <a:fillRect/>
          </a:stretch>
        </p:blipFill>
        <p:spPr bwMode="auto">
          <a:xfrm>
            <a:off x="2940050" y="1360488"/>
            <a:ext cx="3686175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SMART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eenshot of youtube clip used to demonstrate how to create a to-do list." title="To-do li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6" b="15346"/>
          <a:stretch/>
        </p:blipFill>
        <p:spPr bwMode="auto">
          <a:xfrm>
            <a:off x="467544" y="1340768"/>
            <a:ext cx="8239244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create a to-do list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405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7" name="Picture 26" descr="Screen shot of 'Errands' time management app." title="Errands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28738"/>
            <a:ext cx="2735262" cy="4681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3275856" y="1261295"/>
            <a:ext cx="2305050" cy="1368425"/>
          </a:xfrm>
          <a:prstGeom prst="wedgeEllipseCallout">
            <a:avLst>
              <a:gd name="adj1" fmla="val 37263"/>
              <a:gd name="adj2" fmla="val 5876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IE" sz="1600" dirty="0">
                <a:solidFill>
                  <a:schemeClr val="tx1"/>
                </a:solidFill>
              </a:rPr>
              <a:t>Check out the ‘Errands’ app (</a:t>
            </a:r>
            <a:r>
              <a:rPr lang="en-IE" sz="1600" dirty="0" err="1">
                <a:solidFill>
                  <a:schemeClr val="tx1"/>
                </a:solidFill>
              </a:rPr>
              <a:t>ios</a:t>
            </a:r>
            <a:r>
              <a:rPr lang="en-IE" sz="1600" dirty="0">
                <a:solidFill>
                  <a:schemeClr val="tx1"/>
                </a:solidFill>
              </a:rPr>
              <a:t>) or ‘Any Do’ (android)</a:t>
            </a:r>
          </a:p>
        </p:txBody>
      </p:sp>
      <p:graphicFrame>
        <p:nvGraphicFramePr>
          <p:cNvPr id="4" name="Content Placeholder 3" descr="Image of a to-do list with a column to mark order of priority." title="To-do lis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318702"/>
              </p:ext>
            </p:extLst>
          </p:nvPr>
        </p:nvGraphicFramePr>
        <p:xfrm>
          <a:off x="323106" y="2924944"/>
          <a:ext cx="4105275" cy="296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9456"/>
                <a:gridCol w="1655819"/>
              </a:tblGrid>
              <a:tr h="741760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To Do</a:t>
                      </a:r>
                      <a:endParaRPr lang="en-IE" sz="1800" dirty="0"/>
                    </a:p>
                  </a:txBody>
                  <a:tcPr marL="91467" marR="91467" marT="45710" marB="45710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Priority</a:t>
                      </a:r>
                      <a:endParaRPr lang="en-IE" sz="1800" dirty="0"/>
                    </a:p>
                  </a:txBody>
                  <a:tcPr marL="91467" marR="91467" marT="45710" marB="45710"/>
                </a:tc>
              </a:tr>
              <a:tr h="741760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e.g.</a:t>
                      </a:r>
                      <a:r>
                        <a:rPr lang="en-IE" sz="1800" baseline="0" dirty="0" smtClean="0"/>
                        <a:t> lecture notes</a:t>
                      </a:r>
                      <a:endParaRPr lang="en-IE" sz="1800" dirty="0"/>
                    </a:p>
                  </a:txBody>
                  <a:tcPr marL="91467" marR="91467" marT="45710" marB="45710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67" marR="91467" marT="45710" marB="45710"/>
                </a:tc>
              </a:tr>
              <a:tr h="741760"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67" marR="91467" marT="45710" marB="45710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67" marR="91467" marT="45710" marB="45710"/>
                </a:tc>
              </a:tr>
              <a:tr h="741760"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67" marR="91467" marT="45710" marB="45710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67" marR="91467" marT="45710" marB="45710"/>
                </a:tc>
              </a:tr>
            </a:tbl>
          </a:graphicData>
        </a:graphic>
      </p:graphicFrame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To-do list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Image of a weekly timetable broken down by the hour." title="Time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643672"/>
              </p:ext>
            </p:extLst>
          </p:nvPr>
        </p:nvGraphicFramePr>
        <p:xfrm>
          <a:off x="468313" y="1268413"/>
          <a:ext cx="8353424" cy="48212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4178"/>
                <a:gridCol w="1044178"/>
                <a:gridCol w="1044178"/>
                <a:gridCol w="1044178"/>
                <a:gridCol w="1044178"/>
                <a:gridCol w="1044178"/>
                <a:gridCol w="1044178"/>
                <a:gridCol w="1044178"/>
              </a:tblGrid>
              <a:tr h="936428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time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mon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tues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wed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thurs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fri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sat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sun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</a:tr>
              <a:tr h="2011954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9.00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Psych</a:t>
                      </a:r>
                      <a:r>
                        <a:rPr lang="en-IE" sz="1800" baseline="0" dirty="0" smtClean="0"/>
                        <a:t> </a:t>
                      </a:r>
                      <a:r>
                        <a:rPr lang="en-IE" sz="1800" dirty="0" smtClean="0"/>
                        <a:t>L1 read notes and</a:t>
                      </a:r>
                      <a:r>
                        <a:rPr lang="en-IE" sz="1800" baseline="0" dirty="0" smtClean="0"/>
                        <a:t> create</a:t>
                      </a:r>
                      <a:r>
                        <a:rPr lang="en-IE" sz="1800" dirty="0" smtClean="0"/>
                        <a:t> mind-map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</a:tr>
              <a:tr h="936428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10.00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</a:tr>
              <a:tr h="936428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11.00</a:t>
                      </a:r>
                      <a:endParaRPr lang="en-IE" sz="18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4" marR="91444" marT="45733" marB="45733"/>
                </a:tc>
              </a:tr>
            </a:tbl>
          </a:graphicData>
        </a:graphic>
      </p:graphicFrame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Organise your week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 of two people having a conversation." title="Conver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573463"/>
            <a:ext cx="1858962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E" altLang="en-US" dirty="0" smtClean="0"/>
              <a:t>Plan out SMART goals for tomorrow</a:t>
            </a:r>
          </a:p>
          <a:p>
            <a:pPr>
              <a:defRPr/>
            </a:pPr>
            <a:endParaRPr lang="en-IE" altLang="en-US" dirty="0" smtClean="0"/>
          </a:p>
          <a:p>
            <a:pPr>
              <a:defRPr/>
            </a:pPr>
            <a:r>
              <a:rPr lang="en-IE" altLang="en-US" dirty="0" smtClean="0"/>
              <a:t>3 </a:t>
            </a:r>
            <a:r>
              <a:rPr lang="en-IE" altLang="en-US" dirty="0" err="1" smtClean="0"/>
              <a:t>mins</a:t>
            </a:r>
            <a:endParaRPr lang="en-IE" altLang="en-US" dirty="0" smtClean="0"/>
          </a:p>
          <a:p>
            <a:pPr>
              <a:defRPr/>
            </a:pPr>
            <a:endParaRPr lang="en-IE" altLang="en-US" dirty="0" smtClean="0"/>
          </a:p>
          <a:p>
            <a:pPr marL="0" indent="0">
              <a:buFontTx/>
              <a:buNone/>
              <a:defRPr/>
            </a:pPr>
            <a:r>
              <a:rPr lang="en-IE" altLang="en-US" b="1" dirty="0" smtClean="0"/>
              <a:t>Now turn to your small group:</a:t>
            </a:r>
          </a:p>
          <a:p>
            <a:pPr lvl="1">
              <a:defRPr/>
            </a:pPr>
            <a:r>
              <a:rPr lang="en-IE" altLang="en-US" dirty="0" smtClean="0"/>
              <a:t>How did it work?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Activity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of the letters L-E-A-R-N." title="Le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780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5473700" cy="41036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E" sz="2800" dirty="0" smtClean="0"/>
              <a:t>Identify the difficulties in your time management</a:t>
            </a:r>
          </a:p>
          <a:p>
            <a:pPr>
              <a:lnSpc>
                <a:spcPct val="90000"/>
              </a:lnSpc>
              <a:defRPr/>
            </a:pPr>
            <a:endParaRPr lang="en-IE" sz="2800" dirty="0" smtClean="0"/>
          </a:p>
          <a:p>
            <a:pPr>
              <a:lnSpc>
                <a:spcPct val="90000"/>
              </a:lnSpc>
              <a:defRPr/>
            </a:pPr>
            <a:r>
              <a:rPr lang="en-IE" sz="2800" dirty="0" smtClean="0"/>
              <a:t>Beat procrastination</a:t>
            </a:r>
            <a:endParaRPr lang="en-GB" sz="2800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IE" sz="2800" dirty="0" smtClean="0"/>
          </a:p>
          <a:p>
            <a:pPr>
              <a:lnSpc>
                <a:spcPct val="90000"/>
              </a:lnSpc>
              <a:defRPr/>
            </a:pPr>
            <a:r>
              <a:rPr lang="en-IE" sz="2800" dirty="0" smtClean="0"/>
              <a:t>Plan your time</a:t>
            </a:r>
            <a:endParaRPr lang="en-IE" sz="28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IE" sz="2800" dirty="0" smtClean="0"/>
          </a:p>
          <a:p>
            <a:pPr>
              <a:lnSpc>
                <a:spcPct val="90000"/>
              </a:lnSpc>
              <a:defRPr/>
            </a:pPr>
            <a:r>
              <a:rPr lang="en-IE" sz="2800" dirty="0" smtClean="0"/>
              <a:t>Set achievable goals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smtClean="0"/>
              <a:t>Learning Objectives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Screen grab of skills 4 study campus webpage." title="Skills 4 study camp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657" r="60" b="18819"/>
          <a:stretch>
            <a:fillRect/>
          </a:stretch>
        </p:blipFill>
        <p:spPr>
          <a:xfrm>
            <a:off x="887413" y="1268413"/>
            <a:ext cx="7572375" cy="476726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Further resources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of loop module page where can access these slides." title="Loop acce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r="1412" b="3703"/>
          <a:stretch/>
        </p:blipFill>
        <p:spPr bwMode="auto">
          <a:xfrm>
            <a:off x="1331640" y="1266934"/>
            <a:ext cx="6779185" cy="4811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 descr="Circle highlighting the top right corner of the loop homepage where one can search for modules." title="Search box"/>
          <p:cNvSpPr/>
          <p:nvPr/>
        </p:nvSpPr>
        <p:spPr bwMode="auto">
          <a:xfrm>
            <a:off x="6588224" y="1268760"/>
            <a:ext cx="1656184" cy="64807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IE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Access these slides through loop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234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age of Einstein pointing at his brain." title="Ei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85875"/>
            <a:ext cx="450532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163" y="1487488"/>
            <a:ext cx="2592387" cy="4249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 smtClean="0"/>
              <a:t>Control your environment</a:t>
            </a:r>
          </a:p>
          <a:p>
            <a:pPr marL="0" indent="0">
              <a:buFontTx/>
              <a:buNone/>
              <a:defRPr/>
            </a:pPr>
            <a:endParaRPr lang="en-IE" dirty="0" smtClean="0"/>
          </a:p>
          <a:p>
            <a:pPr>
              <a:defRPr/>
            </a:pPr>
            <a:r>
              <a:rPr lang="en-IE" dirty="0" smtClean="0"/>
              <a:t>Tackle procrastination</a:t>
            </a:r>
          </a:p>
          <a:p>
            <a:pPr>
              <a:defRPr/>
            </a:pPr>
            <a:endParaRPr lang="en-IE" dirty="0" smtClean="0"/>
          </a:p>
          <a:p>
            <a:pPr>
              <a:defRPr/>
            </a:pPr>
            <a:r>
              <a:rPr lang="en-IE" dirty="0" smtClean="0"/>
              <a:t>Use a calendar</a:t>
            </a:r>
          </a:p>
          <a:p>
            <a:pPr marL="0" indent="0">
              <a:buFontTx/>
              <a:buNone/>
              <a:defRPr/>
            </a:pPr>
            <a:endParaRPr lang="en-IE" dirty="0" smtClean="0"/>
          </a:p>
          <a:p>
            <a:pPr>
              <a:defRPr/>
            </a:pPr>
            <a:r>
              <a:rPr lang="en-IE" dirty="0" smtClean="0"/>
              <a:t>Be </a:t>
            </a:r>
            <a:r>
              <a:rPr lang="en-IE" dirty="0" smtClean="0">
                <a:solidFill>
                  <a:srgbClr val="FFCC00"/>
                </a:solidFill>
              </a:rPr>
              <a:t>S</a:t>
            </a:r>
            <a:r>
              <a:rPr lang="en-IE" dirty="0" smtClean="0">
                <a:solidFill>
                  <a:srgbClr val="FF3399"/>
                </a:solidFill>
              </a:rPr>
              <a:t>M</a:t>
            </a:r>
            <a:r>
              <a:rPr lang="en-IE" dirty="0" smtClean="0"/>
              <a:t>A</a:t>
            </a:r>
            <a:r>
              <a:rPr lang="en-IE" dirty="0" smtClean="0">
                <a:solidFill>
                  <a:srgbClr val="00B0F0"/>
                </a:solidFill>
              </a:rPr>
              <a:t>R</a:t>
            </a:r>
            <a:r>
              <a:rPr lang="en-IE" dirty="0" smtClean="0">
                <a:solidFill>
                  <a:srgbClr val="7030A0"/>
                </a:solidFill>
              </a:rPr>
              <a:t>T</a:t>
            </a:r>
            <a:r>
              <a:rPr lang="en-IE" dirty="0" smtClean="0"/>
              <a:t>!</a:t>
            </a:r>
          </a:p>
          <a:p>
            <a:pPr>
              <a:defRPr/>
            </a:pPr>
            <a:endParaRPr lang="en-IE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Summary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640762" cy="4681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2000" dirty="0" smtClean="0"/>
              <a:t>Any Do 2014. </a:t>
            </a:r>
            <a:r>
              <a:rPr lang="en-IE" altLang="en-US" sz="2000" i="1" dirty="0" smtClean="0"/>
              <a:t>Make things happen</a:t>
            </a:r>
            <a:r>
              <a:rPr lang="en-IE" altLang="en-US" sz="2000" dirty="0" smtClean="0"/>
              <a:t> [Online]. Available from: http://www.any.do/ [Accessed 28 August 2014].</a:t>
            </a:r>
          </a:p>
          <a:p>
            <a:pPr marL="0" indent="0">
              <a:buFontTx/>
              <a:buNone/>
              <a:defRPr/>
            </a:pPr>
            <a:endParaRPr lang="en-IE" altLang="en-US" sz="2000" dirty="0" smtClean="0"/>
          </a:p>
          <a:p>
            <a:pPr>
              <a:defRPr/>
            </a:pPr>
            <a:r>
              <a:rPr lang="en-IE" altLang="en-US" sz="2000" dirty="0" smtClean="0"/>
              <a:t>Productivity Owl 2015. </a:t>
            </a:r>
            <a:r>
              <a:rPr lang="en-IE" altLang="en-US" sz="2000" i="1" dirty="0" smtClean="0"/>
              <a:t>Productivity owl</a:t>
            </a:r>
            <a:r>
              <a:rPr lang="en-IE" altLang="en-US" sz="2000" dirty="0" smtClean="0"/>
              <a:t> [Online]. Available from: </a:t>
            </a:r>
            <a:r>
              <a:rPr lang="en-IE" altLang="en-US" sz="2000" dirty="0"/>
              <a:t>http://www.productivityowl.com</a:t>
            </a:r>
            <a:r>
              <a:rPr lang="en-IE" altLang="en-US" sz="2000" dirty="0" smtClean="0"/>
              <a:t>/ </a:t>
            </a:r>
            <a:r>
              <a:rPr lang="en-IE" altLang="en-US" sz="2000" dirty="0"/>
              <a:t>[</a:t>
            </a:r>
            <a:r>
              <a:rPr lang="en-IE" altLang="en-US" sz="2000" dirty="0" smtClean="0"/>
              <a:t>Accessed 14 January 2015].</a:t>
            </a:r>
          </a:p>
          <a:p>
            <a:pPr marL="0" indent="0">
              <a:buFontTx/>
              <a:buNone/>
              <a:defRPr/>
            </a:pPr>
            <a:endParaRPr lang="en-IE" altLang="en-US" sz="2000" dirty="0" smtClean="0"/>
          </a:p>
          <a:p>
            <a:pPr>
              <a:defRPr/>
            </a:pPr>
            <a:r>
              <a:rPr lang="en-IE" altLang="en-US" sz="2000" dirty="0" smtClean="0"/>
              <a:t>Skills4Study Campus 2014. </a:t>
            </a:r>
            <a:r>
              <a:rPr lang="en-IE" altLang="en-US" sz="2000" i="1" dirty="0" smtClean="0"/>
              <a:t>Time Management </a:t>
            </a:r>
            <a:r>
              <a:rPr lang="en-IE" altLang="en-US" sz="2000" dirty="0" smtClean="0"/>
              <a:t>[Online]. Available from: http://www.skills4studycampus.com/StudentHome.aspx [Accessed 28 August 2014].</a:t>
            </a:r>
          </a:p>
          <a:p>
            <a:pPr marL="0" indent="0">
              <a:buFontTx/>
              <a:buNone/>
              <a:defRPr/>
            </a:pPr>
            <a:endParaRPr lang="en-IE" altLang="en-US" sz="2000" dirty="0" smtClean="0"/>
          </a:p>
          <a:p>
            <a:pPr>
              <a:defRPr/>
            </a:pPr>
            <a:r>
              <a:rPr lang="en-IE" altLang="en-US" sz="2000" dirty="0" err="1" smtClean="0"/>
              <a:t>Yoctoville</a:t>
            </a:r>
            <a:r>
              <a:rPr lang="en-IE" altLang="en-US" sz="2000" dirty="0" smtClean="0"/>
              <a:t> 2013. </a:t>
            </a:r>
            <a:r>
              <a:rPr lang="en-IE" altLang="en-US" sz="2000" i="1" dirty="0" smtClean="0"/>
              <a:t>Errands to-do list </a:t>
            </a:r>
            <a:r>
              <a:rPr lang="en-IE" altLang="en-US" sz="2000" dirty="0" smtClean="0"/>
              <a:t>[Online]. Available from: https://itunes.apple.com/ie/app/errands-to-do-list/id318095638?mt=8 [Accessed 28 August 2014].</a:t>
            </a:r>
            <a:endParaRPr lang="en-IE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References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6227763" y="3644900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IE" altLang="en-US" sz="2000"/>
              <a:t>The opposite!</a:t>
            </a:r>
          </a:p>
        </p:txBody>
      </p:sp>
      <p:pic>
        <p:nvPicPr>
          <p:cNvPr id="8196" name="Picture 5" descr="Image of a person sitting at their desk not getting any work done." title="Procrast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268413"/>
            <a:ext cx="24082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7" name="Straight Arrow Connector 4" descr="Arrow connecting images representing time management and procrastination." title="Arrow"/>
          <p:cNvCxnSpPr>
            <a:cxnSpLocks noChangeShapeType="1"/>
          </p:cNvCxnSpPr>
          <p:nvPr/>
        </p:nvCxnSpPr>
        <p:spPr bwMode="auto">
          <a:xfrm>
            <a:off x="3481388" y="2270125"/>
            <a:ext cx="2449512" cy="412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69863" y="3522663"/>
            <a:ext cx="33115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IE" altLang="en-US" sz="2000"/>
              <a:t>scheduling your time </a:t>
            </a:r>
          </a:p>
          <a:p>
            <a:pPr>
              <a:spcBef>
                <a:spcPct val="0"/>
              </a:spcBef>
            </a:pPr>
            <a:r>
              <a:rPr lang="en-IE" altLang="en-US" sz="2000"/>
              <a:t>goal setting</a:t>
            </a:r>
          </a:p>
          <a:p>
            <a:pPr>
              <a:spcBef>
                <a:spcPct val="0"/>
              </a:spcBef>
            </a:pPr>
            <a:r>
              <a:rPr lang="en-IE" altLang="en-US" sz="2000"/>
              <a:t>prioritizing what to do</a:t>
            </a:r>
          </a:p>
          <a:p>
            <a:pPr>
              <a:spcBef>
                <a:spcPct val="0"/>
              </a:spcBef>
            </a:pPr>
            <a:r>
              <a:rPr lang="en-IE" altLang="en-US" sz="2000"/>
              <a:t>analysing your time</a:t>
            </a:r>
          </a:p>
          <a:p>
            <a:pPr>
              <a:spcBef>
                <a:spcPct val="0"/>
              </a:spcBef>
            </a:pPr>
            <a:r>
              <a:rPr lang="en-IE" altLang="en-US" sz="2000"/>
              <a:t>organizing workspace</a:t>
            </a:r>
          </a:p>
          <a:p>
            <a:pPr>
              <a:spcBef>
                <a:spcPct val="0"/>
              </a:spcBef>
            </a:pPr>
            <a:r>
              <a:rPr lang="en-IE" altLang="en-US" sz="2000"/>
              <a:t>keeping focus </a:t>
            </a:r>
          </a:p>
          <a:p>
            <a:pPr>
              <a:spcBef>
                <a:spcPct val="0"/>
              </a:spcBef>
            </a:pPr>
            <a:r>
              <a:rPr lang="en-IE" altLang="en-US" sz="2000"/>
              <a:t>motivating yourself </a:t>
            </a:r>
          </a:p>
        </p:txBody>
      </p:sp>
      <p:pic>
        <p:nvPicPr>
          <p:cNvPr id="8195" name="Picture 2" descr="Image of a clock." title="Time Managm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2825750" cy="2016125"/>
          </a:xfrm>
          <a:noFill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T</a:t>
            </a:r>
            <a:r>
              <a:rPr lang="en-IE" altLang="en-US" dirty="0" smtClean="0"/>
              <a:t>ime management and procrastination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reenshot of youtube clip demonstrating how to use the R-A-C method to diagnose time difficulties." title="R-A-C meth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b="14891"/>
          <a:stretch/>
        </p:blipFill>
        <p:spPr bwMode="auto">
          <a:xfrm>
            <a:off x="424959" y="1373945"/>
            <a:ext cx="8399047" cy="4702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dirty="0" smtClean="0"/>
              <a:t>What are the difficulties in managing your time?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0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of day planner used to diagnose time difficulties." title="Day pl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t="13168" r="33852" b="8630"/>
          <a:stretch/>
        </p:blipFill>
        <p:spPr bwMode="auto">
          <a:xfrm>
            <a:off x="2771799" y="1313463"/>
            <a:ext cx="3678155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Diagnose your difficulties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480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467544" y="2203549"/>
            <a:ext cx="1440160" cy="1297460"/>
          </a:xfrm>
          <a:prstGeom prst="wedgeEllipseCallout">
            <a:avLst>
              <a:gd name="adj1" fmla="val 52803"/>
              <a:gd name="adj2" fmla="val 5161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1600" dirty="0" smtClean="0">
                <a:solidFill>
                  <a:srgbClr val="000000"/>
                </a:solidFill>
              </a:rPr>
              <a:t>3.5 million </a:t>
            </a:r>
            <a:r>
              <a:rPr lang="en-IE" sz="1600" dirty="0" err="1" smtClean="0">
                <a:solidFill>
                  <a:srgbClr val="000000"/>
                </a:solidFill>
              </a:rPr>
              <a:t>youtube</a:t>
            </a:r>
            <a:r>
              <a:rPr lang="en-IE" sz="1600" dirty="0" smtClean="0">
                <a:solidFill>
                  <a:srgbClr val="000000"/>
                </a:solidFill>
              </a:rPr>
              <a:t> hits!</a:t>
            </a:r>
          </a:p>
        </p:txBody>
      </p:sp>
      <p:pic>
        <p:nvPicPr>
          <p:cNvPr id="3074" name="Picture 2" descr="Screen shot of youtube clip demonstrating procrastination in action." title="Procrastin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t="15832" r="47418" b="50320"/>
          <a:stretch/>
        </p:blipFill>
        <p:spPr bwMode="auto">
          <a:xfrm>
            <a:off x="2483768" y="1412775"/>
            <a:ext cx="6387641" cy="4613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Procrastination</a:t>
            </a:r>
          </a:p>
        </p:txBody>
      </p:sp>
    </p:spTree>
    <p:extLst>
      <p:ext uri="{BB962C8B-B14F-4D97-AF65-F5344CB8AC3E}">
        <p14:creationId xmlns:p14="http://schemas.microsoft.com/office/powerpoint/2010/main" val="94000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Image of a sliced salami." title="Sal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324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1196975"/>
            <a:ext cx="6551612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IE" altLang="en-US" dirty="0"/>
              <a:t>Take action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IE" altLang="en-US" dirty="0"/>
              <a:t>Salami technique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IE" altLang="en-US" dirty="0"/>
              <a:t>Five minutes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IE" altLang="en-US" dirty="0"/>
              <a:t>Work on related tasks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IE" altLang="en-US" dirty="0"/>
              <a:t>Do the hardest bits first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IE" altLang="en-US" dirty="0"/>
              <a:t>Set goals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IE" altLang="en-US" dirty="0"/>
              <a:t>Reward yourself for achievement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IE" altLang="en-US" dirty="0"/>
              <a:t>Make commitments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IE" altLang="en-US" dirty="0"/>
              <a:t>Change subjects regularly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Strategies to prevent procrastination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 descr="Image of a structured study space." title="Study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2725"/>
            <a:ext cx="44450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292725" y="1735138"/>
            <a:ext cx="3311525" cy="3529012"/>
          </a:xfrm>
        </p:spPr>
        <p:txBody>
          <a:bodyPr/>
          <a:lstStyle/>
          <a:p>
            <a:r>
              <a:rPr lang="en-IE" altLang="en-US" smtClean="0"/>
              <a:t>Structure study environment</a:t>
            </a:r>
          </a:p>
          <a:p>
            <a:pPr lvl="1"/>
            <a:r>
              <a:rPr lang="en-IE" altLang="en-US" smtClean="0"/>
              <a:t>library</a:t>
            </a:r>
          </a:p>
          <a:p>
            <a:pPr lvl="1"/>
            <a:r>
              <a:rPr lang="en-IE" altLang="en-US" smtClean="0"/>
              <a:t>home</a:t>
            </a:r>
          </a:p>
          <a:p>
            <a:r>
              <a:rPr lang="en-IE" altLang="en-US" smtClean="0"/>
              <a:t>Establish a routine</a:t>
            </a:r>
          </a:p>
          <a:p>
            <a:r>
              <a:rPr lang="en-IE" altLang="en-US" smtClean="0"/>
              <a:t>Physical changes</a:t>
            </a:r>
          </a:p>
          <a:p>
            <a:pPr lvl="1"/>
            <a:r>
              <a:rPr lang="en-IE" altLang="en-US" smtClean="0"/>
              <a:t>E.g. unplug TV!</a:t>
            </a:r>
          </a:p>
          <a:p>
            <a:endParaRPr lang="en-IE" altLang="en-US" smtClean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Control the environment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71550" y="5084763"/>
            <a:ext cx="7129463" cy="865187"/>
          </a:xfrm>
        </p:spPr>
        <p:txBody>
          <a:bodyPr/>
          <a:lstStyle/>
          <a:p>
            <a:r>
              <a:rPr lang="en-IE" altLang="en-US" smtClean="0"/>
              <a:t>Anyone ever have any difficulties with this? How do you overcome them?</a:t>
            </a:r>
          </a:p>
        </p:txBody>
      </p:sp>
      <p:pic>
        <p:nvPicPr>
          <p:cNvPr id="13316" name="Picture 5" descr="Image of a smartphone." title="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28775"/>
            <a:ext cx="309721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The lure of Facebook….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558</Words>
  <Application>Microsoft Office PowerPoint</Application>
  <PresentationFormat>On-screen Show (4:3)</PresentationFormat>
  <Paragraphs>148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 Presentation</vt:lpstr>
      <vt:lpstr>2_Blank Presentation</vt:lpstr>
      <vt:lpstr>Student Learning</vt:lpstr>
      <vt:lpstr>Learning Objectives</vt:lpstr>
      <vt:lpstr>Time management and procrastination</vt:lpstr>
      <vt:lpstr>What are the difficulties in managing your time?</vt:lpstr>
      <vt:lpstr>Diagnose your difficulties</vt:lpstr>
      <vt:lpstr>Procrastination</vt:lpstr>
      <vt:lpstr>Strategies to prevent procrastination</vt:lpstr>
      <vt:lpstr>Control the environment</vt:lpstr>
      <vt:lpstr>The lure of Facebook….</vt:lpstr>
      <vt:lpstr>Schedule</vt:lpstr>
      <vt:lpstr>Productivity Owl</vt:lpstr>
      <vt:lpstr>Organise your term</vt:lpstr>
      <vt:lpstr>Organise your week</vt:lpstr>
      <vt:lpstr>Activity</vt:lpstr>
      <vt:lpstr>SMART goals</vt:lpstr>
      <vt:lpstr>How to create a to-do list</vt:lpstr>
      <vt:lpstr>To-do list</vt:lpstr>
      <vt:lpstr>Organise your week (2)</vt:lpstr>
      <vt:lpstr>Activity (2)</vt:lpstr>
      <vt:lpstr>Further resources</vt:lpstr>
      <vt:lpstr>Access these slides through loop</vt:lpstr>
      <vt:lpstr>Summary</vt:lpstr>
      <vt:lpstr>References</vt:lpstr>
    </vt:vector>
  </TitlesOfParts>
  <Company>DDFH&amp;B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dcu</cp:lastModifiedBy>
  <cp:revision>193</cp:revision>
  <cp:lastPrinted>2014-10-07T11:49:00Z</cp:lastPrinted>
  <dcterms:created xsi:type="dcterms:W3CDTF">2010-08-05T15:35:38Z</dcterms:created>
  <dcterms:modified xsi:type="dcterms:W3CDTF">2015-07-15T14:21:58Z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