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74" r:id="rId2"/>
  </p:sldMasterIdLst>
  <p:notesMasterIdLst>
    <p:notesMasterId r:id="rId29"/>
  </p:notesMasterIdLst>
  <p:handoutMasterIdLst>
    <p:handoutMasterId r:id="rId30"/>
  </p:handoutMasterIdLst>
  <p:sldIdLst>
    <p:sldId id="265" r:id="rId3"/>
    <p:sldId id="284" r:id="rId4"/>
    <p:sldId id="306" r:id="rId5"/>
    <p:sldId id="267" r:id="rId6"/>
    <p:sldId id="305" r:id="rId7"/>
    <p:sldId id="300" r:id="rId8"/>
    <p:sldId id="301" r:id="rId9"/>
    <p:sldId id="302" r:id="rId10"/>
    <p:sldId id="303" r:id="rId11"/>
    <p:sldId id="304" r:id="rId12"/>
    <p:sldId id="285" r:id="rId13"/>
    <p:sldId id="286" r:id="rId14"/>
    <p:sldId id="269" r:id="rId15"/>
    <p:sldId id="287" r:id="rId16"/>
    <p:sldId id="288" r:id="rId17"/>
    <p:sldId id="273" r:id="rId18"/>
    <p:sldId id="274" r:id="rId19"/>
    <p:sldId id="289" r:id="rId20"/>
    <p:sldId id="281" r:id="rId21"/>
    <p:sldId id="270" r:id="rId22"/>
    <p:sldId id="307" r:id="rId23"/>
    <p:sldId id="308" r:id="rId24"/>
    <p:sldId id="292" r:id="rId25"/>
    <p:sldId id="296" r:id="rId26"/>
    <p:sldId id="295" r:id="rId27"/>
    <p:sldId id="293" r:id="rId28"/>
  </p:sldIdLst>
  <p:sldSz cx="9144000" cy="6858000" type="screen4x3"/>
  <p:notesSz cx="6799263" cy="9929813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8000"/>
    <a:srgbClr val="CCFF99"/>
    <a:srgbClr val="E1FF9F"/>
    <a:srgbClr val="D6FDA1"/>
    <a:srgbClr val="B0DD7F"/>
    <a:srgbClr val="9CFAB5"/>
    <a:srgbClr val="996600"/>
    <a:srgbClr val="FF0000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3" autoAdjust="0"/>
    <p:restoredTop sz="82771" autoAdjust="0"/>
  </p:normalViewPr>
  <p:slideViewPr>
    <p:cSldViewPr>
      <p:cViewPr>
        <p:scale>
          <a:sx n="70" d="100"/>
          <a:sy n="70" d="100"/>
        </p:scale>
        <p:origin x="-281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0EC96C68-01B2-4A96-97BB-C4A904808443}" type="datetimeFigureOut">
              <a:rPr lang="en-US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F073CDD6-3735-4D78-8218-7FAD439BB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69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defTabSz="906373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 defTabSz="906373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6464"/>
            <a:ext cx="4986337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defTabSz="906373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 defTabSz="906373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60279159-8AEA-4D86-9FA8-C5521A74E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1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1">
              <a:defRPr/>
            </a:pPr>
            <a:r>
              <a:rPr lang="en-IE" dirty="0" smtClean="0"/>
              <a:t>https://www.youtube.com/watch?v=WtW9IyE04OQ</a:t>
            </a:r>
          </a:p>
          <a:p>
            <a:pPr defTabSz="914491">
              <a:defRPr/>
            </a:pPr>
            <a:r>
              <a:rPr lang="en-IE" dirty="0" smtClean="0">
                <a:solidFill>
                  <a:schemeClr val="tx1"/>
                </a:solidFill>
              </a:rPr>
              <a:t>Or https://www.youtube.com/watch?v=Y4uzQEWj0X8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279159-8AEA-4D86-9FA8-C5521A74EB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5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Whatever style you choose – be organised! Have an individual notebook for each module. Label each lecture clearly.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875" indent="-285722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2885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040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195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348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503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8657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5812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C39E5768-1D4B-4BAF-A28C-8DD97490FDCF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Link to </a:t>
            </a:r>
            <a:r>
              <a:rPr lang="en-IE" dirty="0" err="1" smtClean="0"/>
              <a:t>youtube</a:t>
            </a:r>
            <a:r>
              <a:rPr lang="en-IE" dirty="0" smtClean="0"/>
              <a:t> video:</a:t>
            </a:r>
          </a:p>
          <a:p>
            <a:r>
              <a:rPr lang="en-IE" smtClean="0"/>
              <a:t>http://www.youtube.com/watch?v=DGUmF77Puoc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279159-8AEA-4D86-9FA8-C5521A74EB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35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279159-8AEA-4D86-9FA8-C5521A74EB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Take feedback from group, put onto flipchart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875" indent="-285722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2885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040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195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348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503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8657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5812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3E8BF14B-2669-44FD-A5E5-55BA4393F98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17775-6223-4583-A7F5-D7F38023DA02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05481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http://www.dcu.ie/registry/modules.shtml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74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http://www.dcu.ie/registry/module_contents.php?function=2&amp;subcode=NS123</a:t>
            </a:r>
          </a:p>
          <a:p>
            <a:endParaRPr lang="en-IE" dirty="0" smtClean="0"/>
          </a:p>
          <a:p>
            <a:r>
              <a:rPr lang="en-IE" dirty="0" smtClean="0"/>
              <a:t>e.g. social psychology 2014-15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67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http://www.dcu.ie/registry/module_contents.php?function=2&amp;subcode=NS123</a:t>
            </a:r>
          </a:p>
          <a:p>
            <a:endParaRPr lang="en-IE" dirty="0" smtClean="0"/>
          </a:p>
          <a:p>
            <a:r>
              <a:rPr lang="en-IE" dirty="0" smtClean="0"/>
              <a:t>e.g. social psychology 2014-15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288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dirty="0" smtClean="0"/>
              <a:t>Quick</a:t>
            </a:r>
            <a:r>
              <a:rPr lang="en-IE" altLang="en-US" baseline="0" dirty="0" smtClean="0"/>
              <a:t> feedback question; what do students use at present? Typically linear/prose style</a:t>
            </a:r>
            <a:endParaRPr lang="en-IE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875" indent="-285722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2885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040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195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348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503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8657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5812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99E23472-754B-4662-9CE4-6575998CBE5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Do people use this? Does it work? What type of things do you take note of?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875" indent="-285722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2885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040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195" indent="-228577" defTabSz="9063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348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503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8657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5812" indent="-228577" defTabSz="9063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34092B3A-9280-4424-8DBF-26BC0E0F82A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CU_To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btmnew_n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6099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79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04800"/>
            <a:ext cx="2144712" cy="416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04800"/>
            <a:ext cx="6286500" cy="416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6505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7" y="593326"/>
            <a:ext cx="6441989" cy="780156"/>
          </a:xfrm>
        </p:spPr>
        <p:txBody>
          <a:bodyPr>
            <a:normAutofit/>
          </a:bodyPr>
          <a:lstStyle>
            <a:lvl1pPr>
              <a:defRPr lang="en-US" sz="4000" b="1" i="0" smtClean="0">
                <a:effectLst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rPr lang="en-US" dirty="0" smtClean="0">
                <a:effectLst/>
              </a:rPr>
              <a:t>Page title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6148" y="1705809"/>
            <a:ext cx="6350000" cy="4597154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0000"/>
                </a:solidFill>
                <a:latin typeface="+mn-lt"/>
                <a:cs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•	This is where main body copy or bullets go.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This slide also shows the chosen animation style 	for groups of information.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You can also use bold for subtitles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Or, you can choose to highlight specific words, 	within your slide information.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Space information out appropriately – use multiple 	pages to spread out your content, giving 	it plenty 	of room to breath. </a:t>
            </a:r>
          </a:p>
        </p:txBody>
      </p:sp>
    </p:spTree>
    <p:extLst>
      <p:ext uri="{BB962C8B-B14F-4D97-AF65-F5344CB8AC3E}">
        <p14:creationId xmlns:p14="http://schemas.microsoft.com/office/powerpoint/2010/main" xmlns="" val="4076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CU_To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btmnew_n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4321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25309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90708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5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048950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8164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080936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636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2701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56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8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53968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04800"/>
            <a:ext cx="2144712" cy="416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04800"/>
            <a:ext cx="6286500" cy="416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929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3334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5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36434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80058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79979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885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502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407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1027" name="Picture 9" descr="DCU_To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27" descr="pptbtmnew_n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2051" name="Picture 9" descr="DCU_Top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3" name="Picture 27" descr="pptbtmnew_n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19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4859338" y="6308725"/>
            <a:ext cx="3313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IE" altLang="en-US" sz="2000">
                <a:solidFill>
                  <a:schemeClr val="bg1"/>
                </a:solidFill>
              </a:rPr>
              <a:t>www.dcu.ie/studentlearning</a:t>
            </a:r>
            <a:endParaRPr lang="en-GB" altLang="en-US" sz="2000">
              <a:solidFill>
                <a:schemeClr val="bg1"/>
              </a:solidFill>
            </a:endParaRPr>
          </a:p>
        </p:txBody>
      </p:sp>
      <p:pic>
        <p:nvPicPr>
          <p:cNvPr id="5124" name="Picture 6" descr="Image of a hand writing not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2708275"/>
            <a:ext cx="3871912" cy="27368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16013" y="3255963"/>
            <a:ext cx="2016125" cy="4603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b="1"/>
              <a:t>Note Taking</a:t>
            </a:r>
          </a:p>
        </p:txBody>
      </p:sp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1692275" y="1412875"/>
            <a:ext cx="5183188" cy="720725"/>
          </a:xfrm>
        </p:spPr>
        <p:txBody>
          <a:bodyPr/>
          <a:lstStyle/>
          <a:p>
            <a:r>
              <a:rPr lang="en-IE" altLang="en-US" b="1" smtClean="0"/>
              <a:t>‘To Take Or Not To Take’</a:t>
            </a:r>
            <a:endParaRPr lang="en-IE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1979613" y="333375"/>
            <a:ext cx="29527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2800" dirty="0">
                <a:solidFill>
                  <a:schemeClr val="bg1"/>
                </a:solidFill>
                <a:latin typeface="+mj-lt"/>
              </a:rPr>
              <a:t>Student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 bwMode="auto">
          <a:xfrm>
            <a:off x="309823" y="1556792"/>
            <a:ext cx="1440160" cy="1224136"/>
          </a:xfrm>
          <a:prstGeom prst="wedgeEllipseCallout">
            <a:avLst>
              <a:gd name="adj1" fmla="val 58363"/>
              <a:gd name="adj2" fmla="val 5607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Social psych 2013</a:t>
            </a:r>
          </a:p>
        </p:txBody>
      </p:sp>
      <p:pic>
        <p:nvPicPr>
          <p:cNvPr id="3074" name="Picture 2" descr="Screenshot of a sample past paper available online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4" t="12900" r="20199" b="26662"/>
          <a:stretch/>
        </p:blipFill>
        <p:spPr bwMode="auto">
          <a:xfrm>
            <a:off x="2123728" y="1412776"/>
            <a:ext cx="5688632" cy="468271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Past Papers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9614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Image of a key with the word success engraved into i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822450"/>
            <a:ext cx="43926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213" y="5013325"/>
            <a:ext cx="1655762" cy="6477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IE" kern="0" dirty="0" smtClean="0"/>
              <a:t>After</a:t>
            </a:r>
            <a:endParaRPr lang="en-IE" kern="0" dirty="0"/>
          </a:p>
        </p:txBody>
      </p:sp>
      <p:cxnSp>
        <p:nvCxnSpPr>
          <p:cNvPr id="10" name="Straight Arrow Connector 9" descr="Image of an arrow connecting the durign and after stages of the note taking process."/>
          <p:cNvCxnSpPr/>
          <p:nvPr/>
        </p:nvCxnSpPr>
        <p:spPr bwMode="auto">
          <a:xfrm>
            <a:off x="996950" y="3933825"/>
            <a:ext cx="0" cy="10080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4213" y="3140075"/>
            <a:ext cx="1655762" cy="64928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IE" kern="0" dirty="0" smtClean="0"/>
              <a:t>During</a:t>
            </a:r>
            <a:endParaRPr lang="en-IE" kern="0" dirty="0"/>
          </a:p>
        </p:txBody>
      </p:sp>
      <p:cxnSp>
        <p:nvCxnSpPr>
          <p:cNvPr id="8" name="Straight Arrow Connector 7" descr="Image of an arrow connecting before and after stages of note taking."/>
          <p:cNvCxnSpPr/>
          <p:nvPr/>
        </p:nvCxnSpPr>
        <p:spPr bwMode="auto">
          <a:xfrm>
            <a:off x="1008063" y="2060575"/>
            <a:ext cx="0" cy="10080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3" name="Content Placeholder 2"/>
          <p:cNvSpPr>
            <a:spLocks noGrp="1"/>
          </p:cNvSpPr>
          <p:nvPr>
            <p:ph idx="1"/>
          </p:nvPr>
        </p:nvSpPr>
        <p:spPr>
          <a:xfrm>
            <a:off x="684213" y="1268413"/>
            <a:ext cx="1655762" cy="649287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IE" altLang="en-US" smtClean="0"/>
              <a:t>Before</a:t>
            </a:r>
          </a:p>
        </p:txBody>
      </p:sp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 smtClean="0"/>
              <a:t>3. The key to note taking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Image of a group of people brainstorming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05063"/>
            <a:ext cx="216376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mtClean="0"/>
              <a:t>Group brainstorm! What could you do before a lecture to get the most out of your note-taking?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smtClean="0"/>
              <a:t>Before the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Image of a hand with five fingers spread ope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00213"/>
            <a:ext cx="2720975" cy="3808412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388" y="1268413"/>
            <a:ext cx="53292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Tx/>
              <a:buAutoNum type="arabicParenR"/>
              <a:defRPr/>
            </a:pPr>
            <a:r>
              <a:rPr lang="en-IE" dirty="0" smtClean="0"/>
              <a:t>Read previous lecture notes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IE" dirty="0" smtClean="0"/>
              <a:t>Download </a:t>
            </a:r>
            <a:r>
              <a:rPr lang="en-IE" dirty="0"/>
              <a:t>&amp; read new lecture notes from </a:t>
            </a:r>
            <a:r>
              <a:rPr lang="en-IE" dirty="0" smtClean="0"/>
              <a:t>Loop.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IE" dirty="0"/>
              <a:t>F</a:t>
            </a:r>
            <a:r>
              <a:rPr lang="en-IE" dirty="0" smtClean="0"/>
              <a:t>ormulate </a:t>
            </a:r>
            <a:r>
              <a:rPr lang="en-IE" dirty="0"/>
              <a:t>questions to </a:t>
            </a:r>
            <a:r>
              <a:rPr lang="en-IE" dirty="0" smtClean="0"/>
              <a:t>answer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IE" dirty="0" smtClean="0"/>
              <a:t>Prepare </a:t>
            </a:r>
            <a:r>
              <a:rPr lang="en-IE" dirty="0"/>
              <a:t>your note-taking material </a:t>
            </a:r>
            <a:r>
              <a:rPr lang="en-IE" dirty="0" smtClean="0"/>
              <a:t>e.g</a:t>
            </a:r>
            <a:r>
              <a:rPr lang="en-IE" dirty="0"/>
              <a:t>. use a separate notebook for each </a:t>
            </a:r>
            <a:r>
              <a:rPr lang="en-IE" dirty="0" smtClean="0"/>
              <a:t>module.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IE" dirty="0" smtClean="0"/>
              <a:t>Arrive </a:t>
            </a:r>
            <a:r>
              <a:rPr lang="en-IE" dirty="0"/>
              <a:t>3-5 </a:t>
            </a:r>
            <a:r>
              <a:rPr lang="en-IE" dirty="0" err="1"/>
              <a:t>mins</a:t>
            </a:r>
            <a:r>
              <a:rPr lang="en-IE" dirty="0"/>
              <a:t> before the lecture.</a:t>
            </a:r>
            <a:endParaRPr lang="en-GB" dirty="0"/>
          </a:p>
          <a:p>
            <a:pPr marL="457200" indent="-457200">
              <a:buFontTx/>
              <a:buAutoNum type="arabicParenR"/>
              <a:defRPr/>
            </a:pPr>
            <a:endParaRPr lang="en-IE" altLang="en-US" kern="0" dirty="0" smtClean="0"/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smtClean="0"/>
              <a:t>Before the lecture – top 5 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 descr="Image of a notebook and pe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268413"/>
            <a:ext cx="3516313" cy="45815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4105275" cy="1800225"/>
          </a:xfrm>
        </p:spPr>
        <p:txBody>
          <a:bodyPr/>
          <a:lstStyle/>
          <a:p>
            <a:r>
              <a:rPr lang="en-IE" altLang="en-US" dirty="0" smtClean="0"/>
              <a:t>Several methods of note-taking frequently used;</a:t>
            </a:r>
          </a:p>
          <a:p>
            <a:pPr lvl="1"/>
            <a:r>
              <a:rPr lang="en-IE" altLang="en-US" dirty="0" smtClean="0"/>
              <a:t>Annotating </a:t>
            </a:r>
            <a:r>
              <a:rPr lang="en-IE" altLang="en-US" dirty="0" err="1" smtClean="0"/>
              <a:t>powerpoint</a:t>
            </a:r>
            <a:endParaRPr lang="en-IE" altLang="en-US" dirty="0" smtClean="0"/>
          </a:p>
          <a:p>
            <a:pPr lvl="1"/>
            <a:r>
              <a:rPr lang="en-IE" altLang="en-US" dirty="0" smtClean="0"/>
              <a:t>Linear/prose style</a:t>
            </a:r>
          </a:p>
          <a:p>
            <a:pPr lvl="1"/>
            <a:r>
              <a:rPr lang="en-IE" altLang="en-US" dirty="0" smtClean="0"/>
              <a:t>Mind map</a:t>
            </a:r>
          </a:p>
          <a:p>
            <a:pPr lvl="1"/>
            <a:r>
              <a:rPr lang="en-IE" altLang="en-US" dirty="0" smtClean="0"/>
              <a:t>Cornell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 smtClean="0"/>
              <a:t>4. Note-taking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 descr="Arrow showing to add detail to the powerpoint print out."/>
          <p:cNvCxnSpPr/>
          <p:nvPr/>
        </p:nvCxnSpPr>
        <p:spPr bwMode="auto">
          <a:xfrm flipH="1" flipV="1">
            <a:off x="6372225" y="4275138"/>
            <a:ext cx="1008063" cy="3603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7453313" y="4149725"/>
            <a:ext cx="1439862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/>
              <a:t>Add detail</a:t>
            </a:r>
          </a:p>
        </p:txBody>
      </p:sp>
      <p:cxnSp>
        <p:nvCxnSpPr>
          <p:cNvPr id="7" name="Straight Arrow Connector 6" descr="Arrow showing to highlight important slides on the powerpoint print out."/>
          <p:cNvCxnSpPr/>
          <p:nvPr/>
        </p:nvCxnSpPr>
        <p:spPr bwMode="auto">
          <a:xfrm>
            <a:off x="1692275" y="2852738"/>
            <a:ext cx="1150938" cy="431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250825" y="1557338"/>
            <a:ext cx="18732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/>
              <a:t>Highlight important slides</a:t>
            </a:r>
          </a:p>
        </p:txBody>
      </p:sp>
      <p:pic>
        <p:nvPicPr>
          <p:cNvPr id="14339" name="Picture 2" descr="Image of a page of printed powerpoint notes.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3059113" y="1628775"/>
            <a:ext cx="3313112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smtClean="0"/>
              <a:t>Annotating powerpoint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Image of a student handwritten notes written in linear style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1341438"/>
            <a:ext cx="5716588" cy="4608512"/>
          </a:xfrm>
          <a:ln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smtClean="0"/>
              <a:t>Linear/prose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8" descr="Image of a mind ma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92238"/>
            <a:ext cx="540067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1979613" y="333375"/>
            <a:ext cx="3671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800" b="1">
                <a:solidFill>
                  <a:schemeClr val="bg1"/>
                </a:solidFill>
              </a:rPr>
              <a:t>Mind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051050" y="260350"/>
            <a:ext cx="352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56612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IE" dirty="0" smtClean="0"/>
              <a:t>https://www.y</a:t>
            </a:r>
            <a:r>
              <a:rPr lang="en-IE" i="1" dirty="0" smtClean="0"/>
              <a:t>outube.com/watch</a:t>
            </a:r>
            <a:r>
              <a:rPr lang="en-IE" dirty="0" smtClean="0"/>
              <a:t>?v=WtW9IyE04OQ</a:t>
            </a:r>
            <a:endParaRPr lang="en-IE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24744"/>
            <a:ext cx="5760640" cy="44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483768" y="26064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Cornell style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1196975"/>
            <a:ext cx="165735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/>
              <a:t>Dedicated notebook</a:t>
            </a:r>
          </a:p>
        </p:txBody>
      </p:sp>
      <p:cxnSp>
        <p:nvCxnSpPr>
          <p:cNvPr id="8" name="Straight Arrow Connector 7" descr="Arrow pointing out that the notes are taken in a dedicated notebook for this module."/>
          <p:cNvCxnSpPr/>
          <p:nvPr/>
        </p:nvCxnSpPr>
        <p:spPr bwMode="auto">
          <a:xfrm>
            <a:off x="1258888" y="2098675"/>
            <a:ext cx="649287" cy="5381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812088" y="1243013"/>
            <a:ext cx="1223962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dirty="0"/>
              <a:t>Date, module etc listed</a:t>
            </a:r>
          </a:p>
        </p:txBody>
      </p:sp>
      <p:cxnSp>
        <p:nvCxnSpPr>
          <p:cNvPr id="10" name="Straight Arrow Connector 9" descr="Arrow pointing to where the date and module detaisl are carefully displayed on the student's notes."/>
          <p:cNvCxnSpPr/>
          <p:nvPr/>
        </p:nvCxnSpPr>
        <p:spPr bwMode="auto">
          <a:xfrm flipH="1">
            <a:off x="7092280" y="1340768"/>
            <a:ext cx="720725" cy="3619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2" descr="Image of a 4 coloured pen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33" t="-551" r="40230" b="1"/>
          <a:stretch/>
        </p:blipFill>
        <p:spPr bwMode="auto">
          <a:xfrm>
            <a:off x="179512" y="2420888"/>
            <a:ext cx="709684" cy="35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61" descr="Arrow pointing sideways to the left."/>
          <p:cNvSpPr>
            <a:spLocks noChangeShapeType="1"/>
          </p:cNvSpPr>
          <p:nvPr/>
        </p:nvSpPr>
        <p:spPr bwMode="auto">
          <a:xfrm flipH="1">
            <a:off x="7164388" y="4941888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483" name="Line 60" descr="Arrow pointing sideways to the right."/>
          <p:cNvSpPr>
            <a:spLocks noChangeShapeType="1"/>
          </p:cNvSpPr>
          <p:nvPr/>
        </p:nvSpPr>
        <p:spPr bwMode="auto">
          <a:xfrm>
            <a:off x="7092950" y="4292600"/>
            <a:ext cx="57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484" name="Line 59" descr="Arrow pointing down."/>
          <p:cNvSpPr>
            <a:spLocks noChangeShapeType="1"/>
          </p:cNvSpPr>
          <p:nvPr/>
        </p:nvSpPr>
        <p:spPr bwMode="auto">
          <a:xfrm>
            <a:off x="7377113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485" name="Line 58" descr="Arrow pointings upwards."/>
          <p:cNvSpPr>
            <a:spLocks noChangeShapeType="1"/>
          </p:cNvSpPr>
          <p:nvPr/>
        </p:nvSpPr>
        <p:spPr bwMode="auto">
          <a:xfrm flipV="1">
            <a:off x="7348538" y="27082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graphicFrame>
        <p:nvGraphicFramePr>
          <p:cNvPr id="6" name="Group 5" descr="List of symbols commonly used by students when taking not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120850"/>
              </p:ext>
            </p:extLst>
          </p:nvPr>
        </p:nvGraphicFramePr>
        <p:xfrm>
          <a:off x="4630738" y="2032000"/>
          <a:ext cx="3673475" cy="3295650"/>
        </p:xfrm>
        <a:graphic>
          <a:graphicData uri="http://schemas.openxmlformats.org/drawingml/2006/table">
            <a:tbl>
              <a:tblPr firstRow="1"/>
              <a:tblGrid>
                <a:gridCol w="2127250"/>
                <a:gridCol w="1546225"/>
              </a:tblGrid>
              <a:tr h="5813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Symbols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46" marB="45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64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Increase / goes up / rises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46" marB="45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Decrease / lowering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46" marB="45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leads to, produces, causes, makes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T="45746" marB="45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comes from, is the result of </a:t>
                      </a:r>
                    </a:p>
                  </a:txBody>
                  <a:tcPr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46" marB="45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62" descr="List of abbreviations people commonly use when making not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6258607"/>
              </p:ext>
            </p:extLst>
          </p:nvPr>
        </p:nvGraphicFramePr>
        <p:xfrm>
          <a:off x="468313" y="2027238"/>
          <a:ext cx="3673475" cy="3305195"/>
        </p:xfrm>
        <a:graphic>
          <a:graphicData uri="http://schemas.openxmlformats.org/drawingml/2006/table">
            <a:tbl>
              <a:tblPr firstRow="1"/>
              <a:tblGrid>
                <a:gridCol w="2127250"/>
                <a:gridCol w="1546225"/>
              </a:tblGrid>
              <a:tr h="3657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Abbreviations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experiment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expt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Education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Curriculum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curr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Probably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prob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support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supp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exercise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strategy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strat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Important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NB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8" name="Text Box 63"/>
          <p:cNvSpPr txBox="1">
            <a:spLocks noChangeArrowheads="1"/>
          </p:cNvSpPr>
          <p:nvPr/>
        </p:nvSpPr>
        <p:spPr bwMode="auto">
          <a:xfrm>
            <a:off x="771525" y="1196975"/>
            <a:ext cx="777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000"/>
              <a:t>Only in notes, not assignments / exams</a:t>
            </a: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1908175" y="260350"/>
            <a:ext cx="478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IE" sz="2800" b="1" dirty="0">
                <a:solidFill>
                  <a:schemeClr val="bg1"/>
                </a:solidFill>
                <a:latin typeface="+mj-lt"/>
                <a:ea typeface="ヒラギノ角ゴ Pro W3"/>
                <a:cs typeface="ヒラギノ角ゴ Pro W3"/>
              </a:rPr>
              <a:t>Abbreviations &amp; Symbols</a:t>
            </a:r>
            <a:endParaRPr lang="en-GB" sz="2800" b="1" dirty="0">
              <a:solidFill>
                <a:schemeClr val="bg1"/>
              </a:solidFill>
              <a:latin typeface="+mj-lt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 descr="Image of a class of students in a lectur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30749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82000" cy="3200400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en-IE" altLang="en-US" dirty="0" smtClean="0"/>
              <a:t>Why we should take notes?</a:t>
            </a:r>
          </a:p>
          <a:p>
            <a:pPr marL="457200" indent="-457200">
              <a:buFontTx/>
              <a:buAutoNum type="arabicParenR"/>
            </a:pPr>
            <a:endParaRPr lang="en-IE" altLang="en-US" dirty="0" smtClean="0"/>
          </a:p>
          <a:p>
            <a:pPr marL="457200" indent="-457200">
              <a:buFontTx/>
              <a:buAutoNum type="arabicParenR"/>
            </a:pPr>
            <a:r>
              <a:rPr lang="en-IE" altLang="en-US" dirty="0" smtClean="0"/>
              <a:t>Discuss filing options</a:t>
            </a:r>
          </a:p>
          <a:p>
            <a:pPr marL="457200" indent="-457200">
              <a:buFontTx/>
              <a:buAutoNum type="arabicParenR"/>
            </a:pPr>
            <a:endParaRPr lang="en-IE" altLang="en-US" dirty="0" smtClean="0"/>
          </a:p>
          <a:p>
            <a:pPr marL="457200" indent="-457200">
              <a:buFontTx/>
              <a:buAutoNum type="arabicParenR"/>
            </a:pPr>
            <a:r>
              <a:rPr lang="en-IE" altLang="en-US" dirty="0" smtClean="0"/>
              <a:t>Explore what to do before, during and after a lecture</a:t>
            </a:r>
          </a:p>
          <a:p>
            <a:pPr marL="457200" indent="-457200">
              <a:buFontTx/>
              <a:buAutoNum type="arabicParenR"/>
            </a:pPr>
            <a:endParaRPr lang="en-IE" altLang="en-US" dirty="0" smtClean="0"/>
          </a:p>
          <a:p>
            <a:pPr marL="457200" indent="-457200">
              <a:buFontTx/>
              <a:buAutoNum type="arabicParenR"/>
            </a:pPr>
            <a:r>
              <a:rPr lang="en-IE" altLang="en-US" dirty="0" smtClean="0"/>
              <a:t>Learn different methods of note-taking</a:t>
            </a:r>
          </a:p>
          <a:p>
            <a:pPr marL="457200" indent="-457200">
              <a:buFontTx/>
              <a:buAutoNum type="arabicParenR"/>
            </a:pPr>
            <a:endParaRPr lang="en-IE" altLang="en-US" dirty="0" smtClean="0"/>
          </a:p>
          <a:p>
            <a:pPr marL="457200" indent="-457200">
              <a:buFontTx/>
              <a:buAutoNum type="arabicParenR"/>
            </a:pPr>
            <a:r>
              <a:rPr lang="en-IE" altLang="en-US" dirty="0" smtClean="0"/>
              <a:t>Consolidate the learning!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 smtClean="0"/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 of a paper graded with an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10171"/>
            <a:ext cx="2891004" cy="1609928"/>
          </a:xfrm>
          <a:prstGeom prst="rect">
            <a:avLst/>
          </a:prstGeom>
          <a:noFill/>
          <a:ln w="28575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556792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smtClean="0"/>
              <a:t>Cohen, Kim, Tan and </a:t>
            </a:r>
            <a:r>
              <a:rPr lang="en-IE" dirty="0" err="1" smtClean="0"/>
              <a:t>Winkelmas</a:t>
            </a:r>
            <a:r>
              <a:rPr lang="en-IE" dirty="0" smtClean="0"/>
              <a:t> (2013): students who completed a task requiring them to restructure their notes and submit a summary of them achieved on average 11 percentage points higher in the module examination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dirty="0" smtClean="0"/>
              <a:t>that’s one whole grade!!</a:t>
            </a:r>
            <a:endParaRPr lang="en-US" dirty="0"/>
          </a:p>
        </p:txBody>
      </p:sp>
      <p:sp>
        <p:nvSpPr>
          <p:cNvPr id="174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 smtClean="0"/>
              <a:t>5. </a:t>
            </a:r>
            <a:r>
              <a:rPr lang="en-IE" altLang="en-US" b="1" dirty="0"/>
              <a:t>C</a:t>
            </a:r>
            <a:r>
              <a:rPr lang="en-IE" altLang="en-US" b="1" dirty="0" smtClean="0"/>
              <a:t>onsolidate your learning!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altLang="en-US" dirty="0" smtClean="0"/>
          </a:p>
          <a:p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81200" y="30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  <a:t>Helpful Hints</a:t>
            </a:r>
            <a:endParaRPr kumimoji="0" lang="en-IE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251520" y="1052736"/>
            <a:ext cx="856895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Need to take notes in a way that is meaningful to you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Develop a positive attitude towards lectures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Keep notes brief - phrases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Leave spaces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Make just ONE set of notes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Number pages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Use abbreviations, headings and colour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</p:txBody>
      </p:sp>
      <p:pic>
        <p:nvPicPr>
          <p:cNvPr id="6" name="Picture 5" descr="Not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4447">
            <a:off x="4706406" y="2617339"/>
            <a:ext cx="3737792" cy="2485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Study!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1268760"/>
            <a:ext cx="8382000" cy="46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" pitchFamily="18" charset="0"/>
                <a:ea typeface="+mn-ea"/>
                <a:cs typeface="ヒラギノ角ゴ Pro W3"/>
              </a:rPr>
              <a:t>Remember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5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" pitchFamily="18" charset="0"/>
              <a:ea typeface="+mn-ea"/>
              <a:cs typeface="ヒラギノ角ゴ Pro W3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5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" pitchFamily="18" charset="0"/>
              <a:ea typeface="+mn-ea"/>
              <a:cs typeface="ヒラギノ角ゴ Pro W3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" pitchFamily="18" charset="0"/>
                <a:ea typeface="+mn-ea"/>
                <a:cs typeface="ヒラギノ角ゴ Pro W3"/>
              </a:rPr>
              <a:t>You must </a:t>
            </a:r>
            <a:r>
              <a:rPr kumimoji="0" lang="en-IE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doni MT" pitchFamily="18" charset="0"/>
                <a:ea typeface="+mn-ea"/>
                <a:cs typeface="ヒラギノ角ゴ Pro W3"/>
              </a:rPr>
              <a:t>study</a:t>
            </a:r>
            <a:r>
              <a:rPr kumimoji="0" lang="en-IE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" pitchFamily="18" charset="0"/>
                <a:ea typeface="+mn-ea"/>
                <a:cs typeface="ヒラギノ角ゴ Pro W3"/>
              </a:rPr>
              <a:t> your notes!</a:t>
            </a:r>
            <a:endParaRPr kumimoji="0" lang="en-IE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" pitchFamily="18" charset="0"/>
              <a:ea typeface="+mn-ea"/>
              <a:cs typeface="ヒラギノ角ゴ Pro W3"/>
            </a:endParaRPr>
          </a:p>
        </p:txBody>
      </p:sp>
      <p:pic>
        <p:nvPicPr>
          <p:cNvPr id="5" name="Picture 4" descr="Bart Simp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186690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Image of skills 4 study campus webpage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" t="2657" r="60" b="18819"/>
          <a:stretch>
            <a:fillRect/>
          </a:stretch>
        </p:blipFill>
        <p:spPr>
          <a:xfrm>
            <a:off x="887413" y="1268413"/>
            <a:ext cx="7572375" cy="4767262"/>
          </a:xfrm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smtClean="0"/>
              <a:t>Further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shot of student learning resources webpage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7" t="9868" r="7047" b="9068"/>
          <a:stretch/>
        </p:blipFill>
        <p:spPr bwMode="auto">
          <a:xfrm>
            <a:off x="755576" y="1700807"/>
            <a:ext cx="7704856" cy="4159257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Access these slides on our website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571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Image of a key with the word success engraved into i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822450"/>
            <a:ext cx="43926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213" y="5013325"/>
            <a:ext cx="1655762" cy="6477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IE" kern="0" dirty="0" smtClean="0">
                <a:solidFill>
                  <a:srgbClr val="000000"/>
                </a:solidFill>
              </a:rPr>
              <a:t>After</a:t>
            </a:r>
            <a:endParaRPr lang="en-IE" kern="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 descr="Image of an arrow connecting the durign and after stages of the note taking process."/>
          <p:cNvCxnSpPr/>
          <p:nvPr/>
        </p:nvCxnSpPr>
        <p:spPr bwMode="auto">
          <a:xfrm>
            <a:off x="996950" y="3933825"/>
            <a:ext cx="0" cy="10080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4213" y="3140075"/>
            <a:ext cx="1655762" cy="64928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IE" kern="0" dirty="0" smtClean="0">
                <a:solidFill>
                  <a:srgbClr val="000000"/>
                </a:solidFill>
              </a:rPr>
              <a:t>During</a:t>
            </a:r>
            <a:endParaRPr lang="en-IE" kern="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 descr="Image of an arrow connecting before and after stages of note taking."/>
          <p:cNvCxnSpPr/>
          <p:nvPr/>
        </p:nvCxnSpPr>
        <p:spPr bwMode="auto">
          <a:xfrm>
            <a:off x="1008063" y="2060575"/>
            <a:ext cx="0" cy="10080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59" name="Content Placeholder 2"/>
          <p:cNvSpPr>
            <a:spLocks noGrp="1"/>
          </p:cNvSpPr>
          <p:nvPr>
            <p:ph idx="1"/>
          </p:nvPr>
        </p:nvSpPr>
        <p:spPr>
          <a:xfrm>
            <a:off x="684213" y="1268413"/>
            <a:ext cx="1655762" cy="649287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IE" altLang="en-US" smtClean="0"/>
              <a:t>Before</a:t>
            </a:r>
          </a:p>
        </p:txBody>
      </p:sp>
      <p:sp>
        <p:nvSpPr>
          <p:cNvPr id="235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640763" cy="417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2000" dirty="0" smtClean="0"/>
              <a:t>Cohen, D., Kim, E., Tan, J. &amp;  </a:t>
            </a:r>
            <a:r>
              <a:rPr lang="en-IE" sz="2000" dirty="0" err="1" smtClean="0"/>
              <a:t>Winkelmes</a:t>
            </a:r>
            <a:r>
              <a:rPr lang="en-IE" sz="2000" dirty="0" smtClean="0"/>
              <a:t>, M. (2013) A note-restructuring intervention increases students’ exam scores. </a:t>
            </a:r>
            <a:r>
              <a:rPr lang="en-IE" sz="2000" i="1" dirty="0" smtClean="0"/>
              <a:t>College Teaching</a:t>
            </a:r>
            <a:r>
              <a:rPr lang="en-IE" sz="2000" dirty="0" smtClean="0"/>
              <a:t> , 61(3), pp. 95-99. </a:t>
            </a:r>
          </a:p>
          <a:p>
            <a:pPr>
              <a:defRPr/>
            </a:pPr>
            <a:endParaRPr lang="en-IE" altLang="en-US" sz="2000" dirty="0"/>
          </a:p>
          <a:p>
            <a:pPr>
              <a:defRPr/>
            </a:pPr>
            <a:r>
              <a:rPr lang="en-IE" altLang="en-US" sz="2000" dirty="0" err="1" smtClean="0"/>
              <a:t>Desrochers</a:t>
            </a:r>
            <a:r>
              <a:rPr lang="en-IE" altLang="en-US" sz="2000" dirty="0" smtClean="0"/>
              <a:t>, J. 2012. </a:t>
            </a:r>
            <a:r>
              <a:rPr lang="en-IE" altLang="en-US" sz="2000" i="1" dirty="0" smtClean="0"/>
              <a:t>How to take Cornell notes </a:t>
            </a:r>
            <a:r>
              <a:rPr lang="en-IE" altLang="en-US" sz="2000" dirty="0" smtClean="0"/>
              <a:t>[Online]. Available from: https://www.youtube.com/watch?v=WtW9IyE04OQ [Accessed 28 August 2014].</a:t>
            </a:r>
          </a:p>
          <a:p>
            <a:pPr marL="0" indent="0">
              <a:buNone/>
              <a:defRPr/>
            </a:pPr>
            <a:endParaRPr lang="en-IE" altLang="en-US" sz="2000" dirty="0"/>
          </a:p>
          <a:p>
            <a:pPr>
              <a:defRPr/>
            </a:pPr>
            <a:r>
              <a:rPr lang="en-IE" altLang="en-US" sz="2000" dirty="0" smtClean="0"/>
              <a:t>Skills4Study Campus 2014. </a:t>
            </a:r>
            <a:r>
              <a:rPr lang="en-IE" altLang="en-US" sz="2000" i="1" dirty="0" smtClean="0"/>
              <a:t>Reading and note-making </a:t>
            </a:r>
            <a:r>
              <a:rPr lang="en-IE" altLang="en-US" sz="2000" dirty="0" smtClean="0"/>
              <a:t>[Online]. Available from: http://www.skills4studycampus.com/StudentHome.aspx [Accessed 28 August 2014].</a:t>
            </a: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483768" y="279429"/>
            <a:ext cx="6613054" cy="55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  <a:t>Why take notes?</a:t>
            </a:r>
            <a:endParaRPr kumimoji="0" lang="en-IE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3"/>
            <a:ext cx="9144000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of a group of people talking to each other."/>
          <p:cNvPicPr>
            <a:picLocks noChangeAspect="1" noChangeArrowheads="1"/>
          </p:cNvPicPr>
          <p:nvPr/>
        </p:nvPicPr>
        <p:blipFill>
          <a:blip r:embed="rId3" cstate="print"/>
          <a:srcRect l="12772" r="13046"/>
          <a:stretch>
            <a:fillRect/>
          </a:stretch>
        </p:blipFill>
        <p:spPr bwMode="auto">
          <a:xfrm>
            <a:off x="1979712" y="3573016"/>
            <a:ext cx="5702300" cy="194468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425060" cy="2016571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IE" altLang="en-US" b="1" dirty="0" smtClean="0"/>
              <a:t>Turn to the person next to you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IE" altLang="en-US" dirty="0"/>
              <a:t>W</a:t>
            </a:r>
            <a:r>
              <a:rPr lang="en-IE" altLang="en-US" dirty="0" smtClean="0"/>
              <a:t>hy should you take notes?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IE" altLang="en-US" dirty="0" smtClean="0"/>
              <a:t>What difficulties do you experience in taking notes?</a:t>
            </a:r>
          </a:p>
          <a:p>
            <a:endParaRPr lang="en-IE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 smtClean="0"/>
              <a:t>1. Why take notes?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mage of Google Drive logo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3" r="7022"/>
          <a:stretch/>
        </p:blipFill>
        <p:spPr bwMode="auto">
          <a:xfrm>
            <a:off x="4563454" y="3591372"/>
            <a:ext cx="2350094" cy="19145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Image of a ring binder fold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810" y="3599918"/>
            <a:ext cx="2381250" cy="19145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2. Filing options</a:t>
            </a:r>
            <a:endParaRPr lang="en-IE" b="1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382000" cy="3200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Put in place a filing system that breaks each module down by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Keep materials together under each topic from the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Digital or paper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6202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registry web page to look up module specifications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20680" cy="4896544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Know the module - module specifications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252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 bwMode="auto">
          <a:xfrm>
            <a:off x="251520" y="1628800"/>
            <a:ext cx="1440160" cy="1296144"/>
          </a:xfrm>
          <a:prstGeom prst="wedgeEllipseCallout">
            <a:avLst>
              <a:gd name="adj1" fmla="val 53382"/>
              <a:gd name="adj2" fmla="val 6135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e.g. social psychology 2014-15</a:t>
            </a:r>
          </a:p>
        </p:txBody>
      </p:sp>
      <p:pic>
        <p:nvPicPr>
          <p:cNvPr id="2050" name="Picture 2" descr="Screenshot of the learning outcomes for an example module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54" t="35636" r="13009" b="24117"/>
          <a:stretch/>
        </p:blipFill>
        <p:spPr bwMode="auto">
          <a:xfrm>
            <a:off x="2051720" y="1628800"/>
            <a:ext cx="6767654" cy="388843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Learning Outcomes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8038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of the module contents for an example module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10" t="32694" r="14589" b="15279"/>
          <a:stretch/>
        </p:blipFill>
        <p:spPr bwMode="auto">
          <a:xfrm>
            <a:off x="2051720" y="1484784"/>
            <a:ext cx="5625059" cy="439248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860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the reading list available for an example module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26" t="30476" r="25945" b="12693"/>
          <a:stretch/>
        </p:blipFill>
        <p:spPr bwMode="auto">
          <a:xfrm>
            <a:off x="1907704" y="1340768"/>
            <a:ext cx="5276494" cy="468278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Reading List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7840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</TotalTime>
  <Words>604</Words>
  <Application>Microsoft Office PowerPoint</Application>
  <PresentationFormat>On-screen Show (4:3)</PresentationFormat>
  <Paragraphs>141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Blank Presentation</vt:lpstr>
      <vt:lpstr>2_Blank Presentation</vt:lpstr>
      <vt:lpstr>‘To Take Or Not To Take’</vt:lpstr>
      <vt:lpstr>Learning objectives</vt:lpstr>
      <vt:lpstr>Slide 3</vt:lpstr>
      <vt:lpstr>1. Why take notes?</vt:lpstr>
      <vt:lpstr>2. Filing options</vt:lpstr>
      <vt:lpstr>Know the module - module specifications</vt:lpstr>
      <vt:lpstr>Learning Outcomes</vt:lpstr>
      <vt:lpstr>Topics</vt:lpstr>
      <vt:lpstr>Reading List</vt:lpstr>
      <vt:lpstr>Past Papers</vt:lpstr>
      <vt:lpstr>3. The key to note taking success</vt:lpstr>
      <vt:lpstr>Before the lecture</vt:lpstr>
      <vt:lpstr>Before the lecture – top 5 tips</vt:lpstr>
      <vt:lpstr>4. Note-taking methods</vt:lpstr>
      <vt:lpstr>Annotating powerpoint</vt:lpstr>
      <vt:lpstr>Linear/prose style</vt:lpstr>
      <vt:lpstr>Slide 17</vt:lpstr>
      <vt:lpstr>Slide 18</vt:lpstr>
      <vt:lpstr>Slide 19</vt:lpstr>
      <vt:lpstr>5. Consolidate your learning!</vt:lpstr>
      <vt:lpstr>Slide 21</vt:lpstr>
      <vt:lpstr>Study!</vt:lpstr>
      <vt:lpstr>Further resources</vt:lpstr>
      <vt:lpstr>Access these slides on our website</vt:lpstr>
      <vt:lpstr>Summary</vt:lpstr>
      <vt:lpstr>References</vt:lpstr>
    </vt:vector>
  </TitlesOfParts>
  <Company>DDFH&amp;B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Dublin City University</cp:lastModifiedBy>
  <cp:revision>320</cp:revision>
  <cp:lastPrinted>2014-10-14T13:53:09Z</cp:lastPrinted>
  <dcterms:created xsi:type="dcterms:W3CDTF">2010-08-05T15:35:38Z</dcterms:created>
  <dcterms:modified xsi:type="dcterms:W3CDTF">2016-09-29T16:55:32Z</dcterms:modified>
</cp:coreProperties>
</file>