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1"/>
  </p:notesMasterIdLst>
  <p:sldIdLst>
    <p:sldId id="256" r:id="rId2"/>
    <p:sldId id="342" r:id="rId3"/>
    <p:sldId id="258" r:id="rId4"/>
    <p:sldId id="259" r:id="rId5"/>
    <p:sldId id="261" r:id="rId6"/>
    <p:sldId id="299" r:id="rId7"/>
    <p:sldId id="301" r:id="rId8"/>
    <p:sldId id="300" r:id="rId9"/>
    <p:sldId id="302" r:id="rId10"/>
    <p:sldId id="305" r:id="rId11"/>
    <p:sldId id="306" r:id="rId12"/>
    <p:sldId id="307" r:id="rId13"/>
    <p:sldId id="308" r:id="rId14"/>
    <p:sldId id="309" r:id="rId15"/>
    <p:sldId id="303" r:id="rId16"/>
    <p:sldId id="310" r:id="rId17"/>
    <p:sldId id="311" r:id="rId18"/>
    <p:sldId id="312" r:id="rId19"/>
    <p:sldId id="304" r:id="rId20"/>
    <p:sldId id="313" r:id="rId21"/>
    <p:sldId id="314" r:id="rId22"/>
    <p:sldId id="337" r:id="rId23"/>
    <p:sldId id="319" r:id="rId24"/>
    <p:sldId id="320" r:id="rId25"/>
    <p:sldId id="335" r:id="rId26"/>
    <p:sldId id="322" r:id="rId27"/>
    <p:sldId id="323" r:id="rId28"/>
    <p:sldId id="325" r:id="rId29"/>
    <p:sldId id="326" r:id="rId30"/>
    <p:sldId id="328" r:id="rId31"/>
    <p:sldId id="329" r:id="rId32"/>
    <p:sldId id="330" r:id="rId33"/>
    <p:sldId id="339" r:id="rId34"/>
    <p:sldId id="340" r:id="rId35"/>
    <p:sldId id="341" r:id="rId36"/>
    <p:sldId id="331" r:id="rId37"/>
    <p:sldId id="333" r:id="rId38"/>
    <p:sldId id="338" r:id="rId39"/>
    <p:sldId id="336"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p:scale>
          <a:sx n="70" d="100"/>
          <a:sy n="70" d="100"/>
        </p:scale>
        <p:origin x="-1290" y="-36"/>
      </p:cViewPr>
      <p:guideLst>
        <p:guide orient="horz" pos="2138"/>
        <p:guide pos="242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F81A58-1281-4F4B-A0CD-CFAB194D4125}" type="datetimeFigureOut">
              <a:rPr lang="en-GB" smtClean="0"/>
              <a:t>11/10/2016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F4E844-FFD3-4B8A-B3AB-E18E5A849B62}" type="slidenum">
              <a:rPr lang="en-GB" smtClean="0"/>
              <a:t>‹#›</a:t>
            </a:fld>
            <a:endParaRPr lang="en-GB"/>
          </a:p>
        </p:txBody>
      </p:sp>
    </p:spTree>
    <p:extLst>
      <p:ext uri="{BB962C8B-B14F-4D97-AF65-F5344CB8AC3E}">
        <p14:creationId xmlns:p14="http://schemas.microsoft.com/office/powerpoint/2010/main" val="3468784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This presentation</a:t>
            </a:r>
            <a:r>
              <a:rPr lang="en-IE" baseline="0" dirty="0" smtClean="0"/>
              <a:t> focuses on scientific writing.</a:t>
            </a:r>
            <a:endParaRPr lang="en-US" dirty="0"/>
          </a:p>
        </p:txBody>
      </p:sp>
      <p:sp>
        <p:nvSpPr>
          <p:cNvPr id="4" name="Slide Number Placeholder 3"/>
          <p:cNvSpPr>
            <a:spLocks noGrp="1"/>
          </p:cNvSpPr>
          <p:nvPr>
            <p:ph type="sldNum" sz="quarter" idx="10"/>
          </p:nvPr>
        </p:nvSpPr>
        <p:spPr/>
        <p:txBody>
          <a:bodyPr/>
          <a:lstStyle/>
          <a:p>
            <a:fld id="{31F4E844-FFD3-4B8A-B3AB-E18E5A849B62}" type="slidenum">
              <a:rPr lang="en-GB" smtClean="0"/>
              <a:t>5</a:t>
            </a:fld>
            <a:endParaRPr lang="en-GB"/>
          </a:p>
        </p:txBody>
      </p:sp>
    </p:spTree>
    <p:extLst>
      <p:ext uri="{BB962C8B-B14F-4D97-AF65-F5344CB8AC3E}">
        <p14:creationId xmlns:p14="http://schemas.microsoft.com/office/powerpoint/2010/main" val="12602184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1F4E844-FFD3-4B8A-B3AB-E18E5A849B62}" type="slidenum">
              <a:rPr lang="en-GB" smtClean="0"/>
              <a:t>18</a:t>
            </a:fld>
            <a:endParaRPr lang="en-GB"/>
          </a:p>
        </p:txBody>
      </p:sp>
    </p:spTree>
    <p:extLst>
      <p:ext uri="{BB962C8B-B14F-4D97-AF65-F5344CB8AC3E}">
        <p14:creationId xmlns:p14="http://schemas.microsoft.com/office/powerpoint/2010/main" val="33709816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Its not about what you did or how</a:t>
            </a:r>
            <a:r>
              <a:rPr lang="en-IE" baseline="0" dirty="0" smtClean="0"/>
              <a:t> you were involved in the research, it is about how the research was done. What was done, what steps were taken etc.</a:t>
            </a:r>
            <a:endParaRPr lang="en-US" dirty="0"/>
          </a:p>
        </p:txBody>
      </p:sp>
      <p:sp>
        <p:nvSpPr>
          <p:cNvPr id="4" name="Slide Number Placeholder 3"/>
          <p:cNvSpPr>
            <a:spLocks noGrp="1"/>
          </p:cNvSpPr>
          <p:nvPr>
            <p:ph type="sldNum" sz="quarter" idx="10"/>
          </p:nvPr>
        </p:nvSpPr>
        <p:spPr/>
        <p:txBody>
          <a:bodyPr/>
          <a:lstStyle/>
          <a:p>
            <a:fld id="{31F4E844-FFD3-4B8A-B3AB-E18E5A849B62}" type="slidenum">
              <a:rPr lang="en-GB" smtClean="0"/>
              <a:t>19</a:t>
            </a:fld>
            <a:endParaRPr lang="en-GB"/>
          </a:p>
        </p:txBody>
      </p:sp>
    </p:spTree>
    <p:extLst>
      <p:ext uri="{BB962C8B-B14F-4D97-AF65-F5344CB8AC3E}">
        <p14:creationId xmlns:p14="http://schemas.microsoft.com/office/powerpoint/2010/main" val="18384194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0" i="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1F4E844-FFD3-4B8A-B3AB-E18E5A849B62}" type="slidenum">
              <a:rPr lang="en-GB" smtClean="0"/>
              <a:t>20</a:t>
            </a:fld>
            <a:endParaRPr lang="en-GB"/>
          </a:p>
        </p:txBody>
      </p:sp>
    </p:spTree>
    <p:extLst>
      <p:ext uri="{BB962C8B-B14F-4D97-AF65-F5344CB8AC3E}">
        <p14:creationId xmlns:p14="http://schemas.microsoft.com/office/powerpoint/2010/main" val="3370981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0" i="0" kern="1200" dirty="0" smtClean="0">
                <a:solidFill>
                  <a:schemeClr val="tx1"/>
                </a:solidFill>
                <a:effectLst/>
                <a:latin typeface="+mn-lt"/>
                <a:ea typeface="+mn-ea"/>
                <a:cs typeface="+mn-cs"/>
              </a:rPr>
              <a:t> Generally talking</a:t>
            </a:r>
            <a:r>
              <a:rPr lang="en-IE" sz="1200" b="0" i="0" kern="1200" baseline="0" dirty="0" smtClean="0">
                <a:solidFill>
                  <a:schemeClr val="tx1"/>
                </a:solidFill>
                <a:effectLst/>
                <a:latin typeface="+mn-lt"/>
                <a:ea typeface="+mn-ea"/>
                <a:cs typeface="+mn-cs"/>
              </a:rPr>
              <a:t> here about your results/</a:t>
            </a:r>
            <a:r>
              <a:rPr lang="en-IE" sz="1200" b="0" i="0" kern="1200" baseline="0" dirty="0" err="1" smtClean="0">
                <a:solidFill>
                  <a:schemeClr val="tx1"/>
                </a:solidFill>
                <a:effectLst/>
                <a:latin typeface="+mn-lt"/>
                <a:ea typeface="+mn-ea"/>
                <a:cs typeface="+mn-cs"/>
              </a:rPr>
              <a:t>discusion</a:t>
            </a:r>
            <a:r>
              <a:rPr lang="en-IE" sz="1200" b="0" i="0" kern="1200" baseline="0" dirty="0" smtClean="0">
                <a:solidFill>
                  <a:schemeClr val="tx1"/>
                </a:solidFill>
                <a:effectLst/>
                <a:latin typeface="+mn-lt"/>
                <a:ea typeface="+mn-ea"/>
                <a:cs typeface="+mn-cs"/>
              </a:rPr>
              <a:t> section. </a:t>
            </a:r>
            <a:r>
              <a:rPr lang="en-IE" b="0" dirty="0" smtClean="0"/>
              <a:t>Assess the generality of the available data before you commit to an overly general conclusion.</a:t>
            </a:r>
          </a:p>
        </p:txBody>
      </p:sp>
      <p:sp>
        <p:nvSpPr>
          <p:cNvPr id="4" name="Slide Number Placeholder 3"/>
          <p:cNvSpPr>
            <a:spLocks noGrp="1"/>
          </p:cNvSpPr>
          <p:nvPr>
            <p:ph type="sldNum" sz="quarter" idx="10"/>
          </p:nvPr>
        </p:nvSpPr>
        <p:spPr/>
        <p:txBody>
          <a:bodyPr/>
          <a:lstStyle/>
          <a:p>
            <a:fld id="{31F4E844-FFD3-4B8A-B3AB-E18E5A849B62}" type="slidenum">
              <a:rPr lang="en-GB" smtClean="0"/>
              <a:t>21</a:t>
            </a:fld>
            <a:endParaRPr lang="en-GB"/>
          </a:p>
        </p:txBody>
      </p:sp>
    </p:spTree>
    <p:extLst>
      <p:ext uri="{BB962C8B-B14F-4D97-AF65-F5344CB8AC3E}">
        <p14:creationId xmlns:p14="http://schemas.microsoft.com/office/powerpoint/2010/main" val="3370981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What is expected from</a:t>
            </a:r>
            <a:r>
              <a:rPr lang="en-IE" baseline="0" dirty="0" smtClean="0"/>
              <a:t> scientific writing..</a:t>
            </a:r>
            <a:endParaRPr lang="en-US" dirty="0"/>
          </a:p>
        </p:txBody>
      </p:sp>
      <p:sp>
        <p:nvSpPr>
          <p:cNvPr id="4" name="Slide Number Placeholder 3"/>
          <p:cNvSpPr>
            <a:spLocks noGrp="1"/>
          </p:cNvSpPr>
          <p:nvPr>
            <p:ph type="sldNum" sz="quarter" idx="10"/>
          </p:nvPr>
        </p:nvSpPr>
        <p:spPr/>
        <p:txBody>
          <a:bodyPr/>
          <a:lstStyle/>
          <a:p>
            <a:fld id="{31F4E844-FFD3-4B8A-B3AB-E18E5A849B62}" type="slidenum">
              <a:rPr lang="en-GB" smtClean="0"/>
              <a:t>8</a:t>
            </a:fld>
            <a:endParaRPr lang="en-GB"/>
          </a:p>
        </p:txBody>
      </p:sp>
    </p:spTree>
    <p:extLst>
      <p:ext uri="{BB962C8B-B14F-4D97-AF65-F5344CB8AC3E}">
        <p14:creationId xmlns:p14="http://schemas.microsoft.com/office/powerpoint/2010/main" val="1749414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The 4 steps</a:t>
            </a:r>
            <a:r>
              <a:rPr lang="en-IE" baseline="0" dirty="0" smtClean="0"/>
              <a:t> that achieve precision in scientific writing are 1-4</a:t>
            </a:r>
            <a:endParaRPr lang="en-US" dirty="0"/>
          </a:p>
        </p:txBody>
      </p:sp>
      <p:sp>
        <p:nvSpPr>
          <p:cNvPr id="4" name="Slide Number Placeholder 3"/>
          <p:cNvSpPr>
            <a:spLocks noGrp="1"/>
          </p:cNvSpPr>
          <p:nvPr>
            <p:ph type="sldNum" sz="quarter" idx="10"/>
          </p:nvPr>
        </p:nvSpPr>
        <p:spPr/>
        <p:txBody>
          <a:bodyPr/>
          <a:lstStyle/>
          <a:p>
            <a:fld id="{31F4E844-FFD3-4B8A-B3AB-E18E5A849B62}" type="slidenum">
              <a:rPr lang="en-GB" smtClean="0"/>
              <a:t>9</a:t>
            </a:fld>
            <a:endParaRPr lang="en-GB"/>
          </a:p>
        </p:txBody>
      </p:sp>
    </p:spTree>
    <p:extLst>
      <p:ext uri="{BB962C8B-B14F-4D97-AF65-F5344CB8AC3E}">
        <p14:creationId xmlns:p14="http://schemas.microsoft.com/office/powerpoint/2010/main" val="1139223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F4E844-FFD3-4B8A-B3AB-E18E5A849B62}" type="slidenum">
              <a:rPr lang="en-GB" smtClean="0"/>
              <a:t>12</a:t>
            </a:fld>
            <a:endParaRPr lang="en-GB"/>
          </a:p>
        </p:txBody>
      </p:sp>
    </p:spTree>
    <p:extLst>
      <p:ext uri="{BB962C8B-B14F-4D97-AF65-F5344CB8AC3E}">
        <p14:creationId xmlns:p14="http://schemas.microsoft.com/office/powerpoint/2010/main" val="560002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b="0" dirty="0" smtClean="0"/>
              <a:t>The reader should be able to easily follow your introduction, methodology, results, and logic without being distracted by irrelevant facts and descriptions. Keep introductions on point.</a:t>
            </a:r>
          </a:p>
          <a:p>
            <a:endParaRPr lang="en-US" dirty="0"/>
          </a:p>
        </p:txBody>
      </p:sp>
      <p:sp>
        <p:nvSpPr>
          <p:cNvPr id="4" name="Slide Number Placeholder 3"/>
          <p:cNvSpPr>
            <a:spLocks noGrp="1"/>
          </p:cNvSpPr>
          <p:nvPr>
            <p:ph type="sldNum" sz="quarter" idx="10"/>
          </p:nvPr>
        </p:nvSpPr>
        <p:spPr/>
        <p:txBody>
          <a:bodyPr/>
          <a:lstStyle/>
          <a:p>
            <a:fld id="{31F4E844-FFD3-4B8A-B3AB-E18E5A849B62}" type="slidenum">
              <a:rPr lang="en-GB" smtClean="0"/>
              <a:t>13</a:t>
            </a:fld>
            <a:endParaRPr lang="en-GB"/>
          </a:p>
        </p:txBody>
      </p:sp>
    </p:spTree>
    <p:extLst>
      <p:ext uri="{BB962C8B-B14F-4D97-AF65-F5344CB8AC3E}">
        <p14:creationId xmlns:p14="http://schemas.microsoft.com/office/powerpoint/2010/main" val="560002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F4E844-FFD3-4B8A-B3AB-E18E5A849B62}" type="slidenum">
              <a:rPr lang="en-GB" smtClean="0"/>
              <a:t>14</a:t>
            </a:fld>
            <a:endParaRPr lang="en-GB"/>
          </a:p>
        </p:txBody>
      </p:sp>
    </p:spTree>
    <p:extLst>
      <p:ext uri="{BB962C8B-B14F-4D97-AF65-F5344CB8AC3E}">
        <p14:creationId xmlns:p14="http://schemas.microsoft.com/office/powerpoint/2010/main" val="560002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kern="1200" dirty="0" smtClean="0">
                <a:solidFill>
                  <a:schemeClr val="tx1"/>
                </a:solidFill>
                <a:effectLst/>
                <a:latin typeface="+mn-lt"/>
                <a:ea typeface="+mn-ea"/>
                <a:cs typeface="+mn-cs"/>
              </a:rPr>
              <a:t>You must be aware if how your scientific writing comes across. It should</a:t>
            </a:r>
            <a:r>
              <a:rPr lang="en-IE" sz="1200" kern="1200" baseline="0" dirty="0" smtClean="0">
                <a:solidFill>
                  <a:schemeClr val="tx1"/>
                </a:solidFill>
                <a:effectLst/>
                <a:latin typeface="+mn-lt"/>
                <a:ea typeface="+mn-ea"/>
                <a:cs typeface="+mn-cs"/>
              </a:rPr>
              <a:t> be simple and clear, providing clarity to your reader as to what your research/report is about. Assume that the person does not know as much as you but can understand science.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1F4E844-FFD3-4B8A-B3AB-E18E5A849B62}" type="slidenum">
              <a:rPr lang="en-GB" smtClean="0"/>
              <a:t>15</a:t>
            </a:fld>
            <a:endParaRPr lang="en-GB"/>
          </a:p>
        </p:txBody>
      </p:sp>
    </p:spTree>
    <p:extLst>
      <p:ext uri="{BB962C8B-B14F-4D97-AF65-F5344CB8AC3E}">
        <p14:creationId xmlns:p14="http://schemas.microsoft.com/office/powerpoint/2010/main" val="3370981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1F4E844-FFD3-4B8A-B3AB-E18E5A849B62}" type="slidenum">
              <a:rPr lang="en-GB" smtClean="0"/>
              <a:t>16</a:t>
            </a:fld>
            <a:endParaRPr lang="en-GB"/>
          </a:p>
        </p:txBody>
      </p:sp>
    </p:spTree>
    <p:extLst>
      <p:ext uri="{BB962C8B-B14F-4D97-AF65-F5344CB8AC3E}">
        <p14:creationId xmlns:p14="http://schemas.microsoft.com/office/powerpoint/2010/main" val="3370981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1F4E844-FFD3-4B8A-B3AB-E18E5A849B62}" type="slidenum">
              <a:rPr lang="en-GB" smtClean="0"/>
              <a:t>17</a:t>
            </a:fld>
            <a:endParaRPr lang="en-GB"/>
          </a:p>
        </p:txBody>
      </p:sp>
    </p:spTree>
    <p:extLst>
      <p:ext uri="{BB962C8B-B14F-4D97-AF65-F5344CB8AC3E}">
        <p14:creationId xmlns:p14="http://schemas.microsoft.com/office/powerpoint/2010/main" val="33709816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amp;">
    <p:spTree>
      <p:nvGrpSpPr>
        <p:cNvPr id="1" name=""/>
        <p:cNvGrpSpPr/>
        <p:nvPr/>
      </p:nvGrpSpPr>
      <p:grpSpPr>
        <a:xfrm>
          <a:off x="0" y="0"/>
          <a:ext cx="0" cy="0"/>
          <a:chOff x="0" y="0"/>
          <a:chExt cx="0" cy="0"/>
        </a:xfrm>
      </p:grpSpPr>
      <p:pic>
        <p:nvPicPr>
          <p:cNvPr id="3" name="Picture 2" descr="U&am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37878" y="1965446"/>
            <a:ext cx="5066458" cy="2873864"/>
          </a:xfrm>
          <a:prstGeom prst="rect">
            <a:avLst/>
          </a:prstGeom>
        </p:spPr>
      </p:pic>
    </p:spTree>
    <p:extLst>
      <p:ext uri="{BB962C8B-B14F-4D97-AF65-F5344CB8AC3E}">
        <p14:creationId xmlns:p14="http://schemas.microsoft.com/office/powerpoint/2010/main" val="2120759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 title">
    <p:spTree>
      <p:nvGrpSpPr>
        <p:cNvPr id="1" name=""/>
        <p:cNvGrpSpPr/>
        <p:nvPr/>
      </p:nvGrpSpPr>
      <p:grpSpPr>
        <a:xfrm>
          <a:off x="0" y="0"/>
          <a:ext cx="0" cy="0"/>
          <a:chOff x="0" y="0"/>
          <a:chExt cx="0" cy="0"/>
        </a:xfrm>
      </p:grpSpPr>
      <p:sp>
        <p:nvSpPr>
          <p:cNvPr id="3" name="Text Placeholder 9"/>
          <p:cNvSpPr>
            <a:spLocks noGrp="1"/>
          </p:cNvSpPr>
          <p:nvPr>
            <p:ph type="body" sz="quarter" idx="10" hasCustomPrompt="1"/>
          </p:nvPr>
        </p:nvSpPr>
        <p:spPr>
          <a:xfrm>
            <a:off x="696148" y="1373481"/>
            <a:ext cx="6350000" cy="4929482"/>
          </a:xfrm>
        </p:spPr>
        <p:txBody>
          <a:bodyPr>
            <a:normAutofit/>
          </a:bodyPr>
          <a:lstStyle>
            <a:lvl1pPr>
              <a:defRPr sz="6200" b="0" i="0" spc="-150">
                <a:solidFill>
                  <a:srgbClr val="000000"/>
                </a:solidFill>
                <a:latin typeface="Arial Black"/>
              </a:defRPr>
            </a:lvl1pPr>
            <a:lvl2pPr>
              <a:defRPr b="1"/>
            </a:lvl2pPr>
            <a:lvl3pPr>
              <a:defRPr b="1"/>
            </a:lvl3pPr>
            <a:lvl4pPr>
              <a:defRPr b="1"/>
            </a:lvl4pPr>
            <a:lvl5pPr>
              <a:defRPr b="1"/>
            </a:lvl5pPr>
          </a:lstStyle>
          <a:p>
            <a:pPr lvl="0"/>
            <a:r>
              <a:rPr lang="en-US" dirty="0" smtClean="0"/>
              <a:t>Presentation title here</a:t>
            </a:r>
          </a:p>
        </p:txBody>
      </p:sp>
    </p:spTree>
    <p:extLst>
      <p:ext uri="{BB962C8B-B14F-4D97-AF65-F5344CB8AC3E}">
        <p14:creationId xmlns:p14="http://schemas.microsoft.com/office/powerpoint/2010/main" val="597858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copy ">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696148" y="1373481"/>
            <a:ext cx="6350000" cy="4929482"/>
          </a:xfrm>
        </p:spPr>
        <p:txBody>
          <a:bodyPr>
            <a:normAutofit/>
          </a:bodyPr>
          <a:lstStyle>
            <a:lvl1pPr>
              <a:defRPr sz="3400" b="0">
                <a:solidFill>
                  <a:srgbClr val="000000"/>
                </a:solidFill>
                <a:latin typeface="Arial Black"/>
                <a:cs typeface="Arial Black"/>
              </a:defRPr>
            </a:lvl1pPr>
            <a:lvl2pPr>
              <a:defRPr b="1"/>
            </a:lvl2pPr>
            <a:lvl3pPr>
              <a:defRPr b="1"/>
            </a:lvl3pPr>
            <a:lvl4pPr>
              <a:defRPr b="1"/>
            </a:lvl4pPr>
            <a:lvl5pPr>
              <a:defRPr b="1"/>
            </a:lvl5pPr>
          </a:lstStyle>
          <a:p>
            <a:pPr lvl="0"/>
            <a:r>
              <a:rPr lang="en-US" dirty="0" smtClean="0"/>
              <a:t>Space information out appropriately – use multiple pages to spread out your content, giving it plenty of room to breath.</a:t>
            </a:r>
          </a:p>
        </p:txBody>
      </p:sp>
    </p:spTree>
    <p:extLst>
      <p:ext uri="{BB962C8B-B14F-4D97-AF65-F5344CB8AC3E}">
        <p14:creationId xmlns:p14="http://schemas.microsoft.com/office/powerpoint/2010/main" val="2032169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copy with title">
    <p:spTree>
      <p:nvGrpSpPr>
        <p:cNvPr id="1" name=""/>
        <p:cNvGrpSpPr/>
        <p:nvPr/>
      </p:nvGrpSpPr>
      <p:grpSpPr>
        <a:xfrm>
          <a:off x="0" y="0"/>
          <a:ext cx="0" cy="0"/>
          <a:chOff x="0" y="0"/>
          <a:chExt cx="0" cy="0"/>
        </a:xfrm>
      </p:grpSpPr>
      <p:sp>
        <p:nvSpPr>
          <p:cNvPr id="3" name="Text Placeholder 9"/>
          <p:cNvSpPr>
            <a:spLocks noGrp="1"/>
          </p:cNvSpPr>
          <p:nvPr>
            <p:ph type="body" sz="quarter" idx="10" hasCustomPrompt="1"/>
          </p:nvPr>
        </p:nvSpPr>
        <p:spPr>
          <a:xfrm>
            <a:off x="696147" y="593326"/>
            <a:ext cx="6441989" cy="780156"/>
          </a:xfrm>
        </p:spPr>
        <p:txBody>
          <a:bodyPr>
            <a:normAutofit/>
          </a:bodyPr>
          <a:lstStyle>
            <a:lvl1pPr>
              <a:defRPr lang="en-US" sz="4000" b="1" i="0" smtClean="0">
                <a:effectLst/>
              </a:defRPr>
            </a:lvl1pPr>
            <a:lvl2pPr>
              <a:defRPr b="1"/>
            </a:lvl2pPr>
            <a:lvl3pPr>
              <a:defRPr b="1"/>
            </a:lvl3pPr>
            <a:lvl4pPr>
              <a:defRPr b="1"/>
            </a:lvl4pPr>
            <a:lvl5pPr>
              <a:defRPr b="1"/>
            </a:lvl5pPr>
          </a:lstStyle>
          <a:p>
            <a:r>
              <a:rPr lang="en-US" dirty="0" smtClean="0">
                <a:effectLst/>
              </a:rPr>
              <a:t>Page title here</a:t>
            </a:r>
          </a:p>
        </p:txBody>
      </p:sp>
      <p:sp>
        <p:nvSpPr>
          <p:cNvPr id="6" name="Text Placeholder 9"/>
          <p:cNvSpPr>
            <a:spLocks noGrp="1"/>
          </p:cNvSpPr>
          <p:nvPr>
            <p:ph type="body" sz="quarter" idx="11" hasCustomPrompt="1"/>
          </p:nvPr>
        </p:nvSpPr>
        <p:spPr>
          <a:xfrm>
            <a:off x="696148" y="1705809"/>
            <a:ext cx="6350000" cy="4597154"/>
          </a:xfrm>
        </p:spPr>
        <p:txBody>
          <a:bodyPr>
            <a:normAutofit/>
          </a:bodyPr>
          <a:lstStyle>
            <a:lvl1pPr>
              <a:defRPr sz="1800" b="1">
                <a:solidFill>
                  <a:srgbClr val="000000"/>
                </a:solidFill>
                <a:latin typeface="+mn-lt"/>
                <a:cs typeface="Arial Black"/>
              </a:defRPr>
            </a:lvl1pPr>
            <a:lvl2pPr>
              <a:defRPr b="1"/>
            </a:lvl2pPr>
            <a:lvl3pPr>
              <a:defRPr b="1"/>
            </a:lvl3pPr>
            <a:lvl4pPr>
              <a:defRPr b="1"/>
            </a:lvl4pPr>
            <a:lvl5pPr>
              <a:defRPr b="1"/>
            </a:lvl5pPr>
          </a:lstStyle>
          <a:p>
            <a:pPr lvl="0"/>
            <a:r>
              <a:rPr lang="en-US" dirty="0" smtClean="0"/>
              <a:t>•	This is where main body copy or bullets go. </a:t>
            </a:r>
          </a:p>
          <a:p>
            <a:pPr lvl="0"/>
            <a:endParaRPr lang="en-US" dirty="0" smtClean="0"/>
          </a:p>
          <a:p>
            <a:pPr lvl="0"/>
            <a:r>
              <a:rPr lang="en-US" dirty="0" smtClean="0"/>
              <a:t>•	This slide also shows the chosen animation style 	for groups of information. </a:t>
            </a:r>
          </a:p>
          <a:p>
            <a:pPr lvl="0"/>
            <a:endParaRPr lang="en-US" dirty="0" smtClean="0"/>
          </a:p>
          <a:p>
            <a:pPr lvl="0"/>
            <a:r>
              <a:rPr lang="en-US" dirty="0" smtClean="0"/>
              <a:t>•	You can also use bold for subtitles </a:t>
            </a:r>
          </a:p>
          <a:p>
            <a:pPr lvl="0"/>
            <a:endParaRPr lang="en-US" dirty="0" smtClean="0"/>
          </a:p>
          <a:p>
            <a:pPr lvl="0"/>
            <a:r>
              <a:rPr lang="en-US" dirty="0" smtClean="0"/>
              <a:t>•	Or, you can choose to highlight specific words, 	within your slide information. </a:t>
            </a:r>
          </a:p>
          <a:p>
            <a:pPr lvl="0"/>
            <a:endParaRPr lang="en-US" dirty="0" smtClean="0"/>
          </a:p>
          <a:p>
            <a:pPr lvl="0"/>
            <a:r>
              <a:rPr lang="en-US" dirty="0" smtClean="0"/>
              <a:t>•	Space information out appropriately – use multiple 	pages to spread out your content, giving 	it plenty 	of room to breath. </a:t>
            </a:r>
          </a:p>
        </p:txBody>
      </p:sp>
    </p:spTree>
    <p:extLst>
      <p:ext uri="{BB962C8B-B14F-4D97-AF65-F5344CB8AC3E}">
        <p14:creationId xmlns:p14="http://schemas.microsoft.com/office/powerpoint/2010/main" val="40768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10/11/2016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73281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DCU_SS&amp;D_Grey BG.jp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51369" y="346073"/>
            <a:ext cx="7114564" cy="6210890"/>
          </a:xfrm>
          <a:prstGeom prst="rect">
            <a:avLst/>
          </a:prstGeom>
        </p:spPr>
      </p:pic>
      <p:sp>
        <p:nvSpPr>
          <p:cNvPr id="3" name="Text Placeholder 2"/>
          <p:cNvSpPr>
            <a:spLocks noGrp="1"/>
          </p:cNvSpPr>
          <p:nvPr>
            <p:ph type="body" idx="1"/>
          </p:nvPr>
        </p:nvSpPr>
        <p:spPr>
          <a:xfrm>
            <a:off x="724369" y="1420519"/>
            <a:ext cx="6406446" cy="4901259"/>
          </a:xfrm>
          <a:prstGeom prst="rect">
            <a:avLst/>
          </a:prstGeom>
        </p:spPr>
        <p:txBody>
          <a:bodyPr vert="horz" lIns="91440" tIns="45720" rIns="91440" bIns="45720" rtlCol="0">
            <a:normAutofit/>
          </a:bodyPr>
          <a:lstStyle/>
          <a:p>
            <a:pPr lvl="0"/>
            <a:endParaRPr lang="en-US" dirty="0"/>
          </a:p>
        </p:txBody>
      </p:sp>
      <p:pic>
        <p:nvPicPr>
          <p:cNvPr id="5" name="Picture 4" descr="Bottom_Shapes.png"/>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5269620" y="5209973"/>
            <a:ext cx="4028875" cy="1676248"/>
          </a:xfrm>
          <a:prstGeom prst="rect">
            <a:avLst/>
          </a:prstGeom>
        </p:spPr>
      </p:pic>
      <p:pic>
        <p:nvPicPr>
          <p:cNvPr id="2" name="Picture 1" descr="DCU_SS&amp;D_COL0TOP-01.jpg"/>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7465933" y="1"/>
            <a:ext cx="1693805" cy="3956538"/>
          </a:xfrm>
          <a:prstGeom prst="rect">
            <a:avLst/>
          </a:prstGeom>
        </p:spPr>
      </p:pic>
    </p:spTree>
    <p:extLst>
      <p:ext uri="{BB962C8B-B14F-4D97-AF65-F5344CB8AC3E}">
        <p14:creationId xmlns:p14="http://schemas.microsoft.com/office/powerpoint/2010/main" val="1589715271"/>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49" r:id="rId3"/>
    <p:sldLayoutId id="2147483651" r:id="rId4"/>
    <p:sldLayoutId id="2147483653"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600" b="1" kern="1200">
          <a:solidFill>
            <a:srgbClr val="000000"/>
          </a:solidFill>
          <a:latin typeface="+mj-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hyperlink" Target="http://cbc.arizona.edu/sites/default/files/marc/Sci-Writing.pdf" TargetMode="External"/><Relationship Id="rId7" Type="http://schemas.openxmlformats.org/officeDocument/2006/relationships/hyperlink" Target="http://www.sci.sdsu.edu/~smaloy/MicrobialGenetics/topics/scientific-writing.pdf" TargetMode="External"/><Relationship Id="rId2" Type="http://schemas.openxmlformats.org/officeDocument/2006/relationships/hyperlink" Target="http://www.americanscientist.org/issues/pub/the-science-of-scientific-writing/1" TargetMode="External"/><Relationship Id="rId1" Type="http://schemas.openxmlformats.org/officeDocument/2006/relationships/slideLayout" Target="../slideLayouts/slideLayout4.xml"/><Relationship Id="rId6" Type="http://schemas.openxmlformats.org/officeDocument/2006/relationships/hyperlink" Target="http://abacus.bates.edu/~ganderso/biology/resources/writing/HTWgeneral.html" TargetMode="External"/><Relationship Id="rId5" Type="http://schemas.openxmlformats.org/officeDocument/2006/relationships/hyperlink" Target="http://writingcenter.unc.edu/handouts/sciences" TargetMode="External"/><Relationship Id="rId4" Type="http://schemas.openxmlformats.org/officeDocument/2006/relationships/hyperlink" Target="http://writing.colostate.edu/guides/guide.cfm?guideid=8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13249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txBox="1">
            <a:spLocks/>
          </p:cNvSpPr>
          <p:nvPr/>
        </p:nvSpPr>
        <p:spPr>
          <a:xfrm>
            <a:off x="696147" y="593326"/>
            <a:ext cx="6441989" cy="587081"/>
          </a:xfrm>
          <a:prstGeom prst="rect">
            <a:avLst/>
          </a:prstGeom>
        </p:spPr>
        <p:txBody>
          <a:bodyPr vert="horz" lIns="91440" tIns="45720" rIns="91440" bIns="45720" rtlCol="0">
            <a:normAutofit fontScale="92500"/>
          </a:bodyPr>
          <a:lstStyle>
            <a:lvl1pPr marL="0" indent="0" algn="l" defTabSz="457200" rtl="0" eaLnBrk="1" latinLnBrk="0" hangingPunct="1">
              <a:spcBef>
                <a:spcPct val="20000"/>
              </a:spcBef>
              <a:buFont typeface="Arial"/>
              <a:buNone/>
              <a:defRPr lang="en-US" sz="4000" b="1" i="0" kern="1200" smtClean="0">
                <a:solidFill>
                  <a:srgbClr val="000000"/>
                </a:solidFill>
                <a:effectLst/>
                <a:latin typeface="+mj-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IE" sz="2800" dirty="0" smtClean="0"/>
              <a:t>Key Elements to W</a:t>
            </a:r>
            <a:r>
              <a:rPr lang="en-GB" sz="2800" dirty="0" err="1" smtClean="0">
                <a:latin typeface="Arial" panose="020B0604020202020204" pitchFamily="34" charset="0"/>
                <a:cs typeface="Arial" panose="020B0604020202020204" pitchFamily="34" charset="0"/>
              </a:rPr>
              <a:t>riting</a:t>
            </a:r>
            <a:r>
              <a:rPr lang="en-GB" sz="2800" dirty="0" smtClean="0">
                <a:latin typeface="Arial" panose="020B0604020202020204" pitchFamily="34" charset="0"/>
                <a:cs typeface="Arial" panose="020B0604020202020204" pitchFamily="34" charset="0"/>
              </a:rPr>
              <a:t> Scientifically:</a:t>
            </a:r>
            <a:endParaRPr lang="en-GB" sz="2800" dirty="0">
              <a:latin typeface="Arial" panose="020B0604020202020204" pitchFamily="34" charset="0"/>
              <a:cs typeface="Arial" panose="020B0604020202020204" pitchFamily="34" charset="0"/>
            </a:endParaRPr>
          </a:p>
        </p:txBody>
      </p:sp>
      <p:sp>
        <p:nvSpPr>
          <p:cNvPr id="8" name="Text Placeholder 2"/>
          <p:cNvSpPr>
            <a:spLocks noGrp="1"/>
          </p:cNvSpPr>
          <p:nvPr>
            <p:ph type="body" sz="quarter" idx="11"/>
          </p:nvPr>
        </p:nvSpPr>
        <p:spPr>
          <a:xfrm>
            <a:off x="696148" y="1266422"/>
            <a:ext cx="6195103" cy="4041848"/>
          </a:xfrm>
        </p:spPr>
        <p:txBody>
          <a:bodyPr>
            <a:normAutofit lnSpcReduction="10000"/>
          </a:bodyPr>
          <a:lstStyle/>
          <a:p>
            <a:pPr algn="ctr" fontAlgn="base"/>
            <a:r>
              <a:rPr lang="en-IE" dirty="0">
                <a:solidFill>
                  <a:srgbClr val="FF0000"/>
                </a:solidFill>
              </a:rPr>
              <a:t>Precision: </a:t>
            </a:r>
            <a:r>
              <a:rPr lang="en-IE" dirty="0" smtClean="0">
                <a:solidFill>
                  <a:srgbClr val="FF0000"/>
                </a:solidFill>
              </a:rPr>
              <a:t> </a:t>
            </a:r>
          </a:p>
          <a:p>
            <a:pPr algn="ctr" fontAlgn="base"/>
            <a:r>
              <a:rPr lang="en-IE" dirty="0" smtClean="0"/>
              <a:t>Strategies </a:t>
            </a:r>
            <a:r>
              <a:rPr lang="en-IE" dirty="0"/>
              <a:t>for avoiding </a:t>
            </a:r>
            <a:r>
              <a:rPr lang="en-IE" dirty="0" smtClean="0"/>
              <a:t>ambiguous/imprecise writing</a:t>
            </a:r>
          </a:p>
          <a:p>
            <a:pPr algn="ctr" fontAlgn="base"/>
            <a:endParaRPr lang="en-IE" b="0" dirty="0"/>
          </a:p>
          <a:p>
            <a:pPr marL="342900" indent="-342900" algn="ctr" fontAlgn="base">
              <a:buAutoNum type="arabicPeriod"/>
            </a:pPr>
            <a:r>
              <a:rPr lang="en-US" dirty="0" smtClean="0">
                <a:solidFill>
                  <a:srgbClr val="00B0F0"/>
                </a:solidFill>
              </a:rPr>
              <a:t>Words </a:t>
            </a:r>
            <a:r>
              <a:rPr lang="en-US" dirty="0">
                <a:solidFill>
                  <a:srgbClr val="00B0F0"/>
                </a:solidFill>
              </a:rPr>
              <a:t>and </a:t>
            </a:r>
            <a:r>
              <a:rPr lang="en-US" dirty="0" smtClean="0">
                <a:solidFill>
                  <a:srgbClr val="00B0F0"/>
                </a:solidFill>
              </a:rPr>
              <a:t>Phrasing:  </a:t>
            </a:r>
          </a:p>
          <a:p>
            <a:pPr fontAlgn="base"/>
            <a:endParaRPr lang="en-US" dirty="0" smtClean="0"/>
          </a:p>
          <a:p>
            <a:pPr fontAlgn="base"/>
            <a:r>
              <a:rPr lang="en-IE" dirty="0" smtClean="0">
                <a:solidFill>
                  <a:srgbClr val="00B0F0"/>
                </a:solidFill>
              </a:rPr>
              <a:t>Words</a:t>
            </a:r>
            <a:r>
              <a:rPr lang="en-IE" b="0" dirty="0" smtClean="0"/>
              <a:t> </a:t>
            </a:r>
            <a:r>
              <a:rPr lang="en-IE" b="0" dirty="0"/>
              <a:t>may convey similar meaning, but usually only one word is most appropriate in a given context. </a:t>
            </a:r>
            <a:endParaRPr lang="en-IE" b="0" dirty="0" smtClean="0"/>
          </a:p>
          <a:p>
            <a:pPr fontAlgn="base"/>
            <a:endParaRPr lang="en-IE" b="0" dirty="0"/>
          </a:p>
          <a:p>
            <a:pPr fontAlgn="base"/>
            <a:r>
              <a:rPr lang="en-IE" b="0" dirty="0"/>
              <a:t>Word choice 1: “population density is positively </a:t>
            </a:r>
            <a:r>
              <a:rPr lang="en-IE" b="0" dirty="0">
                <a:solidFill>
                  <a:schemeClr val="accent1"/>
                </a:solidFill>
              </a:rPr>
              <a:t>correlated</a:t>
            </a:r>
            <a:r>
              <a:rPr lang="en-IE" b="0" dirty="0"/>
              <a:t> with disease transmission rate</a:t>
            </a:r>
            <a:r>
              <a:rPr lang="en-IE" b="0" dirty="0" smtClean="0"/>
              <a:t>”</a:t>
            </a:r>
          </a:p>
          <a:p>
            <a:pPr fontAlgn="base"/>
            <a:endParaRPr lang="en-IE" b="0" dirty="0"/>
          </a:p>
          <a:p>
            <a:pPr fontAlgn="base"/>
            <a:r>
              <a:rPr lang="en-IE" b="0" dirty="0"/>
              <a:t>Word choice 2: “population density is positively </a:t>
            </a:r>
            <a:r>
              <a:rPr lang="en-IE" b="0" dirty="0">
                <a:solidFill>
                  <a:srgbClr val="92D050"/>
                </a:solidFill>
              </a:rPr>
              <a:t>related</a:t>
            </a:r>
            <a:r>
              <a:rPr lang="en-IE" b="0" dirty="0"/>
              <a:t> to disease transmission rate”</a:t>
            </a:r>
          </a:p>
          <a:p>
            <a:pPr fontAlgn="base"/>
            <a:endParaRPr lang="en-US" dirty="0"/>
          </a:p>
          <a:p>
            <a:pPr fontAlgn="base"/>
            <a:endParaRPr lang="en-IE" b="0" dirty="0"/>
          </a:p>
        </p:txBody>
      </p:sp>
      <p:sp>
        <p:nvSpPr>
          <p:cNvPr id="2" name="TextBox 1"/>
          <p:cNvSpPr txBox="1"/>
          <p:nvPr/>
        </p:nvSpPr>
        <p:spPr>
          <a:xfrm>
            <a:off x="6792685" y="1840676"/>
            <a:ext cx="2351315" cy="3693319"/>
          </a:xfrm>
          <a:prstGeom prst="rect">
            <a:avLst/>
          </a:prstGeom>
          <a:solidFill>
            <a:schemeClr val="bg1"/>
          </a:solidFill>
        </p:spPr>
        <p:txBody>
          <a:bodyPr wrap="square" rtlCol="0">
            <a:spAutoFit/>
          </a:bodyPr>
          <a:lstStyle/>
          <a:p>
            <a:r>
              <a:rPr lang="en-IE" dirty="0" smtClean="0">
                <a:solidFill>
                  <a:srgbClr val="000000"/>
                </a:solidFill>
              </a:rPr>
              <a:t>‘</a:t>
            </a:r>
            <a:r>
              <a:rPr lang="en-IE" dirty="0" smtClean="0">
                <a:solidFill>
                  <a:schemeClr val="accent1"/>
                </a:solidFill>
              </a:rPr>
              <a:t>correlated</a:t>
            </a:r>
            <a:r>
              <a:rPr lang="en-IE" dirty="0" smtClean="0">
                <a:solidFill>
                  <a:srgbClr val="000000"/>
                </a:solidFill>
              </a:rPr>
              <a:t>’ ≠ ‘</a:t>
            </a:r>
            <a:r>
              <a:rPr lang="en-IE" dirty="0" smtClean="0">
                <a:solidFill>
                  <a:srgbClr val="92D050"/>
                </a:solidFill>
              </a:rPr>
              <a:t>related</a:t>
            </a:r>
            <a:r>
              <a:rPr lang="en-IE" dirty="0" smtClean="0">
                <a:solidFill>
                  <a:srgbClr val="000000"/>
                </a:solidFill>
              </a:rPr>
              <a:t>’</a:t>
            </a:r>
          </a:p>
          <a:p>
            <a:endParaRPr lang="en-IE" dirty="0" smtClean="0"/>
          </a:p>
          <a:p>
            <a:r>
              <a:rPr lang="en-IE" dirty="0" smtClean="0">
                <a:solidFill>
                  <a:srgbClr val="000000"/>
                </a:solidFill>
              </a:rPr>
              <a:t>‘</a:t>
            </a:r>
            <a:r>
              <a:rPr lang="en-IE" dirty="0" smtClean="0">
                <a:solidFill>
                  <a:schemeClr val="accent1"/>
                </a:solidFill>
              </a:rPr>
              <a:t>correlated</a:t>
            </a:r>
            <a:r>
              <a:rPr lang="en-IE" dirty="0" smtClean="0">
                <a:solidFill>
                  <a:srgbClr val="000000"/>
                </a:solidFill>
              </a:rPr>
              <a:t>’ conveys </a:t>
            </a:r>
            <a:r>
              <a:rPr lang="en-IE" dirty="0">
                <a:solidFill>
                  <a:srgbClr val="000000"/>
                </a:solidFill>
              </a:rPr>
              <a:t>a precise statistical relationship between two </a:t>
            </a:r>
            <a:r>
              <a:rPr lang="en-IE" dirty="0" smtClean="0">
                <a:solidFill>
                  <a:srgbClr val="000000"/>
                </a:solidFill>
              </a:rPr>
              <a:t>variables.</a:t>
            </a:r>
          </a:p>
          <a:p>
            <a:endParaRPr lang="en-IE" dirty="0"/>
          </a:p>
          <a:p>
            <a:r>
              <a:rPr lang="en-IE" dirty="0" smtClean="0">
                <a:solidFill>
                  <a:srgbClr val="000000"/>
                </a:solidFill>
              </a:rPr>
              <a:t>If you use ‘</a:t>
            </a:r>
            <a:r>
              <a:rPr lang="en-IE" dirty="0" smtClean="0">
                <a:solidFill>
                  <a:schemeClr val="accent1"/>
                </a:solidFill>
              </a:rPr>
              <a:t>correlated</a:t>
            </a:r>
            <a:r>
              <a:rPr lang="en-IE" dirty="0">
                <a:solidFill>
                  <a:srgbClr val="000000"/>
                </a:solidFill>
              </a:rPr>
              <a:t>’</a:t>
            </a:r>
            <a:r>
              <a:rPr lang="en-IE" dirty="0" smtClean="0">
                <a:solidFill>
                  <a:srgbClr val="000000"/>
                </a:solidFill>
              </a:rPr>
              <a:t> the </a:t>
            </a:r>
            <a:r>
              <a:rPr lang="en-IE" dirty="0">
                <a:solidFill>
                  <a:srgbClr val="000000"/>
                </a:solidFill>
              </a:rPr>
              <a:t>reader will expect you to explain the precise nature of </a:t>
            </a:r>
            <a:r>
              <a:rPr lang="en-IE" dirty="0" smtClean="0">
                <a:solidFill>
                  <a:srgbClr val="000000"/>
                </a:solidFill>
              </a:rPr>
              <a:t>the variables’ relationship. </a:t>
            </a:r>
            <a:endParaRPr lang="en-US" dirty="0">
              <a:solidFill>
                <a:srgbClr val="000000"/>
              </a:solidFill>
            </a:endParaRPr>
          </a:p>
        </p:txBody>
      </p:sp>
    </p:spTree>
    <p:extLst>
      <p:ext uri="{BB962C8B-B14F-4D97-AF65-F5344CB8AC3E}">
        <p14:creationId xmlns:p14="http://schemas.microsoft.com/office/powerpoint/2010/main" val="591283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txBox="1">
            <a:spLocks/>
          </p:cNvSpPr>
          <p:nvPr/>
        </p:nvSpPr>
        <p:spPr>
          <a:xfrm>
            <a:off x="696147" y="593326"/>
            <a:ext cx="6441989" cy="587081"/>
          </a:xfrm>
          <a:prstGeom prst="rect">
            <a:avLst/>
          </a:prstGeom>
        </p:spPr>
        <p:txBody>
          <a:bodyPr vert="horz" lIns="91440" tIns="45720" rIns="91440" bIns="45720" rtlCol="0">
            <a:normAutofit fontScale="92500"/>
          </a:bodyPr>
          <a:lstStyle>
            <a:lvl1pPr marL="0" indent="0" algn="l" defTabSz="457200" rtl="0" eaLnBrk="1" latinLnBrk="0" hangingPunct="1">
              <a:spcBef>
                <a:spcPct val="20000"/>
              </a:spcBef>
              <a:buFont typeface="Arial"/>
              <a:buNone/>
              <a:defRPr lang="en-US" sz="4000" b="1" i="0" kern="1200" smtClean="0">
                <a:solidFill>
                  <a:srgbClr val="000000"/>
                </a:solidFill>
                <a:effectLst/>
                <a:latin typeface="+mj-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IE" sz="2800" dirty="0" smtClean="0"/>
              <a:t>Key Elements to W</a:t>
            </a:r>
            <a:r>
              <a:rPr lang="en-GB" sz="2800" dirty="0" err="1" smtClean="0">
                <a:latin typeface="Arial" panose="020B0604020202020204" pitchFamily="34" charset="0"/>
                <a:cs typeface="Arial" panose="020B0604020202020204" pitchFamily="34" charset="0"/>
              </a:rPr>
              <a:t>riting</a:t>
            </a:r>
            <a:r>
              <a:rPr lang="en-GB" sz="2800" dirty="0" smtClean="0">
                <a:latin typeface="Arial" panose="020B0604020202020204" pitchFamily="34" charset="0"/>
                <a:cs typeface="Arial" panose="020B0604020202020204" pitchFamily="34" charset="0"/>
              </a:rPr>
              <a:t> Scientifically:</a:t>
            </a:r>
            <a:endParaRPr lang="en-GB" sz="2800" dirty="0">
              <a:latin typeface="Arial" panose="020B0604020202020204" pitchFamily="34" charset="0"/>
              <a:cs typeface="Arial" panose="020B0604020202020204" pitchFamily="34" charset="0"/>
            </a:endParaRPr>
          </a:p>
        </p:txBody>
      </p:sp>
      <p:sp>
        <p:nvSpPr>
          <p:cNvPr id="8" name="Text Placeholder 2"/>
          <p:cNvSpPr>
            <a:spLocks noGrp="1"/>
          </p:cNvSpPr>
          <p:nvPr>
            <p:ph type="body" sz="quarter" idx="11"/>
          </p:nvPr>
        </p:nvSpPr>
        <p:spPr>
          <a:xfrm>
            <a:off x="679776" y="1266422"/>
            <a:ext cx="6195103" cy="4469360"/>
          </a:xfrm>
        </p:spPr>
        <p:txBody>
          <a:bodyPr>
            <a:normAutofit lnSpcReduction="10000"/>
          </a:bodyPr>
          <a:lstStyle/>
          <a:p>
            <a:pPr algn="ctr" fontAlgn="base"/>
            <a:r>
              <a:rPr lang="en-IE" dirty="0">
                <a:solidFill>
                  <a:srgbClr val="FF0000"/>
                </a:solidFill>
              </a:rPr>
              <a:t>Precision: </a:t>
            </a:r>
            <a:r>
              <a:rPr lang="en-IE" dirty="0" smtClean="0">
                <a:solidFill>
                  <a:srgbClr val="FF0000"/>
                </a:solidFill>
              </a:rPr>
              <a:t> </a:t>
            </a:r>
          </a:p>
          <a:p>
            <a:pPr algn="ctr" fontAlgn="base"/>
            <a:r>
              <a:rPr lang="en-IE" dirty="0" smtClean="0"/>
              <a:t>Strategies </a:t>
            </a:r>
            <a:r>
              <a:rPr lang="en-IE" dirty="0"/>
              <a:t>for avoiding </a:t>
            </a:r>
            <a:r>
              <a:rPr lang="en-IE" dirty="0" smtClean="0"/>
              <a:t>ambiguous/imprecise writing</a:t>
            </a:r>
          </a:p>
          <a:p>
            <a:pPr algn="ctr" fontAlgn="base"/>
            <a:endParaRPr lang="en-IE" b="0" dirty="0"/>
          </a:p>
          <a:p>
            <a:pPr marL="342900" indent="-342900" algn="ctr" fontAlgn="base">
              <a:buAutoNum type="arabicPeriod"/>
            </a:pPr>
            <a:r>
              <a:rPr lang="en-US" dirty="0" smtClean="0">
                <a:solidFill>
                  <a:srgbClr val="00B0F0"/>
                </a:solidFill>
              </a:rPr>
              <a:t>Words </a:t>
            </a:r>
            <a:r>
              <a:rPr lang="en-US" dirty="0">
                <a:solidFill>
                  <a:srgbClr val="00B0F0"/>
                </a:solidFill>
              </a:rPr>
              <a:t>and </a:t>
            </a:r>
            <a:r>
              <a:rPr lang="en-US" dirty="0" smtClean="0">
                <a:solidFill>
                  <a:srgbClr val="00B0F0"/>
                </a:solidFill>
              </a:rPr>
              <a:t>Phrasing:  </a:t>
            </a:r>
          </a:p>
          <a:p>
            <a:pPr fontAlgn="base"/>
            <a:endParaRPr lang="en-IE" b="0" dirty="0" smtClean="0"/>
          </a:p>
          <a:p>
            <a:pPr fontAlgn="base"/>
            <a:r>
              <a:rPr lang="en-IE" b="0" dirty="0" smtClean="0"/>
              <a:t>Choice </a:t>
            </a:r>
            <a:r>
              <a:rPr lang="en-IE" b="0" dirty="0"/>
              <a:t>of </a:t>
            </a:r>
            <a:r>
              <a:rPr lang="en-IE" dirty="0" smtClean="0">
                <a:solidFill>
                  <a:srgbClr val="00B0F0"/>
                </a:solidFill>
              </a:rPr>
              <a:t>Phrasing</a:t>
            </a:r>
            <a:r>
              <a:rPr lang="en-IE" b="0" dirty="0" smtClean="0"/>
              <a:t> can lead to ambiguity.</a:t>
            </a:r>
          </a:p>
          <a:p>
            <a:pPr fontAlgn="base"/>
            <a:endParaRPr lang="en-IE" b="0" dirty="0"/>
          </a:p>
          <a:p>
            <a:pPr fontAlgn="base"/>
            <a:r>
              <a:rPr lang="en-IE" b="0" dirty="0" smtClean="0"/>
              <a:t>Phasing choice 1: “Writing </a:t>
            </a:r>
            <a:r>
              <a:rPr lang="en-IE" b="0" dirty="0"/>
              <a:t>of an investigative nature” </a:t>
            </a:r>
            <a:endParaRPr lang="en-IE" b="0" dirty="0" smtClean="0"/>
          </a:p>
          <a:p>
            <a:pPr fontAlgn="base"/>
            <a:endParaRPr lang="en-IE" b="0" dirty="0" smtClean="0"/>
          </a:p>
          <a:p>
            <a:pPr fontAlgn="base"/>
            <a:r>
              <a:rPr lang="en-IE" b="0" dirty="0" smtClean="0"/>
              <a:t>Could </a:t>
            </a:r>
            <a:r>
              <a:rPr lang="en-IE" b="0" dirty="0"/>
              <a:t>refer to writing in the </a:t>
            </a:r>
            <a:r>
              <a:rPr lang="en-IE" b="0" dirty="0" smtClean="0"/>
              <a:t>sciences…</a:t>
            </a:r>
          </a:p>
          <a:p>
            <a:pPr fontAlgn="base"/>
            <a:r>
              <a:rPr lang="en-IE" b="0" dirty="0" smtClean="0"/>
              <a:t>                       ….but </a:t>
            </a:r>
            <a:r>
              <a:rPr lang="en-IE" b="0" dirty="0"/>
              <a:t>might also refer to a police </a:t>
            </a:r>
            <a:r>
              <a:rPr lang="en-IE" b="0" dirty="0" smtClean="0"/>
              <a:t>report…</a:t>
            </a:r>
          </a:p>
          <a:p>
            <a:pPr fontAlgn="base"/>
            <a:r>
              <a:rPr lang="en-IE" b="0" dirty="0" smtClean="0"/>
              <a:t> </a:t>
            </a:r>
          </a:p>
          <a:p>
            <a:pPr fontAlgn="base"/>
            <a:r>
              <a:rPr lang="en-IE" b="0" dirty="0" smtClean="0"/>
              <a:t>Specific </a:t>
            </a:r>
            <a:r>
              <a:rPr lang="en-IE" b="0" dirty="0"/>
              <a:t>and less ambiguous phraseology is always </a:t>
            </a:r>
            <a:r>
              <a:rPr lang="en-IE" b="0" dirty="0" smtClean="0"/>
              <a:t>preferable</a:t>
            </a:r>
            <a:endParaRPr lang="en-IE" b="0" dirty="0"/>
          </a:p>
          <a:p>
            <a:pPr fontAlgn="base"/>
            <a:endParaRPr lang="en-IE" b="0" dirty="0"/>
          </a:p>
          <a:p>
            <a:pPr fontAlgn="base"/>
            <a:endParaRPr lang="en-US" dirty="0" smtClean="0"/>
          </a:p>
        </p:txBody>
      </p:sp>
      <p:sp>
        <p:nvSpPr>
          <p:cNvPr id="4" name="TextBox 3"/>
          <p:cNvSpPr txBox="1"/>
          <p:nvPr/>
        </p:nvSpPr>
        <p:spPr>
          <a:xfrm>
            <a:off x="6792685" y="2244620"/>
            <a:ext cx="2351315" cy="3139321"/>
          </a:xfrm>
          <a:prstGeom prst="rect">
            <a:avLst/>
          </a:prstGeom>
          <a:solidFill>
            <a:schemeClr val="bg1"/>
          </a:solidFill>
        </p:spPr>
        <p:txBody>
          <a:bodyPr wrap="square" rtlCol="0">
            <a:spAutoFit/>
          </a:bodyPr>
          <a:lstStyle/>
          <a:p>
            <a:pPr fontAlgn="base"/>
            <a:r>
              <a:rPr lang="en-IE" dirty="0" smtClean="0">
                <a:solidFill>
                  <a:srgbClr val="000000"/>
                </a:solidFill>
              </a:rPr>
              <a:t>This </a:t>
            </a:r>
            <a:r>
              <a:rPr lang="en-IE" dirty="0">
                <a:solidFill>
                  <a:srgbClr val="000000"/>
                </a:solidFill>
              </a:rPr>
              <a:t>applies even when you must be repetitive to maintain </a:t>
            </a:r>
            <a:r>
              <a:rPr lang="en-IE" dirty="0" smtClean="0">
                <a:solidFill>
                  <a:srgbClr val="000000"/>
                </a:solidFill>
              </a:rPr>
              <a:t>precision. </a:t>
            </a:r>
            <a:r>
              <a:rPr lang="en-IE" dirty="0" smtClean="0">
                <a:solidFill>
                  <a:schemeClr val="accent5"/>
                </a:solidFill>
              </a:rPr>
              <a:t>Repetition </a:t>
            </a:r>
            <a:r>
              <a:rPr lang="en-IE" dirty="0">
                <a:solidFill>
                  <a:schemeClr val="accent5"/>
                </a:solidFill>
              </a:rPr>
              <a:t>is preferable to ambiguity</a:t>
            </a:r>
            <a:r>
              <a:rPr lang="en-IE" dirty="0" smtClean="0">
                <a:solidFill>
                  <a:schemeClr val="accent5"/>
                </a:solidFill>
              </a:rPr>
              <a:t>.</a:t>
            </a:r>
          </a:p>
          <a:p>
            <a:pPr fontAlgn="base"/>
            <a:endParaRPr lang="en-IE" dirty="0">
              <a:solidFill>
                <a:srgbClr val="000000"/>
              </a:solidFill>
            </a:endParaRPr>
          </a:p>
          <a:p>
            <a:pPr fontAlgn="base"/>
            <a:r>
              <a:rPr lang="en-IE" dirty="0" smtClean="0">
                <a:solidFill>
                  <a:srgbClr val="000000"/>
                </a:solidFill>
              </a:rPr>
              <a:t>This can </a:t>
            </a:r>
            <a:r>
              <a:rPr lang="en-IE" dirty="0">
                <a:solidFill>
                  <a:srgbClr val="000000"/>
                </a:solidFill>
              </a:rPr>
              <a:t>actually be beneficial by placing special emphasis on key </a:t>
            </a:r>
            <a:r>
              <a:rPr lang="en-IE" dirty="0" smtClean="0">
                <a:solidFill>
                  <a:srgbClr val="000000"/>
                </a:solidFill>
              </a:rPr>
              <a:t>concepts.</a:t>
            </a:r>
            <a:endParaRPr lang="en-US" dirty="0">
              <a:solidFill>
                <a:srgbClr val="000000"/>
              </a:solidFill>
            </a:endParaRPr>
          </a:p>
        </p:txBody>
      </p:sp>
    </p:spTree>
    <p:extLst>
      <p:ext uri="{BB962C8B-B14F-4D97-AF65-F5344CB8AC3E}">
        <p14:creationId xmlns:p14="http://schemas.microsoft.com/office/powerpoint/2010/main" val="3811078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txBox="1">
            <a:spLocks/>
          </p:cNvSpPr>
          <p:nvPr/>
        </p:nvSpPr>
        <p:spPr>
          <a:xfrm>
            <a:off x="696147" y="593326"/>
            <a:ext cx="6441989" cy="587081"/>
          </a:xfrm>
          <a:prstGeom prst="rect">
            <a:avLst/>
          </a:prstGeom>
        </p:spPr>
        <p:txBody>
          <a:bodyPr vert="horz" lIns="91440" tIns="45720" rIns="91440" bIns="45720" rtlCol="0">
            <a:normAutofit fontScale="92500"/>
          </a:bodyPr>
          <a:lstStyle>
            <a:lvl1pPr marL="0" indent="0" algn="l" defTabSz="457200" rtl="0" eaLnBrk="1" latinLnBrk="0" hangingPunct="1">
              <a:spcBef>
                <a:spcPct val="20000"/>
              </a:spcBef>
              <a:buFont typeface="Arial"/>
              <a:buNone/>
              <a:defRPr lang="en-US" sz="4000" b="1" i="0" kern="1200" smtClean="0">
                <a:solidFill>
                  <a:srgbClr val="000000"/>
                </a:solidFill>
                <a:effectLst/>
                <a:latin typeface="+mj-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IE" sz="2800" dirty="0" smtClean="0"/>
              <a:t>Key Elements to W</a:t>
            </a:r>
            <a:r>
              <a:rPr lang="en-GB" sz="2800" dirty="0" err="1" smtClean="0">
                <a:latin typeface="Arial" panose="020B0604020202020204" pitchFamily="34" charset="0"/>
                <a:cs typeface="Arial" panose="020B0604020202020204" pitchFamily="34" charset="0"/>
              </a:rPr>
              <a:t>riting</a:t>
            </a:r>
            <a:r>
              <a:rPr lang="en-GB" sz="2800" dirty="0" smtClean="0">
                <a:latin typeface="Arial" panose="020B0604020202020204" pitchFamily="34" charset="0"/>
                <a:cs typeface="Arial" panose="020B0604020202020204" pitchFamily="34" charset="0"/>
              </a:rPr>
              <a:t> Scientifically:</a:t>
            </a:r>
            <a:endParaRPr lang="en-GB" sz="2800" dirty="0">
              <a:latin typeface="Arial" panose="020B0604020202020204" pitchFamily="34" charset="0"/>
              <a:cs typeface="Arial" panose="020B0604020202020204" pitchFamily="34" charset="0"/>
            </a:endParaRPr>
          </a:p>
        </p:txBody>
      </p:sp>
      <p:sp>
        <p:nvSpPr>
          <p:cNvPr id="8" name="Text Placeholder 2"/>
          <p:cNvSpPr>
            <a:spLocks noGrp="1"/>
          </p:cNvSpPr>
          <p:nvPr>
            <p:ph type="body" sz="quarter" idx="11"/>
          </p:nvPr>
        </p:nvSpPr>
        <p:spPr>
          <a:xfrm>
            <a:off x="696148" y="1278297"/>
            <a:ext cx="6195103" cy="4647491"/>
          </a:xfrm>
        </p:spPr>
        <p:txBody>
          <a:bodyPr>
            <a:normAutofit lnSpcReduction="10000"/>
          </a:bodyPr>
          <a:lstStyle/>
          <a:p>
            <a:pPr algn="ctr" fontAlgn="base"/>
            <a:r>
              <a:rPr lang="en-IE" dirty="0">
                <a:solidFill>
                  <a:srgbClr val="FF0000"/>
                </a:solidFill>
              </a:rPr>
              <a:t>Precision: </a:t>
            </a:r>
            <a:r>
              <a:rPr lang="en-IE" dirty="0" smtClean="0">
                <a:solidFill>
                  <a:srgbClr val="FF0000"/>
                </a:solidFill>
              </a:rPr>
              <a:t> </a:t>
            </a:r>
          </a:p>
          <a:p>
            <a:pPr algn="ctr" fontAlgn="base"/>
            <a:r>
              <a:rPr lang="en-IE" dirty="0" smtClean="0"/>
              <a:t>Strategies </a:t>
            </a:r>
            <a:r>
              <a:rPr lang="en-IE" dirty="0"/>
              <a:t>for avoiding </a:t>
            </a:r>
            <a:r>
              <a:rPr lang="en-IE" dirty="0" smtClean="0"/>
              <a:t>ambiguous/imprecise writing</a:t>
            </a:r>
          </a:p>
          <a:p>
            <a:pPr algn="ctr" fontAlgn="base"/>
            <a:endParaRPr lang="en-IE" b="0" dirty="0"/>
          </a:p>
          <a:p>
            <a:pPr algn="ctr" fontAlgn="base"/>
            <a:r>
              <a:rPr lang="en-IE" dirty="0" smtClean="0">
                <a:solidFill>
                  <a:srgbClr val="00B0F0"/>
                </a:solidFill>
              </a:rPr>
              <a:t>2. Figurative Language</a:t>
            </a:r>
          </a:p>
          <a:p>
            <a:pPr fontAlgn="base"/>
            <a:endParaRPr lang="en-IE" b="0" dirty="0" smtClean="0"/>
          </a:p>
          <a:p>
            <a:pPr fontAlgn="base"/>
            <a:r>
              <a:rPr lang="en-IE" dirty="0">
                <a:solidFill>
                  <a:srgbClr val="00B0F0"/>
                </a:solidFill>
              </a:rPr>
              <a:t>Figurative </a:t>
            </a:r>
            <a:r>
              <a:rPr lang="en-IE" dirty="0" smtClean="0">
                <a:solidFill>
                  <a:srgbClr val="00B0F0"/>
                </a:solidFill>
              </a:rPr>
              <a:t>language</a:t>
            </a:r>
            <a:r>
              <a:rPr lang="en-IE" b="0" dirty="0" smtClean="0">
                <a:solidFill>
                  <a:srgbClr val="00B0F0"/>
                </a:solidFill>
              </a:rPr>
              <a:t> </a:t>
            </a:r>
            <a:r>
              <a:rPr lang="en-IE" b="0" dirty="0"/>
              <a:t>can make for interesting and engaging casual reading but is by definition imprecise</a:t>
            </a:r>
            <a:r>
              <a:rPr lang="en-IE" b="0" dirty="0" smtClean="0"/>
              <a:t>.</a:t>
            </a:r>
          </a:p>
          <a:p>
            <a:pPr fontAlgn="base"/>
            <a:endParaRPr lang="en-IE" b="0" dirty="0"/>
          </a:p>
          <a:p>
            <a:pPr fontAlgn="base"/>
            <a:r>
              <a:rPr lang="en-IE" b="0" dirty="0" smtClean="0"/>
              <a:t>Figurative Language Choice 1: “experimental </a:t>
            </a:r>
            <a:r>
              <a:rPr lang="en-IE" b="0" dirty="0"/>
              <a:t>subjects were assaulted with a wall of sound” </a:t>
            </a:r>
            <a:endParaRPr lang="en-IE" b="0" dirty="0" smtClean="0"/>
          </a:p>
          <a:p>
            <a:pPr fontAlgn="base"/>
            <a:endParaRPr lang="en-IE" b="0" dirty="0" smtClean="0"/>
          </a:p>
          <a:p>
            <a:pPr fontAlgn="base"/>
            <a:r>
              <a:rPr lang="en-IE" b="0" dirty="0" smtClean="0"/>
              <a:t>….does </a:t>
            </a:r>
            <a:r>
              <a:rPr lang="en-IE" b="0" dirty="0"/>
              <a:t>not convey the precise meaning of </a:t>
            </a:r>
            <a:r>
              <a:rPr lang="en-IE" b="0" dirty="0" smtClean="0"/>
              <a:t>…</a:t>
            </a:r>
          </a:p>
          <a:p>
            <a:pPr fontAlgn="base"/>
            <a:endParaRPr lang="en-IE" b="0" dirty="0"/>
          </a:p>
          <a:p>
            <a:pPr fontAlgn="base"/>
            <a:r>
              <a:rPr lang="en-IE" b="0" dirty="0" smtClean="0"/>
              <a:t>Figurative Language Choice 2: “experimental </a:t>
            </a:r>
            <a:r>
              <a:rPr lang="en-IE" b="0" dirty="0"/>
              <a:t>subjects were presented with 20 second pulses of </a:t>
            </a:r>
            <a:r>
              <a:rPr lang="en-IE" b="0" dirty="0" smtClean="0"/>
              <a:t>mating calls.”</a:t>
            </a:r>
            <a:endParaRPr lang="en-IE" b="0" dirty="0"/>
          </a:p>
        </p:txBody>
      </p:sp>
      <p:sp>
        <p:nvSpPr>
          <p:cNvPr id="4" name="TextBox 3"/>
          <p:cNvSpPr txBox="1"/>
          <p:nvPr/>
        </p:nvSpPr>
        <p:spPr>
          <a:xfrm>
            <a:off x="6792684" y="2406453"/>
            <a:ext cx="2351315" cy="2862322"/>
          </a:xfrm>
          <a:prstGeom prst="rect">
            <a:avLst/>
          </a:prstGeom>
          <a:solidFill>
            <a:schemeClr val="bg1"/>
          </a:solidFill>
        </p:spPr>
        <p:txBody>
          <a:bodyPr wrap="square" rtlCol="0">
            <a:spAutoFit/>
          </a:bodyPr>
          <a:lstStyle/>
          <a:p>
            <a:pPr fontAlgn="base"/>
            <a:r>
              <a:rPr lang="en-IE" dirty="0" smtClean="0">
                <a:solidFill>
                  <a:srgbClr val="000000"/>
                </a:solidFill>
              </a:rPr>
              <a:t>It is </a:t>
            </a:r>
            <a:r>
              <a:rPr lang="en-IE" dirty="0">
                <a:solidFill>
                  <a:srgbClr val="000000"/>
                </a:solidFill>
              </a:rPr>
              <a:t>difficult for a reader to </a:t>
            </a:r>
            <a:r>
              <a:rPr lang="en-IE" dirty="0">
                <a:solidFill>
                  <a:schemeClr val="accent5"/>
                </a:solidFill>
              </a:rPr>
              <a:t>objectively evaluate</a:t>
            </a:r>
            <a:r>
              <a:rPr lang="en-IE" dirty="0">
                <a:solidFill>
                  <a:srgbClr val="000000"/>
                </a:solidFill>
              </a:rPr>
              <a:t> your research if details are left to the </a:t>
            </a:r>
            <a:r>
              <a:rPr lang="en-IE" dirty="0" smtClean="0">
                <a:solidFill>
                  <a:srgbClr val="000000"/>
                </a:solidFill>
              </a:rPr>
              <a:t>imagination.</a:t>
            </a:r>
          </a:p>
          <a:p>
            <a:pPr fontAlgn="base"/>
            <a:endParaRPr lang="en-IE" dirty="0">
              <a:solidFill>
                <a:srgbClr val="000000"/>
              </a:solidFill>
            </a:endParaRPr>
          </a:p>
          <a:p>
            <a:pPr fontAlgn="base"/>
            <a:r>
              <a:rPr lang="en-IE" dirty="0" smtClean="0">
                <a:solidFill>
                  <a:schemeClr val="accent5"/>
                </a:solidFill>
              </a:rPr>
              <a:t>Exclude </a:t>
            </a:r>
            <a:r>
              <a:rPr lang="en-IE" dirty="0">
                <a:solidFill>
                  <a:schemeClr val="accent5"/>
                </a:solidFill>
              </a:rPr>
              <a:t>similes and metaphors </a:t>
            </a:r>
            <a:r>
              <a:rPr lang="en-IE" dirty="0">
                <a:solidFill>
                  <a:srgbClr val="000000"/>
                </a:solidFill>
              </a:rPr>
              <a:t>from your scientific writing.</a:t>
            </a:r>
          </a:p>
        </p:txBody>
      </p:sp>
    </p:spTree>
    <p:extLst>
      <p:ext uri="{BB962C8B-B14F-4D97-AF65-F5344CB8AC3E}">
        <p14:creationId xmlns:p14="http://schemas.microsoft.com/office/powerpoint/2010/main" val="320947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txBox="1">
            <a:spLocks/>
          </p:cNvSpPr>
          <p:nvPr/>
        </p:nvSpPr>
        <p:spPr>
          <a:xfrm>
            <a:off x="696147" y="593326"/>
            <a:ext cx="6441989" cy="587081"/>
          </a:xfrm>
          <a:prstGeom prst="rect">
            <a:avLst/>
          </a:prstGeom>
        </p:spPr>
        <p:txBody>
          <a:bodyPr vert="horz" lIns="91440" tIns="45720" rIns="91440" bIns="45720" rtlCol="0">
            <a:normAutofit fontScale="92500"/>
          </a:bodyPr>
          <a:lstStyle>
            <a:lvl1pPr marL="0" indent="0" algn="l" defTabSz="457200" rtl="0" eaLnBrk="1" latinLnBrk="0" hangingPunct="1">
              <a:spcBef>
                <a:spcPct val="20000"/>
              </a:spcBef>
              <a:buFont typeface="Arial"/>
              <a:buNone/>
              <a:defRPr lang="en-US" sz="4000" b="1" i="0" kern="1200" smtClean="0">
                <a:solidFill>
                  <a:srgbClr val="000000"/>
                </a:solidFill>
                <a:effectLst/>
                <a:latin typeface="+mj-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IE" sz="2800" dirty="0" smtClean="0"/>
              <a:t>Key Elements to W</a:t>
            </a:r>
            <a:r>
              <a:rPr lang="en-GB" sz="2800" dirty="0" err="1" smtClean="0">
                <a:latin typeface="Arial" panose="020B0604020202020204" pitchFamily="34" charset="0"/>
                <a:cs typeface="Arial" panose="020B0604020202020204" pitchFamily="34" charset="0"/>
              </a:rPr>
              <a:t>riting</a:t>
            </a:r>
            <a:r>
              <a:rPr lang="en-GB" sz="2800" dirty="0" smtClean="0">
                <a:latin typeface="Arial" panose="020B0604020202020204" pitchFamily="34" charset="0"/>
                <a:cs typeface="Arial" panose="020B0604020202020204" pitchFamily="34" charset="0"/>
              </a:rPr>
              <a:t> Scientifically:</a:t>
            </a:r>
            <a:endParaRPr lang="en-GB" sz="2800" dirty="0">
              <a:latin typeface="Arial" panose="020B0604020202020204" pitchFamily="34" charset="0"/>
              <a:cs typeface="Arial" panose="020B0604020202020204" pitchFamily="34" charset="0"/>
            </a:endParaRPr>
          </a:p>
        </p:txBody>
      </p:sp>
      <p:sp>
        <p:nvSpPr>
          <p:cNvPr id="8" name="Text Placeholder 2"/>
          <p:cNvSpPr>
            <a:spLocks noGrp="1"/>
          </p:cNvSpPr>
          <p:nvPr>
            <p:ph type="body" sz="quarter" idx="11"/>
          </p:nvPr>
        </p:nvSpPr>
        <p:spPr>
          <a:xfrm>
            <a:off x="696147" y="1306287"/>
            <a:ext cx="6195103" cy="4868883"/>
          </a:xfrm>
        </p:spPr>
        <p:txBody>
          <a:bodyPr>
            <a:normAutofit/>
          </a:bodyPr>
          <a:lstStyle/>
          <a:p>
            <a:pPr algn="ctr" fontAlgn="base"/>
            <a:r>
              <a:rPr lang="en-IE" dirty="0">
                <a:solidFill>
                  <a:srgbClr val="FF0000"/>
                </a:solidFill>
              </a:rPr>
              <a:t>Precision: </a:t>
            </a:r>
            <a:r>
              <a:rPr lang="en-IE" dirty="0" smtClean="0">
                <a:solidFill>
                  <a:srgbClr val="FF0000"/>
                </a:solidFill>
              </a:rPr>
              <a:t> </a:t>
            </a:r>
          </a:p>
          <a:p>
            <a:pPr algn="ctr" fontAlgn="base"/>
            <a:r>
              <a:rPr lang="en-IE" dirty="0" smtClean="0"/>
              <a:t>Strategies </a:t>
            </a:r>
            <a:r>
              <a:rPr lang="en-IE" dirty="0"/>
              <a:t>for avoiding </a:t>
            </a:r>
            <a:r>
              <a:rPr lang="en-IE" dirty="0" smtClean="0"/>
              <a:t>ambiguous/imprecise writing</a:t>
            </a:r>
          </a:p>
          <a:p>
            <a:pPr algn="ctr" fontAlgn="base"/>
            <a:endParaRPr lang="en-IE" b="0" dirty="0"/>
          </a:p>
          <a:p>
            <a:pPr algn="ctr" fontAlgn="base"/>
            <a:r>
              <a:rPr lang="en-IE" dirty="0" smtClean="0">
                <a:solidFill>
                  <a:srgbClr val="00B0F0"/>
                </a:solidFill>
              </a:rPr>
              <a:t>3. </a:t>
            </a:r>
            <a:r>
              <a:rPr lang="en-US" dirty="0">
                <a:solidFill>
                  <a:srgbClr val="00B0F0"/>
                </a:solidFill>
              </a:rPr>
              <a:t>Level of </a:t>
            </a:r>
            <a:r>
              <a:rPr lang="en-US" dirty="0" smtClean="0">
                <a:solidFill>
                  <a:srgbClr val="00B0F0"/>
                </a:solidFill>
              </a:rPr>
              <a:t>Detail</a:t>
            </a:r>
          </a:p>
          <a:p>
            <a:pPr algn="ctr" fontAlgn="base"/>
            <a:endParaRPr lang="en-IE" dirty="0" smtClean="0">
              <a:solidFill>
                <a:srgbClr val="00B0F0"/>
              </a:solidFill>
            </a:endParaRPr>
          </a:p>
          <a:p>
            <a:pPr fontAlgn="base"/>
            <a:r>
              <a:rPr lang="en-IE" b="0" dirty="0"/>
              <a:t>Include as </a:t>
            </a:r>
            <a:r>
              <a:rPr lang="en-IE" b="0" dirty="0" smtClean="0"/>
              <a:t>much </a:t>
            </a:r>
            <a:r>
              <a:rPr lang="en-IE" dirty="0" smtClean="0"/>
              <a:t>detail</a:t>
            </a:r>
            <a:r>
              <a:rPr lang="en-IE" b="0" dirty="0" smtClean="0"/>
              <a:t> as </a:t>
            </a:r>
            <a:r>
              <a:rPr lang="en-IE" b="0" dirty="0"/>
              <a:t>is necessary, but exclude </a:t>
            </a:r>
            <a:r>
              <a:rPr lang="en-IE" b="0" dirty="0" smtClean="0"/>
              <a:t>excessive information</a:t>
            </a:r>
          </a:p>
          <a:p>
            <a:pPr fontAlgn="base"/>
            <a:endParaRPr lang="en-IE" b="0" dirty="0" smtClean="0"/>
          </a:p>
          <a:p>
            <a:pPr fontAlgn="base"/>
            <a:r>
              <a:rPr lang="en-IE" dirty="0" smtClean="0"/>
              <a:t>Ask yourself:</a:t>
            </a:r>
          </a:p>
          <a:p>
            <a:pPr fontAlgn="base"/>
            <a:r>
              <a:rPr lang="en-IE" b="0" dirty="0" smtClean="0"/>
              <a:t>Is the information I want to convey clear and in-full?</a:t>
            </a:r>
            <a:endParaRPr lang="en-IE" b="0" dirty="0"/>
          </a:p>
          <a:p>
            <a:pPr fontAlgn="base"/>
            <a:r>
              <a:rPr lang="en-IE" b="0" dirty="0" smtClean="0"/>
              <a:t>Is </a:t>
            </a:r>
            <a:r>
              <a:rPr lang="en-IE" b="0" dirty="0"/>
              <a:t>the rationale for </a:t>
            </a:r>
            <a:r>
              <a:rPr lang="en-IE" b="0" dirty="0" smtClean="0"/>
              <a:t>performing the experiment clear?</a:t>
            </a:r>
            <a:endParaRPr lang="en-IE" b="0" dirty="0"/>
          </a:p>
          <a:p>
            <a:pPr fontAlgn="base"/>
            <a:r>
              <a:rPr lang="en-IE" b="0" dirty="0"/>
              <a:t>Are the materials and </a:t>
            </a:r>
            <a:r>
              <a:rPr lang="en-IE" b="0" dirty="0" smtClean="0"/>
              <a:t>methods </a:t>
            </a:r>
            <a:r>
              <a:rPr lang="en-IE" b="0" dirty="0"/>
              <a:t>described </a:t>
            </a:r>
            <a:r>
              <a:rPr lang="en-IE" b="0" dirty="0" smtClean="0"/>
              <a:t>to allow repetition of the experiment?</a:t>
            </a:r>
            <a:endParaRPr lang="en-IE" b="0" dirty="0"/>
          </a:p>
          <a:p>
            <a:pPr fontAlgn="base"/>
            <a:r>
              <a:rPr lang="en-IE" b="0" dirty="0" smtClean="0"/>
              <a:t>Will </a:t>
            </a:r>
            <a:r>
              <a:rPr lang="en-IE" b="0" dirty="0"/>
              <a:t>the reader be able to follow the chain of logic used to draw conclusions from the data</a:t>
            </a:r>
            <a:r>
              <a:rPr lang="en-IE" b="0" dirty="0" smtClean="0"/>
              <a:t>?</a:t>
            </a:r>
            <a:endParaRPr lang="en-IE" b="0" dirty="0"/>
          </a:p>
        </p:txBody>
      </p:sp>
      <p:sp>
        <p:nvSpPr>
          <p:cNvPr id="4" name="TextBox 3"/>
          <p:cNvSpPr txBox="1"/>
          <p:nvPr/>
        </p:nvSpPr>
        <p:spPr>
          <a:xfrm>
            <a:off x="6768932" y="2240198"/>
            <a:ext cx="2351315" cy="3471720"/>
          </a:xfrm>
          <a:prstGeom prst="rect">
            <a:avLst/>
          </a:prstGeom>
          <a:solidFill>
            <a:schemeClr val="bg1"/>
          </a:solidFill>
        </p:spPr>
        <p:txBody>
          <a:bodyPr wrap="square" rtlCol="0">
            <a:spAutoFit/>
          </a:bodyPr>
          <a:lstStyle/>
          <a:p>
            <a:pPr lvl="0" fontAlgn="base">
              <a:spcBef>
                <a:spcPct val="20000"/>
              </a:spcBef>
            </a:pPr>
            <a:r>
              <a:rPr lang="en-IE" dirty="0">
                <a:solidFill>
                  <a:schemeClr val="accent5"/>
                </a:solidFill>
              </a:rPr>
              <a:t>I</a:t>
            </a:r>
            <a:r>
              <a:rPr lang="en-IE" dirty="0" smtClean="0">
                <a:solidFill>
                  <a:schemeClr val="accent5"/>
                </a:solidFill>
              </a:rPr>
              <a:t>nformation </a:t>
            </a:r>
            <a:r>
              <a:rPr lang="en-IE" dirty="0">
                <a:solidFill>
                  <a:schemeClr val="accent5"/>
                </a:solidFill>
              </a:rPr>
              <a:t>that enhances </a:t>
            </a:r>
            <a:r>
              <a:rPr lang="en-IE" dirty="0">
                <a:solidFill>
                  <a:srgbClr val="000000"/>
                </a:solidFill>
              </a:rPr>
              <a:t>the reader’s understanding of the rationale, methodology, and logic should be </a:t>
            </a:r>
            <a:r>
              <a:rPr lang="en-IE" dirty="0" smtClean="0">
                <a:solidFill>
                  <a:srgbClr val="000000"/>
                </a:solidFill>
              </a:rPr>
              <a:t>included.</a:t>
            </a:r>
          </a:p>
          <a:p>
            <a:pPr lvl="0" fontAlgn="base">
              <a:spcBef>
                <a:spcPct val="20000"/>
              </a:spcBef>
            </a:pPr>
            <a:r>
              <a:rPr lang="en-IE" dirty="0" smtClean="0">
                <a:solidFill>
                  <a:schemeClr val="accent5"/>
                </a:solidFill>
              </a:rPr>
              <a:t>Information </a:t>
            </a:r>
            <a:r>
              <a:rPr lang="en-IE" dirty="0">
                <a:solidFill>
                  <a:schemeClr val="accent5"/>
                </a:solidFill>
              </a:rPr>
              <a:t>in excess of this </a:t>
            </a:r>
            <a:r>
              <a:rPr lang="en-IE" dirty="0" smtClean="0">
                <a:solidFill>
                  <a:srgbClr val="000000"/>
                </a:solidFill>
              </a:rPr>
              <a:t>(/redundant</a:t>
            </a:r>
            <a:r>
              <a:rPr lang="en-IE" dirty="0">
                <a:solidFill>
                  <a:srgbClr val="000000"/>
                </a:solidFill>
              </a:rPr>
              <a:t>) will only confuse and distract the reader</a:t>
            </a:r>
          </a:p>
        </p:txBody>
      </p:sp>
    </p:spTree>
    <p:extLst>
      <p:ext uri="{BB962C8B-B14F-4D97-AF65-F5344CB8AC3E}">
        <p14:creationId xmlns:p14="http://schemas.microsoft.com/office/powerpoint/2010/main" val="1284815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txBox="1">
            <a:spLocks/>
          </p:cNvSpPr>
          <p:nvPr/>
        </p:nvSpPr>
        <p:spPr>
          <a:xfrm>
            <a:off x="696147" y="593326"/>
            <a:ext cx="6441989" cy="587081"/>
          </a:xfrm>
          <a:prstGeom prst="rect">
            <a:avLst/>
          </a:prstGeom>
        </p:spPr>
        <p:txBody>
          <a:bodyPr vert="horz" lIns="91440" tIns="45720" rIns="91440" bIns="45720" rtlCol="0">
            <a:normAutofit fontScale="92500"/>
          </a:bodyPr>
          <a:lstStyle>
            <a:lvl1pPr marL="0" indent="0" algn="l" defTabSz="457200" rtl="0" eaLnBrk="1" latinLnBrk="0" hangingPunct="1">
              <a:spcBef>
                <a:spcPct val="20000"/>
              </a:spcBef>
              <a:buFont typeface="Arial"/>
              <a:buNone/>
              <a:defRPr lang="en-US" sz="4000" b="1" i="0" kern="1200" smtClean="0">
                <a:solidFill>
                  <a:srgbClr val="000000"/>
                </a:solidFill>
                <a:effectLst/>
                <a:latin typeface="+mj-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IE" sz="2800" dirty="0" smtClean="0"/>
              <a:t>Key Elements to W</a:t>
            </a:r>
            <a:r>
              <a:rPr lang="en-GB" sz="2800" dirty="0" err="1" smtClean="0">
                <a:latin typeface="Arial" panose="020B0604020202020204" pitchFamily="34" charset="0"/>
                <a:cs typeface="Arial" panose="020B0604020202020204" pitchFamily="34" charset="0"/>
              </a:rPr>
              <a:t>riting</a:t>
            </a:r>
            <a:r>
              <a:rPr lang="en-GB" sz="2800" dirty="0" smtClean="0">
                <a:latin typeface="Arial" panose="020B0604020202020204" pitchFamily="34" charset="0"/>
                <a:cs typeface="Arial" panose="020B0604020202020204" pitchFamily="34" charset="0"/>
              </a:rPr>
              <a:t> Scientifically:</a:t>
            </a:r>
            <a:endParaRPr lang="en-GB" sz="2800" dirty="0">
              <a:latin typeface="Arial" panose="020B0604020202020204" pitchFamily="34" charset="0"/>
              <a:cs typeface="Arial" panose="020B0604020202020204" pitchFamily="34" charset="0"/>
            </a:endParaRPr>
          </a:p>
        </p:txBody>
      </p:sp>
      <p:sp>
        <p:nvSpPr>
          <p:cNvPr id="8" name="Text Placeholder 2"/>
          <p:cNvSpPr>
            <a:spLocks noGrp="1"/>
          </p:cNvSpPr>
          <p:nvPr>
            <p:ph type="body" sz="quarter" idx="11"/>
          </p:nvPr>
        </p:nvSpPr>
        <p:spPr>
          <a:xfrm>
            <a:off x="703526" y="1290172"/>
            <a:ext cx="6195103" cy="4647491"/>
          </a:xfrm>
        </p:spPr>
        <p:txBody>
          <a:bodyPr>
            <a:normAutofit lnSpcReduction="10000"/>
          </a:bodyPr>
          <a:lstStyle/>
          <a:p>
            <a:pPr algn="ctr" fontAlgn="base"/>
            <a:r>
              <a:rPr lang="en-IE" dirty="0">
                <a:solidFill>
                  <a:srgbClr val="FF0000"/>
                </a:solidFill>
              </a:rPr>
              <a:t>Precision: </a:t>
            </a:r>
            <a:r>
              <a:rPr lang="en-IE" dirty="0" smtClean="0">
                <a:solidFill>
                  <a:srgbClr val="FF0000"/>
                </a:solidFill>
              </a:rPr>
              <a:t> </a:t>
            </a:r>
          </a:p>
          <a:p>
            <a:pPr algn="ctr" fontAlgn="base"/>
            <a:r>
              <a:rPr lang="en-IE" dirty="0" smtClean="0"/>
              <a:t>Strategies </a:t>
            </a:r>
            <a:r>
              <a:rPr lang="en-IE" dirty="0"/>
              <a:t>for avoiding </a:t>
            </a:r>
            <a:r>
              <a:rPr lang="en-IE" dirty="0" smtClean="0"/>
              <a:t>ambiguous/imprecise writing</a:t>
            </a:r>
          </a:p>
          <a:p>
            <a:pPr algn="ctr" fontAlgn="base"/>
            <a:endParaRPr lang="en-IE" b="0" dirty="0"/>
          </a:p>
          <a:p>
            <a:pPr algn="ctr" fontAlgn="base"/>
            <a:r>
              <a:rPr lang="en-IE" dirty="0" smtClean="0">
                <a:solidFill>
                  <a:srgbClr val="00B0F0"/>
                </a:solidFill>
              </a:rPr>
              <a:t>4. Quantify</a:t>
            </a:r>
          </a:p>
          <a:p>
            <a:pPr algn="ctr" fontAlgn="base"/>
            <a:endParaRPr lang="en-IE" dirty="0" smtClean="0">
              <a:solidFill>
                <a:srgbClr val="00B0F0"/>
              </a:solidFill>
            </a:endParaRPr>
          </a:p>
          <a:p>
            <a:pPr fontAlgn="base"/>
            <a:r>
              <a:rPr lang="en-IE" b="0" dirty="0"/>
              <a:t>Whenever possible, use </a:t>
            </a:r>
            <a:r>
              <a:rPr lang="en-IE" dirty="0" smtClean="0">
                <a:solidFill>
                  <a:srgbClr val="00B0F0"/>
                </a:solidFill>
              </a:rPr>
              <a:t>Quantitative</a:t>
            </a:r>
            <a:r>
              <a:rPr lang="en-IE" b="0" dirty="0" smtClean="0"/>
              <a:t> </a:t>
            </a:r>
            <a:r>
              <a:rPr lang="en-IE" b="0" dirty="0"/>
              <a:t>rather than qualitative descriptions</a:t>
            </a:r>
            <a:r>
              <a:rPr lang="en-IE" b="0" dirty="0" smtClean="0"/>
              <a:t>.</a:t>
            </a:r>
          </a:p>
          <a:p>
            <a:pPr fontAlgn="base"/>
            <a:endParaRPr lang="en-IE" b="0" dirty="0"/>
          </a:p>
          <a:p>
            <a:pPr fontAlgn="base"/>
            <a:r>
              <a:rPr lang="en-IE" b="0" dirty="0" smtClean="0"/>
              <a:t>Quantitative Phrase 1: “</a:t>
            </a:r>
            <a:r>
              <a:rPr lang="en-IE" b="0" dirty="0"/>
              <a:t>development rate in the 30°C temperature treatment was ten percent faster than development rate in the 20°C temperature treatment” </a:t>
            </a:r>
            <a:endParaRPr lang="en-IE" b="0" dirty="0" smtClean="0"/>
          </a:p>
          <a:p>
            <a:pPr fontAlgn="base"/>
            <a:endParaRPr lang="en-IE" b="0" dirty="0"/>
          </a:p>
          <a:p>
            <a:pPr fontAlgn="base"/>
            <a:r>
              <a:rPr lang="en-IE" b="0" dirty="0" smtClean="0"/>
              <a:t>			….is </a:t>
            </a:r>
            <a:r>
              <a:rPr lang="en-IE" b="0" dirty="0"/>
              <a:t>much more </a:t>
            </a:r>
            <a:r>
              <a:rPr lang="en-IE" b="0" dirty="0" smtClean="0"/>
              <a:t>precise…</a:t>
            </a:r>
          </a:p>
          <a:p>
            <a:pPr fontAlgn="base"/>
            <a:endParaRPr lang="en-IE" b="0" dirty="0"/>
          </a:p>
          <a:p>
            <a:pPr fontAlgn="base"/>
            <a:r>
              <a:rPr lang="en-IE" b="0" dirty="0" smtClean="0"/>
              <a:t>Qualitative Phrase 2: “development </a:t>
            </a:r>
            <a:r>
              <a:rPr lang="en-IE" b="0" dirty="0"/>
              <a:t>rate was fastest in the higher temperature treatment.”</a:t>
            </a:r>
            <a:endParaRPr lang="en-IE" b="0" dirty="0" smtClean="0"/>
          </a:p>
        </p:txBody>
      </p:sp>
      <p:sp>
        <p:nvSpPr>
          <p:cNvPr id="4" name="TextBox 3"/>
          <p:cNvSpPr txBox="1"/>
          <p:nvPr/>
        </p:nvSpPr>
        <p:spPr>
          <a:xfrm>
            <a:off x="6792684" y="2406453"/>
            <a:ext cx="2351315" cy="2862322"/>
          </a:xfrm>
          <a:prstGeom prst="rect">
            <a:avLst/>
          </a:prstGeom>
          <a:solidFill>
            <a:schemeClr val="bg1"/>
          </a:solidFill>
        </p:spPr>
        <p:txBody>
          <a:bodyPr wrap="square" rtlCol="0">
            <a:spAutoFit/>
          </a:bodyPr>
          <a:lstStyle/>
          <a:p>
            <a:pPr algn="ctr" fontAlgn="base"/>
            <a:r>
              <a:rPr lang="en-IE" b="1" dirty="0" smtClean="0">
                <a:solidFill>
                  <a:srgbClr val="FF0000"/>
                </a:solidFill>
              </a:rPr>
              <a:t>Precision</a:t>
            </a:r>
            <a:r>
              <a:rPr lang="en-IE" dirty="0">
                <a:solidFill>
                  <a:srgbClr val="FF0000"/>
                </a:solidFill>
              </a:rPr>
              <a:t> </a:t>
            </a:r>
            <a:endParaRPr lang="en-IE" dirty="0" smtClean="0">
              <a:solidFill>
                <a:srgbClr val="FF0000"/>
              </a:solidFill>
            </a:endParaRPr>
          </a:p>
          <a:p>
            <a:pPr algn="ctr" fontAlgn="base"/>
            <a:r>
              <a:rPr lang="en-IE" dirty="0" smtClean="0">
                <a:solidFill>
                  <a:srgbClr val="FF0000"/>
                </a:solidFill>
              </a:rPr>
              <a:t>is achieved by paying attention to:</a:t>
            </a:r>
          </a:p>
          <a:p>
            <a:pPr fontAlgn="base"/>
            <a:endParaRPr lang="en-IE" dirty="0" smtClean="0">
              <a:solidFill>
                <a:srgbClr val="FF0000"/>
              </a:solidFill>
            </a:endParaRPr>
          </a:p>
          <a:p>
            <a:pPr marL="342900" indent="-342900" fontAlgn="base">
              <a:buAutoNum type="arabicPeriod"/>
            </a:pPr>
            <a:r>
              <a:rPr lang="en-IE" b="1" dirty="0" smtClean="0">
                <a:solidFill>
                  <a:srgbClr val="00B0F0"/>
                </a:solidFill>
              </a:rPr>
              <a:t>Words &amp; Phrasing</a:t>
            </a:r>
          </a:p>
          <a:p>
            <a:pPr marL="342900" indent="-342900" fontAlgn="base">
              <a:buAutoNum type="arabicPeriod"/>
            </a:pPr>
            <a:r>
              <a:rPr lang="en-IE" b="1" dirty="0" smtClean="0">
                <a:solidFill>
                  <a:srgbClr val="00B0F0"/>
                </a:solidFill>
              </a:rPr>
              <a:t>Figurative Language</a:t>
            </a:r>
          </a:p>
          <a:p>
            <a:pPr marL="342900" indent="-342900" fontAlgn="base">
              <a:buAutoNum type="arabicPeriod"/>
            </a:pPr>
            <a:r>
              <a:rPr lang="en-IE" b="1" dirty="0" smtClean="0">
                <a:solidFill>
                  <a:srgbClr val="00B0F0"/>
                </a:solidFill>
              </a:rPr>
              <a:t>Level of Detail</a:t>
            </a:r>
          </a:p>
          <a:p>
            <a:pPr marL="342900" indent="-342900" fontAlgn="base">
              <a:buAutoNum type="arabicPeriod"/>
            </a:pPr>
            <a:r>
              <a:rPr lang="en-IE" b="1" dirty="0" smtClean="0">
                <a:solidFill>
                  <a:srgbClr val="00B0F0"/>
                </a:solidFill>
              </a:rPr>
              <a:t>Quantification</a:t>
            </a:r>
            <a:endParaRPr lang="en-IE" b="1" dirty="0">
              <a:solidFill>
                <a:srgbClr val="00B0F0"/>
              </a:solidFill>
            </a:endParaRPr>
          </a:p>
        </p:txBody>
      </p:sp>
    </p:spTree>
    <p:extLst>
      <p:ext uri="{BB962C8B-B14F-4D97-AF65-F5344CB8AC3E}">
        <p14:creationId xmlns:p14="http://schemas.microsoft.com/office/powerpoint/2010/main" val="2306302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txBox="1">
            <a:spLocks/>
          </p:cNvSpPr>
          <p:nvPr/>
        </p:nvSpPr>
        <p:spPr>
          <a:xfrm>
            <a:off x="696147" y="593326"/>
            <a:ext cx="6441989" cy="587081"/>
          </a:xfrm>
          <a:prstGeom prst="rect">
            <a:avLst/>
          </a:prstGeom>
        </p:spPr>
        <p:txBody>
          <a:bodyPr vert="horz" lIns="91440" tIns="45720" rIns="91440" bIns="45720" rtlCol="0">
            <a:normAutofit fontScale="92500"/>
          </a:bodyPr>
          <a:lstStyle>
            <a:lvl1pPr marL="0" indent="0" algn="l" defTabSz="457200" rtl="0" eaLnBrk="1" latinLnBrk="0" hangingPunct="1">
              <a:spcBef>
                <a:spcPct val="20000"/>
              </a:spcBef>
              <a:buFont typeface="Arial"/>
              <a:buNone/>
              <a:defRPr lang="en-US" sz="4000" b="1" i="0" kern="1200" smtClean="0">
                <a:solidFill>
                  <a:srgbClr val="000000"/>
                </a:solidFill>
                <a:effectLst/>
                <a:latin typeface="+mj-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IE" sz="2800" dirty="0" smtClean="0"/>
              <a:t>Key Elements to W</a:t>
            </a:r>
            <a:r>
              <a:rPr lang="en-GB" sz="2800" dirty="0" err="1" smtClean="0">
                <a:latin typeface="Arial" panose="020B0604020202020204" pitchFamily="34" charset="0"/>
                <a:cs typeface="Arial" panose="020B0604020202020204" pitchFamily="34" charset="0"/>
              </a:rPr>
              <a:t>riting</a:t>
            </a:r>
            <a:r>
              <a:rPr lang="en-GB" sz="2800" dirty="0" smtClean="0">
                <a:latin typeface="Arial" panose="020B0604020202020204" pitchFamily="34" charset="0"/>
                <a:cs typeface="Arial" panose="020B0604020202020204" pitchFamily="34" charset="0"/>
              </a:rPr>
              <a:t> Scientifically:</a:t>
            </a:r>
            <a:endParaRPr lang="en-GB" sz="2800" dirty="0">
              <a:latin typeface="Arial" panose="020B0604020202020204" pitchFamily="34" charset="0"/>
              <a:cs typeface="Arial" panose="020B0604020202020204" pitchFamily="34" charset="0"/>
            </a:endParaRPr>
          </a:p>
        </p:txBody>
      </p:sp>
      <p:sp>
        <p:nvSpPr>
          <p:cNvPr id="8" name="Text Placeholder 2"/>
          <p:cNvSpPr>
            <a:spLocks noGrp="1"/>
          </p:cNvSpPr>
          <p:nvPr>
            <p:ph type="body" sz="quarter" idx="11"/>
          </p:nvPr>
        </p:nvSpPr>
        <p:spPr>
          <a:xfrm>
            <a:off x="696148" y="1259298"/>
            <a:ext cx="6195103" cy="4801868"/>
          </a:xfrm>
        </p:spPr>
        <p:txBody>
          <a:bodyPr>
            <a:normAutofit/>
          </a:bodyPr>
          <a:lstStyle/>
          <a:p>
            <a:pPr algn="ctr" fontAlgn="base"/>
            <a:r>
              <a:rPr lang="en-IE" dirty="0" smtClean="0">
                <a:solidFill>
                  <a:srgbClr val="FF0000"/>
                </a:solidFill>
              </a:rPr>
              <a:t>Clarity:</a:t>
            </a:r>
            <a:endParaRPr lang="en-IE" b="0" dirty="0" smtClean="0"/>
          </a:p>
          <a:p>
            <a:pPr fontAlgn="base"/>
            <a:endParaRPr lang="en-IE" b="0" dirty="0"/>
          </a:p>
          <a:p>
            <a:pPr fontAlgn="base"/>
            <a:r>
              <a:rPr lang="en-IE" b="0" dirty="0" smtClean="0"/>
              <a:t>Scientific writing </a:t>
            </a:r>
            <a:r>
              <a:rPr lang="en-IE" b="0" dirty="0"/>
              <a:t>is often hard to read. </a:t>
            </a:r>
            <a:r>
              <a:rPr lang="en-IE" b="0" dirty="0" smtClean="0"/>
              <a:t>People </a:t>
            </a:r>
            <a:r>
              <a:rPr lang="en-IE" b="0" dirty="0"/>
              <a:t>assume </a:t>
            </a:r>
            <a:r>
              <a:rPr lang="en-IE" b="0" dirty="0" smtClean="0"/>
              <a:t>difficulties </a:t>
            </a:r>
            <a:r>
              <a:rPr lang="en-IE" b="0" dirty="0"/>
              <a:t>are born out of </a:t>
            </a:r>
            <a:endParaRPr lang="en-IE" b="0" dirty="0" smtClean="0"/>
          </a:p>
          <a:p>
            <a:pPr marL="285750" indent="-285750" fontAlgn="base">
              <a:buFont typeface="Arial" panose="020B0604020202020204" pitchFamily="34" charset="0"/>
              <a:buChar char="•"/>
            </a:pPr>
            <a:r>
              <a:rPr lang="en-IE" b="0" dirty="0" smtClean="0"/>
              <a:t>necessity</a:t>
            </a:r>
          </a:p>
          <a:p>
            <a:pPr marL="285750" indent="-285750" fontAlgn="base">
              <a:buFont typeface="Arial" panose="020B0604020202020204" pitchFamily="34" charset="0"/>
              <a:buChar char="•"/>
            </a:pPr>
            <a:r>
              <a:rPr lang="en-IE" b="0" dirty="0" smtClean="0"/>
              <a:t>extreme </a:t>
            </a:r>
            <a:r>
              <a:rPr lang="en-IE" b="0" dirty="0"/>
              <a:t>complexity of scientific concepts, </a:t>
            </a:r>
            <a:r>
              <a:rPr lang="en-IE" b="0" dirty="0" smtClean="0"/>
              <a:t>data/analysis </a:t>
            </a:r>
          </a:p>
          <a:p>
            <a:pPr fontAlgn="base"/>
            <a:r>
              <a:rPr lang="en-IE" b="0" dirty="0" smtClean="0"/>
              <a:t>BUT… complexity </a:t>
            </a:r>
            <a:r>
              <a:rPr lang="en-IE" b="0" dirty="0"/>
              <a:t>of thought need not lead to </a:t>
            </a:r>
            <a:r>
              <a:rPr lang="en-IE" b="0" dirty="0" smtClean="0"/>
              <a:t>complexity of expression. </a:t>
            </a:r>
          </a:p>
          <a:p>
            <a:pPr fontAlgn="base"/>
            <a:endParaRPr lang="en-IE" dirty="0" smtClean="0"/>
          </a:p>
          <a:p>
            <a:pPr fontAlgn="base"/>
            <a:r>
              <a:rPr lang="en-IE" dirty="0" smtClean="0"/>
              <a:t>Distilling </a:t>
            </a:r>
            <a:r>
              <a:rPr lang="en-IE" dirty="0"/>
              <a:t>complicated ideas into simple explanations is challenging, but </a:t>
            </a:r>
            <a:r>
              <a:rPr lang="en-IE" dirty="0" smtClean="0"/>
              <a:t>you </a:t>
            </a:r>
            <a:r>
              <a:rPr lang="en-IE" dirty="0"/>
              <a:t>need </a:t>
            </a:r>
            <a:r>
              <a:rPr lang="en-IE" dirty="0" smtClean="0"/>
              <a:t>this skill </a:t>
            </a:r>
            <a:r>
              <a:rPr lang="en-IE" dirty="0"/>
              <a:t>to be an effective communicator in the </a:t>
            </a:r>
            <a:r>
              <a:rPr lang="en-IE" dirty="0" smtClean="0"/>
              <a:t>sciences.</a:t>
            </a:r>
            <a:endParaRPr lang="en-US" dirty="0"/>
          </a:p>
          <a:p>
            <a:pPr fontAlgn="base"/>
            <a:endParaRPr lang="en-IE" b="0" dirty="0" smtClean="0"/>
          </a:p>
          <a:p>
            <a:pPr fontAlgn="base"/>
            <a:r>
              <a:rPr lang="en-IE" dirty="0" smtClean="0"/>
              <a:t>If </a:t>
            </a:r>
            <a:r>
              <a:rPr lang="en-IE" dirty="0"/>
              <a:t>the reader is to grasp what the writer means, the writer must understand what the reader </a:t>
            </a:r>
            <a:r>
              <a:rPr lang="en-IE" dirty="0" smtClean="0"/>
              <a:t>needs.</a:t>
            </a:r>
            <a:endParaRPr lang="en-IE" b="0" dirty="0"/>
          </a:p>
        </p:txBody>
      </p:sp>
      <p:sp>
        <p:nvSpPr>
          <p:cNvPr id="4" name="TextBox 3"/>
          <p:cNvSpPr txBox="1"/>
          <p:nvPr/>
        </p:nvSpPr>
        <p:spPr>
          <a:xfrm>
            <a:off x="2683818" y="1705810"/>
            <a:ext cx="2351315" cy="2308324"/>
          </a:xfrm>
          <a:prstGeom prst="rect">
            <a:avLst/>
          </a:prstGeom>
          <a:solidFill>
            <a:schemeClr val="bg1"/>
          </a:solidFill>
        </p:spPr>
        <p:txBody>
          <a:bodyPr wrap="square" rtlCol="0">
            <a:spAutoFit/>
          </a:bodyPr>
          <a:lstStyle/>
          <a:p>
            <a:pPr algn="ctr" fontAlgn="base"/>
            <a:r>
              <a:rPr lang="en-IE" b="1" dirty="0" smtClean="0">
                <a:solidFill>
                  <a:srgbClr val="FF0000"/>
                </a:solidFill>
              </a:rPr>
              <a:t>Clarity</a:t>
            </a:r>
            <a:endParaRPr lang="en-IE" dirty="0" smtClean="0">
              <a:solidFill>
                <a:srgbClr val="FF0000"/>
              </a:solidFill>
            </a:endParaRPr>
          </a:p>
          <a:p>
            <a:pPr algn="ctr" fontAlgn="base"/>
            <a:r>
              <a:rPr lang="en-IE" dirty="0" smtClean="0">
                <a:solidFill>
                  <a:srgbClr val="FF0000"/>
                </a:solidFill>
              </a:rPr>
              <a:t>is achieved by paying attention to:</a:t>
            </a:r>
          </a:p>
          <a:p>
            <a:pPr fontAlgn="base"/>
            <a:endParaRPr lang="en-IE" b="1" dirty="0" smtClean="0">
              <a:solidFill>
                <a:srgbClr val="00B0F0"/>
              </a:solidFill>
            </a:endParaRPr>
          </a:p>
          <a:p>
            <a:pPr marL="342900" indent="-342900" fontAlgn="base">
              <a:buAutoNum type="arabicPeriod"/>
            </a:pPr>
            <a:r>
              <a:rPr lang="en-IE" b="1" dirty="0" smtClean="0">
                <a:solidFill>
                  <a:srgbClr val="00B0F0"/>
                </a:solidFill>
              </a:rPr>
              <a:t>Language Use</a:t>
            </a:r>
          </a:p>
          <a:p>
            <a:pPr marL="342900" indent="-342900" fontAlgn="base">
              <a:buAutoNum type="arabicPeriod"/>
            </a:pPr>
            <a:r>
              <a:rPr lang="en-IE" b="1" dirty="0" smtClean="0">
                <a:solidFill>
                  <a:srgbClr val="00B0F0"/>
                </a:solidFill>
              </a:rPr>
              <a:t>Sentence Structure</a:t>
            </a:r>
          </a:p>
          <a:p>
            <a:pPr marL="342900" indent="-342900" fontAlgn="base">
              <a:buAutoNum type="arabicPeriod"/>
            </a:pPr>
            <a:r>
              <a:rPr lang="en-IE" b="1" dirty="0" smtClean="0">
                <a:solidFill>
                  <a:srgbClr val="00B0F0"/>
                </a:solidFill>
              </a:rPr>
              <a:t>Verbosity</a:t>
            </a:r>
            <a:endParaRPr lang="en-IE" b="1" dirty="0">
              <a:solidFill>
                <a:srgbClr val="00B0F0"/>
              </a:solidFill>
            </a:endParaRPr>
          </a:p>
        </p:txBody>
      </p:sp>
    </p:spTree>
    <p:extLst>
      <p:ext uri="{BB962C8B-B14F-4D97-AF65-F5344CB8AC3E}">
        <p14:creationId xmlns:p14="http://schemas.microsoft.com/office/powerpoint/2010/main" val="1308205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txBox="1">
            <a:spLocks/>
          </p:cNvSpPr>
          <p:nvPr/>
        </p:nvSpPr>
        <p:spPr>
          <a:xfrm>
            <a:off x="696147" y="593326"/>
            <a:ext cx="6441989" cy="587081"/>
          </a:xfrm>
          <a:prstGeom prst="rect">
            <a:avLst/>
          </a:prstGeom>
        </p:spPr>
        <p:txBody>
          <a:bodyPr vert="horz" lIns="91440" tIns="45720" rIns="91440" bIns="45720" rtlCol="0">
            <a:normAutofit fontScale="92500"/>
          </a:bodyPr>
          <a:lstStyle>
            <a:lvl1pPr marL="0" indent="0" algn="l" defTabSz="457200" rtl="0" eaLnBrk="1" latinLnBrk="0" hangingPunct="1">
              <a:spcBef>
                <a:spcPct val="20000"/>
              </a:spcBef>
              <a:buFont typeface="Arial"/>
              <a:buNone/>
              <a:defRPr lang="en-US" sz="4000" b="1" i="0" kern="1200" smtClean="0">
                <a:solidFill>
                  <a:srgbClr val="000000"/>
                </a:solidFill>
                <a:effectLst/>
                <a:latin typeface="+mj-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IE" sz="2800" dirty="0" smtClean="0"/>
              <a:t>Key Elements to W</a:t>
            </a:r>
            <a:r>
              <a:rPr lang="en-GB" sz="2800" dirty="0" err="1" smtClean="0">
                <a:latin typeface="Arial" panose="020B0604020202020204" pitchFamily="34" charset="0"/>
                <a:cs typeface="Arial" panose="020B0604020202020204" pitchFamily="34" charset="0"/>
              </a:rPr>
              <a:t>riting</a:t>
            </a:r>
            <a:r>
              <a:rPr lang="en-GB" sz="2800" dirty="0" smtClean="0">
                <a:latin typeface="Arial" panose="020B0604020202020204" pitchFamily="34" charset="0"/>
                <a:cs typeface="Arial" panose="020B0604020202020204" pitchFamily="34" charset="0"/>
              </a:rPr>
              <a:t> Scientifically:</a:t>
            </a:r>
            <a:endParaRPr lang="en-GB" sz="2800" dirty="0">
              <a:latin typeface="Arial" panose="020B0604020202020204" pitchFamily="34" charset="0"/>
              <a:cs typeface="Arial" panose="020B0604020202020204" pitchFamily="34" charset="0"/>
            </a:endParaRPr>
          </a:p>
        </p:txBody>
      </p:sp>
      <p:sp>
        <p:nvSpPr>
          <p:cNvPr id="8" name="Text Placeholder 2"/>
          <p:cNvSpPr>
            <a:spLocks noGrp="1"/>
          </p:cNvSpPr>
          <p:nvPr>
            <p:ph type="body" sz="quarter" idx="11"/>
          </p:nvPr>
        </p:nvSpPr>
        <p:spPr>
          <a:xfrm>
            <a:off x="696148" y="1302049"/>
            <a:ext cx="6215291" cy="4801868"/>
          </a:xfrm>
        </p:spPr>
        <p:txBody>
          <a:bodyPr>
            <a:normAutofit lnSpcReduction="10000"/>
          </a:bodyPr>
          <a:lstStyle/>
          <a:p>
            <a:pPr algn="ctr" fontAlgn="base"/>
            <a:r>
              <a:rPr lang="en-IE" dirty="0">
                <a:solidFill>
                  <a:srgbClr val="FF0000"/>
                </a:solidFill>
              </a:rPr>
              <a:t>Clarity:</a:t>
            </a:r>
          </a:p>
          <a:p>
            <a:pPr algn="ctr" fontAlgn="base"/>
            <a:r>
              <a:rPr lang="en-IE" dirty="0"/>
              <a:t>Strategies for clear writing </a:t>
            </a:r>
          </a:p>
          <a:p>
            <a:pPr algn="ctr" fontAlgn="base"/>
            <a:endParaRPr lang="en-IE" dirty="0" smtClean="0">
              <a:solidFill>
                <a:srgbClr val="00B0F0"/>
              </a:solidFill>
            </a:endParaRPr>
          </a:p>
          <a:p>
            <a:pPr algn="ctr" fontAlgn="base"/>
            <a:r>
              <a:rPr lang="en-IE" dirty="0" smtClean="0">
                <a:solidFill>
                  <a:srgbClr val="00B0F0"/>
                </a:solidFill>
              </a:rPr>
              <a:t>1. Language Use</a:t>
            </a:r>
            <a:endParaRPr lang="en-IE" dirty="0">
              <a:solidFill>
                <a:srgbClr val="00B0F0"/>
              </a:solidFill>
            </a:endParaRPr>
          </a:p>
          <a:p>
            <a:pPr fontAlgn="base"/>
            <a:endParaRPr lang="en-IE" dirty="0">
              <a:solidFill>
                <a:srgbClr val="00B0F0"/>
              </a:solidFill>
            </a:endParaRPr>
          </a:p>
          <a:p>
            <a:pPr fontAlgn="base"/>
            <a:r>
              <a:rPr lang="en-IE" b="0" dirty="0" smtClean="0"/>
              <a:t>Choose simple, familiar terms NOT technical/obscure terms</a:t>
            </a:r>
            <a:endParaRPr lang="en-IE" b="0" dirty="0"/>
          </a:p>
          <a:p>
            <a:pPr fontAlgn="base"/>
            <a:r>
              <a:rPr lang="en-IE" b="0" dirty="0" smtClean="0"/>
              <a:t>			     </a:t>
            </a:r>
          </a:p>
          <a:p>
            <a:pPr fontAlgn="base"/>
            <a:r>
              <a:rPr lang="en-IE" b="0" dirty="0"/>
              <a:t> </a:t>
            </a:r>
            <a:r>
              <a:rPr lang="en-IE" b="0" dirty="0" smtClean="0"/>
              <a:t>                           </a:t>
            </a:r>
            <a:r>
              <a:rPr lang="en-US" dirty="0" smtClean="0"/>
              <a:t>Complex</a:t>
            </a:r>
            <a:r>
              <a:rPr lang="en-US" dirty="0"/>
              <a:t>    </a:t>
            </a:r>
            <a:r>
              <a:rPr lang="en-US" dirty="0" smtClean="0"/>
              <a:t>Simple</a:t>
            </a:r>
            <a:endParaRPr lang="en-IE" b="0" dirty="0" smtClean="0"/>
          </a:p>
          <a:p>
            <a:pPr fontAlgn="base"/>
            <a:r>
              <a:rPr lang="en-IE" b="0" dirty="0"/>
              <a:t>	</a:t>
            </a:r>
            <a:r>
              <a:rPr lang="en-IE" b="0" dirty="0" smtClean="0"/>
              <a:t>		    efficacious</a:t>
            </a:r>
            <a:r>
              <a:rPr lang="en-IE" b="0" dirty="0"/>
              <a:t>    effective</a:t>
            </a:r>
          </a:p>
          <a:p>
            <a:pPr fontAlgn="base"/>
            <a:r>
              <a:rPr lang="en-IE" b="0" dirty="0" smtClean="0"/>
              <a:t>				elucidate</a:t>
            </a:r>
            <a:r>
              <a:rPr lang="en-IE" b="0" dirty="0"/>
              <a:t>    explain</a:t>
            </a:r>
          </a:p>
          <a:p>
            <a:pPr fontAlgn="base"/>
            <a:r>
              <a:rPr lang="en-IE" b="0" dirty="0" smtClean="0"/>
              <a:t>			        proximal</a:t>
            </a:r>
            <a:r>
              <a:rPr lang="en-IE" b="0" dirty="0"/>
              <a:t>    close</a:t>
            </a:r>
          </a:p>
          <a:p>
            <a:pPr fontAlgn="base"/>
            <a:r>
              <a:rPr lang="en-IE" b="0" dirty="0" smtClean="0"/>
              <a:t>	</a:t>
            </a:r>
            <a:endParaRPr lang="en-US" dirty="0" smtClean="0"/>
          </a:p>
          <a:p>
            <a:pPr fontAlgn="base"/>
            <a:r>
              <a:rPr lang="en-IE" dirty="0" smtClean="0">
                <a:solidFill>
                  <a:srgbClr val="FF0000"/>
                </a:solidFill>
              </a:rPr>
              <a:t>Exception:</a:t>
            </a:r>
            <a:r>
              <a:rPr lang="en-IE" b="0" dirty="0" smtClean="0"/>
              <a:t> When repeatedly using technical/obscure terms e.g.</a:t>
            </a:r>
          </a:p>
          <a:p>
            <a:pPr fontAlgn="base"/>
            <a:r>
              <a:rPr lang="en-IE" b="0" dirty="0" smtClean="0"/>
              <a:t>			    enveloped  =  surrounded </a:t>
            </a:r>
            <a:r>
              <a:rPr lang="en-IE" b="0" dirty="0"/>
              <a:t>by a </a:t>
            </a:r>
            <a:r>
              <a:rPr lang="en-IE" b="0" dirty="0" smtClean="0"/>
              <a:t>membrane</a:t>
            </a:r>
            <a:endParaRPr lang="en-IE" b="0" dirty="0"/>
          </a:p>
        </p:txBody>
      </p:sp>
    </p:spTree>
    <p:extLst>
      <p:ext uri="{BB962C8B-B14F-4D97-AF65-F5344CB8AC3E}">
        <p14:creationId xmlns:p14="http://schemas.microsoft.com/office/powerpoint/2010/main" val="2077665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12" end="1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txBox="1">
            <a:spLocks/>
          </p:cNvSpPr>
          <p:nvPr/>
        </p:nvSpPr>
        <p:spPr>
          <a:xfrm>
            <a:off x="696147" y="593326"/>
            <a:ext cx="6441989" cy="587081"/>
          </a:xfrm>
          <a:prstGeom prst="rect">
            <a:avLst/>
          </a:prstGeom>
        </p:spPr>
        <p:txBody>
          <a:bodyPr vert="horz" lIns="91440" tIns="45720" rIns="91440" bIns="45720" rtlCol="0">
            <a:normAutofit fontScale="92500"/>
          </a:bodyPr>
          <a:lstStyle>
            <a:lvl1pPr marL="0" indent="0" algn="l" defTabSz="457200" rtl="0" eaLnBrk="1" latinLnBrk="0" hangingPunct="1">
              <a:spcBef>
                <a:spcPct val="20000"/>
              </a:spcBef>
              <a:buFont typeface="Arial"/>
              <a:buNone/>
              <a:defRPr lang="en-US" sz="4000" b="1" i="0" kern="1200" smtClean="0">
                <a:solidFill>
                  <a:srgbClr val="000000"/>
                </a:solidFill>
                <a:effectLst/>
                <a:latin typeface="+mj-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IE" sz="2800" dirty="0" smtClean="0"/>
              <a:t>Key Elements to W</a:t>
            </a:r>
            <a:r>
              <a:rPr lang="en-GB" sz="2800" dirty="0" err="1" smtClean="0">
                <a:latin typeface="Arial" panose="020B0604020202020204" pitchFamily="34" charset="0"/>
                <a:cs typeface="Arial" panose="020B0604020202020204" pitchFamily="34" charset="0"/>
              </a:rPr>
              <a:t>riting</a:t>
            </a:r>
            <a:r>
              <a:rPr lang="en-GB" sz="2800" dirty="0" smtClean="0">
                <a:latin typeface="Arial" panose="020B0604020202020204" pitchFamily="34" charset="0"/>
                <a:cs typeface="Arial" panose="020B0604020202020204" pitchFamily="34" charset="0"/>
              </a:rPr>
              <a:t> Scientifically:</a:t>
            </a:r>
            <a:endParaRPr lang="en-GB" sz="2800" dirty="0">
              <a:latin typeface="Arial" panose="020B0604020202020204" pitchFamily="34" charset="0"/>
              <a:cs typeface="Arial" panose="020B0604020202020204" pitchFamily="34" charset="0"/>
            </a:endParaRPr>
          </a:p>
        </p:txBody>
      </p:sp>
      <p:sp>
        <p:nvSpPr>
          <p:cNvPr id="8" name="Text Placeholder 2"/>
          <p:cNvSpPr>
            <a:spLocks noGrp="1"/>
          </p:cNvSpPr>
          <p:nvPr>
            <p:ph type="body" sz="quarter" idx="11"/>
          </p:nvPr>
        </p:nvSpPr>
        <p:spPr>
          <a:xfrm>
            <a:off x="696148" y="1278299"/>
            <a:ext cx="6215291" cy="5152190"/>
          </a:xfrm>
        </p:spPr>
        <p:txBody>
          <a:bodyPr>
            <a:noAutofit/>
          </a:bodyPr>
          <a:lstStyle/>
          <a:p>
            <a:pPr algn="ctr" fontAlgn="base"/>
            <a:r>
              <a:rPr lang="en-IE" dirty="0">
                <a:solidFill>
                  <a:srgbClr val="FF0000"/>
                </a:solidFill>
              </a:rPr>
              <a:t>Clarity:</a:t>
            </a:r>
          </a:p>
          <a:p>
            <a:pPr algn="ctr" fontAlgn="base"/>
            <a:r>
              <a:rPr lang="en-IE" dirty="0"/>
              <a:t>Strategies for clear writing </a:t>
            </a:r>
          </a:p>
          <a:p>
            <a:pPr algn="ctr" fontAlgn="base"/>
            <a:endParaRPr lang="en-IE" dirty="0" smtClean="0">
              <a:solidFill>
                <a:srgbClr val="00B0F0"/>
              </a:solidFill>
            </a:endParaRPr>
          </a:p>
          <a:p>
            <a:pPr algn="ctr" fontAlgn="base"/>
            <a:r>
              <a:rPr lang="en-IE" dirty="0" smtClean="0">
                <a:solidFill>
                  <a:srgbClr val="00B0F0"/>
                </a:solidFill>
              </a:rPr>
              <a:t>2. Sentence Structure</a:t>
            </a:r>
            <a:endParaRPr lang="en-IE" dirty="0">
              <a:solidFill>
                <a:srgbClr val="00B0F0"/>
              </a:solidFill>
            </a:endParaRPr>
          </a:p>
          <a:p>
            <a:pPr fontAlgn="base"/>
            <a:r>
              <a:rPr lang="en-IE" b="0" dirty="0" smtClean="0"/>
              <a:t>Over description can lead to complex sentences	</a:t>
            </a:r>
          </a:p>
          <a:p>
            <a:pPr fontAlgn="base"/>
            <a:r>
              <a:rPr lang="en-IE" b="0" dirty="0" smtClean="0"/>
              <a:t>		     </a:t>
            </a:r>
          </a:p>
          <a:p>
            <a:pPr fontAlgn="base"/>
            <a:r>
              <a:rPr lang="en-IE" b="0" dirty="0" smtClean="0"/>
              <a:t>Sentence Structure </a:t>
            </a:r>
            <a:r>
              <a:rPr lang="en-IE" b="0" dirty="0"/>
              <a:t>Choice 1: </a:t>
            </a:r>
            <a:r>
              <a:rPr lang="en-IE" b="0" dirty="0" smtClean="0"/>
              <a:t>“</a:t>
            </a:r>
            <a:r>
              <a:rPr lang="en-IE" b="0" dirty="0">
                <a:solidFill>
                  <a:srgbClr val="FFC000"/>
                </a:solidFill>
              </a:rPr>
              <a:t>The </a:t>
            </a:r>
            <a:r>
              <a:rPr lang="en-IE" b="0" dirty="0" err="1">
                <a:solidFill>
                  <a:srgbClr val="FFC000"/>
                </a:solidFill>
              </a:rPr>
              <a:t>osmoregulatory</a:t>
            </a:r>
            <a:r>
              <a:rPr lang="en-IE" b="0" dirty="0">
                <a:solidFill>
                  <a:srgbClr val="FFC000"/>
                </a:solidFill>
              </a:rPr>
              <a:t> organ</a:t>
            </a:r>
            <a:r>
              <a:rPr lang="en-IE" b="0" dirty="0"/>
              <a:t>, which is located at the base of the third dorsal spine on the outer margin of the terminal papillae and functions by expelling excess sodium ions, </a:t>
            </a:r>
            <a:r>
              <a:rPr lang="en-IE" b="0" dirty="0">
                <a:solidFill>
                  <a:srgbClr val="92D050"/>
                </a:solidFill>
              </a:rPr>
              <a:t>activates</a:t>
            </a:r>
            <a:r>
              <a:rPr lang="en-IE" b="0" dirty="0"/>
              <a:t> only under hypertonic conditions</a:t>
            </a:r>
            <a:r>
              <a:rPr lang="en-IE" b="0" dirty="0" smtClean="0"/>
              <a:t>.”</a:t>
            </a:r>
          </a:p>
          <a:p>
            <a:pPr fontAlgn="base"/>
            <a:endParaRPr lang="en-IE" b="0" dirty="0"/>
          </a:p>
          <a:p>
            <a:pPr fontAlgn="base"/>
            <a:r>
              <a:rPr lang="en-IE" b="0" dirty="0"/>
              <a:t>Sentence Structure Choice </a:t>
            </a:r>
            <a:r>
              <a:rPr lang="en-IE" b="0" dirty="0" smtClean="0"/>
              <a:t>2: “Located </a:t>
            </a:r>
            <a:r>
              <a:rPr lang="en-IE" b="0" dirty="0"/>
              <a:t>on the outer margin of the terminal papillae at the base of the third dorsal spine, </a:t>
            </a:r>
            <a:r>
              <a:rPr lang="en-IE" b="0" dirty="0">
                <a:solidFill>
                  <a:srgbClr val="FFC000"/>
                </a:solidFill>
              </a:rPr>
              <a:t>the </a:t>
            </a:r>
            <a:r>
              <a:rPr lang="en-IE" b="0" dirty="0" err="1">
                <a:solidFill>
                  <a:srgbClr val="FFC000"/>
                </a:solidFill>
              </a:rPr>
              <a:t>osmoregulatory</a:t>
            </a:r>
            <a:r>
              <a:rPr lang="en-IE" b="0" dirty="0">
                <a:solidFill>
                  <a:srgbClr val="FFC000"/>
                </a:solidFill>
              </a:rPr>
              <a:t> organ</a:t>
            </a:r>
            <a:r>
              <a:rPr lang="en-IE" b="0" dirty="0"/>
              <a:t> </a:t>
            </a:r>
            <a:r>
              <a:rPr lang="en-IE" b="0" dirty="0">
                <a:solidFill>
                  <a:srgbClr val="92D050"/>
                </a:solidFill>
              </a:rPr>
              <a:t>expels</a:t>
            </a:r>
            <a:r>
              <a:rPr lang="en-IE" b="0" dirty="0"/>
              <a:t> excess sodium ions under hypertonic conditions</a:t>
            </a:r>
            <a:r>
              <a:rPr lang="en-IE" b="0" dirty="0" smtClean="0"/>
              <a:t>.”</a:t>
            </a:r>
            <a:endParaRPr lang="en-US" dirty="0" smtClean="0"/>
          </a:p>
        </p:txBody>
      </p:sp>
      <p:sp>
        <p:nvSpPr>
          <p:cNvPr id="4" name="TextBox 3"/>
          <p:cNvSpPr txBox="1"/>
          <p:nvPr/>
        </p:nvSpPr>
        <p:spPr>
          <a:xfrm>
            <a:off x="6768932" y="2394573"/>
            <a:ext cx="2375068" cy="3250121"/>
          </a:xfrm>
          <a:prstGeom prst="rect">
            <a:avLst/>
          </a:prstGeom>
          <a:solidFill>
            <a:schemeClr val="bg1"/>
          </a:solidFill>
        </p:spPr>
        <p:txBody>
          <a:bodyPr wrap="square" rtlCol="0">
            <a:spAutoFit/>
          </a:bodyPr>
          <a:lstStyle/>
          <a:p>
            <a:pPr lvl="0" fontAlgn="base">
              <a:spcBef>
                <a:spcPct val="20000"/>
              </a:spcBef>
            </a:pPr>
            <a:r>
              <a:rPr lang="en-IE" dirty="0">
                <a:solidFill>
                  <a:srgbClr val="000000"/>
                </a:solidFill>
              </a:rPr>
              <a:t>T</a:t>
            </a:r>
            <a:r>
              <a:rPr lang="en-IE" dirty="0" smtClean="0">
                <a:solidFill>
                  <a:srgbClr val="000000"/>
                </a:solidFill>
              </a:rPr>
              <a:t>he action of the sentence (activates</a:t>
            </a:r>
            <a:r>
              <a:rPr lang="en-IE" dirty="0">
                <a:solidFill>
                  <a:srgbClr val="000000"/>
                </a:solidFill>
              </a:rPr>
              <a:t>) is </a:t>
            </a:r>
            <a:r>
              <a:rPr lang="en-IE" dirty="0" smtClean="0">
                <a:solidFill>
                  <a:srgbClr val="000000"/>
                </a:solidFill>
              </a:rPr>
              <a:t>too far from the </a:t>
            </a:r>
            <a:r>
              <a:rPr lang="en-IE" dirty="0">
                <a:solidFill>
                  <a:srgbClr val="000000"/>
                </a:solidFill>
              </a:rPr>
              <a:t>subject (</a:t>
            </a:r>
            <a:r>
              <a:rPr lang="en-IE" dirty="0">
                <a:solidFill>
                  <a:srgbClr val="FFC000"/>
                </a:solidFill>
              </a:rPr>
              <a:t>the </a:t>
            </a:r>
            <a:r>
              <a:rPr lang="en-IE" dirty="0" err="1">
                <a:solidFill>
                  <a:srgbClr val="FFC000"/>
                </a:solidFill>
              </a:rPr>
              <a:t>osmoregulatory</a:t>
            </a:r>
            <a:r>
              <a:rPr lang="en-IE" dirty="0">
                <a:solidFill>
                  <a:srgbClr val="FFC000"/>
                </a:solidFill>
              </a:rPr>
              <a:t> </a:t>
            </a:r>
            <a:r>
              <a:rPr lang="en-IE" dirty="0" smtClean="0">
                <a:solidFill>
                  <a:srgbClr val="FFC000"/>
                </a:solidFill>
              </a:rPr>
              <a:t>organ</a:t>
            </a:r>
            <a:r>
              <a:rPr lang="en-IE" dirty="0" smtClean="0">
                <a:solidFill>
                  <a:srgbClr val="000000"/>
                </a:solidFill>
              </a:rPr>
              <a:t>). Reader loses point.</a:t>
            </a:r>
          </a:p>
          <a:p>
            <a:pPr lvl="0" fontAlgn="base">
              <a:spcBef>
                <a:spcPct val="20000"/>
              </a:spcBef>
            </a:pPr>
            <a:endParaRPr lang="en-IE" dirty="0">
              <a:solidFill>
                <a:srgbClr val="000000"/>
              </a:solidFill>
            </a:endParaRPr>
          </a:p>
          <a:p>
            <a:pPr lvl="0" fontAlgn="base">
              <a:spcBef>
                <a:spcPct val="20000"/>
              </a:spcBef>
            </a:pPr>
            <a:r>
              <a:rPr lang="en-IE" dirty="0">
                <a:solidFill>
                  <a:srgbClr val="000000"/>
                </a:solidFill>
              </a:rPr>
              <a:t>T</a:t>
            </a:r>
            <a:r>
              <a:rPr lang="en-IE" dirty="0" smtClean="0">
                <a:solidFill>
                  <a:srgbClr val="000000"/>
                </a:solidFill>
              </a:rPr>
              <a:t>he verbs, functions and activates are unnecessary</a:t>
            </a:r>
            <a:endParaRPr lang="en-IE" dirty="0">
              <a:solidFill>
                <a:srgbClr val="000000"/>
              </a:solidFill>
            </a:endParaRPr>
          </a:p>
        </p:txBody>
      </p:sp>
    </p:spTree>
    <p:extLst>
      <p:ext uri="{BB962C8B-B14F-4D97-AF65-F5344CB8AC3E}">
        <p14:creationId xmlns:p14="http://schemas.microsoft.com/office/powerpoint/2010/main" val="2879369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txBox="1">
            <a:spLocks/>
          </p:cNvSpPr>
          <p:nvPr/>
        </p:nvSpPr>
        <p:spPr>
          <a:xfrm>
            <a:off x="696147" y="593326"/>
            <a:ext cx="6441989" cy="587081"/>
          </a:xfrm>
          <a:prstGeom prst="rect">
            <a:avLst/>
          </a:prstGeom>
        </p:spPr>
        <p:txBody>
          <a:bodyPr vert="horz" lIns="91440" tIns="45720" rIns="91440" bIns="45720" rtlCol="0">
            <a:normAutofit fontScale="92500"/>
          </a:bodyPr>
          <a:lstStyle>
            <a:lvl1pPr marL="0" indent="0" algn="l" defTabSz="457200" rtl="0" eaLnBrk="1" latinLnBrk="0" hangingPunct="1">
              <a:spcBef>
                <a:spcPct val="20000"/>
              </a:spcBef>
              <a:buFont typeface="Arial"/>
              <a:buNone/>
              <a:defRPr lang="en-US" sz="4000" b="1" i="0" kern="1200" smtClean="0">
                <a:solidFill>
                  <a:srgbClr val="000000"/>
                </a:solidFill>
                <a:effectLst/>
                <a:latin typeface="+mj-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IE" sz="2800" dirty="0" smtClean="0"/>
              <a:t>Key Elements to W</a:t>
            </a:r>
            <a:r>
              <a:rPr lang="en-GB" sz="2800" dirty="0" err="1" smtClean="0">
                <a:latin typeface="Arial" panose="020B0604020202020204" pitchFamily="34" charset="0"/>
                <a:cs typeface="Arial" panose="020B0604020202020204" pitchFamily="34" charset="0"/>
              </a:rPr>
              <a:t>riting</a:t>
            </a:r>
            <a:r>
              <a:rPr lang="en-GB" sz="2800" dirty="0" smtClean="0">
                <a:latin typeface="Arial" panose="020B0604020202020204" pitchFamily="34" charset="0"/>
                <a:cs typeface="Arial" panose="020B0604020202020204" pitchFamily="34" charset="0"/>
              </a:rPr>
              <a:t> Scientifically:</a:t>
            </a:r>
            <a:endParaRPr lang="en-GB" sz="2800" dirty="0">
              <a:latin typeface="Arial" panose="020B0604020202020204" pitchFamily="34" charset="0"/>
              <a:cs typeface="Arial" panose="020B0604020202020204" pitchFamily="34" charset="0"/>
            </a:endParaRPr>
          </a:p>
        </p:txBody>
      </p:sp>
      <p:sp>
        <p:nvSpPr>
          <p:cNvPr id="8" name="Text Placeholder 2"/>
          <p:cNvSpPr>
            <a:spLocks noGrp="1"/>
          </p:cNvSpPr>
          <p:nvPr>
            <p:ph type="body" sz="quarter" idx="11"/>
          </p:nvPr>
        </p:nvSpPr>
        <p:spPr>
          <a:xfrm>
            <a:off x="696148" y="1180407"/>
            <a:ext cx="6215291" cy="5152190"/>
          </a:xfrm>
        </p:spPr>
        <p:txBody>
          <a:bodyPr>
            <a:noAutofit/>
          </a:bodyPr>
          <a:lstStyle/>
          <a:p>
            <a:pPr algn="ctr" fontAlgn="base"/>
            <a:r>
              <a:rPr lang="en-IE" dirty="0">
                <a:solidFill>
                  <a:srgbClr val="FF0000"/>
                </a:solidFill>
              </a:rPr>
              <a:t>Clarity:</a:t>
            </a:r>
          </a:p>
          <a:p>
            <a:pPr algn="ctr" fontAlgn="base"/>
            <a:r>
              <a:rPr lang="en-IE" dirty="0"/>
              <a:t>Strategies for clear writing </a:t>
            </a:r>
          </a:p>
          <a:p>
            <a:pPr algn="ctr" fontAlgn="base"/>
            <a:endParaRPr lang="en-IE" dirty="0" smtClean="0">
              <a:solidFill>
                <a:srgbClr val="00B0F0"/>
              </a:solidFill>
            </a:endParaRPr>
          </a:p>
          <a:p>
            <a:pPr algn="ctr" fontAlgn="base"/>
            <a:r>
              <a:rPr lang="en-IE" dirty="0" smtClean="0">
                <a:solidFill>
                  <a:srgbClr val="00B0F0"/>
                </a:solidFill>
              </a:rPr>
              <a:t>3. Verbosity</a:t>
            </a:r>
          </a:p>
          <a:p>
            <a:pPr fontAlgn="base"/>
            <a:endParaRPr lang="en-IE" b="0" dirty="0" smtClean="0"/>
          </a:p>
          <a:p>
            <a:pPr fontAlgn="base"/>
            <a:r>
              <a:rPr lang="en-IE" b="0" dirty="0" smtClean="0"/>
              <a:t>Unnecessary words/phrases </a:t>
            </a:r>
            <a:r>
              <a:rPr lang="en-IE" b="0" dirty="0"/>
              <a:t>distracts rather than engages the </a:t>
            </a:r>
            <a:r>
              <a:rPr lang="en-IE" b="0" dirty="0" smtClean="0"/>
              <a:t>reader</a:t>
            </a:r>
          </a:p>
          <a:p>
            <a:pPr fontAlgn="base"/>
            <a:endParaRPr lang="en-IE" b="0" dirty="0"/>
          </a:p>
          <a:p>
            <a:pPr fontAlgn="base"/>
            <a:r>
              <a:rPr lang="en-IE" b="0" dirty="0" smtClean="0"/>
              <a:t>Avoid </a:t>
            </a:r>
            <a:r>
              <a:rPr lang="en-IE" b="0" dirty="0"/>
              <a:t>generic phrases </a:t>
            </a:r>
            <a:r>
              <a:rPr lang="en-IE" b="0" dirty="0" smtClean="0"/>
              <a:t>contribute </a:t>
            </a:r>
            <a:r>
              <a:rPr lang="en-IE" b="0" dirty="0"/>
              <a:t>no novel information. </a:t>
            </a:r>
            <a:endParaRPr lang="en-IE" b="0" dirty="0" smtClean="0"/>
          </a:p>
          <a:p>
            <a:pPr marL="285750" indent="-285750" fontAlgn="base">
              <a:buFont typeface="Arial" panose="020B0604020202020204" pitchFamily="34" charset="0"/>
              <a:buChar char="•"/>
            </a:pPr>
            <a:r>
              <a:rPr lang="en-IE" b="0" dirty="0" smtClean="0"/>
              <a:t>“</a:t>
            </a:r>
            <a:r>
              <a:rPr lang="en-IE" b="0" dirty="0"/>
              <a:t>the fact </a:t>
            </a:r>
            <a:r>
              <a:rPr lang="en-IE" b="0" dirty="0" smtClean="0"/>
              <a:t>that” </a:t>
            </a:r>
          </a:p>
          <a:p>
            <a:pPr marL="285750" indent="-285750" fontAlgn="base">
              <a:buFont typeface="Arial" panose="020B0604020202020204" pitchFamily="34" charset="0"/>
              <a:buChar char="•"/>
            </a:pPr>
            <a:r>
              <a:rPr lang="en-IE" b="0" dirty="0" smtClean="0"/>
              <a:t>“</a:t>
            </a:r>
            <a:r>
              <a:rPr lang="en-IE" b="0" dirty="0"/>
              <a:t>it should be noted </a:t>
            </a:r>
            <a:r>
              <a:rPr lang="en-IE" b="0" dirty="0" smtClean="0"/>
              <a:t>that” </a:t>
            </a:r>
          </a:p>
          <a:p>
            <a:pPr marL="285750" indent="-285750" fontAlgn="base">
              <a:buFont typeface="Arial" panose="020B0604020202020204" pitchFamily="34" charset="0"/>
              <a:buChar char="•"/>
            </a:pPr>
            <a:r>
              <a:rPr lang="en-IE" b="0" dirty="0" smtClean="0"/>
              <a:t>“</a:t>
            </a:r>
            <a:r>
              <a:rPr lang="en-IE" b="0" dirty="0"/>
              <a:t>it is interesting that” </a:t>
            </a:r>
            <a:endParaRPr lang="en-IE" b="0" dirty="0" smtClean="0"/>
          </a:p>
          <a:p>
            <a:pPr marL="285750" indent="-285750" fontAlgn="base">
              <a:buFont typeface="Arial" panose="020B0604020202020204" pitchFamily="34" charset="0"/>
              <a:buChar char="•"/>
            </a:pPr>
            <a:r>
              <a:rPr lang="en-IE" b="0" dirty="0" smtClean="0"/>
              <a:t>Uninteresting/noteworthy information</a:t>
            </a:r>
          </a:p>
          <a:p>
            <a:pPr marL="285750" indent="-285750" fontAlgn="base">
              <a:buFont typeface="Arial" panose="020B0604020202020204" pitchFamily="34" charset="0"/>
              <a:buChar char="•"/>
            </a:pPr>
            <a:endParaRPr lang="en-IE" b="0" dirty="0" smtClean="0"/>
          </a:p>
          <a:p>
            <a:pPr fontAlgn="base"/>
            <a:r>
              <a:rPr lang="en-IE" b="0" dirty="0" smtClean="0"/>
              <a:t>Your </a:t>
            </a:r>
            <a:r>
              <a:rPr lang="en-IE" b="0" dirty="0"/>
              <a:t>reader will </a:t>
            </a:r>
            <a:r>
              <a:rPr lang="en-IE" b="0" dirty="0" smtClean="0"/>
              <a:t>be interested </a:t>
            </a:r>
            <a:r>
              <a:rPr lang="en-IE" b="0" dirty="0"/>
              <a:t>based on the </a:t>
            </a:r>
            <a:r>
              <a:rPr lang="en-IE" b="0" dirty="0" smtClean="0"/>
              <a:t>content only</a:t>
            </a:r>
            <a:endParaRPr lang="en-IE" dirty="0">
              <a:solidFill>
                <a:srgbClr val="00B0F0"/>
              </a:solidFill>
            </a:endParaRPr>
          </a:p>
        </p:txBody>
      </p:sp>
      <p:sp>
        <p:nvSpPr>
          <p:cNvPr id="5" name="TextBox 4"/>
          <p:cNvSpPr txBox="1"/>
          <p:nvPr/>
        </p:nvSpPr>
        <p:spPr>
          <a:xfrm>
            <a:off x="6792683" y="2406453"/>
            <a:ext cx="2351315" cy="2308324"/>
          </a:xfrm>
          <a:prstGeom prst="rect">
            <a:avLst/>
          </a:prstGeom>
          <a:solidFill>
            <a:schemeClr val="bg1"/>
          </a:solidFill>
        </p:spPr>
        <p:txBody>
          <a:bodyPr wrap="square" rtlCol="0">
            <a:spAutoFit/>
          </a:bodyPr>
          <a:lstStyle/>
          <a:p>
            <a:pPr algn="ctr" fontAlgn="base"/>
            <a:r>
              <a:rPr lang="en-IE" b="1" dirty="0" smtClean="0">
                <a:solidFill>
                  <a:srgbClr val="FF0000"/>
                </a:solidFill>
              </a:rPr>
              <a:t>Clarity</a:t>
            </a:r>
            <a:endParaRPr lang="en-IE" dirty="0" smtClean="0">
              <a:solidFill>
                <a:srgbClr val="FF0000"/>
              </a:solidFill>
            </a:endParaRPr>
          </a:p>
          <a:p>
            <a:pPr algn="ctr" fontAlgn="base"/>
            <a:r>
              <a:rPr lang="en-IE" dirty="0" smtClean="0">
                <a:solidFill>
                  <a:srgbClr val="FF0000"/>
                </a:solidFill>
              </a:rPr>
              <a:t>is achieved by paying attention to:</a:t>
            </a:r>
          </a:p>
          <a:p>
            <a:pPr fontAlgn="base"/>
            <a:endParaRPr lang="en-IE" b="1" dirty="0" smtClean="0">
              <a:solidFill>
                <a:srgbClr val="00B0F0"/>
              </a:solidFill>
            </a:endParaRPr>
          </a:p>
          <a:p>
            <a:pPr marL="342900" indent="-342900" fontAlgn="base">
              <a:buAutoNum type="arabicPeriod"/>
            </a:pPr>
            <a:r>
              <a:rPr lang="en-IE" b="1" dirty="0" smtClean="0">
                <a:solidFill>
                  <a:srgbClr val="00B0F0"/>
                </a:solidFill>
              </a:rPr>
              <a:t>Language Use</a:t>
            </a:r>
          </a:p>
          <a:p>
            <a:pPr marL="342900" indent="-342900" fontAlgn="base">
              <a:buAutoNum type="arabicPeriod"/>
            </a:pPr>
            <a:r>
              <a:rPr lang="en-IE" b="1" dirty="0" smtClean="0">
                <a:solidFill>
                  <a:srgbClr val="00B0F0"/>
                </a:solidFill>
              </a:rPr>
              <a:t>Sentence Structure</a:t>
            </a:r>
          </a:p>
          <a:p>
            <a:pPr marL="342900" indent="-342900" fontAlgn="base">
              <a:buAutoNum type="arabicPeriod"/>
            </a:pPr>
            <a:r>
              <a:rPr lang="en-IE" b="1" dirty="0" smtClean="0">
                <a:solidFill>
                  <a:srgbClr val="00B0F0"/>
                </a:solidFill>
              </a:rPr>
              <a:t>Verbosity</a:t>
            </a:r>
            <a:endParaRPr lang="en-IE" b="1" dirty="0">
              <a:solidFill>
                <a:srgbClr val="00B0F0"/>
              </a:solidFill>
            </a:endParaRPr>
          </a:p>
        </p:txBody>
      </p:sp>
    </p:spTree>
    <p:extLst>
      <p:ext uri="{BB962C8B-B14F-4D97-AF65-F5344CB8AC3E}">
        <p14:creationId xmlns:p14="http://schemas.microsoft.com/office/powerpoint/2010/main" val="1563826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txBox="1">
            <a:spLocks/>
          </p:cNvSpPr>
          <p:nvPr/>
        </p:nvSpPr>
        <p:spPr>
          <a:xfrm>
            <a:off x="696147" y="593326"/>
            <a:ext cx="6441989" cy="587081"/>
          </a:xfrm>
          <a:prstGeom prst="rect">
            <a:avLst/>
          </a:prstGeom>
        </p:spPr>
        <p:txBody>
          <a:bodyPr vert="horz" lIns="91440" tIns="45720" rIns="91440" bIns="45720" rtlCol="0">
            <a:normAutofit fontScale="92500"/>
          </a:bodyPr>
          <a:lstStyle>
            <a:lvl1pPr marL="0" indent="0" algn="l" defTabSz="457200" rtl="0" eaLnBrk="1" latinLnBrk="0" hangingPunct="1">
              <a:spcBef>
                <a:spcPct val="20000"/>
              </a:spcBef>
              <a:buFont typeface="Arial"/>
              <a:buNone/>
              <a:defRPr lang="en-US" sz="4000" b="1" i="0" kern="1200" smtClean="0">
                <a:solidFill>
                  <a:srgbClr val="000000"/>
                </a:solidFill>
                <a:effectLst/>
                <a:latin typeface="+mj-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IE" sz="2800" dirty="0" smtClean="0"/>
              <a:t>Key Elements to W</a:t>
            </a:r>
            <a:r>
              <a:rPr lang="en-GB" sz="2800" dirty="0" err="1" smtClean="0">
                <a:latin typeface="Arial" panose="020B0604020202020204" pitchFamily="34" charset="0"/>
                <a:cs typeface="Arial" panose="020B0604020202020204" pitchFamily="34" charset="0"/>
              </a:rPr>
              <a:t>riting</a:t>
            </a:r>
            <a:r>
              <a:rPr lang="en-GB" sz="2800" dirty="0" smtClean="0">
                <a:latin typeface="Arial" panose="020B0604020202020204" pitchFamily="34" charset="0"/>
                <a:cs typeface="Arial" panose="020B0604020202020204" pitchFamily="34" charset="0"/>
              </a:rPr>
              <a:t> Scientifically:</a:t>
            </a:r>
            <a:endParaRPr lang="en-GB" sz="2800" dirty="0">
              <a:latin typeface="Arial" panose="020B0604020202020204" pitchFamily="34" charset="0"/>
              <a:cs typeface="Arial" panose="020B0604020202020204" pitchFamily="34" charset="0"/>
            </a:endParaRPr>
          </a:p>
        </p:txBody>
      </p:sp>
      <p:sp>
        <p:nvSpPr>
          <p:cNvPr id="8" name="Text Placeholder 2"/>
          <p:cNvSpPr>
            <a:spLocks noGrp="1"/>
          </p:cNvSpPr>
          <p:nvPr>
            <p:ph type="body" sz="quarter" idx="11"/>
          </p:nvPr>
        </p:nvSpPr>
        <p:spPr>
          <a:xfrm>
            <a:off x="696148" y="1321033"/>
            <a:ext cx="6195103" cy="5152190"/>
          </a:xfrm>
        </p:spPr>
        <p:txBody>
          <a:bodyPr>
            <a:normAutofit/>
          </a:bodyPr>
          <a:lstStyle/>
          <a:p>
            <a:pPr fontAlgn="base"/>
            <a:r>
              <a:rPr lang="en-IE" dirty="0" smtClean="0">
                <a:solidFill>
                  <a:srgbClr val="FF0000"/>
                </a:solidFill>
              </a:rPr>
              <a:t>Objectivity:</a:t>
            </a:r>
            <a:r>
              <a:rPr lang="en-IE" b="0" dirty="0" smtClean="0"/>
              <a:t> any claims that you make need to be based on facts, not intuition or emotion.</a:t>
            </a:r>
          </a:p>
          <a:p>
            <a:pPr fontAlgn="base"/>
            <a:endParaRPr lang="en-IE" b="0" dirty="0"/>
          </a:p>
          <a:p>
            <a:pPr fontAlgn="base"/>
            <a:r>
              <a:rPr lang="en-IE" b="0" dirty="0"/>
              <a:t>The objective tone used in </a:t>
            </a:r>
            <a:r>
              <a:rPr lang="en-IE" b="0" dirty="0" smtClean="0"/>
              <a:t>scientific </a:t>
            </a:r>
            <a:r>
              <a:rPr lang="en-IE" b="0" dirty="0"/>
              <a:t>writing reflects the philosophy of the scientific </a:t>
            </a:r>
            <a:r>
              <a:rPr lang="en-IE" b="0" dirty="0" smtClean="0"/>
              <a:t>method</a:t>
            </a:r>
            <a:r>
              <a:rPr lang="en-IE" b="0" dirty="0"/>
              <a:t>.</a:t>
            </a:r>
            <a:endParaRPr lang="en-IE" b="0" dirty="0" smtClean="0"/>
          </a:p>
          <a:p>
            <a:pPr fontAlgn="base"/>
            <a:endParaRPr lang="en-IE" b="0" dirty="0"/>
          </a:p>
          <a:p>
            <a:pPr fontAlgn="base"/>
            <a:r>
              <a:rPr lang="en-IE" b="0" dirty="0"/>
              <a:t>Thus, scientific writers try to adopt a tone that removes the focus from the researcher (figuratively and emotional) and puts it only on the research itself. </a:t>
            </a:r>
          </a:p>
          <a:p>
            <a:pPr fontAlgn="base"/>
            <a:endParaRPr lang="en-IE" b="0" dirty="0" smtClean="0"/>
          </a:p>
          <a:p>
            <a:pPr fontAlgn="base"/>
            <a:r>
              <a:rPr lang="en-IE" b="0" dirty="0" smtClean="0"/>
              <a:t>If </a:t>
            </a:r>
            <a:r>
              <a:rPr lang="en-IE" b="0" dirty="0"/>
              <a:t>results are not repeatable</a:t>
            </a:r>
            <a:r>
              <a:rPr lang="en-IE" b="0" dirty="0" smtClean="0"/>
              <a:t>, regardless of the scientist, </a:t>
            </a:r>
            <a:r>
              <a:rPr lang="en-IE" b="0" dirty="0"/>
              <a:t>then they are not </a:t>
            </a:r>
            <a:r>
              <a:rPr lang="en-IE" b="0" dirty="0" smtClean="0"/>
              <a:t>valid</a:t>
            </a:r>
          </a:p>
          <a:p>
            <a:pPr fontAlgn="base"/>
            <a:r>
              <a:rPr lang="en-IE" b="0" dirty="0" smtClean="0"/>
              <a:t>Therefore your </a:t>
            </a:r>
            <a:r>
              <a:rPr lang="en-IE" b="0" dirty="0"/>
              <a:t>results will only be considered valid if any researcher performing the same experimental tests and analyses that you describe would be able to produce the same results. </a:t>
            </a:r>
            <a:r>
              <a:rPr lang="en-IE" dirty="0" smtClean="0"/>
              <a:t>YOU DO NOT MATTER, THE RESEARCH DOES!!</a:t>
            </a:r>
          </a:p>
        </p:txBody>
      </p:sp>
      <p:sp>
        <p:nvSpPr>
          <p:cNvPr id="4" name="TextBox 3"/>
          <p:cNvSpPr txBox="1"/>
          <p:nvPr/>
        </p:nvSpPr>
        <p:spPr>
          <a:xfrm>
            <a:off x="2741483" y="2881466"/>
            <a:ext cx="2351315" cy="2031325"/>
          </a:xfrm>
          <a:prstGeom prst="rect">
            <a:avLst/>
          </a:prstGeom>
          <a:solidFill>
            <a:schemeClr val="bg1"/>
          </a:solidFill>
        </p:spPr>
        <p:txBody>
          <a:bodyPr wrap="square" rtlCol="0">
            <a:spAutoFit/>
          </a:bodyPr>
          <a:lstStyle/>
          <a:p>
            <a:pPr algn="ctr" fontAlgn="base"/>
            <a:r>
              <a:rPr lang="en-IE" b="1" dirty="0" smtClean="0">
                <a:solidFill>
                  <a:srgbClr val="FF0000"/>
                </a:solidFill>
              </a:rPr>
              <a:t>Objectivity</a:t>
            </a:r>
            <a:endParaRPr lang="en-IE" dirty="0" smtClean="0">
              <a:solidFill>
                <a:srgbClr val="FF0000"/>
              </a:solidFill>
            </a:endParaRPr>
          </a:p>
          <a:p>
            <a:pPr algn="ctr" fontAlgn="base"/>
            <a:r>
              <a:rPr lang="en-IE" dirty="0" smtClean="0">
                <a:solidFill>
                  <a:srgbClr val="FF0000"/>
                </a:solidFill>
              </a:rPr>
              <a:t>is achieved by paying attention to:</a:t>
            </a:r>
          </a:p>
          <a:p>
            <a:pPr fontAlgn="base"/>
            <a:endParaRPr lang="en-IE" b="1" dirty="0" smtClean="0">
              <a:solidFill>
                <a:srgbClr val="00B0F0"/>
              </a:solidFill>
            </a:endParaRPr>
          </a:p>
          <a:p>
            <a:pPr marL="342900" indent="-342900" fontAlgn="base">
              <a:buAutoNum type="arabicPeriod"/>
            </a:pPr>
            <a:r>
              <a:rPr lang="en-IE" b="1" dirty="0" smtClean="0">
                <a:solidFill>
                  <a:srgbClr val="00B0F0"/>
                </a:solidFill>
              </a:rPr>
              <a:t>Passive Voice</a:t>
            </a:r>
          </a:p>
          <a:p>
            <a:pPr marL="342900" indent="-342900" fontAlgn="base">
              <a:buAutoNum type="arabicPeriod"/>
            </a:pPr>
            <a:r>
              <a:rPr lang="en-IE" b="1" dirty="0" smtClean="0">
                <a:solidFill>
                  <a:srgbClr val="00B0F0"/>
                </a:solidFill>
              </a:rPr>
              <a:t>Limitations of Your Research</a:t>
            </a:r>
            <a:endParaRPr lang="en-IE" b="1" dirty="0">
              <a:solidFill>
                <a:srgbClr val="00B0F0"/>
              </a:solidFill>
            </a:endParaRPr>
          </a:p>
        </p:txBody>
      </p:sp>
    </p:spTree>
    <p:extLst>
      <p:ext uri="{BB962C8B-B14F-4D97-AF65-F5344CB8AC3E}">
        <p14:creationId xmlns:p14="http://schemas.microsoft.com/office/powerpoint/2010/main" val="1308205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399" y="1295400"/>
            <a:ext cx="5961413" cy="1754326"/>
          </a:xfrm>
          <a:prstGeom prst="rect">
            <a:avLst/>
          </a:prstGeom>
          <a:noFill/>
        </p:spPr>
        <p:txBody>
          <a:bodyPr wrap="square" rtlCol="0">
            <a:spAutoFit/>
          </a:bodyPr>
          <a:lstStyle/>
          <a:p>
            <a:pPr algn="ctr"/>
            <a:r>
              <a:rPr lang="en-GB" sz="5400" b="1" dirty="0" smtClean="0">
                <a:solidFill>
                  <a:srgbClr val="000000"/>
                </a:solidFill>
                <a:latin typeface="Arial" panose="020B0604020202020204" pitchFamily="34" charset="0"/>
                <a:cs typeface="Arial" panose="020B0604020202020204" pitchFamily="34" charset="0"/>
              </a:rPr>
              <a:t>Scientific Writing</a:t>
            </a:r>
          </a:p>
          <a:p>
            <a:pPr algn="ctr"/>
            <a:endParaRPr lang="en-GB" sz="5400" b="1" dirty="0">
              <a:solidFill>
                <a:srgbClr val="000000"/>
              </a:solidFill>
              <a:latin typeface="Arial" panose="020B0604020202020204" pitchFamily="34" charset="0"/>
              <a:cs typeface="Arial" panose="020B0604020202020204" pitchFamily="34" charset="0"/>
            </a:endParaRPr>
          </a:p>
        </p:txBody>
      </p:sp>
      <p:sp>
        <p:nvSpPr>
          <p:cNvPr id="2" name="TextBox 1"/>
          <p:cNvSpPr txBox="1"/>
          <p:nvPr/>
        </p:nvSpPr>
        <p:spPr>
          <a:xfrm>
            <a:off x="1246909" y="3716975"/>
            <a:ext cx="2042556" cy="646331"/>
          </a:xfrm>
          <a:prstGeom prst="rect">
            <a:avLst/>
          </a:prstGeom>
          <a:noFill/>
          <a:ln w="28575">
            <a:solidFill>
              <a:srgbClr val="FFC000"/>
            </a:solidFill>
          </a:ln>
        </p:spPr>
        <p:txBody>
          <a:bodyPr wrap="square" rtlCol="0">
            <a:spAutoFit/>
          </a:bodyPr>
          <a:lstStyle/>
          <a:p>
            <a:r>
              <a:rPr lang="en-IE" dirty="0" smtClean="0"/>
              <a:t>DCU Student Learning</a:t>
            </a:r>
            <a:endParaRPr lang="en-IE"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29294" y="3220862"/>
            <a:ext cx="3046518" cy="2284888"/>
          </a:xfrm>
          <a:prstGeom prst="rect">
            <a:avLst/>
          </a:prstGeom>
          <a:ln w="28575">
            <a:solidFill>
              <a:srgbClr val="FFC000"/>
            </a:solidFill>
          </a:ln>
        </p:spPr>
      </p:pic>
    </p:spTree>
    <p:extLst>
      <p:ext uri="{BB962C8B-B14F-4D97-AF65-F5344CB8AC3E}">
        <p14:creationId xmlns:p14="http://schemas.microsoft.com/office/powerpoint/2010/main" val="4939134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txBox="1">
            <a:spLocks/>
          </p:cNvSpPr>
          <p:nvPr/>
        </p:nvSpPr>
        <p:spPr>
          <a:xfrm>
            <a:off x="696147" y="593326"/>
            <a:ext cx="6441989" cy="587081"/>
          </a:xfrm>
          <a:prstGeom prst="rect">
            <a:avLst/>
          </a:prstGeom>
        </p:spPr>
        <p:txBody>
          <a:bodyPr vert="horz" lIns="91440" tIns="45720" rIns="91440" bIns="45720" rtlCol="0">
            <a:normAutofit fontScale="92500"/>
          </a:bodyPr>
          <a:lstStyle>
            <a:lvl1pPr marL="0" indent="0" algn="l" defTabSz="457200" rtl="0" eaLnBrk="1" latinLnBrk="0" hangingPunct="1">
              <a:spcBef>
                <a:spcPct val="20000"/>
              </a:spcBef>
              <a:buFont typeface="Arial"/>
              <a:buNone/>
              <a:defRPr lang="en-US" sz="4000" b="1" i="0" kern="1200" smtClean="0">
                <a:solidFill>
                  <a:srgbClr val="000000"/>
                </a:solidFill>
                <a:effectLst/>
                <a:latin typeface="+mj-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IE" sz="2800" dirty="0" smtClean="0"/>
              <a:t>Key Elements to W</a:t>
            </a:r>
            <a:r>
              <a:rPr lang="en-GB" sz="2800" dirty="0" err="1" smtClean="0">
                <a:latin typeface="Arial" panose="020B0604020202020204" pitchFamily="34" charset="0"/>
                <a:cs typeface="Arial" panose="020B0604020202020204" pitchFamily="34" charset="0"/>
              </a:rPr>
              <a:t>riting</a:t>
            </a:r>
            <a:r>
              <a:rPr lang="en-GB" sz="2800" dirty="0" smtClean="0">
                <a:latin typeface="Arial" panose="020B0604020202020204" pitchFamily="34" charset="0"/>
                <a:cs typeface="Arial" panose="020B0604020202020204" pitchFamily="34" charset="0"/>
              </a:rPr>
              <a:t> Scientifically:</a:t>
            </a:r>
            <a:endParaRPr lang="en-GB" sz="2800" dirty="0">
              <a:latin typeface="Arial" panose="020B0604020202020204" pitchFamily="34" charset="0"/>
              <a:cs typeface="Arial" panose="020B0604020202020204" pitchFamily="34" charset="0"/>
            </a:endParaRPr>
          </a:p>
        </p:txBody>
      </p:sp>
      <p:sp>
        <p:nvSpPr>
          <p:cNvPr id="8" name="Text Placeholder 2"/>
          <p:cNvSpPr>
            <a:spLocks noGrp="1"/>
          </p:cNvSpPr>
          <p:nvPr>
            <p:ph type="body" sz="quarter" idx="11"/>
          </p:nvPr>
        </p:nvSpPr>
        <p:spPr>
          <a:xfrm>
            <a:off x="696148" y="1259292"/>
            <a:ext cx="6215291" cy="5152190"/>
          </a:xfrm>
        </p:spPr>
        <p:txBody>
          <a:bodyPr>
            <a:noAutofit/>
          </a:bodyPr>
          <a:lstStyle/>
          <a:p>
            <a:pPr algn="ctr" fontAlgn="base"/>
            <a:r>
              <a:rPr lang="en-IE" dirty="0" smtClean="0">
                <a:solidFill>
                  <a:srgbClr val="FF0000"/>
                </a:solidFill>
              </a:rPr>
              <a:t>Objectivity:</a:t>
            </a:r>
            <a:endParaRPr lang="en-IE" dirty="0">
              <a:solidFill>
                <a:srgbClr val="FF0000"/>
              </a:solidFill>
            </a:endParaRPr>
          </a:p>
          <a:p>
            <a:pPr algn="ctr" fontAlgn="base"/>
            <a:r>
              <a:rPr lang="en-IE" dirty="0"/>
              <a:t>Strategies for </a:t>
            </a:r>
            <a:r>
              <a:rPr lang="en-IE" dirty="0" smtClean="0"/>
              <a:t>objective, conventional scientific writing</a:t>
            </a:r>
            <a:endParaRPr lang="en-IE" dirty="0"/>
          </a:p>
          <a:p>
            <a:pPr algn="ctr" fontAlgn="base"/>
            <a:endParaRPr lang="en-IE" dirty="0" smtClean="0">
              <a:solidFill>
                <a:srgbClr val="00B0F0"/>
              </a:solidFill>
            </a:endParaRPr>
          </a:p>
          <a:p>
            <a:pPr algn="ctr" fontAlgn="base"/>
            <a:r>
              <a:rPr lang="en-IE" dirty="0" smtClean="0">
                <a:solidFill>
                  <a:srgbClr val="00B0F0"/>
                </a:solidFill>
              </a:rPr>
              <a:t>1. Passive Voice</a:t>
            </a:r>
          </a:p>
          <a:p>
            <a:pPr fontAlgn="base"/>
            <a:endParaRPr lang="en-IE" b="0" dirty="0" smtClean="0"/>
          </a:p>
          <a:p>
            <a:pPr fontAlgn="base"/>
            <a:r>
              <a:rPr lang="en-IE" dirty="0" smtClean="0"/>
              <a:t>Passive </a:t>
            </a:r>
            <a:r>
              <a:rPr lang="en-IE" dirty="0"/>
              <a:t>voice </a:t>
            </a:r>
            <a:r>
              <a:rPr lang="en-IE" b="0" dirty="0"/>
              <a:t>is a sentence structure where the subject who performs the action is ambiguous </a:t>
            </a:r>
            <a:endParaRPr lang="en-IE" b="0" dirty="0" smtClean="0"/>
          </a:p>
          <a:p>
            <a:pPr fontAlgn="base"/>
            <a:endParaRPr lang="en-IE" b="0" dirty="0" smtClean="0"/>
          </a:p>
          <a:p>
            <a:pPr fontAlgn="base"/>
            <a:r>
              <a:rPr lang="en-IE" b="0" dirty="0" smtClean="0"/>
              <a:t>This enhances objectivity by</a:t>
            </a:r>
          </a:p>
          <a:p>
            <a:pPr marL="285750" indent="-285750" fontAlgn="base">
              <a:buFont typeface="Arial" panose="020B0604020202020204" pitchFamily="34" charset="0"/>
              <a:buChar char="•"/>
            </a:pPr>
            <a:r>
              <a:rPr lang="en-IE" b="0" dirty="0"/>
              <a:t>T</a:t>
            </a:r>
            <a:r>
              <a:rPr lang="en-IE" b="0" dirty="0" smtClean="0"/>
              <a:t>aking </a:t>
            </a:r>
            <a:r>
              <a:rPr lang="en-IE" b="0" dirty="0"/>
              <a:t>the actor </a:t>
            </a:r>
            <a:r>
              <a:rPr lang="en-IE" b="0" dirty="0" smtClean="0"/>
              <a:t>i.e</a:t>
            </a:r>
            <a:r>
              <a:rPr lang="en-IE" b="0" dirty="0"/>
              <a:t>., the </a:t>
            </a:r>
            <a:r>
              <a:rPr lang="en-IE" b="0" dirty="0" smtClean="0"/>
              <a:t>researcher</a:t>
            </a:r>
          </a:p>
          <a:p>
            <a:pPr marL="285750" indent="-285750" fontAlgn="base">
              <a:buFont typeface="Arial" panose="020B0604020202020204" pitchFamily="34" charset="0"/>
              <a:buChar char="•"/>
            </a:pPr>
            <a:r>
              <a:rPr lang="en-IE" b="0" dirty="0"/>
              <a:t>O</a:t>
            </a:r>
            <a:r>
              <a:rPr lang="en-IE" b="0" dirty="0" smtClean="0"/>
              <a:t>ut </a:t>
            </a:r>
            <a:r>
              <a:rPr lang="en-IE" b="0" dirty="0"/>
              <a:t>of the action </a:t>
            </a:r>
            <a:r>
              <a:rPr lang="en-IE" b="0" dirty="0" smtClean="0"/>
              <a:t>i.e</a:t>
            </a:r>
            <a:r>
              <a:rPr lang="en-IE" b="0" dirty="0"/>
              <a:t>., the </a:t>
            </a:r>
            <a:r>
              <a:rPr lang="en-IE" b="0" dirty="0" smtClean="0"/>
              <a:t>research </a:t>
            </a:r>
          </a:p>
          <a:p>
            <a:pPr fontAlgn="base"/>
            <a:endParaRPr lang="en-IE" b="0" dirty="0"/>
          </a:p>
          <a:p>
            <a:pPr fontAlgn="base"/>
            <a:r>
              <a:rPr lang="en-IE" b="0" dirty="0" smtClean="0"/>
              <a:t>Disadvantages:</a:t>
            </a:r>
          </a:p>
          <a:p>
            <a:pPr marL="285750" indent="-285750" fontAlgn="base">
              <a:buFont typeface="Arial" panose="020B0604020202020204" pitchFamily="34" charset="0"/>
              <a:buChar char="•"/>
            </a:pPr>
            <a:r>
              <a:rPr lang="en-IE" b="0" dirty="0" smtClean="0"/>
              <a:t>Awkward/confusing </a:t>
            </a:r>
            <a:r>
              <a:rPr lang="en-IE" b="0" dirty="0"/>
              <a:t>sentence structures </a:t>
            </a:r>
            <a:endParaRPr lang="en-IE" b="0" dirty="0" smtClean="0"/>
          </a:p>
          <a:p>
            <a:pPr marL="285750" indent="-285750" fontAlgn="base">
              <a:buFont typeface="Arial" panose="020B0604020202020204" pitchFamily="34" charset="0"/>
              <a:buChar char="•"/>
            </a:pPr>
            <a:r>
              <a:rPr lang="en-IE" b="0" dirty="0" smtClean="0"/>
              <a:t>Generally </a:t>
            </a:r>
            <a:r>
              <a:rPr lang="en-IE" b="0" dirty="0"/>
              <a:t>considered less </a:t>
            </a:r>
            <a:r>
              <a:rPr lang="en-IE" b="0" dirty="0" smtClean="0"/>
              <a:t>engaging</a:t>
            </a:r>
            <a:endParaRPr lang="en-IE" b="0" dirty="0"/>
          </a:p>
        </p:txBody>
      </p:sp>
      <p:sp>
        <p:nvSpPr>
          <p:cNvPr id="7" name="TextBox 6"/>
          <p:cNvSpPr txBox="1"/>
          <p:nvPr/>
        </p:nvSpPr>
        <p:spPr>
          <a:xfrm>
            <a:off x="6768932" y="2394573"/>
            <a:ext cx="2375068" cy="3471720"/>
          </a:xfrm>
          <a:prstGeom prst="rect">
            <a:avLst/>
          </a:prstGeom>
          <a:solidFill>
            <a:schemeClr val="bg1"/>
          </a:solidFill>
        </p:spPr>
        <p:txBody>
          <a:bodyPr wrap="square" rtlCol="0">
            <a:spAutoFit/>
          </a:bodyPr>
          <a:lstStyle/>
          <a:p>
            <a:pPr lvl="0" algn="ctr" fontAlgn="base">
              <a:spcBef>
                <a:spcPct val="20000"/>
              </a:spcBef>
            </a:pPr>
            <a:r>
              <a:rPr lang="en-IE" dirty="0" smtClean="0">
                <a:solidFill>
                  <a:srgbClr val="000000"/>
                </a:solidFill>
              </a:rPr>
              <a:t>“We </a:t>
            </a:r>
            <a:r>
              <a:rPr lang="en-IE" dirty="0">
                <a:solidFill>
                  <a:srgbClr val="000000"/>
                </a:solidFill>
              </a:rPr>
              <a:t>performed a two-tailed </a:t>
            </a:r>
            <a:r>
              <a:rPr lang="en-IE" dirty="0" smtClean="0">
                <a:solidFill>
                  <a:srgbClr val="000000"/>
                </a:solidFill>
              </a:rPr>
              <a:t>t-test”</a:t>
            </a:r>
          </a:p>
          <a:p>
            <a:pPr lvl="0" algn="ctr" fontAlgn="base">
              <a:spcBef>
                <a:spcPct val="20000"/>
              </a:spcBef>
            </a:pPr>
            <a:r>
              <a:rPr lang="en-IE" dirty="0" smtClean="0">
                <a:solidFill>
                  <a:srgbClr val="000000"/>
                </a:solidFill>
              </a:rPr>
              <a:t>Becomes</a:t>
            </a:r>
          </a:p>
          <a:p>
            <a:pPr lvl="0" algn="ctr" fontAlgn="base">
              <a:spcBef>
                <a:spcPct val="20000"/>
              </a:spcBef>
            </a:pPr>
            <a:r>
              <a:rPr lang="en-IE" dirty="0" smtClean="0"/>
              <a:t>“</a:t>
            </a:r>
            <a:r>
              <a:rPr lang="en-IE" dirty="0" smtClean="0">
                <a:solidFill>
                  <a:srgbClr val="FF0000"/>
                </a:solidFill>
              </a:rPr>
              <a:t>A </a:t>
            </a:r>
            <a:r>
              <a:rPr lang="en-IE" dirty="0">
                <a:solidFill>
                  <a:srgbClr val="FF0000"/>
                </a:solidFill>
              </a:rPr>
              <a:t>two-tailed t-test was </a:t>
            </a:r>
            <a:r>
              <a:rPr lang="en-IE" dirty="0" smtClean="0">
                <a:solidFill>
                  <a:srgbClr val="FF0000"/>
                </a:solidFill>
              </a:rPr>
              <a:t>performed</a:t>
            </a:r>
            <a:r>
              <a:rPr lang="en-IE" dirty="0" smtClean="0"/>
              <a:t>”</a:t>
            </a:r>
          </a:p>
          <a:p>
            <a:pPr lvl="0" algn="ctr" fontAlgn="base">
              <a:spcBef>
                <a:spcPct val="20000"/>
              </a:spcBef>
            </a:pPr>
            <a:endParaRPr lang="en-IE" dirty="0"/>
          </a:p>
          <a:p>
            <a:pPr lvl="0" algn="ctr" fontAlgn="base">
              <a:spcBef>
                <a:spcPct val="20000"/>
              </a:spcBef>
            </a:pPr>
            <a:r>
              <a:rPr lang="en-IE" dirty="0" smtClean="0">
                <a:solidFill>
                  <a:srgbClr val="000000"/>
                </a:solidFill>
              </a:rPr>
              <a:t>“In </a:t>
            </a:r>
            <a:r>
              <a:rPr lang="en-IE" dirty="0">
                <a:solidFill>
                  <a:srgbClr val="000000"/>
                </a:solidFill>
              </a:rPr>
              <a:t>this paper we present </a:t>
            </a:r>
            <a:r>
              <a:rPr lang="en-IE" dirty="0" smtClean="0">
                <a:solidFill>
                  <a:srgbClr val="000000"/>
                </a:solidFill>
              </a:rPr>
              <a:t>results”</a:t>
            </a:r>
          </a:p>
          <a:p>
            <a:pPr lvl="0" algn="ctr" fontAlgn="base">
              <a:spcBef>
                <a:spcPct val="20000"/>
              </a:spcBef>
            </a:pPr>
            <a:r>
              <a:rPr lang="en-IE" dirty="0" smtClean="0">
                <a:solidFill>
                  <a:srgbClr val="000000"/>
                </a:solidFill>
              </a:rPr>
              <a:t>Becomes</a:t>
            </a:r>
          </a:p>
          <a:p>
            <a:pPr lvl="0" algn="ctr" fontAlgn="base">
              <a:spcBef>
                <a:spcPct val="20000"/>
              </a:spcBef>
            </a:pPr>
            <a:r>
              <a:rPr lang="en-IE" dirty="0" smtClean="0"/>
              <a:t>“</a:t>
            </a:r>
            <a:r>
              <a:rPr lang="en-IE" dirty="0" smtClean="0">
                <a:solidFill>
                  <a:srgbClr val="FF0000"/>
                </a:solidFill>
              </a:rPr>
              <a:t>Results </a:t>
            </a:r>
            <a:r>
              <a:rPr lang="en-IE" dirty="0">
                <a:solidFill>
                  <a:srgbClr val="FF0000"/>
                </a:solidFill>
              </a:rPr>
              <a:t>presented in this </a:t>
            </a:r>
            <a:r>
              <a:rPr lang="en-IE" dirty="0" smtClean="0">
                <a:solidFill>
                  <a:srgbClr val="FF0000"/>
                </a:solidFill>
              </a:rPr>
              <a:t>paper</a:t>
            </a:r>
            <a:r>
              <a:rPr lang="en-IE" dirty="0" smtClean="0"/>
              <a:t>”</a:t>
            </a:r>
            <a:endParaRPr lang="en-IE" dirty="0"/>
          </a:p>
        </p:txBody>
      </p:sp>
    </p:spTree>
    <p:extLst>
      <p:ext uri="{BB962C8B-B14F-4D97-AF65-F5344CB8AC3E}">
        <p14:creationId xmlns:p14="http://schemas.microsoft.com/office/powerpoint/2010/main" val="819918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txBox="1">
            <a:spLocks/>
          </p:cNvSpPr>
          <p:nvPr/>
        </p:nvSpPr>
        <p:spPr>
          <a:xfrm>
            <a:off x="696147" y="593326"/>
            <a:ext cx="6441989" cy="587081"/>
          </a:xfrm>
          <a:prstGeom prst="rect">
            <a:avLst/>
          </a:prstGeom>
        </p:spPr>
        <p:txBody>
          <a:bodyPr vert="horz" lIns="91440" tIns="45720" rIns="91440" bIns="45720" rtlCol="0">
            <a:normAutofit fontScale="92500"/>
          </a:bodyPr>
          <a:lstStyle>
            <a:lvl1pPr marL="0" indent="0" algn="l" defTabSz="457200" rtl="0" eaLnBrk="1" latinLnBrk="0" hangingPunct="1">
              <a:spcBef>
                <a:spcPct val="20000"/>
              </a:spcBef>
              <a:buFont typeface="Arial"/>
              <a:buNone/>
              <a:defRPr lang="en-US" sz="4000" b="1" i="0" kern="1200" smtClean="0">
                <a:solidFill>
                  <a:srgbClr val="000000"/>
                </a:solidFill>
                <a:effectLst/>
                <a:latin typeface="+mj-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IE" sz="2800" dirty="0" smtClean="0"/>
              <a:t>Key Elements to W</a:t>
            </a:r>
            <a:r>
              <a:rPr lang="en-GB" sz="2800" dirty="0" err="1" smtClean="0">
                <a:latin typeface="Arial" panose="020B0604020202020204" pitchFamily="34" charset="0"/>
                <a:cs typeface="Arial" panose="020B0604020202020204" pitchFamily="34" charset="0"/>
              </a:rPr>
              <a:t>riting</a:t>
            </a:r>
            <a:r>
              <a:rPr lang="en-GB" sz="2800" dirty="0" smtClean="0">
                <a:latin typeface="Arial" panose="020B0604020202020204" pitchFamily="34" charset="0"/>
                <a:cs typeface="Arial" panose="020B0604020202020204" pitchFamily="34" charset="0"/>
              </a:rPr>
              <a:t> Scientifically:</a:t>
            </a:r>
            <a:endParaRPr lang="en-GB" sz="2800" dirty="0">
              <a:latin typeface="Arial" panose="020B0604020202020204" pitchFamily="34" charset="0"/>
              <a:cs typeface="Arial" panose="020B0604020202020204" pitchFamily="34" charset="0"/>
            </a:endParaRPr>
          </a:p>
        </p:txBody>
      </p:sp>
      <p:sp>
        <p:nvSpPr>
          <p:cNvPr id="8" name="Text Placeholder 2"/>
          <p:cNvSpPr>
            <a:spLocks noGrp="1"/>
          </p:cNvSpPr>
          <p:nvPr>
            <p:ph type="body" sz="quarter" idx="11"/>
          </p:nvPr>
        </p:nvSpPr>
        <p:spPr>
          <a:xfrm>
            <a:off x="696148" y="1278298"/>
            <a:ext cx="6215291" cy="5152190"/>
          </a:xfrm>
        </p:spPr>
        <p:txBody>
          <a:bodyPr>
            <a:noAutofit/>
          </a:bodyPr>
          <a:lstStyle/>
          <a:p>
            <a:pPr algn="ctr" fontAlgn="base"/>
            <a:r>
              <a:rPr lang="en-IE" dirty="0" smtClean="0">
                <a:solidFill>
                  <a:srgbClr val="FF0000"/>
                </a:solidFill>
              </a:rPr>
              <a:t>Objectivity:</a:t>
            </a:r>
            <a:endParaRPr lang="en-IE" dirty="0">
              <a:solidFill>
                <a:srgbClr val="FF0000"/>
              </a:solidFill>
            </a:endParaRPr>
          </a:p>
          <a:p>
            <a:pPr algn="ctr" fontAlgn="base"/>
            <a:r>
              <a:rPr lang="en-IE" dirty="0"/>
              <a:t>Strategies for </a:t>
            </a:r>
            <a:r>
              <a:rPr lang="en-IE" dirty="0" smtClean="0"/>
              <a:t>objective, conventional scientific writing</a:t>
            </a:r>
            <a:endParaRPr lang="en-IE" dirty="0"/>
          </a:p>
          <a:p>
            <a:pPr algn="ctr" fontAlgn="base"/>
            <a:endParaRPr lang="en-IE" dirty="0" smtClean="0">
              <a:solidFill>
                <a:srgbClr val="00B0F0"/>
              </a:solidFill>
            </a:endParaRPr>
          </a:p>
          <a:p>
            <a:pPr algn="ctr" fontAlgn="base"/>
            <a:r>
              <a:rPr lang="en-IE" dirty="0" smtClean="0">
                <a:solidFill>
                  <a:srgbClr val="00B0F0"/>
                </a:solidFill>
              </a:rPr>
              <a:t>2. Limitations of Your Research</a:t>
            </a:r>
          </a:p>
          <a:p>
            <a:pPr fontAlgn="base"/>
            <a:r>
              <a:rPr lang="en-IE" b="0" dirty="0" smtClean="0"/>
              <a:t>Results/Discussions/Conclusions </a:t>
            </a:r>
            <a:r>
              <a:rPr lang="en-IE" b="0" dirty="0"/>
              <a:t>should be directly supported by </a:t>
            </a:r>
            <a:r>
              <a:rPr lang="en-IE" b="0" dirty="0" smtClean="0"/>
              <a:t>your data. Avoid:</a:t>
            </a:r>
          </a:p>
          <a:p>
            <a:pPr marL="285750" indent="-285750" fontAlgn="base">
              <a:buFont typeface="Arial" panose="020B0604020202020204" pitchFamily="34" charset="0"/>
              <a:buChar char="•"/>
            </a:pPr>
            <a:r>
              <a:rPr lang="en-IE" b="0" dirty="0" smtClean="0"/>
              <a:t>sweeping </a:t>
            </a:r>
            <a:r>
              <a:rPr lang="en-IE" b="0" dirty="0"/>
              <a:t>conclusions </a:t>
            </a:r>
            <a:endParaRPr lang="en-IE" b="0" dirty="0" smtClean="0"/>
          </a:p>
          <a:p>
            <a:pPr marL="285750" indent="-285750" fontAlgn="base">
              <a:buFont typeface="Arial" panose="020B0604020202020204" pitchFamily="34" charset="0"/>
              <a:buChar char="•"/>
            </a:pPr>
            <a:r>
              <a:rPr lang="en-IE" b="0" dirty="0" smtClean="0"/>
              <a:t>assumptions </a:t>
            </a:r>
          </a:p>
          <a:p>
            <a:pPr marL="285750" indent="-285750" fontAlgn="base">
              <a:buFont typeface="Arial" panose="020B0604020202020204" pitchFamily="34" charset="0"/>
              <a:buChar char="•"/>
            </a:pPr>
            <a:r>
              <a:rPr lang="en-IE" b="0" dirty="0" smtClean="0"/>
              <a:t>unsubstantiated claims from </a:t>
            </a:r>
            <a:r>
              <a:rPr lang="en-IE" b="0" dirty="0"/>
              <a:t>your or others’ </a:t>
            </a:r>
            <a:r>
              <a:rPr lang="en-IE" b="0" dirty="0" smtClean="0"/>
              <a:t>research </a:t>
            </a:r>
          </a:p>
          <a:p>
            <a:pPr fontAlgn="base"/>
            <a:endParaRPr lang="en-IE" b="0" dirty="0" smtClean="0"/>
          </a:p>
          <a:p>
            <a:pPr fontAlgn="base"/>
            <a:r>
              <a:rPr lang="en-IE" b="0" dirty="0" smtClean="0"/>
              <a:t>“A </a:t>
            </a:r>
            <a:r>
              <a:rPr lang="en-IE" b="0" dirty="0"/>
              <a:t>correlation between fur thickness and basal metabolic rate in rats and mice </a:t>
            </a:r>
            <a:r>
              <a:rPr lang="en-IE" dirty="0" smtClean="0"/>
              <a:t>does not mean </a:t>
            </a:r>
            <a:r>
              <a:rPr lang="en-IE" b="0" dirty="0" smtClean="0"/>
              <a:t>there is a correlation </a:t>
            </a:r>
            <a:r>
              <a:rPr lang="en-IE" b="0" dirty="0"/>
              <a:t>in all mammals</a:t>
            </a:r>
            <a:r>
              <a:rPr lang="en-IE" b="0" dirty="0" smtClean="0"/>
              <a:t>.” </a:t>
            </a:r>
          </a:p>
          <a:p>
            <a:pPr fontAlgn="base"/>
            <a:r>
              <a:rPr lang="en-IE" b="0" dirty="0" smtClean="0"/>
              <a:t>“A correlation between fur </a:t>
            </a:r>
            <a:r>
              <a:rPr lang="en-IE" b="0" dirty="0"/>
              <a:t>thickness and basal metabolic rate </a:t>
            </a:r>
            <a:r>
              <a:rPr lang="en-IE" b="0" dirty="0" smtClean="0"/>
              <a:t>found </a:t>
            </a:r>
            <a:r>
              <a:rPr lang="en-IE" b="0" dirty="0"/>
              <a:t>in </a:t>
            </a:r>
            <a:r>
              <a:rPr lang="en-IE" b="0" dirty="0" smtClean="0"/>
              <a:t>twenty </a:t>
            </a:r>
            <a:r>
              <a:rPr lang="en-IE" b="0" dirty="0"/>
              <a:t>mammalian </a:t>
            </a:r>
            <a:r>
              <a:rPr lang="en-IE" b="0" dirty="0" smtClean="0"/>
              <a:t>species, </a:t>
            </a:r>
            <a:r>
              <a:rPr lang="en-IE" dirty="0" smtClean="0"/>
              <a:t>may mean </a:t>
            </a:r>
            <a:r>
              <a:rPr lang="en-IE" b="0" dirty="0" smtClean="0"/>
              <a:t>there is a correlation in all mammals.”</a:t>
            </a:r>
            <a:endParaRPr lang="en-IE" dirty="0" smtClean="0"/>
          </a:p>
          <a:p>
            <a:pPr fontAlgn="base"/>
            <a:r>
              <a:rPr lang="en-IE" b="0" dirty="0" smtClean="0"/>
              <a:t> </a:t>
            </a:r>
            <a:endParaRPr lang="en-IE" b="0" dirty="0"/>
          </a:p>
        </p:txBody>
      </p:sp>
      <p:sp>
        <p:nvSpPr>
          <p:cNvPr id="5" name="TextBox 4"/>
          <p:cNvSpPr txBox="1"/>
          <p:nvPr/>
        </p:nvSpPr>
        <p:spPr>
          <a:xfrm>
            <a:off x="6792685" y="2382701"/>
            <a:ext cx="2351315" cy="2031325"/>
          </a:xfrm>
          <a:prstGeom prst="rect">
            <a:avLst/>
          </a:prstGeom>
          <a:solidFill>
            <a:schemeClr val="bg1"/>
          </a:solidFill>
        </p:spPr>
        <p:txBody>
          <a:bodyPr wrap="square" rtlCol="0">
            <a:spAutoFit/>
          </a:bodyPr>
          <a:lstStyle/>
          <a:p>
            <a:pPr algn="ctr" fontAlgn="base"/>
            <a:r>
              <a:rPr lang="en-IE" b="1" dirty="0" smtClean="0">
                <a:solidFill>
                  <a:srgbClr val="FF0000"/>
                </a:solidFill>
              </a:rPr>
              <a:t>Objectivity</a:t>
            </a:r>
            <a:endParaRPr lang="en-IE" dirty="0" smtClean="0">
              <a:solidFill>
                <a:srgbClr val="FF0000"/>
              </a:solidFill>
            </a:endParaRPr>
          </a:p>
          <a:p>
            <a:pPr algn="ctr" fontAlgn="base"/>
            <a:r>
              <a:rPr lang="en-IE" dirty="0" smtClean="0">
                <a:solidFill>
                  <a:srgbClr val="FF0000"/>
                </a:solidFill>
              </a:rPr>
              <a:t>is achieved by paying attention to:</a:t>
            </a:r>
          </a:p>
          <a:p>
            <a:pPr fontAlgn="base"/>
            <a:endParaRPr lang="en-IE" b="1" dirty="0" smtClean="0">
              <a:solidFill>
                <a:srgbClr val="00B0F0"/>
              </a:solidFill>
            </a:endParaRPr>
          </a:p>
          <a:p>
            <a:pPr marL="342900" indent="-342900" fontAlgn="base">
              <a:buAutoNum type="arabicPeriod"/>
            </a:pPr>
            <a:r>
              <a:rPr lang="en-IE" b="1" dirty="0" smtClean="0">
                <a:solidFill>
                  <a:srgbClr val="00B0F0"/>
                </a:solidFill>
              </a:rPr>
              <a:t>Passive Voice</a:t>
            </a:r>
          </a:p>
          <a:p>
            <a:pPr marL="342900" indent="-342900" fontAlgn="base">
              <a:buAutoNum type="arabicPeriod"/>
            </a:pPr>
            <a:r>
              <a:rPr lang="en-IE" b="1" dirty="0" smtClean="0">
                <a:solidFill>
                  <a:srgbClr val="00B0F0"/>
                </a:solidFill>
              </a:rPr>
              <a:t>Limitations of Your Research</a:t>
            </a:r>
            <a:endParaRPr lang="en-IE" b="1" dirty="0">
              <a:solidFill>
                <a:srgbClr val="00B0F0"/>
              </a:solidFill>
            </a:endParaRPr>
          </a:p>
        </p:txBody>
      </p:sp>
    </p:spTree>
    <p:extLst>
      <p:ext uri="{BB962C8B-B14F-4D97-AF65-F5344CB8AC3E}">
        <p14:creationId xmlns:p14="http://schemas.microsoft.com/office/powerpoint/2010/main" val="3029477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1295400"/>
            <a:ext cx="5791200" cy="3847207"/>
          </a:xfrm>
          <a:prstGeom prst="rect">
            <a:avLst/>
          </a:prstGeom>
          <a:noFill/>
        </p:spPr>
        <p:txBody>
          <a:bodyPr wrap="square" rtlCol="0">
            <a:spAutoFit/>
          </a:bodyPr>
          <a:lstStyle/>
          <a:p>
            <a:pPr algn="ctr"/>
            <a:r>
              <a:rPr lang="en-GB" sz="5400" b="1" dirty="0" smtClean="0">
                <a:solidFill>
                  <a:srgbClr val="000000"/>
                </a:solidFill>
                <a:latin typeface="Arial" panose="020B0604020202020204" pitchFamily="34" charset="0"/>
                <a:cs typeface="Arial" panose="020B0604020202020204" pitchFamily="34" charset="0"/>
              </a:rPr>
              <a:t>Writing </a:t>
            </a:r>
          </a:p>
          <a:p>
            <a:pPr algn="ctr"/>
            <a:r>
              <a:rPr lang="en-GB" sz="5400" b="1" dirty="0" smtClean="0">
                <a:solidFill>
                  <a:srgbClr val="000000"/>
                </a:solidFill>
                <a:latin typeface="Arial" panose="020B0604020202020204" pitchFamily="34" charset="0"/>
                <a:cs typeface="Arial" panose="020B0604020202020204" pitchFamily="34" charset="0"/>
              </a:rPr>
              <a:t>Scientific Papers/Reports/Thesis</a:t>
            </a:r>
          </a:p>
          <a:p>
            <a:endParaRPr lang="en-GB" sz="28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96283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txBox="1">
            <a:spLocks/>
          </p:cNvSpPr>
          <p:nvPr/>
        </p:nvSpPr>
        <p:spPr>
          <a:xfrm>
            <a:off x="696147" y="593326"/>
            <a:ext cx="6441989" cy="587081"/>
          </a:xfrm>
          <a:prstGeom prst="rect">
            <a:avLst/>
          </a:prstGeom>
        </p:spPr>
        <p:txBody>
          <a:bodyPr vert="horz" lIns="91440" tIns="45720" rIns="91440" bIns="45720" rtlCol="0">
            <a:normAutofit fontScale="85000" lnSpcReduction="10000"/>
          </a:bodyPr>
          <a:lstStyle>
            <a:lvl1pPr marL="0" indent="0" algn="l" defTabSz="457200" rtl="0" eaLnBrk="1" latinLnBrk="0" hangingPunct="1">
              <a:spcBef>
                <a:spcPct val="20000"/>
              </a:spcBef>
              <a:buFont typeface="Arial"/>
              <a:buNone/>
              <a:defRPr lang="en-US" sz="4000" b="1" i="0" kern="1200" smtClean="0">
                <a:solidFill>
                  <a:srgbClr val="000000"/>
                </a:solidFill>
                <a:effectLst/>
                <a:latin typeface="+mj-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IE" sz="2800" dirty="0" smtClean="0"/>
              <a:t>W</a:t>
            </a:r>
            <a:r>
              <a:rPr lang="en-GB" sz="2800" dirty="0" err="1" smtClean="0">
                <a:latin typeface="Arial" panose="020B0604020202020204" pitchFamily="34" charset="0"/>
                <a:cs typeface="Arial" panose="020B0604020202020204" pitchFamily="34" charset="0"/>
              </a:rPr>
              <a:t>riting</a:t>
            </a:r>
            <a:r>
              <a:rPr lang="en-GB" sz="2800" dirty="0" smtClean="0">
                <a:latin typeface="Arial" panose="020B0604020202020204" pitchFamily="34" charset="0"/>
                <a:cs typeface="Arial" panose="020B0604020202020204" pitchFamily="34" charset="0"/>
              </a:rPr>
              <a:t> a Scientific Paper/Report/Thesis:</a:t>
            </a:r>
            <a:endParaRPr lang="en-GB" sz="2800" dirty="0">
              <a:latin typeface="Arial" panose="020B0604020202020204" pitchFamily="34" charset="0"/>
              <a:cs typeface="Arial" panose="020B0604020202020204" pitchFamily="34" charset="0"/>
            </a:endParaRPr>
          </a:p>
        </p:txBody>
      </p:sp>
      <p:sp>
        <p:nvSpPr>
          <p:cNvPr id="8" name="Text Placeholder 2"/>
          <p:cNvSpPr>
            <a:spLocks noGrp="1"/>
          </p:cNvSpPr>
          <p:nvPr>
            <p:ph type="body" sz="quarter" idx="11"/>
          </p:nvPr>
        </p:nvSpPr>
        <p:spPr>
          <a:xfrm>
            <a:off x="696147" y="1325799"/>
            <a:ext cx="6195103" cy="3804341"/>
          </a:xfrm>
        </p:spPr>
        <p:txBody>
          <a:bodyPr>
            <a:normAutofit/>
          </a:bodyPr>
          <a:lstStyle/>
          <a:p>
            <a:pPr fontAlgn="base"/>
            <a:r>
              <a:rPr lang="en-IE" b="0" dirty="0"/>
              <a:t>The scientific paper has developed over the past three centuries into a tool to communicate the results of scientific inquiry. </a:t>
            </a:r>
            <a:endParaRPr lang="en-IE" b="0" dirty="0" smtClean="0"/>
          </a:p>
          <a:p>
            <a:pPr fontAlgn="base"/>
            <a:endParaRPr lang="en-IE" b="0" dirty="0" smtClean="0"/>
          </a:p>
          <a:p>
            <a:pPr fontAlgn="base"/>
            <a:r>
              <a:rPr lang="en-IE" b="0" dirty="0" smtClean="0"/>
              <a:t>The </a:t>
            </a:r>
            <a:r>
              <a:rPr lang="en-IE" b="0" dirty="0"/>
              <a:t>main audience for scientific papers is extremely specialized</a:t>
            </a:r>
            <a:r>
              <a:rPr lang="en-IE" b="0" dirty="0" smtClean="0"/>
              <a:t>.</a:t>
            </a:r>
          </a:p>
          <a:p>
            <a:pPr fontAlgn="base"/>
            <a:r>
              <a:rPr lang="en-IE" b="0" dirty="0" smtClean="0"/>
              <a:t> </a:t>
            </a:r>
          </a:p>
          <a:p>
            <a:pPr fontAlgn="base"/>
            <a:r>
              <a:rPr lang="en-IE" b="0" dirty="0" smtClean="0"/>
              <a:t>The </a:t>
            </a:r>
            <a:r>
              <a:rPr lang="en-IE" b="0" dirty="0"/>
              <a:t>purpose </a:t>
            </a:r>
            <a:r>
              <a:rPr lang="en-IE" b="0" dirty="0" smtClean="0"/>
              <a:t>is </a:t>
            </a:r>
            <a:r>
              <a:rPr lang="en-IE" b="0" dirty="0"/>
              <a:t>twofold</a:t>
            </a:r>
            <a:r>
              <a:rPr lang="en-IE" b="0" dirty="0" smtClean="0"/>
              <a:t>:</a:t>
            </a:r>
          </a:p>
          <a:p>
            <a:pPr marL="285750" indent="-285750" fontAlgn="base">
              <a:buFont typeface="Arial" panose="020B0604020202020204" pitchFamily="34" charset="0"/>
              <a:buChar char="•"/>
            </a:pPr>
            <a:r>
              <a:rPr lang="en-IE" b="0" dirty="0" smtClean="0"/>
              <a:t>to </a:t>
            </a:r>
            <a:r>
              <a:rPr lang="en-IE" b="0" dirty="0"/>
              <a:t>present information so that it is easy to retrieve</a:t>
            </a:r>
            <a:r>
              <a:rPr lang="en-IE" b="0" dirty="0" smtClean="0"/>
              <a:t>,</a:t>
            </a:r>
          </a:p>
          <a:p>
            <a:pPr marL="285750" indent="-285750" fontAlgn="base">
              <a:buFont typeface="Arial" panose="020B0604020202020204" pitchFamily="34" charset="0"/>
              <a:buChar char="•"/>
            </a:pPr>
            <a:r>
              <a:rPr lang="en-IE" b="0" dirty="0" smtClean="0"/>
              <a:t>to </a:t>
            </a:r>
            <a:r>
              <a:rPr lang="en-IE" b="0" dirty="0"/>
              <a:t>present enough information that the reader can duplicate the scientific study</a:t>
            </a:r>
            <a:r>
              <a:rPr lang="en-IE" b="0" dirty="0" smtClean="0"/>
              <a:t>.</a:t>
            </a:r>
          </a:p>
          <a:p>
            <a:pPr fontAlgn="base"/>
            <a:endParaRPr lang="en-IE" b="0" dirty="0"/>
          </a:p>
        </p:txBody>
      </p:sp>
    </p:spTree>
    <p:extLst>
      <p:ext uri="{BB962C8B-B14F-4D97-AF65-F5344CB8AC3E}">
        <p14:creationId xmlns:p14="http://schemas.microsoft.com/office/powerpoint/2010/main" val="1063628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txBox="1">
            <a:spLocks/>
          </p:cNvSpPr>
          <p:nvPr/>
        </p:nvSpPr>
        <p:spPr>
          <a:xfrm>
            <a:off x="696147" y="593326"/>
            <a:ext cx="6441989" cy="587081"/>
          </a:xfrm>
          <a:prstGeom prst="rect">
            <a:avLst/>
          </a:prstGeom>
        </p:spPr>
        <p:txBody>
          <a:bodyPr vert="horz" lIns="91440" tIns="45720" rIns="91440" bIns="45720" rtlCol="0">
            <a:normAutofit fontScale="85000" lnSpcReduction="10000"/>
          </a:bodyPr>
          <a:lstStyle>
            <a:lvl1pPr marL="0" indent="0" algn="l" defTabSz="457200" rtl="0" eaLnBrk="1" latinLnBrk="0" hangingPunct="1">
              <a:spcBef>
                <a:spcPct val="20000"/>
              </a:spcBef>
              <a:buFont typeface="Arial"/>
              <a:buNone/>
              <a:defRPr lang="en-US" sz="4000" b="1" i="0" kern="1200" smtClean="0">
                <a:solidFill>
                  <a:srgbClr val="000000"/>
                </a:solidFill>
                <a:effectLst/>
                <a:latin typeface="+mj-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IE" sz="2800" dirty="0" smtClean="0"/>
              <a:t>W</a:t>
            </a:r>
            <a:r>
              <a:rPr lang="en-GB" sz="2800" dirty="0" err="1" smtClean="0">
                <a:latin typeface="Arial" panose="020B0604020202020204" pitchFamily="34" charset="0"/>
                <a:cs typeface="Arial" panose="020B0604020202020204" pitchFamily="34" charset="0"/>
              </a:rPr>
              <a:t>riting</a:t>
            </a:r>
            <a:r>
              <a:rPr lang="en-GB" sz="2800" dirty="0" smtClean="0">
                <a:latin typeface="Arial" panose="020B0604020202020204" pitchFamily="34" charset="0"/>
                <a:cs typeface="Arial" panose="020B0604020202020204" pitchFamily="34" charset="0"/>
              </a:rPr>
              <a:t> a Scientific Paper/Report/Thesis:</a:t>
            </a:r>
            <a:endParaRPr lang="en-GB" sz="2800" dirty="0">
              <a:latin typeface="Arial" panose="020B0604020202020204" pitchFamily="34" charset="0"/>
              <a:cs typeface="Arial" panose="020B0604020202020204" pitchFamily="34" charset="0"/>
            </a:endParaRPr>
          </a:p>
        </p:txBody>
      </p:sp>
      <p:sp>
        <p:nvSpPr>
          <p:cNvPr id="8" name="Text Placeholder 2"/>
          <p:cNvSpPr>
            <a:spLocks noGrp="1"/>
          </p:cNvSpPr>
          <p:nvPr>
            <p:ph type="body" sz="quarter" idx="11"/>
          </p:nvPr>
        </p:nvSpPr>
        <p:spPr>
          <a:xfrm>
            <a:off x="696147" y="1290171"/>
            <a:ext cx="6195103" cy="5276883"/>
          </a:xfrm>
        </p:spPr>
        <p:txBody>
          <a:bodyPr>
            <a:normAutofit lnSpcReduction="10000"/>
          </a:bodyPr>
          <a:lstStyle/>
          <a:p>
            <a:pPr fontAlgn="base"/>
            <a:r>
              <a:rPr lang="en-IE" b="0" dirty="0"/>
              <a:t>Writing an effective scientific paper is not </a:t>
            </a:r>
            <a:r>
              <a:rPr lang="en-IE" b="0" dirty="0" smtClean="0"/>
              <a:t>easy!</a:t>
            </a:r>
          </a:p>
          <a:p>
            <a:pPr fontAlgn="base"/>
            <a:r>
              <a:rPr lang="en-IE" b="0" dirty="0"/>
              <a:t>W</a:t>
            </a:r>
            <a:r>
              <a:rPr lang="en-IE" b="0" dirty="0" smtClean="0"/>
              <a:t>rite </a:t>
            </a:r>
            <a:r>
              <a:rPr lang="en-IE" b="0" dirty="0"/>
              <a:t>as if your paper will be read by a person who knows about the field </a:t>
            </a:r>
            <a:r>
              <a:rPr lang="en-IE" b="0" dirty="0" smtClean="0"/>
              <a:t>but not what </a:t>
            </a:r>
            <a:r>
              <a:rPr lang="en-IE" b="0" dirty="0"/>
              <a:t>you did. </a:t>
            </a:r>
            <a:endParaRPr lang="en-IE" b="0" dirty="0" smtClean="0"/>
          </a:p>
          <a:p>
            <a:pPr fontAlgn="base"/>
            <a:r>
              <a:rPr lang="en-IE" b="0" dirty="0" smtClean="0"/>
              <a:t>Read </a:t>
            </a:r>
            <a:r>
              <a:rPr lang="en-IE" b="0" dirty="0"/>
              <a:t>some scientific papers that have been written in the format of the paper you plan to use</a:t>
            </a:r>
            <a:r>
              <a:rPr lang="en-IE" b="0" dirty="0" smtClean="0"/>
              <a:t>.</a:t>
            </a:r>
          </a:p>
          <a:p>
            <a:pPr fontAlgn="base"/>
            <a:endParaRPr lang="en-IE" dirty="0"/>
          </a:p>
          <a:p>
            <a:pPr fontAlgn="base"/>
            <a:r>
              <a:rPr lang="en-IE" dirty="0" smtClean="0"/>
              <a:t> </a:t>
            </a:r>
            <a:r>
              <a:rPr lang="en-IE" b="0" dirty="0" smtClean="0"/>
              <a:t>A </a:t>
            </a:r>
            <a:r>
              <a:rPr lang="en-IE" b="0" dirty="0"/>
              <a:t>scientific </a:t>
            </a:r>
            <a:r>
              <a:rPr lang="en-IE" b="0" dirty="0" smtClean="0"/>
              <a:t>paper or report </a:t>
            </a:r>
            <a:r>
              <a:rPr lang="en-IE" b="0" dirty="0"/>
              <a:t>should have, in proper </a:t>
            </a:r>
            <a:r>
              <a:rPr lang="en-IE" b="0" dirty="0" smtClean="0"/>
              <a:t>order:</a:t>
            </a:r>
          </a:p>
          <a:p>
            <a:pPr marL="285750" indent="-285750" fontAlgn="base">
              <a:buFont typeface="Arial" panose="020B0604020202020204" pitchFamily="34" charset="0"/>
              <a:buChar char="•"/>
            </a:pPr>
            <a:r>
              <a:rPr lang="en-IE" dirty="0" smtClean="0"/>
              <a:t>Title</a:t>
            </a:r>
          </a:p>
          <a:p>
            <a:pPr marL="285750" indent="-285750" fontAlgn="base">
              <a:buFont typeface="Arial" panose="020B0604020202020204" pitchFamily="34" charset="0"/>
              <a:buChar char="•"/>
            </a:pPr>
            <a:r>
              <a:rPr lang="en-IE" dirty="0" smtClean="0"/>
              <a:t>Abstract</a:t>
            </a:r>
          </a:p>
          <a:p>
            <a:pPr marL="285750" indent="-285750" fontAlgn="base">
              <a:buFont typeface="Arial" panose="020B0604020202020204" pitchFamily="34" charset="0"/>
              <a:buChar char="•"/>
            </a:pPr>
            <a:r>
              <a:rPr lang="en-IE" dirty="0" smtClean="0"/>
              <a:t>Introduction</a:t>
            </a:r>
          </a:p>
          <a:p>
            <a:pPr marL="285750" indent="-285750" fontAlgn="base">
              <a:buFont typeface="Arial" panose="020B0604020202020204" pitchFamily="34" charset="0"/>
              <a:buChar char="•"/>
            </a:pPr>
            <a:r>
              <a:rPr lang="en-IE" dirty="0" smtClean="0"/>
              <a:t>Materials </a:t>
            </a:r>
            <a:r>
              <a:rPr lang="en-IE" dirty="0"/>
              <a:t>and </a:t>
            </a:r>
            <a:r>
              <a:rPr lang="en-IE" dirty="0" smtClean="0"/>
              <a:t>Methods</a:t>
            </a:r>
          </a:p>
          <a:p>
            <a:pPr marL="285750" indent="-285750" fontAlgn="base">
              <a:buFont typeface="Arial" panose="020B0604020202020204" pitchFamily="34" charset="0"/>
              <a:buChar char="•"/>
            </a:pPr>
            <a:r>
              <a:rPr lang="en-IE" dirty="0" smtClean="0"/>
              <a:t>Results</a:t>
            </a:r>
          </a:p>
          <a:p>
            <a:pPr marL="285750" indent="-285750" fontAlgn="base">
              <a:buFont typeface="Arial" panose="020B0604020202020204" pitchFamily="34" charset="0"/>
              <a:buChar char="•"/>
            </a:pPr>
            <a:r>
              <a:rPr lang="en-IE" dirty="0" smtClean="0"/>
              <a:t>Discussion </a:t>
            </a:r>
          </a:p>
          <a:p>
            <a:pPr marL="285750" indent="-285750" fontAlgn="base">
              <a:buFont typeface="Arial" panose="020B0604020202020204" pitchFamily="34" charset="0"/>
              <a:buChar char="•"/>
            </a:pPr>
            <a:r>
              <a:rPr lang="en-IE" dirty="0" smtClean="0"/>
              <a:t>Conclusions</a:t>
            </a:r>
          </a:p>
          <a:p>
            <a:pPr marL="285750" indent="-285750" fontAlgn="base">
              <a:buFont typeface="Arial" panose="020B0604020202020204" pitchFamily="34" charset="0"/>
              <a:buChar char="•"/>
            </a:pPr>
            <a:r>
              <a:rPr lang="en-IE" dirty="0" smtClean="0"/>
              <a:t>References</a:t>
            </a:r>
          </a:p>
          <a:p>
            <a:pPr marL="285750" indent="-285750" fontAlgn="base">
              <a:buFont typeface="Arial" panose="020B0604020202020204" pitchFamily="34" charset="0"/>
              <a:buChar char="•"/>
            </a:pPr>
            <a:r>
              <a:rPr lang="en-IE" b="0" dirty="0" smtClean="0"/>
              <a:t>Table of contents, List of Figures, List of Tables, Abbreviations, Future work etc. – may be necessary</a:t>
            </a:r>
          </a:p>
        </p:txBody>
      </p:sp>
      <p:sp>
        <p:nvSpPr>
          <p:cNvPr id="4" name="TextBox 3"/>
          <p:cNvSpPr txBox="1"/>
          <p:nvPr/>
        </p:nvSpPr>
        <p:spPr>
          <a:xfrm>
            <a:off x="6666130" y="1864774"/>
            <a:ext cx="2375068" cy="4025717"/>
          </a:xfrm>
          <a:prstGeom prst="rect">
            <a:avLst/>
          </a:prstGeom>
          <a:solidFill>
            <a:schemeClr val="bg1"/>
          </a:solidFill>
        </p:spPr>
        <p:txBody>
          <a:bodyPr wrap="square" rtlCol="0">
            <a:spAutoFit/>
          </a:bodyPr>
          <a:lstStyle/>
          <a:p>
            <a:pPr lvl="0" algn="ctr" fontAlgn="base">
              <a:spcBef>
                <a:spcPct val="20000"/>
              </a:spcBef>
            </a:pPr>
            <a:r>
              <a:rPr lang="en-IE" dirty="0" smtClean="0">
                <a:solidFill>
                  <a:srgbClr val="000000"/>
                </a:solidFill>
              </a:rPr>
              <a:t>Should use MIND-MAPPING software for planning each section.</a:t>
            </a:r>
          </a:p>
          <a:p>
            <a:pPr lvl="0" algn="ctr" fontAlgn="base">
              <a:spcBef>
                <a:spcPct val="20000"/>
              </a:spcBef>
            </a:pPr>
            <a:r>
              <a:rPr lang="en-IE" dirty="0" smtClean="0">
                <a:solidFill>
                  <a:srgbClr val="000000"/>
                </a:solidFill>
              </a:rPr>
              <a:t>Available free on DCU Website:</a:t>
            </a:r>
          </a:p>
          <a:p>
            <a:pPr marL="285750" lvl="0" indent="-285750" algn="ctr" fontAlgn="base">
              <a:spcBef>
                <a:spcPct val="20000"/>
              </a:spcBef>
              <a:buFont typeface="Arial" panose="020B0604020202020204" pitchFamily="34" charset="0"/>
              <a:buChar char="•"/>
            </a:pPr>
            <a:r>
              <a:rPr lang="en-IE" dirty="0">
                <a:solidFill>
                  <a:srgbClr val="000000"/>
                </a:solidFill>
              </a:rPr>
              <a:t>Explore DCU</a:t>
            </a:r>
          </a:p>
          <a:p>
            <a:pPr marL="285750" lvl="0" indent="-285750" algn="ctr" fontAlgn="base">
              <a:spcBef>
                <a:spcPct val="20000"/>
              </a:spcBef>
              <a:buFont typeface="Arial" panose="020B0604020202020204" pitchFamily="34" charset="0"/>
              <a:buChar char="•"/>
            </a:pPr>
            <a:r>
              <a:rPr lang="en-IE" dirty="0">
                <a:solidFill>
                  <a:srgbClr val="000000"/>
                </a:solidFill>
              </a:rPr>
              <a:t>Student Learning</a:t>
            </a:r>
          </a:p>
          <a:p>
            <a:pPr marL="285750" lvl="0" indent="-285750" algn="ctr" fontAlgn="base">
              <a:spcBef>
                <a:spcPct val="20000"/>
              </a:spcBef>
              <a:buFont typeface="Arial" panose="020B0604020202020204" pitchFamily="34" charset="0"/>
              <a:buChar char="•"/>
            </a:pPr>
            <a:r>
              <a:rPr lang="en-IE" dirty="0">
                <a:solidFill>
                  <a:srgbClr val="000000"/>
                </a:solidFill>
              </a:rPr>
              <a:t>Online Resources</a:t>
            </a:r>
          </a:p>
          <a:p>
            <a:pPr marL="285750" lvl="0" indent="-285750" algn="ctr" fontAlgn="base">
              <a:spcBef>
                <a:spcPct val="20000"/>
              </a:spcBef>
              <a:buFont typeface="Arial" panose="020B0604020202020204" pitchFamily="34" charset="0"/>
              <a:buChar char="•"/>
            </a:pPr>
            <a:r>
              <a:rPr lang="en-IE" dirty="0" smtClean="0">
                <a:solidFill>
                  <a:srgbClr val="000000"/>
                </a:solidFill>
              </a:rPr>
              <a:t>MIND-MAPPING software</a:t>
            </a:r>
          </a:p>
          <a:p>
            <a:pPr marL="285750" lvl="0" indent="-285750" algn="ctr" fontAlgn="base">
              <a:spcBef>
                <a:spcPct val="20000"/>
              </a:spcBef>
              <a:buFont typeface="Arial" panose="020B0604020202020204" pitchFamily="34" charset="0"/>
              <a:buChar char="•"/>
            </a:pPr>
            <a:r>
              <a:rPr lang="en-IE" dirty="0" smtClean="0">
                <a:solidFill>
                  <a:srgbClr val="000000"/>
                </a:solidFill>
              </a:rPr>
              <a:t>MIND-MAPPING introduction </a:t>
            </a:r>
            <a:endParaRPr lang="en-IE" dirty="0"/>
          </a:p>
        </p:txBody>
      </p:sp>
    </p:spTree>
    <p:extLst>
      <p:ext uri="{BB962C8B-B14F-4D97-AF65-F5344CB8AC3E}">
        <p14:creationId xmlns:p14="http://schemas.microsoft.com/office/powerpoint/2010/main" val="3344203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314232861"/>
              </p:ext>
            </p:extLst>
          </p:nvPr>
        </p:nvGraphicFramePr>
        <p:xfrm>
          <a:off x="655598" y="1195181"/>
          <a:ext cx="3598673" cy="5083160"/>
        </p:xfrm>
        <a:graphic>
          <a:graphicData uri="http://schemas.openxmlformats.org/drawingml/2006/table">
            <a:tbl>
              <a:tblPr firstRow="1" firstCol="1" bandRow="1">
                <a:tableStyleId>{5C22544A-7EE6-4342-B048-85BDC9FD1C3A}</a:tableStyleId>
              </a:tblPr>
              <a:tblGrid>
                <a:gridCol w="980465"/>
                <a:gridCol w="2618208"/>
              </a:tblGrid>
              <a:tr h="128963">
                <a:tc>
                  <a:txBody>
                    <a:bodyPr/>
                    <a:lstStyle/>
                    <a:p>
                      <a:pPr>
                        <a:lnSpc>
                          <a:spcPct val="115000"/>
                        </a:lnSpc>
                        <a:spcAft>
                          <a:spcPts val="0"/>
                        </a:spcAft>
                      </a:pPr>
                      <a:r>
                        <a:rPr lang="en-IE" sz="700">
                          <a:effectLst/>
                        </a:rPr>
                        <a:t>Title</a:t>
                      </a:r>
                      <a:endParaRPr lang="en-US" sz="700">
                        <a:effectLst/>
                        <a:latin typeface="Calibri"/>
                        <a:ea typeface="Calibri"/>
                        <a:cs typeface="Times New Roman"/>
                      </a:endParaRPr>
                    </a:p>
                  </a:txBody>
                  <a:tcPr marL="42053" marR="42053" marT="0" marB="0"/>
                </a:tc>
                <a:tc>
                  <a:txBody>
                    <a:bodyPr/>
                    <a:lstStyle/>
                    <a:p>
                      <a:pPr>
                        <a:lnSpc>
                          <a:spcPct val="115000"/>
                        </a:lnSpc>
                        <a:spcAft>
                          <a:spcPts val="0"/>
                        </a:spcAft>
                      </a:pPr>
                      <a:r>
                        <a:rPr lang="en-IE" sz="700">
                          <a:effectLst/>
                        </a:rPr>
                        <a:t>Clearly and briefly indicate what the report is about.</a:t>
                      </a:r>
                      <a:endParaRPr lang="en-US" sz="700">
                        <a:effectLst/>
                        <a:latin typeface="Calibri"/>
                        <a:ea typeface="Calibri"/>
                        <a:cs typeface="Times New Roman"/>
                      </a:endParaRPr>
                    </a:p>
                  </a:txBody>
                  <a:tcPr marL="42053" marR="42053" marT="0" marB="0"/>
                </a:tc>
              </a:tr>
              <a:tr h="257927">
                <a:tc>
                  <a:txBody>
                    <a:bodyPr/>
                    <a:lstStyle/>
                    <a:p>
                      <a:pPr>
                        <a:lnSpc>
                          <a:spcPct val="115000"/>
                        </a:lnSpc>
                        <a:spcAft>
                          <a:spcPts val="0"/>
                        </a:spcAft>
                      </a:pPr>
                      <a:r>
                        <a:rPr lang="en-IE" sz="700">
                          <a:effectLst/>
                        </a:rPr>
                        <a:t>Abstract</a:t>
                      </a:r>
                      <a:endParaRPr lang="en-US" sz="700">
                        <a:effectLst/>
                        <a:latin typeface="Calibri"/>
                        <a:ea typeface="Calibri"/>
                        <a:cs typeface="Times New Roman"/>
                      </a:endParaRPr>
                    </a:p>
                  </a:txBody>
                  <a:tcPr marL="42053" marR="42053" marT="0" marB="0"/>
                </a:tc>
                <a:tc>
                  <a:txBody>
                    <a:bodyPr/>
                    <a:lstStyle/>
                    <a:p>
                      <a:pPr>
                        <a:lnSpc>
                          <a:spcPct val="115000"/>
                        </a:lnSpc>
                        <a:spcAft>
                          <a:spcPts val="0"/>
                        </a:spcAft>
                      </a:pPr>
                      <a:r>
                        <a:rPr lang="en-IE" sz="700">
                          <a:effectLst/>
                        </a:rPr>
                        <a:t>Should be no longer than 200 words and should include the main objectives, findings (i.e. results) and the conclusions</a:t>
                      </a:r>
                      <a:endParaRPr lang="en-US" sz="700">
                        <a:effectLst/>
                        <a:latin typeface="Calibri"/>
                        <a:ea typeface="Calibri"/>
                        <a:cs typeface="Times New Roman"/>
                      </a:endParaRPr>
                    </a:p>
                  </a:txBody>
                  <a:tcPr marL="42053" marR="42053" marT="0" marB="0"/>
                </a:tc>
              </a:tr>
              <a:tr h="644817">
                <a:tc>
                  <a:txBody>
                    <a:bodyPr/>
                    <a:lstStyle/>
                    <a:p>
                      <a:pPr>
                        <a:lnSpc>
                          <a:spcPct val="115000"/>
                        </a:lnSpc>
                        <a:spcAft>
                          <a:spcPts val="0"/>
                        </a:spcAft>
                      </a:pPr>
                      <a:r>
                        <a:rPr lang="en-IE" sz="700">
                          <a:effectLst/>
                        </a:rPr>
                        <a:t>Introduction</a:t>
                      </a:r>
                      <a:endParaRPr lang="en-US" sz="700">
                        <a:effectLst/>
                        <a:latin typeface="Calibri"/>
                        <a:ea typeface="Calibri"/>
                        <a:cs typeface="Times New Roman"/>
                      </a:endParaRPr>
                    </a:p>
                  </a:txBody>
                  <a:tcPr marL="42053" marR="42053" marT="0" marB="0"/>
                </a:tc>
                <a:tc>
                  <a:txBody>
                    <a:bodyPr/>
                    <a:lstStyle/>
                    <a:p>
                      <a:pPr>
                        <a:lnSpc>
                          <a:spcPct val="115000"/>
                        </a:lnSpc>
                        <a:spcAft>
                          <a:spcPts val="0"/>
                        </a:spcAft>
                      </a:pPr>
                      <a:r>
                        <a:rPr lang="en-IE" sz="700">
                          <a:effectLst/>
                        </a:rPr>
                        <a:t>Discusses the theoretical background to the investigation and places the present work in context. Relevant references should be cited and the reader’s attention moved from the general to the specific. The aims of the present study should be clearly stated at the end of the introduction.</a:t>
                      </a:r>
                      <a:endParaRPr lang="en-US" sz="700">
                        <a:effectLst/>
                        <a:latin typeface="Calibri"/>
                        <a:ea typeface="Calibri"/>
                        <a:cs typeface="Times New Roman"/>
                      </a:endParaRPr>
                    </a:p>
                  </a:txBody>
                  <a:tcPr marL="42053" marR="42053" marT="0" marB="0"/>
                </a:tc>
              </a:tr>
              <a:tr h="1031708">
                <a:tc>
                  <a:txBody>
                    <a:bodyPr/>
                    <a:lstStyle/>
                    <a:p>
                      <a:pPr>
                        <a:lnSpc>
                          <a:spcPct val="115000"/>
                        </a:lnSpc>
                        <a:spcAft>
                          <a:spcPts val="0"/>
                        </a:spcAft>
                      </a:pPr>
                      <a:r>
                        <a:rPr lang="en-IE" sz="700">
                          <a:effectLst/>
                        </a:rPr>
                        <a:t>Materials and Methods</a:t>
                      </a:r>
                      <a:endParaRPr lang="en-US" sz="700">
                        <a:effectLst/>
                        <a:latin typeface="Calibri"/>
                        <a:ea typeface="Calibri"/>
                        <a:cs typeface="Times New Roman"/>
                      </a:endParaRPr>
                    </a:p>
                  </a:txBody>
                  <a:tcPr marL="42053" marR="42053" marT="0" marB="0"/>
                </a:tc>
                <a:tc>
                  <a:txBody>
                    <a:bodyPr/>
                    <a:lstStyle/>
                    <a:p>
                      <a:pPr>
                        <a:lnSpc>
                          <a:spcPct val="115000"/>
                        </a:lnSpc>
                        <a:spcAft>
                          <a:spcPts val="0"/>
                        </a:spcAft>
                      </a:pPr>
                      <a:r>
                        <a:rPr lang="en-IE" sz="700">
                          <a:effectLst/>
                        </a:rPr>
                        <a:t>Should include all information required for an exact repetition of the work performed. Since you are reporting on work already done, it is customary to use the PAST PASSIVE tense.</a:t>
                      </a:r>
                      <a:endParaRPr lang="en-US" sz="700">
                        <a:effectLst/>
                      </a:endParaRPr>
                    </a:p>
                    <a:p>
                      <a:pPr>
                        <a:lnSpc>
                          <a:spcPct val="115000"/>
                        </a:lnSpc>
                        <a:spcAft>
                          <a:spcPts val="0"/>
                        </a:spcAft>
                      </a:pPr>
                      <a:r>
                        <a:rPr lang="en-IE" sz="700">
                          <a:effectLst/>
                        </a:rPr>
                        <a:t> </a:t>
                      </a:r>
                      <a:endParaRPr lang="en-US" sz="700">
                        <a:effectLst/>
                      </a:endParaRPr>
                    </a:p>
                    <a:p>
                      <a:pPr>
                        <a:lnSpc>
                          <a:spcPct val="115000"/>
                        </a:lnSpc>
                        <a:spcAft>
                          <a:spcPts val="0"/>
                        </a:spcAft>
                      </a:pPr>
                      <a:r>
                        <a:rPr lang="en-IE" sz="700">
                          <a:effectLst/>
                        </a:rPr>
                        <a:t>PAST PASSIVE: The experiment was performed over three weeks</a:t>
                      </a:r>
                      <a:endParaRPr lang="en-US" sz="700">
                        <a:effectLst/>
                      </a:endParaRPr>
                    </a:p>
                    <a:p>
                      <a:pPr>
                        <a:lnSpc>
                          <a:spcPct val="115000"/>
                        </a:lnSpc>
                        <a:spcAft>
                          <a:spcPts val="0"/>
                        </a:spcAft>
                      </a:pPr>
                      <a:r>
                        <a:rPr lang="en-IE" sz="700">
                          <a:effectLst/>
                        </a:rPr>
                        <a:t> </a:t>
                      </a:r>
                      <a:endParaRPr lang="en-US" sz="700">
                        <a:effectLst/>
                      </a:endParaRPr>
                    </a:p>
                    <a:p>
                      <a:pPr>
                        <a:lnSpc>
                          <a:spcPct val="115000"/>
                        </a:lnSpc>
                        <a:spcAft>
                          <a:spcPts val="0"/>
                        </a:spcAft>
                      </a:pPr>
                      <a:r>
                        <a:rPr lang="en-IE" sz="700">
                          <a:effectLst/>
                        </a:rPr>
                        <a:t>Methods should not be written as instructions to the reader, nor presented as an itemised list. Subheadings may be appropriate</a:t>
                      </a:r>
                      <a:endParaRPr lang="en-US" sz="700">
                        <a:effectLst/>
                        <a:latin typeface="Calibri"/>
                        <a:ea typeface="Calibri"/>
                        <a:cs typeface="Times New Roman"/>
                      </a:endParaRPr>
                    </a:p>
                  </a:txBody>
                  <a:tcPr marL="42053" marR="42053" marT="0" marB="0"/>
                </a:tc>
              </a:tr>
              <a:tr h="1160671">
                <a:tc>
                  <a:txBody>
                    <a:bodyPr/>
                    <a:lstStyle/>
                    <a:p>
                      <a:pPr>
                        <a:lnSpc>
                          <a:spcPct val="115000"/>
                        </a:lnSpc>
                        <a:spcAft>
                          <a:spcPts val="0"/>
                        </a:spcAft>
                      </a:pPr>
                      <a:r>
                        <a:rPr lang="en-IE" sz="700">
                          <a:effectLst/>
                        </a:rPr>
                        <a:t>Results</a:t>
                      </a:r>
                      <a:endParaRPr lang="en-US" sz="700">
                        <a:effectLst/>
                        <a:latin typeface="Calibri"/>
                        <a:ea typeface="Calibri"/>
                        <a:cs typeface="Times New Roman"/>
                      </a:endParaRPr>
                    </a:p>
                  </a:txBody>
                  <a:tcPr marL="42053" marR="42053" marT="0" marB="0"/>
                </a:tc>
                <a:tc>
                  <a:txBody>
                    <a:bodyPr/>
                    <a:lstStyle/>
                    <a:p>
                      <a:pPr>
                        <a:lnSpc>
                          <a:spcPct val="115000"/>
                        </a:lnSpc>
                        <a:spcAft>
                          <a:spcPts val="0"/>
                        </a:spcAft>
                      </a:pPr>
                      <a:r>
                        <a:rPr lang="en-IE" sz="700">
                          <a:effectLst/>
                        </a:rPr>
                        <a:t>Consist of data and some comment which draws attention to the most significant aspects of the results. The data are usually presented in tables or graphs, but do not present the data in more than one format. Any comment on the results should be quantitative, not just qualitative; that is, any comments should be backed up with data.</a:t>
                      </a:r>
                      <a:endParaRPr lang="en-US" sz="700">
                        <a:effectLst/>
                      </a:endParaRPr>
                    </a:p>
                    <a:p>
                      <a:pPr>
                        <a:lnSpc>
                          <a:spcPct val="115000"/>
                        </a:lnSpc>
                        <a:spcAft>
                          <a:spcPts val="0"/>
                        </a:spcAft>
                      </a:pPr>
                      <a:r>
                        <a:rPr lang="en-IE" sz="700">
                          <a:effectLst/>
                        </a:rPr>
                        <a:t> </a:t>
                      </a:r>
                      <a:endParaRPr lang="en-US" sz="700">
                        <a:effectLst/>
                      </a:endParaRPr>
                    </a:p>
                    <a:p>
                      <a:pPr>
                        <a:lnSpc>
                          <a:spcPct val="115000"/>
                        </a:lnSpc>
                        <a:spcAft>
                          <a:spcPts val="0"/>
                        </a:spcAft>
                      </a:pPr>
                      <a:r>
                        <a:rPr lang="en-IE" sz="700">
                          <a:effectLst/>
                        </a:rPr>
                        <a:t>NO The treatment was more effective.</a:t>
                      </a:r>
                      <a:endParaRPr lang="en-US" sz="700">
                        <a:effectLst/>
                      </a:endParaRPr>
                    </a:p>
                    <a:p>
                      <a:pPr>
                        <a:lnSpc>
                          <a:spcPct val="115000"/>
                        </a:lnSpc>
                        <a:spcAft>
                          <a:spcPts val="0"/>
                        </a:spcAft>
                      </a:pPr>
                      <a:r>
                        <a:rPr lang="en-IE" sz="700">
                          <a:effectLst/>
                        </a:rPr>
                        <a:t>YES The treatment was 50% more effective.</a:t>
                      </a:r>
                      <a:endParaRPr lang="en-US" sz="700">
                        <a:effectLst/>
                        <a:latin typeface="Calibri"/>
                        <a:ea typeface="Calibri"/>
                        <a:cs typeface="Times New Roman"/>
                      </a:endParaRPr>
                    </a:p>
                  </a:txBody>
                  <a:tcPr marL="42053" marR="42053" marT="0" marB="0"/>
                </a:tc>
              </a:tr>
              <a:tr h="1418598">
                <a:tc>
                  <a:txBody>
                    <a:bodyPr/>
                    <a:lstStyle/>
                    <a:p>
                      <a:pPr>
                        <a:lnSpc>
                          <a:spcPct val="115000"/>
                        </a:lnSpc>
                        <a:spcAft>
                          <a:spcPts val="0"/>
                        </a:spcAft>
                      </a:pPr>
                      <a:r>
                        <a:rPr lang="en-IE" sz="700">
                          <a:effectLst/>
                        </a:rPr>
                        <a:t>Discussion</a:t>
                      </a:r>
                      <a:endParaRPr lang="en-US" sz="700">
                        <a:effectLst/>
                        <a:latin typeface="Calibri"/>
                        <a:ea typeface="Calibri"/>
                        <a:cs typeface="Times New Roman"/>
                      </a:endParaRPr>
                    </a:p>
                  </a:txBody>
                  <a:tcPr marL="42053" marR="42053" marT="0" marB="0"/>
                </a:tc>
                <a:tc>
                  <a:txBody>
                    <a:bodyPr/>
                    <a:lstStyle/>
                    <a:p>
                      <a:pPr>
                        <a:lnSpc>
                          <a:spcPct val="115000"/>
                        </a:lnSpc>
                        <a:spcAft>
                          <a:spcPts val="0"/>
                        </a:spcAft>
                      </a:pPr>
                      <a:r>
                        <a:rPr lang="en-IE" sz="700">
                          <a:effectLst/>
                        </a:rPr>
                        <a:t>The most important section of the report. It should include comments on the results, especially any unexpected results. The results should be compared to the standard value and be explained or justified in light of the original aims.</a:t>
                      </a:r>
                      <a:endParaRPr lang="en-US" sz="700">
                        <a:effectLst/>
                      </a:endParaRPr>
                    </a:p>
                    <a:p>
                      <a:pPr>
                        <a:lnSpc>
                          <a:spcPct val="115000"/>
                        </a:lnSpc>
                        <a:spcAft>
                          <a:spcPts val="0"/>
                        </a:spcAft>
                      </a:pPr>
                      <a:r>
                        <a:rPr lang="en-IE" sz="700">
                          <a:effectLst/>
                        </a:rPr>
                        <a:t> </a:t>
                      </a:r>
                      <a:endParaRPr lang="en-US" sz="700">
                        <a:effectLst/>
                      </a:endParaRPr>
                    </a:p>
                    <a:p>
                      <a:pPr>
                        <a:lnSpc>
                          <a:spcPct val="115000"/>
                        </a:lnSpc>
                        <a:spcAft>
                          <a:spcPts val="0"/>
                        </a:spcAft>
                      </a:pPr>
                      <a:r>
                        <a:rPr lang="en-IE" sz="700">
                          <a:effectLst/>
                        </a:rPr>
                        <a:t>A scientific report moves from general to particular to general. It begins in the Introduction with the theory related to the experiment, moves on to the work carried out in the Methods and Results sections and returns to general ideas in the Discussion by discussing whether the results obtained are, or are not, consistent with the theory.</a:t>
                      </a:r>
                      <a:endParaRPr lang="en-US" sz="700">
                        <a:effectLst/>
                        <a:latin typeface="Calibri"/>
                        <a:ea typeface="Calibri"/>
                        <a:cs typeface="Times New Roman"/>
                      </a:endParaRPr>
                    </a:p>
                  </a:txBody>
                  <a:tcPr marL="42053" marR="42053" marT="0" marB="0"/>
                </a:tc>
              </a:tr>
              <a:tr h="257927">
                <a:tc>
                  <a:txBody>
                    <a:bodyPr/>
                    <a:lstStyle/>
                    <a:p>
                      <a:pPr>
                        <a:lnSpc>
                          <a:spcPct val="115000"/>
                        </a:lnSpc>
                        <a:spcAft>
                          <a:spcPts val="0"/>
                        </a:spcAft>
                      </a:pPr>
                      <a:r>
                        <a:rPr lang="en-IE" sz="700">
                          <a:effectLst/>
                        </a:rPr>
                        <a:t>References</a:t>
                      </a:r>
                      <a:endParaRPr lang="en-US" sz="700">
                        <a:effectLst/>
                        <a:latin typeface="Calibri"/>
                        <a:ea typeface="Calibri"/>
                        <a:cs typeface="Times New Roman"/>
                      </a:endParaRPr>
                    </a:p>
                  </a:txBody>
                  <a:tcPr marL="42053" marR="42053" marT="0" marB="0"/>
                </a:tc>
                <a:tc>
                  <a:txBody>
                    <a:bodyPr/>
                    <a:lstStyle/>
                    <a:p>
                      <a:pPr>
                        <a:lnSpc>
                          <a:spcPct val="115000"/>
                        </a:lnSpc>
                        <a:spcAft>
                          <a:spcPts val="0"/>
                        </a:spcAft>
                      </a:pPr>
                      <a:r>
                        <a:rPr lang="en-IE" sz="700" dirty="0">
                          <a:effectLst/>
                        </a:rPr>
                        <a:t>To be completed using a faculty’s chosen referencing style. For the Harvard Style please see the DCU Citing and Referencing Guide.</a:t>
                      </a:r>
                      <a:endParaRPr lang="en-US" sz="700" dirty="0">
                        <a:effectLst/>
                        <a:latin typeface="Calibri"/>
                        <a:ea typeface="Calibri"/>
                        <a:cs typeface="Times New Roman"/>
                      </a:endParaRPr>
                    </a:p>
                  </a:txBody>
                  <a:tcPr marL="42053" marR="42053" marT="0" marB="0"/>
                </a:tc>
              </a:tr>
            </a:tbl>
          </a:graphicData>
        </a:graphic>
      </p:graphicFrame>
      <p:sp>
        <p:nvSpPr>
          <p:cNvPr id="12" name="Rounded Rectangle 11"/>
          <p:cNvSpPr/>
          <p:nvPr/>
        </p:nvSpPr>
        <p:spPr>
          <a:xfrm>
            <a:off x="858734" y="635928"/>
            <a:ext cx="3228975" cy="419100"/>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E" sz="1800" b="1" dirty="0">
                <a:effectLst/>
                <a:ea typeface="Calibri"/>
                <a:cs typeface="Times New Roman"/>
              </a:rPr>
              <a:t>Scientific Report Template*</a:t>
            </a:r>
            <a:endParaRPr lang="en-US" sz="1100" dirty="0">
              <a:effectLst/>
              <a:ea typeface="Calibri"/>
              <a:cs typeface="Times New Roman"/>
            </a:endParaRPr>
          </a:p>
        </p:txBody>
      </p:sp>
      <p:sp>
        <p:nvSpPr>
          <p:cNvPr id="15" name="TextBox 14"/>
          <p:cNvSpPr txBox="1"/>
          <p:nvPr/>
        </p:nvSpPr>
        <p:spPr>
          <a:xfrm>
            <a:off x="5011384" y="2026438"/>
            <a:ext cx="2375068" cy="2252924"/>
          </a:xfrm>
          <a:prstGeom prst="rect">
            <a:avLst/>
          </a:prstGeom>
          <a:solidFill>
            <a:schemeClr val="bg1"/>
          </a:solidFill>
        </p:spPr>
        <p:txBody>
          <a:bodyPr wrap="square" rtlCol="0">
            <a:spAutoFit/>
          </a:bodyPr>
          <a:lstStyle/>
          <a:p>
            <a:pPr lvl="0" algn="ctr" fontAlgn="base">
              <a:spcBef>
                <a:spcPct val="20000"/>
              </a:spcBef>
            </a:pPr>
            <a:r>
              <a:rPr lang="en-IE" dirty="0" smtClean="0">
                <a:solidFill>
                  <a:srgbClr val="000000"/>
                </a:solidFill>
              </a:rPr>
              <a:t>Templates available on DCU website:</a:t>
            </a:r>
          </a:p>
          <a:p>
            <a:pPr marL="285750" lvl="0" indent="-285750" algn="ctr" fontAlgn="base">
              <a:spcBef>
                <a:spcPct val="20000"/>
              </a:spcBef>
              <a:buFont typeface="Arial" panose="020B0604020202020204" pitchFamily="34" charset="0"/>
              <a:buChar char="•"/>
            </a:pPr>
            <a:r>
              <a:rPr lang="en-IE" dirty="0" smtClean="0">
                <a:solidFill>
                  <a:srgbClr val="000000"/>
                </a:solidFill>
              </a:rPr>
              <a:t>Explore DCU</a:t>
            </a:r>
          </a:p>
          <a:p>
            <a:pPr marL="285750" lvl="0" indent="-285750" algn="ctr" fontAlgn="base">
              <a:spcBef>
                <a:spcPct val="20000"/>
              </a:spcBef>
              <a:buFont typeface="Arial" panose="020B0604020202020204" pitchFamily="34" charset="0"/>
              <a:buChar char="•"/>
            </a:pPr>
            <a:r>
              <a:rPr lang="en-IE" dirty="0" smtClean="0">
                <a:solidFill>
                  <a:srgbClr val="000000"/>
                </a:solidFill>
              </a:rPr>
              <a:t>Student Learning</a:t>
            </a:r>
          </a:p>
          <a:p>
            <a:pPr marL="285750" lvl="0" indent="-285750" algn="ctr" fontAlgn="base">
              <a:spcBef>
                <a:spcPct val="20000"/>
              </a:spcBef>
              <a:buFont typeface="Arial" panose="020B0604020202020204" pitchFamily="34" charset="0"/>
              <a:buChar char="•"/>
            </a:pPr>
            <a:r>
              <a:rPr lang="en-IE" dirty="0" smtClean="0">
                <a:solidFill>
                  <a:srgbClr val="000000"/>
                </a:solidFill>
              </a:rPr>
              <a:t>Online Resources</a:t>
            </a:r>
          </a:p>
          <a:p>
            <a:pPr marL="285750" lvl="0" indent="-285750" algn="ctr" fontAlgn="base">
              <a:spcBef>
                <a:spcPct val="20000"/>
              </a:spcBef>
              <a:buFont typeface="Arial" panose="020B0604020202020204" pitchFamily="34" charset="0"/>
              <a:buChar char="•"/>
            </a:pPr>
            <a:r>
              <a:rPr lang="en-IE" dirty="0" smtClean="0">
                <a:solidFill>
                  <a:srgbClr val="000000"/>
                </a:solidFill>
              </a:rPr>
              <a:t>Scientific Report template</a:t>
            </a:r>
          </a:p>
        </p:txBody>
      </p:sp>
    </p:spTree>
    <p:extLst>
      <p:ext uri="{BB962C8B-B14F-4D97-AF65-F5344CB8AC3E}">
        <p14:creationId xmlns:p14="http://schemas.microsoft.com/office/powerpoint/2010/main" val="61469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txBox="1">
            <a:spLocks/>
          </p:cNvSpPr>
          <p:nvPr/>
        </p:nvSpPr>
        <p:spPr>
          <a:xfrm>
            <a:off x="696147" y="593326"/>
            <a:ext cx="6441989" cy="587081"/>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lang="en-US" sz="4000" b="1" i="0" kern="1200" smtClean="0">
                <a:solidFill>
                  <a:srgbClr val="000000"/>
                </a:solidFill>
                <a:effectLst/>
                <a:latin typeface="+mj-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800" dirty="0" smtClean="0"/>
              <a:t>Title</a:t>
            </a:r>
            <a:endParaRPr lang="en-GB" sz="2800" dirty="0">
              <a:latin typeface="Arial" panose="020B0604020202020204" pitchFamily="34" charset="0"/>
              <a:cs typeface="Arial" panose="020B0604020202020204" pitchFamily="34" charset="0"/>
            </a:endParaRPr>
          </a:p>
        </p:txBody>
      </p:sp>
      <p:sp>
        <p:nvSpPr>
          <p:cNvPr id="8" name="Text Placeholder 2"/>
          <p:cNvSpPr>
            <a:spLocks noGrp="1"/>
          </p:cNvSpPr>
          <p:nvPr>
            <p:ph type="body" sz="quarter" idx="11"/>
          </p:nvPr>
        </p:nvSpPr>
        <p:spPr>
          <a:xfrm>
            <a:off x="696147" y="1290172"/>
            <a:ext cx="6195103" cy="4706866"/>
          </a:xfrm>
        </p:spPr>
        <p:txBody>
          <a:bodyPr>
            <a:normAutofit/>
          </a:bodyPr>
          <a:lstStyle/>
          <a:p>
            <a:pPr fontAlgn="base"/>
            <a:r>
              <a:rPr lang="en-IE" b="0" dirty="0" smtClean="0"/>
              <a:t>This describes the subject </a:t>
            </a:r>
            <a:r>
              <a:rPr lang="en-IE" b="0" dirty="0"/>
              <a:t>and what aspect of the subject was studied.</a:t>
            </a:r>
            <a:endParaRPr lang="en-IE" b="0" dirty="0" smtClean="0"/>
          </a:p>
          <a:p>
            <a:pPr fontAlgn="base"/>
            <a:endParaRPr lang="en-IE" b="0" dirty="0" smtClean="0"/>
          </a:p>
          <a:p>
            <a:pPr fontAlgn="base"/>
            <a:r>
              <a:rPr lang="en-IE" b="0" dirty="0" smtClean="0"/>
              <a:t>It </a:t>
            </a:r>
            <a:r>
              <a:rPr lang="en-IE" b="0" dirty="0"/>
              <a:t>should be very </a:t>
            </a:r>
            <a:r>
              <a:rPr lang="en-IE" dirty="0"/>
              <a:t>limited</a:t>
            </a:r>
            <a:r>
              <a:rPr lang="en-IE" b="0" dirty="0"/>
              <a:t> and </a:t>
            </a:r>
            <a:r>
              <a:rPr lang="en-IE" dirty="0"/>
              <a:t>specific</a:t>
            </a:r>
            <a:r>
              <a:rPr lang="en-IE" b="0" dirty="0"/>
              <a:t>. Really, it should be a </a:t>
            </a:r>
            <a:r>
              <a:rPr lang="en-IE" b="0" dirty="0" smtClean="0"/>
              <a:t>sharp </a:t>
            </a:r>
            <a:r>
              <a:rPr lang="en-IE" b="0" dirty="0"/>
              <a:t>summary of the </a:t>
            </a:r>
            <a:r>
              <a:rPr lang="en-IE" b="0" dirty="0" smtClean="0"/>
              <a:t>papers </a:t>
            </a:r>
            <a:r>
              <a:rPr lang="en-IE" b="0" dirty="0"/>
              <a:t>main </a:t>
            </a:r>
            <a:r>
              <a:rPr lang="en-IE" b="0" dirty="0" smtClean="0"/>
              <a:t>focus.</a:t>
            </a:r>
          </a:p>
          <a:p>
            <a:pPr fontAlgn="base"/>
            <a:endParaRPr lang="en-IE" b="0" dirty="0"/>
          </a:p>
          <a:p>
            <a:pPr fontAlgn="base"/>
            <a:r>
              <a:rPr lang="en-IE" b="0" dirty="0"/>
              <a:t>"Renal disease susceptibility and hypertension are under independent genetic control in the fawn hooded </a:t>
            </a:r>
            <a:r>
              <a:rPr lang="en-IE" b="0" dirty="0" smtClean="0"/>
              <a:t>rat.”</a:t>
            </a:r>
          </a:p>
          <a:p>
            <a:pPr fontAlgn="base"/>
            <a:endParaRPr lang="en-IE" b="0" dirty="0"/>
          </a:p>
          <a:p>
            <a:pPr fontAlgn="base"/>
            <a:r>
              <a:rPr lang="en-IE" b="0" dirty="0" smtClean="0"/>
              <a:t>“The development of novel antibody fragments for the detection of </a:t>
            </a:r>
            <a:r>
              <a:rPr lang="en-IE" b="0" dirty="0" err="1" smtClean="0"/>
              <a:t>aflatoxin</a:t>
            </a:r>
            <a:r>
              <a:rPr lang="en-IE" b="0" dirty="0" smtClean="0"/>
              <a:t> B1 in wheat samples.” </a:t>
            </a:r>
            <a:endParaRPr lang="en-IE" b="0" dirty="0"/>
          </a:p>
          <a:p>
            <a:pPr fontAlgn="base"/>
            <a:endParaRPr lang="en-IE" b="0" dirty="0" smtClean="0"/>
          </a:p>
          <a:p>
            <a:pPr fontAlgn="base"/>
            <a:r>
              <a:rPr lang="en-IE" b="0" dirty="0" smtClean="0"/>
              <a:t>Keep it as </a:t>
            </a:r>
            <a:r>
              <a:rPr lang="en-IE" dirty="0" smtClean="0"/>
              <a:t>short</a:t>
            </a:r>
            <a:r>
              <a:rPr lang="en-IE" b="0" dirty="0" smtClean="0"/>
              <a:t> as possible and </a:t>
            </a:r>
            <a:r>
              <a:rPr lang="en-IE" dirty="0" smtClean="0"/>
              <a:t>omit unnecessary words.</a:t>
            </a:r>
          </a:p>
          <a:p>
            <a:pPr fontAlgn="base"/>
            <a:endParaRPr lang="en-IE" b="0" dirty="0"/>
          </a:p>
          <a:p>
            <a:pPr fontAlgn="base"/>
            <a:endParaRPr lang="en-IE" b="0" dirty="0" smtClean="0"/>
          </a:p>
        </p:txBody>
      </p:sp>
    </p:spTree>
    <p:extLst>
      <p:ext uri="{BB962C8B-B14F-4D97-AF65-F5344CB8AC3E}">
        <p14:creationId xmlns:p14="http://schemas.microsoft.com/office/powerpoint/2010/main" val="15669205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txBox="1">
            <a:spLocks/>
          </p:cNvSpPr>
          <p:nvPr/>
        </p:nvSpPr>
        <p:spPr>
          <a:xfrm>
            <a:off x="696147" y="593326"/>
            <a:ext cx="6441989" cy="587081"/>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lang="en-US" sz="4000" b="1" i="0" kern="1200" smtClean="0">
                <a:solidFill>
                  <a:srgbClr val="000000"/>
                </a:solidFill>
                <a:effectLst/>
                <a:latin typeface="+mj-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800" dirty="0" smtClean="0"/>
              <a:t>Abstract</a:t>
            </a:r>
            <a:endParaRPr lang="en-GB" sz="2800" dirty="0">
              <a:latin typeface="Arial" panose="020B0604020202020204" pitchFamily="34" charset="0"/>
              <a:cs typeface="Arial" panose="020B0604020202020204" pitchFamily="34" charset="0"/>
            </a:endParaRPr>
          </a:p>
        </p:txBody>
      </p:sp>
      <p:sp>
        <p:nvSpPr>
          <p:cNvPr id="8" name="Text Placeholder 2"/>
          <p:cNvSpPr>
            <a:spLocks noGrp="1"/>
          </p:cNvSpPr>
          <p:nvPr>
            <p:ph type="body" sz="quarter" idx="11"/>
          </p:nvPr>
        </p:nvSpPr>
        <p:spPr>
          <a:xfrm>
            <a:off x="696147" y="1290171"/>
            <a:ext cx="6441989" cy="5152192"/>
          </a:xfrm>
        </p:spPr>
        <p:txBody>
          <a:bodyPr>
            <a:normAutofit/>
          </a:bodyPr>
          <a:lstStyle/>
          <a:p>
            <a:pPr fontAlgn="base"/>
            <a:r>
              <a:rPr lang="en-IE" b="0" dirty="0" smtClean="0"/>
              <a:t>This is </a:t>
            </a:r>
            <a:r>
              <a:rPr lang="en-IE" b="0" dirty="0"/>
              <a:t>a succinct (one </a:t>
            </a:r>
            <a:r>
              <a:rPr lang="en-IE" b="0" dirty="0" smtClean="0"/>
              <a:t>paragraph) summary </a:t>
            </a:r>
            <a:r>
              <a:rPr lang="en-IE" b="0" dirty="0"/>
              <a:t>of the </a:t>
            </a:r>
            <a:r>
              <a:rPr lang="en-IE" b="0" dirty="0" smtClean="0"/>
              <a:t>paper. </a:t>
            </a:r>
          </a:p>
          <a:p>
            <a:pPr fontAlgn="base"/>
            <a:r>
              <a:rPr lang="en-IE" b="0" dirty="0"/>
              <a:t>Think of the process of writing the abstract as taking </a:t>
            </a:r>
            <a:r>
              <a:rPr lang="en-IE" b="0" dirty="0" smtClean="0"/>
              <a:t>one/ </a:t>
            </a:r>
            <a:r>
              <a:rPr lang="en-IE" b="0" dirty="0"/>
              <a:t>two summary sentences from each of your paper </a:t>
            </a:r>
            <a:r>
              <a:rPr lang="en-IE" b="0" dirty="0" smtClean="0"/>
              <a:t>sections.</a:t>
            </a:r>
            <a:endParaRPr lang="en-IE" b="0" dirty="0"/>
          </a:p>
          <a:p>
            <a:pPr fontAlgn="base"/>
            <a:endParaRPr lang="en-IE" b="0" dirty="0" smtClean="0"/>
          </a:p>
          <a:p>
            <a:pPr fontAlgn="base"/>
            <a:r>
              <a:rPr lang="en-IE" b="0" dirty="0" smtClean="0"/>
              <a:t>It should </a:t>
            </a:r>
            <a:r>
              <a:rPr lang="en-IE" b="0" dirty="0"/>
              <a:t>briefly </a:t>
            </a:r>
            <a:r>
              <a:rPr lang="en-IE" b="0" dirty="0" smtClean="0"/>
              <a:t>describe:</a:t>
            </a:r>
          </a:p>
          <a:p>
            <a:pPr marL="285750" indent="-285750" fontAlgn="base">
              <a:buFont typeface="Arial" panose="020B0604020202020204" pitchFamily="34" charset="0"/>
              <a:buChar char="•"/>
            </a:pPr>
            <a:r>
              <a:rPr lang="en-IE" b="0" dirty="0" smtClean="0"/>
              <a:t>the goal or question </a:t>
            </a:r>
            <a:r>
              <a:rPr lang="en-IE" b="0" dirty="0"/>
              <a:t>posed in the </a:t>
            </a:r>
            <a:r>
              <a:rPr lang="en-IE" b="0" dirty="0" smtClean="0"/>
              <a:t>paper (and importance),</a:t>
            </a:r>
          </a:p>
          <a:p>
            <a:pPr marL="285750" indent="-285750" fontAlgn="base">
              <a:buFont typeface="Arial" panose="020B0604020202020204" pitchFamily="34" charset="0"/>
              <a:buChar char="•"/>
            </a:pPr>
            <a:r>
              <a:rPr lang="en-IE" b="0" dirty="0" smtClean="0"/>
              <a:t>the </a:t>
            </a:r>
            <a:r>
              <a:rPr lang="en-IE" b="0" dirty="0"/>
              <a:t>methods </a:t>
            </a:r>
            <a:r>
              <a:rPr lang="en-IE" b="0" dirty="0" smtClean="0"/>
              <a:t>used,</a:t>
            </a:r>
            <a:endParaRPr lang="en-IE" b="0" dirty="0"/>
          </a:p>
          <a:p>
            <a:pPr marL="285750" indent="-285750" fontAlgn="base">
              <a:buFont typeface="Arial" panose="020B0604020202020204" pitchFamily="34" charset="0"/>
              <a:buChar char="•"/>
            </a:pPr>
            <a:r>
              <a:rPr lang="en-IE" b="0" dirty="0"/>
              <a:t>the results obtained, </a:t>
            </a:r>
            <a:endParaRPr lang="en-IE" b="0" dirty="0" smtClean="0"/>
          </a:p>
          <a:p>
            <a:pPr marL="285750" indent="-285750" fontAlgn="base">
              <a:buFont typeface="Arial" panose="020B0604020202020204" pitchFamily="34" charset="0"/>
              <a:buChar char="•"/>
            </a:pPr>
            <a:r>
              <a:rPr lang="en-IE" b="0" dirty="0" smtClean="0"/>
              <a:t>the </a:t>
            </a:r>
            <a:r>
              <a:rPr lang="en-IE" b="0" dirty="0"/>
              <a:t>conclusions. </a:t>
            </a:r>
            <a:endParaRPr lang="en-IE" b="0" dirty="0" smtClean="0"/>
          </a:p>
          <a:p>
            <a:pPr marL="285750" indent="-285750" fontAlgn="base">
              <a:buFont typeface="Arial" panose="020B0604020202020204" pitchFamily="34" charset="0"/>
              <a:buChar char="•"/>
            </a:pPr>
            <a:endParaRPr lang="en-IE" b="0" dirty="0"/>
          </a:p>
          <a:p>
            <a:pPr fontAlgn="base"/>
            <a:r>
              <a:rPr lang="en-IE" b="0" dirty="0" smtClean="0"/>
              <a:t>It </a:t>
            </a:r>
            <a:r>
              <a:rPr lang="en-IE" b="0" dirty="0"/>
              <a:t>should be possible to determine the </a:t>
            </a:r>
            <a:r>
              <a:rPr lang="en-IE" dirty="0"/>
              <a:t>major points </a:t>
            </a:r>
            <a:r>
              <a:rPr lang="en-IE" b="0" dirty="0"/>
              <a:t>of a</a:t>
            </a:r>
          </a:p>
          <a:p>
            <a:pPr fontAlgn="base"/>
            <a:r>
              <a:rPr lang="en-IE" b="0" dirty="0"/>
              <a:t>paper by reading the abstract. </a:t>
            </a:r>
            <a:endParaRPr lang="en-IE" b="0" dirty="0" smtClean="0"/>
          </a:p>
          <a:p>
            <a:pPr fontAlgn="base"/>
            <a:r>
              <a:rPr lang="en-IE" b="0" dirty="0" smtClean="0"/>
              <a:t>It </a:t>
            </a:r>
            <a:r>
              <a:rPr lang="en-IE" b="0" dirty="0"/>
              <a:t>is easiest </a:t>
            </a:r>
            <a:r>
              <a:rPr lang="en-IE" b="0" dirty="0" smtClean="0"/>
              <a:t>to write </a:t>
            </a:r>
            <a:r>
              <a:rPr lang="en-IE" b="0" dirty="0"/>
              <a:t>the abstract </a:t>
            </a:r>
            <a:r>
              <a:rPr lang="en-IE" dirty="0"/>
              <a:t>after the paper is completed</a:t>
            </a:r>
            <a:r>
              <a:rPr lang="en-IE" dirty="0" smtClean="0"/>
              <a:t>.</a:t>
            </a:r>
          </a:p>
        </p:txBody>
      </p:sp>
    </p:spTree>
    <p:extLst>
      <p:ext uri="{BB962C8B-B14F-4D97-AF65-F5344CB8AC3E}">
        <p14:creationId xmlns:p14="http://schemas.microsoft.com/office/powerpoint/2010/main" val="14797029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txBox="1">
            <a:spLocks/>
          </p:cNvSpPr>
          <p:nvPr/>
        </p:nvSpPr>
        <p:spPr>
          <a:xfrm>
            <a:off x="696147" y="593326"/>
            <a:ext cx="6441989" cy="587081"/>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lang="en-US" sz="4000" b="1" i="0" kern="1200" smtClean="0">
                <a:solidFill>
                  <a:srgbClr val="000000"/>
                </a:solidFill>
                <a:effectLst/>
                <a:latin typeface="+mj-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800" dirty="0" smtClean="0"/>
              <a:t>Introduction</a:t>
            </a:r>
            <a:endParaRPr lang="en-GB" sz="2800" dirty="0">
              <a:latin typeface="Arial" panose="020B0604020202020204" pitchFamily="34" charset="0"/>
              <a:cs typeface="Arial" panose="020B0604020202020204" pitchFamily="34" charset="0"/>
            </a:endParaRPr>
          </a:p>
        </p:txBody>
      </p:sp>
      <p:sp>
        <p:nvSpPr>
          <p:cNvPr id="8" name="Text Placeholder 2"/>
          <p:cNvSpPr>
            <a:spLocks noGrp="1"/>
          </p:cNvSpPr>
          <p:nvPr>
            <p:ph type="body" sz="quarter" idx="11"/>
          </p:nvPr>
        </p:nvSpPr>
        <p:spPr>
          <a:xfrm>
            <a:off x="696147" y="1278297"/>
            <a:ext cx="6195103" cy="5152192"/>
          </a:xfrm>
        </p:spPr>
        <p:txBody>
          <a:bodyPr>
            <a:normAutofit/>
          </a:bodyPr>
          <a:lstStyle/>
          <a:p>
            <a:pPr fontAlgn="base"/>
            <a:r>
              <a:rPr lang="en-IE" b="0" dirty="0" smtClean="0"/>
              <a:t>The </a:t>
            </a:r>
            <a:r>
              <a:rPr lang="en-IE" b="0" dirty="0"/>
              <a:t>introduction </a:t>
            </a:r>
            <a:r>
              <a:rPr lang="en-IE" b="0" dirty="0" smtClean="0"/>
              <a:t>provides the background to your </a:t>
            </a:r>
            <a:r>
              <a:rPr lang="en-IE" b="0" dirty="0"/>
              <a:t>study, </a:t>
            </a:r>
            <a:r>
              <a:rPr lang="en-IE" b="0" dirty="0" smtClean="0"/>
              <a:t>including:</a:t>
            </a:r>
          </a:p>
          <a:p>
            <a:pPr marL="285750" indent="-285750" fontAlgn="base">
              <a:buFont typeface="Arial" panose="020B0604020202020204" pitchFamily="34" charset="0"/>
              <a:buChar char="•"/>
            </a:pPr>
            <a:r>
              <a:rPr lang="en-IE" b="0" dirty="0" smtClean="0"/>
              <a:t>why </a:t>
            </a:r>
            <a:r>
              <a:rPr lang="en-IE" b="0" dirty="0"/>
              <a:t>you have investigated the question that you </a:t>
            </a:r>
            <a:r>
              <a:rPr lang="en-IE" b="0" dirty="0" smtClean="0"/>
              <a:t>have?</a:t>
            </a:r>
          </a:p>
          <a:p>
            <a:pPr marL="285750" indent="-285750" fontAlgn="base">
              <a:buFont typeface="Arial" panose="020B0604020202020204" pitchFamily="34" charset="0"/>
              <a:buChar char="•"/>
            </a:pPr>
            <a:r>
              <a:rPr lang="en-IE" b="0" dirty="0"/>
              <a:t>w</a:t>
            </a:r>
            <a:r>
              <a:rPr lang="en-IE" b="0" dirty="0" smtClean="0"/>
              <a:t>hy it is an important question?</a:t>
            </a:r>
          </a:p>
          <a:p>
            <a:pPr marL="285750" indent="-285750" fontAlgn="base">
              <a:buFont typeface="Arial" panose="020B0604020202020204" pitchFamily="34" charset="0"/>
              <a:buChar char="•"/>
            </a:pPr>
            <a:r>
              <a:rPr lang="en-IE" b="0" dirty="0" smtClean="0"/>
              <a:t>how </a:t>
            </a:r>
            <a:r>
              <a:rPr lang="en-IE" b="0" dirty="0"/>
              <a:t>it relates to earlier research that has been done in the </a:t>
            </a:r>
            <a:r>
              <a:rPr lang="en-IE" b="0" dirty="0" smtClean="0"/>
              <a:t>field?</a:t>
            </a:r>
          </a:p>
          <a:p>
            <a:pPr marL="285750" indent="-285750" fontAlgn="base">
              <a:buFont typeface="Arial" panose="020B0604020202020204" pitchFamily="34" charset="0"/>
              <a:buChar char="•"/>
            </a:pPr>
            <a:r>
              <a:rPr lang="en-IE" b="0" dirty="0"/>
              <a:t>d</a:t>
            </a:r>
            <a:r>
              <a:rPr lang="en-IE" b="0" dirty="0" smtClean="0"/>
              <a:t>escribe the approach you use in sufficient detail that a reader who is not familiar with your methods will understand what was done and why </a:t>
            </a:r>
          </a:p>
          <a:p>
            <a:pPr fontAlgn="base"/>
            <a:endParaRPr lang="en-IE" b="0" dirty="0" smtClean="0"/>
          </a:p>
          <a:p>
            <a:pPr fontAlgn="base"/>
            <a:r>
              <a:rPr lang="en-IE" b="0" dirty="0" smtClean="0"/>
              <a:t>It </a:t>
            </a:r>
            <a:r>
              <a:rPr lang="en-IE" b="0" dirty="0"/>
              <a:t>may help to think of an introduction as a </a:t>
            </a:r>
            <a:r>
              <a:rPr lang="en-IE" b="0" dirty="0" smtClean="0"/>
              <a:t>triangle structure, </a:t>
            </a:r>
            <a:r>
              <a:rPr lang="en-IE" b="0" dirty="0"/>
              <a:t>where you begin with the broader context and gradually narrow to the specific problem addressed by the report. A typical (and very useful) construction of an introduction proceeds as follows</a:t>
            </a:r>
            <a:r>
              <a:rPr lang="en-IE" b="0" dirty="0" smtClean="0"/>
              <a:t>:</a:t>
            </a:r>
          </a:p>
          <a:p>
            <a:pPr marL="285750" indent="-285750" fontAlgn="base">
              <a:buFont typeface="Arial" panose="020B0604020202020204" pitchFamily="34" charset="0"/>
              <a:buChar char="•"/>
            </a:pPr>
            <a:endParaRPr lang="en-IE" b="0" dirty="0"/>
          </a:p>
        </p:txBody>
      </p:sp>
    </p:spTree>
    <p:extLst>
      <p:ext uri="{BB962C8B-B14F-4D97-AF65-F5344CB8AC3E}">
        <p14:creationId xmlns:p14="http://schemas.microsoft.com/office/powerpoint/2010/main" val="34440268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sjowing an introduction as a triangle from broad to specific." title="Introductions triang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1752" y="2741460"/>
            <a:ext cx="2541587" cy="273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 Placeholder 2"/>
          <p:cNvSpPr>
            <a:spLocks noGrp="1"/>
          </p:cNvSpPr>
          <p:nvPr>
            <p:ph type="body" sz="quarter" idx="11"/>
          </p:nvPr>
        </p:nvSpPr>
        <p:spPr>
          <a:xfrm>
            <a:off x="285525" y="2086579"/>
            <a:ext cx="3019641" cy="3874834"/>
          </a:xfrm>
        </p:spPr>
        <p:txBody>
          <a:bodyPr>
            <a:normAutofit lnSpcReduction="10000"/>
          </a:bodyPr>
          <a:lstStyle/>
          <a:p>
            <a:r>
              <a:rPr lang="en-GB" dirty="0">
                <a:cs typeface="Arial" panose="020B0604020202020204" pitchFamily="34" charset="0"/>
              </a:rPr>
              <a:t>Begin broadly: </a:t>
            </a:r>
            <a:endParaRPr lang="en-GB" dirty="0" smtClean="0">
              <a:cs typeface="Arial" panose="020B0604020202020204" pitchFamily="34" charset="0"/>
            </a:endParaRPr>
          </a:p>
          <a:p>
            <a:r>
              <a:rPr lang="en-GB" dirty="0">
                <a:cs typeface="Arial" panose="020B0604020202020204" pitchFamily="34" charset="0"/>
              </a:rPr>
              <a:t>P</a:t>
            </a:r>
            <a:r>
              <a:rPr lang="en-GB" dirty="0" smtClean="0">
                <a:cs typeface="Arial" panose="020B0604020202020204" pitchFamily="34" charset="0"/>
              </a:rPr>
              <a:t>ose research question and present background info</a:t>
            </a:r>
          </a:p>
          <a:p>
            <a:endParaRPr lang="en-GB" dirty="0">
              <a:cs typeface="Arial" panose="020B0604020202020204" pitchFamily="34" charset="0"/>
            </a:endParaRPr>
          </a:p>
          <a:p>
            <a:r>
              <a:rPr lang="en-GB" dirty="0">
                <a:cs typeface="Arial" panose="020B0604020202020204" pitchFamily="34" charset="0"/>
              </a:rPr>
              <a:t>Become more </a:t>
            </a:r>
            <a:r>
              <a:rPr lang="en-GB" dirty="0" smtClean="0">
                <a:cs typeface="Arial" panose="020B0604020202020204" pitchFamily="34" charset="0"/>
              </a:rPr>
              <a:t>specific:</a:t>
            </a:r>
          </a:p>
          <a:p>
            <a:r>
              <a:rPr lang="en-GB" dirty="0">
                <a:cs typeface="Arial" panose="020B0604020202020204" pitchFamily="34" charset="0"/>
              </a:rPr>
              <a:t>D</a:t>
            </a:r>
            <a:r>
              <a:rPr lang="en-GB" dirty="0" smtClean="0">
                <a:cs typeface="Arial" panose="020B0604020202020204" pitchFamily="34" charset="0"/>
              </a:rPr>
              <a:t>escribe importance of your work and what methods etc. you used</a:t>
            </a:r>
          </a:p>
          <a:p>
            <a:endParaRPr lang="en-GB" dirty="0">
              <a:cs typeface="Arial" panose="020B0604020202020204" pitchFamily="34" charset="0"/>
            </a:endParaRPr>
          </a:p>
          <a:p>
            <a:r>
              <a:rPr lang="en-GB" dirty="0">
                <a:cs typeface="Arial" panose="020B0604020202020204" pitchFamily="34" charset="0"/>
              </a:rPr>
              <a:t>Specific: </a:t>
            </a:r>
            <a:endParaRPr lang="en-GB" dirty="0" smtClean="0">
              <a:cs typeface="Arial" panose="020B0604020202020204" pitchFamily="34" charset="0"/>
            </a:endParaRPr>
          </a:p>
          <a:p>
            <a:r>
              <a:rPr lang="en-GB" dirty="0" smtClean="0">
                <a:cs typeface="Arial" panose="020B0604020202020204" pitchFamily="34" charset="0"/>
              </a:rPr>
              <a:t>Main problem addressed by the report</a:t>
            </a:r>
            <a:endParaRPr lang="en-GB" dirty="0">
              <a:cs typeface="Arial" panose="020B0604020202020204" pitchFamily="34" charset="0"/>
            </a:endParaRPr>
          </a:p>
          <a:p>
            <a:endParaRPr lang="en-IE" dirty="0"/>
          </a:p>
        </p:txBody>
      </p:sp>
      <p:sp>
        <p:nvSpPr>
          <p:cNvPr id="5" name="Text Placeholder 2"/>
          <p:cNvSpPr txBox="1">
            <a:spLocks/>
          </p:cNvSpPr>
          <p:nvPr/>
        </p:nvSpPr>
        <p:spPr>
          <a:xfrm>
            <a:off x="6132536" y="1294411"/>
            <a:ext cx="3019641" cy="5272644"/>
          </a:xfrm>
          <a:prstGeom prst="rect">
            <a:avLst/>
          </a:prstGeom>
          <a:solidFill>
            <a:schemeClr val="bg1"/>
          </a:solidFill>
        </p:spPr>
        <p:txBody>
          <a:bodyPr vert="horz" lIns="91440" tIns="45720" rIns="91440" bIns="45720" rtlCol="0">
            <a:normAutofit/>
          </a:bodyPr>
          <a:lstStyle>
            <a:lvl1pPr marL="0" indent="0" algn="l" defTabSz="457200" rtl="0" eaLnBrk="1" latinLnBrk="0" hangingPunct="1">
              <a:spcBef>
                <a:spcPct val="20000"/>
              </a:spcBef>
              <a:buFont typeface="Arial"/>
              <a:buNone/>
              <a:defRPr sz="1800" b="1" kern="1200">
                <a:solidFill>
                  <a:srgbClr val="000000"/>
                </a:solidFill>
                <a:latin typeface="+mn-lt"/>
                <a:ea typeface="+mn-ea"/>
                <a:cs typeface="Arial Black"/>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Font typeface="Arial" panose="020B0604020202020204" pitchFamily="34" charset="0"/>
              <a:buChar char="•"/>
            </a:pPr>
            <a:r>
              <a:rPr lang="en-IE" b="0" dirty="0" smtClean="0"/>
              <a:t>Place </a:t>
            </a:r>
            <a:r>
              <a:rPr lang="en-IE" b="0" dirty="0"/>
              <a:t>your study subject in </a:t>
            </a:r>
            <a:r>
              <a:rPr lang="en-IE" b="0" dirty="0" smtClean="0"/>
              <a:t>context</a:t>
            </a:r>
          </a:p>
          <a:p>
            <a:pPr marL="285750" indent="-285750">
              <a:buFont typeface="Arial" panose="020B0604020202020204" pitchFamily="34" charset="0"/>
              <a:buChar char="•"/>
            </a:pPr>
            <a:r>
              <a:rPr lang="en-IE" b="0" dirty="0"/>
              <a:t>Follow with a description of the problem and its history, including previous </a:t>
            </a:r>
            <a:r>
              <a:rPr lang="en-IE" b="0" dirty="0" smtClean="0"/>
              <a:t>research</a:t>
            </a:r>
            <a:endParaRPr lang="en-GB" dirty="0" smtClean="0">
              <a:cs typeface="Arial" panose="020B0604020202020204" pitchFamily="34" charset="0"/>
            </a:endParaRPr>
          </a:p>
          <a:p>
            <a:pPr marL="285750" indent="-285750">
              <a:buFont typeface="Arial" panose="020B0604020202020204" pitchFamily="34" charset="0"/>
              <a:buChar char="•"/>
            </a:pPr>
            <a:r>
              <a:rPr lang="en-IE" b="0" dirty="0"/>
              <a:t>Describe how your work addresses a gap in existing knowledge or ability (here's where you'll state why you've undertaken this study</a:t>
            </a:r>
            <a:r>
              <a:rPr lang="en-IE" b="0" dirty="0" smtClean="0"/>
              <a:t>)</a:t>
            </a:r>
          </a:p>
          <a:p>
            <a:pPr marL="285750" indent="-285750">
              <a:buFont typeface="Arial" panose="020B0604020202020204" pitchFamily="34" charset="0"/>
              <a:buChar char="•"/>
            </a:pPr>
            <a:r>
              <a:rPr lang="en-IE" b="0" dirty="0" smtClean="0"/>
              <a:t>Describe methods used that underpin your research</a:t>
            </a:r>
          </a:p>
          <a:p>
            <a:pPr marL="285750" indent="-285750">
              <a:buFont typeface="Arial" panose="020B0604020202020204" pitchFamily="34" charset="0"/>
              <a:buChar char="•"/>
            </a:pPr>
            <a:r>
              <a:rPr lang="en-IE" b="0" dirty="0" smtClean="0"/>
              <a:t>Indicate the importance of what you found/results and what this means</a:t>
            </a:r>
          </a:p>
          <a:p>
            <a:pPr marL="285750" indent="-285750">
              <a:buFont typeface="Arial" panose="020B0604020202020204" pitchFamily="34" charset="0"/>
              <a:buChar char="•"/>
            </a:pPr>
            <a:endParaRPr lang="en-IE" dirty="0"/>
          </a:p>
        </p:txBody>
      </p:sp>
      <p:sp>
        <p:nvSpPr>
          <p:cNvPr id="7" name="Text Placeholder 1"/>
          <p:cNvSpPr txBox="1">
            <a:spLocks/>
          </p:cNvSpPr>
          <p:nvPr/>
        </p:nvSpPr>
        <p:spPr>
          <a:xfrm>
            <a:off x="696147" y="593326"/>
            <a:ext cx="6441989" cy="587081"/>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lang="en-US" sz="4000" b="1" i="0" kern="1200" smtClean="0">
                <a:solidFill>
                  <a:srgbClr val="000000"/>
                </a:solidFill>
                <a:effectLst/>
                <a:latin typeface="+mj-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800" dirty="0" smtClean="0"/>
              <a:t>Introduction</a:t>
            </a: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6132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696148" y="1705809"/>
            <a:ext cx="6441988" cy="1586031"/>
          </a:xfrm>
        </p:spPr>
        <p:txBody>
          <a:bodyPr/>
          <a:lstStyle/>
          <a:p>
            <a:pPr marL="457200" indent="-457200">
              <a:buFont typeface="+mj-lt"/>
              <a:buAutoNum type="arabicPeriod"/>
            </a:pPr>
            <a:r>
              <a:rPr lang="en-GB" dirty="0" smtClean="0">
                <a:latin typeface="Arial" panose="020B0604020202020204" pitchFamily="34" charset="0"/>
                <a:cs typeface="Arial" panose="020B0604020202020204" pitchFamily="34" charset="0"/>
              </a:rPr>
              <a:t>Key Definitions</a:t>
            </a:r>
          </a:p>
          <a:p>
            <a:pPr marL="457200" indent="-457200">
              <a:buFont typeface="+mj-lt"/>
              <a:buAutoNum type="arabicPeriod"/>
            </a:pPr>
            <a:r>
              <a:rPr lang="en-GB" dirty="0" smtClean="0">
                <a:latin typeface="Arial" panose="020B0604020202020204" pitchFamily="34" charset="0"/>
                <a:cs typeface="Arial" panose="020B0604020202020204" pitchFamily="34" charset="0"/>
              </a:rPr>
              <a:t>How to write scientifically?</a:t>
            </a:r>
            <a:endParaRPr lang="en-GB" dirty="0">
              <a:latin typeface="Arial" panose="020B0604020202020204" pitchFamily="34" charset="0"/>
              <a:cs typeface="Arial" panose="020B0604020202020204" pitchFamily="34" charset="0"/>
            </a:endParaRPr>
          </a:p>
          <a:p>
            <a:pPr marL="457200" indent="-457200">
              <a:buFont typeface="+mj-lt"/>
              <a:buAutoNum type="arabicPeriod"/>
            </a:pPr>
            <a:r>
              <a:rPr lang="en-GB" dirty="0" smtClean="0">
                <a:latin typeface="Arial" panose="020B0604020202020204" pitchFamily="34" charset="0"/>
                <a:cs typeface="Arial" panose="020B0604020202020204" pitchFamily="34" charset="0"/>
              </a:rPr>
              <a:t>How to write a scientific paper/report /review?</a:t>
            </a:r>
          </a:p>
          <a:p>
            <a:endParaRPr lang="en-GB" dirty="0">
              <a:latin typeface="Arial" panose="020B0604020202020204" pitchFamily="34" charset="0"/>
              <a:cs typeface="Arial" panose="020B0604020202020204" pitchFamily="34" charset="0"/>
            </a:endParaRPr>
          </a:p>
        </p:txBody>
      </p:sp>
      <p:sp>
        <p:nvSpPr>
          <p:cNvPr id="2" name="Text Placeholder 1"/>
          <p:cNvSpPr>
            <a:spLocks noGrp="1"/>
          </p:cNvSpPr>
          <p:nvPr>
            <p:ph type="body" sz="quarter" idx="10"/>
          </p:nvPr>
        </p:nvSpPr>
        <p:spPr/>
        <p:txBody>
          <a:bodyPr/>
          <a:lstStyle/>
          <a:p>
            <a:r>
              <a:rPr lang="en-GB" dirty="0">
                <a:latin typeface="Arial" panose="020B0604020202020204" pitchFamily="34" charset="0"/>
                <a:cs typeface="Arial" panose="020B0604020202020204" pitchFamily="34" charset="0"/>
              </a:rPr>
              <a:t>Overview:</a:t>
            </a:r>
          </a:p>
          <a:p>
            <a:endParaRPr lang="en-IE" dirty="0"/>
          </a:p>
        </p:txBody>
      </p:sp>
    </p:spTree>
    <p:extLst>
      <p:ext uri="{BB962C8B-B14F-4D97-AF65-F5344CB8AC3E}">
        <p14:creationId xmlns:p14="http://schemas.microsoft.com/office/powerpoint/2010/main" val="9341582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txBox="1">
            <a:spLocks/>
          </p:cNvSpPr>
          <p:nvPr/>
        </p:nvSpPr>
        <p:spPr>
          <a:xfrm>
            <a:off x="696147" y="593326"/>
            <a:ext cx="6441989" cy="587081"/>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lang="en-US" sz="4000" b="1" i="0" kern="1200" smtClean="0">
                <a:solidFill>
                  <a:srgbClr val="000000"/>
                </a:solidFill>
                <a:effectLst/>
                <a:latin typeface="+mj-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800" dirty="0" smtClean="0">
                <a:latin typeface="Arial" panose="020B0604020202020204" pitchFamily="34" charset="0"/>
                <a:cs typeface="Arial" panose="020B0604020202020204" pitchFamily="34" charset="0"/>
              </a:rPr>
              <a:t>Materials &amp; Methods</a:t>
            </a:r>
            <a:endParaRPr lang="en-GB" sz="2800" dirty="0">
              <a:latin typeface="Arial" panose="020B0604020202020204" pitchFamily="34" charset="0"/>
              <a:cs typeface="Arial" panose="020B0604020202020204" pitchFamily="34" charset="0"/>
            </a:endParaRPr>
          </a:p>
        </p:txBody>
      </p:sp>
      <p:sp>
        <p:nvSpPr>
          <p:cNvPr id="8" name="Text Placeholder 2"/>
          <p:cNvSpPr>
            <a:spLocks noGrp="1"/>
          </p:cNvSpPr>
          <p:nvPr>
            <p:ph type="body" sz="quarter" idx="11"/>
          </p:nvPr>
        </p:nvSpPr>
        <p:spPr>
          <a:xfrm>
            <a:off x="696147" y="1278297"/>
            <a:ext cx="6195103" cy="5152192"/>
          </a:xfrm>
        </p:spPr>
        <p:txBody>
          <a:bodyPr>
            <a:normAutofit/>
          </a:bodyPr>
          <a:lstStyle/>
          <a:p>
            <a:pPr fontAlgn="base"/>
            <a:r>
              <a:rPr lang="en-IE" b="0" dirty="0" smtClean="0"/>
              <a:t>This section must provide </a:t>
            </a:r>
            <a:r>
              <a:rPr lang="en-IE" b="0" dirty="0"/>
              <a:t>enough detail for </a:t>
            </a:r>
            <a:r>
              <a:rPr lang="en-IE" b="0" dirty="0" smtClean="0"/>
              <a:t>repetition of your </a:t>
            </a:r>
            <a:r>
              <a:rPr lang="en-IE" b="0" dirty="0"/>
              <a:t>study and </a:t>
            </a:r>
            <a:r>
              <a:rPr lang="en-IE" b="0" dirty="0" smtClean="0"/>
              <a:t>repetition of </a:t>
            </a:r>
            <a:r>
              <a:rPr lang="en-IE" b="0" dirty="0"/>
              <a:t>the results. </a:t>
            </a:r>
            <a:endParaRPr lang="en-IE" b="0" dirty="0" smtClean="0"/>
          </a:p>
          <a:p>
            <a:pPr fontAlgn="base"/>
            <a:endParaRPr lang="en-IE" b="0" dirty="0" smtClean="0"/>
          </a:p>
          <a:p>
            <a:pPr fontAlgn="base"/>
            <a:r>
              <a:rPr lang="en-IE" b="0" dirty="0" smtClean="0"/>
              <a:t>The </a:t>
            </a:r>
            <a:r>
              <a:rPr lang="en-IE" b="0" dirty="0"/>
              <a:t>scientific method requires that your results be reproducible, and you must provide a basis for repetition of the study by others. </a:t>
            </a:r>
            <a:endParaRPr lang="en-IE" b="0" dirty="0" smtClean="0"/>
          </a:p>
          <a:p>
            <a:pPr fontAlgn="base"/>
            <a:endParaRPr lang="en-IE" b="0" dirty="0" smtClean="0"/>
          </a:p>
          <a:p>
            <a:pPr fontAlgn="base"/>
            <a:r>
              <a:rPr lang="en-IE" b="0" dirty="0" smtClean="0"/>
              <a:t>Reagent materials and equipment should </a:t>
            </a:r>
            <a:r>
              <a:rPr lang="en-IE" b="0" dirty="0"/>
              <a:t>be described exactly </a:t>
            </a:r>
            <a:r>
              <a:rPr lang="en-IE" b="0" dirty="0" smtClean="0"/>
              <a:t>(molarity, pH etc.) and </a:t>
            </a:r>
            <a:r>
              <a:rPr lang="en-IE" b="0" dirty="0"/>
              <a:t>sources </a:t>
            </a:r>
            <a:r>
              <a:rPr lang="en-IE" b="0" dirty="0" smtClean="0"/>
              <a:t>should </a:t>
            </a:r>
            <a:r>
              <a:rPr lang="en-IE" b="0" dirty="0"/>
              <a:t>be </a:t>
            </a:r>
            <a:r>
              <a:rPr lang="en-IE" b="0" dirty="0" smtClean="0"/>
              <a:t>given.</a:t>
            </a:r>
          </a:p>
          <a:p>
            <a:pPr fontAlgn="base"/>
            <a:endParaRPr lang="en-IE" b="0" dirty="0"/>
          </a:p>
          <a:p>
            <a:pPr fontAlgn="base"/>
            <a:r>
              <a:rPr lang="en-IE" b="0" dirty="0" smtClean="0"/>
              <a:t>Methods are typically </a:t>
            </a:r>
            <a:r>
              <a:rPr lang="en-IE" b="0" dirty="0"/>
              <a:t>chronological, however related methods may need to be described </a:t>
            </a:r>
            <a:r>
              <a:rPr lang="en-IE" b="0" dirty="0" smtClean="0"/>
              <a:t>together. </a:t>
            </a:r>
          </a:p>
          <a:p>
            <a:pPr fontAlgn="base"/>
            <a:r>
              <a:rPr lang="en-IE" dirty="0" smtClean="0"/>
              <a:t>Note:</a:t>
            </a:r>
            <a:r>
              <a:rPr lang="en-IE" b="0" dirty="0" smtClean="0"/>
              <a:t> For a research paper, </a:t>
            </a:r>
            <a:r>
              <a:rPr lang="en-IE" b="0" dirty="0"/>
              <a:t>if a method has been previously published in a standard journal, only the name of the method and a literature reference need be given.</a:t>
            </a:r>
          </a:p>
        </p:txBody>
      </p:sp>
      <p:sp>
        <p:nvSpPr>
          <p:cNvPr id="4" name="TextBox 3"/>
          <p:cNvSpPr txBox="1"/>
          <p:nvPr/>
        </p:nvSpPr>
        <p:spPr>
          <a:xfrm>
            <a:off x="6987654" y="2394573"/>
            <a:ext cx="2156346" cy="1865126"/>
          </a:xfrm>
          <a:prstGeom prst="rect">
            <a:avLst/>
          </a:prstGeom>
          <a:solidFill>
            <a:schemeClr val="bg1"/>
          </a:solidFill>
        </p:spPr>
        <p:txBody>
          <a:bodyPr wrap="square" rtlCol="0">
            <a:spAutoFit/>
          </a:bodyPr>
          <a:lstStyle/>
          <a:p>
            <a:pPr lvl="0" algn="ctr" fontAlgn="base">
              <a:spcBef>
                <a:spcPct val="20000"/>
              </a:spcBef>
            </a:pPr>
            <a:r>
              <a:rPr lang="en-IE" dirty="0" smtClean="0">
                <a:solidFill>
                  <a:srgbClr val="000000"/>
                </a:solidFill>
              </a:rPr>
              <a:t>Use passive past tense to describe what you did</a:t>
            </a:r>
          </a:p>
          <a:p>
            <a:pPr lvl="0" algn="ctr" fontAlgn="base">
              <a:spcBef>
                <a:spcPct val="20000"/>
              </a:spcBef>
            </a:pPr>
            <a:endParaRPr lang="en-IE" dirty="0">
              <a:solidFill>
                <a:srgbClr val="000000"/>
              </a:solidFill>
            </a:endParaRPr>
          </a:p>
          <a:p>
            <a:pPr lvl="0" algn="ctr" fontAlgn="base">
              <a:spcBef>
                <a:spcPct val="20000"/>
              </a:spcBef>
            </a:pPr>
            <a:r>
              <a:rPr lang="en-IE" dirty="0" smtClean="0">
                <a:solidFill>
                  <a:srgbClr val="000000"/>
                </a:solidFill>
              </a:rPr>
              <a:t>Do not mix results with methods</a:t>
            </a:r>
            <a:endParaRPr lang="en-IE" dirty="0">
              <a:solidFill>
                <a:srgbClr val="000000"/>
              </a:solidFill>
            </a:endParaRPr>
          </a:p>
        </p:txBody>
      </p:sp>
    </p:spTree>
    <p:extLst>
      <p:ext uri="{BB962C8B-B14F-4D97-AF65-F5344CB8AC3E}">
        <p14:creationId xmlns:p14="http://schemas.microsoft.com/office/powerpoint/2010/main" val="699474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txBox="1">
            <a:spLocks/>
          </p:cNvSpPr>
          <p:nvPr/>
        </p:nvSpPr>
        <p:spPr>
          <a:xfrm>
            <a:off x="696147" y="593326"/>
            <a:ext cx="6441989" cy="587081"/>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lang="en-US" sz="4000" b="1" i="0" kern="1200" smtClean="0">
                <a:solidFill>
                  <a:srgbClr val="000000"/>
                </a:solidFill>
                <a:effectLst/>
                <a:latin typeface="+mj-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800" dirty="0" smtClean="0"/>
              <a:t>Results</a:t>
            </a:r>
            <a:endParaRPr lang="en-GB" sz="2800" dirty="0">
              <a:latin typeface="Arial" panose="020B0604020202020204" pitchFamily="34" charset="0"/>
              <a:cs typeface="Arial" panose="020B0604020202020204" pitchFamily="34" charset="0"/>
            </a:endParaRPr>
          </a:p>
        </p:txBody>
      </p:sp>
      <p:sp>
        <p:nvSpPr>
          <p:cNvPr id="8" name="Text Placeholder 2"/>
          <p:cNvSpPr>
            <a:spLocks noGrp="1"/>
          </p:cNvSpPr>
          <p:nvPr>
            <p:ph type="body" sz="quarter" idx="11"/>
          </p:nvPr>
        </p:nvSpPr>
        <p:spPr>
          <a:xfrm>
            <a:off x="696147" y="1180406"/>
            <a:ext cx="6195103" cy="5221511"/>
          </a:xfrm>
        </p:spPr>
        <p:txBody>
          <a:bodyPr>
            <a:normAutofit fontScale="92500" lnSpcReduction="10000"/>
          </a:bodyPr>
          <a:lstStyle/>
          <a:p>
            <a:pPr fontAlgn="base"/>
            <a:r>
              <a:rPr lang="en-IE" sz="1900" b="0" dirty="0" smtClean="0"/>
              <a:t>This section is for presenting </a:t>
            </a:r>
            <a:r>
              <a:rPr lang="en-IE" sz="1900" b="0" dirty="0"/>
              <a:t>your </a:t>
            </a:r>
            <a:r>
              <a:rPr lang="en-IE" sz="1900" b="0" dirty="0" smtClean="0"/>
              <a:t>findings. </a:t>
            </a:r>
          </a:p>
          <a:p>
            <a:pPr fontAlgn="base"/>
            <a:r>
              <a:rPr lang="en-IE" sz="1900" b="0" dirty="0" smtClean="0"/>
              <a:t>Show data that is digested </a:t>
            </a:r>
            <a:r>
              <a:rPr lang="en-IE" sz="1900" b="0" dirty="0"/>
              <a:t>and condensed, with important</a:t>
            </a:r>
          </a:p>
          <a:p>
            <a:pPr fontAlgn="base"/>
            <a:r>
              <a:rPr lang="en-IE" sz="1900" b="0" dirty="0"/>
              <a:t>trends extracted and described. </a:t>
            </a:r>
            <a:endParaRPr lang="en-IE" sz="1900" b="0" dirty="0" smtClean="0"/>
          </a:p>
          <a:p>
            <a:pPr fontAlgn="base"/>
            <a:endParaRPr lang="en-IE" sz="1900" b="0" dirty="0" smtClean="0"/>
          </a:p>
          <a:p>
            <a:pPr fontAlgn="base"/>
            <a:r>
              <a:rPr lang="en-IE" sz="1900" b="0" dirty="0" smtClean="0"/>
              <a:t>The </a:t>
            </a:r>
            <a:r>
              <a:rPr lang="en-IE" sz="1900" b="0" dirty="0"/>
              <a:t>results comprise the new knowledge </a:t>
            </a:r>
            <a:r>
              <a:rPr lang="en-IE" sz="1900" b="0" dirty="0" smtClean="0"/>
              <a:t>and must be clear, simple, short and without </a:t>
            </a:r>
            <a:r>
              <a:rPr lang="en-IE" sz="1900" b="0" dirty="0"/>
              <a:t>excessive </a:t>
            </a:r>
            <a:r>
              <a:rPr lang="en-IE" sz="1900" b="0" dirty="0" smtClean="0"/>
              <a:t>verbiage.</a:t>
            </a:r>
          </a:p>
          <a:p>
            <a:pPr marL="285750" indent="-285750">
              <a:buFont typeface="Arial" panose="020B0604020202020204" pitchFamily="34" charset="0"/>
              <a:buChar char="•"/>
            </a:pPr>
            <a:r>
              <a:rPr lang="en-IE" sz="1900" b="0" dirty="0"/>
              <a:t>present results clearly and logically</a:t>
            </a:r>
          </a:p>
          <a:p>
            <a:pPr marL="285750" indent="-285750">
              <a:buFont typeface="Arial" panose="020B0604020202020204" pitchFamily="34" charset="0"/>
              <a:buChar char="•"/>
            </a:pPr>
            <a:r>
              <a:rPr lang="en-IE" sz="1900" b="0" dirty="0"/>
              <a:t>avoid excess verbiage</a:t>
            </a:r>
          </a:p>
          <a:p>
            <a:pPr marL="285750" indent="-285750">
              <a:buFont typeface="Arial" panose="020B0604020202020204" pitchFamily="34" charset="0"/>
              <a:buChar char="•"/>
            </a:pPr>
            <a:r>
              <a:rPr lang="en-IE" sz="1900" b="0" dirty="0"/>
              <a:t>consider providing a one-sentence summary at the beginning of each paragraph if you think it will help your reader understand your data</a:t>
            </a:r>
          </a:p>
          <a:p>
            <a:pPr fontAlgn="base"/>
            <a:endParaRPr lang="en-IE" sz="1900" b="0" dirty="0"/>
          </a:p>
          <a:p>
            <a:pPr fontAlgn="base"/>
            <a:r>
              <a:rPr lang="en-IE" sz="1900" b="0" dirty="0" smtClean="0"/>
              <a:t>Examples:</a:t>
            </a:r>
          </a:p>
          <a:p>
            <a:pPr fontAlgn="base"/>
            <a:r>
              <a:rPr lang="en-IE" sz="1900" b="0" dirty="0" smtClean="0"/>
              <a:t>"</a:t>
            </a:r>
            <a:r>
              <a:rPr lang="en-IE" sz="1900" b="0" dirty="0"/>
              <a:t>It is clearly evident from Fig. 1 that bird species richness increased with habitat complexity</a:t>
            </a:r>
            <a:r>
              <a:rPr lang="en-IE" sz="1900" b="0" dirty="0" smtClean="0"/>
              <a:t>".     </a:t>
            </a:r>
          </a:p>
          <a:p>
            <a:pPr fontAlgn="base"/>
            <a:r>
              <a:rPr lang="en-IE" sz="1900" b="0" dirty="0" smtClean="0"/>
              <a:t>"</a:t>
            </a:r>
            <a:r>
              <a:rPr lang="en-IE" sz="1900" b="0" dirty="0"/>
              <a:t>Bird species richness increased with habitat complexity (Fig. 1)". </a:t>
            </a:r>
            <a:endParaRPr lang="en-IE" sz="1900" b="0" dirty="0" smtClean="0"/>
          </a:p>
        </p:txBody>
      </p:sp>
      <p:sp>
        <p:nvSpPr>
          <p:cNvPr id="4" name="TextBox 3"/>
          <p:cNvSpPr txBox="1"/>
          <p:nvPr/>
        </p:nvSpPr>
        <p:spPr>
          <a:xfrm>
            <a:off x="6768932" y="2394573"/>
            <a:ext cx="2375068" cy="2862322"/>
          </a:xfrm>
          <a:prstGeom prst="rect">
            <a:avLst/>
          </a:prstGeom>
          <a:solidFill>
            <a:schemeClr val="bg1"/>
          </a:solidFill>
        </p:spPr>
        <p:txBody>
          <a:bodyPr wrap="square" rtlCol="0">
            <a:spAutoFit/>
          </a:bodyPr>
          <a:lstStyle/>
          <a:p>
            <a:pPr fontAlgn="base"/>
            <a:r>
              <a:rPr lang="en-IE" b="1" dirty="0">
                <a:solidFill>
                  <a:srgbClr val="FF0000"/>
                </a:solidFill>
              </a:rPr>
              <a:t>However, do not be too </a:t>
            </a:r>
            <a:r>
              <a:rPr lang="en-IE" b="1" dirty="0" smtClean="0">
                <a:solidFill>
                  <a:srgbClr val="FF0000"/>
                </a:solidFill>
              </a:rPr>
              <a:t>concise! </a:t>
            </a:r>
            <a:r>
              <a:rPr lang="en-IE" dirty="0" smtClean="0">
                <a:solidFill>
                  <a:srgbClr val="000000"/>
                </a:solidFill>
              </a:rPr>
              <a:t>The </a:t>
            </a:r>
            <a:r>
              <a:rPr lang="en-IE" dirty="0">
                <a:solidFill>
                  <a:srgbClr val="000000"/>
                </a:solidFill>
              </a:rPr>
              <a:t>readers cannot be expected to extract important trends from the data unaided. Combine the use of text, tables, figures to condense data and highlight trends. </a:t>
            </a:r>
          </a:p>
        </p:txBody>
      </p:sp>
      <p:sp>
        <p:nvSpPr>
          <p:cNvPr id="5" name="TextBox 4"/>
          <p:cNvSpPr txBox="1"/>
          <p:nvPr/>
        </p:nvSpPr>
        <p:spPr>
          <a:xfrm>
            <a:off x="470154" y="6396632"/>
            <a:ext cx="6448302" cy="369332"/>
          </a:xfrm>
          <a:prstGeom prst="rect">
            <a:avLst/>
          </a:prstGeom>
          <a:solidFill>
            <a:schemeClr val="bg1"/>
          </a:solidFill>
        </p:spPr>
        <p:txBody>
          <a:bodyPr wrap="square" rtlCol="0">
            <a:spAutoFit/>
          </a:bodyPr>
          <a:lstStyle/>
          <a:p>
            <a:pPr fontAlgn="base"/>
            <a:r>
              <a:rPr lang="en-IE" b="1" dirty="0" smtClean="0">
                <a:solidFill>
                  <a:srgbClr val="FF0000"/>
                </a:solidFill>
              </a:rPr>
              <a:t>Verbiage = excessive lengthy or technical speech/writing</a:t>
            </a:r>
            <a:r>
              <a:rPr lang="en-IE" dirty="0" smtClean="0">
                <a:solidFill>
                  <a:srgbClr val="000000"/>
                </a:solidFill>
              </a:rPr>
              <a:t> </a:t>
            </a:r>
            <a:endParaRPr lang="en-IE" dirty="0">
              <a:solidFill>
                <a:srgbClr val="000000"/>
              </a:solidFill>
            </a:endParaRPr>
          </a:p>
        </p:txBody>
      </p:sp>
    </p:spTree>
    <p:extLst>
      <p:ext uri="{BB962C8B-B14F-4D97-AF65-F5344CB8AC3E}">
        <p14:creationId xmlns:p14="http://schemas.microsoft.com/office/powerpoint/2010/main" val="482613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txBox="1">
            <a:spLocks/>
          </p:cNvSpPr>
          <p:nvPr/>
        </p:nvSpPr>
        <p:spPr>
          <a:xfrm>
            <a:off x="696147" y="593326"/>
            <a:ext cx="6441989" cy="587081"/>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lang="en-US" sz="4000" b="1" i="0" kern="1200" smtClean="0">
                <a:solidFill>
                  <a:srgbClr val="000000"/>
                </a:solidFill>
                <a:effectLst/>
                <a:latin typeface="+mj-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800" dirty="0" smtClean="0"/>
              <a:t>Discussion</a:t>
            </a:r>
            <a:endParaRPr lang="en-GB" sz="2800" dirty="0">
              <a:latin typeface="Arial" panose="020B0604020202020204" pitchFamily="34" charset="0"/>
              <a:cs typeface="Arial" panose="020B0604020202020204" pitchFamily="34" charset="0"/>
            </a:endParaRPr>
          </a:p>
        </p:txBody>
      </p:sp>
      <p:sp>
        <p:nvSpPr>
          <p:cNvPr id="8" name="Text Placeholder 2"/>
          <p:cNvSpPr>
            <a:spLocks noGrp="1"/>
          </p:cNvSpPr>
          <p:nvPr>
            <p:ph type="body" sz="quarter" idx="11"/>
          </p:nvPr>
        </p:nvSpPr>
        <p:spPr>
          <a:xfrm>
            <a:off x="696147" y="1277166"/>
            <a:ext cx="6195103" cy="4944374"/>
          </a:xfrm>
        </p:spPr>
        <p:txBody>
          <a:bodyPr>
            <a:normAutofit/>
          </a:bodyPr>
          <a:lstStyle/>
          <a:p>
            <a:pPr fontAlgn="base"/>
            <a:r>
              <a:rPr lang="en-IE" b="0" dirty="0" smtClean="0"/>
              <a:t>Do </a:t>
            </a:r>
            <a:r>
              <a:rPr lang="en-IE" b="0" dirty="0"/>
              <a:t>not simply restate the results — explain your conclusions and interpretations </a:t>
            </a:r>
            <a:r>
              <a:rPr lang="en-IE" b="0" dirty="0" smtClean="0"/>
              <a:t>of the results </a:t>
            </a:r>
            <a:r>
              <a:rPr lang="en-IE" b="0" dirty="0"/>
              <a:t>section</a:t>
            </a:r>
            <a:r>
              <a:rPr lang="en-IE" b="0" dirty="0" smtClean="0"/>
              <a:t>.</a:t>
            </a:r>
          </a:p>
          <a:p>
            <a:pPr fontAlgn="base"/>
            <a:endParaRPr lang="en-IE" b="0" dirty="0"/>
          </a:p>
          <a:p>
            <a:pPr fontAlgn="base"/>
            <a:r>
              <a:rPr lang="en-IE" b="0" dirty="0"/>
              <a:t>What aspect you choose to focus on depends on your results and on the main questions addressed by </a:t>
            </a:r>
            <a:r>
              <a:rPr lang="en-IE" b="0" dirty="0" smtClean="0"/>
              <a:t>them.</a:t>
            </a:r>
          </a:p>
          <a:p>
            <a:pPr marL="285750" indent="-285750" fontAlgn="base">
              <a:buFont typeface="Arial" panose="020B0604020202020204" pitchFamily="34" charset="0"/>
              <a:buChar char="•"/>
            </a:pPr>
            <a:r>
              <a:rPr lang="en-IE" b="0" dirty="0"/>
              <a:t>H</a:t>
            </a:r>
            <a:r>
              <a:rPr lang="en-IE" b="0" dirty="0" smtClean="0"/>
              <a:t>ow </a:t>
            </a:r>
            <a:r>
              <a:rPr lang="en-IE" b="0" dirty="0"/>
              <a:t>well did it work, what are the benefits and </a:t>
            </a:r>
            <a:r>
              <a:rPr lang="en-IE" b="0" dirty="0" smtClean="0"/>
              <a:t>drawbacks? Do the results refute </a:t>
            </a:r>
            <a:r>
              <a:rPr lang="en-IE" b="0" dirty="0"/>
              <a:t>or support earlier </a:t>
            </a:r>
            <a:r>
              <a:rPr lang="en-IE" b="0" dirty="0" smtClean="0"/>
              <a:t>research? What </a:t>
            </a:r>
            <a:r>
              <a:rPr lang="en-IE" b="0" dirty="0"/>
              <a:t>conditions are different</a:t>
            </a:r>
            <a:r>
              <a:rPr lang="en-IE" b="0" dirty="0" smtClean="0"/>
              <a:t>? CRITICAL ANALYSIS and UNDERSTANDING YOUR WORK!</a:t>
            </a:r>
          </a:p>
          <a:p>
            <a:pPr fontAlgn="base"/>
            <a:endParaRPr lang="en-IE" b="0" dirty="0"/>
          </a:p>
          <a:p>
            <a:pPr fontAlgn="base"/>
            <a:r>
              <a:rPr lang="en-IE" b="0" dirty="0"/>
              <a:t>This section </a:t>
            </a:r>
            <a:r>
              <a:rPr lang="en-IE" b="0" dirty="0" smtClean="0"/>
              <a:t>can be</a:t>
            </a:r>
            <a:r>
              <a:rPr lang="en-IE" b="0" dirty="0"/>
              <a:t> </a:t>
            </a:r>
            <a:r>
              <a:rPr lang="en-IE" b="0" dirty="0" smtClean="0"/>
              <a:t>speculative</a:t>
            </a:r>
            <a:r>
              <a:rPr lang="en-IE" b="0" i="1" dirty="0" smtClean="0"/>
              <a:t>,</a:t>
            </a:r>
            <a:r>
              <a:rPr lang="en-IE" b="0" dirty="0" smtClean="0"/>
              <a:t> </a:t>
            </a:r>
            <a:r>
              <a:rPr lang="en-IE" b="0" dirty="0"/>
              <a:t>h</a:t>
            </a:r>
            <a:r>
              <a:rPr lang="en-IE" b="0" dirty="0" smtClean="0"/>
              <a:t>owever</a:t>
            </a:r>
            <a:r>
              <a:rPr lang="en-IE" b="0" dirty="0"/>
              <a:t>, this does not free you to present wild </a:t>
            </a:r>
            <a:r>
              <a:rPr lang="en-IE" b="0" dirty="0" smtClean="0"/>
              <a:t>guesses! It depends </a:t>
            </a:r>
            <a:r>
              <a:rPr lang="en-IE" b="0" dirty="0"/>
              <a:t>on a logical organization so readers can see the connection between your study question and your results.</a:t>
            </a:r>
          </a:p>
          <a:p>
            <a:pPr fontAlgn="base"/>
            <a:endParaRPr lang="en-IE" b="0" dirty="0" smtClean="0"/>
          </a:p>
          <a:p>
            <a:pPr fontAlgn="base"/>
            <a:endParaRPr lang="en-IE" b="0" dirty="0"/>
          </a:p>
          <a:p>
            <a:pPr fontAlgn="base"/>
            <a:endParaRPr lang="en-IE" b="0" dirty="0" smtClean="0"/>
          </a:p>
          <a:p>
            <a:pPr fontAlgn="base"/>
            <a:endParaRPr lang="en-IE" b="0" dirty="0"/>
          </a:p>
          <a:p>
            <a:pPr fontAlgn="base"/>
            <a:endParaRPr lang="en-IE" b="0" dirty="0" smtClean="0"/>
          </a:p>
          <a:p>
            <a:pPr fontAlgn="base"/>
            <a:endParaRPr lang="en-IE" b="0" dirty="0"/>
          </a:p>
          <a:p>
            <a:pPr fontAlgn="base"/>
            <a:endParaRPr lang="en-IE" b="0" dirty="0" smtClean="0"/>
          </a:p>
          <a:p>
            <a:pPr fontAlgn="base"/>
            <a:endParaRPr lang="en-IE" b="0" dirty="0"/>
          </a:p>
          <a:p>
            <a:pPr fontAlgn="base"/>
            <a:endParaRPr lang="en-IE" b="0" dirty="0" smtClean="0"/>
          </a:p>
        </p:txBody>
      </p:sp>
      <p:sp>
        <p:nvSpPr>
          <p:cNvPr id="4" name="TextBox 3"/>
          <p:cNvSpPr txBox="1"/>
          <p:nvPr/>
        </p:nvSpPr>
        <p:spPr>
          <a:xfrm>
            <a:off x="6768932" y="2394573"/>
            <a:ext cx="2340509" cy="2308324"/>
          </a:xfrm>
          <a:prstGeom prst="rect">
            <a:avLst/>
          </a:prstGeom>
          <a:solidFill>
            <a:schemeClr val="bg1"/>
          </a:solidFill>
        </p:spPr>
        <p:txBody>
          <a:bodyPr wrap="square" rtlCol="0">
            <a:spAutoFit/>
          </a:bodyPr>
          <a:lstStyle/>
          <a:p>
            <a:pPr fontAlgn="base"/>
            <a:r>
              <a:rPr lang="en-IE" b="1" dirty="0">
                <a:solidFill>
                  <a:srgbClr val="FF0000"/>
                </a:solidFill>
              </a:rPr>
              <a:t>Ask yourself?</a:t>
            </a:r>
          </a:p>
          <a:p>
            <a:pPr fontAlgn="base"/>
            <a:r>
              <a:rPr lang="en-IE" dirty="0">
                <a:solidFill>
                  <a:srgbClr val="000000"/>
                </a:solidFill>
              </a:rPr>
              <a:t>How did your results compare with the expected results? What further predictions can be gleaned from the results?</a:t>
            </a:r>
          </a:p>
        </p:txBody>
      </p:sp>
      <p:sp>
        <p:nvSpPr>
          <p:cNvPr id="5" name="TextBox 4"/>
          <p:cNvSpPr txBox="1"/>
          <p:nvPr/>
        </p:nvSpPr>
        <p:spPr>
          <a:xfrm>
            <a:off x="7103577" y="5007058"/>
            <a:ext cx="2005864" cy="1754326"/>
          </a:xfrm>
          <a:prstGeom prst="rect">
            <a:avLst/>
          </a:prstGeom>
          <a:solidFill>
            <a:schemeClr val="bg1"/>
          </a:solidFill>
        </p:spPr>
        <p:txBody>
          <a:bodyPr wrap="square" rtlCol="0">
            <a:spAutoFit/>
          </a:bodyPr>
          <a:lstStyle/>
          <a:p>
            <a:pPr fontAlgn="base"/>
            <a:r>
              <a:rPr lang="en-IE" b="1" dirty="0" smtClean="0">
                <a:solidFill>
                  <a:srgbClr val="FF0000"/>
                </a:solidFill>
              </a:rPr>
              <a:t>Relates back to Objectivity:</a:t>
            </a:r>
          </a:p>
          <a:p>
            <a:pPr fontAlgn="base"/>
            <a:r>
              <a:rPr lang="en-IE" dirty="0" smtClean="0">
                <a:solidFill>
                  <a:srgbClr val="000000"/>
                </a:solidFill>
              </a:rPr>
              <a:t>Limitations of research.</a:t>
            </a:r>
            <a:endParaRPr lang="en-IE" dirty="0">
              <a:solidFill>
                <a:srgbClr val="000000"/>
              </a:solidFill>
            </a:endParaRPr>
          </a:p>
          <a:p>
            <a:pPr fontAlgn="base"/>
            <a:r>
              <a:rPr lang="en-IE" dirty="0" smtClean="0">
                <a:solidFill>
                  <a:srgbClr val="000000"/>
                </a:solidFill>
              </a:rPr>
              <a:t>No sweeping statements etc.</a:t>
            </a:r>
            <a:endParaRPr lang="en-IE" dirty="0">
              <a:solidFill>
                <a:srgbClr val="000000"/>
              </a:solidFill>
            </a:endParaRPr>
          </a:p>
        </p:txBody>
      </p:sp>
      <p:sp>
        <p:nvSpPr>
          <p:cNvPr id="2" name="Left-Right Arrow 1"/>
          <p:cNvSpPr/>
          <p:nvPr/>
        </p:nvSpPr>
        <p:spPr>
          <a:xfrm>
            <a:off x="6305794" y="5979224"/>
            <a:ext cx="736267" cy="242316"/>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4292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txBox="1">
            <a:spLocks/>
          </p:cNvSpPr>
          <p:nvPr/>
        </p:nvSpPr>
        <p:spPr>
          <a:xfrm>
            <a:off x="696147" y="593326"/>
            <a:ext cx="6441989" cy="587081"/>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lang="en-US" sz="4000" b="1" i="0" kern="1200" smtClean="0">
                <a:solidFill>
                  <a:srgbClr val="000000"/>
                </a:solidFill>
                <a:effectLst/>
                <a:latin typeface="+mj-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800" dirty="0" smtClean="0"/>
              <a:t>Discussion and Critical Thinking</a:t>
            </a:r>
            <a:endParaRPr lang="en-GB" sz="2800" dirty="0">
              <a:latin typeface="Arial" panose="020B0604020202020204" pitchFamily="34" charset="0"/>
              <a:cs typeface="Arial" panose="020B0604020202020204" pitchFamily="34" charset="0"/>
            </a:endParaRPr>
          </a:p>
        </p:txBody>
      </p:sp>
      <p:sp>
        <p:nvSpPr>
          <p:cNvPr id="8" name="Text Placeholder 2"/>
          <p:cNvSpPr>
            <a:spLocks noGrp="1"/>
          </p:cNvSpPr>
          <p:nvPr>
            <p:ph type="body" sz="quarter" idx="11"/>
          </p:nvPr>
        </p:nvSpPr>
        <p:spPr>
          <a:xfrm>
            <a:off x="696147" y="1277166"/>
            <a:ext cx="6195103" cy="5451180"/>
          </a:xfrm>
        </p:spPr>
        <p:txBody>
          <a:bodyPr>
            <a:normAutofit/>
          </a:bodyPr>
          <a:lstStyle/>
          <a:p>
            <a:pPr fontAlgn="base"/>
            <a:r>
              <a:rPr lang="en-IE" b="0" dirty="0" smtClean="0"/>
              <a:t>CRITICAL THINKING AND ANALYSIS:</a:t>
            </a:r>
          </a:p>
          <a:p>
            <a:pPr marL="285750" indent="-285750" fontAlgn="base">
              <a:buFont typeface="Arial" panose="020B0604020202020204" pitchFamily="34" charset="0"/>
              <a:buChar char="•"/>
            </a:pPr>
            <a:r>
              <a:rPr lang="en-IE" b="0" dirty="0" smtClean="0"/>
              <a:t>Learn </a:t>
            </a:r>
            <a:r>
              <a:rPr lang="en-IE" b="0" dirty="0"/>
              <a:t>to think clearly and </a:t>
            </a:r>
            <a:r>
              <a:rPr lang="en-IE" b="0" dirty="0" smtClean="0"/>
              <a:t>rationally</a:t>
            </a:r>
          </a:p>
          <a:p>
            <a:pPr marL="285750" indent="-285750" fontAlgn="base">
              <a:buFont typeface="Arial" panose="020B0604020202020204" pitchFamily="34" charset="0"/>
              <a:buChar char="•"/>
            </a:pPr>
            <a:r>
              <a:rPr lang="en-IE" b="0" dirty="0" smtClean="0"/>
              <a:t>Understand </a:t>
            </a:r>
            <a:r>
              <a:rPr lang="en-IE" b="0" dirty="0"/>
              <a:t>and evaluate </a:t>
            </a:r>
            <a:r>
              <a:rPr lang="en-IE" b="0" dirty="0" smtClean="0"/>
              <a:t>others arguments/research</a:t>
            </a:r>
          </a:p>
          <a:p>
            <a:pPr marL="285750" indent="-285750" fontAlgn="base">
              <a:buFont typeface="Arial" panose="020B0604020202020204" pitchFamily="34" charset="0"/>
              <a:buChar char="•"/>
            </a:pPr>
            <a:r>
              <a:rPr lang="en-IE" b="0" dirty="0" smtClean="0"/>
              <a:t>Detect </a:t>
            </a:r>
            <a:r>
              <a:rPr lang="en-IE" b="0" dirty="0"/>
              <a:t>inconsistencies and mistakes in </a:t>
            </a:r>
            <a:r>
              <a:rPr lang="en-IE" b="0" dirty="0" smtClean="0"/>
              <a:t>reasoning</a:t>
            </a:r>
          </a:p>
          <a:p>
            <a:pPr marL="285750" indent="-285750" fontAlgn="base">
              <a:buFont typeface="Arial" panose="020B0604020202020204" pitchFamily="34" charset="0"/>
              <a:buChar char="•"/>
            </a:pPr>
            <a:r>
              <a:rPr lang="en-IE" b="0" dirty="0" smtClean="0"/>
              <a:t>Reflect </a:t>
            </a:r>
            <a:r>
              <a:rPr lang="en-IE" b="0" dirty="0"/>
              <a:t>on the justification of your </a:t>
            </a:r>
            <a:r>
              <a:rPr lang="en-IE" b="0" dirty="0" smtClean="0"/>
              <a:t>conclusions</a:t>
            </a:r>
          </a:p>
          <a:p>
            <a:pPr algn="ctr"/>
            <a:endParaRPr lang="en-IE" b="0" dirty="0" smtClean="0">
              <a:cs typeface="Meiryo" panose="020B0604030504040204" pitchFamily="34" charset="-128"/>
            </a:endParaRPr>
          </a:p>
          <a:p>
            <a:pPr algn="ctr"/>
            <a:r>
              <a:rPr lang="en-IE" b="0" dirty="0" smtClean="0">
                <a:ea typeface="Meiryo" panose="020B0604030504040204" pitchFamily="34" charset="-128"/>
                <a:cs typeface="Meiryo" panose="020B0604030504040204" pitchFamily="34" charset="-128"/>
              </a:rPr>
              <a:t>Move </a:t>
            </a:r>
            <a:r>
              <a:rPr lang="en-IE" b="0" dirty="0">
                <a:ea typeface="Meiryo" panose="020B0604030504040204" pitchFamily="34" charset="-128"/>
                <a:cs typeface="Meiryo" panose="020B0604030504040204" pitchFamily="34" charset="-128"/>
              </a:rPr>
              <a:t>from </a:t>
            </a:r>
            <a:r>
              <a:rPr lang="en-IE" dirty="0">
                <a:solidFill>
                  <a:srgbClr val="FF0000"/>
                </a:solidFill>
                <a:ea typeface="Meiryo" panose="020B0604030504040204" pitchFamily="34" charset="-128"/>
                <a:cs typeface="Meiryo" panose="020B0604030504040204" pitchFamily="34" charset="-128"/>
              </a:rPr>
              <a:t>Description</a:t>
            </a:r>
            <a:r>
              <a:rPr lang="en-IE" dirty="0">
                <a:ea typeface="Meiryo" panose="020B0604030504040204" pitchFamily="34" charset="-128"/>
                <a:cs typeface="Meiryo" panose="020B0604030504040204" pitchFamily="34" charset="-128"/>
              </a:rPr>
              <a:t> </a:t>
            </a:r>
            <a:r>
              <a:rPr lang="en-IE" b="0" dirty="0">
                <a:ea typeface="Meiryo" panose="020B0604030504040204" pitchFamily="34" charset="-128"/>
                <a:cs typeface="Meiryo" panose="020B0604030504040204" pitchFamily="34" charset="-128"/>
              </a:rPr>
              <a:t>to</a:t>
            </a:r>
            <a:r>
              <a:rPr lang="en-IE" dirty="0">
                <a:ea typeface="Meiryo" panose="020B0604030504040204" pitchFamily="34" charset="-128"/>
                <a:cs typeface="Meiryo" panose="020B0604030504040204" pitchFamily="34" charset="-128"/>
              </a:rPr>
              <a:t> </a:t>
            </a:r>
            <a:r>
              <a:rPr lang="en-IE" dirty="0">
                <a:solidFill>
                  <a:srgbClr val="FF0000"/>
                </a:solidFill>
                <a:ea typeface="Meiryo" panose="020B0604030504040204" pitchFamily="34" charset="-128"/>
                <a:cs typeface="Meiryo" panose="020B0604030504040204" pitchFamily="34" charset="-128"/>
              </a:rPr>
              <a:t>Analysis!</a:t>
            </a:r>
          </a:p>
          <a:p>
            <a:r>
              <a:rPr lang="en-IE" dirty="0">
                <a:ea typeface="Meiryo" panose="020B0604030504040204" pitchFamily="34" charset="-128"/>
                <a:cs typeface="Meiryo" panose="020B0604030504040204" pitchFamily="34" charset="-128"/>
              </a:rPr>
              <a:t>Description – reproducing information</a:t>
            </a:r>
          </a:p>
          <a:p>
            <a:pPr marL="342900" indent="-342900">
              <a:buFont typeface="Arial" panose="020B0604020202020204" pitchFamily="34" charset="0"/>
              <a:buChar char="•"/>
            </a:pPr>
            <a:r>
              <a:rPr lang="en-IE" b="0" dirty="0">
                <a:ea typeface="Meiryo" panose="020B0604030504040204" pitchFamily="34" charset="-128"/>
                <a:cs typeface="Meiryo" panose="020B0604030504040204" pitchFamily="34" charset="-128"/>
              </a:rPr>
              <a:t>Summarising </a:t>
            </a:r>
            <a:r>
              <a:rPr lang="en-IE" b="0" dirty="0" smtClean="0">
                <a:ea typeface="Meiryo" panose="020B0604030504040204" pitchFamily="34" charset="-128"/>
                <a:cs typeface="Meiryo" panose="020B0604030504040204" pitchFamily="34" charset="-128"/>
              </a:rPr>
              <a:t>texts -</a:t>
            </a:r>
            <a:r>
              <a:rPr lang="en-IE" dirty="0" smtClean="0">
                <a:solidFill>
                  <a:srgbClr val="FF0000"/>
                </a:solidFill>
                <a:ea typeface="Meiryo" panose="020B0604030504040204" pitchFamily="34" charset="-128"/>
                <a:cs typeface="Meiryo" panose="020B0604030504040204" pitchFamily="34" charset="-128"/>
              </a:rPr>
              <a:t> </a:t>
            </a:r>
            <a:r>
              <a:rPr lang="en-IE" b="0" dirty="0">
                <a:ea typeface="Meiryo" panose="020B0604030504040204" pitchFamily="34" charset="-128"/>
                <a:cs typeface="Meiryo" panose="020B0604030504040204" pitchFamily="34" charset="-128"/>
              </a:rPr>
              <a:t>a</a:t>
            </a:r>
            <a:r>
              <a:rPr lang="en-IE" b="0" dirty="0" smtClean="0">
                <a:ea typeface="Meiryo" panose="020B0604030504040204" pitchFamily="34" charset="-128"/>
                <a:cs typeface="Meiryo" panose="020B0604030504040204" pitchFamily="34" charset="-128"/>
              </a:rPr>
              <a:t>ccepting </a:t>
            </a:r>
            <a:r>
              <a:rPr lang="en-IE" b="0" dirty="0">
                <a:ea typeface="Meiryo" panose="020B0604030504040204" pitchFamily="34" charset="-128"/>
                <a:cs typeface="Meiryo" panose="020B0604030504040204" pitchFamily="34" charset="-128"/>
              </a:rPr>
              <a:t>details, </a:t>
            </a:r>
            <a:r>
              <a:rPr lang="en-IE" b="0" dirty="0" smtClean="0">
                <a:ea typeface="Meiryo" panose="020B0604030504040204" pitchFamily="34" charset="-128"/>
                <a:cs typeface="Meiryo" panose="020B0604030504040204" pitchFamily="34" charset="-128"/>
              </a:rPr>
              <a:t>results etc.</a:t>
            </a:r>
            <a:endParaRPr lang="en-IE" b="0" dirty="0">
              <a:ea typeface="Meiryo" panose="020B0604030504040204" pitchFamily="34" charset="-128"/>
              <a:cs typeface="Meiryo" panose="020B0604030504040204" pitchFamily="34" charset="-128"/>
            </a:endParaRPr>
          </a:p>
          <a:p>
            <a:endParaRPr lang="en-IE" dirty="0">
              <a:ea typeface="Meiryo" panose="020B0604030504040204" pitchFamily="34" charset="-128"/>
              <a:cs typeface="Meiryo" panose="020B0604030504040204" pitchFamily="34" charset="-128"/>
            </a:endParaRPr>
          </a:p>
          <a:p>
            <a:r>
              <a:rPr lang="en-IE" dirty="0">
                <a:ea typeface="Meiryo" panose="020B0604030504040204" pitchFamily="34" charset="-128"/>
                <a:cs typeface="Meiryo" panose="020B0604030504040204" pitchFamily="34" charset="-128"/>
              </a:rPr>
              <a:t>Analysis – deconstructing information in order to</a:t>
            </a:r>
          </a:p>
          <a:p>
            <a:pPr marL="342900" indent="-342900">
              <a:buFont typeface="Arial" panose="020B0604020202020204" pitchFamily="34" charset="0"/>
              <a:buChar char="•"/>
            </a:pPr>
            <a:r>
              <a:rPr lang="en-IE" b="0" dirty="0" smtClean="0">
                <a:ea typeface="Meiryo" panose="020B0604030504040204" pitchFamily="34" charset="-128"/>
                <a:cs typeface="Meiryo" panose="020B0604030504040204" pitchFamily="34" charset="-128"/>
              </a:rPr>
              <a:t>Challenge </a:t>
            </a:r>
            <a:r>
              <a:rPr lang="en-IE" b="0" dirty="0">
                <a:ea typeface="Meiryo" panose="020B0604030504040204" pitchFamily="34" charset="-128"/>
                <a:cs typeface="Meiryo" panose="020B0604030504040204" pitchFamily="34" charset="-128"/>
              </a:rPr>
              <a:t>assumptions; perspectives</a:t>
            </a:r>
          </a:p>
          <a:p>
            <a:pPr marL="342900" indent="-342900">
              <a:buFont typeface="Arial" panose="020B0604020202020204" pitchFamily="34" charset="0"/>
              <a:buChar char="•"/>
            </a:pPr>
            <a:r>
              <a:rPr lang="en-IE" b="0" dirty="0">
                <a:ea typeface="Meiryo" panose="020B0604030504040204" pitchFamily="34" charset="-128"/>
                <a:cs typeface="Meiryo" panose="020B0604030504040204" pitchFamily="34" charset="-128"/>
              </a:rPr>
              <a:t>Show limitations in </a:t>
            </a:r>
            <a:r>
              <a:rPr lang="en-IE" b="0" dirty="0" smtClean="0">
                <a:ea typeface="Meiryo" panose="020B0604030504040204" pitchFamily="34" charset="-128"/>
                <a:cs typeface="Meiryo" panose="020B0604030504040204" pitchFamily="34" charset="-128"/>
              </a:rPr>
              <a:t>studies</a:t>
            </a:r>
            <a:r>
              <a:rPr lang="en-IE" b="0" dirty="0">
                <a:ea typeface="Meiryo" panose="020B0604030504040204" pitchFamily="34" charset="-128"/>
                <a:cs typeface="Meiryo" panose="020B0604030504040204" pitchFamily="34" charset="-128"/>
              </a:rPr>
              <a:t>, exceptions to cases</a:t>
            </a:r>
          </a:p>
          <a:p>
            <a:pPr marL="342900" indent="-342900">
              <a:buFont typeface="Arial" panose="020B0604020202020204" pitchFamily="34" charset="0"/>
              <a:buChar char="•"/>
            </a:pPr>
            <a:r>
              <a:rPr lang="en-IE" b="0" dirty="0">
                <a:ea typeface="Meiryo" panose="020B0604030504040204" pitchFamily="34" charset="-128"/>
                <a:cs typeface="Meiryo" panose="020B0604030504040204" pitchFamily="34" charset="-128"/>
              </a:rPr>
              <a:t>Highlight </a:t>
            </a:r>
            <a:r>
              <a:rPr lang="en-IE" b="0" dirty="0" smtClean="0">
                <a:ea typeface="Meiryo" panose="020B0604030504040204" pitchFamily="34" charset="-128"/>
                <a:cs typeface="Meiryo" panose="020B0604030504040204" pitchFamily="34" charset="-128"/>
              </a:rPr>
              <a:t>under-examined </a:t>
            </a:r>
            <a:r>
              <a:rPr lang="en-IE" b="0" dirty="0">
                <a:ea typeface="Meiryo" panose="020B0604030504040204" pitchFamily="34" charset="-128"/>
                <a:cs typeface="Meiryo" panose="020B0604030504040204" pitchFamily="34" charset="-128"/>
              </a:rPr>
              <a:t>aspects of </a:t>
            </a:r>
            <a:r>
              <a:rPr lang="en-IE" b="0" dirty="0" smtClean="0">
                <a:ea typeface="Meiryo" panose="020B0604030504040204" pitchFamily="34" charset="-128"/>
                <a:cs typeface="Meiryo" panose="020B0604030504040204" pitchFamily="34" charset="-128"/>
              </a:rPr>
              <a:t>research</a:t>
            </a:r>
            <a:endParaRPr lang="en-IE" dirty="0" smtClean="0"/>
          </a:p>
          <a:p>
            <a:pPr fontAlgn="base"/>
            <a:endParaRPr lang="en-IE" b="0" dirty="0" smtClean="0"/>
          </a:p>
          <a:p>
            <a:pPr fontAlgn="base"/>
            <a:endParaRPr lang="en-IE" b="0" dirty="0"/>
          </a:p>
          <a:p>
            <a:pPr fontAlgn="base"/>
            <a:endParaRPr lang="en-IE" b="0" dirty="0" smtClean="0"/>
          </a:p>
          <a:p>
            <a:pPr fontAlgn="base"/>
            <a:endParaRPr lang="en-IE" b="0" dirty="0"/>
          </a:p>
          <a:p>
            <a:pPr fontAlgn="base"/>
            <a:endParaRPr lang="en-IE" b="0" dirty="0" smtClean="0"/>
          </a:p>
          <a:p>
            <a:pPr fontAlgn="base"/>
            <a:endParaRPr lang="en-IE" b="0" dirty="0"/>
          </a:p>
          <a:p>
            <a:pPr fontAlgn="base"/>
            <a:endParaRPr lang="en-IE" b="0" dirty="0" smtClean="0"/>
          </a:p>
          <a:p>
            <a:pPr fontAlgn="base"/>
            <a:endParaRPr lang="en-IE" b="0" dirty="0"/>
          </a:p>
          <a:p>
            <a:pPr fontAlgn="base"/>
            <a:endParaRPr lang="en-IE" b="0" dirty="0" smtClean="0"/>
          </a:p>
        </p:txBody>
      </p:sp>
      <p:sp>
        <p:nvSpPr>
          <p:cNvPr id="7" name="TextBox 6"/>
          <p:cNvSpPr txBox="1"/>
          <p:nvPr/>
        </p:nvSpPr>
        <p:spPr>
          <a:xfrm>
            <a:off x="6714699" y="2176209"/>
            <a:ext cx="2429301" cy="2585323"/>
          </a:xfrm>
          <a:prstGeom prst="rect">
            <a:avLst/>
          </a:prstGeom>
          <a:solidFill>
            <a:schemeClr val="bg1"/>
          </a:solidFill>
        </p:spPr>
        <p:txBody>
          <a:bodyPr wrap="square" rtlCol="0">
            <a:spAutoFit/>
          </a:bodyPr>
          <a:lstStyle/>
          <a:p>
            <a:r>
              <a:rPr lang="en-IE" b="1" dirty="0" smtClean="0">
                <a:solidFill>
                  <a:srgbClr val="FF0000"/>
                </a:solidFill>
              </a:rPr>
              <a:t>Critical Reading! </a:t>
            </a:r>
            <a:r>
              <a:rPr lang="en-IE" dirty="0">
                <a:solidFill>
                  <a:srgbClr val="000000"/>
                </a:solidFill>
                <a:ea typeface="Meiryo" panose="020B0604030504040204" pitchFamily="34" charset="-128"/>
                <a:cs typeface="Meiryo" panose="020B0604030504040204" pitchFamily="34" charset="-128"/>
              </a:rPr>
              <a:t>Identify evidence to </a:t>
            </a:r>
            <a:r>
              <a:rPr lang="en-IE" dirty="0" smtClean="0">
                <a:solidFill>
                  <a:srgbClr val="000000"/>
                </a:solidFill>
                <a:ea typeface="Meiryo" panose="020B0604030504040204" pitchFamily="34" charset="-128"/>
                <a:cs typeface="Meiryo" panose="020B0604030504040204" pitchFamily="34" charset="-128"/>
              </a:rPr>
              <a:t>back-up/challenge your results/ideas</a:t>
            </a:r>
          </a:p>
          <a:p>
            <a:endParaRPr lang="en-IE" dirty="0">
              <a:solidFill>
                <a:srgbClr val="000000"/>
              </a:solidFill>
              <a:ea typeface="Meiryo" panose="020B0604030504040204" pitchFamily="34" charset="-128"/>
              <a:cs typeface="Meiryo" panose="020B0604030504040204" pitchFamily="34" charset="-128"/>
            </a:endParaRPr>
          </a:p>
          <a:p>
            <a:r>
              <a:rPr lang="en-IE" dirty="0">
                <a:solidFill>
                  <a:srgbClr val="000000"/>
                </a:solidFill>
                <a:ea typeface="Meiryo" panose="020B0604030504040204" pitchFamily="34" charset="-128"/>
                <a:cs typeface="Meiryo" panose="020B0604030504040204" pitchFamily="34" charset="-128"/>
              </a:rPr>
              <a:t>Assess argument validity/importance of </a:t>
            </a:r>
            <a:r>
              <a:rPr lang="en-IE" dirty="0" smtClean="0">
                <a:solidFill>
                  <a:srgbClr val="000000"/>
                </a:solidFill>
                <a:ea typeface="Meiryo" panose="020B0604030504040204" pitchFamily="34" charset="-128"/>
                <a:cs typeface="Meiryo" panose="020B0604030504040204" pitchFamily="34" charset="-128"/>
              </a:rPr>
              <a:t>papers/research/journals</a:t>
            </a:r>
            <a:endParaRPr lang="en-IE" dirty="0">
              <a:solidFill>
                <a:srgbClr val="000000"/>
              </a:solidFill>
              <a:ea typeface="Meiryo" panose="020B0604030504040204" pitchFamily="34" charset="-128"/>
              <a:cs typeface="Meiryo" panose="020B0604030504040204" pitchFamily="34" charset="-128"/>
            </a:endParaRPr>
          </a:p>
        </p:txBody>
      </p:sp>
    </p:spTree>
    <p:extLst>
      <p:ext uri="{BB962C8B-B14F-4D97-AF65-F5344CB8AC3E}">
        <p14:creationId xmlns:p14="http://schemas.microsoft.com/office/powerpoint/2010/main" val="531352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txBox="1">
            <a:spLocks/>
          </p:cNvSpPr>
          <p:nvPr/>
        </p:nvSpPr>
        <p:spPr>
          <a:xfrm>
            <a:off x="696147" y="593326"/>
            <a:ext cx="6441989" cy="587081"/>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lang="en-US" sz="4000" b="1" i="0" kern="1200" smtClean="0">
                <a:solidFill>
                  <a:srgbClr val="000000"/>
                </a:solidFill>
                <a:effectLst/>
                <a:latin typeface="+mj-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800" dirty="0" smtClean="0"/>
              <a:t>Conclusion</a:t>
            </a:r>
            <a:endParaRPr lang="en-GB" sz="2800" dirty="0">
              <a:latin typeface="Arial" panose="020B0604020202020204" pitchFamily="34" charset="0"/>
              <a:cs typeface="Arial" panose="020B0604020202020204" pitchFamily="34" charset="0"/>
            </a:endParaRPr>
          </a:p>
        </p:txBody>
      </p:sp>
      <p:sp>
        <p:nvSpPr>
          <p:cNvPr id="8" name="Text Placeholder 2"/>
          <p:cNvSpPr>
            <a:spLocks noGrp="1"/>
          </p:cNvSpPr>
          <p:nvPr>
            <p:ph type="body" sz="quarter" idx="11"/>
          </p:nvPr>
        </p:nvSpPr>
        <p:spPr>
          <a:xfrm>
            <a:off x="696147" y="1296375"/>
            <a:ext cx="6195103" cy="5152192"/>
          </a:xfrm>
        </p:spPr>
        <p:txBody>
          <a:bodyPr>
            <a:normAutofit/>
          </a:bodyPr>
          <a:lstStyle/>
          <a:p>
            <a:pPr fontAlgn="base"/>
            <a:r>
              <a:rPr lang="en-IE" b="0" dirty="0" smtClean="0"/>
              <a:t>The conclusion states the most important outcomes and results from your research.</a:t>
            </a:r>
          </a:p>
          <a:p>
            <a:pPr fontAlgn="base"/>
            <a:endParaRPr lang="en-IE" b="0" dirty="0" smtClean="0"/>
          </a:p>
          <a:p>
            <a:pPr fontAlgn="base"/>
            <a:r>
              <a:rPr lang="en-IE" dirty="0" smtClean="0"/>
              <a:t>Don’t:</a:t>
            </a:r>
          </a:p>
          <a:p>
            <a:pPr fontAlgn="base"/>
            <a:r>
              <a:rPr lang="en-IE" b="0" dirty="0" smtClean="0"/>
              <a:t>Just summarise results already discussed</a:t>
            </a:r>
            <a:endParaRPr lang="en-IE" b="0" dirty="0"/>
          </a:p>
          <a:p>
            <a:pPr fontAlgn="base"/>
            <a:r>
              <a:rPr lang="en-IE" dirty="0" smtClean="0"/>
              <a:t>Do:</a:t>
            </a:r>
          </a:p>
          <a:p>
            <a:pPr fontAlgn="base"/>
            <a:r>
              <a:rPr lang="en-IE" b="0" dirty="0" smtClean="0"/>
              <a:t>Relate results back to topic of interest/other similar scientific research</a:t>
            </a:r>
          </a:p>
          <a:p>
            <a:pPr fontAlgn="base"/>
            <a:r>
              <a:rPr lang="en-IE" b="0" dirty="0" smtClean="0"/>
              <a:t>Discuss results in terms of the greater scientific field</a:t>
            </a:r>
            <a:endParaRPr lang="en-IE" b="0" dirty="0"/>
          </a:p>
          <a:p>
            <a:pPr fontAlgn="base"/>
            <a:endParaRPr lang="en-IE" b="0" dirty="0" smtClean="0"/>
          </a:p>
          <a:p>
            <a:pPr fontAlgn="base"/>
            <a:r>
              <a:rPr lang="en-IE" b="0" dirty="0" smtClean="0"/>
              <a:t>It </a:t>
            </a:r>
            <a:r>
              <a:rPr lang="en-IE" b="0" dirty="0"/>
              <a:t>may help to think of </a:t>
            </a:r>
            <a:r>
              <a:rPr lang="en-IE" b="0" dirty="0" smtClean="0"/>
              <a:t>a conclusion </a:t>
            </a:r>
            <a:r>
              <a:rPr lang="en-IE" b="0" dirty="0"/>
              <a:t>as a </a:t>
            </a:r>
            <a:r>
              <a:rPr lang="en-IE" b="0" dirty="0" smtClean="0"/>
              <a:t>triangle structure, </a:t>
            </a:r>
            <a:r>
              <a:rPr lang="en-IE" b="0" dirty="0"/>
              <a:t>where you begin with the </a:t>
            </a:r>
            <a:r>
              <a:rPr lang="en-IE" b="0" dirty="0" smtClean="0"/>
              <a:t>specific results and </a:t>
            </a:r>
            <a:r>
              <a:rPr lang="en-IE" b="0" dirty="0"/>
              <a:t>gradually </a:t>
            </a:r>
            <a:r>
              <a:rPr lang="en-IE" b="0" dirty="0" smtClean="0"/>
              <a:t>become broader to relate how this results affect the greater world of research. </a:t>
            </a:r>
            <a:r>
              <a:rPr lang="en-IE" b="0" dirty="0"/>
              <a:t>A typical (and very useful) construction of </a:t>
            </a:r>
            <a:r>
              <a:rPr lang="en-IE" b="0" dirty="0" smtClean="0"/>
              <a:t>a conclusion </a:t>
            </a:r>
            <a:r>
              <a:rPr lang="en-IE" b="0" dirty="0"/>
              <a:t>proceeds as follows</a:t>
            </a:r>
            <a:r>
              <a:rPr lang="en-IE" b="0" dirty="0" smtClean="0"/>
              <a:t>:</a:t>
            </a:r>
          </a:p>
          <a:p>
            <a:pPr marL="285750" indent="-285750" fontAlgn="base">
              <a:buFont typeface="Arial" panose="020B0604020202020204" pitchFamily="34" charset="0"/>
              <a:buChar char="•"/>
            </a:pPr>
            <a:endParaRPr lang="en-IE" b="0" dirty="0"/>
          </a:p>
        </p:txBody>
      </p:sp>
    </p:spTree>
    <p:extLst>
      <p:ext uri="{BB962C8B-B14F-4D97-AF65-F5344CB8AC3E}">
        <p14:creationId xmlns:p14="http://schemas.microsoft.com/office/powerpoint/2010/main" val="25798516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a:xfrm>
            <a:off x="6132536" y="1294410"/>
            <a:ext cx="3019641" cy="5379522"/>
          </a:xfrm>
          <a:prstGeom prst="rect">
            <a:avLst/>
          </a:prstGeom>
          <a:solidFill>
            <a:schemeClr val="bg1"/>
          </a:solidFill>
        </p:spPr>
        <p:txBody>
          <a:bodyPr vert="horz" lIns="91440" tIns="45720" rIns="91440" bIns="45720" rtlCol="0">
            <a:normAutofit lnSpcReduction="10000"/>
          </a:bodyPr>
          <a:lstStyle>
            <a:lvl1pPr marL="0" indent="0" algn="l" defTabSz="457200" rtl="0" eaLnBrk="1" latinLnBrk="0" hangingPunct="1">
              <a:spcBef>
                <a:spcPct val="20000"/>
              </a:spcBef>
              <a:buFont typeface="Arial"/>
              <a:buNone/>
              <a:defRPr sz="1800" b="1" kern="1200">
                <a:solidFill>
                  <a:srgbClr val="000000"/>
                </a:solidFill>
                <a:latin typeface="+mn-lt"/>
                <a:ea typeface="+mn-ea"/>
                <a:cs typeface="Arial Black"/>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Font typeface="Arial" panose="020B0604020202020204" pitchFamily="34" charset="0"/>
              <a:buChar char="•"/>
            </a:pPr>
            <a:r>
              <a:rPr lang="en-IE" b="0" dirty="0" smtClean="0"/>
              <a:t>Starts with what your study has shown overall</a:t>
            </a:r>
          </a:p>
          <a:p>
            <a:pPr marL="285750" indent="-285750">
              <a:buFont typeface="Arial" panose="020B0604020202020204" pitchFamily="34" charset="0"/>
              <a:buChar char="•"/>
            </a:pPr>
            <a:r>
              <a:rPr lang="en-IE" b="0" dirty="0" smtClean="0"/>
              <a:t>Summarises the data, results etc. and</a:t>
            </a:r>
            <a:r>
              <a:rPr lang="en-IE" b="0" dirty="0"/>
              <a:t>, </a:t>
            </a:r>
            <a:r>
              <a:rPr lang="en-IE" b="0" dirty="0" smtClean="0"/>
              <a:t>how they </a:t>
            </a:r>
            <a:r>
              <a:rPr lang="en-IE" b="0" dirty="0"/>
              <a:t>relate directly back to the </a:t>
            </a:r>
            <a:r>
              <a:rPr lang="en-IE" b="0" dirty="0" smtClean="0"/>
              <a:t>problem/question/topic discussed </a:t>
            </a:r>
            <a:r>
              <a:rPr lang="en-IE" b="0" dirty="0"/>
              <a:t>in the </a:t>
            </a:r>
            <a:r>
              <a:rPr lang="en-IE" b="0" dirty="0" smtClean="0"/>
              <a:t>introduction</a:t>
            </a:r>
          </a:p>
          <a:p>
            <a:pPr marL="285750" indent="-285750">
              <a:buFont typeface="Arial" panose="020B0604020202020204" pitchFamily="34" charset="0"/>
              <a:buChar char="•"/>
            </a:pPr>
            <a:r>
              <a:rPr lang="en-IE" b="0" dirty="0" smtClean="0"/>
              <a:t>Relate back to bigger picture/general information</a:t>
            </a:r>
          </a:p>
          <a:p>
            <a:endParaRPr lang="en-IE" b="0" dirty="0" smtClean="0"/>
          </a:p>
          <a:p>
            <a:pPr marL="285750" indent="-285750">
              <a:buFont typeface="Arial" panose="020B0604020202020204" pitchFamily="34" charset="0"/>
              <a:buChar char="•"/>
            </a:pPr>
            <a:r>
              <a:rPr lang="en-IE" b="0" dirty="0" smtClean="0"/>
              <a:t>No reasoning presented here (completed in discussion)</a:t>
            </a:r>
          </a:p>
          <a:p>
            <a:pPr marL="285750" indent="-285750">
              <a:buFont typeface="Arial" panose="020B0604020202020204" pitchFamily="34" charset="0"/>
              <a:buChar char="•"/>
            </a:pPr>
            <a:r>
              <a:rPr lang="en-IE" b="0" dirty="0" smtClean="0"/>
              <a:t>Intro &amp; Conclusion = General explanation of research and results completed</a:t>
            </a:r>
            <a:endParaRPr lang="en-IE" dirty="0"/>
          </a:p>
        </p:txBody>
      </p:sp>
      <p:sp>
        <p:nvSpPr>
          <p:cNvPr id="7" name="Text Placeholder 1"/>
          <p:cNvSpPr txBox="1">
            <a:spLocks/>
          </p:cNvSpPr>
          <p:nvPr/>
        </p:nvSpPr>
        <p:spPr>
          <a:xfrm>
            <a:off x="696147" y="593326"/>
            <a:ext cx="6441989" cy="587081"/>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lang="en-US" sz="4000" b="1" i="0" kern="1200" smtClean="0">
                <a:solidFill>
                  <a:srgbClr val="000000"/>
                </a:solidFill>
                <a:effectLst/>
                <a:latin typeface="+mj-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IE" sz="2800" dirty="0" smtClean="0"/>
              <a:t>Conclusion</a:t>
            </a:r>
            <a:endParaRPr lang="en-GB" sz="2800" dirty="0">
              <a:latin typeface="Arial" panose="020B0604020202020204" pitchFamily="34" charset="0"/>
              <a:cs typeface="Arial" panose="020B0604020202020204" pitchFamily="34" charset="0"/>
            </a:endParaRPr>
          </a:p>
        </p:txBody>
      </p:sp>
      <p:pic>
        <p:nvPicPr>
          <p:cNvPr id="6" name="Picture 2" descr="Image of a triangle from specific to broad." title="Conclusion Triang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2498" y="2409888"/>
            <a:ext cx="2541587" cy="2805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Placeholder 4"/>
          <p:cNvSpPr>
            <a:spLocks noGrp="1"/>
          </p:cNvSpPr>
          <p:nvPr>
            <p:ph type="body" sz="quarter" idx="11"/>
          </p:nvPr>
        </p:nvSpPr>
        <p:spPr>
          <a:xfrm>
            <a:off x="332509" y="1863157"/>
            <a:ext cx="3289466" cy="4135151"/>
          </a:xfrm>
        </p:spPr>
        <p:txBody>
          <a:bodyPr>
            <a:normAutofit fontScale="92500" lnSpcReduction="10000"/>
          </a:bodyPr>
          <a:lstStyle/>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Begin with specifics: Explain main </a:t>
            </a:r>
            <a:r>
              <a:rPr lang="en-GB" dirty="0" smtClean="0">
                <a:latin typeface="Arial" panose="020B0604020202020204" pitchFamily="34" charset="0"/>
                <a:cs typeface="Arial" panose="020B0604020202020204" pitchFamily="34" charset="0"/>
              </a:rPr>
              <a:t>information/results that you found </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Become broader: What your </a:t>
            </a:r>
            <a:r>
              <a:rPr lang="en-GB" dirty="0" smtClean="0">
                <a:latin typeface="Arial" panose="020B0604020202020204" pitchFamily="34" charset="0"/>
                <a:cs typeface="Arial" panose="020B0604020202020204" pitchFamily="34" charset="0"/>
              </a:rPr>
              <a:t>results, </a:t>
            </a:r>
            <a:r>
              <a:rPr lang="en-GB" dirty="0">
                <a:latin typeface="Arial" panose="020B0604020202020204" pitchFamily="34" charset="0"/>
                <a:cs typeface="Arial" panose="020B0604020202020204" pitchFamily="34" charset="0"/>
              </a:rPr>
              <a:t>data, discussions have shown in relation to your </a:t>
            </a:r>
            <a:r>
              <a:rPr lang="en-GB" dirty="0" smtClean="0">
                <a:latin typeface="Arial" panose="020B0604020202020204" pitchFamily="34" charset="0"/>
                <a:cs typeface="Arial" panose="020B0604020202020204" pitchFamily="34" charset="0"/>
              </a:rPr>
              <a:t>field, expected/unprecedented</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Broad: Provide opinion, greater implications, etc., of your </a:t>
            </a:r>
            <a:r>
              <a:rPr lang="en-GB" dirty="0" smtClean="0">
                <a:latin typeface="Arial" panose="020B0604020202020204" pitchFamily="34" charset="0"/>
                <a:cs typeface="Arial" panose="020B0604020202020204" pitchFamily="34" charset="0"/>
              </a:rPr>
              <a:t>results i.e. with regards to other research already established</a:t>
            </a:r>
            <a:endParaRPr lang="en-IE" dirty="0"/>
          </a:p>
        </p:txBody>
      </p:sp>
    </p:spTree>
    <p:extLst>
      <p:ext uri="{BB962C8B-B14F-4D97-AF65-F5344CB8AC3E}">
        <p14:creationId xmlns:p14="http://schemas.microsoft.com/office/powerpoint/2010/main" val="37135603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txBox="1">
            <a:spLocks/>
          </p:cNvSpPr>
          <p:nvPr/>
        </p:nvSpPr>
        <p:spPr>
          <a:xfrm>
            <a:off x="696147" y="593326"/>
            <a:ext cx="6441989" cy="587081"/>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lang="en-US" sz="4000" b="1" i="0" kern="1200" smtClean="0">
                <a:solidFill>
                  <a:srgbClr val="000000"/>
                </a:solidFill>
                <a:effectLst/>
                <a:latin typeface="+mj-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800" dirty="0" smtClean="0"/>
              <a:t>References</a:t>
            </a:r>
            <a:endParaRPr lang="en-GB" sz="2800" dirty="0">
              <a:latin typeface="Arial" panose="020B0604020202020204" pitchFamily="34" charset="0"/>
              <a:cs typeface="Arial" panose="020B0604020202020204" pitchFamily="34" charset="0"/>
            </a:endParaRPr>
          </a:p>
        </p:txBody>
      </p:sp>
      <p:sp>
        <p:nvSpPr>
          <p:cNvPr id="8" name="Text Placeholder 2"/>
          <p:cNvSpPr>
            <a:spLocks noGrp="1"/>
          </p:cNvSpPr>
          <p:nvPr>
            <p:ph type="body" sz="quarter" idx="11"/>
          </p:nvPr>
        </p:nvSpPr>
        <p:spPr>
          <a:xfrm>
            <a:off x="696147" y="1278296"/>
            <a:ext cx="6195103" cy="4944374"/>
          </a:xfrm>
        </p:spPr>
        <p:txBody>
          <a:bodyPr>
            <a:normAutofit/>
          </a:bodyPr>
          <a:lstStyle/>
          <a:p>
            <a:pPr fontAlgn="base"/>
            <a:r>
              <a:rPr lang="en-IE" dirty="0" smtClean="0"/>
              <a:t>It </a:t>
            </a:r>
            <a:r>
              <a:rPr lang="en-IE" dirty="0"/>
              <a:t>is essential to credit published papers for work mentioned in your </a:t>
            </a:r>
            <a:r>
              <a:rPr lang="en-IE" dirty="0" smtClean="0"/>
              <a:t>manuscript.</a:t>
            </a:r>
          </a:p>
          <a:p>
            <a:pPr marL="285750" indent="-285750" fontAlgn="base">
              <a:buFont typeface="Arial" panose="020B0604020202020204" pitchFamily="34" charset="0"/>
              <a:buChar char="•"/>
            </a:pPr>
            <a:r>
              <a:rPr lang="en-IE" b="0" dirty="0" smtClean="0"/>
              <a:t>In-text</a:t>
            </a:r>
          </a:p>
          <a:p>
            <a:pPr marL="285750" indent="-285750" fontAlgn="base">
              <a:buFont typeface="Arial" panose="020B0604020202020204" pitchFamily="34" charset="0"/>
              <a:buChar char="•"/>
            </a:pPr>
            <a:r>
              <a:rPr lang="en-IE" b="0" dirty="0" smtClean="0"/>
              <a:t>Reference List/Bibliography</a:t>
            </a:r>
          </a:p>
          <a:p>
            <a:pPr marL="285750" indent="-285750" fontAlgn="base">
              <a:buFont typeface="Arial" panose="020B0604020202020204" pitchFamily="34" charset="0"/>
              <a:buChar char="•"/>
            </a:pPr>
            <a:endParaRPr lang="en-IE" dirty="0" smtClean="0"/>
          </a:p>
          <a:p>
            <a:pPr fontAlgn="base"/>
            <a:r>
              <a:rPr lang="en-IE" b="0" dirty="0" smtClean="0"/>
              <a:t>There </a:t>
            </a:r>
            <a:r>
              <a:rPr lang="en-IE" b="0" dirty="0"/>
              <a:t>are a variety of ways of citing references in </a:t>
            </a:r>
            <a:r>
              <a:rPr lang="en-IE" b="0" dirty="0" smtClean="0"/>
              <a:t>text and in a </a:t>
            </a:r>
            <a:r>
              <a:rPr lang="en-IE" b="0" dirty="0"/>
              <a:t>reference </a:t>
            </a:r>
            <a:r>
              <a:rPr lang="en-IE" b="0" dirty="0" smtClean="0"/>
              <a:t>list.</a:t>
            </a:r>
          </a:p>
          <a:p>
            <a:pPr fontAlgn="base"/>
            <a:endParaRPr lang="en-IE" b="0" dirty="0"/>
          </a:p>
          <a:p>
            <a:pPr fontAlgn="base"/>
            <a:r>
              <a:rPr lang="en-IE" dirty="0" smtClean="0">
                <a:solidFill>
                  <a:srgbClr val="FF0000"/>
                </a:solidFill>
              </a:rPr>
              <a:t>Please familiarize yourself with referencing style necessary for you!! Typically Harvard for Sciences but can vary.</a:t>
            </a:r>
          </a:p>
          <a:p>
            <a:pPr fontAlgn="base"/>
            <a:endParaRPr lang="en-IE" dirty="0">
              <a:solidFill>
                <a:srgbClr val="FF0000"/>
              </a:solidFill>
            </a:endParaRPr>
          </a:p>
          <a:p>
            <a:pPr fontAlgn="base"/>
            <a:r>
              <a:rPr lang="en-IE" dirty="0" smtClean="0"/>
              <a:t>Enrol in </a:t>
            </a:r>
            <a:r>
              <a:rPr lang="en-IE" dirty="0" err="1" smtClean="0"/>
              <a:t>RefWorks</a:t>
            </a:r>
            <a:r>
              <a:rPr lang="en-IE" dirty="0" smtClean="0"/>
              <a:t> courses in the library to learn how to use this reference list generator.</a:t>
            </a:r>
            <a:endParaRPr lang="en-IE" b="0" dirty="0" smtClean="0"/>
          </a:p>
          <a:p>
            <a:pPr fontAlgn="base"/>
            <a:endParaRPr lang="en-IE" b="0" dirty="0"/>
          </a:p>
          <a:p>
            <a:pPr fontAlgn="base"/>
            <a:endParaRPr lang="en-IE" b="0" dirty="0" smtClean="0"/>
          </a:p>
          <a:p>
            <a:pPr fontAlgn="base"/>
            <a:endParaRPr lang="en-IE" b="0" dirty="0"/>
          </a:p>
          <a:p>
            <a:pPr fontAlgn="base"/>
            <a:endParaRPr lang="en-IE" b="0" dirty="0" smtClean="0"/>
          </a:p>
          <a:p>
            <a:pPr fontAlgn="base"/>
            <a:endParaRPr lang="en-IE" b="0" dirty="0"/>
          </a:p>
          <a:p>
            <a:pPr fontAlgn="base"/>
            <a:endParaRPr lang="en-IE" b="0" dirty="0" smtClean="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31135" b="28377"/>
          <a:stretch/>
        </p:blipFill>
        <p:spPr bwMode="auto">
          <a:xfrm>
            <a:off x="4424275" y="5952196"/>
            <a:ext cx="2466975" cy="7481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818083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txBox="1">
            <a:spLocks/>
          </p:cNvSpPr>
          <p:nvPr/>
        </p:nvSpPr>
        <p:spPr>
          <a:xfrm>
            <a:off x="696147" y="593326"/>
            <a:ext cx="6441989" cy="587081"/>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lang="en-US" sz="4000" b="1" i="0" kern="1200" smtClean="0">
                <a:solidFill>
                  <a:srgbClr val="000000"/>
                </a:solidFill>
                <a:effectLst/>
                <a:latin typeface="+mj-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IE" sz="2800" dirty="0" smtClean="0"/>
              <a:t>TIPS!!!</a:t>
            </a:r>
            <a:endParaRPr lang="en-GB" sz="2800" dirty="0">
              <a:latin typeface="Arial" panose="020B0604020202020204" pitchFamily="34" charset="0"/>
              <a:cs typeface="Arial" panose="020B0604020202020204" pitchFamily="34" charset="0"/>
            </a:endParaRPr>
          </a:p>
        </p:txBody>
      </p:sp>
      <p:sp>
        <p:nvSpPr>
          <p:cNvPr id="8" name="Text Placeholder 2"/>
          <p:cNvSpPr>
            <a:spLocks noGrp="1"/>
          </p:cNvSpPr>
          <p:nvPr>
            <p:ph type="body" sz="quarter" idx="11"/>
          </p:nvPr>
        </p:nvSpPr>
        <p:spPr>
          <a:xfrm>
            <a:off x="667899" y="1266421"/>
            <a:ext cx="6195103" cy="4944374"/>
          </a:xfrm>
        </p:spPr>
        <p:txBody>
          <a:bodyPr>
            <a:normAutofit/>
          </a:bodyPr>
          <a:lstStyle/>
          <a:p>
            <a:r>
              <a:rPr lang="en-IE" b="0" dirty="0" smtClean="0"/>
              <a:t>There </a:t>
            </a:r>
            <a:r>
              <a:rPr lang="en-IE" b="0" dirty="0"/>
              <a:t>are many ways to approach the writing of a scientific paper, and no one way is </a:t>
            </a:r>
            <a:r>
              <a:rPr lang="en-IE" b="0" dirty="0" smtClean="0"/>
              <a:t>right! Drafting chunks can help </a:t>
            </a:r>
            <a:r>
              <a:rPr lang="en-IE" b="0" dirty="0"/>
              <a:t>in </a:t>
            </a:r>
            <a:r>
              <a:rPr lang="en-IE" b="0" dirty="0" smtClean="0"/>
              <a:t>the following order: </a:t>
            </a:r>
            <a:r>
              <a:rPr lang="en-IE" b="0" dirty="0"/>
              <a:t>Results, Discussion, Introduction, Materials &amp; Methods, Abstract, and, finally, Title.</a:t>
            </a:r>
          </a:p>
          <a:p>
            <a:endParaRPr lang="en-IE" b="0" dirty="0"/>
          </a:p>
          <a:p>
            <a:r>
              <a:rPr lang="en-IE" b="0" dirty="0"/>
              <a:t>You, the writer, must </a:t>
            </a:r>
            <a:r>
              <a:rPr lang="en-IE" dirty="0"/>
              <a:t>practice writing and thinking</a:t>
            </a:r>
            <a:r>
              <a:rPr lang="en-IE" b="0" dirty="0"/>
              <a:t> within </a:t>
            </a:r>
            <a:r>
              <a:rPr lang="en-IE" b="0" dirty="0" smtClean="0"/>
              <a:t>a scientific structure</a:t>
            </a:r>
            <a:endParaRPr lang="en-IE" b="0" dirty="0"/>
          </a:p>
          <a:p>
            <a:pPr marL="285750" indent="-285750">
              <a:buFont typeface="Arial" panose="020B0604020202020204" pitchFamily="34" charset="0"/>
              <a:buChar char="•"/>
            </a:pPr>
            <a:r>
              <a:rPr lang="en-IE" b="0" dirty="0"/>
              <a:t>l</a:t>
            </a:r>
            <a:r>
              <a:rPr lang="en-IE" b="0" dirty="0" smtClean="0"/>
              <a:t>earn </a:t>
            </a:r>
            <a:r>
              <a:rPr lang="en-IE" b="0" dirty="0"/>
              <a:t>by example from the writings of </a:t>
            </a:r>
            <a:r>
              <a:rPr lang="en-IE" b="0" dirty="0" smtClean="0"/>
              <a:t>others</a:t>
            </a:r>
            <a:endParaRPr lang="en-IE" b="0" dirty="0"/>
          </a:p>
          <a:p>
            <a:pPr marL="285750" indent="-285750">
              <a:buFont typeface="Arial" panose="020B0604020202020204" pitchFamily="34" charset="0"/>
              <a:buChar char="•"/>
            </a:pPr>
            <a:r>
              <a:rPr lang="en-IE" b="0" dirty="0"/>
              <a:t>l</a:t>
            </a:r>
            <a:r>
              <a:rPr lang="en-IE" b="0" dirty="0" smtClean="0"/>
              <a:t>earn nuances of </a:t>
            </a:r>
            <a:r>
              <a:rPr lang="en-IE" b="0" dirty="0"/>
              <a:t>style and format will be enhanced as you </a:t>
            </a:r>
            <a:r>
              <a:rPr lang="en-IE" dirty="0"/>
              <a:t>read the scientific literature </a:t>
            </a:r>
          </a:p>
          <a:p>
            <a:pPr marL="285750" indent="-285750">
              <a:buFont typeface="Arial" panose="020B0604020202020204" pitchFamily="34" charset="0"/>
              <a:buChar char="•"/>
            </a:pPr>
            <a:r>
              <a:rPr lang="en-IE" b="0" dirty="0" smtClean="0"/>
              <a:t>pay </a:t>
            </a:r>
            <a:r>
              <a:rPr lang="en-IE" b="0" dirty="0"/>
              <a:t>attention to how professional scientists write about their </a:t>
            </a:r>
            <a:r>
              <a:rPr lang="en-IE" b="0" dirty="0" smtClean="0"/>
              <a:t>work</a:t>
            </a:r>
          </a:p>
          <a:p>
            <a:pPr marL="285750" indent="-285750">
              <a:buFont typeface="Arial" panose="020B0604020202020204" pitchFamily="34" charset="0"/>
              <a:buChar char="•"/>
            </a:pPr>
            <a:r>
              <a:rPr lang="en-IE" dirty="0"/>
              <a:t>i</a:t>
            </a:r>
            <a:r>
              <a:rPr lang="en-IE" dirty="0" smtClean="0"/>
              <a:t>mprovement in </a:t>
            </a:r>
            <a:r>
              <a:rPr lang="en-IE" dirty="0"/>
              <a:t>scientific writing skills </a:t>
            </a:r>
            <a:r>
              <a:rPr lang="en-IE" dirty="0" smtClean="0"/>
              <a:t>comes </a:t>
            </a:r>
            <a:r>
              <a:rPr lang="en-IE" b="0" dirty="0" smtClean="0"/>
              <a:t>by </a:t>
            </a:r>
            <a:r>
              <a:rPr lang="en-IE" b="0" dirty="0"/>
              <a:t>repeatedly practicing reading, writing, and critiquing of other’s writing.</a:t>
            </a:r>
            <a:endParaRPr lang="en-US" dirty="0"/>
          </a:p>
          <a:p>
            <a:pPr fontAlgn="base"/>
            <a:endParaRPr lang="en-IE" b="0" dirty="0"/>
          </a:p>
          <a:p>
            <a:pPr fontAlgn="base"/>
            <a:endParaRPr lang="en-IE" b="0" dirty="0" smtClean="0"/>
          </a:p>
          <a:p>
            <a:pPr fontAlgn="base"/>
            <a:endParaRPr lang="en-IE" b="0" dirty="0"/>
          </a:p>
          <a:p>
            <a:pPr fontAlgn="base"/>
            <a:endParaRPr lang="en-IE" b="0" dirty="0" smtClean="0"/>
          </a:p>
          <a:p>
            <a:pPr fontAlgn="base"/>
            <a:endParaRPr lang="en-IE" b="0" dirty="0"/>
          </a:p>
          <a:p>
            <a:pPr fontAlgn="base"/>
            <a:endParaRPr lang="en-IE" b="0" dirty="0" smtClean="0"/>
          </a:p>
        </p:txBody>
      </p:sp>
    </p:spTree>
    <p:extLst>
      <p:ext uri="{BB962C8B-B14F-4D97-AF65-F5344CB8AC3E}">
        <p14:creationId xmlns:p14="http://schemas.microsoft.com/office/powerpoint/2010/main" val="13119869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696148" y="483225"/>
            <a:ext cx="6350000" cy="4597154"/>
          </a:xfrm>
        </p:spPr>
        <p:txBody>
          <a:bodyPr>
            <a:normAutofit/>
          </a:bodyPr>
          <a:lstStyle/>
          <a:p>
            <a:pPr algn="ctr"/>
            <a:r>
              <a:rPr lang="en-GB" sz="8000" dirty="0" smtClean="0">
                <a:solidFill>
                  <a:srgbClr val="FF0000"/>
                </a:solidFill>
              </a:rPr>
              <a:t>QUESTIONS???</a:t>
            </a:r>
            <a:endParaRPr lang="en-GB" sz="8000"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4870" y="3010184"/>
            <a:ext cx="2400300" cy="285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657296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IE" sz="2400" dirty="0" smtClean="0"/>
              <a:t>Acknowledgements</a:t>
            </a:r>
            <a:endParaRPr lang="en-GB" sz="2400" dirty="0">
              <a:latin typeface="Arial" panose="020B0604020202020204" pitchFamily="34" charset="0"/>
              <a:cs typeface="Arial" panose="020B0604020202020204" pitchFamily="34" charset="0"/>
            </a:endParaRPr>
          </a:p>
          <a:p>
            <a:endParaRPr lang="en-US" dirty="0"/>
          </a:p>
        </p:txBody>
      </p:sp>
      <p:sp>
        <p:nvSpPr>
          <p:cNvPr id="3" name="Text Placeholder 2"/>
          <p:cNvSpPr>
            <a:spLocks noGrp="1"/>
          </p:cNvSpPr>
          <p:nvPr>
            <p:ph type="body" sz="quarter" idx="11"/>
          </p:nvPr>
        </p:nvSpPr>
        <p:spPr>
          <a:xfrm>
            <a:off x="679777" y="1266420"/>
            <a:ext cx="6350000" cy="5478763"/>
          </a:xfrm>
        </p:spPr>
        <p:txBody>
          <a:bodyPr>
            <a:normAutofit lnSpcReduction="10000"/>
          </a:bodyPr>
          <a:lstStyle/>
          <a:p>
            <a:r>
              <a:rPr lang="en-IE" dirty="0" smtClean="0"/>
              <a:t>This presentation was prepared based on the resources kindly made available online by:</a:t>
            </a:r>
          </a:p>
          <a:p>
            <a:endParaRPr lang="en-IE" dirty="0" smtClean="0"/>
          </a:p>
          <a:p>
            <a:pPr marL="285750" indent="-285750">
              <a:buFont typeface="Arial" panose="020B0604020202020204" pitchFamily="34" charset="0"/>
              <a:buChar char="•"/>
            </a:pPr>
            <a:r>
              <a:rPr lang="en-IE" b="0" dirty="0" smtClean="0"/>
              <a:t>American Scientist Website</a:t>
            </a:r>
          </a:p>
          <a:p>
            <a:r>
              <a:rPr lang="en-US" b="0" dirty="0">
                <a:hlinkClick r:id="rId2"/>
              </a:rPr>
              <a:t>http://</a:t>
            </a:r>
            <a:r>
              <a:rPr lang="en-US" b="0" dirty="0" smtClean="0">
                <a:hlinkClick r:id="rId2"/>
              </a:rPr>
              <a:t>www.americanscientist.org/issues/pub/the-science-of-scientific-writing/1</a:t>
            </a:r>
            <a:endParaRPr lang="en-US" b="0" dirty="0" smtClean="0"/>
          </a:p>
          <a:p>
            <a:pPr marL="285750" indent="-285750">
              <a:buFont typeface="Arial" panose="020B0604020202020204" pitchFamily="34" charset="0"/>
              <a:buChar char="•"/>
            </a:pPr>
            <a:r>
              <a:rPr lang="en-IE" b="0" dirty="0" smtClean="0"/>
              <a:t>University of Arizona</a:t>
            </a:r>
          </a:p>
          <a:p>
            <a:r>
              <a:rPr lang="en-US" b="0" u="sng" dirty="0">
                <a:hlinkClick r:id="rId3"/>
              </a:rPr>
              <a:t>http://</a:t>
            </a:r>
            <a:r>
              <a:rPr lang="en-US" b="0" u="sng" dirty="0" smtClean="0">
                <a:hlinkClick r:id="rId3"/>
              </a:rPr>
              <a:t>cbc.arizona.edu/sites/default/files/marc/Sci-Writing.pdf</a:t>
            </a:r>
            <a:endParaRPr lang="en-US" b="0" u="sng" dirty="0" smtClean="0"/>
          </a:p>
          <a:p>
            <a:pPr marL="285750" indent="-285750">
              <a:buFont typeface="Arial" panose="020B0604020202020204" pitchFamily="34" charset="0"/>
              <a:buChar char="•"/>
            </a:pPr>
            <a:r>
              <a:rPr lang="en-IE" b="0" dirty="0" err="1" smtClean="0"/>
              <a:t>Colarado</a:t>
            </a:r>
            <a:r>
              <a:rPr lang="en-IE" b="0" dirty="0" smtClean="0"/>
              <a:t> State University Writing Centre</a:t>
            </a:r>
          </a:p>
          <a:p>
            <a:r>
              <a:rPr lang="en-US" b="0" u="sng" dirty="0">
                <a:hlinkClick r:id="rId4"/>
              </a:rPr>
              <a:t>http://writing.colostate.edu/guides/guide.cfm?guideid=83</a:t>
            </a:r>
            <a:endParaRPr lang="en-US" b="0" dirty="0"/>
          </a:p>
          <a:p>
            <a:pPr marL="285750" indent="-285750">
              <a:buFont typeface="Arial" panose="020B0604020202020204" pitchFamily="34" charset="0"/>
              <a:buChar char="•"/>
            </a:pPr>
            <a:r>
              <a:rPr lang="en-IE" b="0" dirty="0" smtClean="0"/>
              <a:t>The University of North Carolina Writing Centre</a:t>
            </a:r>
          </a:p>
          <a:p>
            <a:r>
              <a:rPr lang="en-US" b="0" dirty="0">
                <a:hlinkClick r:id="rId5"/>
              </a:rPr>
              <a:t>http://</a:t>
            </a:r>
            <a:r>
              <a:rPr lang="en-US" b="0" dirty="0" smtClean="0">
                <a:hlinkClick r:id="rId5"/>
              </a:rPr>
              <a:t>writingcenter.unc.edu/handouts/sciences</a:t>
            </a:r>
            <a:endParaRPr lang="en-US" b="0" dirty="0" smtClean="0"/>
          </a:p>
          <a:p>
            <a:pPr marL="285750" indent="-285750">
              <a:buFont typeface="Arial" panose="020B0604020202020204" pitchFamily="34" charset="0"/>
              <a:buChar char="•"/>
            </a:pPr>
            <a:r>
              <a:rPr lang="en-IE" b="0" dirty="0" smtClean="0"/>
              <a:t>Bates College</a:t>
            </a:r>
          </a:p>
          <a:p>
            <a:r>
              <a:rPr lang="en-US" b="0" u="sng" dirty="0">
                <a:hlinkClick r:id="rId6"/>
              </a:rPr>
              <a:t>http://abacus.bates.edu/~ganderso/biology/resources/writing/HTWgeneral.html</a:t>
            </a:r>
            <a:r>
              <a:rPr lang="en-US" b="0" dirty="0"/>
              <a:t> </a:t>
            </a:r>
            <a:endParaRPr lang="en-US" b="0" dirty="0" smtClean="0"/>
          </a:p>
          <a:p>
            <a:pPr marL="285750" indent="-285750">
              <a:buFont typeface="Arial" panose="020B0604020202020204" pitchFamily="34" charset="0"/>
              <a:buChar char="•"/>
            </a:pPr>
            <a:r>
              <a:rPr lang="en-IE" b="0" dirty="0" smtClean="0"/>
              <a:t>San Diego State University</a:t>
            </a:r>
          </a:p>
          <a:p>
            <a:r>
              <a:rPr lang="en-US" b="0" dirty="0">
                <a:hlinkClick r:id="rId7"/>
              </a:rPr>
              <a:t>http://www.sci.sdsu.edu/~</a:t>
            </a:r>
            <a:r>
              <a:rPr lang="en-US" b="0" dirty="0" smtClean="0">
                <a:hlinkClick r:id="rId7"/>
              </a:rPr>
              <a:t>smaloy/MicrobialGenetics/topics/scientific-writing.pdf</a:t>
            </a:r>
            <a:endParaRPr lang="en-US" b="0" dirty="0" smtClean="0"/>
          </a:p>
        </p:txBody>
      </p:sp>
    </p:spTree>
    <p:extLst>
      <p:ext uri="{BB962C8B-B14F-4D97-AF65-F5344CB8AC3E}">
        <p14:creationId xmlns:p14="http://schemas.microsoft.com/office/powerpoint/2010/main" val="13782577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1295400"/>
            <a:ext cx="5791200" cy="2185214"/>
          </a:xfrm>
          <a:prstGeom prst="rect">
            <a:avLst/>
          </a:prstGeom>
          <a:noFill/>
        </p:spPr>
        <p:txBody>
          <a:bodyPr wrap="square" rtlCol="0">
            <a:spAutoFit/>
          </a:bodyPr>
          <a:lstStyle/>
          <a:p>
            <a:pPr algn="ctr"/>
            <a:r>
              <a:rPr lang="en-GB" sz="5400" b="1" dirty="0" smtClean="0">
                <a:solidFill>
                  <a:srgbClr val="000000"/>
                </a:solidFill>
                <a:latin typeface="Arial" panose="020B0604020202020204" pitchFamily="34" charset="0"/>
                <a:cs typeface="Arial" panose="020B0604020202020204" pitchFamily="34" charset="0"/>
              </a:rPr>
              <a:t>Key</a:t>
            </a:r>
          </a:p>
          <a:p>
            <a:pPr algn="ctr"/>
            <a:r>
              <a:rPr lang="en-GB" sz="5400" b="1" dirty="0" smtClean="0">
                <a:solidFill>
                  <a:srgbClr val="000000"/>
                </a:solidFill>
                <a:latin typeface="Arial" panose="020B0604020202020204" pitchFamily="34" charset="0"/>
                <a:cs typeface="Arial" panose="020B0604020202020204" pitchFamily="34" charset="0"/>
              </a:rPr>
              <a:t> Definitions</a:t>
            </a:r>
          </a:p>
          <a:p>
            <a:endParaRPr lang="en-GB" sz="28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1380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696148" y="1705809"/>
            <a:ext cx="6195103" cy="3982471"/>
          </a:xfrm>
        </p:spPr>
        <p:txBody>
          <a:bodyPr>
            <a:normAutofit lnSpcReduction="10000"/>
          </a:bodyPr>
          <a:lstStyle/>
          <a:p>
            <a:r>
              <a:rPr lang="en-GB" sz="2400" dirty="0" smtClean="0">
                <a:latin typeface="Arial" panose="020B0604020202020204" pitchFamily="34" charset="0"/>
                <a:cs typeface="Arial" panose="020B0604020202020204" pitchFamily="34" charset="0"/>
              </a:rPr>
              <a:t>Scien</a:t>
            </a:r>
            <a:r>
              <a:rPr lang="en-GB" sz="2400" dirty="0" smtClean="0">
                <a:solidFill>
                  <a:srgbClr val="92D050"/>
                </a:solidFill>
                <a:latin typeface="Arial" panose="020B0604020202020204" pitchFamily="34" charset="0"/>
                <a:cs typeface="Arial" panose="020B0604020202020204" pitchFamily="34" charset="0"/>
              </a:rPr>
              <a:t>tific </a:t>
            </a:r>
            <a:r>
              <a:rPr lang="en-GB" sz="2400" dirty="0" smtClean="0">
                <a:latin typeface="Arial" panose="020B0604020202020204" pitchFamily="34" charset="0"/>
                <a:cs typeface="Arial" panose="020B0604020202020204" pitchFamily="34" charset="0"/>
              </a:rPr>
              <a:t>writing</a:t>
            </a:r>
            <a:endParaRPr lang="en-GB" sz="2400" dirty="0">
              <a:latin typeface="Arial" panose="020B0604020202020204" pitchFamily="34" charset="0"/>
              <a:cs typeface="Arial" panose="020B0604020202020204" pitchFamily="34" charset="0"/>
            </a:endParaRPr>
          </a:p>
          <a:p>
            <a:r>
              <a:rPr lang="en-IE" b="0" dirty="0" smtClean="0"/>
              <a:t>..is writing about </a:t>
            </a:r>
            <a:r>
              <a:rPr lang="en-IE" b="0" dirty="0"/>
              <a:t>scientific topics </a:t>
            </a:r>
            <a:r>
              <a:rPr lang="en-IE" b="0" dirty="0" smtClean="0"/>
              <a:t>aimed at </a:t>
            </a:r>
            <a:r>
              <a:rPr lang="en-IE" b="0" dirty="0"/>
              <a:t>specialists in a particular scientific </a:t>
            </a:r>
            <a:r>
              <a:rPr lang="en-IE" b="0" dirty="0" smtClean="0"/>
              <a:t>field.. </a:t>
            </a:r>
          </a:p>
          <a:p>
            <a:endParaRPr lang="en-IE" b="0" dirty="0"/>
          </a:p>
          <a:p>
            <a:r>
              <a:rPr lang="en-IE" b="0" dirty="0" smtClean="0"/>
              <a:t>i.e. your lecturer, peer reviewed journals, book chapters, grant proposals</a:t>
            </a:r>
            <a:endParaRPr lang="en-GB" dirty="0" smtClean="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Scien</a:t>
            </a:r>
            <a:r>
              <a:rPr lang="en-GB" sz="2400" dirty="0" smtClean="0">
                <a:solidFill>
                  <a:srgbClr val="FF0000"/>
                </a:solidFill>
                <a:latin typeface="Arial" panose="020B0604020202020204" pitchFamily="34" charset="0"/>
                <a:cs typeface="Arial" panose="020B0604020202020204" pitchFamily="34" charset="0"/>
              </a:rPr>
              <a:t>ce </a:t>
            </a:r>
            <a:r>
              <a:rPr lang="en-GB" sz="2400" dirty="0" smtClean="0">
                <a:latin typeface="Arial" panose="020B0604020202020204" pitchFamily="34" charset="0"/>
                <a:cs typeface="Arial" panose="020B0604020202020204" pitchFamily="34" charset="0"/>
              </a:rPr>
              <a:t>writing</a:t>
            </a:r>
            <a:endParaRPr lang="en-GB" sz="2400" dirty="0">
              <a:latin typeface="Arial" panose="020B0604020202020204" pitchFamily="34" charset="0"/>
              <a:cs typeface="Arial" panose="020B0604020202020204" pitchFamily="34" charset="0"/>
            </a:endParaRPr>
          </a:p>
          <a:p>
            <a:r>
              <a:rPr lang="en-IE" b="0" dirty="0"/>
              <a:t>..is </a:t>
            </a:r>
            <a:r>
              <a:rPr lang="en-IE" b="0" dirty="0" smtClean="0"/>
              <a:t>writing about </a:t>
            </a:r>
            <a:r>
              <a:rPr lang="en-IE" b="0" dirty="0"/>
              <a:t>scientific </a:t>
            </a:r>
            <a:r>
              <a:rPr lang="en-IE" b="0" dirty="0" smtClean="0"/>
              <a:t>topics </a:t>
            </a:r>
            <a:r>
              <a:rPr lang="en-IE" b="0" dirty="0"/>
              <a:t>to </a:t>
            </a:r>
            <a:r>
              <a:rPr lang="en-IE" b="0" dirty="0" smtClean="0"/>
              <a:t>non-specialists.. </a:t>
            </a:r>
            <a:endParaRPr lang="en-IE" b="0" dirty="0"/>
          </a:p>
          <a:p>
            <a:endParaRPr lang="en-GB" dirty="0" smtClean="0">
              <a:latin typeface="Arial" panose="020B0604020202020204" pitchFamily="34" charset="0"/>
              <a:cs typeface="Arial" panose="020B0604020202020204" pitchFamily="34" charset="0"/>
            </a:endParaRPr>
          </a:p>
          <a:p>
            <a:r>
              <a:rPr lang="en-IE" b="0" dirty="0"/>
              <a:t>i.e. </a:t>
            </a:r>
            <a:r>
              <a:rPr lang="en-IE" b="0" dirty="0" smtClean="0"/>
              <a:t>newspaper reports, blogs for the general public</a:t>
            </a:r>
            <a:endParaRPr lang="en-GB" dirty="0">
              <a:latin typeface="Arial" panose="020B0604020202020204" pitchFamily="34" charset="0"/>
              <a:cs typeface="Arial" panose="020B0604020202020204" pitchFamily="34" charset="0"/>
            </a:endParaRPr>
          </a:p>
        </p:txBody>
      </p:sp>
      <p:sp>
        <p:nvSpPr>
          <p:cNvPr id="2" name="Text Placeholder 1"/>
          <p:cNvSpPr>
            <a:spLocks noGrp="1"/>
          </p:cNvSpPr>
          <p:nvPr>
            <p:ph type="body" sz="quarter" idx="10"/>
          </p:nvPr>
        </p:nvSpPr>
        <p:spPr>
          <a:xfrm>
            <a:off x="696148" y="700204"/>
            <a:ext cx="6441989" cy="587081"/>
          </a:xfrm>
        </p:spPr>
        <p:txBody>
          <a:bodyPr>
            <a:normAutofit fontScale="70000" lnSpcReduction="20000"/>
          </a:bodyPr>
          <a:lstStyle/>
          <a:p>
            <a:r>
              <a:rPr lang="en-GB" dirty="0" smtClean="0">
                <a:latin typeface="Arial" panose="020B0604020202020204" pitchFamily="34" charset="0"/>
                <a:cs typeface="Arial" panose="020B0604020202020204" pitchFamily="34" charset="0"/>
              </a:rPr>
              <a:t>Scien</a:t>
            </a:r>
            <a:r>
              <a:rPr lang="en-GB" dirty="0" smtClean="0">
                <a:solidFill>
                  <a:srgbClr val="92D050"/>
                </a:solidFill>
                <a:latin typeface="Arial" panose="020B0604020202020204" pitchFamily="34" charset="0"/>
                <a:cs typeface="Arial" panose="020B0604020202020204" pitchFamily="34" charset="0"/>
              </a:rPr>
              <a:t>tific </a:t>
            </a:r>
            <a:r>
              <a:rPr lang="en-GB" dirty="0" smtClean="0">
                <a:latin typeface="Arial" panose="020B0604020202020204" pitchFamily="34" charset="0"/>
                <a:cs typeface="Arial" panose="020B0604020202020204" pitchFamily="34" charset="0"/>
              </a:rPr>
              <a:t>writing v’s Scien</a:t>
            </a:r>
            <a:r>
              <a:rPr lang="en-GB" dirty="0" smtClean="0">
                <a:solidFill>
                  <a:srgbClr val="FF0000"/>
                </a:solidFill>
                <a:latin typeface="Arial" panose="020B0604020202020204" pitchFamily="34" charset="0"/>
                <a:cs typeface="Arial" panose="020B0604020202020204" pitchFamily="34" charset="0"/>
              </a:rPr>
              <a:t>ce</a:t>
            </a:r>
            <a:r>
              <a:rPr lang="en-GB" dirty="0" smtClean="0">
                <a:latin typeface="Arial" panose="020B0604020202020204" pitchFamily="34" charset="0"/>
                <a:cs typeface="Arial" panose="020B0604020202020204" pitchFamily="34" charset="0"/>
              </a:rPr>
              <a:t> writing:</a:t>
            </a:r>
            <a:endParaRPr lang="en-GB" dirty="0">
              <a:latin typeface="Arial" panose="020B0604020202020204" pitchFamily="34" charset="0"/>
              <a:cs typeface="Arial" panose="020B0604020202020204" pitchFamily="34" charset="0"/>
            </a:endParaRPr>
          </a:p>
        </p:txBody>
      </p:sp>
      <p:pic>
        <p:nvPicPr>
          <p:cNvPr id="1026" name="Picture 2" descr="C:\Users\Writing Centre 2\AppData\Local\Microsoft\Windows\Temporary Internet Files\Content.IE5\KQ8MJPS2\mcol-tick[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7864" y="1655340"/>
            <a:ext cx="465726" cy="38422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Writing Centre 2\AppData\Local\Microsoft\Windows\Temporary Internet Files\Content.IE5\KQ8MJPS2\1024px-Red_x.svg[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4146" y="4031647"/>
            <a:ext cx="450099" cy="450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70791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txBox="1">
            <a:spLocks/>
          </p:cNvSpPr>
          <p:nvPr/>
        </p:nvSpPr>
        <p:spPr>
          <a:xfrm>
            <a:off x="696147" y="593326"/>
            <a:ext cx="6441989" cy="587081"/>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lang="en-US" sz="4000" b="1" i="0" kern="1200" smtClean="0">
                <a:solidFill>
                  <a:srgbClr val="000000"/>
                </a:solidFill>
                <a:effectLst/>
                <a:latin typeface="+mj-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800" dirty="0" smtClean="0">
                <a:latin typeface="Arial" panose="020B0604020202020204" pitchFamily="34" charset="0"/>
                <a:cs typeface="Arial" panose="020B0604020202020204" pitchFamily="34" charset="0"/>
              </a:rPr>
              <a:t>Scientific Writing:</a:t>
            </a:r>
            <a:endParaRPr lang="en-GB" sz="2800" dirty="0">
              <a:latin typeface="Arial" panose="020B0604020202020204" pitchFamily="34" charset="0"/>
              <a:cs typeface="Arial" panose="020B0604020202020204" pitchFamily="34" charset="0"/>
            </a:endParaRPr>
          </a:p>
        </p:txBody>
      </p:sp>
      <p:sp>
        <p:nvSpPr>
          <p:cNvPr id="8" name="Text Placeholder 2"/>
          <p:cNvSpPr>
            <a:spLocks noGrp="1"/>
          </p:cNvSpPr>
          <p:nvPr>
            <p:ph type="body" sz="quarter" idx="11"/>
          </p:nvPr>
        </p:nvSpPr>
        <p:spPr>
          <a:xfrm>
            <a:off x="696147" y="1266422"/>
            <a:ext cx="6195103" cy="5027500"/>
          </a:xfrm>
        </p:spPr>
        <p:txBody>
          <a:bodyPr>
            <a:normAutofit/>
          </a:bodyPr>
          <a:lstStyle/>
          <a:p>
            <a:r>
              <a:rPr lang="en-IE" sz="2400" dirty="0" smtClean="0"/>
              <a:t>Why do we do it?</a:t>
            </a:r>
          </a:p>
          <a:p>
            <a:endParaRPr lang="en-IE" sz="2400" dirty="0" smtClean="0"/>
          </a:p>
          <a:p>
            <a:pPr marL="285750" indent="-285750">
              <a:buFont typeface="Arial" panose="020B0604020202020204" pitchFamily="34" charset="0"/>
              <a:buChar char="•"/>
            </a:pPr>
            <a:r>
              <a:rPr lang="en-IE" b="0" dirty="0" smtClean="0"/>
              <a:t>To </a:t>
            </a:r>
            <a:r>
              <a:rPr lang="en-IE" b="0" dirty="0"/>
              <a:t>communicate the results of scientific </a:t>
            </a:r>
            <a:r>
              <a:rPr lang="en-IE" b="0" dirty="0" smtClean="0"/>
              <a:t>inquiry (bench work or literature review results)</a:t>
            </a:r>
          </a:p>
          <a:p>
            <a:pPr marL="285750" indent="-285750">
              <a:buFont typeface="Arial" panose="020B0604020202020204" pitchFamily="34" charset="0"/>
              <a:buChar char="•"/>
            </a:pPr>
            <a:r>
              <a:rPr lang="en-IE" b="0" dirty="0" smtClean="0"/>
              <a:t>To </a:t>
            </a:r>
            <a:r>
              <a:rPr lang="en-IE" b="0" dirty="0"/>
              <a:t>present information </a:t>
            </a:r>
            <a:r>
              <a:rPr lang="en-IE" b="0" dirty="0" smtClean="0"/>
              <a:t>to others that is </a:t>
            </a:r>
            <a:r>
              <a:rPr lang="en-IE" b="0" dirty="0"/>
              <a:t>easy </a:t>
            </a:r>
            <a:r>
              <a:rPr lang="en-IE" b="0" dirty="0" smtClean="0"/>
              <a:t>to access</a:t>
            </a:r>
          </a:p>
          <a:p>
            <a:pPr marL="285750" indent="-285750">
              <a:buFont typeface="Arial" panose="020B0604020202020204" pitchFamily="34" charset="0"/>
              <a:buChar char="•"/>
            </a:pPr>
            <a:r>
              <a:rPr lang="en-IE" b="0" dirty="0" smtClean="0"/>
              <a:t>To present </a:t>
            </a:r>
            <a:r>
              <a:rPr lang="en-IE" b="0" dirty="0"/>
              <a:t>enough information that the reader can duplicate the scientific </a:t>
            </a:r>
            <a:r>
              <a:rPr lang="en-IE" b="0" dirty="0" smtClean="0"/>
              <a:t>study</a:t>
            </a:r>
          </a:p>
          <a:p>
            <a:pPr marL="285750" indent="-285750">
              <a:buFont typeface="Arial" panose="020B0604020202020204" pitchFamily="34" charset="0"/>
              <a:buChar char="•"/>
            </a:pPr>
            <a:r>
              <a:rPr lang="en-IE" b="0" dirty="0" smtClean="0"/>
              <a:t>To spread knowledge and insight through the scientific community</a:t>
            </a:r>
          </a:p>
          <a:p>
            <a:pPr marL="285750" indent="-285750">
              <a:buFont typeface="Arial" panose="020B0604020202020204" pitchFamily="34" charset="0"/>
              <a:buChar char="•"/>
            </a:pPr>
            <a:r>
              <a:rPr lang="en-IE" b="0" dirty="0" smtClean="0"/>
              <a:t>To promote the achievements of lab/university/company</a:t>
            </a:r>
          </a:p>
          <a:p>
            <a:pPr marL="285750" indent="-285750">
              <a:buFont typeface="Arial" panose="020B0604020202020204" pitchFamily="34" charset="0"/>
              <a:buChar char="•"/>
            </a:pPr>
            <a:r>
              <a:rPr lang="en-IE" b="0" dirty="0" smtClean="0"/>
              <a:t>To attract interest and funding to the field to enable more research</a:t>
            </a:r>
          </a:p>
          <a:p>
            <a:pPr marL="285750" indent="-285750">
              <a:buFont typeface="Arial" panose="020B0604020202020204" pitchFamily="34" charset="0"/>
              <a:buChar char="•"/>
            </a:pPr>
            <a:r>
              <a:rPr lang="en-IE" b="0" dirty="0" smtClean="0"/>
              <a:t>To allow the reader to </a:t>
            </a:r>
            <a:r>
              <a:rPr lang="en-IE" b="0" dirty="0"/>
              <a:t>evaluate the validity of the results and conclusions based </a:t>
            </a:r>
            <a:r>
              <a:rPr lang="en-IE" b="0" dirty="0" smtClean="0"/>
              <a:t>on </a:t>
            </a:r>
            <a:r>
              <a:rPr lang="en-IE" b="0" dirty="0"/>
              <a:t>the facts presented</a:t>
            </a:r>
            <a:endParaRPr lang="en-IE" b="0" dirty="0" smtClean="0"/>
          </a:p>
          <a:p>
            <a:pPr marL="285750" indent="-285750">
              <a:buFont typeface="Arial" panose="020B0604020202020204" pitchFamily="34" charset="0"/>
              <a:buChar char="•"/>
            </a:pPr>
            <a:endParaRPr lang="en-IE" b="0" dirty="0" smtClean="0"/>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4646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1295400"/>
            <a:ext cx="5791200" cy="2185214"/>
          </a:xfrm>
          <a:prstGeom prst="rect">
            <a:avLst/>
          </a:prstGeom>
          <a:noFill/>
        </p:spPr>
        <p:txBody>
          <a:bodyPr wrap="square" rtlCol="0">
            <a:spAutoFit/>
          </a:bodyPr>
          <a:lstStyle/>
          <a:p>
            <a:pPr algn="ctr"/>
            <a:r>
              <a:rPr lang="en-GB" sz="5400" b="1" dirty="0" smtClean="0">
                <a:solidFill>
                  <a:srgbClr val="000000"/>
                </a:solidFill>
                <a:latin typeface="Arial" panose="020B0604020202020204" pitchFamily="34" charset="0"/>
                <a:cs typeface="Arial" panose="020B0604020202020204" pitchFamily="34" charset="0"/>
              </a:rPr>
              <a:t>How to Write Scientifically?</a:t>
            </a:r>
          </a:p>
          <a:p>
            <a:endParaRPr lang="en-GB" sz="28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55263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txBox="1">
            <a:spLocks/>
          </p:cNvSpPr>
          <p:nvPr/>
        </p:nvSpPr>
        <p:spPr>
          <a:xfrm>
            <a:off x="696147" y="593326"/>
            <a:ext cx="6441989" cy="587081"/>
          </a:xfrm>
          <a:prstGeom prst="rect">
            <a:avLst/>
          </a:prstGeom>
        </p:spPr>
        <p:txBody>
          <a:bodyPr vert="horz" lIns="91440" tIns="45720" rIns="91440" bIns="45720" rtlCol="0">
            <a:normAutofit fontScale="92500"/>
          </a:bodyPr>
          <a:lstStyle>
            <a:lvl1pPr marL="0" indent="0" algn="l" defTabSz="457200" rtl="0" eaLnBrk="1" latinLnBrk="0" hangingPunct="1">
              <a:spcBef>
                <a:spcPct val="20000"/>
              </a:spcBef>
              <a:buFont typeface="Arial"/>
              <a:buNone/>
              <a:defRPr lang="en-US" sz="4000" b="1" i="0" kern="1200" smtClean="0">
                <a:solidFill>
                  <a:srgbClr val="000000"/>
                </a:solidFill>
                <a:effectLst/>
                <a:latin typeface="+mj-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IE" sz="2800" dirty="0" smtClean="0"/>
              <a:t>Key Elements to Writing </a:t>
            </a:r>
            <a:r>
              <a:rPr lang="en-GB" sz="2800" dirty="0" smtClean="0">
                <a:latin typeface="Arial" panose="020B0604020202020204" pitchFamily="34" charset="0"/>
                <a:cs typeface="Arial" panose="020B0604020202020204" pitchFamily="34" charset="0"/>
              </a:rPr>
              <a:t>Scientifically:</a:t>
            </a:r>
            <a:endParaRPr lang="en-GB" sz="2800" dirty="0">
              <a:latin typeface="Arial" panose="020B0604020202020204" pitchFamily="34" charset="0"/>
              <a:cs typeface="Arial" panose="020B0604020202020204" pitchFamily="34" charset="0"/>
            </a:endParaRPr>
          </a:p>
        </p:txBody>
      </p:sp>
      <p:sp>
        <p:nvSpPr>
          <p:cNvPr id="8" name="Text Placeholder 2"/>
          <p:cNvSpPr>
            <a:spLocks noGrp="1"/>
          </p:cNvSpPr>
          <p:nvPr>
            <p:ph type="body" sz="quarter" idx="11"/>
          </p:nvPr>
        </p:nvSpPr>
        <p:spPr>
          <a:xfrm>
            <a:off x="696148" y="1313924"/>
            <a:ext cx="6195103" cy="3281826"/>
          </a:xfrm>
        </p:spPr>
        <p:txBody>
          <a:bodyPr>
            <a:normAutofit/>
          </a:bodyPr>
          <a:lstStyle/>
          <a:p>
            <a:pPr fontAlgn="base"/>
            <a:r>
              <a:rPr lang="en-IE" dirty="0">
                <a:solidFill>
                  <a:srgbClr val="FF0000"/>
                </a:solidFill>
              </a:rPr>
              <a:t>Precision:</a:t>
            </a:r>
            <a:r>
              <a:rPr lang="en-IE" b="0" dirty="0"/>
              <a:t> ambiguities in writing cause confusion and may prevent a reader from grasping crucial aspects of the methodology and </a:t>
            </a:r>
            <a:r>
              <a:rPr lang="en-IE" b="0" dirty="0" smtClean="0"/>
              <a:t>results</a:t>
            </a:r>
          </a:p>
          <a:p>
            <a:pPr fontAlgn="base"/>
            <a:endParaRPr lang="en-IE" b="0" dirty="0"/>
          </a:p>
          <a:p>
            <a:pPr fontAlgn="base"/>
            <a:r>
              <a:rPr lang="en-IE" dirty="0">
                <a:solidFill>
                  <a:srgbClr val="FF0000"/>
                </a:solidFill>
              </a:rPr>
              <a:t>Clarity: </a:t>
            </a:r>
            <a:r>
              <a:rPr lang="en-IE" b="0" dirty="0"/>
              <a:t>concepts and methods </a:t>
            </a:r>
            <a:r>
              <a:rPr lang="en-IE" b="0" dirty="0" smtClean="0"/>
              <a:t>in the </a:t>
            </a:r>
            <a:r>
              <a:rPr lang="en-IE" b="0" dirty="0"/>
              <a:t>sciences can often be complex; writing that is difficult to follow greatly amplifies any confusion on the part of the </a:t>
            </a:r>
            <a:r>
              <a:rPr lang="en-IE" b="0" dirty="0" smtClean="0"/>
              <a:t>reader</a:t>
            </a:r>
          </a:p>
          <a:p>
            <a:pPr fontAlgn="base"/>
            <a:endParaRPr lang="en-IE" b="0" dirty="0"/>
          </a:p>
          <a:p>
            <a:pPr fontAlgn="base"/>
            <a:r>
              <a:rPr lang="en-IE" dirty="0">
                <a:solidFill>
                  <a:srgbClr val="FF0000"/>
                </a:solidFill>
              </a:rPr>
              <a:t>Objectivity:</a:t>
            </a:r>
            <a:r>
              <a:rPr lang="en-IE" b="0" dirty="0"/>
              <a:t> any claims that you make need to be based on facts, not intuition or </a:t>
            </a:r>
            <a:r>
              <a:rPr lang="en-IE" b="0" dirty="0" smtClean="0"/>
              <a:t>emotion</a:t>
            </a:r>
            <a:endParaRPr lang="en-IE" b="0" dirty="0"/>
          </a:p>
        </p:txBody>
      </p:sp>
    </p:spTree>
    <p:extLst>
      <p:ext uri="{BB962C8B-B14F-4D97-AF65-F5344CB8AC3E}">
        <p14:creationId xmlns:p14="http://schemas.microsoft.com/office/powerpoint/2010/main" val="27672041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txBox="1">
            <a:spLocks/>
          </p:cNvSpPr>
          <p:nvPr/>
        </p:nvSpPr>
        <p:spPr>
          <a:xfrm>
            <a:off x="696147" y="593326"/>
            <a:ext cx="6441989" cy="587081"/>
          </a:xfrm>
          <a:prstGeom prst="rect">
            <a:avLst/>
          </a:prstGeom>
        </p:spPr>
        <p:txBody>
          <a:bodyPr vert="horz" lIns="91440" tIns="45720" rIns="91440" bIns="45720" rtlCol="0">
            <a:normAutofit fontScale="92500"/>
          </a:bodyPr>
          <a:lstStyle>
            <a:lvl1pPr marL="0" indent="0" algn="l" defTabSz="457200" rtl="0" eaLnBrk="1" latinLnBrk="0" hangingPunct="1">
              <a:spcBef>
                <a:spcPct val="20000"/>
              </a:spcBef>
              <a:buFont typeface="Arial"/>
              <a:buNone/>
              <a:defRPr lang="en-US" sz="4000" b="1" i="0" kern="1200" smtClean="0">
                <a:solidFill>
                  <a:srgbClr val="000000"/>
                </a:solidFill>
                <a:effectLst/>
                <a:latin typeface="+mj-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IE" sz="2800" dirty="0" smtClean="0"/>
              <a:t>Key Elements to W</a:t>
            </a:r>
            <a:r>
              <a:rPr lang="en-GB" sz="2800" dirty="0" err="1" smtClean="0">
                <a:latin typeface="Arial" panose="020B0604020202020204" pitchFamily="34" charset="0"/>
                <a:cs typeface="Arial" panose="020B0604020202020204" pitchFamily="34" charset="0"/>
              </a:rPr>
              <a:t>riting</a:t>
            </a:r>
            <a:r>
              <a:rPr lang="en-GB" sz="2800" dirty="0" smtClean="0">
                <a:latin typeface="Arial" panose="020B0604020202020204" pitchFamily="34" charset="0"/>
                <a:cs typeface="Arial" panose="020B0604020202020204" pitchFamily="34" charset="0"/>
              </a:rPr>
              <a:t> Scientifically:</a:t>
            </a:r>
            <a:endParaRPr lang="en-GB" sz="2800" dirty="0">
              <a:latin typeface="Arial" panose="020B0604020202020204" pitchFamily="34" charset="0"/>
              <a:cs typeface="Arial" panose="020B0604020202020204" pitchFamily="34" charset="0"/>
            </a:endParaRPr>
          </a:p>
        </p:txBody>
      </p:sp>
      <p:sp>
        <p:nvSpPr>
          <p:cNvPr id="8" name="Text Placeholder 2"/>
          <p:cNvSpPr>
            <a:spLocks noGrp="1"/>
          </p:cNvSpPr>
          <p:nvPr>
            <p:ph type="body" sz="quarter" idx="11"/>
          </p:nvPr>
        </p:nvSpPr>
        <p:spPr>
          <a:xfrm>
            <a:off x="715400" y="1323864"/>
            <a:ext cx="6195103" cy="3626211"/>
          </a:xfrm>
        </p:spPr>
        <p:txBody>
          <a:bodyPr>
            <a:normAutofit/>
          </a:bodyPr>
          <a:lstStyle/>
          <a:p>
            <a:pPr algn="ctr" fontAlgn="base"/>
            <a:r>
              <a:rPr lang="en-IE" dirty="0" smtClean="0">
                <a:solidFill>
                  <a:srgbClr val="FF0000"/>
                </a:solidFill>
              </a:rPr>
              <a:t>Precision:</a:t>
            </a:r>
            <a:endParaRPr lang="en-IE" b="0" dirty="0" smtClean="0"/>
          </a:p>
          <a:p>
            <a:pPr fontAlgn="base"/>
            <a:endParaRPr lang="en-IE" b="0" dirty="0" smtClean="0"/>
          </a:p>
          <a:p>
            <a:pPr fontAlgn="base"/>
            <a:r>
              <a:rPr lang="en-IE" b="0" dirty="0" smtClean="0"/>
              <a:t>Sciences </a:t>
            </a:r>
            <a:r>
              <a:rPr lang="en-IE" b="0" dirty="0"/>
              <a:t>are based upon precise mathematical models, specific empirical (primary) data sets, or some combination of the two. </a:t>
            </a:r>
            <a:endParaRPr lang="en-IE" b="0" dirty="0" smtClean="0"/>
          </a:p>
          <a:p>
            <a:pPr fontAlgn="base"/>
            <a:endParaRPr lang="en-IE" b="0" dirty="0" smtClean="0"/>
          </a:p>
          <a:p>
            <a:pPr fontAlgn="base"/>
            <a:r>
              <a:rPr lang="en-IE" b="0" dirty="0" smtClean="0"/>
              <a:t>Scientists </a:t>
            </a:r>
            <a:r>
              <a:rPr lang="en-IE" b="0" dirty="0"/>
              <a:t>must use precise, concrete language to evaluate and explain such theories, whether mathematical or </a:t>
            </a:r>
            <a:r>
              <a:rPr lang="en-IE" b="0" dirty="0" smtClean="0"/>
              <a:t>conceptual.</a:t>
            </a:r>
            <a:endParaRPr lang="en-IE" b="0" dirty="0"/>
          </a:p>
        </p:txBody>
      </p:sp>
      <p:sp>
        <p:nvSpPr>
          <p:cNvPr id="4" name="TextBox 3"/>
          <p:cNvSpPr txBox="1"/>
          <p:nvPr/>
        </p:nvSpPr>
        <p:spPr>
          <a:xfrm>
            <a:off x="2838201" y="1705809"/>
            <a:ext cx="2351315" cy="2862322"/>
          </a:xfrm>
          <a:prstGeom prst="rect">
            <a:avLst/>
          </a:prstGeom>
          <a:solidFill>
            <a:schemeClr val="bg1"/>
          </a:solidFill>
        </p:spPr>
        <p:txBody>
          <a:bodyPr wrap="square" rtlCol="0">
            <a:spAutoFit/>
          </a:bodyPr>
          <a:lstStyle/>
          <a:p>
            <a:pPr algn="ctr" fontAlgn="base"/>
            <a:r>
              <a:rPr lang="en-IE" b="1" dirty="0" smtClean="0">
                <a:solidFill>
                  <a:srgbClr val="FF0000"/>
                </a:solidFill>
              </a:rPr>
              <a:t>Precision</a:t>
            </a:r>
            <a:r>
              <a:rPr lang="en-IE" dirty="0">
                <a:solidFill>
                  <a:srgbClr val="FF0000"/>
                </a:solidFill>
              </a:rPr>
              <a:t> </a:t>
            </a:r>
            <a:endParaRPr lang="en-IE" dirty="0" smtClean="0">
              <a:solidFill>
                <a:srgbClr val="FF0000"/>
              </a:solidFill>
            </a:endParaRPr>
          </a:p>
          <a:p>
            <a:pPr algn="ctr" fontAlgn="base"/>
            <a:r>
              <a:rPr lang="en-IE" dirty="0" smtClean="0">
                <a:solidFill>
                  <a:srgbClr val="FF0000"/>
                </a:solidFill>
              </a:rPr>
              <a:t>is achieved by paying attention to:</a:t>
            </a:r>
          </a:p>
          <a:p>
            <a:pPr fontAlgn="base"/>
            <a:endParaRPr lang="en-IE" dirty="0" smtClean="0">
              <a:solidFill>
                <a:srgbClr val="FF0000"/>
              </a:solidFill>
            </a:endParaRPr>
          </a:p>
          <a:p>
            <a:pPr marL="342900" indent="-342900" fontAlgn="base">
              <a:buAutoNum type="arabicPeriod"/>
            </a:pPr>
            <a:r>
              <a:rPr lang="en-IE" b="1" dirty="0" smtClean="0">
                <a:solidFill>
                  <a:srgbClr val="00B0F0"/>
                </a:solidFill>
              </a:rPr>
              <a:t>Words &amp; Phrasing</a:t>
            </a:r>
          </a:p>
          <a:p>
            <a:pPr marL="342900" indent="-342900" fontAlgn="base">
              <a:buAutoNum type="arabicPeriod"/>
            </a:pPr>
            <a:r>
              <a:rPr lang="en-IE" b="1" dirty="0" smtClean="0">
                <a:solidFill>
                  <a:srgbClr val="00B0F0"/>
                </a:solidFill>
              </a:rPr>
              <a:t>Figurative Language</a:t>
            </a:r>
          </a:p>
          <a:p>
            <a:pPr marL="342900" indent="-342900" fontAlgn="base">
              <a:buAutoNum type="arabicPeriod"/>
            </a:pPr>
            <a:r>
              <a:rPr lang="en-IE" b="1" dirty="0" smtClean="0">
                <a:solidFill>
                  <a:srgbClr val="00B0F0"/>
                </a:solidFill>
              </a:rPr>
              <a:t>Level of Detail</a:t>
            </a:r>
          </a:p>
          <a:p>
            <a:pPr marL="342900" indent="-342900" fontAlgn="base">
              <a:buAutoNum type="arabicPeriod"/>
            </a:pPr>
            <a:r>
              <a:rPr lang="en-IE" b="1" dirty="0" smtClean="0">
                <a:solidFill>
                  <a:srgbClr val="00B0F0"/>
                </a:solidFill>
              </a:rPr>
              <a:t>Quantification</a:t>
            </a:r>
            <a:endParaRPr lang="en-IE" b="1" dirty="0">
              <a:solidFill>
                <a:srgbClr val="00B0F0"/>
              </a:solidFill>
            </a:endParaRPr>
          </a:p>
        </p:txBody>
      </p:sp>
    </p:spTree>
    <p:extLst>
      <p:ext uri="{BB962C8B-B14F-4D97-AF65-F5344CB8AC3E}">
        <p14:creationId xmlns:p14="http://schemas.microsoft.com/office/powerpoint/2010/main" val="1308205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899</TotalTime>
  <Words>3231</Words>
  <Application>Microsoft Office PowerPoint</Application>
  <PresentationFormat>On-screen Show (4:3)</PresentationFormat>
  <Paragraphs>515</Paragraphs>
  <Slides>39</Slides>
  <Notes>13</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khkhkhkhkhkhkhkhkhkhkhkhkhkhkhkjhkjhkj</dc:title>
  <dc:creator>Johnny Salt</dc:creator>
  <cp:lastModifiedBy>Kara Moran</cp:lastModifiedBy>
  <cp:revision>87</cp:revision>
  <dcterms:created xsi:type="dcterms:W3CDTF">2013-08-08T15:33:20Z</dcterms:created>
  <dcterms:modified xsi:type="dcterms:W3CDTF">2016-10-11T10:43:45Z</dcterms:modified>
</cp:coreProperties>
</file>