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44" autoAdjust="0"/>
    <p:restoredTop sz="55839" autoAdjust="0"/>
  </p:normalViewPr>
  <p:slideViewPr>
    <p:cSldViewPr snapToGrid="0">
      <p:cViewPr varScale="1">
        <p:scale>
          <a:sx n="37" d="100"/>
          <a:sy n="37" d="100"/>
        </p:scale>
        <p:origin x="156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2F39B-C28A-4230-A2D0-FBEDA1368B3F}" type="datetimeFigureOut">
              <a:rPr lang="en-IE" smtClean="0"/>
              <a:t>08/06/2021</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067E3-8F9C-4527-AE8B-AC6F2AC42FBE}" type="slidenum">
              <a:rPr lang="en-IE" smtClean="0"/>
              <a:t>‹#›</a:t>
            </a:fld>
            <a:endParaRPr lang="en-IE"/>
          </a:p>
        </p:txBody>
      </p:sp>
    </p:spTree>
    <p:extLst>
      <p:ext uri="{BB962C8B-B14F-4D97-AF65-F5344CB8AC3E}">
        <p14:creationId xmlns:p14="http://schemas.microsoft.com/office/powerpoint/2010/main" val="309407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interoperability</a:t>
            </a:r>
            <a:r>
              <a:rPr lang="en-IE" baseline="0" dirty="0" smtClean="0"/>
              <a:t> lab resource is accessible through the DCU Centres website and a required password is required. This password may change from time to time so will provide the detail on the webpage which we have included here on this slide.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2</a:t>
            </a:fld>
            <a:endParaRPr lang="en-IE"/>
          </a:p>
        </p:txBody>
      </p:sp>
    </p:spTree>
    <p:extLst>
      <p:ext uri="{BB962C8B-B14F-4D97-AF65-F5344CB8AC3E}">
        <p14:creationId xmlns:p14="http://schemas.microsoft.com/office/powerpoint/2010/main" val="2590108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policy</a:t>
            </a:r>
            <a:r>
              <a:rPr lang="en-IE" baseline="0" dirty="0" smtClean="0"/>
              <a:t> section offers a brief reflection using a PESTEL analysis on the current thinking from global leaders and policy analysts on technologies of the future and what the key perspectives  are on such technologies in regards to interoperability.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11</a:t>
            </a:fld>
            <a:endParaRPr lang="en-IE"/>
          </a:p>
        </p:txBody>
      </p:sp>
    </p:spTree>
    <p:extLst>
      <p:ext uri="{BB962C8B-B14F-4D97-AF65-F5344CB8AC3E}">
        <p14:creationId xmlns:p14="http://schemas.microsoft.com/office/powerpoint/2010/main" val="225333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eight and final section on publications provides the core reading material for</a:t>
            </a:r>
            <a:r>
              <a:rPr lang="en-IE" baseline="0" dirty="0" smtClean="0"/>
              <a:t> this resource which has informed the thinking behind the material included.   This publication list provides seminal material and latest copies of texts which we would recommend reading.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12</a:t>
            </a:fld>
            <a:endParaRPr lang="en-IE"/>
          </a:p>
        </p:txBody>
      </p:sp>
    </p:spTree>
    <p:extLst>
      <p:ext uri="{BB962C8B-B14F-4D97-AF65-F5344CB8AC3E}">
        <p14:creationId xmlns:p14="http://schemas.microsoft.com/office/powerpoint/2010/main" val="416470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 call the resource an</a:t>
            </a:r>
            <a:r>
              <a:rPr lang="en-IE" baseline="0" dirty="0" smtClean="0"/>
              <a:t> interoperability sandpit as in the future we will be working with our public service providers to progress an interoperability sandbox  providing a safe isolated environment that replicates an end user operating environment. These public service resources provide a space where you can run code, observe and test performance. In this online resource we provide eight distinct sections. We present a visualisation of the sections as roots on a tree structure which supports the idea that for true interoperability to succeed a multi layered approach is required. In this micro credential we will visit and explain each layer.  Suffice to say at this stage if any of the layers are not understood and addressed it is difficult to achieve interoperability for digitalisation of health and social care.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3</a:t>
            </a:fld>
            <a:endParaRPr lang="en-IE"/>
          </a:p>
        </p:txBody>
      </p:sp>
    </p:spTree>
    <p:extLst>
      <p:ext uri="{BB962C8B-B14F-4D97-AF65-F5344CB8AC3E}">
        <p14:creationId xmlns:p14="http://schemas.microsoft.com/office/powerpoint/2010/main" val="35261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eight sections are accessible at the end</a:t>
            </a:r>
            <a:r>
              <a:rPr lang="en-IE" baseline="0" dirty="0" smtClean="0"/>
              <a:t> of each page of the online resource. On this home page I have also included a short podcast on the use of the resource for general access.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4</a:t>
            </a:fld>
            <a:endParaRPr lang="en-IE"/>
          </a:p>
        </p:txBody>
      </p:sp>
    </p:spTree>
    <p:extLst>
      <p:ext uri="{BB962C8B-B14F-4D97-AF65-F5344CB8AC3E}">
        <p14:creationId xmlns:p14="http://schemas.microsoft.com/office/powerpoint/2010/main" val="428982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a:t>
            </a:r>
            <a:r>
              <a:rPr lang="en-IE" baseline="0" dirty="0" smtClean="0"/>
              <a:t> citizen information is provided here for participants to review and consider. The cases included are synthesised cases which are  based on research conducted over the years. Each of the cases presents an opportunity to progress with a small discrete use case for this micro credential, alternatively you can consider developing a use case from your existing role of practice. For example Mary Jo suffers with pain from her diagnosis of osteoarthritis and osteoporosis. A small use case on a prescription for pain medication or creation of food diary might be useful to consider in this particular citizen case.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5</a:t>
            </a:fld>
            <a:endParaRPr lang="en-IE"/>
          </a:p>
        </p:txBody>
      </p:sp>
    </p:spTree>
    <p:extLst>
      <p:ext uri="{BB962C8B-B14F-4D97-AF65-F5344CB8AC3E}">
        <p14:creationId xmlns:p14="http://schemas.microsoft.com/office/powerpoint/2010/main" val="233497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knowledge transfer provides detail</a:t>
            </a:r>
            <a:r>
              <a:rPr lang="en-IE" baseline="0" dirty="0" smtClean="0"/>
              <a:t> on standards organisations and groups which are driving the agenda globally to advance interoperability and eHealth at a national and regional level.  In the micro credential we will discuss the standards work that we are involved with and signpost you to specific standards which we consider are relevant and useful to the interoperability challenge. It is important to note that not all standards group are listed here just the main standards development organisations (SDO’s) that we are involved with and using open source resources from.  We also include in this section a </a:t>
            </a:r>
            <a:r>
              <a:rPr lang="en-IE" baseline="0" dirty="0" err="1" smtClean="0"/>
              <a:t>powerpoint</a:t>
            </a:r>
            <a:r>
              <a:rPr lang="en-IE" baseline="0" dirty="0" smtClean="0"/>
              <a:t> presentation on Models of Use and Models of Meaning and why we need to distinguish between the two.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6</a:t>
            </a:fld>
            <a:endParaRPr lang="en-IE"/>
          </a:p>
        </p:txBody>
      </p:sp>
    </p:spTree>
    <p:extLst>
      <p:ext uri="{BB962C8B-B14F-4D97-AF65-F5344CB8AC3E}">
        <p14:creationId xmlns:p14="http://schemas.microsoft.com/office/powerpoint/2010/main" val="385000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the practice section</a:t>
            </a:r>
            <a:r>
              <a:rPr lang="en-IE" baseline="0" dirty="0" smtClean="0"/>
              <a:t> we provide resources to progress with a citizen centric use case. We recommend selecting a small bounded example such as a referral prescription or food diary to progress with an associated data set in this micro credential.  There are a number of links on this site for participants to review. For example there is a link to the </a:t>
            </a:r>
            <a:r>
              <a:rPr lang="en-IE" baseline="0" dirty="0" err="1" smtClean="0"/>
              <a:t>Antilope</a:t>
            </a:r>
            <a:r>
              <a:rPr lang="en-IE" baseline="0" dirty="0" smtClean="0"/>
              <a:t> Report revised and published in 2015 by the EU Authors were  </a:t>
            </a:r>
            <a:r>
              <a:rPr lang="en-IE" dirty="0" smtClean="0"/>
              <a:t>Vincent van Pelt, and </a:t>
            </a:r>
            <a:r>
              <a:rPr lang="en-IE" dirty="0" err="1" smtClean="0"/>
              <a:t>Michiel</a:t>
            </a:r>
            <a:r>
              <a:rPr lang="en-IE" dirty="0" smtClean="0"/>
              <a:t> </a:t>
            </a:r>
            <a:r>
              <a:rPr lang="en-IE" dirty="0" err="1" smtClean="0"/>
              <a:t>Sprenger</a:t>
            </a:r>
            <a:r>
              <a:rPr lang="en-IE" dirty="0" smtClean="0"/>
              <a:t>, from </a:t>
            </a:r>
            <a:r>
              <a:rPr lang="en-IE" dirty="0" err="1" smtClean="0"/>
              <a:t>Nictiz</a:t>
            </a:r>
            <a:r>
              <a:rPr lang="en-IE" dirty="0" smtClean="0"/>
              <a:t>, in the Netherlands. The </a:t>
            </a:r>
            <a:r>
              <a:rPr lang="en-IE" dirty="0" err="1" smtClean="0"/>
              <a:t>Antilop</a:t>
            </a:r>
            <a:r>
              <a:rPr lang="en-IE" baseline="0" dirty="0" err="1" smtClean="0"/>
              <a:t>e</a:t>
            </a:r>
            <a:r>
              <a:rPr lang="en-IE" baseline="0" dirty="0" smtClean="0"/>
              <a:t> Report  was part of the </a:t>
            </a:r>
            <a:r>
              <a:rPr lang="en-IE" baseline="0" dirty="0" err="1" smtClean="0"/>
              <a:t>Antilope</a:t>
            </a:r>
            <a:r>
              <a:rPr lang="en-IE" baseline="0" dirty="0" smtClean="0"/>
              <a:t> project entitled </a:t>
            </a:r>
            <a:r>
              <a:rPr lang="en-IE" dirty="0" smtClean="0"/>
              <a:t>“ANTILOPE - Adoption and take up of standards and profiles for eHealth Interoperability”. </a:t>
            </a:r>
            <a:endParaRPr lang="en-IE" baseline="0" dirty="0" smtClean="0"/>
          </a:p>
          <a:p>
            <a:r>
              <a:rPr lang="en-IE" dirty="0" smtClean="0"/>
              <a:t>Available</a:t>
            </a:r>
            <a:r>
              <a:rPr lang="en-IE" baseline="0" dirty="0" smtClean="0"/>
              <a:t> from this link https://www.antilope-project.eu/wp-content/uploads/2013/05/D1.1-Refinement_of_Antilope_Use_Cases_v1.2.pdf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7</a:t>
            </a:fld>
            <a:endParaRPr lang="en-IE"/>
          </a:p>
        </p:txBody>
      </p:sp>
    </p:spTree>
    <p:extLst>
      <p:ext uri="{BB962C8B-B14F-4D97-AF65-F5344CB8AC3E}">
        <p14:creationId xmlns:p14="http://schemas.microsoft.com/office/powerpoint/2010/main" val="52137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platform</a:t>
            </a:r>
            <a:r>
              <a:rPr lang="en-IE" baseline="0" dirty="0" smtClean="0"/>
              <a:t> section provides a link to a demonstrator created by Dr Subhashis Das as part of </a:t>
            </a:r>
          </a:p>
          <a:p>
            <a:r>
              <a:rPr lang="en-IE" baseline="0" dirty="0" smtClean="0"/>
              <a:t>the Elite S Adapt Research Project. The demonstrator uses a FHIR based schema designed for use with new technologies to message information across and between service providers for shared care. The platform section also provides work completed on a nursing knowledge graph underpinned by an owl based ontology to progress standards for continuity of care.</a:t>
            </a:r>
          </a:p>
          <a:p>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8</a:t>
            </a:fld>
            <a:endParaRPr lang="en-IE"/>
          </a:p>
        </p:txBody>
      </p:sp>
    </p:spTree>
    <p:extLst>
      <p:ext uri="{BB962C8B-B14F-4D97-AF65-F5344CB8AC3E}">
        <p14:creationId xmlns:p14="http://schemas.microsoft.com/office/powerpoint/2010/main" val="18343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innovation section offers a snap shot</a:t>
            </a:r>
            <a:r>
              <a:rPr lang="en-IE" baseline="0" dirty="0" smtClean="0"/>
              <a:t> of the latest development in digitalisation of health from the European Union . It presents access to the strategic plans in flight across the EU and provides examples of award winning programmes of research, which our colleagues in the University of Trento are engaged with.  This section also includes a link to the European Open Data Space an exciting new initiative </a:t>
            </a:r>
            <a:r>
              <a:rPr lang="en-IE" sz="1200" b="0" i="0" kern="1200" baseline="0" dirty="0" smtClean="0">
                <a:solidFill>
                  <a:schemeClr val="tx1"/>
                </a:solidFill>
                <a:effectLst/>
                <a:latin typeface="+mn-lt"/>
                <a:ea typeface="+mn-ea"/>
                <a:cs typeface="+mn-cs"/>
              </a:rPr>
              <a:t>which forms part of</a:t>
            </a:r>
            <a:r>
              <a:rPr lang="en-IE" sz="1200" b="0" i="0" kern="1200" dirty="0" smtClean="0">
                <a:solidFill>
                  <a:schemeClr val="tx1"/>
                </a:solidFill>
                <a:effectLst/>
                <a:latin typeface="+mn-lt"/>
                <a:ea typeface="+mn-ea"/>
                <a:cs typeface="+mn-cs"/>
              </a:rPr>
              <a:t> the new digital stra</a:t>
            </a:r>
            <a:r>
              <a:rPr lang="en-IE" sz="1200" b="0" i="0" kern="1200" baseline="0" dirty="0" smtClean="0">
                <a:solidFill>
                  <a:schemeClr val="tx1"/>
                </a:solidFill>
                <a:effectLst/>
                <a:latin typeface="+mn-lt"/>
                <a:ea typeface="+mn-ea"/>
                <a:cs typeface="+mn-cs"/>
              </a:rPr>
              <a:t>t</a:t>
            </a:r>
            <a:r>
              <a:rPr lang="en-IE" sz="1200" b="0" i="0" kern="1200" dirty="0" smtClean="0">
                <a:solidFill>
                  <a:schemeClr val="tx1"/>
                </a:solidFill>
                <a:effectLst/>
                <a:latin typeface="+mn-lt"/>
                <a:ea typeface="+mn-ea"/>
                <a:cs typeface="+mn-cs"/>
              </a:rPr>
              <a:t>egy of the Commission.</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9</a:t>
            </a:fld>
            <a:endParaRPr lang="en-IE"/>
          </a:p>
        </p:txBody>
      </p:sp>
    </p:spTree>
    <p:extLst>
      <p:ext uri="{BB962C8B-B14F-4D97-AF65-F5344CB8AC3E}">
        <p14:creationId xmlns:p14="http://schemas.microsoft.com/office/powerpoint/2010/main" val="207870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a:t>
            </a:r>
            <a:r>
              <a:rPr lang="en-IE" baseline="0" dirty="0" smtClean="0"/>
              <a:t> research section of the interoperability lab and sandpit provides a podcast and set of detailed links and resources which we will discuss in class. A number of the resources are signposted on specific weeks as part of the reading list for this micro credential (weeks 4-7). Tools and resources which we have found useful to inform the </a:t>
            </a:r>
            <a:r>
              <a:rPr lang="en-IE" baseline="0" dirty="0" smtClean="0"/>
              <a:t>Common Semantic Data Model (CSDM) research project </a:t>
            </a:r>
            <a:r>
              <a:rPr lang="en-IE" baseline="0" dirty="0" smtClean="0"/>
              <a:t>with our clinical and social care partners in St Michaels House in </a:t>
            </a:r>
            <a:r>
              <a:rPr lang="en-IE" baseline="0" dirty="0" err="1" smtClean="0"/>
              <a:t>Ballymun</a:t>
            </a:r>
            <a:r>
              <a:rPr lang="en-IE" baseline="0" dirty="0" smtClean="0"/>
              <a:t> through the Marie Curie Elite S Research project from 2020-2022 are included in this section. </a:t>
            </a:r>
            <a:endParaRPr lang="en-IE" dirty="0"/>
          </a:p>
        </p:txBody>
      </p:sp>
      <p:sp>
        <p:nvSpPr>
          <p:cNvPr id="4" name="Slide Number Placeholder 3"/>
          <p:cNvSpPr>
            <a:spLocks noGrp="1"/>
          </p:cNvSpPr>
          <p:nvPr>
            <p:ph type="sldNum" sz="quarter" idx="10"/>
          </p:nvPr>
        </p:nvSpPr>
        <p:spPr/>
        <p:txBody>
          <a:bodyPr/>
          <a:lstStyle/>
          <a:p>
            <a:fld id="{05D067E3-8F9C-4527-AE8B-AC6F2AC42FBE}" type="slidenum">
              <a:rPr lang="en-IE" smtClean="0"/>
              <a:t>10</a:t>
            </a:fld>
            <a:endParaRPr lang="en-IE"/>
          </a:p>
        </p:txBody>
      </p:sp>
    </p:spTree>
    <p:extLst>
      <p:ext uri="{BB962C8B-B14F-4D97-AF65-F5344CB8AC3E}">
        <p14:creationId xmlns:p14="http://schemas.microsoft.com/office/powerpoint/2010/main" val="9588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0FE97C-43B1-4CC7-A92E-A7B9D4A0EAB2}" type="datetimeFigureOut">
              <a:rPr lang="en-IE" smtClean="0"/>
              <a:t>08/06/2021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123724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FE97C-43B1-4CC7-A92E-A7B9D4A0EAB2}" type="datetimeFigureOut">
              <a:rPr lang="en-IE" smtClean="0"/>
              <a:t>08/06/2021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154493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FE97C-43B1-4CC7-A92E-A7B9D4A0EAB2}" type="datetimeFigureOut">
              <a:rPr lang="en-IE" smtClean="0"/>
              <a:t>08/06/2021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420050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FE97C-43B1-4CC7-A92E-A7B9D4A0EAB2}" type="datetimeFigureOut">
              <a:rPr lang="en-IE" smtClean="0"/>
              <a:t>08/06/2021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298416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0FE97C-43B1-4CC7-A92E-A7B9D4A0EAB2}" type="datetimeFigureOut">
              <a:rPr lang="en-IE" smtClean="0"/>
              <a:t>08/06/2021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310392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0FE97C-43B1-4CC7-A92E-A7B9D4A0EAB2}" type="datetimeFigureOut">
              <a:rPr lang="en-IE" smtClean="0"/>
              <a:t>08/06/2021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9681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0FE97C-43B1-4CC7-A92E-A7B9D4A0EAB2}" type="datetimeFigureOut">
              <a:rPr lang="en-IE" smtClean="0"/>
              <a:t>08/06/2021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201674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0FE97C-43B1-4CC7-A92E-A7B9D4A0EAB2}" type="datetimeFigureOut">
              <a:rPr lang="en-IE" smtClean="0"/>
              <a:t>08/06/2021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139344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FE97C-43B1-4CC7-A92E-A7B9D4A0EAB2}" type="datetimeFigureOut">
              <a:rPr lang="en-IE" smtClean="0"/>
              <a:t>08/06/2021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315620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0FE97C-43B1-4CC7-A92E-A7B9D4A0EAB2}" type="datetimeFigureOut">
              <a:rPr lang="en-IE" smtClean="0"/>
              <a:t>08/06/2021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164069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0FE97C-43B1-4CC7-A92E-A7B9D4A0EAB2}" type="datetimeFigureOut">
              <a:rPr lang="en-IE" smtClean="0"/>
              <a:t>08/06/2021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ABF5FCD-554E-4A29-9A53-F06199939272}" type="slidenum">
              <a:rPr lang="en-IE" smtClean="0"/>
              <a:t>‹#›</a:t>
            </a:fld>
            <a:endParaRPr lang="en-IE"/>
          </a:p>
        </p:txBody>
      </p:sp>
    </p:spTree>
    <p:extLst>
      <p:ext uri="{BB962C8B-B14F-4D97-AF65-F5344CB8AC3E}">
        <p14:creationId xmlns:p14="http://schemas.microsoft.com/office/powerpoint/2010/main" val="319424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FE97C-43B1-4CC7-A92E-A7B9D4A0EAB2}" type="datetimeFigureOut">
              <a:rPr lang="en-IE" smtClean="0"/>
              <a:t>08/06/2021</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F5FCD-554E-4A29-9A53-F06199939272}" type="slidenum">
              <a:rPr lang="en-IE" smtClean="0"/>
              <a:t>‹#›</a:t>
            </a:fld>
            <a:endParaRPr lang="en-IE"/>
          </a:p>
        </p:txBody>
      </p:sp>
    </p:spTree>
    <p:extLst>
      <p:ext uri="{BB962C8B-B14F-4D97-AF65-F5344CB8AC3E}">
        <p14:creationId xmlns:p14="http://schemas.microsoft.com/office/powerpoint/2010/main" val="13812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dcu.ie/cei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The Interoperability Lab </a:t>
            </a:r>
            <a:endParaRPr lang="en-IE" dirty="0"/>
          </a:p>
        </p:txBody>
      </p:sp>
      <p:sp>
        <p:nvSpPr>
          <p:cNvPr id="3" name="Subtitle 2"/>
          <p:cNvSpPr>
            <a:spLocks noGrp="1"/>
          </p:cNvSpPr>
          <p:nvPr>
            <p:ph type="subTitle" idx="1"/>
          </p:nvPr>
        </p:nvSpPr>
        <p:spPr/>
        <p:txBody>
          <a:bodyPr/>
          <a:lstStyle/>
          <a:p>
            <a:r>
              <a:rPr lang="en-IE" dirty="0" smtClean="0"/>
              <a:t>Towards a sandpit for interoperability </a:t>
            </a:r>
          </a:p>
          <a:p>
            <a:r>
              <a:rPr lang="en-IE" dirty="0" smtClean="0"/>
              <a:t>Dr </a:t>
            </a:r>
            <a:r>
              <a:rPr lang="en-IE" dirty="0"/>
              <a:t>P</a:t>
            </a:r>
            <a:r>
              <a:rPr lang="en-IE" dirty="0" smtClean="0"/>
              <a:t>amela Hussey and Dr Subhashis Das </a:t>
            </a:r>
            <a:endParaRPr lang="en-IE" dirty="0"/>
          </a:p>
        </p:txBody>
      </p:sp>
    </p:spTree>
    <p:extLst>
      <p:ext uri="{BB962C8B-B14F-4D97-AF65-F5344CB8AC3E}">
        <p14:creationId xmlns:p14="http://schemas.microsoft.com/office/powerpoint/2010/main" val="382332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Research </a:t>
            </a:r>
            <a:endParaRPr lang="en-IE" dirty="0"/>
          </a:p>
        </p:txBody>
      </p:sp>
      <p:pic>
        <p:nvPicPr>
          <p:cNvPr id="4" name="Content Placeholder 3"/>
          <p:cNvPicPr>
            <a:picLocks noGrp="1" noChangeAspect="1"/>
          </p:cNvPicPr>
          <p:nvPr>
            <p:ph idx="1"/>
          </p:nvPr>
        </p:nvPicPr>
        <p:blipFill>
          <a:blip r:embed="rId3"/>
          <a:stretch>
            <a:fillRect/>
          </a:stretch>
        </p:blipFill>
        <p:spPr>
          <a:xfrm>
            <a:off x="2193769" y="1825625"/>
            <a:ext cx="4756462" cy="4351338"/>
          </a:xfrm>
          <a:prstGeom prst="rect">
            <a:avLst/>
          </a:prstGeom>
        </p:spPr>
      </p:pic>
    </p:spTree>
    <p:extLst>
      <p:ext uri="{BB962C8B-B14F-4D97-AF65-F5344CB8AC3E}">
        <p14:creationId xmlns:p14="http://schemas.microsoft.com/office/powerpoint/2010/main" val="115497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Policy </a:t>
            </a:r>
            <a:endParaRPr lang="en-IE" dirty="0"/>
          </a:p>
        </p:txBody>
      </p:sp>
      <p:pic>
        <p:nvPicPr>
          <p:cNvPr id="4" name="Content Placeholder 3"/>
          <p:cNvPicPr>
            <a:picLocks noGrp="1" noChangeAspect="1"/>
          </p:cNvPicPr>
          <p:nvPr>
            <p:ph idx="1"/>
          </p:nvPr>
        </p:nvPicPr>
        <p:blipFill>
          <a:blip r:embed="rId3"/>
          <a:stretch>
            <a:fillRect/>
          </a:stretch>
        </p:blipFill>
        <p:spPr>
          <a:xfrm>
            <a:off x="1795462" y="1839119"/>
            <a:ext cx="5553075" cy="4324350"/>
          </a:xfrm>
          <a:prstGeom prst="rect">
            <a:avLst/>
          </a:prstGeom>
        </p:spPr>
      </p:pic>
    </p:spTree>
    <p:extLst>
      <p:ext uri="{BB962C8B-B14F-4D97-AF65-F5344CB8AC3E}">
        <p14:creationId xmlns:p14="http://schemas.microsoft.com/office/powerpoint/2010/main" val="172599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Publications </a:t>
            </a:r>
            <a:endParaRPr lang="en-IE" dirty="0"/>
          </a:p>
        </p:txBody>
      </p:sp>
      <p:pic>
        <p:nvPicPr>
          <p:cNvPr id="4" name="Content Placeholder 3"/>
          <p:cNvPicPr>
            <a:picLocks noGrp="1" noChangeAspect="1"/>
          </p:cNvPicPr>
          <p:nvPr>
            <p:ph idx="1"/>
          </p:nvPr>
        </p:nvPicPr>
        <p:blipFill>
          <a:blip r:embed="rId3"/>
          <a:stretch>
            <a:fillRect/>
          </a:stretch>
        </p:blipFill>
        <p:spPr>
          <a:xfrm>
            <a:off x="628650" y="2186101"/>
            <a:ext cx="7886700" cy="3630385"/>
          </a:xfrm>
          <a:prstGeom prst="rect">
            <a:avLst/>
          </a:prstGeom>
        </p:spPr>
      </p:pic>
    </p:spTree>
    <p:extLst>
      <p:ext uri="{BB962C8B-B14F-4D97-AF65-F5344CB8AC3E}">
        <p14:creationId xmlns:p14="http://schemas.microsoft.com/office/powerpoint/2010/main" val="294762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Access to the Lab </a:t>
            </a:r>
            <a:r>
              <a:rPr lang="en-IE" dirty="0"/>
              <a:t>R</a:t>
            </a:r>
            <a:r>
              <a:rPr lang="en-IE" dirty="0" smtClean="0"/>
              <a:t>esource </a:t>
            </a:r>
            <a:endParaRPr lang="en-IE" dirty="0"/>
          </a:p>
        </p:txBody>
      </p:sp>
      <p:pic>
        <p:nvPicPr>
          <p:cNvPr id="4" name="Content Placeholder 3"/>
          <p:cNvPicPr>
            <a:picLocks noGrp="1" noChangeAspect="1"/>
          </p:cNvPicPr>
          <p:nvPr>
            <p:ph sz="half" idx="1"/>
          </p:nvPr>
        </p:nvPicPr>
        <p:blipFill>
          <a:blip r:embed="rId3"/>
          <a:stretch>
            <a:fillRect/>
          </a:stretch>
        </p:blipFill>
        <p:spPr>
          <a:xfrm>
            <a:off x="1080276" y="1825625"/>
            <a:ext cx="2982947" cy="4351338"/>
          </a:xfrm>
          <a:prstGeom prst="rect">
            <a:avLst/>
          </a:prstGeom>
        </p:spPr>
      </p:pic>
      <p:sp>
        <p:nvSpPr>
          <p:cNvPr id="6" name="Content Placeholder 5"/>
          <p:cNvSpPr>
            <a:spLocks noGrp="1"/>
          </p:cNvSpPr>
          <p:nvPr>
            <p:ph sz="half" idx="2"/>
          </p:nvPr>
        </p:nvSpPr>
        <p:spPr>
          <a:xfrm>
            <a:off x="4629150" y="1825625"/>
            <a:ext cx="4194810" cy="4351338"/>
          </a:xfrm>
        </p:spPr>
        <p:txBody>
          <a:bodyPr/>
          <a:lstStyle/>
          <a:p>
            <a:pPr marL="0" indent="0">
              <a:buNone/>
            </a:pPr>
            <a:r>
              <a:rPr lang="en-IE" dirty="0" smtClean="0"/>
              <a:t>Is through the CeIC website in DCU</a:t>
            </a:r>
          </a:p>
          <a:p>
            <a:pPr marL="0" indent="0">
              <a:buNone/>
            </a:pPr>
            <a:r>
              <a:rPr lang="en-IE" dirty="0">
                <a:hlinkClick r:id="rId4"/>
              </a:rPr>
              <a:t>https://</a:t>
            </a:r>
            <a:r>
              <a:rPr lang="en-IE" dirty="0" smtClean="0">
                <a:hlinkClick r:id="rId4"/>
              </a:rPr>
              <a:t>www.dcu.ie/ceic</a:t>
            </a:r>
            <a:r>
              <a:rPr lang="en-IE" dirty="0" smtClean="0"/>
              <a:t> </a:t>
            </a:r>
          </a:p>
          <a:p>
            <a:pPr marL="0" indent="0">
              <a:buNone/>
            </a:pPr>
            <a:endParaRPr lang="en-IE" dirty="0"/>
          </a:p>
          <a:p>
            <a:pPr marL="0" indent="0">
              <a:buNone/>
            </a:pPr>
            <a:r>
              <a:rPr lang="en-IE" dirty="0" smtClean="0"/>
              <a:t>Follow the prompts to the development area and the required password to link into the resource.  </a:t>
            </a:r>
            <a:endParaRPr lang="en-IE" dirty="0"/>
          </a:p>
        </p:txBody>
      </p:sp>
      <p:cxnSp>
        <p:nvCxnSpPr>
          <p:cNvPr id="9" name="Straight Arrow Connector 8"/>
          <p:cNvCxnSpPr/>
          <p:nvPr/>
        </p:nvCxnSpPr>
        <p:spPr>
          <a:xfrm flipH="1">
            <a:off x="1756620" y="3634740"/>
            <a:ext cx="3455460" cy="20345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1747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Sections on the Resource </a:t>
            </a:r>
            <a:endParaRPr lang="en-IE" dirty="0"/>
          </a:p>
        </p:txBody>
      </p:sp>
      <p:pic>
        <p:nvPicPr>
          <p:cNvPr id="4" name="Content Placeholder 3"/>
          <p:cNvPicPr>
            <a:picLocks noGrp="1" noChangeAspect="1"/>
          </p:cNvPicPr>
          <p:nvPr>
            <p:ph idx="1"/>
          </p:nvPr>
        </p:nvPicPr>
        <p:blipFill>
          <a:blip r:embed="rId3"/>
          <a:stretch>
            <a:fillRect/>
          </a:stretch>
        </p:blipFill>
        <p:spPr>
          <a:xfrm>
            <a:off x="916132" y="1825625"/>
            <a:ext cx="7311735" cy="4351338"/>
          </a:xfrm>
          <a:prstGeom prst="rect">
            <a:avLst/>
          </a:prstGeom>
        </p:spPr>
      </p:pic>
    </p:spTree>
    <p:extLst>
      <p:ext uri="{BB962C8B-B14F-4D97-AF65-F5344CB8AC3E}">
        <p14:creationId xmlns:p14="http://schemas.microsoft.com/office/powerpoint/2010/main" val="271142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Eight Sections </a:t>
            </a:r>
            <a:endParaRPr lang="en-IE" dirty="0"/>
          </a:p>
        </p:txBody>
      </p:sp>
      <p:pic>
        <p:nvPicPr>
          <p:cNvPr id="4" name="Content Placeholder 3"/>
          <p:cNvPicPr>
            <a:picLocks noGrp="1" noChangeAspect="1"/>
          </p:cNvPicPr>
          <p:nvPr>
            <p:ph idx="1"/>
          </p:nvPr>
        </p:nvPicPr>
        <p:blipFill>
          <a:blip r:embed="rId3"/>
          <a:stretch>
            <a:fillRect/>
          </a:stretch>
        </p:blipFill>
        <p:spPr>
          <a:xfrm>
            <a:off x="628650" y="2185078"/>
            <a:ext cx="7886700" cy="3632432"/>
          </a:xfrm>
          <a:prstGeom prst="rect">
            <a:avLst/>
          </a:prstGeom>
        </p:spPr>
      </p:pic>
    </p:spTree>
    <p:extLst>
      <p:ext uri="{BB962C8B-B14F-4D97-AF65-F5344CB8AC3E}">
        <p14:creationId xmlns:p14="http://schemas.microsoft.com/office/powerpoint/2010/main" val="51877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Citizen Information </a:t>
            </a:r>
            <a:endParaRPr lang="en-IE" dirty="0"/>
          </a:p>
        </p:txBody>
      </p:sp>
      <p:pic>
        <p:nvPicPr>
          <p:cNvPr id="4" name="Content Placeholder 3"/>
          <p:cNvPicPr>
            <a:picLocks noGrp="1" noChangeAspect="1"/>
          </p:cNvPicPr>
          <p:nvPr>
            <p:ph idx="1"/>
          </p:nvPr>
        </p:nvPicPr>
        <p:blipFill>
          <a:blip r:embed="rId3"/>
          <a:stretch>
            <a:fillRect/>
          </a:stretch>
        </p:blipFill>
        <p:spPr>
          <a:xfrm>
            <a:off x="1846114" y="1825625"/>
            <a:ext cx="5451772" cy="4351338"/>
          </a:xfrm>
          <a:prstGeom prst="rect">
            <a:avLst/>
          </a:prstGeom>
        </p:spPr>
      </p:pic>
    </p:spTree>
    <p:extLst>
      <p:ext uri="{BB962C8B-B14F-4D97-AF65-F5344CB8AC3E}">
        <p14:creationId xmlns:p14="http://schemas.microsoft.com/office/powerpoint/2010/main" val="102523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Knowledge Transfer </a:t>
            </a:r>
            <a:endParaRPr lang="en-IE" dirty="0"/>
          </a:p>
        </p:txBody>
      </p:sp>
      <p:pic>
        <p:nvPicPr>
          <p:cNvPr id="4" name="Content Placeholder 3"/>
          <p:cNvPicPr>
            <a:picLocks noGrp="1" noChangeAspect="1"/>
          </p:cNvPicPr>
          <p:nvPr>
            <p:ph idx="1"/>
          </p:nvPr>
        </p:nvPicPr>
        <p:blipFill>
          <a:blip r:embed="rId3"/>
          <a:stretch>
            <a:fillRect/>
          </a:stretch>
        </p:blipFill>
        <p:spPr>
          <a:xfrm>
            <a:off x="2524942" y="1825625"/>
            <a:ext cx="4094116" cy="4351338"/>
          </a:xfrm>
          <a:prstGeom prst="rect">
            <a:avLst/>
          </a:prstGeom>
        </p:spPr>
      </p:pic>
    </p:spTree>
    <p:extLst>
      <p:ext uri="{BB962C8B-B14F-4D97-AF65-F5344CB8AC3E}">
        <p14:creationId xmlns:p14="http://schemas.microsoft.com/office/powerpoint/2010/main" val="383118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Practice: From clinical practice to computer science practice </a:t>
            </a:r>
            <a:endParaRPr lang="en-IE" dirty="0"/>
          </a:p>
        </p:txBody>
      </p:sp>
      <p:pic>
        <p:nvPicPr>
          <p:cNvPr id="7" name="Content Placeholder 6"/>
          <p:cNvPicPr>
            <a:picLocks noGrp="1" noChangeAspect="1"/>
          </p:cNvPicPr>
          <p:nvPr>
            <p:ph sz="half" idx="1"/>
          </p:nvPr>
        </p:nvPicPr>
        <p:blipFill>
          <a:blip r:embed="rId3"/>
          <a:stretch>
            <a:fillRect/>
          </a:stretch>
        </p:blipFill>
        <p:spPr>
          <a:xfrm>
            <a:off x="628650" y="2330228"/>
            <a:ext cx="3886200" cy="3342132"/>
          </a:xfrm>
          <a:prstGeom prst="rect">
            <a:avLst/>
          </a:prstGeom>
        </p:spPr>
      </p:pic>
      <p:pic>
        <p:nvPicPr>
          <p:cNvPr id="8" name="Content Placeholder 7"/>
          <p:cNvPicPr>
            <a:picLocks noGrp="1" noChangeAspect="1"/>
          </p:cNvPicPr>
          <p:nvPr>
            <p:ph sz="half" idx="2"/>
          </p:nvPr>
        </p:nvPicPr>
        <p:blipFill>
          <a:blip r:embed="rId4"/>
          <a:stretch>
            <a:fillRect/>
          </a:stretch>
        </p:blipFill>
        <p:spPr>
          <a:xfrm>
            <a:off x="4629150" y="2177446"/>
            <a:ext cx="3886200" cy="3647696"/>
          </a:xfrm>
          <a:prstGeom prst="rect">
            <a:avLst/>
          </a:prstGeom>
        </p:spPr>
      </p:pic>
    </p:spTree>
    <p:extLst>
      <p:ext uri="{BB962C8B-B14F-4D97-AF65-F5344CB8AC3E}">
        <p14:creationId xmlns:p14="http://schemas.microsoft.com/office/powerpoint/2010/main" val="47123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Platform </a:t>
            </a:r>
            <a:endParaRPr lang="en-IE" dirty="0"/>
          </a:p>
        </p:txBody>
      </p:sp>
      <p:pic>
        <p:nvPicPr>
          <p:cNvPr id="4" name="Content Placeholder 3"/>
          <p:cNvPicPr>
            <a:picLocks noGrp="1" noChangeAspect="1"/>
          </p:cNvPicPr>
          <p:nvPr>
            <p:ph idx="1"/>
          </p:nvPr>
        </p:nvPicPr>
        <p:blipFill>
          <a:blip r:embed="rId3"/>
          <a:stretch>
            <a:fillRect/>
          </a:stretch>
        </p:blipFill>
        <p:spPr>
          <a:xfrm>
            <a:off x="3049448" y="1825625"/>
            <a:ext cx="3045104" cy="4351338"/>
          </a:xfrm>
          <a:prstGeom prst="rect">
            <a:avLst/>
          </a:prstGeom>
        </p:spPr>
      </p:pic>
      <p:cxnSp>
        <p:nvCxnSpPr>
          <p:cNvPr id="6" name="Straight Arrow Connector 5"/>
          <p:cNvCxnSpPr/>
          <p:nvPr/>
        </p:nvCxnSpPr>
        <p:spPr>
          <a:xfrm flipH="1">
            <a:off x="5512526" y="2926080"/>
            <a:ext cx="2011680" cy="1985554"/>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04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Innovation </a:t>
            </a:r>
            <a:endParaRPr lang="en-IE" dirty="0"/>
          </a:p>
        </p:txBody>
      </p:sp>
      <p:pic>
        <p:nvPicPr>
          <p:cNvPr id="4" name="Content Placeholder 3"/>
          <p:cNvPicPr>
            <a:picLocks noGrp="1" noChangeAspect="1"/>
          </p:cNvPicPr>
          <p:nvPr>
            <p:ph idx="1"/>
          </p:nvPr>
        </p:nvPicPr>
        <p:blipFill>
          <a:blip r:embed="rId3"/>
          <a:stretch>
            <a:fillRect/>
          </a:stretch>
        </p:blipFill>
        <p:spPr>
          <a:xfrm>
            <a:off x="2704489" y="1384663"/>
            <a:ext cx="4506208" cy="4893021"/>
          </a:xfrm>
          <a:prstGeom prst="rect">
            <a:avLst/>
          </a:prstGeom>
        </p:spPr>
      </p:pic>
    </p:spTree>
    <p:extLst>
      <p:ext uri="{BB962C8B-B14F-4D97-AF65-F5344CB8AC3E}">
        <p14:creationId xmlns:p14="http://schemas.microsoft.com/office/powerpoint/2010/main" val="7487348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989</Words>
  <Application>Microsoft Office PowerPoint</Application>
  <PresentationFormat>On-screen Show (4:3)</PresentationFormat>
  <Paragraphs>42</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Interoperability Lab </vt:lpstr>
      <vt:lpstr>Access to the Lab Resource </vt:lpstr>
      <vt:lpstr>Sections on the Resource </vt:lpstr>
      <vt:lpstr>Eight Sections </vt:lpstr>
      <vt:lpstr>Citizen Information </vt:lpstr>
      <vt:lpstr>Knowledge Transfer </vt:lpstr>
      <vt:lpstr>Practice: From clinical practice to computer science practice </vt:lpstr>
      <vt:lpstr>Platform </vt:lpstr>
      <vt:lpstr>Innovation </vt:lpstr>
      <vt:lpstr>Research </vt:lpstr>
      <vt:lpstr>Policy </vt:lpstr>
      <vt:lpstr>Publications </vt:lpstr>
    </vt:vector>
  </TitlesOfParts>
  <Company>DCU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Interoperability Lab</dc:title>
  <dc:creator>Pamela Hussey (henry)</dc:creator>
  <cp:lastModifiedBy>Pamela Hussey (henry)</cp:lastModifiedBy>
  <cp:revision>14</cp:revision>
  <dcterms:created xsi:type="dcterms:W3CDTF">2021-06-08T13:10:57Z</dcterms:created>
  <dcterms:modified xsi:type="dcterms:W3CDTF">2021-06-08T15:14:48Z</dcterms:modified>
</cp:coreProperties>
</file>