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  <p:sldMasterId id="2147483674" r:id="rId3"/>
    <p:sldMasterId id="2147483675" r:id="rId4"/>
  </p:sldMasterIdLst>
  <p:notesMasterIdLst>
    <p:notesMasterId r:id="rId19"/>
  </p:notesMasterIdLst>
  <p:sldIdLst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59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F1C3E-486C-4197-8CB2-59617C68B3BB}" v="117" dt="2020-11-13T13:32:28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040" autoAdjust="0"/>
  </p:normalViewPr>
  <p:slideViewPr>
    <p:cSldViewPr snapToGrid="0">
      <p:cViewPr varScale="1">
        <p:scale>
          <a:sx n="62" d="100"/>
          <a:sy n="62" d="100"/>
        </p:scale>
        <p:origin x="162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a963195f3_0_2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7" name="Google Shape;117;g8a963195f3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528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2" name="Google Shape;16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8a963195f3_0_4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6" name="Google Shape;136;g8a963195f3_0_4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1080778" y="358854"/>
            <a:ext cx="68580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1080778" y="114365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80778" y="4945673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1080185" y="151181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1080185" y="1246556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ftr" idx="11"/>
          </p:nvPr>
        </p:nvSpPr>
        <p:spPr>
          <a:xfrm>
            <a:off x="1080778" y="4945673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1080185" y="151181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1080185" y="1274434"/>
            <a:ext cx="3243600" cy="27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2"/>
          </p:nvPr>
        </p:nvSpPr>
        <p:spPr>
          <a:xfrm>
            <a:off x="4665170" y="1274434"/>
            <a:ext cx="3186600" cy="27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ftr" idx="11"/>
          </p:nvPr>
        </p:nvSpPr>
        <p:spPr>
          <a:xfrm>
            <a:off x="1080778" y="4945673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title"/>
          </p:nvPr>
        </p:nvSpPr>
        <p:spPr>
          <a:xfrm>
            <a:off x="1849619" y="273844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1"/>
          </p:nvPr>
        </p:nvSpPr>
        <p:spPr>
          <a:xfrm>
            <a:off x="1849619" y="1369219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ftr" idx="11"/>
          </p:nvPr>
        </p:nvSpPr>
        <p:spPr>
          <a:xfrm>
            <a:off x="1849619" y="4939080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>
            <a:spLocks noGrp="1"/>
          </p:cNvSpPr>
          <p:nvPr>
            <p:ph type="ctrTitle"/>
          </p:nvPr>
        </p:nvSpPr>
        <p:spPr>
          <a:xfrm>
            <a:off x="1777730" y="1329011"/>
            <a:ext cx="68580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subTitle" idx="1"/>
          </p:nvPr>
        </p:nvSpPr>
        <p:spPr>
          <a:xfrm>
            <a:off x="1777730" y="2113816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24"/>
          <p:cNvSpPr txBox="1">
            <a:spLocks noGrp="1"/>
          </p:cNvSpPr>
          <p:nvPr>
            <p:ph type="ftr" idx="11"/>
          </p:nvPr>
        </p:nvSpPr>
        <p:spPr>
          <a:xfrm>
            <a:off x="1849619" y="4939080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3292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9944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>
            <a:spLocks noGrp="1"/>
          </p:cNvSpPr>
          <p:nvPr>
            <p:ph type="title"/>
          </p:nvPr>
        </p:nvSpPr>
        <p:spPr>
          <a:xfrm>
            <a:off x="1849619" y="273844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1"/>
          </p:nvPr>
        </p:nvSpPr>
        <p:spPr>
          <a:xfrm>
            <a:off x="1849619" y="1374794"/>
            <a:ext cx="3243600" cy="27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2"/>
          </p:nvPr>
        </p:nvSpPr>
        <p:spPr>
          <a:xfrm>
            <a:off x="5434604" y="1374794"/>
            <a:ext cx="3186600" cy="27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ftr" idx="11"/>
          </p:nvPr>
        </p:nvSpPr>
        <p:spPr>
          <a:xfrm>
            <a:off x="1849619" y="4939080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>
            <a:spLocks noGrp="1"/>
          </p:cNvSpPr>
          <p:nvPr>
            <p:ph type="title"/>
          </p:nvPr>
        </p:nvSpPr>
        <p:spPr>
          <a:xfrm>
            <a:off x="1849619" y="273844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body" idx="1"/>
          </p:nvPr>
        </p:nvSpPr>
        <p:spPr>
          <a:xfrm>
            <a:off x="1849619" y="1369219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ftr" idx="11"/>
          </p:nvPr>
        </p:nvSpPr>
        <p:spPr>
          <a:xfrm>
            <a:off x="1849619" y="4939080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ctrTitle"/>
          </p:nvPr>
        </p:nvSpPr>
        <p:spPr>
          <a:xfrm>
            <a:off x="1777730" y="1329011"/>
            <a:ext cx="68580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subTitle" idx="1"/>
          </p:nvPr>
        </p:nvSpPr>
        <p:spPr>
          <a:xfrm>
            <a:off x="1777730" y="2113816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ftr" idx="11"/>
          </p:nvPr>
        </p:nvSpPr>
        <p:spPr>
          <a:xfrm>
            <a:off x="1849619" y="4939080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080185" y="151181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080185" y="1246556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1849619" y="273844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1849619" y="1369219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ftr" idx="11"/>
          </p:nvPr>
        </p:nvSpPr>
        <p:spPr>
          <a:xfrm>
            <a:off x="1849619" y="4952268"/>
            <a:ext cx="30861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76" r:id="rId3"/>
    <p:sldLayoutId id="214748367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>
            <a:spLocks noGrp="1"/>
          </p:cNvSpPr>
          <p:nvPr>
            <p:ph type="title"/>
          </p:nvPr>
        </p:nvSpPr>
        <p:spPr>
          <a:xfrm>
            <a:off x="1849619" y="273844"/>
            <a:ext cx="67716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1"/>
          </p:nvPr>
        </p:nvSpPr>
        <p:spPr>
          <a:xfrm>
            <a:off x="1849619" y="1369219"/>
            <a:ext cx="6771600" cy="28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－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－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－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－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9"/>
          <p:cNvSpPr/>
          <p:nvPr/>
        </p:nvSpPr>
        <p:spPr>
          <a:xfrm>
            <a:off x="765587" y="0"/>
            <a:ext cx="7332000" cy="975979"/>
          </a:xfrm>
          <a:prstGeom prst="rect">
            <a:avLst/>
          </a:prstGeom>
          <a:solidFill>
            <a:srgbClr val="58C7DD">
              <a:alpha val="80000"/>
            </a:srgbClr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9"/>
          <p:cNvSpPr txBox="1">
            <a:spLocks noGrp="1"/>
          </p:cNvSpPr>
          <p:nvPr>
            <p:ph type="ctrTitle"/>
          </p:nvPr>
        </p:nvSpPr>
        <p:spPr>
          <a:xfrm>
            <a:off x="1069654" y="0"/>
            <a:ext cx="68580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>
              <a:buSzPts val="1800"/>
            </a:pPr>
            <a:r>
              <a:rPr lang="en-IE" sz="3600" dirty="0"/>
              <a:t>Mentoring Programme 2020 - 2021</a:t>
            </a: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40"/>
    </mc:Choice>
    <mc:Fallback xmlns="">
      <p:transition spd="slow" advTm="4654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Outcomes for Mentees</a:t>
            </a:r>
            <a:endParaRPr dirty="0"/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1711713" y="1066437"/>
            <a:ext cx="6708852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buSzPts val="2380"/>
              <a:buChar char="•"/>
            </a:pPr>
            <a:r>
              <a:rPr lang="en-IE" sz="1600" dirty="0"/>
              <a:t>The Careers Service have introduced a Learning agreement – the mentee will complete a form which you will discuss agreeing to the broad parameters 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600" dirty="0"/>
              <a:t>This covers what have been identified as important skills for the mentee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600" dirty="0"/>
              <a:t>By the end of the programme the mentee will be expected to have completed a reflective journal on their mentorship experience.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600" dirty="0"/>
              <a:t>In addition they should complete a minimum of two of the following:</a:t>
            </a:r>
            <a:endParaRPr sz="16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040"/>
              <a:buChar char="•"/>
            </a:pPr>
            <a:r>
              <a:rPr lang="en-IE" sz="1600" dirty="0"/>
              <a:t>Work Shadow Day</a:t>
            </a:r>
            <a:endParaRPr sz="16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040"/>
              <a:buChar char="•"/>
            </a:pPr>
            <a:r>
              <a:rPr lang="en-IE" sz="1600" dirty="0"/>
              <a:t>CV</a:t>
            </a:r>
            <a:endParaRPr sz="16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040"/>
              <a:buChar char="•"/>
            </a:pPr>
            <a:r>
              <a:rPr lang="en-IE" sz="1600" dirty="0"/>
              <a:t>Interview Skills</a:t>
            </a:r>
            <a:endParaRPr sz="16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040"/>
              <a:buChar char="•"/>
            </a:pPr>
            <a:r>
              <a:rPr lang="en-IE" sz="1600" dirty="0"/>
              <a:t>Career Action Plan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040"/>
              <a:buChar char="•"/>
            </a:pPr>
            <a:r>
              <a:rPr lang="en-IE" sz="1600" dirty="0"/>
              <a:t>Mentors will sign off to that effect at the end of the programme</a:t>
            </a:r>
            <a:endParaRPr sz="1600" dirty="0"/>
          </a:p>
          <a:p>
            <a:pPr marL="0" indent="0">
              <a:lnSpc>
                <a:spcPct val="100000"/>
              </a:lnSpc>
              <a:spcBef>
                <a:spcPts val="750"/>
              </a:spcBef>
              <a:buSzPts val="2380"/>
              <a:buNone/>
            </a:pPr>
            <a:endParaRPr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57"/>
    </mc:Choice>
    <mc:Fallback xmlns="">
      <p:transition spd="slow" advTm="4425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834947" y="7226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Work Shadow Day during Covid-19</a:t>
            </a:r>
            <a:endParaRPr dirty="0"/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1711712" y="931127"/>
            <a:ext cx="7259443" cy="4318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Ensure you are adhering to Government guidelines that will apply at the time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Font typeface="Arial"/>
              <a:buChar char="•"/>
            </a:pPr>
            <a:r>
              <a:rPr lang="en-IE" sz="1600" dirty="0"/>
              <a:t>There is an opportunity to be creative around this as it may not be possible to bring your mentee into your workplace</a:t>
            </a:r>
            <a:endParaRPr lang="en-US"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Consider setting up some virtual meetings with some colleagues – approximately half an hour for each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They may wish to have an hour with someone in their specific area of interest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Virtual meetings can be intense - consider 3 – 4 meetings in a day </a:t>
            </a:r>
          </a:p>
          <a:p>
            <a:pPr marL="628650" lvl="1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300" dirty="0"/>
              <a:t>It may stretch to a second session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If this is not possible – arrange with your mentee to offer something of value to them – perhaps your HR dept could offer mock interview with some feedback or psychometric testing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US" sz="1600" dirty="0"/>
              <a:t>Check with your mentee when they have exams or important assignments to avoid unnecessary pressure</a:t>
            </a:r>
          </a:p>
          <a:p>
            <a:pPr marL="0" indent="0">
              <a:lnSpc>
                <a:spcPct val="100000"/>
              </a:lnSpc>
              <a:spcBef>
                <a:spcPts val="750"/>
              </a:spcBef>
              <a:buSzPts val="2380"/>
              <a:buNone/>
            </a:pPr>
            <a:r>
              <a:rPr lang="en-IE" sz="1600" dirty="0"/>
              <a:t> </a:t>
            </a:r>
          </a:p>
          <a:p>
            <a:pPr marL="285750" indent="-285750">
              <a:lnSpc>
                <a:spcPct val="100000"/>
              </a:lnSpc>
              <a:spcBef>
                <a:spcPts val="750"/>
              </a:spcBef>
              <a:buSzPts val="2380"/>
            </a:pPr>
            <a:endParaRPr lang="en-IE" sz="1600" dirty="0"/>
          </a:p>
          <a:p>
            <a:pPr marL="285750" indent="-285750">
              <a:lnSpc>
                <a:spcPct val="100000"/>
              </a:lnSpc>
              <a:spcBef>
                <a:spcPts val="750"/>
              </a:spcBef>
              <a:buSzPts val="2380"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16531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832"/>
    </mc:Choice>
    <mc:Fallback xmlns="">
      <p:transition spd="slow" advTm="9383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Some Pitfalls to Avoid</a:t>
            </a:r>
            <a:endParaRPr dirty="0"/>
          </a:p>
        </p:txBody>
      </p:sp>
      <p:sp>
        <p:nvSpPr>
          <p:cNvPr id="159" name="Google Shape;159;p11"/>
          <p:cNvSpPr txBox="1">
            <a:spLocks noGrp="1"/>
          </p:cNvSpPr>
          <p:nvPr>
            <p:ph type="body" idx="1"/>
          </p:nvPr>
        </p:nvSpPr>
        <p:spPr>
          <a:xfrm>
            <a:off x="1873404" y="1159727"/>
            <a:ext cx="6969513" cy="3472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85000" lnSpcReduction="20000"/>
          </a:bodyPr>
          <a:lstStyle/>
          <a:p>
            <a:pPr marL="171450" indent="-171450">
              <a:lnSpc>
                <a:spcPct val="110000"/>
              </a:lnSpc>
              <a:spcBef>
                <a:spcPts val="0"/>
              </a:spcBef>
              <a:buSzPts val="2590"/>
              <a:buChar char="•"/>
            </a:pPr>
            <a:r>
              <a:rPr lang="en-IE" sz="1900" dirty="0"/>
              <a:t>Placing yourself under too much pressure</a:t>
            </a:r>
            <a:endParaRPr sz="1900" dirty="0"/>
          </a:p>
          <a:p>
            <a:pPr marL="514350" lvl="1" indent="-171450">
              <a:lnSpc>
                <a:spcPct val="110000"/>
              </a:lnSpc>
              <a:spcBef>
                <a:spcPts val="375"/>
              </a:spcBef>
              <a:buSzPts val="2220"/>
              <a:buChar char="•"/>
            </a:pPr>
            <a:r>
              <a:rPr lang="en-IE" sz="1900" dirty="0"/>
              <a:t>Too much pressure reduces your resourcefulness </a:t>
            </a:r>
            <a:endParaRPr sz="1900" dirty="0"/>
          </a:p>
          <a:p>
            <a:pPr marL="171450" indent="-171450">
              <a:lnSpc>
                <a:spcPct val="110000"/>
              </a:lnSpc>
              <a:spcBef>
                <a:spcPts val="750"/>
              </a:spcBef>
              <a:buSzPts val="2590"/>
              <a:buChar char="•"/>
            </a:pPr>
            <a:r>
              <a:rPr lang="en-IE" sz="1900" dirty="0"/>
              <a:t>Having an agenda</a:t>
            </a:r>
            <a:endParaRPr sz="1900" dirty="0"/>
          </a:p>
          <a:p>
            <a:pPr marL="514350" lvl="1" indent="-171450">
              <a:lnSpc>
                <a:spcPct val="110000"/>
              </a:lnSpc>
              <a:spcBef>
                <a:spcPts val="375"/>
              </a:spcBef>
              <a:buSzPts val="2220"/>
              <a:buChar char="•"/>
            </a:pPr>
            <a:r>
              <a:rPr lang="en-IE" sz="1900" dirty="0" err="1"/>
              <a:t>Strategising</a:t>
            </a:r>
            <a:r>
              <a:rPr lang="en-IE" sz="1900" dirty="0"/>
              <a:t> (I know what I want them to do – ‘fixing’ the mentee)</a:t>
            </a:r>
            <a:endParaRPr sz="1900" dirty="0"/>
          </a:p>
          <a:p>
            <a:pPr marL="171450" indent="-171450">
              <a:lnSpc>
                <a:spcPct val="110000"/>
              </a:lnSpc>
              <a:spcBef>
                <a:spcPts val="750"/>
              </a:spcBef>
              <a:buSzPts val="2590"/>
              <a:buChar char="•"/>
            </a:pPr>
            <a:r>
              <a:rPr lang="en-IE" sz="1900" dirty="0"/>
              <a:t>Allowing the idea of mentoring suggest superiority or prestige</a:t>
            </a:r>
            <a:endParaRPr sz="1900" dirty="0"/>
          </a:p>
          <a:p>
            <a:pPr marL="514350" lvl="1" indent="-171450">
              <a:lnSpc>
                <a:spcPct val="110000"/>
              </a:lnSpc>
              <a:spcBef>
                <a:spcPts val="375"/>
              </a:spcBef>
              <a:buSzPts val="2220"/>
              <a:buChar char="•"/>
            </a:pPr>
            <a:r>
              <a:rPr lang="en-IE" sz="1900" dirty="0"/>
              <a:t>Consider if the relationship is more of a privilege for you or your mentee!</a:t>
            </a:r>
            <a:endParaRPr sz="1900" dirty="0"/>
          </a:p>
          <a:p>
            <a:pPr marL="171450" indent="-171450">
              <a:lnSpc>
                <a:spcPct val="110000"/>
              </a:lnSpc>
              <a:spcBef>
                <a:spcPts val="750"/>
              </a:spcBef>
              <a:buSzPts val="2590"/>
              <a:buChar char="•"/>
            </a:pPr>
            <a:r>
              <a:rPr lang="en-IE" sz="1900" dirty="0"/>
              <a:t>Low levels of engagement</a:t>
            </a:r>
            <a:endParaRPr sz="1900" dirty="0"/>
          </a:p>
          <a:p>
            <a:pPr marL="514350" lvl="1" indent="-171450">
              <a:lnSpc>
                <a:spcPct val="110000"/>
              </a:lnSpc>
              <a:spcBef>
                <a:spcPts val="375"/>
              </a:spcBef>
              <a:buSzPts val="2220"/>
              <a:buChar char="•"/>
            </a:pPr>
            <a:r>
              <a:rPr lang="en-IE" sz="1900" dirty="0"/>
              <a:t>Consider the component parts: Intellectual, Emotional and Enabling</a:t>
            </a:r>
            <a:endParaRPr sz="1900" dirty="0"/>
          </a:p>
          <a:p>
            <a:pPr marL="171450" indent="-171450">
              <a:lnSpc>
                <a:spcPct val="110000"/>
              </a:lnSpc>
              <a:spcBef>
                <a:spcPts val="750"/>
              </a:spcBef>
              <a:buSzPts val="2590"/>
              <a:buChar char="•"/>
            </a:pPr>
            <a:r>
              <a:rPr lang="en-IE" sz="1900" dirty="0"/>
              <a:t>Avoid creating dependency/mutual dependency</a:t>
            </a:r>
            <a:endParaRPr sz="1900" dirty="0"/>
          </a:p>
          <a:p>
            <a:pPr marL="514350" lvl="1" indent="-171450">
              <a:lnSpc>
                <a:spcPct val="110000"/>
              </a:lnSpc>
              <a:spcBef>
                <a:spcPts val="375"/>
              </a:spcBef>
              <a:buSzPts val="2220"/>
              <a:buChar char="•"/>
            </a:pPr>
            <a:r>
              <a:rPr lang="en-IE" sz="1900" dirty="0"/>
              <a:t>Mentor likes to feel needed – mentee likes ‘feel good factor’ – ‘I’d be lost without my mentor’</a:t>
            </a:r>
            <a:endParaRPr sz="1900" dirty="0"/>
          </a:p>
          <a:p>
            <a:pPr marL="514350" lvl="1" indent="-65723">
              <a:lnSpc>
                <a:spcPct val="80000"/>
              </a:lnSpc>
              <a:spcBef>
                <a:spcPts val="375"/>
              </a:spcBef>
              <a:buSzPts val="2220"/>
              <a:buNone/>
            </a:pPr>
            <a:endParaRPr sz="166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335"/>
    </mc:Choice>
    <mc:Fallback xmlns="">
      <p:transition spd="slow" advTm="7933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Avoiding Pitfalls</a:t>
            </a:r>
            <a:endParaRPr dirty="0"/>
          </a:p>
        </p:txBody>
      </p:sp>
      <p:sp>
        <p:nvSpPr>
          <p:cNvPr id="165" name="Google Shape;165;p12"/>
          <p:cNvSpPr txBox="1">
            <a:spLocks noGrp="1"/>
          </p:cNvSpPr>
          <p:nvPr>
            <p:ph type="body" idx="1"/>
          </p:nvPr>
        </p:nvSpPr>
        <p:spPr>
          <a:xfrm>
            <a:off x="1734014" y="1369219"/>
            <a:ext cx="6781335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171450" indent="-171450">
              <a:spcBef>
                <a:spcPts val="0"/>
              </a:spcBef>
              <a:buSzPts val="2800"/>
              <a:buChar char="•"/>
            </a:pPr>
            <a:r>
              <a:rPr lang="en-IE" sz="1600" dirty="0"/>
              <a:t>Key to avoiding the pitfalls is self awareness</a:t>
            </a:r>
            <a:endParaRPr sz="1600" dirty="0"/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Reflection is a very useful tool</a:t>
            </a:r>
            <a:endParaRPr sz="1600" dirty="0"/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Consider keeping a journal – very useful for new mentees</a:t>
            </a:r>
            <a:endParaRPr sz="1600" dirty="0"/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Prepare in advance of your meeting</a:t>
            </a:r>
            <a:endParaRPr sz="1600" dirty="0"/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Reflect as soon as you can after the meeting</a:t>
            </a:r>
            <a:endParaRPr sz="1600" dirty="0"/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Check in regularly with your mentee to see how mentoring is working for them</a:t>
            </a:r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Refer to the mentor guidelines document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70"/>
    </mc:Choice>
    <mc:Fallback xmlns="">
      <p:transition spd="slow" advTm="7577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8819" y="1293541"/>
            <a:ext cx="3066554" cy="23529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812506-461C-4F77-AD25-C79DE9545707}"/>
              </a:ext>
            </a:extLst>
          </p:cNvPr>
          <p:cNvSpPr txBox="1"/>
          <p:nvPr/>
        </p:nvSpPr>
        <p:spPr>
          <a:xfrm>
            <a:off x="1834375" y="724829"/>
            <a:ext cx="56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600" dirty="0"/>
              <a:t>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42061C-DD0E-47AF-80B5-92F06584C959}"/>
              </a:ext>
            </a:extLst>
          </p:cNvPr>
          <p:cNvSpPr txBox="1"/>
          <p:nvPr/>
        </p:nvSpPr>
        <p:spPr>
          <a:xfrm>
            <a:off x="1377175" y="3873936"/>
            <a:ext cx="7359806" cy="933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US" sz="1600" dirty="0"/>
              <a:t>Should you have any questions, they can be addressed at the launch event</a:t>
            </a:r>
          </a:p>
          <a:p>
            <a:pPr marL="171450" indent="-171450">
              <a:spcBef>
                <a:spcPts val="750"/>
              </a:spcBef>
              <a:buSzPts val="2800"/>
              <a:buChar char="•"/>
            </a:pPr>
            <a:r>
              <a:rPr lang="en-US" sz="1600" dirty="0"/>
              <a:t>If you have a question following the launch, your first point of contact should be the Alumni Relations Office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74"/>
    </mc:Choice>
    <mc:Fallback xmlns="">
      <p:transition spd="slow" advTm="4347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262054" y="273844"/>
            <a:ext cx="86868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3600"/>
            </a:pPr>
            <a:r>
              <a:rPr lang="en-IE" sz="2400" dirty="0"/>
              <a:t>Welcome to the 2020-2021 Structured Mentorship Programme</a:t>
            </a:r>
            <a:endParaRPr sz="2400" dirty="0"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1689410" y="1343722"/>
            <a:ext cx="6825940" cy="238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171450" indent="-171450">
              <a:lnSpc>
                <a:spcPct val="80000"/>
              </a:lnSpc>
              <a:spcBef>
                <a:spcPts val="750"/>
              </a:spcBef>
              <a:buSzPts val="2800"/>
              <a:buChar char="•"/>
            </a:pPr>
            <a:r>
              <a:rPr lang="en-IE" dirty="0"/>
              <a:t>Overview of the Mentorship Programme</a:t>
            </a:r>
          </a:p>
          <a:p>
            <a:pPr marL="171450" indent="-171450">
              <a:lnSpc>
                <a:spcPct val="80000"/>
              </a:lnSpc>
              <a:spcBef>
                <a:spcPts val="750"/>
              </a:spcBef>
              <a:buSzPts val="2800"/>
              <a:buChar char="•"/>
            </a:pPr>
            <a:r>
              <a:rPr lang="en-IE" dirty="0"/>
              <a:t>Challenges of Mentoring through Covid-19</a:t>
            </a:r>
            <a:endParaRPr dirty="0"/>
          </a:p>
          <a:p>
            <a:pPr marL="171450" indent="-171450">
              <a:lnSpc>
                <a:spcPct val="80000"/>
              </a:lnSpc>
              <a:spcBef>
                <a:spcPts val="750"/>
              </a:spcBef>
              <a:buSzPts val="2800"/>
              <a:buChar char="•"/>
            </a:pPr>
            <a:r>
              <a:rPr lang="en-IE" dirty="0"/>
              <a:t>Some guidelines for Mentors</a:t>
            </a:r>
            <a:endParaRPr dirty="0"/>
          </a:p>
          <a:p>
            <a:pPr marL="171450" indent="-171450">
              <a:lnSpc>
                <a:spcPct val="80000"/>
              </a:lnSpc>
              <a:spcBef>
                <a:spcPts val="750"/>
              </a:spcBef>
              <a:buSzPts val="2800"/>
              <a:buChar char="•"/>
            </a:pPr>
            <a:r>
              <a:rPr lang="en-IE" dirty="0"/>
              <a:t>Resources for Mentors</a:t>
            </a:r>
            <a:endParaRPr dirty="0"/>
          </a:p>
          <a:p>
            <a:pPr marL="171450" indent="-171450">
              <a:lnSpc>
                <a:spcPct val="80000"/>
              </a:lnSpc>
              <a:spcBef>
                <a:spcPts val="750"/>
              </a:spcBef>
              <a:buSzPts val="2800"/>
              <a:buChar char="•"/>
            </a:pPr>
            <a:r>
              <a:rPr lang="en-IE" dirty="0"/>
              <a:t>The desired outcome for the mentees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29"/>
    </mc:Choice>
    <mc:Fallback xmlns="">
      <p:transition spd="slow" advTm="2682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924157" y="1369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Overview of Programme</a:t>
            </a:r>
            <a:endParaRPr dirty="0"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1812072" y="1268016"/>
            <a:ext cx="6703277" cy="3364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buSzPts val="2800"/>
              <a:buChar char="•"/>
            </a:pPr>
            <a:r>
              <a:rPr lang="en-IE" sz="1600" dirty="0"/>
              <a:t>Virtual launch event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Online activities for mentees arranged by the Careers Service and Alumni Relations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Virtual coffees – encourage mentees to have a minimum of three – ideally 5 virtual meetings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Work shadow day during Covid-19</a:t>
            </a:r>
          </a:p>
          <a:p>
            <a:pPr marL="628650" lvl="1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Ensure you are following Government guidelines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Mentors will be invited along to virtual Closing Event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600" dirty="0"/>
              <a:t>Closing event in April 2021</a:t>
            </a:r>
            <a:endParaRPr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549"/>
    </mc:Choice>
    <mc:Fallback xmlns="">
      <p:transition spd="slow" advTm="10554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4" descr="http://soundbusinessmentoring.files.wordpress.com/2012/07/mentoring-flow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90494" y="696951"/>
            <a:ext cx="4685560" cy="42785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626318" y="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3200"/>
            </a:pPr>
            <a:r>
              <a:rPr lang="en-IE" sz="2400" dirty="0"/>
              <a:t>Role of the Mentor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21"/>
    </mc:Choice>
    <mc:Fallback xmlns="">
      <p:transition spd="slow" advTm="4572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5" descr="http://api.ning.com/files/O14mXadljcOGPD*qvBv02kKYDHOgnpigUMvIENlF-bu2p*oVRiglbgUOVTOPNj2LAJ7jhyXdV3dOwatybin4mC2tDqfM9QQG/mentee_mentor_06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60997" y="90973"/>
            <a:ext cx="4614452" cy="5265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16"/>
    </mc:Choice>
    <mc:Fallback xmlns="">
      <p:transition spd="slow" advTm="4341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587828" y="83514"/>
            <a:ext cx="7886700" cy="490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3600"/>
            </a:pPr>
            <a:r>
              <a:rPr lang="en-IE" sz="2700" dirty="0"/>
              <a:t>Guidelines for Mentors</a:t>
            </a:r>
            <a:endParaRPr dirty="0"/>
          </a:p>
        </p:txBody>
      </p:sp>
      <p:sp>
        <p:nvSpPr>
          <p:cNvPr id="114" name="Google Shape;114;p6"/>
          <p:cNvSpPr txBox="1">
            <a:spLocks noGrp="1"/>
          </p:cNvSpPr>
          <p:nvPr>
            <p:ph type="body" idx="1"/>
          </p:nvPr>
        </p:nvSpPr>
        <p:spPr>
          <a:xfrm>
            <a:off x="1761892" y="913946"/>
            <a:ext cx="7228408" cy="5804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buSzPts val="2380"/>
              <a:buChar char="•"/>
            </a:pPr>
            <a:r>
              <a:rPr lang="en-IE" sz="1400" dirty="0"/>
              <a:t>Virtual meetings – via Zoom, MS Teams, Skype, Facetime, Google Hangouts etc. 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Encourage the mentee to prepare in advance of your meetings </a:t>
            </a:r>
          </a:p>
          <a:p>
            <a:pPr marL="628650" lvl="1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E.g. emailing you in advance with any questions/challenges they have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The mentee should take ownership of the process – e.g. to contact you at latest 24 hours before meetings to confirm their attendance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Have a plan for communicating agreed in advance – e.g. what happens if one or other of you has to change the time/date of a meeting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Vital to ensure ‘Contracting’ up front and setting the expectations of both parties can avoid misunderstandings arising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Explain that there may be a degree of discomfort at times as they expand their Comfort Zone.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380"/>
              <a:buChar char="•"/>
            </a:pPr>
            <a:r>
              <a:rPr lang="en-IE" sz="1400" dirty="0"/>
              <a:t>Do remember – while these guidelines may assist the process – each individual is unique, so don’t be afraid to make any amendments you think will benefit your mentee!</a:t>
            </a:r>
            <a:endParaRPr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605"/>
    </mc:Choice>
    <mc:Fallback xmlns="">
      <p:transition spd="slow" advTm="10560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628650" y="13691"/>
            <a:ext cx="7886700" cy="7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Guidelines for Mentors</a:t>
            </a:r>
            <a:endParaRPr dirty="0"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1667107" y="847492"/>
            <a:ext cx="6848243" cy="4365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buSzPts val="2800"/>
              <a:buChar char="•"/>
            </a:pPr>
            <a:r>
              <a:rPr lang="en-IE" sz="1400" dirty="0"/>
              <a:t>Trust is vital to the successful mentoring relationship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400" dirty="0"/>
              <a:t>Confidentiality must be discussed and observed by mentor and mentee</a:t>
            </a:r>
            <a:endParaRPr sz="14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800"/>
              <a:buChar char="•"/>
            </a:pPr>
            <a:r>
              <a:rPr lang="en-IE" sz="1400" dirty="0"/>
              <a:t>The key messages:</a:t>
            </a:r>
            <a:endParaRPr sz="14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You know what you are doing</a:t>
            </a:r>
            <a:endParaRPr sz="14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You are confident in the process</a:t>
            </a:r>
            <a:endParaRPr sz="14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The mentee is safe in your hands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Remember although you may not be experienced as a mentor this in an  invaluable experience for your mentee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Some mentors may be working with students outside their own discipline</a:t>
            </a:r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Make sure that your mentee understands the value of the experience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Mentee should contact you to arrange meetings – may be useful to diary them all in advance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You should make contact with the mentee if you don’t hear from them</a:t>
            </a:r>
          </a:p>
          <a:p>
            <a:pPr marL="57150" indent="-171450">
              <a:lnSpc>
                <a:spcPct val="100000"/>
              </a:lnSpc>
              <a:spcBef>
                <a:spcPts val="375"/>
              </a:spcBef>
              <a:buSzPts val="2400"/>
              <a:buChar char="•"/>
            </a:pPr>
            <a:r>
              <a:rPr lang="en-IE" sz="1400" dirty="0"/>
              <a:t>Escalate to the Alumni Office if there has been no contact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36"/>
    </mc:Choice>
    <mc:Fallback xmlns="">
      <p:transition spd="slow" advTm="7903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1080274" y="1369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IE" dirty="0"/>
              <a:t>Resources for Mentors</a:t>
            </a:r>
            <a:endParaRPr dirty="0"/>
          </a:p>
        </p:txBody>
      </p:sp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1633654" y="1369219"/>
            <a:ext cx="6881696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92500" lnSpcReduction="10000"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buSzPts val="2590"/>
              <a:buChar char="•"/>
            </a:pPr>
            <a:r>
              <a:rPr lang="en-IE" sz="1600" dirty="0"/>
              <a:t>Feedback from past programmes suggests that new mentors have some concerns </a:t>
            </a:r>
            <a:endParaRPr sz="1600" dirty="0"/>
          </a:p>
          <a:p>
            <a:pPr marL="514350" lvl="1" indent="-171450">
              <a:lnSpc>
                <a:spcPct val="100000"/>
              </a:lnSpc>
              <a:spcBef>
                <a:spcPts val="375"/>
              </a:spcBef>
              <a:buSzPts val="2220"/>
              <a:buChar char="•"/>
            </a:pPr>
            <a:r>
              <a:rPr lang="en-IE" sz="1600" dirty="0"/>
              <a:t>For new mentors, there is help available through the Alumni Relations office should you need support – we have a number of people available to act as a sounding board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590"/>
              <a:buChar char="•"/>
            </a:pPr>
            <a:r>
              <a:rPr lang="en-IE" sz="1600" dirty="0"/>
              <a:t>Mentors may sign up for a mentor of their own at any point during the programme – by giving your details to the Alumni Relations Office who will give you contact details of your mentor - you may contact them at any stage throughout the process </a:t>
            </a:r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590"/>
              <a:buChar char="•"/>
            </a:pPr>
            <a:r>
              <a:rPr lang="en-IE" sz="1600" dirty="0"/>
              <a:t>It may be just a one off contact or you may wish to have a few calls with your mentor</a:t>
            </a:r>
            <a:endParaRPr sz="1600" dirty="0"/>
          </a:p>
          <a:p>
            <a:pPr marL="171450" indent="-171450">
              <a:lnSpc>
                <a:spcPct val="100000"/>
              </a:lnSpc>
              <a:spcBef>
                <a:spcPts val="750"/>
              </a:spcBef>
              <a:buSzPts val="2590"/>
              <a:buChar char="•"/>
            </a:pPr>
            <a:r>
              <a:rPr lang="en-IE" sz="1600" dirty="0"/>
              <a:t>Should you be available to mentor a new mentor – please give your name to Alumni Relations</a:t>
            </a:r>
            <a:endParaRPr sz="1600" dirty="0"/>
          </a:p>
          <a:p>
            <a:pPr marL="514350" lvl="1" indent="-65723">
              <a:lnSpc>
                <a:spcPct val="80000"/>
              </a:lnSpc>
              <a:spcBef>
                <a:spcPts val="375"/>
              </a:spcBef>
              <a:buSzPts val="2220"/>
              <a:buNone/>
            </a:pPr>
            <a:endParaRPr sz="1665" dirty="0"/>
          </a:p>
          <a:p>
            <a:pPr marL="514350" lvl="1" indent="-65723">
              <a:lnSpc>
                <a:spcPct val="80000"/>
              </a:lnSpc>
              <a:spcBef>
                <a:spcPts val="375"/>
              </a:spcBef>
              <a:buSzPts val="2220"/>
              <a:buNone/>
            </a:pPr>
            <a:endParaRPr sz="166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27"/>
    </mc:Choice>
    <mc:Fallback xmlns="">
      <p:transition spd="slow" advTm="3092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oogle Shape;131;p9"/>
          <p:cNvGrpSpPr/>
          <p:nvPr/>
        </p:nvGrpSpPr>
        <p:grpSpPr>
          <a:xfrm>
            <a:off x="1524745" y="685353"/>
            <a:ext cx="6094511" cy="3772793"/>
            <a:chOff x="992" y="194138"/>
            <a:chExt cx="8126015" cy="5030390"/>
          </a:xfrm>
        </p:grpSpPr>
        <p:sp>
          <p:nvSpPr>
            <p:cNvPr id="132" name="Google Shape;132;p9"/>
            <p:cNvSpPr/>
            <p:nvPr/>
          </p:nvSpPr>
          <p:spPr>
            <a:xfrm>
              <a:off x="28968" y="212804"/>
              <a:ext cx="3869531" cy="232171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33" name="Google Shape;133;p9"/>
            <p:cNvSpPr txBox="1"/>
            <p:nvPr/>
          </p:nvSpPr>
          <p:spPr>
            <a:xfrm>
              <a:off x="28968" y="212804"/>
              <a:ext cx="3869531" cy="23217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Open dialogue</a:t>
              </a:r>
              <a:endParaRPr sz="18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Shared expectations</a:t>
              </a:r>
              <a:endParaRPr sz="18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Openness to mutual benefit</a:t>
              </a:r>
              <a:endParaRPr sz="18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Sense of urgency</a:t>
              </a:r>
              <a:endParaRPr sz="1800" dirty="0"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4257476" y="194138"/>
              <a:ext cx="3869531" cy="232171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35" name="Google Shape;135;p9"/>
            <p:cNvSpPr txBox="1"/>
            <p:nvPr/>
          </p:nvSpPr>
          <p:spPr>
            <a:xfrm>
              <a:off x="4257476" y="194138"/>
              <a:ext cx="3869531" cy="23217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Task Focussed</a:t>
              </a:r>
              <a:endParaRPr sz="18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Debate rather than dialogue</a:t>
              </a:r>
              <a:endParaRPr sz="1800" dirty="0"/>
            </a:p>
          </p:txBody>
        </p:sp>
        <p:sp>
          <p:nvSpPr>
            <p:cNvPr id="136" name="Google Shape;136;p9"/>
            <p:cNvSpPr/>
            <p:nvPr/>
          </p:nvSpPr>
          <p:spPr>
            <a:xfrm>
              <a:off x="992" y="2902810"/>
              <a:ext cx="3869531" cy="232171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37" name="Google Shape;137;p9"/>
            <p:cNvSpPr txBox="1"/>
            <p:nvPr/>
          </p:nvSpPr>
          <p:spPr>
            <a:xfrm>
              <a:off x="992" y="2902810"/>
              <a:ext cx="3869531" cy="23217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lt1"/>
                </a:buClr>
                <a:buSzPts val="2000"/>
              </a:pPr>
              <a:r>
                <a:rPr lang="en-IE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Friendship</a:t>
              </a:r>
              <a:endParaRPr sz="16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Lack of direction</a:t>
              </a:r>
              <a:endParaRPr sz="16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Opportunistic in dealing with issues</a:t>
              </a:r>
              <a:endParaRPr sz="16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Short term perspective but….</a:t>
              </a:r>
              <a:endParaRPr sz="1600" dirty="0"/>
            </a:p>
            <a:p>
              <a:pPr>
                <a:lnSpc>
                  <a:spcPct val="90000"/>
                </a:lnSpc>
                <a:spcBef>
                  <a:spcPts val="525"/>
                </a:spcBef>
                <a:buClr>
                  <a:schemeClr val="lt1"/>
                </a:buClr>
                <a:buSzPts val="2000"/>
              </a:pPr>
              <a:r>
                <a:rPr lang="en-IE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May be long term relationship</a:t>
              </a:r>
              <a:endParaRPr sz="1600" dirty="0"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4257476" y="2902810"/>
              <a:ext cx="3869531" cy="232171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139" name="Google Shape;139;p9"/>
            <p:cNvSpPr txBox="1"/>
            <p:nvPr/>
          </p:nvSpPr>
          <p:spPr>
            <a:xfrm>
              <a:off x="4257476" y="2902810"/>
              <a:ext cx="3869531" cy="23217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lt1"/>
                </a:buClr>
                <a:buSzPts val="2000"/>
              </a:pPr>
              <a:r>
                <a:rPr lang="en-IE" sz="15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‘</a:t>
              </a:r>
              <a:r>
                <a:rPr lang="en-IE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Going through the motions’</a:t>
              </a:r>
              <a:endParaRPr sz="1800" dirty="0"/>
            </a:p>
          </p:txBody>
        </p:sp>
      </p:grpSp>
      <p:cxnSp>
        <p:nvCxnSpPr>
          <p:cNvPr id="140" name="Google Shape;140;p9"/>
          <p:cNvCxnSpPr/>
          <p:nvPr/>
        </p:nvCxnSpPr>
        <p:spPr>
          <a:xfrm flipH="1">
            <a:off x="4555671" y="603185"/>
            <a:ext cx="16328" cy="406490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141" name="Google Shape;141;p9"/>
          <p:cNvCxnSpPr/>
          <p:nvPr/>
        </p:nvCxnSpPr>
        <p:spPr>
          <a:xfrm>
            <a:off x="1273628" y="2568251"/>
            <a:ext cx="6529097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142" name="Google Shape;142;p9"/>
          <p:cNvSpPr txBox="1"/>
          <p:nvPr/>
        </p:nvSpPr>
        <p:spPr>
          <a:xfrm>
            <a:off x="3771901" y="380255"/>
            <a:ext cx="174249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I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Clarity</a:t>
            </a:r>
            <a:endParaRPr sz="1600" dirty="0"/>
          </a:p>
        </p:txBody>
      </p:sp>
      <p:sp>
        <p:nvSpPr>
          <p:cNvPr id="143" name="Google Shape;143;p9"/>
          <p:cNvSpPr txBox="1"/>
          <p:nvPr/>
        </p:nvSpPr>
        <p:spPr>
          <a:xfrm>
            <a:off x="3698422" y="4625652"/>
            <a:ext cx="174249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I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Clarity</a:t>
            </a:r>
            <a:endParaRPr sz="1600" dirty="0"/>
          </a:p>
        </p:txBody>
      </p:sp>
      <p:sp>
        <p:nvSpPr>
          <p:cNvPr id="144" name="Google Shape;144;p9"/>
          <p:cNvSpPr txBox="1"/>
          <p:nvPr/>
        </p:nvSpPr>
        <p:spPr>
          <a:xfrm>
            <a:off x="-242596" y="2429752"/>
            <a:ext cx="174249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I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Rapport</a:t>
            </a:r>
            <a:endParaRPr sz="1600" dirty="0"/>
          </a:p>
        </p:txBody>
      </p:sp>
      <p:sp>
        <p:nvSpPr>
          <p:cNvPr id="145" name="Google Shape;145;p9"/>
          <p:cNvSpPr txBox="1"/>
          <p:nvPr/>
        </p:nvSpPr>
        <p:spPr>
          <a:xfrm>
            <a:off x="7497147" y="2429752"/>
            <a:ext cx="174249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I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Rapport</a:t>
            </a:r>
            <a:endParaRPr sz="1600" dirty="0"/>
          </a:p>
        </p:txBody>
      </p:sp>
      <p:sp>
        <p:nvSpPr>
          <p:cNvPr id="146" name="Google Shape;146;p9"/>
          <p:cNvSpPr txBox="1"/>
          <p:nvPr/>
        </p:nvSpPr>
        <p:spPr>
          <a:xfrm>
            <a:off x="1154664" y="4902651"/>
            <a:ext cx="7116925" cy="207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r"/>
            <a:r>
              <a:rPr lang="en-IE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(Clutterbuck &amp; Ragins)</a:t>
            </a:r>
            <a:endParaRPr sz="1050"/>
          </a:p>
        </p:txBody>
      </p:sp>
      <p:sp>
        <p:nvSpPr>
          <p:cNvPr id="147" name="Google Shape;147;p9"/>
          <p:cNvSpPr/>
          <p:nvPr/>
        </p:nvSpPr>
        <p:spPr>
          <a:xfrm>
            <a:off x="251927" y="26104"/>
            <a:ext cx="860749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IE" sz="18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Relationship between goal clarity and rapport in Mentoring relationship 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86"/>
    </mc:Choice>
    <mc:Fallback xmlns="">
      <p:transition spd="slow" advTm="5238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4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5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1007</Words>
  <Application>Microsoft Office PowerPoint</Application>
  <PresentationFormat>On-screen Show (16:9)</PresentationFormat>
  <Paragraphs>104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Simple Light</vt:lpstr>
      <vt:lpstr>10_Office Theme</vt:lpstr>
      <vt:lpstr>14_Office Theme</vt:lpstr>
      <vt:lpstr>15_Office Theme</vt:lpstr>
      <vt:lpstr>Mentoring Programme 2020 - 2021</vt:lpstr>
      <vt:lpstr>Welcome to the 2020-2021 Structured Mentorship Programme</vt:lpstr>
      <vt:lpstr>Overview of Programme</vt:lpstr>
      <vt:lpstr>Role of the Mentor</vt:lpstr>
      <vt:lpstr>PowerPoint Presentation</vt:lpstr>
      <vt:lpstr>Guidelines for Mentors</vt:lpstr>
      <vt:lpstr>Guidelines for Mentors</vt:lpstr>
      <vt:lpstr>Resources for Mentors</vt:lpstr>
      <vt:lpstr>PowerPoint Presentation</vt:lpstr>
      <vt:lpstr>Outcomes for Mentees</vt:lpstr>
      <vt:lpstr>Work Shadow Day during Covid-19</vt:lpstr>
      <vt:lpstr>Some Pitfalls to Avoid</vt:lpstr>
      <vt:lpstr>Avoiding Pitfalls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 Programme 2020 - 2021</dc:title>
  <dc:creator>Dcu Alumni</dc:creator>
  <cp:lastModifiedBy>Dcu Alumni</cp:lastModifiedBy>
  <cp:revision>5</cp:revision>
  <dcterms:modified xsi:type="dcterms:W3CDTF">2021-08-11T13:01:30Z</dcterms:modified>
</cp:coreProperties>
</file>