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Lst>
  <p:sldSz cx="30279975" cy="42808525"/>
  <p:notesSz cx="6797675" cy="9928225"/>
  <p:defaultTextStyle>
    <a:defPPr>
      <a:defRPr lang="en-US"/>
    </a:defPPr>
    <a:lvl1pPr marL="0" algn="l" defTabSz="4175613" rtl="0" eaLnBrk="1" latinLnBrk="0" hangingPunct="1">
      <a:defRPr sz="8200" kern="1200">
        <a:solidFill>
          <a:schemeClr val="tx1"/>
        </a:solidFill>
        <a:latin typeface="+mn-lt"/>
        <a:ea typeface="+mn-ea"/>
        <a:cs typeface="+mn-cs"/>
      </a:defRPr>
    </a:lvl1pPr>
    <a:lvl2pPr marL="2087804" algn="l" defTabSz="4175613" rtl="0" eaLnBrk="1" latinLnBrk="0" hangingPunct="1">
      <a:defRPr sz="8200" kern="1200">
        <a:solidFill>
          <a:schemeClr val="tx1"/>
        </a:solidFill>
        <a:latin typeface="+mn-lt"/>
        <a:ea typeface="+mn-ea"/>
        <a:cs typeface="+mn-cs"/>
      </a:defRPr>
    </a:lvl2pPr>
    <a:lvl3pPr marL="4175613" algn="l" defTabSz="4175613" rtl="0" eaLnBrk="1" latinLnBrk="0" hangingPunct="1">
      <a:defRPr sz="8200" kern="1200">
        <a:solidFill>
          <a:schemeClr val="tx1"/>
        </a:solidFill>
        <a:latin typeface="+mn-lt"/>
        <a:ea typeface="+mn-ea"/>
        <a:cs typeface="+mn-cs"/>
      </a:defRPr>
    </a:lvl3pPr>
    <a:lvl4pPr marL="6263417" algn="l" defTabSz="4175613" rtl="0" eaLnBrk="1" latinLnBrk="0" hangingPunct="1">
      <a:defRPr sz="8200" kern="1200">
        <a:solidFill>
          <a:schemeClr val="tx1"/>
        </a:solidFill>
        <a:latin typeface="+mn-lt"/>
        <a:ea typeface="+mn-ea"/>
        <a:cs typeface="+mn-cs"/>
      </a:defRPr>
    </a:lvl4pPr>
    <a:lvl5pPr marL="8351221" algn="l" defTabSz="4175613" rtl="0" eaLnBrk="1" latinLnBrk="0" hangingPunct="1">
      <a:defRPr sz="8200" kern="1200">
        <a:solidFill>
          <a:schemeClr val="tx1"/>
        </a:solidFill>
        <a:latin typeface="+mn-lt"/>
        <a:ea typeface="+mn-ea"/>
        <a:cs typeface="+mn-cs"/>
      </a:defRPr>
    </a:lvl5pPr>
    <a:lvl6pPr marL="10439030" algn="l" defTabSz="4175613" rtl="0" eaLnBrk="1" latinLnBrk="0" hangingPunct="1">
      <a:defRPr sz="8200" kern="1200">
        <a:solidFill>
          <a:schemeClr val="tx1"/>
        </a:solidFill>
        <a:latin typeface="+mn-lt"/>
        <a:ea typeface="+mn-ea"/>
        <a:cs typeface="+mn-cs"/>
      </a:defRPr>
    </a:lvl6pPr>
    <a:lvl7pPr marL="12526834" algn="l" defTabSz="4175613" rtl="0" eaLnBrk="1" latinLnBrk="0" hangingPunct="1">
      <a:defRPr sz="8200" kern="1200">
        <a:solidFill>
          <a:schemeClr val="tx1"/>
        </a:solidFill>
        <a:latin typeface="+mn-lt"/>
        <a:ea typeface="+mn-ea"/>
        <a:cs typeface="+mn-cs"/>
      </a:defRPr>
    </a:lvl7pPr>
    <a:lvl8pPr marL="14614639" algn="l" defTabSz="4175613" rtl="0" eaLnBrk="1" latinLnBrk="0" hangingPunct="1">
      <a:defRPr sz="8200" kern="1200">
        <a:solidFill>
          <a:schemeClr val="tx1"/>
        </a:solidFill>
        <a:latin typeface="+mn-lt"/>
        <a:ea typeface="+mn-ea"/>
        <a:cs typeface="+mn-cs"/>
      </a:defRPr>
    </a:lvl8pPr>
    <a:lvl9pPr marL="16702447" algn="l" defTabSz="4175613"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90" autoAdjust="0"/>
  </p:normalViewPr>
  <p:slideViewPr>
    <p:cSldViewPr showGuides="1">
      <p:cViewPr>
        <p:scale>
          <a:sx n="50" d="100"/>
          <a:sy n="50" d="100"/>
        </p:scale>
        <p:origin x="-24" y="4236"/>
      </p:cViewPr>
      <p:guideLst>
        <p:guide orient="horz" pos="13483"/>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24137816"/>
            <a:ext cx="30279975" cy="18670709"/>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2" name="Rectangle 11"/>
          <p:cNvSpPr/>
          <p:nvPr/>
        </p:nvSpPr>
        <p:spPr>
          <a:xfrm>
            <a:off x="0" y="0"/>
            <a:ext cx="30279975" cy="24137816"/>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13" name="Rectangle 12"/>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4" name="Oval 13"/>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3" name="Subtitle 2"/>
          <p:cNvSpPr>
            <a:spLocks noGrp="1"/>
          </p:cNvSpPr>
          <p:nvPr>
            <p:ph type="subTitle" idx="1"/>
          </p:nvPr>
        </p:nvSpPr>
        <p:spPr>
          <a:xfrm>
            <a:off x="4880411" y="31538644"/>
            <a:ext cx="18666724" cy="5506301"/>
          </a:xfrm>
        </p:spPr>
        <p:txBody>
          <a:bodyPr>
            <a:normAutofit/>
          </a:bodyPr>
          <a:lstStyle>
            <a:lvl1pPr marL="0" indent="0" algn="l">
              <a:buNone/>
              <a:defRPr sz="10000">
                <a:solidFill>
                  <a:schemeClr val="tx2"/>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EC9EAD-505C-4101-B32E-827D3E7629A8}" type="datetimeFigureOut">
              <a:rPr lang="en-IE" smtClean="0"/>
              <a:t>22/04/2015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F96E06C-C090-455C-B658-684AE3279C1C}" type="slidenum">
              <a:rPr lang="en-IE" smtClean="0"/>
              <a:t>‹#›</a:t>
            </a:fld>
            <a:endParaRPr lang="en-IE"/>
          </a:p>
        </p:txBody>
      </p:sp>
      <p:sp>
        <p:nvSpPr>
          <p:cNvPr id="2" name="Title 1"/>
          <p:cNvSpPr>
            <a:spLocks noGrp="1"/>
          </p:cNvSpPr>
          <p:nvPr>
            <p:ph type="ctrTitle"/>
          </p:nvPr>
        </p:nvSpPr>
        <p:spPr>
          <a:xfrm>
            <a:off x="2707387" y="19552163"/>
            <a:ext cx="23760876" cy="11193181"/>
          </a:xfrm>
          <a:effectLst/>
        </p:spPr>
        <p:txBody>
          <a:bodyPr>
            <a:noAutofit/>
          </a:bodyPr>
          <a:lstStyle>
            <a:lvl1pPr marL="2923501" indent="-2088215" algn="l">
              <a:defRPr sz="247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308328" y="4566236"/>
            <a:ext cx="21195983" cy="2168965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C9EAD-505C-4101-B32E-827D3E7629A8}" type="datetimeFigureOut">
              <a:rPr lang="en-IE" smtClean="0"/>
              <a:t>22/04/2015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F96E06C-C090-455C-B658-684AE3279C1C}"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20622" y="2350271"/>
            <a:ext cx="6812994" cy="32698391"/>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11007663" y="4566240"/>
            <a:ext cx="15991983" cy="30553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EC9EAD-505C-4101-B32E-827D3E7629A8}" type="datetimeFigureOut">
              <a:rPr lang="en-IE" smtClean="0"/>
              <a:t>22/04/2015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F96E06C-C090-455C-B658-684AE3279C1C}"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11156365" y="20727154"/>
            <a:ext cx="8259780" cy="1354199"/>
          </a:xfrm>
          <a:prstGeom prst="rect">
            <a:avLst/>
          </a:prstGeom>
          <a:noFill/>
        </p:spPr>
        <p:txBody>
          <a:bodyPr wrap="square" lIns="91421" tIns="45711" rIns="91421" bIns="45711" rtlCol="0">
            <a:spAutoFit/>
          </a:bodyPr>
          <a:lstStyle/>
          <a:p>
            <a:r>
              <a:rPr lang="en-IE" dirty="0" smtClean="0">
                <a:solidFill>
                  <a:schemeClr val="bg1"/>
                </a:solidFill>
              </a:rPr>
              <a:t>EMPOWERMENT</a:t>
            </a:r>
            <a:endParaRPr lang="en-IE" dirty="0">
              <a:solidFill>
                <a:schemeClr val="bg1"/>
              </a:solidFill>
            </a:endParaRPr>
          </a:p>
        </p:txBody>
      </p:sp>
      <p:sp>
        <p:nvSpPr>
          <p:cNvPr id="8" name="AutoShape 2" descr="JPEG Image"/>
          <p:cNvSpPr>
            <a:spLocks noChangeAspect="1" noChangeArrowheads="1"/>
          </p:cNvSpPr>
          <p:nvPr userDrawn="1"/>
        </p:nvSpPr>
        <p:spPr bwMode="auto">
          <a:xfrm>
            <a:off x="155576" y="-144462"/>
            <a:ext cx="304800" cy="3048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1" tIns="45711" rIns="91421" bIns="45711" numCol="1" anchor="t" anchorCtr="0" compatLnSpc="1">
            <a:prstTxWarp prst="textNoShape">
              <a:avLst/>
            </a:prstTxWarp>
          </a:bodyPr>
          <a:lstStyle/>
          <a:p>
            <a:endParaRPr lang="en-IE"/>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DEC9EAD-505C-4101-B32E-827D3E7629A8}" type="datetimeFigureOut">
              <a:rPr lang="en-IE" smtClean="0"/>
              <a:t>22/04/2015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F96E06C-C090-455C-B658-684AE3279C1C}" type="slidenum">
              <a:rPr lang="en-IE" smtClean="0"/>
              <a:t>‹#›</a:t>
            </a:fld>
            <a:endParaRPr lang="en-IE"/>
          </a:p>
        </p:txBody>
      </p:sp>
    </p:spTree>
    <p:extLst>
      <p:ext uri="{BB962C8B-B14F-4D97-AF65-F5344CB8AC3E}">
        <p14:creationId xmlns:p14="http://schemas.microsoft.com/office/powerpoint/2010/main" val="31084430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DEC9EAD-505C-4101-B32E-827D3E7629A8}" type="datetimeFigureOut">
              <a:rPr lang="en-IE" smtClean="0"/>
              <a:t>22/04/2015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F96E06C-C090-455C-B658-684AE3279C1C}" type="slidenum">
              <a:rPr lang="en-IE" smtClean="0"/>
              <a:t>‹#›</a:t>
            </a:fld>
            <a:endParaRPr lang="en-IE"/>
          </a:p>
        </p:txBody>
      </p:sp>
    </p:spTree>
    <p:extLst>
      <p:ext uri="{BB962C8B-B14F-4D97-AF65-F5344CB8AC3E}">
        <p14:creationId xmlns:p14="http://schemas.microsoft.com/office/powerpoint/2010/main" val="1163273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EC9EAD-505C-4101-B32E-827D3E7629A8}" type="datetimeFigureOut">
              <a:rPr lang="en-IE" smtClean="0"/>
              <a:t>22/04/2015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F96E06C-C090-455C-B658-684AE3279C1C}" type="slidenum">
              <a:rPr lang="en-IE" smtClean="0"/>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784997" y="4566243"/>
            <a:ext cx="21195983"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4137816"/>
            <a:ext cx="30279975" cy="18670709"/>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8" name="Rectangle 7"/>
          <p:cNvSpPr/>
          <p:nvPr/>
        </p:nvSpPr>
        <p:spPr>
          <a:xfrm>
            <a:off x="0" y="0"/>
            <a:ext cx="30279975" cy="241378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9" name="Rectangle 8"/>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0" name="Oval 9"/>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1"/>
          <p:cNvSpPr>
            <a:spLocks noGrp="1"/>
          </p:cNvSpPr>
          <p:nvPr>
            <p:ph type="title"/>
          </p:nvPr>
        </p:nvSpPr>
        <p:spPr>
          <a:xfrm>
            <a:off x="6732840" y="13561950"/>
            <a:ext cx="19758366" cy="15126840"/>
          </a:xfrm>
          <a:effectLst/>
        </p:spPr>
        <p:txBody>
          <a:bodyPr anchor="b"/>
          <a:lstStyle>
            <a:lvl1pPr algn="r">
              <a:defRPr sz="21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697219" y="28760681"/>
            <a:ext cx="19771042" cy="5215050"/>
          </a:xfrm>
        </p:spPr>
        <p:txBody>
          <a:bodyPr anchor="t"/>
          <a:lstStyle>
            <a:lvl1pPr marL="0" indent="0" algn="r">
              <a:buNone/>
              <a:defRPr sz="9100">
                <a:solidFill>
                  <a:schemeClr val="tx2"/>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C9EAD-505C-4101-B32E-827D3E7629A8}" type="datetimeFigureOut">
              <a:rPr lang="en-IE" smtClean="0"/>
              <a:t>22/04/2015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F96E06C-C090-455C-B658-684AE3279C1C}"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DEC9EAD-505C-4101-B32E-827D3E7629A8}" type="datetimeFigureOut">
              <a:rPr lang="en-IE" smtClean="0"/>
              <a:t>22/04/2015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F96E06C-C090-455C-B658-684AE3279C1C}" type="slidenum">
              <a:rPr lang="en-IE" smtClean="0"/>
              <a:t>‹#›</a:t>
            </a:fld>
            <a:endParaRPr lang="en-IE"/>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3784993" y="4566236"/>
            <a:ext cx="11082471"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15382227" y="4566243"/>
            <a:ext cx="11082471" cy="21689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84997" y="4566243"/>
            <a:ext cx="11082471" cy="3993477"/>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3829526" y="8741023"/>
            <a:ext cx="11082471" cy="1712341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89347" y="4566243"/>
            <a:ext cx="11082471" cy="3993477"/>
          </a:xfrm>
        </p:spPr>
        <p:txBody>
          <a:bodyPr anchor="b">
            <a:noAutofit/>
          </a:bodyPr>
          <a:lstStyle>
            <a:lvl1pPr marL="0" indent="0" algn="ctr">
              <a:buNone/>
              <a:defRPr lang="en-US" sz="110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marL="0" lvl="0" indent="0" algn="ctr" defTabSz="4176431" rtl="0" eaLnBrk="1" latinLnBrk="0" hangingPunct="1">
              <a:spcBef>
                <a:spcPct val="20000"/>
              </a:spcBef>
              <a:spcAft>
                <a:spcPts val="137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15381807" y="8732939"/>
            <a:ext cx="11082471" cy="17123410"/>
          </a:xfrm>
        </p:spPr>
        <p:txBody>
          <a:bodyPr>
            <a:normAutofit/>
          </a:bodyPr>
          <a:lstStyle>
            <a:lvl1pPr>
              <a:defRPr sz="8200"/>
            </a:lvl1pPr>
            <a:lvl2pPr>
              <a:defRPr sz="8200"/>
            </a:lvl2pPr>
            <a:lvl3pPr>
              <a:defRPr sz="7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EC9EAD-505C-4101-B32E-827D3E7629A8}" type="datetimeFigureOut">
              <a:rPr lang="en-IE" smtClean="0"/>
              <a:t>22/04/2015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F96E06C-C090-455C-B658-684AE3279C1C}" type="slidenum">
              <a:rPr lang="en-IE" smtClean="0"/>
              <a:t>‹#›</a:t>
            </a:fld>
            <a:endParaRPr lang="en-IE"/>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EC9EAD-505C-4101-B32E-827D3E7629A8}" type="datetimeFigureOut">
              <a:rPr lang="en-IE" smtClean="0"/>
              <a:t>22/04/2015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F96E06C-C090-455C-B658-684AE3279C1C}"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C9EAD-505C-4101-B32E-827D3E7629A8}" type="datetimeFigureOut">
              <a:rPr lang="en-IE" smtClean="0"/>
              <a:t>22/04/2015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F96E06C-C090-455C-B658-684AE3279C1C}"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630" y="13793861"/>
            <a:ext cx="12040744" cy="7855676"/>
          </a:xfrm>
          <a:effectLst/>
        </p:spPr>
        <p:txBody>
          <a:bodyPr anchor="b">
            <a:noAutofit/>
          </a:bodyPr>
          <a:lstStyle>
            <a:lvl1pPr marL="1044108" indent="-1044108" algn="l">
              <a:defRPr sz="1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5211235" y="4566243"/>
            <a:ext cx="13302410" cy="30553539"/>
          </a:xfrm>
        </p:spPr>
        <p:txBody>
          <a:bodyPr anchor="ctr"/>
          <a:lstStyle>
            <a:lvl1pPr>
              <a:defRPr sz="10000"/>
            </a:lvl1pPr>
            <a:lvl2pPr>
              <a:defRPr sz="9100"/>
            </a:lvl2pPr>
            <a:lvl3pPr>
              <a:defRPr sz="8200"/>
            </a:lvl3pPr>
            <a:lvl4pPr>
              <a:defRPr sz="7300"/>
            </a:lvl4pPr>
            <a:lvl5pPr>
              <a:defRPr sz="64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62351" y="21833733"/>
            <a:ext cx="11221406" cy="1335514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C9EAD-505C-4101-B32E-827D3E7629A8}" type="datetimeFigureOut">
              <a:rPr lang="en-IE" smtClean="0"/>
              <a:t>22/04/2015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F96E06C-C090-455C-B658-684AE3279C1C}" type="slidenum">
              <a:rPr lang="en-IE" smtClean="0"/>
              <a:t>‹#›</a:t>
            </a:fld>
            <a:endParaRPr lang="en-I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4137816"/>
            <a:ext cx="30279975" cy="18670709"/>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9" name="Rectangle 8"/>
          <p:cNvSpPr/>
          <p:nvPr/>
        </p:nvSpPr>
        <p:spPr>
          <a:xfrm>
            <a:off x="0" y="0"/>
            <a:ext cx="30279975" cy="24137816"/>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10" name="Rectangle 9"/>
          <p:cNvSpPr/>
          <p:nvPr/>
        </p:nvSpPr>
        <p:spPr>
          <a:xfrm>
            <a:off x="0" y="16556069"/>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1" name="Oval 10"/>
          <p:cNvSpPr/>
          <p:nvPr/>
        </p:nvSpPr>
        <p:spPr>
          <a:xfrm>
            <a:off x="0" y="9988656"/>
            <a:ext cx="30279975" cy="3186856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3" name="Picture Placeholder 2"/>
          <p:cNvSpPr>
            <a:spLocks noGrp="1"/>
          </p:cNvSpPr>
          <p:nvPr>
            <p:ph type="pic" idx="1"/>
          </p:nvPr>
        </p:nvSpPr>
        <p:spPr>
          <a:xfrm>
            <a:off x="14819355" y="7134754"/>
            <a:ext cx="13625989" cy="19524171"/>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91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en-US" smtClean="0"/>
              <a:t>Click icon to add picture</a:t>
            </a:r>
            <a:endParaRPr lang="en-US" dirty="0"/>
          </a:p>
        </p:txBody>
      </p:sp>
      <p:sp>
        <p:nvSpPr>
          <p:cNvPr id="4" name="Text Placeholder 3"/>
          <p:cNvSpPr>
            <a:spLocks noGrp="1"/>
          </p:cNvSpPr>
          <p:nvPr>
            <p:ph type="body" sz="half" idx="2"/>
          </p:nvPr>
        </p:nvSpPr>
        <p:spPr>
          <a:xfrm>
            <a:off x="2907086" y="6307585"/>
            <a:ext cx="12232905" cy="13501851"/>
          </a:xfrm>
        </p:spPr>
        <p:txBody>
          <a:bodyPr anchor="b"/>
          <a:lstStyle>
            <a:lvl1pPr marL="835286" indent="-835286">
              <a:buFont typeface="Georgia" pitchFamily="18" charset="0"/>
              <a:buChar char="*"/>
              <a:defRPr sz="73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C9EAD-505C-4101-B32E-827D3E7629A8}" type="datetimeFigureOut">
              <a:rPr lang="en-IE" smtClean="0"/>
              <a:t>22/04/2015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F96E06C-C090-455C-B658-684AE3279C1C}" type="slidenum">
              <a:rPr lang="en-IE" smtClean="0"/>
              <a:t>‹#›</a:t>
            </a:fld>
            <a:endParaRPr lang="en-IE"/>
          </a:p>
        </p:txBody>
      </p:sp>
      <p:sp>
        <p:nvSpPr>
          <p:cNvPr id="2" name="Title 1"/>
          <p:cNvSpPr>
            <a:spLocks noGrp="1"/>
          </p:cNvSpPr>
          <p:nvPr>
            <p:ph type="title"/>
          </p:nvPr>
        </p:nvSpPr>
        <p:spPr>
          <a:xfrm>
            <a:off x="2408318" y="27867495"/>
            <a:ext cx="21138820" cy="7134754"/>
          </a:xfrm>
        </p:spPr>
        <p:txBody>
          <a:bodyPr anchor="b">
            <a:noAutofit/>
          </a:bodyPr>
          <a:lstStyle>
            <a:lvl1pPr algn="l">
              <a:defRPr sz="210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2">
                <a:tint val="95000"/>
                <a:shade val="100000"/>
                <a:satMod val="130000"/>
                <a:lumMod val="130000"/>
              </a:schemeClr>
            </a:gs>
            <a:gs pos="100000">
              <a:schemeClr val="bg2">
                <a:tint val="97000"/>
                <a:shade val="100000"/>
                <a:hueMod val="100000"/>
                <a:satMod val="140000"/>
                <a:lumMod val="8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31868569"/>
            <a:ext cx="30279975" cy="10939956"/>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8" name="Rectangle 7"/>
          <p:cNvSpPr/>
          <p:nvPr/>
        </p:nvSpPr>
        <p:spPr>
          <a:xfrm>
            <a:off x="0" y="0"/>
            <a:ext cx="30279975" cy="3186856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dirty="0"/>
          </a:p>
        </p:txBody>
      </p:sp>
      <p:sp>
        <p:nvSpPr>
          <p:cNvPr id="9" name="Rectangle 8"/>
          <p:cNvSpPr/>
          <p:nvPr/>
        </p:nvSpPr>
        <p:spPr>
          <a:xfrm>
            <a:off x="0" y="23522242"/>
            <a:ext cx="30279975" cy="14269508"/>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10" name="Oval 9"/>
          <p:cNvSpPr/>
          <p:nvPr/>
        </p:nvSpPr>
        <p:spPr>
          <a:xfrm>
            <a:off x="0" y="9988656"/>
            <a:ext cx="30279975" cy="31868569"/>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endParaRPr lang="en-US"/>
          </a:p>
        </p:txBody>
      </p:sp>
      <p:sp>
        <p:nvSpPr>
          <p:cNvPr id="2" name="Title Placeholder 1"/>
          <p:cNvSpPr>
            <a:spLocks noGrp="1"/>
          </p:cNvSpPr>
          <p:nvPr>
            <p:ph type="title"/>
          </p:nvPr>
        </p:nvSpPr>
        <p:spPr>
          <a:xfrm>
            <a:off x="5938403" y="27291640"/>
            <a:ext cx="21565909" cy="7134754"/>
          </a:xfrm>
          <a:prstGeom prst="rect">
            <a:avLst/>
          </a:prstGeom>
          <a:effectLst/>
        </p:spPr>
        <p:txBody>
          <a:bodyPr vert="horz" lIns="417643" tIns="208822" rIns="417643" bIns="208822"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784997" y="4570862"/>
            <a:ext cx="21195983" cy="21689653"/>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0438983" y="38527675"/>
            <a:ext cx="8326993" cy="2279158"/>
          </a:xfrm>
          <a:prstGeom prst="rect">
            <a:avLst/>
          </a:prstGeom>
        </p:spPr>
        <p:txBody>
          <a:bodyPr vert="horz" lIns="417643" tIns="208822" rIns="417643" bIns="208822" rtlCol="0" anchor="ctr"/>
          <a:lstStyle>
            <a:lvl1pPr algn="r">
              <a:defRPr sz="5000" b="1">
                <a:solidFill>
                  <a:schemeClr val="tx1">
                    <a:lumMod val="50000"/>
                    <a:lumOff val="50000"/>
                  </a:schemeClr>
                </a:solidFill>
              </a:defRPr>
            </a:lvl1pPr>
          </a:lstStyle>
          <a:p>
            <a:fld id="{EDEC9EAD-505C-4101-B32E-827D3E7629A8}" type="datetimeFigureOut">
              <a:rPr lang="en-IE" smtClean="0"/>
              <a:t>22/04/2015</a:t>
            </a:fld>
            <a:endParaRPr lang="en-IE"/>
          </a:p>
        </p:txBody>
      </p:sp>
      <p:sp>
        <p:nvSpPr>
          <p:cNvPr id="5" name="Footer Placeholder 4"/>
          <p:cNvSpPr>
            <a:spLocks noGrp="1"/>
          </p:cNvSpPr>
          <p:nvPr>
            <p:ph type="ftr" sz="quarter" idx="3"/>
          </p:nvPr>
        </p:nvSpPr>
        <p:spPr>
          <a:xfrm>
            <a:off x="1513997" y="38527675"/>
            <a:ext cx="11102661" cy="2279158"/>
          </a:xfrm>
          <a:prstGeom prst="rect">
            <a:avLst/>
          </a:prstGeom>
        </p:spPr>
        <p:txBody>
          <a:bodyPr vert="horz" lIns="417643" tIns="208822" rIns="417643" bIns="208822" rtlCol="0" anchor="ctr"/>
          <a:lstStyle>
            <a:lvl1pPr algn="l">
              <a:defRPr sz="5000" b="1">
                <a:solidFill>
                  <a:schemeClr val="tx1">
                    <a:lumMod val="50000"/>
                    <a:lumOff val="50000"/>
                  </a:schemeClr>
                </a:solidFill>
              </a:defRPr>
            </a:lvl1pPr>
          </a:lstStyle>
          <a:p>
            <a:endParaRPr lang="en-IE"/>
          </a:p>
        </p:txBody>
      </p:sp>
      <p:sp>
        <p:nvSpPr>
          <p:cNvPr id="6" name="Slide Number Placeholder 5"/>
          <p:cNvSpPr>
            <a:spLocks noGrp="1"/>
          </p:cNvSpPr>
          <p:nvPr>
            <p:ph type="sldNum" sz="quarter" idx="4"/>
          </p:nvPr>
        </p:nvSpPr>
        <p:spPr>
          <a:xfrm>
            <a:off x="12616656" y="38527675"/>
            <a:ext cx="6055995" cy="2279158"/>
          </a:xfrm>
          <a:prstGeom prst="rect">
            <a:avLst/>
          </a:prstGeom>
        </p:spPr>
        <p:txBody>
          <a:bodyPr vert="horz" lIns="417643" tIns="208822" rIns="417643" bIns="208822" rtlCol="0" anchor="ctr"/>
          <a:lstStyle>
            <a:lvl1pPr algn="ctr">
              <a:defRPr sz="5500" b="1">
                <a:solidFill>
                  <a:schemeClr val="tx1">
                    <a:lumMod val="50000"/>
                    <a:lumOff val="50000"/>
                  </a:schemeClr>
                </a:solidFill>
              </a:defRPr>
            </a:lvl1pPr>
          </a:lstStyle>
          <a:p>
            <a:fld id="{0F96E06C-C090-455C-B658-684AE3279C1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697" r:id="rId13"/>
    <p:sldLayoutId id="2147483696" r:id="rId14"/>
  </p:sldLayoutIdLst>
  <p:timing>
    <p:tnLst>
      <p:par>
        <p:cTn id="1" dur="indefinite" restart="never" nodeType="tmRoot"/>
      </p:par>
    </p:tnLst>
  </p:timing>
  <p:txStyles>
    <p:titleStyle>
      <a:lvl1pPr marL="1461751" indent="-1461751" algn="r" defTabSz="4176431" rtl="0" eaLnBrk="1" latinLnBrk="0" hangingPunct="1">
        <a:spcBef>
          <a:spcPct val="0"/>
        </a:spcBef>
        <a:buClr>
          <a:schemeClr val="accent6">
            <a:lumMod val="75000"/>
          </a:schemeClr>
        </a:buClr>
        <a:buSzPct val="128000"/>
        <a:buFont typeface="Georgia" pitchFamily="18" charset="0"/>
        <a:buChar char="*"/>
        <a:defRPr sz="21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4410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10000" kern="1200">
          <a:solidFill>
            <a:schemeClr val="tx1">
              <a:lumMod val="75000"/>
              <a:lumOff val="25000"/>
            </a:schemeClr>
          </a:solidFill>
          <a:latin typeface="+mn-lt"/>
          <a:ea typeface="+mn-ea"/>
          <a:cs typeface="+mn-cs"/>
        </a:defRPr>
      </a:lvl1pPr>
      <a:lvl2pPr marL="250585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9100" kern="1200">
          <a:solidFill>
            <a:schemeClr val="tx1">
              <a:lumMod val="75000"/>
              <a:lumOff val="25000"/>
            </a:schemeClr>
          </a:solidFill>
          <a:latin typeface="+mn-lt"/>
          <a:ea typeface="+mn-ea"/>
          <a:cs typeface="+mn-cs"/>
        </a:defRPr>
      </a:lvl2pPr>
      <a:lvl3pPr marL="375878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8200" kern="1200">
          <a:solidFill>
            <a:schemeClr val="tx1">
              <a:lumMod val="75000"/>
              <a:lumOff val="25000"/>
            </a:schemeClr>
          </a:solidFill>
          <a:latin typeface="+mn-lt"/>
          <a:ea typeface="+mn-ea"/>
          <a:cs typeface="+mn-cs"/>
        </a:defRPr>
      </a:lvl3pPr>
      <a:lvl4pPr marL="5011717"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7300" kern="1200">
          <a:solidFill>
            <a:schemeClr val="tx1">
              <a:lumMod val="75000"/>
              <a:lumOff val="25000"/>
            </a:schemeClr>
          </a:solidFill>
          <a:latin typeface="+mn-lt"/>
          <a:ea typeface="+mn-ea"/>
          <a:cs typeface="+mn-cs"/>
        </a:defRPr>
      </a:lvl4pPr>
      <a:lvl5pPr marL="6348174"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5pPr>
      <a:lvl6pPr marL="7601104"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6pPr>
      <a:lvl7pPr marL="8979326"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7pPr>
      <a:lvl8pPr marL="10441076"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8pPr>
      <a:lvl9pPr marL="11819298" indent="-835286" algn="l" defTabSz="4176431" rtl="0" eaLnBrk="1" latinLnBrk="0" hangingPunct="1">
        <a:spcBef>
          <a:spcPct val="20000"/>
        </a:spcBef>
        <a:spcAft>
          <a:spcPts val="1370"/>
        </a:spcAft>
        <a:buClr>
          <a:schemeClr val="accent6">
            <a:lumMod val="75000"/>
          </a:schemeClr>
        </a:buClr>
        <a:buSzPct val="130000"/>
        <a:buFont typeface="Georgia" pitchFamily="18" charset="0"/>
        <a:buChar char="*"/>
        <a:defRPr sz="6400" kern="1200">
          <a:solidFill>
            <a:schemeClr val="tx1">
              <a:lumMod val="75000"/>
              <a:lumOff val="25000"/>
            </a:schemeClr>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entagon 24"/>
          <p:cNvSpPr/>
          <p:nvPr/>
        </p:nvSpPr>
        <p:spPr>
          <a:xfrm>
            <a:off x="18995280" y="40342367"/>
            <a:ext cx="9250163" cy="1612052"/>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Pentagon 22"/>
          <p:cNvSpPr/>
          <p:nvPr/>
        </p:nvSpPr>
        <p:spPr>
          <a:xfrm>
            <a:off x="11218416" y="40342367"/>
            <a:ext cx="9250163" cy="1612052"/>
          </a:xfrm>
          <a:prstGeom prst="homePlat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Pentagon 15"/>
          <p:cNvSpPr/>
          <p:nvPr/>
        </p:nvSpPr>
        <p:spPr>
          <a:xfrm>
            <a:off x="0" y="40342366"/>
            <a:ext cx="13123763" cy="16120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ounded Rectangle 20"/>
          <p:cNvSpPr/>
          <p:nvPr/>
        </p:nvSpPr>
        <p:spPr>
          <a:xfrm>
            <a:off x="8425220" y="32925542"/>
            <a:ext cx="21260383" cy="5386227"/>
          </a:xfrm>
          <a:prstGeom prst="roundRect">
            <a:avLst/>
          </a:prstGeom>
          <a:solidFill>
            <a:schemeClr val="bg1"/>
          </a:solid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ounded Rectangle 14"/>
          <p:cNvSpPr/>
          <p:nvPr/>
        </p:nvSpPr>
        <p:spPr>
          <a:xfrm>
            <a:off x="604387" y="1223690"/>
            <a:ext cx="29081216" cy="3672408"/>
          </a:xfrm>
          <a:prstGeom prst="roundRect">
            <a:avLst/>
          </a:prstGeom>
          <a:solidFill>
            <a:schemeClr val="bg1"/>
          </a:solidFill>
          <a:ln>
            <a:noFill/>
          </a:ln>
          <a:effectLst>
            <a:outerShdw blurRad="444500" dist="330200" dir="6120000" sx="102000" sy="102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ubtitle 2"/>
          <p:cNvSpPr>
            <a:spLocks noGrp="1"/>
          </p:cNvSpPr>
          <p:nvPr>
            <p:ph type="subTitle" idx="4294967295"/>
          </p:nvPr>
        </p:nvSpPr>
        <p:spPr>
          <a:xfrm>
            <a:off x="576063" y="6138566"/>
            <a:ext cx="12331676" cy="8003120"/>
          </a:xfrm>
        </p:spPr>
        <p:txBody>
          <a:bodyPr>
            <a:normAutofit fontScale="92500" lnSpcReduction="10000"/>
          </a:bodyPr>
          <a:lstStyle/>
          <a:p>
            <a:pPr marL="208822" indent="0">
              <a:buNone/>
            </a:pPr>
            <a:r>
              <a:rPr lang="en-IE" sz="5500" b="1" cap="all" dirty="0"/>
              <a:t>A partnership between:</a:t>
            </a:r>
          </a:p>
          <a:p>
            <a:pPr marL="857082" indent="-857082">
              <a:buFont typeface="Arial" panose="020B0604020202020204" pitchFamily="34" charset="0"/>
              <a:buChar char="•"/>
            </a:pPr>
            <a:r>
              <a:rPr lang="en-IE" sz="5500" dirty="0"/>
              <a:t>Age Friendly </a:t>
            </a:r>
            <a:r>
              <a:rPr lang="en-IE" sz="5500" dirty="0" smtClean="0"/>
              <a:t>University</a:t>
            </a:r>
          </a:p>
          <a:p>
            <a:pPr marL="0" indent="0">
              <a:buNone/>
            </a:pPr>
            <a:r>
              <a:rPr lang="en-IE" sz="5500" dirty="0"/>
              <a:t> </a:t>
            </a:r>
            <a:r>
              <a:rPr lang="en-IE" sz="5500" dirty="0" smtClean="0"/>
              <a:t>   </a:t>
            </a:r>
            <a:r>
              <a:rPr lang="en-IE" sz="5400" dirty="0" smtClean="0"/>
              <a:t>Initiative </a:t>
            </a:r>
            <a:r>
              <a:rPr lang="en-IE" sz="5400" dirty="0"/>
              <a:t>DCU </a:t>
            </a:r>
            <a:r>
              <a:rPr lang="en-IE" sz="3500" dirty="0"/>
              <a:t>(AFUI)</a:t>
            </a:r>
            <a:endParaRPr lang="en-IE" sz="4600" dirty="0"/>
          </a:p>
          <a:p>
            <a:pPr marL="857082" indent="-857082">
              <a:buFont typeface="Arial" panose="020B0604020202020204" pitchFamily="34" charset="0"/>
              <a:buChar char="•"/>
            </a:pPr>
            <a:r>
              <a:rPr lang="en-IE" sz="5500" dirty="0"/>
              <a:t>Intergenerational Learning </a:t>
            </a:r>
            <a:endParaRPr lang="en-IE" sz="5500" dirty="0" smtClean="0"/>
          </a:p>
          <a:p>
            <a:pPr marL="0" indent="0">
              <a:buNone/>
            </a:pPr>
            <a:r>
              <a:rPr lang="en-IE" sz="5500" dirty="0" smtClean="0"/>
              <a:t>    Programme </a:t>
            </a:r>
            <a:r>
              <a:rPr lang="en-IE" sz="5500" dirty="0"/>
              <a:t>DCU </a:t>
            </a:r>
            <a:r>
              <a:rPr lang="en-IE" sz="4400" dirty="0"/>
              <a:t>(IGLP)</a:t>
            </a:r>
          </a:p>
          <a:p>
            <a:pPr marL="857082" indent="-857082">
              <a:buFont typeface="Arial" panose="020B0604020202020204" pitchFamily="34" charset="0"/>
              <a:buChar char="•"/>
            </a:pPr>
            <a:r>
              <a:rPr lang="en-IE" sz="5500" dirty="0" err="1"/>
              <a:t>Fingal</a:t>
            </a:r>
            <a:r>
              <a:rPr lang="en-IE" sz="5500" dirty="0"/>
              <a:t> Age Friendly Council </a:t>
            </a:r>
            <a:r>
              <a:rPr lang="en-IE" sz="4400" dirty="0"/>
              <a:t>(FAFC)</a:t>
            </a:r>
          </a:p>
          <a:p>
            <a:pPr marL="857082" indent="-857082">
              <a:buFont typeface="Arial" panose="020B0604020202020204" pitchFamily="34" charset="0"/>
              <a:buChar char="•"/>
            </a:pPr>
            <a:r>
              <a:rPr lang="en-IE" sz="5500" dirty="0" err="1"/>
              <a:t>Fingal</a:t>
            </a:r>
            <a:r>
              <a:rPr lang="en-IE" sz="5500" dirty="0"/>
              <a:t> Senior Citizens Forum </a:t>
            </a:r>
            <a:r>
              <a:rPr lang="en-IE" sz="4400" dirty="0"/>
              <a:t>(FSCF)</a:t>
            </a:r>
          </a:p>
          <a:p>
            <a:pPr marL="857082" indent="-857082">
              <a:buFont typeface="Arial" panose="020B0604020202020204" pitchFamily="34" charset="0"/>
              <a:buChar char="•"/>
            </a:pPr>
            <a:endParaRPr lang="en-IE" sz="5500" dirty="0"/>
          </a:p>
          <a:p>
            <a:endParaRPr lang="en-IE" sz="5500" dirty="0"/>
          </a:p>
        </p:txBody>
      </p:sp>
      <p:sp>
        <p:nvSpPr>
          <p:cNvPr id="8" name="TextBox 7"/>
          <p:cNvSpPr txBox="1"/>
          <p:nvPr/>
        </p:nvSpPr>
        <p:spPr>
          <a:xfrm>
            <a:off x="15356011" y="6279727"/>
            <a:ext cx="14041560" cy="26284100"/>
          </a:xfrm>
          <a:prstGeom prst="rect">
            <a:avLst/>
          </a:prstGeom>
          <a:noFill/>
        </p:spPr>
        <p:txBody>
          <a:bodyPr wrap="square" lIns="91421" tIns="45711" rIns="91421" bIns="45711" rtlCol="0">
            <a:spAutoFit/>
          </a:bodyPr>
          <a:lstStyle/>
          <a:p>
            <a:r>
              <a:rPr lang="en-IE" sz="5500" b="1" dirty="0" smtClean="0"/>
              <a:t>Realising</a:t>
            </a:r>
            <a:r>
              <a:rPr lang="en-IE" sz="5500" b="1" dirty="0"/>
              <a:t>:</a:t>
            </a:r>
          </a:p>
          <a:p>
            <a:r>
              <a:rPr lang="en-IE" sz="5500" b="1" dirty="0" smtClean="0"/>
              <a:t>The </a:t>
            </a:r>
            <a:r>
              <a:rPr lang="en-IE" sz="5500" b="1" dirty="0"/>
              <a:t>Principles of </a:t>
            </a:r>
            <a:r>
              <a:rPr lang="en-IE" sz="5500" b="1" dirty="0" smtClean="0"/>
              <a:t>DCU </a:t>
            </a:r>
            <a:r>
              <a:rPr lang="en-IE" sz="5500" b="1" dirty="0"/>
              <a:t>Age Friendly </a:t>
            </a:r>
            <a:r>
              <a:rPr lang="en-IE" sz="5500" b="1" dirty="0" smtClean="0"/>
              <a:t>Principle </a:t>
            </a:r>
            <a:r>
              <a:rPr lang="en-GB" sz="5500" b="1" dirty="0" smtClean="0"/>
              <a:t>no</a:t>
            </a:r>
            <a:r>
              <a:rPr lang="en-GB" sz="5500" b="1" dirty="0"/>
              <a:t>. 4</a:t>
            </a:r>
            <a:r>
              <a:rPr lang="en-GB" sz="5500" b="1" dirty="0" smtClean="0"/>
              <a:t>:</a:t>
            </a:r>
          </a:p>
          <a:p>
            <a:endParaRPr lang="en-GB" sz="5500" b="1" dirty="0"/>
          </a:p>
          <a:p>
            <a:r>
              <a:rPr lang="en-GB" sz="5500" i="1" dirty="0"/>
              <a:t>To promote intergenerational learning to facilitate the reciprocal sharing of expertise between learners of all ages</a:t>
            </a:r>
          </a:p>
          <a:p>
            <a:endParaRPr lang="en-GB" sz="5500" b="1" dirty="0"/>
          </a:p>
          <a:p>
            <a:r>
              <a:rPr lang="en-GB" sz="5500" b="1" dirty="0"/>
              <a:t>Campus Engage Charter:</a:t>
            </a:r>
          </a:p>
          <a:p>
            <a:r>
              <a:rPr lang="en-GB" sz="5500" i="1" dirty="0"/>
              <a:t>C</a:t>
            </a:r>
            <a:r>
              <a:rPr lang="en-GB" sz="5500" i="1" dirty="0" smtClean="0"/>
              <a:t>ontribute </a:t>
            </a:r>
            <a:r>
              <a:rPr lang="en-GB" sz="5500" i="1" dirty="0"/>
              <a:t>to the widening participation and lifelong learning agendas by promoting civic and community engagement, combatting disadvantage and furthering the social inclusion mission of higher education</a:t>
            </a:r>
          </a:p>
          <a:p>
            <a:endParaRPr lang="en-GB" sz="5500" b="1" dirty="0"/>
          </a:p>
          <a:p>
            <a:r>
              <a:rPr lang="en-GB" sz="5500" b="1" dirty="0"/>
              <a:t>DCU’s Student 21 Attributes</a:t>
            </a:r>
          </a:p>
          <a:p>
            <a:endParaRPr lang="en-GB" sz="5500" b="1" dirty="0"/>
          </a:p>
          <a:p>
            <a:r>
              <a:rPr lang="en-IE" sz="5500" b="1" dirty="0" smtClean="0"/>
              <a:t>The </a:t>
            </a:r>
            <a:r>
              <a:rPr lang="en-IE" sz="5500" b="1" dirty="0" err="1"/>
              <a:t>Fingal</a:t>
            </a:r>
            <a:r>
              <a:rPr lang="en-IE" sz="5500" b="1" dirty="0"/>
              <a:t> Age Friendly </a:t>
            </a:r>
            <a:r>
              <a:rPr lang="en-IE" sz="5500" b="1" dirty="0" smtClean="0"/>
              <a:t>County Initiative</a:t>
            </a:r>
            <a:r>
              <a:rPr lang="en-IE" sz="5500" dirty="0"/>
              <a:t>: </a:t>
            </a:r>
          </a:p>
          <a:p>
            <a:r>
              <a:rPr lang="en-IE" sz="5500" dirty="0"/>
              <a:t>“</a:t>
            </a:r>
            <a:r>
              <a:rPr lang="en-IE" sz="5500" i="1" dirty="0"/>
              <a:t>Is all about agencies and organisations working together to deliver on projects such as this, the success of the project is down to the willingness of  DCU and its students to collaborate and </a:t>
            </a:r>
            <a:r>
              <a:rPr lang="en-IE" sz="5500" i="1" dirty="0" smtClean="0"/>
              <a:t>the willingness </a:t>
            </a:r>
            <a:r>
              <a:rPr lang="en-IE" sz="5500" i="1" dirty="0"/>
              <a:t>of the senior citizen’s in </a:t>
            </a:r>
            <a:r>
              <a:rPr lang="en-IE" sz="5500" i="1" dirty="0" err="1"/>
              <a:t>Fingal</a:t>
            </a:r>
            <a:r>
              <a:rPr lang="en-IE" sz="5500" i="1" dirty="0"/>
              <a:t> to learn new skills and put them to good use for the benefit of all older people in the county”</a:t>
            </a:r>
          </a:p>
          <a:p>
            <a:endParaRPr lang="en-IE" sz="5500" dirty="0"/>
          </a:p>
          <a:p>
            <a:r>
              <a:rPr lang="en-IE" sz="5400" dirty="0" smtClean="0"/>
              <a:t>The Newsletter has a </a:t>
            </a:r>
            <a:r>
              <a:rPr lang="en-IE" sz="5400" smtClean="0"/>
              <a:t>potential readership </a:t>
            </a:r>
            <a:r>
              <a:rPr lang="en-IE" sz="5400" dirty="0" smtClean="0"/>
              <a:t>of c.9,000 older people in the </a:t>
            </a:r>
            <a:r>
              <a:rPr lang="en-IE" sz="5400" dirty="0" err="1" smtClean="0"/>
              <a:t>Fingal</a:t>
            </a:r>
            <a:r>
              <a:rPr lang="en-IE" sz="5400" dirty="0" smtClean="0"/>
              <a:t> county</a:t>
            </a:r>
            <a:endParaRPr lang="en-IE" sz="5400" dirty="0"/>
          </a:p>
        </p:txBody>
      </p:sp>
      <p:sp>
        <p:nvSpPr>
          <p:cNvPr id="9" name="TextBox 8"/>
          <p:cNvSpPr txBox="1"/>
          <p:nvPr/>
        </p:nvSpPr>
        <p:spPr>
          <a:xfrm>
            <a:off x="954410" y="13506087"/>
            <a:ext cx="13177465" cy="21805951"/>
          </a:xfrm>
          <a:prstGeom prst="rect">
            <a:avLst/>
          </a:prstGeom>
          <a:noFill/>
        </p:spPr>
        <p:txBody>
          <a:bodyPr wrap="square" lIns="91421" tIns="45711" rIns="91421" bIns="45711" rtlCol="0">
            <a:spAutoFit/>
          </a:bodyPr>
          <a:lstStyle/>
          <a:p>
            <a:endParaRPr lang="en-IE" sz="5500" dirty="0"/>
          </a:p>
          <a:p>
            <a:endParaRPr lang="en-IE" sz="5500" dirty="0"/>
          </a:p>
          <a:p>
            <a:r>
              <a:rPr lang="en-IE" sz="5500" dirty="0" err="1"/>
              <a:t>Eithne</a:t>
            </a:r>
            <a:r>
              <a:rPr lang="en-IE" sz="5500" dirty="0"/>
              <a:t> </a:t>
            </a:r>
            <a:r>
              <a:rPr lang="en-IE" sz="5500" dirty="0" err="1"/>
              <a:t>Mallin</a:t>
            </a:r>
            <a:r>
              <a:rPr lang="en-IE" sz="5500" dirty="0"/>
              <a:t>, </a:t>
            </a:r>
            <a:r>
              <a:rPr lang="en-IE" sz="5500" dirty="0" err="1"/>
              <a:t>Fingal’s</a:t>
            </a:r>
            <a:r>
              <a:rPr lang="en-IE" sz="5500" dirty="0"/>
              <a:t> Age Friendly </a:t>
            </a:r>
            <a:r>
              <a:rPr lang="en-IE" sz="5500" dirty="0" smtClean="0"/>
              <a:t>Officer approached </a:t>
            </a:r>
            <a:r>
              <a:rPr lang="en-IE" sz="5500" dirty="0"/>
              <a:t>DCU’s Age Friendly Coordinator, Christine O’Kelly with an appeal for technical support /</a:t>
            </a:r>
            <a:r>
              <a:rPr lang="en-IE" sz="5500" dirty="0" smtClean="0"/>
              <a:t>training </a:t>
            </a:r>
            <a:r>
              <a:rPr lang="en-IE" sz="5500" dirty="0"/>
              <a:t>for the </a:t>
            </a:r>
            <a:r>
              <a:rPr lang="en-IE" sz="5500" dirty="0" err="1"/>
              <a:t>Fingal</a:t>
            </a:r>
            <a:r>
              <a:rPr lang="en-IE" sz="5500" dirty="0"/>
              <a:t> Senior Citizen’s Editorial Team on the production of a Senior Citizens Newsletter for </a:t>
            </a:r>
            <a:r>
              <a:rPr lang="en-IE" sz="5500" dirty="0" err="1"/>
              <a:t>Fingal</a:t>
            </a:r>
            <a:r>
              <a:rPr lang="en-IE" sz="5500" dirty="0"/>
              <a:t>. </a:t>
            </a:r>
          </a:p>
          <a:p>
            <a:endParaRPr lang="en-IE" sz="5500" dirty="0"/>
          </a:p>
          <a:p>
            <a:r>
              <a:rPr lang="en-IE" sz="5500" dirty="0"/>
              <a:t>A call for a volunteer  through the IGLP was circulated to DCU students  and mature student, Rachel </a:t>
            </a:r>
            <a:r>
              <a:rPr lang="en-IE" sz="5500" dirty="0" err="1"/>
              <a:t>Gallen</a:t>
            </a:r>
            <a:r>
              <a:rPr lang="en-IE" sz="5500" dirty="0"/>
              <a:t> stepped up to the challenge immediately providing classes in Microsoft publisher for the group and helping them with the production of the newsletter.  Student Florian </a:t>
            </a:r>
            <a:r>
              <a:rPr lang="en-IE" sz="5500" dirty="0" err="1"/>
              <a:t>Badelt</a:t>
            </a:r>
            <a:r>
              <a:rPr lang="en-IE" sz="5500" dirty="0"/>
              <a:t> also assisted, and with help the group learned new skills and have delivered a Newsletter of which they can be very proud.</a:t>
            </a:r>
          </a:p>
          <a:p>
            <a:endParaRPr lang="en-IE" sz="5500" dirty="0"/>
          </a:p>
          <a:p>
            <a:r>
              <a:rPr lang="en-IE" sz="5500" dirty="0"/>
              <a:t> </a:t>
            </a:r>
            <a:endParaRPr lang="en-IE" sz="6400" dirty="0"/>
          </a:p>
          <a:p>
            <a:r>
              <a:rPr lang="en-IE" sz="6400" dirty="0"/>
              <a:t> </a:t>
            </a:r>
          </a:p>
          <a:p>
            <a:endParaRPr lang="en-IE" dirty="0"/>
          </a:p>
        </p:txBody>
      </p:sp>
      <p:pic>
        <p:nvPicPr>
          <p:cNvPr id="10" name="Picture 9" descr="logo1 AF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26419" y="1265612"/>
            <a:ext cx="7398801" cy="3648818"/>
          </a:xfrm>
          <a:prstGeom prst="rect">
            <a:avLst/>
          </a:prstGeom>
          <a:noFill/>
          <a:ln>
            <a:noFill/>
          </a:ln>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2755" y="33842149"/>
            <a:ext cx="7067301" cy="38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475" y="33924778"/>
            <a:ext cx="4494848" cy="337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C:\Users\okellyc\Desktop\DCU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92315" y="34026125"/>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62832" y="33266085"/>
            <a:ext cx="265747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6423" y="32205462"/>
            <a:ext cx="9329166" cy="6998970"/>
          </a:xfrm>
          <a:prstGeom prst="rect">
            <a:avLst/>
          </a:prstGeom>
          <a:noFill/>
          <a:ln w="88900">
            <a:solidFill>
              <a:schemeClr val="accent1"/>
            </a:solidFill>
            <a:miter lim="800000"/>
            <a:headEnd/>
            <a:tailEnd/>
          </a:ln>
          <a:effectLst>
            <a:outerShdw blurRad="469900" dist="279400" dir="2700000" sx="101000" sy="101000" algn="tl" rotWithShape="0">
              <a:prstClr val="black">
                <a:alpha val="35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idx="4294967295"/>
          </p:nvPr>
        </p:nvSpPr>
        <p:spPr>
          <a:xfrm>
            <a:off x="5387626" y="1386038"/>
            <a:ext cx="25738137" cy="4320654"/>
          </a:xfrm>
          <a:ln>
            <a:noFill/>
          </a:ln>
        </p:spPr>
        <p:txBody>
          <a:bodyPr>
            <a:normAutofit/>
          </a:bodyPr>
          <a:lstStyle/>
          <a:p>
            <a:pPr marL="0" indent="0" algn="ctr">
              <a:buNone/>
            </a:pPr>
            <a:r>
              <a:rPr lang="en-IE" sz="7200" dirty="0"/>
              <a:t>FINGAL SENIOR FORUM </a:t>
            </a:r>
            <a:r>
              <a:rPr lang="en-IE" sz="7200" dirty="0" smtClean="0"/>
              <a:t>NEWSLETTER PROJECT</a:t>
            </a:r>
            <a:r>
              <a:rPr lang="en-IE" sz="8800" dirty="0" smtClean="0"/>
              <a:t/>
            </a:r>
            <a:br>
              <a:rPr lang="en-IE" sz="8800" dirty="0" smtClean="0"/>
            </a:br>
            <a:r>
              <a:rPr lang="en-IE" sz="2400" dirty="0"/>
              <a:t/>
            </a:r>
            <a:br>
              <a:rPr lang="en-IE" sz="2400" dirty="0"/>
            </a:br>
            <a:r>
              <a:rPr lang="en-IE" sz="6600" b="0" i="1" dirty="0">
                <a:effectLst/>
                <a:latin typeface="Arial" panose="020B0604020202020204" pitchFamily="34" charset="0"/>
              </a:rPr>
              <a:t>An Example of Civic Engagement</a:t>
            </a:r>
          </a:p>
        </p:txBody>
      </p:sp>
      <p:sp>
        <p:nvSpPr>
          <p:cNvPr id="4" name="TextBox 3"/>
          <p:cNvSpPr txBox="1"/>
          <p:nvPr/>
        </p:nvSpPr>
        <p:spPr>
          <a:xfrm>
            <a:off x="594371" y="40743056"/>
            <a:ext cx="13537504" cy="1015663"/>
          </a:xfrm>
          <a:prstGeom prst="rect">
            <a:avLst/>
          </a:prstGeom>
          <a:noFill/>
        </p:spPr>
        <p:txBody>
          <a:bodyPr wrap="square" rtlCol="0">
            <a:spAutoFit/>
          </a:bodyPr>
          <a:lstStyle/>
          <a:p>
            <a:r>
              <a:rPr lang="en-IE" sz="6000" dirty="0" smtClean="0">
                <a:solidFill>
                  <a:schemeClr val="bg1"/>
                </a:solidFill>
                <a:latin typeface="Lucida Calligraphy" panose="03010101010101010101" pitchFamily="66" charset="0"/>
              </a:rPr>
              <a:t>Knowledge &amp; Skills Transfer  </a:t>
            </a:r>
            <a:endParaRPr lang="en-IE" sz="6000" dirty="0">
              <a:solidFill>
                <a:schemeClr val="bg1"/>
              </a:solidFill>
              <a:latin typeface="Lucida Calligraphy" panose="03010101010101010101" pitchFamily="66" charset="0"/>
            </a:endParaRPr>
          </a:p>
        </p:txBody>
      </p:sp>
      <p:sp>
        <p:nvSpPr>
          <p:cNvPr id="24" name="TextBox 23"/>
          <p:cNvSpPr txBox="1"/>
          <p:nvPr/>
        </p:nvSpPr>
        <p:spPr>
          <a:xfrm>
            <a:off x="13771835" y="40743056"/>
            <a:ext cx="5832648" cy="1015663"/>
          </a:xfrm>
          <a:prstGeom prst="rect">
            <a:avLst/>
          </a:prstGeom>
          <a:noFill/>
        </p:spPr>
        <p:txBody>
          <a:bodyPr wrap="square" rtlCol="0">
            <a:spAutoFit/>
          </a:bodyPr>
          <a:lstStyle/>
          <a:p>
            <a:r>
              <a:rPr lang="en-IE" sz="6000" dirty="0" smtClean="0">
                <a:solidFill>
                  <a:schemeClr val="bg1"/>
                </a:solidFill>
                <a:latin typeface="Lucida Calligraphy" panose="03010101010101010101" pitchFamily="66" charset="0"/>
              </a:rPr>
              <a:t>Collaboration</a:t>
            </a:r>
            <a:endParaRPr lang="en-IE" sz="6000" dirty="0">
              <a:solidFill>
                <a:schemeClr val="bg1"/>
              </a:solidFill>
              <a:latin typeface="Lucida Calligraphy" panose="03010101010101010101" pitchFamily="66" charset="0"/>
            </a:endParaRPr>
          </a:p>
        </p:txBody>
      </p:sp>
      <p:sp>
        <p:nvSpPr>
          <p:cNvPr id="26" name="TextBox 25"/>
          <p:cNvSpPr txBox="1"/>
          <p:nvPr/>
        </p:nvSpPr>
        <p:spPr>
          <a:xfrm>
            <a:off x="21008577" y="40750305"/>
            <a:ext cx="6588794" cy="1015663"/>
          </a:xfrm>
          <a:prstGeom prst="rect">
            <a:avLst/>
          </a:prstGeom>
          <a:noFill/>
        </p:spPr>
        <p:txBody>
          <a:bodyPr wrap="square" rtlCol="0">
            <a:spAutoFit/>
          </a:bodyPr>
          <a:lstStyle/>
          <a:p>
            <a:r>
              <a:rPr lang="en-IE" sz="6000" dirty="0" smtClean="0">
                <a:solidFill>
                  <a:schemeClr val="bg1"/>
                </a:solidFill>
                <a:latin typeface="Lucida Calligraphy" panose="03010101010101010101" pitchFamily="66" charset="0"/>
              </a:rPr>
              <a:t>Empowerment</a:t>
            </a:r>
            <a:endParaRPr lang="en-IE" sz="6000" dirty="0">
              <a:solidFill>
                <a:schemeClr val="bg1"/>
              </a:solidFill>
              <a:latin typeface="Lucida Calligraphy" panose="03010101010101010101" pitchFamily="66" charset="0"/>
            </a:endParaRPr>
          </a:p>
        </p:txBody>
      </p:sp>
      <p:sp>
        <p:nvSpPr>
          <p:cNvPr id="5" name="TextBox 4"/>
          <p:cNvSpPr txBox="1"/>
          <p:nvPr/>
        </p:nvSpPr>
        <p:spPr>
          <a:xfrm>
            <a:off x="954410" y="39388259"/>
            <a:ext cx="14889087" cy="369332"/>
          </a:xfrm>
          <a:prstGeom prst="rect">
            <a:avLst/>
          </a:prstGeom>
          <a:noFill/>
        </p:spPr>
        <p:txBody>
          <a:bodyPr wrap="square" rtlCol="0">
            <a:spAutoFit/>
          </a:bodyPr>
          <a:lstStyle/>
          <a:p>
            <a:r>
              <a:rPr lang="en-IE" sz="1800" dirty="0"/>
              <a:t>Patricia Martin, Brendan </a:t>
            </a:r>
            <a:r>
              <a:rPr lang="en-IE" sz="1800" dirty="0" err="1"/>
              <a:t>MacHugh</a:t>
            </a:r>
            <a:r>
              <a:rPr lang="en-IE" sz="1800" dirty="0"/>
              <a:t>, Rachel </a:t>
            </a:r>
            <a:r>
              <a:rPr lang="en-IE" sz="1800" dirty="0" smtClean="0"/>
              <a:t> </a:t>
            </a:r>
            <a:r>
              <a:rPr lang="en-IE" sz="1800" dirty="0" err="1" smtClean="0"/>
              <a:t>Gallen</a:t>
            </a:r>
            <a:r>
              <a:rPr lang="en-IE" sz="1800" dirty="0"/>
              <a:t> </a:t>
            </a:r>
            <a:r>
              <a:rPr lang="en-IE" sz="1800" dirty="0" smtClean="0"/>
              <a:t>(Student/Tutor) Margaret </a:t>
            </a:r>
            <a:r>
              <a:rPr lang="en-IE" sz="1800" dirty="0"/>
              <a:t>Tobin, Greg Farrell and Florian </a:t>
            </a:r>
            <a:r>
              <a:rPr lang="en-IE" sz="1800" dirty="0" err="1" smtClean="0"/>
              <a:t>Badelt</a:t>
            </a:r>
            <a:r>
              <a:rPr lang="en-IE" sz="1800" dirty="0" smtClean="0"/>
              <a:t> (Student) </a:t>
            </a:r>
            <a:r>
              <a:rPr lang="en-IE" sz="1800" dirty="0"/>
              <a:t>pictured at DCU.</a:t>
            </a:r>
          </a:p>
        </p:txBody>
      </p:sp>
    </p:spTree>
    <p:extLst>
      <p:ext uri="{BB962C8B-B14F-4D97-AF65-F5344CB8AC3E}">
        <p14:creationId xmlns:p14="http://schemas.microsoft.com/office/powerpoint/2010/main" val="22839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3089</TotalTime>
  <Words>332</Words>
  <Application>Microsoft Office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Slipstream</vt:lpstr>
      <vt:lpstr>FINGAL SENIOR FORUM NEWSLETTER PROJECT  An Example of Civic Engagement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FINGAL SENIOR FORUM NEWSLETTER A DEMONSTRATION OF COLLABORATION</dc:title>
  <dc:creator>dcu</dc:creator>
  <cp:lastModifiedBy>dcu</cp:lastModifiedBy>
  <cp:revision>34</cp:revision>
  <cp:lastPrinted>2015-04-08T09:55:26Z</cp:lastPrinted>
  <dcterms:created xsi:type="dcterms:W3CDTF">2015-03-31T13:37:30Z</dcterms:created>
  <dcterms:modified xsi:type="dcterms:W3CDTF">2015-04-22T15:34:13Z</dcterms:modified>
</cp:coreProperties>
</file>