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58" r:id="rId4"/>
    <p:sldId id="294" r:id="rId5"/>
    <p:sldId id="302" r:id="rId6"/>
    <p:sldId id="298" r:id="rId7"/>
    <p:sldId id="299" r:id="rId8"/>
    <p:sldId id="261" r:id="rId9"/>
    <p:sldId id="264" r:id="rId10"/>
    <p:sldId id="300" r:id="rId11"/>
    <p:sldId id="301" r:id="rId12"/>
    <p:sldId id="341" r:id="rId13"/>
    <p:sldId id="343" r:id="rId14"/>
    <p:sldId id="344" r:id="rId15"/>
    <p:sldId id="345" r:id="rId16"/>
    <p:sldId id="271" r:id="rId17"/>
    <p:sldId id="353" r:id="rId18"/>
    <p:sldId id="304" r:id="rId19"/>
    <p:sldId id="305" r:id="rId20"/>
    <p:sldId id="306" r:id="rId21"/>
    <p:sldId id="308" r:id="rId22"/>
    <p:sldId id="309" r:id="rId23"/>
    <p:sldId id="310" r:id="rId24"/>
    <p:sldId id="311" r:id="rId25"/>
    <p:sldId id="312" r:id="rId26"/>
    <p:sldId id="314" r:id="rId27"/>
    <p:sldId id="315" r:id="rId28"/>
    <p:sldId id="316" r:id="rId29"/>
    <p:sldId id="317" r:id="rId30"/>
    <p:sldId id="318" r:id="rId31"/>
    <p:sldId id="319" r:id="rId32"/>
    <p:sldId id="320" r:id="rId33"/>
    <p:sldId id="321" r:id="rId34"/>
    <p:sldId id="322" r:id="rId35"/>
    <p:sldId id="323" r:id="rId36"/>
    <p:sldId id="324" r:id="rId37"/>
    <p:sldId id="325" r:id="rId38"/>
    <p:sldId id="326" r:id="rId39"/>
    <p:sldId id="327" r:id="rId40"/>
    <p:sldId id="328" r:id="rId41"/>
    <p:sldId id="329" r:id="rId42"/>
    <p:sldId id="330" r:id="rId43"/>
    <p:sldId id="331" r:id="rId44"/>
    <p:sldId id="332" r:id="rId45"/>
    <p:sldId id="333" r:id="rId46"/>
    <p:sldId id="336" r:id="rId47"/>
    <p:sldId id="337" r:id="rId48"/>
    <p:sldId id="338" r:id="rId49"/>
    <p:sldId id="339" r:id="rId50"/>
    <p:sldId id="340" r:id="rId51"/>
    <p:sldId id="335" r:id="rId52"/>
    <p:sldId id="346" r:id="rId53"/>
    <p:sldId id="347" r:id="rId54"/>
    <p:sldId id="348" r:id="rId55"/>
    <p:sldId id="354" r:id="rId56"/>
    <p:sldId id="355" r:id="rId57"/>
    <p:sldId id="286" r:id="rId58"/>
    <p:sldId id="287" r:id="rId59"/>
    <p:sldId id="349" r:id="rId60"/>
    <p:sldId id="352" r:id="rId61"/>
    <p:sldId id="350" r:id="rId62"/>
    <p:sldId id="351" r:id="rId63"/>
    <p:sldId id="356" r:id="rId64"/>
    <p:sldId id="357" r:id="rId65"/>
    <p:sldId id="358" r:id="rId66"/>
    <p:sldId id="359" r:id="rId67"/>
    <p:sldId id="360" r:id="rId68"/>
    <p:sldId id="361" r:id="rId69"/>
    <p:sldId id="362"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44" autoAdjust="0"/>
    <p:restoredTop sz="94660"/>
  </p:normalViewPr>
  <p:slideViewPr>
    <p:cSldViewPr>
      <p:cViewPr>
        <p:scale>
          <a:sx n="75" d="100"/>
          <a:sy n="75" d="100"/>
        </p:scale>
        <p:origin x="-1008"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7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433410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1853900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793820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1547004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12997594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659246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6" name="Footer Placeholder 5"/>
          <p:cNvSpPr>
            <a:spLocks noGrp="1"/>
          </p:cNvSpPr>
          <p:nvPr>
            <p:ph type="ftr" sz="quarter" idx="11"/>
          </p:nvPr>
        </p:nvSpPr>
        <p:spPr/>
        <p:txBody>
          <a:bodyPr/>
          <a:lstStyle/>
          <a:p>
            <a:endParaRPr lang="en-IE">
              <a:solidFill>
                <a:prstClr val="white">
                  <a:tint val="75000"/>
                </a:prstClr>
              </a:solidFill>
            </a:endParaRPr>
          </a:p>
        </p:txBody>
      </p:sp>
      <p:sp>
        <p:nvSpPr>
          <p:cNvPr id="7" name="Slide Number Placeholder 6"/>
          <p:cNvSpPr>
            <a:spLocks noGrp="1"/>
          </p:cNvSpPr>
          <p:nvPr>
            <p:ph type="sldNum" sz="quarter" idx="12"/>
          </p:nvPr>
        </p:nvSpPr>
        <p:spPr/>
        <p:txBody>
          <a:body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1807986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8" name="Footer Placeholder 7"/>
          <p:cNvSpPr>
            <a:spLocks noGrp="1"/>
          </p:cNvSpPr>
          <p:nvPr>
            <p:ph type="ftr" sz="quarter" idx="11"/>
          </p:nvPr>
        </p:nvSpPr>
        <p:spPr/>
        <p:txBody>
          <a:bodyPr/>
          <a:lstStyle/>
          <a:p>
            <a:endParaRPr lang="en-IE">
              <a:solidFill>
                <a:prstClr val="white">
                  <a:tint val="75000"/>
                </a:prstClr>
              </a:solidFill>
            </a:endParaRPr>
          </a:p>
        </p:txBody>
      </p:sp>
      <p:sp>
        <p:nvSpPr>
          <p:cNvPr id="9" name="Slide Number Placeholder 8"/>
          <p:cNvSpPr>
            <a:spLocks noGrp="1"/>
          </p:cNvSpPr>
          <p:nvPr>
            <p:ph type="sldNum" sz="quarter" idx="12"/>
          </p:nvPr>
        </p:nvSpPr>
        <p:spPr/>
        <p:txBody>
          <a:body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64965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4" name="Footer Placeholder 3"/>
          <p:cNvSpPr>
            <a:spLocks noGrp="1"/>
          </p:cNvSpPr>
          <p:nvPr>
            <p:ph type="ftr" sz="quarter" idx="11"/>
          </p:nvPr>
        </p:nvSpPr>
        <p:spPr/>
        <p:txBody>
          <a:bodyPr/>
          <a:lstStyle/>
          <a:p>
            <a:endParaRPr lang="en-IE">
              <a:solidFill>
                <a:prstClr val="white">
                  <a:tint val="75000"/>
                </a:prstClr>
              </a:solidFill>
            </a:endParaRPr>
          </a:p>
        </p:txBody>
      </p:sp>
      <p:sp>
        <p:nvSpPr>
          <p:cNvPr id="5" name="Slide Number Placeholder 4"/>
          <p:cNvSpPr>
            <a:spLocks noGrp="1"/>
          </p:cNvSpPr>
          <p:nvPr>
            <p:ph type="sldNum" sz="quarter" idx="12"/>
          </p:nvPr>
        </p:nvSpPr>
        <p:spPr/>
        <p:txBody>
          <a:body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6912592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3" name="Footer Placeholder 2"/>
          <p:cNvSpPr>
            <a:spLocks noGrp="1"/>
          </p:cNvSpPr>
          <p:nvPr>
            <p:ph type="ftr" sz="quarter" idx="11"/>
          </p:nvPr>
        </p:nvSpPr>
        <p:spPr/>
        <p:txBody>
          <a:bodyPr/>
          <a:lstStyle/>
          <a:p>
            <a:endParaRPr lang="en-IE">
              <a:solidFill>
                <a:prstClr val="white">
                  <a:tint val="75000"/>
                </a:prstClr>
              </a:solidFill>
            </a:endParaRPr>
          </a:p>
        </p:txBody>
      </p:sp>
      <p:sp>
        <p:nvSpPr>
          <p:cNvPr id="4" name="Slide Number Placeholder 3"/>
          <p:cNvSpPr>
            <a:spLocks noGrp="1"/>
          </p:cNvSpPr>
          <p:nvPr>
            <p:ph type="sldNum" sz="quarter" idx="12"/>
          </p:nvPr>
        </p:nvSpPr>
        <p:spPr/>
        <p:txBody>
          <a:body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40252450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6" name="Footer Placeholder 5"/>
          <p:cNvSpPr>
            <a:spLocks noGrp="1"/>
          </p:cNvSpPr>
          <p:nvPr>
            <p:ph type="ftr" sz="quarter" idx="11"/>
          </p:nvPr>
        </p:nvSpPr>
        <p:spPr/>
        <p:txBody>
          <a:bodyPr/>
          <a:lstStyle/>
          <a:p>
            <a:endParaRPr lang="en-IE">
              <a:solidFill>
                <a:prstClr val="white">
                  <a:tint val="75000"/>
                </a:prstClr>
              </a:solidFill>
            </a:endParaRPr>
          </a:p>
        </p:txBody>
      </p:sp>
      <p:sp>
        <p:nvSpPr>
          <p:cNvPr id="7" name="Slide Number Placeholder 6"/>
          <p:cNvSpPr>
            <a:spLocks noGrp="1"/>
          </p:cNvSpPr>
          <p:nvPr>
            <p:ph type="sldNum" sz="quarter" idx="12"/>
          </p:nvPr>
        </p:nvSpPr>
        <p:spPr/>
        <p:txBody>
          <a:body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193703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38075378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6" name="Footer Placeholder 5"/>
          <p:cNvSpPr>
            <a:spLocks noGrp="1"/>
          </p:cNvSpPr>
          <p:nvPr>
            <p:ph type="ftr" sz="quarter" idx="11"/>
          </p:nvPr>
        </p:nvSpPr>
        <p:spPr/>
        <p:txBody>
          <a:bodyPr/>
          <a:lstStyle/>
          <a:p>
            <a:endParaRPr lang="en-IE">
              <a:solidFill>
                <a:prstClr val="white">
                  <a:tint val="75000"/>
                </a:prstClr>
              </a:solidFill>
            </a:endParaRPr>
          </a:p>
        </p:txBody>
      </p:sp>
      <p:sp>
        <p:nvSpPr>
          <p:cNvPr id="7" name="Slide Number Placeholder 6"/>
          <p:cNvSpPr>
            <a:spLocks noGrp="1"/>
          </p:cNvSpPr>
          <p:nvPr>
            <p:ph type="sldNum" sz="quarter" idx="12"/>
          </p:nvPr>
        </p:nvSpPr>
        <p:spPr/>
        <p:txBody>
          <a:body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36537894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11653558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6377873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37015896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2771306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17459080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6" name="Footer Placeholder 5"/>
          <p:cNvSpPr>
            <a:spLocks noGrp="1"/>
          </p:cNvSpPr>
          <p:nvPr>
            <p:ph type="ftr" sz="quarter" idx="11"/>
          </p:nvPr>
        </p:nvSpPr>
        <p:spPr/>
        <p:txBody>
          <a:bodyPr/>
          <a:lstStyle/>
          <a:p>
            <a:endParaRPr lang="en-IE">
              <a:solidFill>
                <a:prstClr val="white">
                  <a:tint val="75000"/>
                </a:prstClr>
              </a:solidFill>
            </a:endParaRPr>
          </a:p>
        </p:txBody>
      </p:sp>
      <p:sp>
        <p:nvSpPr>
          <p:cNvPr id="7" name="Slide Number Placeholder 6"/>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8518776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8" name="Footer Placeholder 7"/>
          <p:cNvSpPr>
            <a:spLocks noGrp="1"/>
          </p:cNvSpPr>
          <p:nvPr>
            <p:ph type="ftr" sz="quarter" idx="11"/>
          </p:nvPr>
        </p:nvSpPr>
        <p:spPr/>
        <p:txBody>
          <a:bodyPr/>
          <a:lstStyle/>
          <a:p>
            <a:endParaRPr lang="en-IE">
              <a:solidFill>
                <a:prstClr val="white">
                  <a:tint val="75000"/>
                </a:prstClr>
              </a:solidFill>
            </a:endParaRPr>
          </a:p>
        </p:txBody>
      </p:sp>
      <p:sp>
        <p:nvSpPr>
          <p:cNvPr id="9" name="Slide Number Placeholder 8"/>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1084887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4" name="Footer Placeholder 3"/>
          <p:cNvSpPr>
            <a:spLocks noGrp="1"/>
          </p:cNvSpPr>
          <p:nvPr>
            <p:ph type="ftr" sz="quarter" idx="11"/>
          </p:nvPr>
        </p:nvSpPr>
        <p:spPr/>
        <p:txBody>
          <a:bodyPr/>
          <a:lstStyle/>
          <a:p>
            <a:endParaRPr lang="en-IE">
              <a:solidFill>
                <a:prstClr val="white">
                  <a:tint val="75000"/>
                </a:prstClr>
              </a:solidFill>
            </a:endParaRPr>
          </a:p>
        </p:txBody>
      </p:sp>
      <p:sp>
        <p:nvSpPr>
          <p:cNvPr id="5" name="Slide Number Placeholder 4"/>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2750905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3" name="Footer Placeholder 2"/>
          <p:cNvSpPr>
            <a:spLocks noGrp="1"/>
          </p:cNvSpPr>
          <p:nvPr>
            <p:ph type="ftr" sz="quarter" idx="11"/>
          </p:nvPr>
        </p:nvSpPr>
        <p:spPr/>
        <p:txBody>
          <a:bodyPr/>
          <a:lstStyle/>
          <a:p>
            <a:endParaRPr lang="en-IE">
              <a:solidFill>
                <a:prstClr val="white">
                  <a:tint val="75000"/>
                </a:prstClr>
              </a:solidFill>
            </a:endParaRPr>
          </a:p>
        </p:txBody>
      </p:sp>
      <p:sp>
        <p:nvSpPr>
          <p:cNvPr id="4" name="Slide Number Placeholder 3"/>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3537810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6972346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6" name="Footer Placeholder 5"/>
          <p:cNvSpPr>
            <a:spLocks noGrp="1"/>
          </p:cNvSpPr>
          <p:nvPr>
            <p:ph type="ftr" sz="quarter" idx="11"/>
          </p:nvPr>
        </p:nvSpPr>
        <p:spPr/>
        <p:txBody>
          <a:bodyPr/>
          <a:lstStyle/>
          <a:p>
            <a:endParaRPr lang="en-IE">
              <a:solidFill>
                <a:prstClr val="white">
                  <a:tint val="75000"/>
                </a:prstClr>
              </a:solidFill>
            </a:endParaRPr>
          </a:p>
        </p:txBody>
      </p:sp>
      <p:sp>
        <p:nvSpPr>
          <p:cNvPr id="7" name="Slide Number Placeholder 6"/>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0084046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6" name="Footer Placeholder 5"/>
          <p:cNvSpPr>
            <a:spLocks noGrp="1"/>
          </p:cNvSpPr>
          <p:nvPr>
            <p:ph type="ftr" sz="quarter" idx="11"/>
          </p:nvPr>
        </p:nvSpPr>
        <p:spPr/>
        <p:txBody>
          <a:bodyPr/>
          <a:lstStyle/>
          <a:p>
            <a:endParaRPr lang="en-IE">
              <a:solidFill>
                <a:prstClr val="white">
                  <a:tint val="75000"/>
                </a:prstClr>
              </a:solidFill>
            </a:endParaRPr>
          </a:p>
        </p:txBody>
      </p:sp>
      <p:sp>
        <p:nvSpPr>
          <p:cNvPr id="7" name="Slide Number Placeholder 6"/>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32924224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36857828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11"/>
          </p:nvPr>
        </p:nvSpPr>
        <p:spPr/>
        <p:txBody>
          <a:bodyPr/>
          <a:lstStyle/>
          <a:p>
            <a:endParaRPr lang="en-IE">
              <a:solidFill>
                <a:prstClr val="white">
                  <a:tint val="75000"/>
                </a:prstClr>
              </a:solidFill>
            </a:endParaRPr>
          </a:p>
        </p:txBody>
      </p:sp>
      <p:sp>
        <p:nvSpPr>
          <p:cNvPr id="6" name="Slide Number Placeholder 5"/>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863514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6" name="Footer Placeholder 5"/>
          <p:cNvSpPr>
            <a:spLocks noGrp="1"/>
          </p:cNvSpPr>
          <p:nvPr>
            <p:ph type="ftr" sz="quarter" idx="11"/>
          </p:nvPr>
        </p:nvSpPr>
        <p:spPr/>
        <p:txBody>
          <a:bodyPr/>
          <a:lstStyle/>
          <a:p>
            <a:endParaRPr lang="en-IE">
              <a:solidFill>
                <a:prstClr val="white">
                  <a:tint val="75000"/>
                </a:prstClr>
              </a:solidFill>
            </a:endParaRPr>
          </a:p>
        </p:txBody>
      </p:sp>
      <p:sp>
        <p:nvSpPr>
          <p:cNvPr id="7" name="Slide Number Placeholder 6"/>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77266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8" name="Footer Placeholder 7"/>
          <p:cNvSpPr>
            <a:spLocks noGrp="1"/>
          </p:cNvSpPr>
          <p:nvPr>
            <p:ph type="ftr" sz="quarter" idx="11"/>
          </p:nvPr>
        </p:nvSpPr>
        <p:spPr/>
        <p:txBody>
          <a:bodyPr/>
          <a:lstStyle/>
          <a:p>
            <a:endParaRPr lang="en-IE">
              <a:solidFill>
                <a:prstClr val="white">
                  <a:tint val="75000"/>
                </a:prstClr>
              </a:solidFill>
            </a:endParaRPr>
          </a:p>
        </p:txBody>
      </p:sp>
      <p:sp>
        <p:nvSpPr>
          <p:cNvPr id="9" name="Slide Number Placeholder 8"/>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569094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4" name="Footer Placeholder 3"/>
          <p:cNvSpPr>
            <a:spLocks noGrp="1"/>
          </p:cNvSpPr>
          <p:nvPr>
            <p:ph type="ftr" sz="quarter" idx="11"/>
          </p:nvPr>
        </p:nvSpPr>
        <p:spPr/>
        <p:txBody>
          <a:bodyPr/>
          <a:lstStyle/>
          <a:p>
            <a:endParaRPr lang="en-IE">
              <a:solidFill>
                <a:prstClr val="white">
                  <a:tint val="75000"/>
                </a:prstClr>
              </a:solidFill>
            </a:endParaRPr>
          </a:p>
        </p:txBody>
      </p:sp>
      <p:sp>
        <p:nvSpPr>
          <p:cNvPr id="5" name="Slide Number Placeholder 4"/>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84346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3" name="Footer Placeholder 2"/>
          <p:cNvSpPr>
            <a:spLocks noGrp="1"/>
          </p:cNvSpPr>
          <p:nvPr>
            <p:ph type="ftr" sz="quarter" idx="11"/>
          </p:nvPr>
        </p:nvSpPr>
        <p:spPr/>
        <p:txBody>
          <a:bodyPr/>
          <a:lstStyle/>
          <a:p>
            <a:endParaRPr lang="en-IE">
              <a:solidFill>
                <a:prstClr val="white">
                  <a:tint val="75000"/>
                </a:prstClr>
              </a:solidFill>
            </a:endParaRPr>
          </a:p>
        </p:txBody>
      </p:sp>
      <p:sp>
        <p:nvSpPr>
          <p:cNvPr id="4" name="Slide Number Placeholder 3"/>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3800321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6" name="Footer Placeholder 5"/>
          <p:cNvSpPr>
            <a:spLocks noGrp="1"/>
          </p:cNvSpPr>
          <p:nvPr>
            <p:ph type="ftr" sz="quarter" idx="11"/>
          </p:nvPr>
        </p:nvSpPr>
        <p:spPr/>
        <p:txBody>
          <a:bodyPr/>
          <a:lstStyle/>
          <a:p>
            <a:endParaRPr lang="en-IE">
              <a:solidFill>
                <a:prstClr val="white">
                  <a:tint val="75000"/>
                </a:prstClr>
              </a:solidFill>
            </a:endParaRPr>
          </a:p>
        </p:txBody>
      </p:sp>
      <p:sp>
        <p:nvSpPr>
          <p:cNvPr id="7" name="Slide Number Placeholder 6"/>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407414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6" name="Footer Placeholder 5"/>
          <p:cNvSpPr>
            <a:spLocks noGrp="1"/>
          </p:cNvSpPr>
          <p:nvPr>
            <p:ph type="ftr" sz="quarter" idx="11"/>
          </p:nvPr>
        </p:nvSpPr>
        <p:spPr/>
        <p:txBody>
          <a:bodyPr/>
          <a:lstStyle/>
          <a:p>
            <a:endParaRPr lang="en-IE">
              <a:solidFill>
                <a:prstClr val="white">
                  <a:tint val="75000"/>
                </a:prstClr>
              </a:solidFill>
            </a:endParaRPr>
          </a:p>
        </p:txBody>
      </p:sp>
      <p:sp>
        <p:nvSpPr>
          <p:cNvPr id="7" name="Slide Number Placeholder 6"/>
          <p:cNvSpPr>
            <a:spLocks noGrp="1"/>
          </p:cNvSpPr>
          <p:nvPr>
            <p:ph type="sldNum" sz="quarter" idx="12"/>
          </p:nvPr>
        </p:nvSpPr>
        <p:spPr/>
        <p:txBody>
          <a:body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345181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32051847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B47C9E-389F-433D-B640-A8C1CE0C2A01}"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CD3315-7D4E-433F-955D-B2FFEA3D5B4F}"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164620803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A1C14-042B-4056-92A3-F5973D1CA935}" type="datetimeFigureOut">
              <a:rPr lang="en-IE" smtClean="0">
                <a:solidFill>
                  <a:prstClr val="white">
                    <a:tint val="75000"/>
                  </a:prstClr>
                </a:solidFill>
              </a:rPr>
              <a:pPr/>
              <a:t>28/04/2017</a:t>
            </a:fld>
            <a:endParaRPr lang="en-IE">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4959FE-C899-456B-9402-83D20219CE66}" type="slidenum">
              <a:rPr lang="en-IE" smtClean="0">
                <a:solidFill>
                  <a:prstClr val="white">
                    <a:tint val="75000"/>
                  </a:prstClr>
                </a:solidFill>
              </a:rPr>
              <a:pPr/>
              <a:t>‹#›</a:t>
            </a:fld>
            <a:endParaRPr lang="en-IE">
              <a:solidFill>
                <a:prstClr val="white">
                  <a:tint val="75000"/>
                </a:prstClr>
              </a:solidFill>
            </a:endParaRPr>
          </a:p>
        </p:txBody>
      </p:sp>
    </p:spTree>
    <p:extLst>
      <p:ext uri="{BB962C8B-B14F-4D97-AF65-F5344CB8AC3E}">
        <p14:creationId xmlns:p14="http://schemas.microsoft.com/office/powerpoint/2010/main" val="290567631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9.xml"/></Relationships>
</file>

<file path=ppt/slides/_rels/slide45.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9.xml"/></Relationships>
</file>

<file path=ppt/slides/_rels/slide48.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8.xml"/><Relationship Id="rId4" Type="http://schemas.openxmlformats.org/officeDocument/2006/relationships/image" Target="../media/image16.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686909" cy="7048083"/>
          </a:xfrm>
          <a:prstGeom prst="rect">
            <a:avLst/>
          </a:prstGeom>
        </p:spPr>
        <p:txBody>
          <a:bodyPr wrap="square">
            <a:spAutoFit/>
          </a:bodyPr>
          <a:lstStyle/>
          <a:p>
            <a:pPr algn="ctr"/>
            <a:endParaRPr lang="en-IE" sz="2400" b="1" dirty="0">
              <a:solidFill>
                <a:prstClr val="white"/>
              </a:solidFill>
              <a:latin typeface="arial" panose="020B0604020202020204" pitchFamily="34" charset="0"/>
            </a:endParaRPr>
          </a:p>
          <a:p>
            <a:pPr algn="ctr"/>
            <a:r>
              <a:rPr lang="en-IE" sz="2400" dirty="0" smtClean="0">
                <a:solidFill>
                  <a:prstClr val="white"/>
                </a:solidFill>
                <a:ea typeface="Times New Roman"/>
              </a:rPr>
              <a:t>'Rethinking Key Issues in School </a:t>
            </a:r>
            <a:r>
              <a:rPr lang="en-IE" sz="2400" dirty="0">
                <a:solidFill>
                  <a:prstClr val="white"/>
                </a:solidFill>
                <a:ea typeface="Times New Roman"/>
              </a:rPr>
              <a:t>Bullying and Violence Prevention: Strategic Policy Issues from Europe for a Wider International </a:t>
            </a:r>
            <a:endParaRPr lang="en-IE" sz="2400" dirty="0" smtClean="0">
              <a:solidFill>
                <a:prstClr val="white"/>
              </a:solidFill>
              <a:ea typeface="Times New Roman"/>
            </a:endParaRPr>
          </a:p>
          <a:p>
            <a:pPr algn="ctr"/>
            <a:r>
              <a:rPr lang="en-IE" sz="2400" dirty="0" smtClean="0">
                <a:solidFill>
                  <a:prstClr val="white"/>
                </a:solidFill>
                <a:ea typeface="Times New Roman"/>
              </a:rPr>
              <a:t>Context ?‘</a:t>
            </a:r>
          </a:p>
          <a:p>
            <a:pPr algn="ctr"/>
            <a:endParaRPr lang="en-IE" sz="2000" dirty="0">
              <a:solidFill>
                <a:prstClr val="white"/>
              </a:solidFill>
              <a:ea typeface="Times New Roman"/>
            </a:endParaRPr>
          </a:p>
          <a:p>
            <a:pPr algn="ctr"/>
            <a:r>
              <a:rPr lang="en-IE" sz="2400" dirty="0">
                <a:solidFill>
                  <a:prstClr val="white"/>
                </a:solidFill>
                <a:cs typeface="Calibri" pitchFamily="34" charset="0"/>
              </a:rPr>
              <a:t>Department of </a:t>
            </a:r>
            <a:r>
              <a:rPr lang="en-IE" sz="2400" dirty="0" smtClean="0"/>
              <a:t>Educational and Counselling Psychology, and Special Education,</a:t>
            </a:r>
            <a:endParaRPr lang="en-IE" sz="2400" dirty="0">
              <a:cs typeface="Calibri" pitchFamily="34" charset="0"/>
            </a:endParaRPr>
          </a:p>
          <a:p>
            <a:pPr algn="ctr"/>
            <a:r>
              <a:rPr lang="en-IE" sz="2400" dirty="0">
                <a:solidFill>
                  <a:prstClr val="white"/>
                </a:solidFill>
                <a:cs typeface="Calibri" pitchFamily="34" charset="0"/>
              </a:rPr>
              <a:t>University of British Columbia, Vancouver</a:t>
            </a:r>
          </a:p>
          <a:p>
            <a:pPr algn="ctr"/>
            <a:r>
              <a:rPr lang="en-IE" sz="2400" dirty="0">
                <a:solidFill>
                  <a:prstClr val="white"/>
                </a:solidFill>
                <a:cs typeface="Calibri" pitchFamily="34" charset="0"/>
              </a:rPr>
              <a:t>April </a:t>
            </a:r>
            <a:r>
              <a:rPr lang="en-IE" sz="2400" dirty="0" smtClean="0">
                <a:solidFill>
                  <a:prstClr val="white"/>
                </a:solidFill>
                <a:cs typeface="Calibri" pitchFamily="34" charset="0"/>
              </a:rPr>
              <a:t> 21st </a:t>
            </a:r>
            <a:r>
              <a:rPr lang="en-IE" sz="2400" dirty="0">
                <a:solidFill>
                  <a:prstClr val="white"/>
                </a:solidFill>
                <a:cs typeface="Calibri" pitchFamily="34" charset="0"/>
              </a:rPr>
              <a:t>2017</a:t>
            </a:r>
            <a:endParaRPr lang="en-IE" sz="2400" b="1" dirty="0">
              <a:solidFill>
                <a:prstClr val="white"/>
              </a:solidFill>
              <a:cs typeface="Calibri" pitchFamily="34" charset="0"/>
            </a:endParaRPr>
          </a:p>
          <a:p>
            <a:pPr algn="ctr"/>
            <a:endParaRPr lang="en-IE" sz="2400" dirty="0">
              <a:solidFill>
                <a:prstClr val="white"/>
              </a:solidFill>
              <a:cs typeface="Calibri" pitchFamily="34" charset="0"/>
            </a:endParaRPr>
          </a:p>
          <a:p>
            <a:pPr algn="ctr"/>
            <a:r>
              <a:rPr lang="en-IE" sz="2400" dirty="0">
                <a:solidFill>
                  <a:prstClr val="white"/>
                </a:solidFill>
                <a:cs typeface="Calibri" pitchFamily="34" charset="0"/>
              </a:rPr>
              <a:t>Dr Paul </a:t>
            </a:r>
            <a:r>
              <a:rPr lang="en-IE" sz="2400" dirty="0" err="1">
                <a:solidFill>
                  <a:prstClr val="white"/>
                </a:solidFill>
                <a:cs typeface="Calibri" pitchFamily="34" charset="0"/>
              </a:rPr>
              <a:t>Downes</a:t>
            </a:r>
            <a:r>
              <a:rPr lang="en-IE" sz="2400" dirty="0">
                <a:solidFill>
                  <a:prstClr val="white"/>
                </a:solidFill>
                <a:cs typeface="Calibri" pitchFamily="34" charset="0"/>
              </a:rPr>
              <a:t/>
            </a:r>
            <a:br>
              <a:rPr lang="en-IE" sz="2400" dirty="0">
                <a:solidFill>
                  <a:prstClr val="white"/>
                </a:solidFill>
                <a:cs typeface="Calibri" pitchFamily="34" charset="0"/>
              </a:rPr>
            </a:br>
            <a:r>
              <a:rPr lang="en-IE" sz="2400" dirty="0">
                <a:solidFill>
                  <a:prstClr val="white"/>
                </a:solidFill>
                <a:cs typeface="Calibri" pitchFamily="34" charset="0"/>
              </a:rPr>
              <a:t>Director, Educational Disadvantage Centre</a:t>
            </a:r>
            <a:br>
              <a:rPr lang="en-IE" sz="2400" dirty="0">
                <a:solidFill>
                  <a:prstClr val="white"/>
                </a:solidFill>
                <a:cs typeface="Calibri" pitchFamily="34" charset="0"/>
              </a:rPr>
            </a:br>
            <a:r>
              <a:rPr lang="en-IE" sz="2400" dirty="0">
                <a:solidFill>
                  <a:prstClr val="white"/>
                </a:solidFill>
                <a:cs typeface="Calibri" pitchFamily="34" charset="0"/>
              </a:rPr>
              <a:t>Senior Lecturer in Education (Psychology)</a:t>
            </a:r>
            <a:br>
              <a:rPr lang="en-IE" sz="2400" dirty="0">
                <a:solidFill>
                  <a:prstClr val="white"/>
                </a:solidFill>
                <a:cs typeface="Calibri" pitchFamily="34" charset="0"/>
              </a:rPr>
            </a:br>
            <a:r>
              <a:rPr lang="en-IE" sz="2400" dirty="0">
                <a:solidFill>
                  <a:prstClr val="white"/>
                </a:solidFill>
                <a:cs typeface="Calibri" pitchFamily="34" charset="0"/>
              </a:rPr>
              <a:t>Member of the European Commission Network of Experts on the Social Aspects of Education and Training (NESET I &amp; II) (2011-2017) </a:t>
            </a:r>
            <a:br>
              <a:rPr lang="en-IE" sz="2400" dirty="0">
                <a:solidFill>
                  <a:prstClr val="white"/>
                </a:solidFill>
                <a:cs typeface="Calibri" pitchFamily="34" charset="0"/>
              </a:rPr>
            </a:br>
            <a:r>
              <a:rPr lang="en-IE" sz="2400" dirty="0">
                <a:solidFill>
                  <a:prstClr val="white"/>
                </a:solidFill>
                <a:cs typeface="Calibri" pitchFamily="34" charset="0"/>
              </a:rPr>
              <a:t>Institute of Education</a:t>
            </a:r>
            <a:br>
              <a:rPr lang="en-IE" sz="2400" dirty="0">
                <a:solidFill>
                  <a:prstClr val="white"/>
                </a:solidFill>
                <a:cs typeface="Calibri" pitchFamily="34" charset="0"/>
              </a:rPr>
            </a:br>
            <a:r>
              <a:rPr lang="en-IE" sz="2400" dirty="0">
                <a:solidFill>
                  <a:prstClr val="white"/>
                </a:solidFill>
                <a:cs typeface="Calibri" pitchFamily="34" charset="0"/>
              </a:rPr>
              <a:t>Dublin City University, Ireland </a:t>
            </a:r>
          </a:p>
          <a:p>
            <a:pPr algn="ctr"/>
            <a:r>
              <a:rPr lang="en-IE" sz="2400" u="sng" dirty="0">
                <a:solidFill>
                  <a:prstClr val="white"/>
                </a:solidFill>
                <a:cs typeface="Calibri" pitchFamily="34" charset="0"/>
              </a:rPr>
              <a:t>paul.downes@dcu.ie </a:t>
            </a:r>
          </a:p>
          <a:p>
            <a:endParaRPr lang="en-IE" sz="2400" dirty="0">
              <a:solidFill>
                <a:prstClr val="white"/>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1065" y="5533848"/>
            <a:ext cx="2163763"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5589240"/>
            <a:ext cx="1181510" cy="1181510"/>
          </a:xfrm>
          <a:prstGeom prst="rect">
            <a:avLst/>
          </a:prstGeom>
        </p:spPr>
      </p:pic>
    </p:spTree>
    <p:extLst>
      <p:ext uri="{BB962C8B-B14F-4D97-AF65-F5344CB8AC3E}">
        <p14:creationId xmlns:p14="http://schemas.microsoft.com/office/powerpoint/2010/main" val="42314800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478970"/>
          </a:xfrm>
          <a:prstGeom prst="rect">
            <a:avLst/>
          </a:prstGeom>
        </p:spPr>
        <p:txBody>
          <a:bodyPr wrap="square">
            <a:spAutoFit/>
          </a:bodyPr>
          <a:lstStyle/>
          <a:p>
            <a:r>
              <a:rPr lang="en-IE" sz="2400" b="1" dirty="0" smtClean="0">
                <a:solidFill>
                  <a:prstClr val="white"/>
                </a:solidFill>
              </a:rPr>
              <a:t>Beyond </a:t>
            </a:r>
            <a:r>
              <a:rPr lang="en-IE" sz="2400" b="1" dirty="0">
                <a:solidFill>
                  <a:prstClr val="white"/>
                </a:solidFill>
              </a:rPr>
              <a:t>Authoritarian Teaching and Discriminatory </a:t>
            </a:r>
            <a:r>
              <a:rPr lang="en-IE" sz="2400" b="1" dirty="0" smtClean="0">
                <a:solidFill>
                  <a:prstClr val="white"/>
                </a:solidFill>
              </a:rPr>
              <a:t>Bullying</a:t>
            </a:r>
          </a:p>
          <a:p>
            <a:endParaRPr lang="en-IE" sz="2400" b="1" dirty="0" smtClean="0">
              <a:solidFill>
                <a:prstClr val="white"/>
              </a:solidFill>
            </a:endParaRPr>
          </a:p>
          <a:p>
            <a:r>
              <a:rPr lang="en-IE" sz="2400" dirty="0">
                <a:solidFill>
                  <a:prstClr val="white"/>
                </a:solidFill>
                <a:ea typeface="Times New Roman"/>
                <a:cs typeface="Times New Roman"/>
              </a:rPr>
              <a:t>T</a:t>
            </a:r>
            <a:r>
              <a:rPr lang="en-IE" sz="2400" dirty="0" smtClean="0">
                <a:solidFill>
                  <a:prstClr val="white"/>
                </a:solidFill>
                <a:ea typeface="Times New Roman"/>
                <a:cs typeface="Times New Roman"/>
              </a:rPr>
              <a:t>eacher </a:t>
            </a:r>
            <a:r>
              <a:rPr lang="en-IE" sz="2400" dirty="0">
                <a:solidFill>
                  <a:prstClr val="white"/>
                </a:solidFill>
                <a:ea typeface="Times New Roman"/>
                <a:cs typeface="Times New Roman"/>
              </a:rPr>
              <a:t>discriminatory bullying of students </a:t>
            </a:r>
            <a:r>
              <a:rPr lang="en-GB" sz="2400" spc="-10" dirty="0">
                <a:solidFill>
                  <a:prstClr val="white"/>
                </a:solidFill>
                <a:ea typeface="Times New Roman"/>
                <a:cs typeface="Times New Roman"/>
              </a:rPr>
              <a:t>in a sample of 1352 immigrant and Roma students as part of a wider sample of 8817 students across 10 European countries (Bulgaria, Cyprus, France, Germany, Greece, Italy, Portugal, Romania, Slovenia, Spain) </a:t>
            </a:r>
            <a:r>
              <a:rPr lang="en-IE" sz="2400" dirty="0">
                <a:solidFill>
                  <a:prstClr val="white"/>
                </a:solidFill>
                <a:ea typeface="Times New Roman"/>
                <a:cs typeface="Times New Roman"/>
              </a:rPr>
              <a:t>(</a:t>
            </a:r>
            <a:r>
              <a:rPr lang="en-GB" sz="2400" dirty="0" err="1">
                <a:solidFill>
                  <a:prstClr val="white"/>
                </a:solidFill>
                <a:ea typeface="Times New Roman"/>
                <a:cs typeface="Times New Roman"/>
              </a:rPr>
              <a:t>Elamé</a:t>
            </a:r>
            <a:r>
              <a:rPr lang="en-IE" sz="2400" dirty="0">
                <a:solidFill>
                  <a:prstClr val="white"/>
                </a:solidFill>
                <a:ea typeface="Times New Roman"/>
                <a:cs typeface="Times New Roman"/>
              </a:rPr>
              <a:t> 2013). </a:t>
            </a:r>
            <a:endParaRPr lang="en-IE" sz="2400" dirty="0" smtClean="0">
              <a:solidFill>
                <a:prstClr val="white"/>
              </a:solidFill>
              <a:ea typeface="Times New Roman"/>
              <a:cs typeface="Times New Roman"/>
            </a:endParaRPr>
          </a:p>
          <a:p>
            <a:endParaRPr lang="en-IE" sz="2400" dirty="0">
              <a:solidFill>
                <a:prstClr val="white"/>
              </a:solidFill>
              <a:ea typeface="Times New Roman"/>
              <a:cs typeface="Times New Roman"/>
            </a:endParaRPr>
          </a:p>
          <a:p>
            <a:r>
              <a:rPr lang="en-US" sz="2400" dirty="0" err="1">
                <a:solidFill>
                  <a:prstClr val="white"/>
                </a:solidFill>
                <a:ea typeface="Calibri" panose="020F0502020204030204" pitchFamily="34" charset="0"/>
                <a:cs typeface="Times New Roman" panose="02020603050405020304" pitchFamily="18" charset="0"/>
              </a:rPr>
              <a:t>Elamé’s</a:t>
            </a:r>
            <a:r>
              <a:rPr lang="en-US" sz="2400" dirty="0">
                <a:solidFill>
                  <a:prstClr val="white"/>
                </a:solidFill>
                <a:ea typeface="Calibri" panose="020F0502020204030204" pitchFamily="34" charset="0"/>
                <a:cs typeface="Times New Roman" panose="02020603050405020304" pitchFamily="18" charset="0"/>
              </a:rPr>
              <a:t> (2013) 10 country European study regarding ‘the fundamental importance’ of teacher influence on discriminatory bullying </a:t>
            </a:r>
          </a:p>
          <a:p>
            <a:r>
              <a:rPr lang="en-US" sz="2400" dirty="0">
                <a:solidFill>
                  <a:prstClr val="white"/>
                </a:solidFill>
                <a:ea typeface="Calibri" panose="020F0502020204030204" pitchFamily="34" charset="0"/>
                <a:cs typeface="Times New Roman" panose="02020603050405020304" pitchFamily="18" charset="0"/>
              </a:rPr>
              <a:t>-Those immigrant and Roma students who think the teacher exhibits similar </a:t>
            </a:r>
            <a:r>
              <a:rPr lang="en-US" sz="2400" dirty="0" err="1">
                <a:solidFill>
                  <a:prstClr val="white"/>
                </a:solidFill>
                <a:ea typeface="Calibri" panose="020F0502020204030204" pitchFamily="34" charset="0"/>
                <a:cs typeface="Times New Roman" panose="02020603050405020304" pitchFamily="18" charset="0"/>
              </a:rPr>
              <a:t>behaviour</a:t>
            </a:r>
            <a:r>
              <a:rPr lang="en-US" sz="2400" dirty="0">
                <a:solidFill>
                  <a:prstClr val="white"/>
                </a:solidFill>
                <a:ea typeface="Calibri" panose="020F0502020204030204" pitchFamily="34" charset="0"/>
                <a:cs typeface="Times New Roman" panose="02020603050405020304" pitchFamily="18" charset="0"/>
              </a:rPr>
              <a:t> towards ‘native’ and immigrant and Roma children in the class are those bullied least in the last 3 months.</a:t>
            </a:r>
          </a:p>
          <a:p>
            <a:endParaRPr lang="en-US" sz="2400" dirty="0">
              <a:solidFill>
                <a:prstClr val="white"/>
              </a:solidFill>
              <a:ea typeface="Calibri" panose="020F0502020204030204" pitchFamily="34" charset="0"/>
              <a:cs typeface="Times New Roman" panose="02020603050405020304" pitchFamily="18" charset="0"/>
            </a:endParaRPr>
          </a:p>
          <a:p>
            <a:r>
              <a:rPr lang="en-US" sz="2400" dirty="0">
                <a:solidFill>
                  <a:prstClr val="white"/>
                </a:solidFill>
                <a:ea typeface="Calibri" panose="020F0502020204030204" pitchFamily="34" charset="0"/>
                <a:cs typeface="Times New Roman" panose="02020603050405020304" pitchFamily="18" charset="0"/>
              </a:rPr>
              <a:t>In contrast, ‘those who declare that their teacher </a:t>
            </a:r>
            <a:r>
              <a:rPr lang="en-US" sz="2400" dirty="0" err="1">
                <a:solidFill>
                  <a:prstClr val="white"/>
                </a:solidFill>
                <a:ea typeface="Calibri" panose="020F0502020204030204" pitchFamily="34" charset="0"/>
                <a:cs typeface="Times New Roman" panose="02020603050405020304" pitchFamily="18" charset="0"/>
              </a:rPr>
              <a:t>favours</a:t>
            </a:r>
            <a:r>
              <a:rPr lang="en-US" sz="2400" dirty="0">
                <a:solidFill>
                  <a:prstClr val="white"/>
                </a:solidFill>
                <a:ea typeface="Calibri" panose="020F0502020204030204" pitchFamily="34" charset="0"/>
                <a:cs typeface="Times New Roman" panose="02020603050405020304" pitchFamily="18" charset="0"/>
              </a:rPr>
              <a:t> native children over immigrant/Roma students are more vulnerable to suffer some form of bullying. </a:t>
            </a:r>
          </a:p>
          <a:p>
            <a:endParaRPr lang="en-US" sz="2400" dirty="0">
              <a:solidFill>
                <a:prstClr val="white"/>
              </a:solidFill>
              <a:ea typeface="Calibri" panose="020F0502020204030204" pitchFamily="34" charset="0"/>
              <a:cs typeface="Times New Roman" panose="02020603050405020304" pitchFamily="18" charset="0"/>
            </a:endParaRPr>
          </a:p>
          <a:p>
            <a:r>
              <a:rPr lang="en-IE" sz="2400" dirty="0" smtClean="0">
                <a:solidFill>
                  <a:prstClr val="white"/>
                </a:solidFill>
                <a:ea typeface="Calibri" panose="020F0502020204030204" pitchFamily="34" charset="0"/>
                <a:cs typeface="Times New Roman" panose="02020603050405020304" pitchFamily="18" charset="0"/>
              </a:rPr>
              <a:t> </a:t>
            </a:r>
            <a:endParaRPr lang="en-IE" sz="2400" dirty="0" smtClean="0">
              <a:solidFill>
                <a:prstClr val="white"/>
              </a:solidFill>
              <a:ea typeface="Times New Roman"/>
              <a:cs typeface="Times New Roman"/>
            </a:endParaRPr>
          </a:p>
          <a:p>
            <a:pPr marL="457200" indent="-457200">
              <a:buFontTx/>
              <a:buAutoNum type="alphaUcPeriod"/>
            </a:pPr>
            <a:endParaRPr lang="en-IE" sz="2400" dirty="0">
              <a:solidFill>
                <a:prstClr val="white"/>
              </a:solidFill>
            </a:endParaRPr>
          </a:p>
        </p:txBody>
      </p:sp>
    </p:spTree>
    <p:extLst>
      <p:ext uri="{BB962C8B-B14F-4D97-AF65-F5344CB8AC3E}">
        <p14:creationId xmlns:p14="http://schemas.microsoft.com/office/powerpoint/2010/main" val="2443173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4704"/>
            <a:ext cx="8712968" cy="2548455"/>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n-GB" sz="2400" kern="100" spc="-10" dirty="0" smtClean="0">
                <a:solidFill>
                  <a:prstClr val="white"/>
                </a:solidFill>
                <a:ea typeface="Calibri"/>
                <a:cs typeface="Times New Roman"/>
              </a:rPr>
              <a:t>Greek study (</a:t>
            </a:r>
            <a:r>
              <a:rPr lang="en-GB" sz="2400" kern="100" spc="-10" dirty="0" err="1" smtClean="0">
                <a:solidFill>
                  <a:prstClr val="white"/>
                </a:solidFill>
                <a:ea typeface="Calibri"/>
                <a:cs typeface="Times New Roman"/>
              </a:rPr>
              <a:t>Kapari</a:t>
            </a:r>
            <a:r>
              <a:rPr lang="en-GB" sz="2400" kern="100" spc="-10" dirty="0" smtClean="0">
                <a:solidFill>
                  <a:prstClr val="white"/>
                </a:solidFill>
                <a:ea typeface="Calibri"/>
                <a:cs typeface="Times New Roman"/>
              </a:rPr>
              <a:t> and </a:t>
            </a:r>
            <a:r>
              <a:rPr lang="en-GB" sz="2400" kern="100" spc="-10" dirty="0" err="1" smtClean="0">
                <a:solidFill>
                  <a:prstClr val="white"/>
                </a:solidFill>
                <a:ea typeface="Calibri"/>
                <a:cs typeface="Times New Roman"/>
              </a:rPr>
              <a:t>Stavrou</a:t>
            </a:r>
            <a:r>
              <a:rPr lang="en-GB" sz="2400" kern="100" spc="-10" dirty="0" smtClean="0">
                <a:solidFill>
                  <a:prstClr val="white"/>
                </a:solidFill>
                <a:ea typeface="Calibri"/>
                <a:cs typeface="Times New Roman"/>
              </a:rPr>
              <a:t>, 2010) of 114 secondary school students (58 female, 56 male) drawn from three Greek public middle schools. </a:t>
            </a:r>
          </a:p>
          <a:p>
            <a:pPr marL="342900" indent="-342900">
              <a:lnSpc>
                <a:spcPct val="107000"/>
              </a:lnSpc>
              <a:spcAft>
                <a:spcPts val="800"/>
              </a:spcAft>
              <a:buFont typeface="Arial" panose="020B0604020202020204" pitchFamily="34" charset="0"/>
              <a:buChar char="•"/>
            </a:pPr>
            <a:r>
              <a:rPr lang="en-GB" sz="2400" kern="100" spc="-10" dirty="0" smtClean="0">
                <a:solidFill>
                  <a:prstClr val="white"/>
                </a:solidFill>
                <a:ea typeface="Calibri"/>
                <a:cs typeface="Times New Roman"/>
              </a:rPr>
              <a:t>In schools with high levels of bullying, students consider their treatment by adults to be unequal, the rules to be unfair, and student participation in decision-making to be very limited. </a:t>
            </a:r>
            <a:endParaRPr lang="en-IE" sz="2400" dirty="0">
              <a:solidFill>
                <a:prstClr val="white"/>
              </a:solidFill>
              <a:ea typeface="Calibri"/>
              <a:cs typeface="Times New Roman"/>
            </a:endParaRPr>
          </a:p>
        </p:txBody>
      </p:sp>
      <p:pic>
        <p:nvPicPr>
          <p:cNvPr id="3" name="Pictur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4725144"/>
            <a:ext cx="2160240" cy="182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0587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91610"/>
            <a:ext cx="5976664" cy="3785652"/>
          </a:xfrm>
          <a:prstGeom prst="rect">
            <a:avLst/>
          </a:prstGeom>
        </p:spPr>
        <p:txBody>
          <a:bodyPr wrap="square">
            <a:spAutoFit/>
          </a:bodyPr>
          <a:lstStyle/>
          <a:p>
            <a:r>
              <a:rPr lang="en-US" sz="2400" dirty="0" err="1">
                <a:solidFill>
                  <a:prstClr val="white"/>
                </a:solidFill>
              </a:rPr>
              <a:t>Cefai</a:t>
            </a:r>
            <a:r>
              <a:rPr lang="en-US" sz="2400" dirty="0">
                <a:solidFill>
                  <a:prstClr val="white"/>
                </a:solidFill>
              </a:rPr>
              <a:t> &amp; Cooper (2010), Malta review of qualitative research: ‘the autocratic and rigid </a:t>
            </a:r>
            <a:r>
              <a:rPr lang="en-US" sz="2400" dirty="0" err="1">
                <a:solidFill>
                  <a:prstClr val="white"/>
                </a:solidFill>
              </a:rPr>
              <a:t>behaviour</a:t>
            </a:r>
            <a:r>
              <a:rPr lang="en-US" sz="2400" dirty="0">
                <a:solidFill>
                  <a:prstClr val="white"/>
                </a:solidFill>
              </a:rPr>
              <a:t> management approach adopted by many teachers in their response to </a:t>
            </a:r>
            <a:r>
              <a:rPr lang="en-US" sz="2400" dirty="0" err="1">
                <a:solidFill>
                  <a:prstClr val="white"/>
                </a:solidFill>
              </a:rPr>
              <a:t>misbehaviour</a:t>
            </a:r>
            <a:r>
              <a:rPr lang="en-US" sz="2400" dirty="0">
                <a:solidFill>
                  <a:prstClr val="white"/>
                </a:solidFill>
              </a:rPr>
              <a:t>. Their blaming and punitive approach was seen in many cases as leading to an exacerbation of the problem...It looks...that perceived </a:t>
            </a:r>
            <a:r>
              <a:rPr lang="en-US" sz="2400" dirty="0" err="1">
                <a:solidFill>
                  <a:prstClr val="white"/>
                </a:solidFill>
              </a:rPr>
              <a:t>victimisation</a:t>
            </a:r>
            <a:r>
              <a:rPr lang="en-US" sz="2400" dirty="0">
                <a:solidFill>
                  <a:prstClr val="white"/>
                </a:solidFill>
              </a:rPr>
              <a:t> by teachers was more prevalent and had more impact than </a:t>
            </a:r>
            <a:r>
              <a:rPr lang="en-US" sz="2400" dirty="0" err="1">
                <a:solidFill>
                  <a:prstClr val="white"/>
                </a:solidFill>
              </a:rPr>
              <a:t>victimisation</a:t>
            </a:r>
            <a:r>
              <a:rPr lang="en-US" sz="2400" dirty="0">
                <a:solidFill>
                  <a:prstClr val="white"/>
                </a:solidFill>
              </a:rPr>
              <a:t> and bullying by peers’</a:t>
            </a:r>
          </a:p>
        </p:txBody>
      </p:sp>
      <p:pic>
        <p:nvPicPr>
          <p:cNvPr id="3" name="Picture 2" descr="C:\Documents and Settings\mcloughv\Local Settings\Temporary Internet Files\Content.IE5\QYM6N3DI\MC91021751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8782" y="4373176"/>
            <a:ext cx="2295218" cy="214289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39552" y="332656"/>
            <a:ext cx="8424936" cy="1938992"/>
          </a:xfrm>
          <a:prstGeom prst="rect">
            <a:avLst/>
          </a:prstGeom>
        </p:spPr>
        <p:txBody>
          <a:bodyPr wrap="square">
            <a:spAutoFit/>
          </a:bodyPr>
          <a:lstStyle/>
          <a:p>
            <a:r>
              <a:rPr lang="en-US" sz="2400" dirty="0">
                <a:solidFill>
                  <a:srgbClr val="FFFF00"/>
                </a:solidFill>
              </a:rPr>
              <a:t>Authoritarian Teaching</a:t>
            </a:r>
          </a:p>
          <a:p>
            <a:r>
              <a:rPr lang="en-US" sz="2400" dirty="0">
                <a:solidFill>
                  <a:prstClr val="white"/>
                </a:solidFill>
              </a:rPr>
              <a:t>WHO (2012) Modifications that appear to have merit include: </a:t>
            </a:r>
          </a:p>
          <a:p>
            <a:r>
              <a:rPr lang="en-US" sz="2400" dirty="0">
                <a:solidFill>
                  <a:prstClr val="white"/>
                </a:solidFill>
              </a:rPr>
              <a:t>• establishing a caring atmosphere that promotes autonomy;</a:t>
            </a:r>
          </a:p>
          <a:p>
            <a:r>
              <a:rPr lang="en-US" sz="2400" dirty="0">
                <a:solidFill>
                  <a:prstClr val="white"/>
                </a:solidFill>
              </a:rPr>
              <a:t>• providing positive feedback;</a:t>
            </a:r>
          </a:p>
          <a:p>
            <a:r>
              <a:rPr lang="en-US" sz="2400" dirty="0">
                <a:solidFill>
                  <a:prstClr val="white"/>
                </a:solidFill>
              </a:rPr>
              <a:t>• </a:t>
            </a:r>
            <a:r>
              <a:rPr lang="en-US" sz="2400" dirty="0">
                <a:solidFill>
                  <a:srgbClr val="FFFF00"/>
                </a:solidFill>
              </a:rPr>
              <a:t>not publicly humiliating students who perform poorly; </a:t>
            </a:r>
          </a:p>
        </p:txBody>
      </p:sp>
    </p:spTree>
    <p:extLst>
      <p:ext uri="{BB962C8B-B14F-4D97-AF65-F5344CB8AC3E}">
        <p14:creationId xmlns:p14="http://schemas.microsoft.com/office/powerpoint/2010/main" val="27693570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42839332"/>
              </p:ext>
            </p:extLst>
          </p:nvPr>
        </p:nvGraphicFramePr>
        <p:xfrm>
          <a:off x="254968" y="2498471"/>
          <a:ext cx="8686800" cy="2659876"/>
        </p:xfrm>
        <a:graphic>
          <a:graphicData uri="http://schemas.openxmlformats.org/drawingml/2006/table">
            <a:tbl>
              <a:tblPr firstRow="1" firstCol="1" bandRow="1">
                <a:tableStyleId>{5C22544A-7EE6-4342-B048-85BDC9FD1C3A}</a:tableStyleId>
              </a:tblPr>
              <a:tblGrid>
                <a:gridCol w="1888626"/>
                <a:gridCol w="1450465"/>
                <a:gridCol w="1450465"/>
                <a:gridCol w="1837252"/>
                <a:gridCol w="2059992"/>
              </a:tblGrid>
              <a:tr h="1329938">
                <a:tc>
                  <a:txBody>
                    <a:bodyPr/>
                    <a:lstStyle/>
                    <a:p>
                      <a:pPr>
                        <a:lnSpc>
                          <a:spcPct val="115000"/>
                        </a:lnSpc>
                        <a:spcAft>
                          <a:spcPts val="0"/>
                        </a:spcAft>
                      </a:pPr>
                      <a:r>
                        <a:rPr lang="en-IE" sz="1600" dirty="0" smtClean="0">
                          <a:solidFill>
                            <a:schemeClr val="bg1"/>
                          </a:solidFill>
                          <a:effectLst/>
                          <a:highlight>
                            <a:srgbClr val="FFFF00"/>
                          </a:highlight>
                          <a:latin typeface="+mn-lt"/>
                          <a:ea typeface="+mn-ea"/>
                          <a:cs typeface="+mn-cs"/>
                        </a:rPr>
                        <a:t>CANADA</a:t>
                      </a:r>
                      <a:endParaRPr lang="en-IE" sz="1600" dirty="0">
                        <a:solidFill>
                          <a:schemeClr val="bg1"/>
                        </a:solidFill>
                        <a:effectLst/>
                        <a:latin typeface="Calibri"/>
                        <a:ea typeface="Calibri"/>
                        <a:cs typeface="Times New Roman"/>
                      </a:endParaRPr>
                    </a:p>
                  </a:txBody>
                  <a:tcPr marL="27163" marR="27163" marT="0" marB="0" anchor="b"/>
                </a:tc>
                <a:tc>
                  <a:txBody>
                    <a:bodyPr/>
                    <a:lstStyle/>
                    <a:p>
                      <a:pPr algn="r">
                        <a:lnSpc>
                          <a:spcPct val="115000"/>
                        </a:lnSpc>
                        <a:spcAft>
                          <a:spcPts val="0"/>
                        </a:spcAft>
                      </a:pPr>
                      <a:r>
                        <a:rPr lang="en-IE" sz="1600" dirty="0">
                          <a:solidFill>
                            <a:schemeClr val="bg1"/>
                          </a:solidFill>
                          <a:effectLst/>
                          <a:highlight>
                            <a:srgbClr val="FFFF00"/>
                          </a:highlight>
                        </a:rPr>
                        <a:t>82.9</a:t>
                      </a:r>
                      <a:endParaRPr lang="en-IE" sz="1600" dirty="0">
                        <a:solidFill>
                          <a:schemeClr val="bg1"/>
                        </a:solidFill>
                        <a:effectLst/>
                        <a:latin typeface="Calibri"/>
                        <a:ea typeface="Calibri"/>
                        <a:cs typeface="Times New Roman"/>
                      </a:endParaRPr>
                    </a:p>
                  </a:txBody>
                  <a:tcPr marL="27163" marR="27163" marT="0" marB="0" anchor="b"/>
                </a:tc>
                <a:tc>
                  <a:txBody>
                    <a:bodyPr/>
                    <a:lstStyle/>
                    <a:p>
                      <a:pPr algn="r">
                        <a:lnSpc>
                          <a:spcPct val="115000"/>
                        </a:lnSpc>
                        <a:spcAft>
                          <a:spcPts val="0"/>
                        </a:spcAft>
                      </a:pPr>
                      <a:r>
                        <a:rPr lang="en-IE" sz="1600" dirty="0">
                          <a:solidFill>
                            <a:schemeClr val="bg1"/>
                          </a:solidFill>
                          <a:effectLst/>
                          <a:highlight>
                            <a:srgbClr val="FFFF00"/>
                          </a:highlight>
                        </a:rPr>
                        <a:t>(1.0)</a:t>
                      </a:r>
                      <a:endParaRPr lang="en-IE" sz="1600" dirty="0">
                        <a:solidFill>
                          <a:schemeClr val="bg1"/>
                        </a:solidFill>
                        <a:effectLst/>
                        <a:latin typeface="Calibri"/>
                        <a:ea typeface="Calibri"/>
                        <a:cs typeface="Times New Roman"/>
                      </a:endParaRPr>
                    </a:p>
                  </a:txBody>
                  <a:tcPr marL="27163" marR="27163" marT="0" marB="0" anchor="b"/>
                </a:tc>
                <a:tc>
                  <a:txBody>
                    <a:bodyPr/>
                    <a:lstStyle/>
                    <a:p>
                      <a:pPr algn="r">
                        <a:lnSpc>
                          <a:spcPct val="115000"/>
                        </a:lnSpc>
                        <a:spcAft>
                          <a:spcPts val="0"/>
                        </a:spcAft>
                      </a:pPr>
                      <a:r>
                        <a:rPr lang="en-IE" sz="1600" dirty="0">
                          <a:solidFill>
                            <a:schemeClr val="bg1"/>
                          </a:solidFill>
                          <a:effectLst/>
                          <a:highlight>
                            <a:srgbClr val="FFFF00"/>
                          </a:highlight>
                        </a:rPr>
                        <a:t>72.7</a:t>
                      </a:r>
                      <a:endParaRPr lang="en-IE" sz="1600" dirty="0">
                        <a:solidFill>
                          <a:schemeClr val="bg1"/>
                        </a:solidFill>
                        <a:effectLst/>
                        <a:latin typeface="Calibri"/>
                        <a:ea typeface="Calibri"/>
                        <a:cs typeface="Times New Roman"/>
                      </a:endParaRPr>
                    </a:p>
                  </a:txBody>
                  <a:tcPr marL="27163" marR="27163" marT="0" marB="0" anchor="b"/>
                </a:tc>
                <a:tc>
                  <a:txBody>
                    <a:bodyPr/>
                    <a:lstStyle/>
                    <a:p>
                      <a:pPr algn="r">
                        <a:lnSpc>
                          <a:spcPct val="115000"/>
                        </a:lnSpc>
                        <a:spcAft>
                          <a:spcPts val="0"/>
                        </a:spcAft>
                      </a:pPr>
                      <a:r>
                        <a:rPr lang="en-IE" sz="1600" dirty="0">
                          <a:solidFill>
                            <a:schemeClr val="bg1"/>
                          </a:solidFill>
                          <a:effectLst/>
                          <a:highlight>
                            <a:srgbClr val="FFFF00"/>
                          </a:highlight>
                        </a:rPr>
                        <a:t>(1.3)</a:t>
                      </a:r>
                      <a:endParaRPr lang="en-IE" sz="1600" dirty="0">
                        <a:solidFill>
                          <a:schemeClr val="bg1"/>
                        </a:solidFill>
                        <a:effectLst/>
                        <a:latin typeface="Calibri"/>
                        <a:ea typeface="Calibri"/>
                        <a:cs typeface="Times New Roman"/>
                      </a:endParaRPr>
                    </a:p>
                  </a:txBody>
                  <a:tcPr marL="27163" marR="27163" marT="0" marB="0" anchor="b"/>
                </a:tc>
              </a:tr>
              <a:tr h="1329938">
                <a:tc>
                  <a:txBody>
                    <a:bodyPr/>
                    <a:lstStyle/>
                    <a:p>
                      <a:pPr>
                        <a:lnSpc>
                          <a:spcPct val="115000"/>
                        </a:lnSpc>
                        <a:spcAft>
                          <a:spcPts val="0"/>
                        </a:spcAft>
                      </a:pPr>
                      <a:r>
                        <a:rPr lang="en-IE" sz="1600" dirty="0">
                          <a:effectLst/>
                        </a:rPr>
                        <a:t>Chile</a:t>
                      </a:r>
                      <a:endParaRPr lang="en-IE" sz="1600" dirty="0">
                        <a:effectLst/>
                        <a:latin typeface="Calibri"/>
                        <a:ea typeface="Calibri"/>
                        <a:cs typeface="Times New Roman"/>
                      </a:endParaRPr>
                    </a:p>
                  </a:txBody>
                  <a:tcPr marL="27163" marR="27163" marT="0" marB="0" anchor="b"/>
                </a:tc>
                <a:tc>
                  <a:txBody>
                    <a:bodyPr/>
                    <a:lstStyle/>
                    <a:p>
                      <a:pPr algn="r">
                        <a:lnSpc>
                          <a:spcPct val="115000"/>
                        </a:lnSpc>
                        <a:spcAft>
                          <a:spcPts val="0"/>
                        </a:spcAft>
                      </a:pPr>
                      <a:r>
                        <a:rPr lang="en-IE" sz="1600" dirty="0">
                          <a:effectLst/>
                        </a:rPr>
                        <a:t>82.6</a:t>
                      </a:r>
                      <a:endParaRPr lang="en-IE" sz="1600" dirty="0">
                        <a:effectLst/>
                        <a:latin typeface="Calibri"/>
                        <a:ea typeface="Calibri"/>
                        <a:cs typeface="Times New Roman"/>
                      </a:endParaRPr>
                    </a:p>
                  </a:txBody>
                  <a:tcPr marL="27163" marR="27163" marT="0" marB="0" anchor="b"/>
                </a:tc>
                <a:tc>
                  <a:txBody>
                    <a:bodyPr/>
                    <a:lstStyle/>
                    <a:p>
                      <a:pPr algn="r">
                        <a:lnSpc>
                          <a:spcPct val="115000"/>
                        </a:lnSpc>
                        <a:spcAft>
                          <a:spcPts val="0"/>
                        </a:spcAft>
                      </a:pPr>
                      <a:r>
                        <a:rPr lang="en-IE" sz="1600" dirty="0">
                          <a:effectLst/>
                        </a:rPr>
                        <a:t>(1.6)</a:t>
                      </a:r>
                      <a:endParaRPr lang="en-IE" sz="1600" dirty="0">
                        <a:effectLst/>
                        <a:latin typeface="Calibri"/>
                        <a:ea typeface="Calibri"/>
                        <a:cs typeface="Times New Roman"/>
                      </a:endParaRPr>
                    </a:p>
                  </a:txBody>
                  <a:tcPr marL="27163" marR="27163" marT="0" marB="0" anchor="b"/>
                </a:tc>
                <a:tc>
                  <a:txBody>
                    <a:bodyPr/>
                    <a:lstStyle/>
                    <a:p>
                      <a:pPr algn="r">
                        <a:lnSpc>
                          <a:spcPct val="115000"/>
                        </a:lnSpc>
                        <a:spcAft>
                          <a:spcPts val="0"/>
                        </a:spcAft>
                      </a:pPr>
                      <a:r>
                        <a:rPr lang="en-IE" sz="1600" dirty="0">
                          <a:effectLst/>
                        </a:rPr>
                        <a:t>88.0</a:t>
                      </a:r>
                      <a:endParaRPr lang="en-IE" sz="1600" dirty="0">
                        <a:effectLst/>
                        <a:latin typeface="Calibri"/>
                        <a:ea typeface="Calibri"/>
                        <a:cs typeface="Times New Roman"/>
                      </a:endParaRPr>
                    </a:p>
                  </a:txBody>
                  <a:tcPr marL="27163" marR="27163" marT="0" marB="0" anchor="b"/>
                </a:tc>
                <a:tc>
                  <a:txBody>
                    <a:bodyPr/>
                    <a:lstStyle/>
                    <a:p>
                      <a:pPr algn="r">
                        <a:lnSpc>
                          <a:spcPct val="115000"/>
                        </a:lnSpc>
                        <a:spcAft>
                          <a:spcPts val="0"/>
                        </a:spcAft>
                      </a:pPr>
                      <a:r>
                        <a:rPr lang="en-IE" sz="1600" dirty="0">
                          <a:effectLst/>
                        </a:rPr>
                        <a:t>(1.2)</a:t>
                      </a:r>
                      <a:endParaRPr lang="en-IE" sz="1600" dirty="0">
                        <a:effectLst/>
                        <a:latin typeface="Calibri"/>
                        <a:ea typeface="Calibri"/>
                        <a:cs typeface="Times New Roman"/>
                      </a:endParaRPr>
                    </a:p>
                  </a:txBody>
                  <a:tcPr marL="27163" marR="27163" marT="0" marB="0" anchor="b"/>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741355810"/>
              </p:ext>
            </p:extLst>
          </p:nvPr>
        </p:nvGraphicFramePr>
        <p:xfrm>
          <a:off x="377280" y="5157191"/>
          <a:ext cx="8435280" cy="1368153"/>
        </p:xfrm>
        <a:graphic>
          <a:graphicData uri="http://schemas.openxmlformats.org/drawingml/2006/table">
            <a:tbl>
              <a:tblPr firstRow="1" firstCol="1" bandRow="1">
                <a:tableStyleId>{5C22544A-7EE6-4342-B048-85BDC9FD1C3A}</a:tableStyleId>
              </a:tblPr>
              <a:tblGrid>
                <a:gridCol w="2504921"/>
                <a:gridCol w="2899163"/>
                <a:gridCol w="3031196"/>
              </a:tblGrid>
              <a:tr h="456051">
                <a:tc>
                  <a:txBody>
                    <a:bodyPr/>
                    <a:lstStyle/>
                    <a:p>
                      <a:pPr algn="ctr">
                        <a:lnSpc>
                          <a:spcPct val="107000"/>
                        </a:lnSpc>
                        <a:spcAft>
                          <a:spcPts val="0"/>
                        </a:spcAft>
                      </a:pPr>
                      <a:r>
                        <a:rPr lang="en-GB" sz="1800" spc="-10" dirty="0">
                          <a:effectLst/>
                        </a:rPr>
                        <a:t>Sweden</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spc="-10" dirty="0">
                          <a:effectLst/>
                        </a:rPr>
                        <a:t>74.8 (1.9)</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spc="-10">
                          <a:effectLst/>
                        </a:rPr>
                        <a:t>87.0 (1.3)</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6051">
                <a:tc>
                  <a:txBody>
                    <a:bodyPr/>
                    <a:lstStyle/>
                    <a:p>
                      <a:pPr algn="ctr">
                        <a:lnSpc>
                          <a:spcPct val="107000"/>
                        </a:lnSpc>
                        <a:spcAft>
                          <a:spcPts val="0"/>
                        </a:spcAft>
                      </a:pPr>
                      <a:r>
                        <a:rPr lang="en-GB" sz="1800" spc="-10" dirty="0">
                          <a:effectLst/>
                        </a:rPr>
                        <a:t>United Kingdom</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spc="-10" dirty="0">
                          <a:effectLst/>
                        </a:rPr>
                        <a:t>74.9 (1.5)</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spc="-10" dirty="0">
                          <a:effectLst/>
                        </a:rPr>
                        <a:t>86.9 (1.1)</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6051">
                <a:tc>
                  <a:txBody>
                    <a:bodyPr/>
                    <a:lstStyle/>
                    <a:p>
                      <a:pPr algn="ctr">
                        <a:lnSpc>
                          <a:spcPct val="107000"/>
                        </a:lnSpc>
                        <a:spcAft>
                          <a:spcPts val="0"/>
                        </a:spcAft>
                      </a:pPr>
                      <a:r>
                        <a:rPr lang="en-GB" sz="1800" spc="-10" dirty="0">
                          <a:effectLst/>
                        </a:rPr>
                        <a:t>OECD Average</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spc="-10" dirty="0">
                          <a:effectLst/>
                        </a:rPr>
                        <a:t>78.1 (0.3)</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spc="-10" dirty="0">
                          <a:effectLst/>
                        </a:rPr>
                        <a:t>86.2 (0.2)</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948605563"/>
              </p:ext>
            </p:extLst>
          </p:nvPr>
        </p:nvGraphicFramePr>
        <p:xfrm>
          <a:off x="2195736" y="1613877"/>
          <a:ext cx="5930359" cy="880491"/>
        </p:xfrm>
        <a:graphic>
          <a:graphicData uri="http://schemas.openxmlformats.org/drawingml/2006/table">
            <a:tbl>
              <a:tblPr firstRow="1" firstCol="1" bandRow="1">
                <a:tableStyleId>{5C22544A-7EE6-4342-B048-85BDC9FD1C3A}</a:tableStyleId>
              </a:tblPr>
              <a:tblGrid>
                <a:gridCol w="2899163"/>
                <a:gridCol w="3031196"/>
              </a:tblGrid>
              <a:tr h="792088">
                <a:tc>
                  <a:txBody>
                    <a:bodyPr/>
                    <a:lstStyle/>
                    <a:p>
                      <a:pPr algn="ctr">
                        <a:lnSpc>
                          <a:spcPct val="107000"/>
                        </a:lnSpc>
                        <a:spcAft>
                          <a:spcPts val="0"/>
                        </a:spcAft>
                      </a:pPr>
                      <a:r>
                        <a:rPr lang="en-GB" sz="1800" spc="-10" dirty="0">
                          <a:effectLst/>
                        </a:rPr>
                        <a:t>I feel like I belong at school, %   Agree (S.E)</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800" spc="-10" dirty="0">
                          <a:effectLst/>
                        </a:rPr>
                        <a:t>I feel like an outsider (or left out of things at school), %   Disagree (S.E)</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5" name="Rectangle 4"/>
          <p:cNvSpPr/>
          <p:nvPr/>
        </p:nvSpPr>
        <p:spPr>
          <a:xfrm>
            <a:off x="1187624" y="40114"/>
            <a:ext cx="7344816" cy="1569660"/>
          </a:xfrm>
          <a:prstGeom prst="rect">
            <a:avLst/>
          </a:prstGeom>
        </p:spPr>
        <p:txBody>
          <a:bodyPr wrap="square">
            <a:spAutoFit/>
          </a:bodyPr>
          <a:lstStyle/>
          <a:p>
            <a:r>
              <a:rPr lang="en-GB" sz="2400" b="1" dirty="0">
                <a:solidFill>
                  <a:prstClr val="white"/>
                </a:solidFill>
              </a:rPr>
              <a:t>Percentage of Socioeconomically Disadvantaged Students who Agree/Disagree with the </a:t>
            </a:r>
            <a:r>
              <a:rPr lang="en-GB" sz="2400" b="1" dirty="0" smtClean="0">
                <a:solidFill>
                  <a:prstClr val="white"/>
                </a:solidFill>
              </a:rPr>
              <a:t>Following </a:t>
            </a:r>
            <a:r>
              <a:rPr lang="en-GB" sz="2400" b="1" dirty="0">
                <a:solidFill>
                  <a:prstClr val="white"/>
                </a:solidFill>
              </a:rPr>
              <a:t>Statements: School Belonging and Feeling Like an Outsider (PISA 2012</a:t>
            </a:r>
            <a:r>
              <a:rPr lang="en-GB" sz="2400" b="1" dirty="0" smtClean="0">
                <a:solidFill>
                  <a:prstClr val="white"/>
                </a:solidFill>
              </a:rPr>
              <a:t>)</a:t>
            </a:r>
            <a:r>
              <a:rPr lang="en-IE" sz="2400" b="1" dirty="0" smtClean="0">
                <a:solidFill>
                  <a:prstClr val="white"/>
                </a:solidFill>
              </a:rPr>
              <a:t> (</a:t>
            </a:r>
            <a:r>
              <a:rPr lang="en-IE" sz="2400" b="1" dirty="0">
                <a:solidFill>
                  <a:prstClr val="white"/>
                </a:solidFill>
              </a:rPr>
              <a:t>OECD 2012)</a:t>
            </a:r>
          </a:p>
        </p:txBody>
      </p:sp>
    </p:spTree>
    <p:extLst>
      <p:ext uri="{BB962C8B-B14F-4D97-AF65-F5344CB8AC3E}">
        <p14:creationId xmlns:p14="http://schemas.microsoft.com/office/powerpoint/2010/main" val="16308699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8892480" cy="1938992"/>
          </a:xfrm>
          <a:prstGeom prst="rect">
            <a:avLst/>
          </a:prstGeom>
        </p:spPr>
        <p:txBody>
          <a:bodyPr wrap="square">
            <a:spAutoFit/>
          </a:bodyPr>
          <a:lstStyle/>
          <a:p>
            <a:r>
              <a:rPr lang="en-IE" sz="2400" b="1" dirty="0"/>
              <a:t>Differentiated Needs – Selected Prevention Focus Neglected</a:t>
            </a:r>
          </a:p>
          <a:p>
            <a:endParaRPr lang="en-IE" sz="2400" b="1" dirty="0" smtClean="0">
              <a:solidFill>
                <a:prstClr val="white"/>
              </a:solidFill>
            </a:endParaRPr>
          </a:p>
          <a:p>
            <a:r>
              <a:rPr lang="en-IE" sz="2400" b="1" dirty="0" smtClean="0">
                <a:solidFill>
                  <a:prstClr val="white"/>
                </a:solidFill>
              </a:rPr>
              <a:t>Universal – </a:t>
            </a:r>
            <a:r>
              <a:rPr lang="en-IE" sz="2400" b="1" i="1" dirty="0" smtClean="0">
                <a:solidFill>
                  <a:prstClr val="white"/>
                </a:solidFill>
              </a:rPr>
              <a:t>All</a:t>
            </a:r>
          </a:p>
          <a:p>
            <a:r>
              <a:rPr lang="en-IE" sz="2400" b="1" dirty="0" smtClean="0">
                <a:solidFill>
                  <a:prstClr val="white"/>
                </a:solidFill>
              </a:rPr>
              <a:t>Selected – </a:t>
            </a:r>
            <a:r>
              <a:rPr lang="en-IE" sz="2400" b="1" i="1" dirty="0" smtClean="0">
                <a:solidFill>
                  <a:prstClr val="white"/>
                </a:solidFill>
              </a:rPr>
              <a:t>Some, Groups, Moderate Risk</a:t>
            </a:r>
          </a:p>
          <a:p>
            <a:r>
              <a:rPr lang="en-IE" sz="2400" b="1" dirty="0" smtClean="0">
                <a:solidFill>
                  <a:prstClr val="white"/>
                </a:solidFill>
              </a:rPr>
              <a:t>Indicated – </a:t>
            </a:r>
            <a:r>
              <a:rPr lang="en-IE" sz="2400" b="1" i="1" dirty="0" smtClean="0">
                <a:solidFill>
                  <a:prstClr val="white"/>
                </a:solidFill>
              </a:rPr>
              <a:t>Individual, Intensive, Chronic Need</a:t>
            </a:r>
            <a:endParaRPr lang="en-IE" sz="2400" b="1" i="1" dirty="0">
              <a:solidFill>
                <a:prstClr val="white"/>
              </a:solidFill>
            </a:endParaRPr>
          </a:p>
        </p:txBody>
      </p:sp>
      <p:pic>
        <p:nvPicPr>
          <p:cNvPr id="3" name="Picture 2"/>
          <p:cNvPicPr/>
          <p:nvPr/>
        </p:nvPicPr>
        <p:blipFill rotWithShape="1">
          <a:blip r:embed="rId2">
            <a:extLst>
              <a:ext uri="{28A0092B-C50C-407E-A947-70E740481C1C}">
                <a14:useLocalDpi xmlns:a14="http://schemas.microsoft.com/office/drawing/2010/main" val="0"/>
              </a:ext>
            </a:extLst>
          </a:blip>
          <a:srcRect l="15101" t="7504" r="15941" b="13563"/>
          <a:stretch/>
        </p:blipFill>
        <p:spPr bwMode="auto">
          <a:xfrm>
            <a:off x="899592" y="2708920"/>
            <a:ext cx="7219056" cy="41490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39323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8424936" cy="6740307"/>
          </a:xfrm>
          <a:prstGeom prst="rect">
            <a:avLst/>
          </a:prstGeom>
        </p:spPr>
        <p:txBody>
          <a:bodyPr wrap="square">
            <a:spAutoFit/>
          </a:bodyPr>
          <a:lstStyle/>
          <a:p>
            <a:r>
              <a:rPr lang="en-IE" sz="2400" dirty="0"/>
              <a:t>Many prominent international reviews (e.g. </a:t>
            </a:r>
            <a:r>
              <a:rPr lang="en-IE" sz="2400" dirty="0" err="1"/>
              <a:t>Vreeman</a:t>
            </a:r>
            <a:r>
              <a:rPr lang="en-IE" sz="2400" dirty="0"/>
              <a:t> and Carroll 2007; </a:t>
            </a:r>
            <a:r>
              <a:rPr lang="en-IE" sz="2400" dirty="0" err="1"/>
              <a:t>Durlak</a:t>
            </a:r>
            <a:r>
              <a:rPr lang="en-IE" sz="2400" dirty="0"/>
              <a:t> et al., 2011, </a:t>
            </a:r>
            <a:r>
              <a:rPr lang="en-IE" sz="2400" dirty="0" err="1"/>
              <a:t>Weare</a:t>
            </a:r>
            <a:r>
              <a:rPr lang="en-IE" sz="2400" dirty="0"/>
              <a:t> and </a:t>
            </a:r>
            <a:r>
              <a:rPr lang="en-IE" sz="2400" dirty="0" err="1" smtClean="0"/>
              <a:t>Nind</a:t>
            </a:r>
            <a:r>
              <a:rPr lang="en-IE" sz="2400" dirty="0" smtClean="0"/>
              <a:t>, 2011</a:t>
            </a:r>
            <a:r>
              <a:rPr lang="en-IE" sz="2400" dirty="0"/>
              <a:t>) construct the debate on prevention approaches in basically dichotomous terms regarding </a:t>
            </a:r>
            <a:r>
              <a:rPr lang="en-IE" sz="2400" dirty="0" smtClean="0"/>
              <a:t>universal versus </a:t>
            </a:r>
            <a:r>
              <a:rPr lang="en-IE" sz="2400" dirty="0"/>
              <a:t>targeted interventions. </a:t>
            </a:r>
            <a:endParaRPr lang="en-IE" sz="2400" dirty="0" smtClean="0"/>
          </a:p>
          <a:p>
            <a:endParaRPr lang="en-IE" sz="2400" dirty="0"/>
          </a:p>
          <a:p>
            <a:r>
              <a:rPr lang="en-IE" sz="2400" dirty="0" smtClean="0"/>
              <a:t>Similarly</a:t>
            </a:r>
            <a:r>
              <a:rPr lang="en-IE" sz="2400" dirty="0"/>
              <a:t>, whole school intervention programmes such as </a:t>
            </a:r>
            <a:r>
              <a:rPr lang="en-IE" sz="2400" dirty="0" err="1"/>
              <a:t>KiVa</a:t>
            </a:r>
            <a:r>
              <a:rPr lang="en-IE" sz="2400" dirty="0"/>
              <a:t> in </a:t>
            </a:r>
            <a:r>
              <a:rPr lang="en-IE" sz="2400" dirty="0" smtClean="0"/>
              <a:t>Finland distinguish </a:t>
            </a:r>
            <a:r>
              <a:rPr lang="en-IE" sz="2400" dirty="0"/>
              <a:t>two levels, universal and indicated (</a:t>
            </a:r>
            <a:r>
              <a:rPr lang="en-IE" sz="2400" dirty="0" err="1"/>
              <a:t>Salmivalli</a:t>
            </a:r>
            <a:r>
              <a:rPr lang="en-IE" sz="2400" dirty="0"/>
              <a:t> et al. 2011; </a:t>
            </a:r>
            <a:r>
              <a:rPr lang="en-IE" sz="2400" dirty="0" err="1"/>
              <a:t>Kärnä</a:t>
            </a:r>
            <a:r>
              <a:rPr lang="en-IE" sz="2400" dirty="0"/>
              <a:t> et al., 2011a; </a:t>
            </a:r>
            <a:r>
              <a:rPr lang="en-IE" sz="2400" dirty="0" err="1"/>
              <a:t>Kärnä</a:t>
            </a:r>
            <a:r>
              <a:rPr lang="en-IE" sz="2400" dirty="0"/>
              <a:t> et al., </a:t>
            </a:r>
            <a:r>
              <a:rPr lang="en-IE" sz="2400" dirty="0" smtClean="0"/>
              <a:t>2011b; </a:t>
            </a:r>
            <a:r>
              <a:rPr lang="en-IE" sz="2400" dirty="0" err="1" smtClean="0"/>
              <a:t>Saarento</a:t>
            </a:r>
            <a:r>
              <a:rPr lang="en-IE" sz="2400" dirty="0" smtClean="0"/>
              <a:t> </a:t>
            </a:r>
            <a:r>
              <a:rPr lang="en-IE" sz="2400" dirty="0"/>
              <a:t>et al., 2014), though Cross et al. (2012) go further than this</a:t>
            </a:r>
            <a:r>
              <a:rPr lang="en-IE" sz="2400" dirty="0" smtClean="0"/>
              <a:t>.</a:t>
            </a:r>
          </a:p>
          <a:p>
            <a:endParaRPr lang="en-IE" sz="2400" dirty="0"/>
          </a:p>
          <a:p>
            <a:r>
              <a:rPr lang="en-IE" sz="2400" dirty="0"/>
              <a:t>In a ‘A </a:t>
            </a:r>
            <a:r>
              <a:rPr lang="en-IE" sz="2400" dirty="0" smtClean="0"/>
              <a:t>Call for </a:t>
            </a:r>
            <a:r>
              <a:rPr lang="en-IE" sz="2400" dirty="0"/>
              <a:t>More Effective Prevention of Violence In Response to the Shooting at Sandy Hook Elementary School’ a</a:t>
            </a:r>
          </a:p>
          <a:p>
            <a:r>
              <a:rPr lang="en-IE" sz="2400" dirty="0"/>
              <a:t>Position Statement of the Interdisciplinary Group on Preventing School and Community Violence, endorsed by 183 organisations and more than 200 prevention scholars and practitioners, stated that </a:t>
            </a:r>
            <a:r>
              <a:rPr lang="en-IE" sz="2400" dirty="0" smtClean="0"/>
              <a:t>research-based violence </a:t>
            </a:r>
            <a:r>
              <a:rPr lang="en-IE" sz="2400" dirty="0"/>
              <a:t>prevention and related comprehensive support programmes should be offered, following a </a:t>
            </a:r>
            <a:r>
              <a:rPr lang="en-IE" sz="2400" dirty="0" err="1" smtClean="0"/>
              <a:t>threetier</a:t>
            </a:r>
            <a:r>
              <a:rPr lang="en-IE" sz="2400" dirty="0" smtClean="0"/>
              <a:t> approach</a:t>
            </a:r>
            <a:endParaRPr lang="en-IE" sz="2400" dirty="0"/>
          </a:p>
        </p:txBody>
      </p:sp>
    </p:spTree>
    <p:extLst>
      <p:ext uri="{BB962C8B-B14F-4D97-AF65-F5344CB8AC3E}">
        <p14:creationId xmlns:p14="http://schemas.microsoft.com/office/powerpoint/2010/main" val="3248613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196752"/>
            <a:ext cx="7920880" cy="1938992"/>
          </a:xfrm>
          <a:prstGeom prst="rect">
            <a:avLst/>
          </a:prstGeom>
        </p:spPr>
        <p:txBody>
          <a:bodyPr wrap="square">
            <a:spAutoFit/>
          </a:bodyPr>
          <a:lstStyle/>
          <a:p>
            <a:r>
              <a:rPr lang="en-IE" sz="2400" b="1" dirty="0"/>
              <a:t>3. Peer Defenders </a:t>
            </a:r>
            <a:endParaRPr lang="en-IE" sz="2400" b="1" dirty="0" smtClean="0"/>
          </a:p>
          <a:p>
            <a:endParaRPr lang="en-IE" sz="2400" b="1" dirty="0"/>
          </a:p>
          <a:p>
            <a:r>
              <a:rPr lang="en-IE" sz="2400" dirty="0" smtClean="0"/>
              <a:t>The </a:t>
            </a:r>
            <a:r>
              <a:rPr lang="en-IE" sz="2400" dirty="0"/>
              <a:t>position of </a:t>
            </a:r>
            <a:r>
              <a:rPr lang="en-IE" sz="2400" dirty="0" err="1"/>
              <a:t>KiVa</a:t>
            </a:r>
            <a:r>
              <a:rPr lang="en-IE" sz="2400" dirty="0"/>
              <a:t> - </a:t>
            </a:r>
            <a:r>
              <a:rPr lang="en-IE" sz="2400" dirty="0" err="1"/>
              <a:t>Salmivalli</a:t>
            </a:r>
            <a:r>
              <a:rPr lang="en-IE" sz="2400" dirty="0"/>
              <a:t> and </a:t>
            </a:r>
            <a:r>
              <a:rPr lang="en-IE" sz="2400" dirty="0" err="1"/>
              <a:t>Poskiparta</a:t>
            </a:r>
            <a:r>
              <a:rPr lang="en-IE" sz="2400" dirty="0"/>
              <a:t> (2012) that peers need to be ‘challenged’ to intervene requires much further consideration and caution.</a:t>
            </a:r>
          </a:p>
        </p:txBody>
      </p:sp>
    </p:spTree>
    <p:extLst>
      <p:ext uri="{BB962C8B-B14F-4D97-AF65-F5344CB8AC3E}">
        <p14:creationId xmlns:p14="http://schemas.microsoft.com/office/powerpoint/2010/main" val="903586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600" b="1" dirty="0"/>
              <a:t>Peer Defenders: Empirical Concerns</a:t>
            </a:r>
          </a:p>
        </p:txBody>
      </p:sp>
      <p:sp>
        <p:nvSpPr>
          <p:cNvPr id="3" name="Rectangle 2"/>
          <p:cNvSpPr/>
          <p:nvPr/>
        </p:nvSpPr>
        <p:spPr>
          <a:xfrm>
            <a:off x="323528" y="1859340"/>
            <a:ext cx="8640960" cy="3785652"/>
          </a:xfrm>
          <a:prstGeom prst="rect">
            <a:avLst/>
          </a:prstGeom>
        </p:spPr>
        <p:txBody>
          <a:bodyPr wrap="square">
            <a:spAutoFit/>
          </a:bodyPr>
          <a:lstStyle/>
          <a:p>
            <a:r>
              <a:rPr lang="en-IE" sz="2400" dirty="0" err="1"/>
              <a:t>Ttofi</a:t>
            </a:r>
            <a:r>
              <a:rPr lang="en-IE" sz="2400" dirty="0"/>
              <a:t> and Farrington (2012):</a:t>
            </a:r>
          </a:p>
          <a:p>
            <a:pPr marL="342900" indent="-342900">
              <a:buFontTx/>
              <a:buChar char="-"/>
            </a:pPr>
            <a:r>
              <a:rPr lang="en-IE" sz="2400" dirty="0" smtClean="0"/>
              <a:t>highlight </a:t>
            </a:r>
            <a:r>
              <a:rPr lang="en-IE" sz="2400" dirty="0"/>
              <a:t>an evaluation comparing two UK secondary schools with a peer-support system and two without (Cowie et al., 2008), where very little difference was found between student perceptions of safety in schools with or without the peer-support system in </a:t>
            </a:r>
            <a:r>
              <a:rPr lang="en-IE" sz="2400" dirty="0" smtClean="0"/>
              <a:t>place</a:t>
            </a:r>
          </a:p>
          <a:p>
            <a:pPr marL="342900" indent="-342900">
              <a:buFontTx/>
              <a:buChar char="-"/>
            </a:pPr>
            <a:endParaRPr lang="en-IE" sz="2400" dirty="0"/>
          </a:p>
          <a:p>
            <a:r>
              <a:rPr lang="en-IE" sz="2400" dirty="0"/>
              <a:t>- older students in schools without peer support responded that they felt safer in toilets and lessons than students in schools with a peer-support system. </a:t>
            </a:r>
          </a:p>
        </p:txBody>
      </p:sp>
    </p:spTree>
    <p:extLst>
      <p:ext uri="{BB962C8B-B14F-4D97-AF65-F5344CB8AC3E}">
        <p14:creationId xmlns:p14="http://schemas.microsoft.com/office/powerpoint/2010/main" val="3554190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0353" y="692696"/>
            <a:ext cx="8352928" cy="5632311"/>
          </a:xfrm>
          <a:prstGeom prst="rect">
            <a:avLst/>
          </a:prstGeom>
        </p:spPr>
        <p:txBody>
          <a:bodyPr wrap="square">
            <a:spAutoFit/>
          </a:bodyPr>
          <a:lstStyle/>
          <a:p>
            <a:r>
              <a:rPr lang="en-IE" sz="2400" dirty="0"/>
              <a:t>Referring to Canadian research (Hawkins et al., 2001), </a:t>
            </a:r>
            <a:r>
              <a:rPr lang="en-IE" sz="2400" dirty="0" err="1"/>
              <a:t>Ttofi</a:t>
            </a:r>
            <a:r>
              <a:rPr lang="en-IE" sz="2400" dirty="0"/>
              <a:t> and Farrington (2012) raise further concerns with peer defenders intervening in aggressive ways, ‘peer interventions may reinforce the aggressive behaviour of school bullies and promote a cycle of violence</a:t>
            </a:r>
            <a:r>
              <a:rPr lang="en-IE" sz="2400" dirty="0" smtClean="0"/>
              <a:t>’. </a:t>
            </a:r>
          </a:p>
          <a:p>
            <a:endParaRPr lang="en-IE" sz="2400" dirty="0"/>
          </a:p>
          <a:p>
            <a:r>
              <a:rPr lang="en-IE" sz="2400" dirty="0"/>
              <a:t>Forsberg et al.’s (2014) Swedish qualitative research involved 43 semi-structured individual interviews aged 10-13 years across 5 schools. </a:t>
            </a:r>
            <a:endParaRPr lang="en-IE" sz="2400" dirty="0" smtClean="0"/>
          </a:p>
          <a:p>
            <a:r>
              <a:rPr lang="en-IE" sz="2400" dirty="0" smtClean="0"/>
              <a:t>* observed </a:t>
            </a:r>
            <a:r>
              <a:rPr lang="en-IE" sz="2400" dirty="0"/>
              <a:t>that social hierarchies exist among the students, which are kept in mind when observing bullying and guide their actions by evoking and mutually interacting with self-protecting considerations (e.g. the fear of retaliation, social disapproval, social blunders, getting bullied, losing friends or losing social status). </a:t>
            </a:r>
          </a:p>
        </p:txBody>
      </p:sp>
    </p:spTree>
    <p:extLst>
      <p:ext uri="{BB962C8B-B14F-4D97-AF65-F5344CB8AC3E}">
        <p14:creationId xmlns:p14="http://schemas.microsoft.com/office/powerpoint/2010/main" val="767520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582341"/>
            <a:ext cx="7992888" cy="4154984"/>
          </a:xfrm>
          <a:prstGeom prst="rect">
            <a:avLst/>
          </a:prstGeom>
        </p:spPr>
        <p:txBody>
          <a:bodyPr wrap="square">
            <a:spAutoFit/>
          </a:bodyPr>
          <a:lstStyle/>
          <a:p>
            <a:r>
              <a:rPr lang="en-IE" sz="2400" dirty="0"/>
              <a:t>Whereas bystanders with self-protection concerns avoid intervening when the bullies are older than they are, they see themselves as more capable of intervening if they are older than the bullies. </a:t>
            </a:r>
            <a:endParaRPr lang="en-IE" sz="2400" dirty="0" smtClean="0"/>
          </a:p>
          <a:p>
            <a:endParaRPr lang="en-IE" sz="2400" dirty="0"/>
          </a:p>
          <a:p>
            <a:r>
              <a:rPr lang="en-IE" sz="2400" dirty="0" smtClean="0"/>
              <a:t>These </a:t>
            </a:r>
            <a:r>
              <a:rPr lang="en-IE" sz="2400" dirty="0"/>
              <a:t>themes of social hierarchy and fear require further reflection, given also that issues of self-protection (Bellmore et al., 2012), including fear of consequences of intervening (Rigby and Johnson, 2005; </a:t>
            </a:r>
            <a:r>
              <a:rPr lang="en-IE" sz="2400" dirty="0" err="1"/>
              <a:t>Thornberg</a:t>
            </a:r>
            <a:r>
              <a:rPr lang="en-IE" sz="2400" dirty="0"/>
              <a:t> 2007; </a:t>
            </a:r>
            <a:r>
              <a:rPr lang="en-IE" sz="2400" dirty="0" err="1"/>
              <a:t>Thornberg</a:t>
            </a:r>
            <a:r>
              <a:rPr lang="en-IE" sz="2400" dirty="0"/>
              <a:t>, 2010; </a:t>
            </a:r>
            <a:r>
              <a:rPr lang="en-IE" sz="2400" dirty="0" err="1"/>
              <a:t>Thornberg</a:t>
            </a:r>
            <a:r>
              <a:rPr lang="en-IE" sz="2400" dirty="0"/>
              <a:t> et al., 2012) have been identified by students regarding why they did not defend a victim of bullying. </a:t>
            </a:r>
          </a:p>
        </p:txBody>
      </p:sp>
    </p:spTree>
    <p:extLst>
      <p:ext uri="{BB962C8B-B14F-4D97-AF65-F5344CB8AC3E}">
        <p14:creationId xmlns:p14="http://schemas.microsoft.com/office/powerpoint/2010/main" val="3384505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80" y="0"/>
            <a:ext cx="9132520" cy="7663636"/>
          </a:xfrm>
          <a:prstGeom prst="rect">
            <a:avLst/>
          </a:prstGeom>
        </p:spPr>
        <p:txBody>
          <a:bodyPr wrap="square">
            <a:spAutoFit/>
          </a:bodyPr>
          <a:lstStyle/>
          <a:p>
            <a:r>
              <a:rPr lang="en-IE" sz="2400" dirty="0" err="1" smtClean="0"/>
              <a:t>Downes</a:t>
            </a:r>
            <a:r>
              <a:rPr lang="en-IE" sz="2400" dirty="0"/>
              <a:t>, P. &amp; </a:t>
            </a:r>
            <a:r>
              <a:rPr lang="en-IE" sz="2400" dirty="0" err="1"/>
              <a:t>Cefai</a:t>
            </a:r>
            <a:r>
              <a:rPr lang="en-IE" sz="2400" dirty="0"/>
              <a:t>, C. (2016). </a:t>
            </a:r>
            <a:r>
              <a:rPr lang="en-IE" sz="2400" i="1" dirty="0"/>
              <a:t>How to tackle bullying and prevent school violence in Europe: Evidence and practices for strategies for inclusive and safe schools.</a:t>
            </a:r>
            <a:r>
              <a:rPr lang="en-IE" sz="2400" dirty="0"/>
              <a:t> Luxembourg: Publications Office of the European Union. </a:t>
            </a:r>
          </a:p>
          <a:p>
            <a:r>
              <a:rPr lang="en-IE" sz="2400" dirty="0"/>
              <a:t>https://bookshop.europa.eu/en/how-to-prevent-and-tackle-bullying-and-school-violence-pbNC0415454/</a:t>
            </a:r>
          </a:p>
          <a:p>
            <a:endParaRPr lang="en-IE" sz="2400" b="1" dirty="0"/>
          </a:p>
          <a:p>
            <a:r>
              <a:rPr lang="en-IE" sz="2400" b="1" dirty="0" smtClean="0"/>
              <a:t>Aim/Scope </a:t>
            </a:r>
            <a:r>
              <a:rPr lang="en-IE" sz="2400" b="1" dirty="0"/>
              <a:t>of </a:t>
            </a:r>
            <a:r>
              <a:rPr lang="en-IE" sz="2400" b="1" dirty="0" smtClean="0"/>
              <a:t>Report:</a:t>
            </a:r>
          </a:p>
          <a:p>
            <a:endParaRPr lang="en-IE" sz="2400" b="1" dirty="0"/>
          </a:p>
          <a:p>
            <a:r>
              <a:rPr lang="en-IE" sz="2400" dirty="0" smtClean="0"/>
              <a:t>To </a:t>
            </a:r>
            <a:r>
              <a:rPr lang="en-IE" sz="2400" dirty="0"/>
              <a:t>inform policy-makers and practitioners at EU, national, regional and local level on strategies and practices for prevention of bullying and violence in schools across the EU. </a:t>
            </a:r>
            <a:endParaRPr lang="en-IE" sz="2400" dirty="0" smtClean="0"/>
          </a:p>
          <a:p>
            <a:endParaRPr lang="en-IE" sz="2400" dirty="0"/>
          </a:p>
          <a:p>
            <a:r>
              <a:rPr lang="en-IE" sz="2400" dirty="0" smtClean="0"/>
              <a:t>Combines </a:t>
            </a:r>
            <a:r>
              <a:rPr lang="en-IE" sz="2400" dirty="0"/>
              <a:t>European legal and policy focus with international empirical </a:t>
            </a:r>
            <a:r>
              <a:rPr lang="en-IE" sz="2400" dirty="0" smtClean="0"/>
              <a:t>research</a:t>
            </a:r>
          </a:p>
          <a:p>
            <a:endParaRPr lang="en-IE" sz="2400" dirty="0"/>
          </a:p>
          <a:p>
            <a:r>
              <a:rPr lang="en-IE" sz="2400" dirty="0"/>
              <a:t>A particular focus on bullying and violence with regard to age, ethnicity and migrants, disability, social inclusion, sexual orientations and gender. </a:t>
            </a:r>
          </a:p>
          <a:p>
            <a:endParaRPr lang="en-IE" sz="2400" dirty="0" smtClean="0"/>
          </a:p>
          <a:p>
            <a:endParaRPr lang="en-IE" dirty="0"/>
          </a:p>
          <a:p>
            <a:endParaRPr lang="en-IE" dirty="0"/>
          </a:p>
        </p:txBody>
      </p:sp>
    </p:spTree>
    <p:extLst>
      <p:ext uri="{BB962C8B-B14F-4D97-AF65-F5344CB8AC3E}">
        <p14:creationId xmlns:p14="http://schemas.microsoft.com/office/powerpoint/2010/main" val="110053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720840"/>
            <a:ext cx="8424936" cy="3785652"/>
          </a:xfrm>
          <a:prstGeom prst="rect">
            <a:avLst/>
          </a:prstGeom>
        </p:spPr>
        <p:txBody>
          <a:bodyPr wrap="square">
            <a:spAutoFit/>
          </a:bodyPr>
          <a:lstStyle/>
          <a:p>
            <a:r>
              <a:rPr lang="en-IE" sz="2400" dirty="0"/>
              <a:t>In </a:t>
            </a:r>
            <a:r>
              <a:rPr lang="en-IE" sz="2400" dirty="0" err="1"/>
              <a:t>Psalti’s</a:t>
            </a:r>
            <a:r>
              <a:rPr lang="en-IE" sz="2400" dirty="0"/>
              <a:t> (2012) research sample of 3869 of the Greek student population from primary and secondary schools, for the not-involved students between primary and secondary schools there was a decrease (by half) in the actual provision of help and an increase in their wish to help, as well in their doing nothing and just watching the incident. </a:t>
            </a:r>
            <a:endParaRPr lang="en-IE" sz="2400" dirty="0" smtClean="0"/>
          </a:p>
          <a:p>
            <a:endParaRPr lang="en-IE" sz="2400" dirty="0"/>
          </a:p>
          <a:p>
            <a:r>
              <a:rPr lang="en-IE" sz="2400" dirty="0" smtClean="0"/>
              <a:t>The </a:t>
            </a:r>
            <a:r>
              <a:rPr lang="en-IE" sz="2400" dirty="0"/>
              <a:t>shadow of inactivity on the part of peers is highlighted as not being through lack of will, but other factors warranting further investigation. </a:t>
            </a:r>
          </a:p>
        </p:txBody>
      </p:sp>
    </p:spTree>
    <p:extLst>
      <p:ext uri="{BB962C8B-B14F-4D97-AF65-F5344CB8AC3E}">
        <p14:creationId xmlns:p14="http://schemas.microsoft.com/office/powerpoint/2010/main" val="1120228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980728"/>
            <a:ext cx="8352928" cy="3046988"/>
          </a:xfrm>
          <a:prstGeom prst="rect">
            <a:avLst/>
          </a:prstGeom>
        </p:spPr>
        <p:txBody>
          <a:bodyPr wrap="square">
            <a:spAutoFit/>
          </a:bodyPr>
          <a:lstStyle/>
          <a:p>
            <a:r>
              <a:rPr lang="en-IE" sz="2400" dirty="0"/>
              <a:t>A student’s intuition about the risks of getting involved may not need to be challenged but rather listened to. </a:t>
            </a:r>
            <a:endParaRPr lang="en-IE" sz="2400" dirty="0" smtClean="0"/>
          </a:p>
          <a:p>
            <a:endParaRPr lang="en-IE" sz="2400" dirty="0"/>
          </a:p>
          <a:p>
            <a:r>
              <a:rPr lang="en-IE" sz="2400" dirty="0" smtClean="0"/>
              <a:t>Their </a:t>
            </a:r>
            <a:r>
              <a:rPr lang="en-IE" sz="2400" dirty="0"/>
              <a:t>fear of getting involved may be a rational fear, a reading of circumstances where intervening would place them also at heightened risk of being bullied, with potentially long-term damaging consequences that are now well-documented in the international research literature. </a:t>
            </a:r>
          </a:p>
        </p:txBody>
      </p:sp>
    </p:spTree>
    <p:extLst>
      <p:ext uri="{BB962C8B-B14F-4D97-AF65-F5344CB8AC3E}">
        <p14:creationId xmlns:p14="http://schemas.microsoft.com/office/powerpoint/2010/main" val="1806254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000" b="1" dirty="0"/>
              <a:t>Peer Defenders: Legal Concerns</a:t>
            </a:r>
          </a:p>
        </p:txBody>
      </p:sp>
      <p:sp>
        <p:nvSpPr>
          <p:cNvPr id="3" name="Rectangle 2"/>
          <p:cNvSpPr/>
          <p:nvPr/>
        </p:nvSpPr>
        <p:spPr>
          <a:xfrm>
            <a:off x="323528" y="1859340"/>
            <a:ext cx="8568952" cy="3046988"/>
          </a:xfrm>
          <a:prstGeom prst="rect">
            <a:avLst/>
          </a:prstGeom>
        </p:spPr>
        <p:txBody>
          <a:bodyPr wrap="square">
            <a:spAutoFit/>
          </a:bodyPr>
          <a:lstStyle/>
          <a:p>
            <a:r>
              <a:rPr lang="en-IE" sz="2400" dirty="0"/>
              <a:t>Recognition of bullying as a child welfare and child protection issue (</a:t>
            </a:r>
            <a:r>
              <a:rPr lang="en-IE" sz="2400" dirty="0" err="1"/>
              <a:t>Farrelly</a:t>
            </a:r>
            <a:r>
              <a:rPr lang="en-IE" sz="2400" dirty="0"/>
              <a:t>, 2007; 8th European Forum on the Rights of the Child, 2013) renders it problematic that responsibility may be displaced onto other children to provide support and active defending. </a:t>
            </a:r>
            <a:endParaRPr lang="en-IE" sz="2400" dirty="0" smtClean="0"/>
          </a:p>
          <a:p>
            <a:endParaRPr lang="en-IE" sz="2400" dirty="0"/>
          </a:p>
          <a:p>
            <a:r>
              <a:rPr lang="en-IE" sz="2400" dirty="0"/>
              <a:t>Defenders who intervene may or may not be putting themselves at risk of being bullied, depending on the motivations and power of the child/children who are perpetrators of the bullying. </a:t>
            </a:r>
          </a:p>
        </p:txBody>
      </p:sp>
    </p:spTree>
    <p:extLst>
      <p:ext uri="{BB962C8B-B14F-4D97-AF65-F5344CB8AC3E}">
        <p14:creationId xmlns:p14="http://schemas.microsoft.com/office/powerpoint/2010/main" val="2288066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5008" y="0"/>
            <a:ext cx="8928992" cy="7109639"/>
          </a:xfrm>
          <a:prstGeom prst="rect">
            <a:avLst/>
          </a:prstGeom>
        </p:spPr>
        <p:txBody>
          <a:bodyPr wrap="square">
            <a:spAutoFit/>
          </a:bodyPr>
          <a:lstStyle/>
          <a:p>
            <a:r>
              <a:rPr lang="en-IE" sz="2400" dirty="0"/>
              <a:t>A system response to emotional supports risks being negligent, if it relies centrally on children and young people to provide these supports for situations with such serious long-term consequences</a:t>
            </a:r>
            <a:r>
              <a:rPr lang="en-IE" sz="2400" dirty="0" smtClean="0"/>
              <a:t>.</a:t>
            </a:r>
          </a:p>
          <a:p>
            <a:endParaRPr lang="en-IE" sz="2400" dirty="0"/>
          </a:p>
          <a:p>
            <a:r>
              <a:rPr lang="en-IE" sz="2400" dirty="0"/>
              <a:t>From a national policy perspective, it may also be problematic legally to place a burden of support on peers to deal with potentially highly complex emotional issues and to encourage interventions to defend the victim against the </a:t>
            </a:r>
            <a:r>
              <a:rPr lang="en-IE" sz="2400" dirty="0" smtClean="0"/>
              <a:t>perpetrator</a:t>
            </a:r>
          </a:p>
          <a:p>
            <a:endParaRPr lang="en-IE" sz="2400" dirty="0"/>
          </a:p>
          <a:p>
            <a:r>
              <a:rPr lang="en-IE" sz="2400" dirty="0" smtClean="0"/>
              <a:t>Interventions </a:t>
            </a:r>
            <a:r>
              <a:rPr lang="en-IE" sz="2400" dirty="0"/>
              <a:t>to defend may also be placing the child or young person at risk of themselves being bullied. </a:t>
            </a:r>
            <a:endParaRPr lang="en-IE" sz="2400" dirty="0" smtClean="0"/>
          </a:p>
          <a:p>
            <a:endParaRPr lang="en-IE" sz="2400" dirty="0"/>
          </a:p>
          <a:p>
            <a:r>
              <a:rPr lang="en-IE" sz="2400" dirty="0"/>
              <a:t>At least it is a reasonably foreseeable consequence that this could occur and this potentially breaches a duty of care on the State to all its students not to encourage them into situations that may be of harm for them. </a:t>
            </a:r>
          </a:p>
          <a:p>
            <a:endParaRPr lang="en-IE" sz="2400" dirty="0"/>
          </a:p>
          <a:p>
            <a:r>
              <a:rPr lang="en-IE" sz="2400" dirty="0"/>
              <a:t>Medical injunction: </a:t>
            </a:r>
            <a:r>
              <a:rPr lang="en-IE" sz="2400" i="1" dirty="0" err="1"/>
              <a:t>Primum</a:t>
            </a:r>
            <a:r>
              <a:rPr lang="en-IE" sz="2400" i="1" dirty="0"/>
              <a:t> non </a:t>
            </a:r>
            <a:r>
              <a:rPr lang="en-IE" sz="2400" i="1" dirty="0" err="1"/>
              <a:t>Nocere</a:t>
            </a:r>
            <a:r>
              <a:rPr lang="en-IE" sz="2400" i="1" dirty="0"/>
              <a:t>; </a:t>
            </a:r>
            <a:r>
              <a:rPr lang="en-IE" sz="2400" dirty="0"/>
              <a:t>First, do no harm.</a:t>
            </a:r>
          </a:p>
          <a:p>
            <a:endParaRPr lang="en-IE" sz="2400" dirty="0"/>
          </a:p>
        </p:txBody>
      </p:sp>
    </p:spTree>
    <p:extLst>
      <p:ext uri="{BB962C8B-B14F-4D97-AF65-F5344CB8AC3E}">
        <p14:creationId xmlns:p14="http://schemas.microsoft.com/office/powerpoint/2010/main" val="1460960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028343"/>
            <a:ext cx="8496944" cy="4893647"/>
          </a:xfrm>
          <a:prstGeom prst="rect">
            <a:avLst/>
          </a:prstGeom>
        </p:spPr>
        <p:txBody>
          <a:bodyPr wrap="square">
            <a:spAutoFit/>
          </a:bodyPr>
          <a:lstStyle/>
          <a:p>
            <a:r>
              <a:rPr lang="en-IE" sz="2400" dirty="0" err="1"/>
              <a:t>Ttofi</a:t>
            </a:r>
            <a:r>
              <a:rPr lang="en-IE" sz="2400" dirty="0"/>
              <a:t> and Farrington’s (2012) conclusion arguably does not go far enough, at least from a legal perspective regarding promotion of peer defenders</a:t>
            </a:r>
            <a:r>
              <a:rPr lang="en-IE" sz="2400" dirty="0" smtClean="0"/>
              <a:t>: </a:t>
            </a:r>
          </a:p>
          <a:p>
            <a:endParaRPr lang="en-IE" sz="2400" dirty="0"/>
          </a:p>
          <a:p>
            <a:r>
              <a:rPr lang="en-IE" sz="2400" dirty="0" smtClean="0"/>
              <a:t>‘Various </a:t>
            </a:r>
            <a:r>
              <a:rPr lang="en-IE" sz="2400" dirty="0"/>
              <a:t>authors have acknowledged the significant challenges in implementing peer support schemes. Challenges include hostile reactions towards the peer supporters by other students and school staff (Cowie, 1998) as well as poor communication and lack of commitment of the part of staff and students (Cowie et al., 2004). This is not to suggest that these schemes should be abolished. Potentially, peer support schemes may be useful as long as they are carefully implemented as in the </a:t>
            </a:r>
            <a:r>
              <a:rPr lang="en-IE" sz="2400" dirty="0" err="1"/>
              <a:t>KiVa</a:t>
            </a:r>
            <a:r>
              <a:rPr lang="en-IE" sz="2400" dirty="0"/>
              <a:t> program for </a:t>
            </a:r>
            <a:r>
              <a:rPr lang="en-IE" sz="2400" dirty="0" smtClean="0"/>
              <a:t>example’ </a:t>
            </a:r>
            <a:r>
              <a:rPr lang="en-IE" sz="2400" dirty="0"/>
              <a:t>(Karna et al., 2011). </a:t>
            </a:r>
            <a:r>
              <a:rPr lang="en-IE" sz="2400" dirty="0" smtClean="0"/>
              <a:t> </a:t>
            </a:r>
            <a:endParaRPr lang="en-IE" sz="2400" dirty="0"/>
          </a:p>
        </p:txBody>
      </p:sp>
    </p:spTree>
    <p:extLst>
      <p:ext uri="{BB962C8B-B14F-4D97-AF65-F5344CB8AC3E}">
        <p14:creationId xmlns:p14="http://schemas.microsoft.com/office/powerpoint/2010/main" val="2418470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6164" y="0"/>
            <a:ext cx="8856984" cy="5632311"/>
          </a:xfrm>
          <a:prstGeom prst="rect">
            <a:avLst/>
          </a:prstGeom>
        </p:spPr>
        <p:txBody>
          <a:bodyPr wrap="square">
            <a:spAutoFit/>
          </a:bodyPr>
          <a:lstStyle/>
          <a:p>
            <a:r>
              <a:rPr lang="en-IE" sz="2400" dirty="0"/>
              <a:t>Even empirical gain in the aggregate does not justify a strategy inviting risk of danger to the individual student in intervening as a defender. </a:t>
            </a:r>
            <a:endParaRPr lang="en-IE" sz="2400" dirty="0" smtClean="0"/>
          </a:p>
          <a:p>
            <a:endParaRPr lang="en-IE" sz="2400" dirty="0"/>
          </a:p>
          <a:p>
            <a:r>
              <a:rPr lang="en-IE" sz="2400" dirty="0" smtClean="0"/>
              <a:t>Schools </a:t>
            </a:r>
            <a:r>
              <a:rPr lang="en-IE" sz="2400" dirty="0"/>
              <a:t>have a duty of care to each student as an individual. </a:t>
            </a:r>
            <a:endParaRPr lang="en-IE" sz="2400" dirty="0" smtClean="0"/>
          </a:p>
          <a:p>
            <a:endParaRPr lang="en-IE" sz="2400" dirty="0"/>
          </a:p>
          <a:p>
            <a:r>
              <a:rPr lang="en-IE" sz="2400" dirty="0" smtClean="0"/>
              <a:t>A </a:t>
            </a:r>
            <a:r>
              <a:rPr lang="en-IE" sz="2400" dirty="0"/>
              <a:t>utilitarian focus on the greatest good for the greatest number is to be rejected, as it does not encompass disproportionate impact upon the individual</a:t>
            </a:r>
            <a:r>
              <a:rPr lang="en-IE" sz="2400" dirty="0" smtClean="0"/>
              <a:t>.</a:t>
            </a:r>
          </a:p>
          <a:p>
            <a:endParaRPr lang="en-IE" sz="2400" dirty="0"/>
          </a:p>
          <a:p>
            <a:r>
              <a:rPr lang="en-IE" sz="2400" dirty="0"/>
              <a:t>Schools have a duty of care to the individual and not simply to the aggregate of children, so that even gains in the aggregate do not justify disproportionate risk to an individual ‘defender’ from a perpetrator entrenched in bullying behaviour and likely to target defenders that challenge him/her. </a:t>
            </a:r>
            <a:r>
              <a:rPr lang="en-IE" sz="2400" dirty="0" smtClean="0"/>
              <a:t> </a:t>
            </a:r>
            <a:endParaRPr lang="en-IE" sz="2400" dirty="0"/>
          </a:p>
        </p:txBody>
      </p:sp>
    </p:spTree>
    <p:extLst>
      <p:ext uri="{BB962C8B-B14F-4D97-AF65-F5344CB8AC3E}">
        <p14:creationId xmlns:p14="http://schemas.microsoft.com/office/powerpoint/2010/main" val="1836019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997839"/>
            <a:ext cx="8964488" cy="3046988"/>
          </a:xfrm>
          <a:prstGeom prst="rect">
            <a:avLst/>
          </a:prstGeom>
        </p:spPr>
        <p:txBody>
          <a:bodyPr wrap="square">
            <a:spAutoFit/>
          </a:bodyPr>
          <a:lstStyle/>
          <a:p>
            <a:r>
              <a:rPr lang="en-IE" sz="2400" dirty="0"/>
              <a:t>It might be argued that once parental consent and student consent is given to engaging in a structured role of peer defender that this would be adequate. </a:t>
            </a:r>
            <a:endParaRPr lang="en-IE" sz="2400" dirty="0" smtClean="0"/>
          </a:p>
          <a:p>
            <a:endParaRPr lang="en-IE" sz="2400" dirty="0"/>
          </a:p>
          <a:p>
            <a:r>
              <a:rPr lang="en-IE" sz="2400" dirty="0"/>
              <a:t>However, the issue is also one of informed consent with knowledge of the risks, and currently even such informed consent would be problematic, based on a limited understanding available on the complexity of this issue in international research.</a:t>
            </a:r>
          </a:p>
        </p:txBody>
      </p:sp>
    </p:spTree>
    <p:extLst>
      <p:ext uri="{BB962C8B-B14F-4D97-AF65-F5344CB8AC3E}">
        <p14:creationId xmlns:p14="http://schemas.microsoft.com/office/powerpoint/2010/main" val="2910403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2800" b="1" dirty="0"/>
              <a:t>Peer Defenders: Reductionist Understanding of Motivation and Lack of Clarity on Prevention Levels</a:t>
            </a:r>
          </a:p>
        </p:txBody>
      </p:sp>
      <p:sp>
        <p:nvSpPr>
          <p:cNvPr id="3" name="Rectangle 2"/>
          <p:cNvSpPr/>
          <p:nvPr/>
        </p:nvSpPr>
        <p:spPr>
          <a:xfrm>
            <a:off x="179512" y="1556792"/>
            <a:ext cx="8712968" cy="5262979"/>
          </a:xfrm>
          <a:prstGeom prst="rect">
            <a:avLst/>
          </a:prstGeom>
        </p:spPr>
        <p:txBody>
          <a:bodyPr wrap="square">
            <a:spAutoFit/>
          </a:bodyPr>
          <a:lstStyle/>
          <a:p>
            <a:r>
              <a:rPr lang="en-IE" sz="2400" dirty="0"/>
              <a:t>The </a:t>
            </a:r>
            <a:r>
              <a:rPr lang="en-IE" sz="2400" dirty="0" err="1"/>
              <a:t>KiVa</a:t>
            </a:r>
            <a:r>
              <a:rPr lang="en-IE" sz="2400" dirty="0"/>
              <a:t> approach assumes that the perpetrator’s motivation is fundamentally to be interpreted in the behaviourist and social learning theory terms of Bandura (1989), so that the reward patterns for bullying become changed through the social context of the peers’ reactions: </a:t>
            </a:r>
          </a:p>
          <a:p>
            <a:r>
              <a:rPr lang="en-IE" sz="2400" dirty="0" smtClean="0"/>
              <a:t>	‘Bystanders </a:t>
            </a:r>
            <a:r>
              <a:rPr lang="en-IE" sz="2400" dirty="0"/>
              <a:t>maintain the bullying behaviour in part by </a:t>
            </a:r>
            <a:r>
              <a:rPr lang="en-IE" sz="2400" dirty="0" smtClean="0"/>
              <a:t>	assisting </a:t>
            </a:r>
            <a:r>
              <a:rPr lang="en-IE" sz="2400" dirty="0"/>
              <a:t>and reinforcing the bully, because such behaviours </a:t>
            </a:r>
            <a:r>
              <a:rPr lang="en-IE" sz="2400" dirty="0" smtClean="0"/>
              <a:t>	provide </a:t>
            </a:r>
            <a:r>
              <a:rPr lang="en-IE" sz="2400" dirty="0"/>
              <a:t>the bullies the position of power they seek after. On </a:t>
            </a:r>
            <a:r>
              <a:rPr lang="en-IE" sz="2400" dirty="0" smtClean="0"/>
              <a:t>	the </a:t>
            </a:r>
            <a:r>
              <a:rPr lang="en-IE" sz="2400" dirty="0"/>
              <a:t>other hand, if bystanders defend the victim, this turns </a:t>
            </a:r>
            <a:r>
              <a:rPr lang="en-IE" sz="2400" dirty="0" smtClean="0"/>
              <a:t>	bullying </a:t>
            </a:r>
            <a:r>
              <a:rPr lang="en-IE" sz="2400" dirty="0"/>
              <a:t>into an unsuccessful strategy for attaining and </a:t>
            </a:r>
            <a:r>
              <a:rPr lang="en-IE" sz="2400" dirty="0" smtClean="0"/>
              <a:t>	demonstrating </a:t>
            </a:r>
            <a:r>
              <a:rPr lang="en-IE" sz="2400" dirty="0"/>
              <a:t>high status. These views imply that a positive </a:t>
            </a:r>
            <a:r>
              <a:rPr lang="en-IE" sz="2400" dirty="0" smtClean="0"/>
              <a:t>	change </a:t>
            </a:r>
            <a:r>
              <a:rPr lang="en-IE" sz="2400" dirty="0"/>
              <a:t>in the bystanders’ behaviours will reduce the rewards </a:t>
            </a:r>
            <a:r>
              <a:rPr lang="en-IE" sz="2400" dirty="0" smtClean="0"/>
              <a:t>	gained </a:t>
            </a:r>
            <a:r>
              <a:rPr lang="en-IE" sz="2400" dirty="0"/>
              <a:t>by bullies and consequently their motivation to bully </a:t>
            </a:r>
            <a:r>
              <a:rPr lang="en-IE" sz="2400" dirty="0" smtClean="0"/>
              <a:t>	in </a:t>
            </a:r>
            <a:r>
              <a:rPr lang="en-IE" sz="2400" dirty="0"/>
              <a:t>the first place’  (</a:t>
            </a:r>
            <a:r>
              <a:rPr lang="en-IE" sz="2400" dirty="0" err="1"/>
              <a:t>Kärnä</a:t>
            </a:r>
            <a:r>
              <a:rPr lang="en-IE" sz="2400" dirty="0"/>
              <a:t> et al., 2011b). </a:t>
            </a:r>
          </a:p>
        </p:txBody>
      </p:sp>
    </p:spTree>
    <p:extLst>
      <p:ext uri="{BB962C8B-B14F-4D97-AF65-F5344CB8AC3E}">
        <p14:creationId xmlns:p14="http://schemas.microsoft.com/office/powerpoint/2010/main" val="3905267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8208912" cy="3416320"/>
          </a:xfrm>
          <a:prstGeom prst="rect">
            <a:avLst/>
          </a:prstGeom>
        </p:spPr>
        <p:txBody>
          <a:bodyPr wrap="square">
            <a:spAutoFit/>
          </a:bodyPr>
          <a:lstStyle/>
          <a:p>
            <a:r>
              <a:rPr lang="en-IE" sz="2400" dirty="0"/>
              <a:t>Building on the social-cognitive theory of Bandura (1989) (</a:t>
            </a:r>
            <a:r>
              <a:rPr lang="en-IE" sz="2400" dirty="0" err="1"/>
              <a:t>Kärnä</a:t>
            </a:r>
            <a:r>
              <a:rPr lang="en-IE" sz="2400" dirty="0"/>
              <a:t> et al., 2011a), according to </a:t>
            </a:r>
            <a:r>
              <a:rPr lang="en-IE" sz="2400" dirty="0" err="1"/>
              <a:t>Kärnä</a:t>
            </a:r>
            <a:r>
              <a:rPr lang="en-IE" sz="2400" dirty="0"/>
              <a:t> et al. (2011b), the </a:t>
            </a:r>
            <a:r>
              <a:rPr lang="en-IE" sz="2400" dirty="0" err="1"/>
              <a:t>KiVa</a:t>
            </a:r>
            <a:r>
              <a:rPr lang="en-IE" sz="2400" dirty="0"/>
              <a:t> programme locates its theoretical background in the social status of aggressive children in general. </a:t>
            </a:r>
            <a:endParaRPr lang="en-IE" sz="2400" dirty="0" smtClean="0"/>
          </a:p>
          <a:p>
            <a:endParaRPr lang="en-IE" sz="2400" dirty="0"/>
          </a:p>
          <a:p>
            <a:r>
              <a:rPr lang="en-IE" sz="2400" dirty="0" smtClean="0"/>
              <a:t>It </a:t>
            </a:r>
            <a:r>
              <a:rPr lang="en-IE" sz="2400" dirty="0"/>
              <a:t>is assumed that bullies demonstrate their high status by harassing their low-status victims and that bullying is actually a strategy for gaining a powerful position in the peer group. In the </a:t>
            </a:r>
            <a:r>
              <a:rPr lang="en-IE" sz="2400" dirty="0" err="1"/>
              <a:t>KiVa</a:t>
            </a:r>
            <a:r>
              <a:rPr lang="en-IE" sz="2400" dirty="0"/>
              <a:t> programme, bullying is viewed as a group phenomenon.</a:t>
            </a:r>
          </a:p>
        </p:txBody>
      </p:sp>
    </p:spTree>
    <p:extLst>
      <p:ext uri="{BB962C8B-B14F-4D97-AF65-F5344CB8AC3E}">
        <p14:creationId xmlns:p14="http://schemas.microsoft.com/office/powerpoint/2010/main" val="1968888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028343"/>
            <a:ext cx="8784976" cy="4524315"/>
          </a:xfrm>
          <a:prstGeom prst="rect">
            <a:avLst/>
          </a:prstGeom>
        </p:spPr>
        <p:txBody>
          <a:bodyPr wrap="square">
            <a:spAutoFit/>
          </a:bodyPr>
          <a:lstStyle/>
          <a:p>
            <a:r>
              <a:rPr lang="en-IE" sz="2400" dirty="0" smtClean="0"/>
              <a:t>Yet a diversity of motivations for bullying and aggression needs further recognition here. Even within social learning theory, the bullying may be imitative, for example as an entrenched pattern from home or the local community, thereby going beyond aggression as simple reinforcement (see Bandura et al.’s 1961 well-known Bobo doll study). </a:t>
            </a:r>
          </a:p>
          <a:p>
            <a:endParaRPr lang="en-IE" sz="2400" dirty="0" smtClean="0"/>
          </a:p>
          <a:p>
            <a:r>
              <a:rPr lang="en-IE" sz="2400" dirty="0" smtClean="0"/>
              <a:t>Even internal to a framework of social status theory, the motivational path is open to the bullying perpetrator to seek to sustain a high status through challenging threats to his/her authority such as that offered by a peer defender – this challenge obviously could include attempts to bully also the peer defender. </a:t>
            </a:r>
            <a:endParaRPr lang="en-IE" sz="2400" dirty="0"/>
          </a:p>
        </p:txBody>
      </p:sp>
    </p:spTree>
    <p:extLst>
      <p:ext uri="{BB962C8B-B14F-4D97-AF65-F5344CB8AC3E}">
        <p14:creationId xmlns:p14="http://schemas.microsoft.com/office/powerpoint/2010/main" val="2190537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2656"/>
            <a:ext cx="8892480" cy="6740307"/>
          </a:xfrm>
          <a:prstGeom prst="rect">
            <a:avLst/>
          </a:prstGeom>
        </p:spPr>
        <p:txBody>
          <a:bodyPr wrap="square">
            <a:spAutoFit/>
          </a:bodyPr>
          <a:lstStyle/>
          <a:p>
            <a:r>
              <a:rPr lang="en-IE" sz="2400" dirty="0" smtClean="0"/>
              <a:t>* Examines </a:t>
            </a:r>
            <a:r>
              <a:rPr lang="en-IE" sz="2400" dirty="0"/>
              <a:t>evidence from European and international research on bullying in schools, aggression and violence, developmental psychology, and school health promotion. </a:t>
            </a:r>
            <a:endParaRPr lang="en-IE" sz="2400" dirty="0" smtClean="0"/>
          </a:p>
          <a:p>
            <a:endParaRPr lang="en-IE" sz="2400" dirty="0"/>
          </a:p>
          <a:p>
            <a:r>
              <a:rPr lang="en-IE" sz="2400" dirty="0" smtClean="0"/>
              <a:t>*Informed </a:t>
            </a:r>
            <a:r>
              <a:rPr lang="en-IE" sz="2400" dirty="0"/>
              <a:t>also by responses on current national strategies in Europe from Members of the ET 2020 School Policy Working Group coordinated by the European Commission, Directorate-General for Education and Culture, international researchers from ENSEC (European Network for Social and Emotional Competence) and a number of NGOs across EU Member States.</a:t>
            </a:r>
          </a:p>
          <a:p>
            <a:endParaRPr lang="en-IE" sz="2400" b="1" dirty="0"/>
          </a:p>
          <a:p>
            <a:r>
              <a:rPr lang="en-IE" sz="2400" b="1" dirty="0" smtClean="0"/>
              <a:t>Supplemented </a:t>
            </a:r>
            <a:r>
              <a:rPr lang="en-IE" sz="2400" b="1" dirty="0"/>
              <a:t>by </a:t>
            </a:r>
            <a:r>
              <a:rPr lang="en-IE" sz="2400" b="1" dirty="0" smtClean="0"/>
              <a:t>:</a:t>
            </a:r>
            <a:endParaRPr lang="en-IE" sz="2400" dirty="0"/>
          </a:p>
          <a:p>
            <a:r>
              <a:rPr lang="en-IE" sz="2400" dirty="0"/>
              <a:t>Downes, P., </a:t>
            </a:r>
            <a:r>
              <a:rPr lang="en-IE" sz="2400" dirty="0" err="1"/>
              <a:t>Nairz</a:t>
            </a:r>
            <a:r>
              <a:rPr lang="en-IE" sz="2400" dirty="0"/>
              <a:t>-Wirth, E., </a:t>
            </a:r>
            <a:r>
              <a:rPr lang="en-IE" sz="2400" dirty="0" err="1"/>
              <a:t>Rusinaite</a:t>
            </a:r>
            <a:r>
              <a:rPr lang="en-IE" sz="2400" dirty="0"/>
              <a:t>, V. (2017). </a:t>
            </a:r>
            <a:r>
              <a:rPr lang="en-IE" sz="2400" i="1" dirty="0"/>
              <a:t>Structural Indicators for Developing Inclusive Systems in and around Schools in Europe. </a:t>
            </a:r>
            <a:r>
              <a:rPr lang="en-IE" sz="2400" dirty="0"/>
              <a:t>Luxembourg: Publications Office of the European Union. </a:t>
            </a:r>
          </a:p>
          <a:p>
            <a:r>
              <a:rPr lang="en-IE" sz="2400" dirty="0"/>
              <a:t>https://bookshop.europa.eu/en/structural-indicators-for-inclusive-systems-in-and-around-schools-pbNC0116894/</a:t>
            </a:r>
          </a:p>
          <a:p>
            <a:endParaRPr lang="en-IE" sz="2400" dirty="0"/>
          </a:p>
        </p:txBody>
      </p:sp>
    </p:spTree>
    <p:extLst>
      <p:ext uri="{BB962C8B-B14F-4D97-AF65-F5344CB8AC3E}">
        <p14:creationId xmlns:p14="http://schemas.microsoft.com/office/powerpoint/2010/main" val="23033353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443841"/>
            <a:ext cx="8640960" cy="4154984"/>
          </a:xfrm>
          <a:prstGeom prst="rect">
            <a:avLst/>
          </a:prstGeom>
        </p:spPr>
        <p:txBody>
          <a:bodyPr wrap="square">
            <a:spAutoFit/>
          </a:bodyPr>
          <a:lstStyle/>
          <a:p>
            <a:r>
              <a:rPr lang="en-IE" sz="2400" dirty="0"/>
              <a:t>Beyond the frameworks offered by </a:t>
            </a:r>
            <a:r>
              <a:rPr lang="en-IE" sz="2400" dirty="0" err="1"/>
              <a:t>Kärnä</a:t>
            </a:r>
            <a:r>
              <a:rPr lang="en-IE" sz="2400" dirty="0"/>
              <a:t> et al. (2011 a, b), issues of bullying and aggression linked with attachment issues arising from early childhood (Golding et al., 2013), sadistic aggression (Fromm, 1977) and emotional trauma may be more enduring; </a:t>
            </a:r>
            <a:r>
              <a:rPr lang="en-IE" sz="2400" dirty="0">
                <a:solidFill>
                  <a:srgbClr val="FFFF00"/>
                </a:solidFill>
              </a:rPr>
              <a:t>they may not be responsive to peer negative reinforcement and may even be hostile to peer defenders. </a:t>
            </a:r>
          </a:p>
          <a:p>
            <a:endParaRPr lang="en-IE" sz="2400" dirty="0"/>
          </a:p>
          <a:p>
            <a:r>
              <a:rPr lang="en-IE" sz="2400" dirty="0"/>
              <a:t>A social reinforcement framework assumes a level of extraversion (i.e. adjustment to the external social world, Downes, 2003) and empathy that may not be a feature of at least some perpetrators of bullying. </a:t>
            </a:r>
          </a:p>
        </p:txBody>
      </p:sp>
    </p:spTree>
    <p:extLst>
      <p:ext uri="{BB962C8B-B14F-4D97-AF65-F5344CB8AC3E}">
        <p14:creationId xmlns:p14="http://schemas.microsoft.com/office/powerpoint/2010/main" val="26985431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640"/>
            <a:ext cx="8928992" cy="6001643"/>
          </a:xfrm>
          <a:prstGeom prst="rect">
            <a:avLst/>
          </a:prstGeom>
        </p:spPr>
        <p:txBody>
          <a:bodyPr wrap="square">
            <a:spAutoFit/>
          </a:bodyPr>
          <a:lstStyle/>
          <a:p>
            <a:r>
              <a:rPr lang="en-IE" sz="2400" dirty="0"/>
              <a:t>While the </a:t>
            </a:r>
            <a:r>
              <a:rPr lang="en-IE" sz="2400" dirty="0" err="1"/>
              <a:t>KiVa</a:t>
            </a:r>
            <a:r>
              <a:rPr lang="en-IE" sz="2400" dirty="0"/>
              <a:t> explanatory framework is an important one, it is not an exhaustive explanation of the motivations of perpetrators of bullying and violence. Exceptions to this framework need to be envisaged in a strategic approach. </a:t>
            </a:r>
            <a:endParaRPr lang="en-IE" sz="2400" dirty="0" smtClean="0"/>
          </a:p>
          <a:p>
            <a:endParaRPr lang="en-IE" sz="2400" dirty="0"/>
          </a:p>
          <a:p>
            <a:r>
              <a:rPr lang="en-IE" sz="2400" dirty="0"/>
              <a:t>There is a potential conflict of levels, where a chronic need, indicated prevention level of need in a bullying perpetrator is assumed to be moderate and malleable, i.e. occurring at a selected prevention level of need. </a:t>
            </a:r>
            <a:endParaRPr lang="en-IE" sz="2400" dirty="0" smtClean="0"/>
          </a:p>
          <a:p>
            <a:endParaRPr lang="en-IE" sz="2400" dirty="0"/>
          </a:p>
          <a:p>
            <a:r>
              <a:rPr lang="en-IE" sz="2400" dirty="0">
                <a:solidFill>
                  <a:srgbClr val="FFFF00"/>
                </a:solidFill>
              </a:rPr>
              <a:t>The peer defender model assumes a selected prevention level of moderate resistance from the bullying perpetrator to the peer defender intervention. This may not be assumed to be the case</a:t>
            </a:r>
            <a:r>
              <a:rPr lang="en-IE" sz="2400" dirty="0" smtClean="0">
                <a:solidFill>
                  <a:srgbClr val="FFFF00"/>
                </a:solidFill>
              </a:rPr>
              <a:t>.</a:t>
            </a:r>
          </a:p>
          <a:p>
            <a:endParaRPr lang="en-IE" sz="2400" dirty="0">
              <a:solidFill>
                <a:srgbClr val="FFFF00"/>
              </a:solidFill>
            </a:endParaRPr>
          </a:p>
          <a:p>
            <a:r>
              <a:rPr lang="en-IE" sz="2400" dirty="0" err="1" smtClean="0"/>
              <a:t>KiVa</a:t>
            </a:r>
            <a:r>
              <a:rPr lang="en-IE" sz="2400" dirty="0" smtClean="0"/>
              <a:t> does not distinguish 3 levels of prevention (only universal and indicator)</a:t>
            </a:r>
            <a:endParaRPr lang="en-IE" sz="2400" dirty="0"/>
          </a:p>
        </p:txBody>
      </p:sp>
    </p:spTree>
    <p:extLst>
      <p:ext uri="{BB962C8B-B14F-4D97-AF65-F5344CB8AC3E}">
        <p14:creationId xmlns:p14="http://schemas.microsoft.com/office/powerpoint/2010/main" val="6372289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1143000"/>
          </a:xfrm>
        </p:spPr>
        <p:txBody>
          <a:bodyPr>
            <a:normAutofit/>
          </a:bodyPr>
          <a:lstStyle/>
          <a:p>
            <a:r>
              <a:rPr lang="en-IE" sz="3200" b="1" dirty="0"/>
              <a:t>Peer Defenders: Social Identity Concerns </a:t>
            </a:r>
          </a:p>
        </p:txBody>
      </p:sp>
      <p:sp>
        <p:nvSpPr>
          <p:cNvPr id="3" name="Rectangle 2"/>
          <p:cNvSpPr/>
          <p:nvPr/>
        </p:nvSpPr>
        <p:spPr>
          <a:xfrm>
            <a:off x="323528" y="2274838"/>
            <a:ext cx="8496944" cy="2308324"/>
          </a:xfrm>
          <a:prstGeom prst="rect">
            <a:avLst/>
          </a:prstGeom>
        </p:spPr>
        <p:txBody>
          <a:bodyPr wrap="square">
            <a:spAutoFit/>
          </a:bodyPr>
          <a:lstStyle/>
          <a:p>
            <a:r>
              <a:rPr lang="en-IE" sz="2400" dirty="0" smtClean="0"/>
              <a:t>The </a:t>
            </a:r>
            <a:r>
              <a:rPr lang="en-IE" sz="2400" dirty="0"/>
              <a:t>issue of cultural complexity due to social group identity again leads to some caution about placing students in a role as defenders amidst potentially complex, fraught situations between different ethnic or religious groups, where the problem is not simply between individuals but groups expressing wider macrosystemic tensions. </a:t>
            </a:r>
          </a:p>
        </p:txBody>
      </p:sp>
    </p:spTree>
    <p:extLst>
      <p:ext uri="{BB962C8B-B14F-4D97-AF65-F5344CB8AC3E}">
        <p14:creationId xmlns:p14="http://schemas.microsoft.com/office/powerpoint/2010/main" val="31363492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028343"/>
            <a:ext cx="8496944" cy="4524315"/>
          </a:xfrm>
          <a:prstGeom prst="rect">
            <a:avLst/>
          </a:prstGeom>
        </p:spPr>
        <p:txBody>
          <a:bodyPr wrap="square">
            <a:spAutoFit/>
          </a:bodyPr>
          <a:lstStyle/>
          <a:p>
            <a:r>
              <a:rPr lang="en-IE" sz="2400" dirty="0"/>
              <a:t>Luc </a:t>
            </a:r>
            <a:r>
              <a:rPr lang="en-IE" sz="2400" dirty="0" err="1"/>
              <a:t>Claessens</a:t>
            </a:r>
            <a:r>
              <a:rPr lang="en-IE" sz="2400" dirty="0"/>
              <a:t>, Coordinator of Safe Schools, Antwerp municipality, Belgium (personal communication, 2015) observes that while they are ‘not confronted with a structural problem on ethnic or racial violence or bullying over these subjects in schools in Antwerp’, there is still the potential for individual-level problems to develop into wider ethnic, cultural ones: ‘This does not mean that isolated cases of violence do not occur but the general feeling is that the trigger is far more often a personal issue (girl or boyfriend, money that has to be paid between the youngsters) than an </a:t>
            </a:r>
            <a:r>
              <a:rPr lang="en-IE" sz="2400" dirty="0" smtClean="0"/>
              <a:t>ethnic</a:t>
            </a:r>
            <a:r>
              <a:rPr lang="en-IE" sz="2400" dirty="0"/>
              <a:t>, religious or racial one. </a:t>
            </a:r>
            <a:r>
              <a:rPr lang="en-IE" sz="2400" i="1" dirty="0"/>
              <a:t>Of course once an aggressive act towards a member of a group occurs this often triggers solidarity</a:t>
            </a:r>
            <a:r>
              <a:rPr lang="en-IE" sz="2400" dirty="0"/>
              <a:t>’ (our italics). </a:t>
            </a:r>
          </a:p>
        </p:txBody>
      </p:sp>
    </p:spTree>
    <p:extLst>
      <p:ext uri="{BB962C8B-B14F-4D97-AF65-F5344CB8AC3E}">
        <p14:creationId xmlns:p14="http://schemas.microsoft.com/office/powerpoint/2010/main" val="42526522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889844"/>
            <a:ext cx="8784976" cy="5262979"/>
          </a:xfrm>
          <a:prstGeom prst="rect">
            <a:avLst/>
          </a:prstGeom>
        </p:spPr>
        <p:txBody>
          <a:bodyPr wrap="square">
            <a:spAutoFit/>
          </a:bodyPr>
          <a:lstStyle/>
          <a:p>
            <a:r>
              <a:rPr lang="en-IE" sz="2400" dirty="0"/>
              <a:t>Though with highly successful results in a Finnish context of the </a:t>
            </a:r>
            <a:r>
              <a:rPr lang="en-IE" sz="2400" dirty="0" err="1"/>
              <a:t>KiVa</a:t>
            </a:r>
            <a:r>
              <a:rPr lang="en-IE" sz="2400" dirty="0"/>
              <a:t> whole school programme, the Finnish example takes place in a highly homogenous ethnic and religious cultural context. </a:t>
            </a:r>
            <a:endParaRPr lang="en-IE" sz="2400" dirty="0" smtClean="0"/>
          </a:p>
          <a:p>
            <a:endParaRPr lang="en-IE" sz="2400" dirty="0"/>
          </a:p>
          <a:p>
            <a:r>
              <a:rPr lang="en-IE" sz="2400" dirty="0" smtClean="0"/>
              <a:t>This </a:t>
            </a:r>
            <a:r>
              <a:rPr lang="en-IE" sz="2400" dirty="0"/>
              <a:t>again raises questions about its transferability to interventions in schools with students from disparate ethnic and religious backgrounds, including where discriminatory bullying may be taking place. </a:t>
            </a:r>
          </a:p>
          <a:p>
            <a:endParaRPr lang="en-IE" sz="2400" dirty="0"/>
          </a:p>
          <a:p>
            <a:r>
              <a:rPr lang="en-IE" sz="2400" dirty="0"/>
              <a:t>The individualist assumption underpinning such bullying problems needs to be challenged not simply by recourse to a group context of fellow classmates in school but also wider macrosystemic factors which point to the bullying as not simply being a conflict between individuals in a group, but as expressing wider cultural conflicts. </a:t>
            </a:r>
          </a:p>
        </p:txBody>
      </p:sp>
    </p:spTree>
    <p:extLst>
      <p:ext uri="{BB962C8B-B14F-4D97-AF65-F5344CB8AC3E}">
        <p14:creationId xmlns:p14="http://schemas.microsoft.com/office/powerpoint/2010/main" val="38938022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720840"/>
            <a:ext cx="8640960" cy="3416320"/>
          </a:xfrm>
          <a:prstGeom prst="rect">
            <a:avLst/>
          </a:prstGeom>
        </p:spPr>
        <p:txBody>
          <a:bodyPr wrap="square">
            <a:spAutoFit/>
          </a:bodyPr>
          <a:lstStyle/>
          <a:p>
            <a:r>
              <a:rPr lang="en-IE" sz="2400" dirty="0"/>
              <a:t>Selected prevention levels are not simply groups of individuals. They centrally involve groups with strongly defined social identity and categorisation, such as ethnic and sexual minorities. </a:t>
            </a:r>
            <a:endParaRPr lang="en-IE" sz="2400" dirty="0" smtClean="0"/>
          </a:p>
          <a:p>
            <a:endParaRPr lang="en-IE" sz="2400" dirty="0"/>
          </a:p>
          <a:p>
            <a:r>
              <a:rPr lang="en-IE" sz="2400" dirty="0"/>
              <a:t>The bullying process may be part of a wider conflict between groups based on their social identities and may not simply be a personal individual interpersonal dynamic; broadening focus to peer bystanders is only one step within a wider lens to interrogate group relations. </a:t>
            </a:r>
          </a:p>
        </p:txBody>
      </p:sp>
    </p:spTree>
    <p:extLst>
      <p:ext uri="{BB962C8B-B14F-4D97-AF65-F5344CB8AC3E}">
        <p14:creationId xmlns:p14="http://schemas.microsoft.com/office/powerpoint/2010/main" val="883578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843"/>
            <a:ext cx="8784976" cy="4524315"/>
          </a:xfrm>
          <a:prstGeom prst="rect">
            <a:avLst/>
          </a:prstGeom>
        </p:spPr>
        <p:txBody>
          <a:bodyPr wrap="square">
            <a:spAutoFit/>
          </a:bodyPr>
          <a:lstStyle/>
          <a:p>
            <a:r>
              <a:rPr lang="en-IE" sz="2400" dirty="0" err="1"/>
              <a:t>Salmivalli</a:t>
            </a:r>
            <a:r>
              <a:rPr lang="en-IE" sz="2400" dirty="0"/>
              <a:t> et al. have broadened the focus from children as individuals to children in a group and designed a strategy of peer defenders for children in a group. However, </a:t>
            </a:r>
            <a:r>
              <a:rPr lang="en-IE" sz="2400" dirty="0">
                <a:solidFill>
                  <a:srgbClr val="FFFF00"/>
                </a:solidFill>
              </a:rPr>
              <a:t>children of a group are not equivalent to children in a group. </a:t>
            </a:r>
            <a:r>
              <a:rPr lang="en-IE" sz="2400" dirty="0"/>
              <a:t>A peer-defenders strategy designed for children in a group may struggle to encompass conflict between children of different groups (ethnic, religious etc</a:t>
            </a:r>
            <a:r>
              <a:rPr lang="en-IE" sz="2400" dirty="0" smtClean="0"/>
              <a:t>.).</a:t>
            </a:r>
          </a:p>
          <a:p>
            <a:endParaRPr lang="en-IE" sz="2400" dirty="0"/>
          </a:p>
          <a:p>
            <a:r>
              <a:rPr lang="en-IE" sz="2400" dirty="0"/>
              <a:t>The documented fear of some children to be placed in the ‘firing line’ of the bully through being challenged or encouraged to adopt a defender’s approach needs to be acknowledged as a rational response to perception of threat rather than a moral failure to engage.</a:t>
            </a:r>
          </a:p>
        </p:txBody>
      </p:sp>
    </p:spTree>
    <p:extLst>
      <p:ext uri="{BB962C8B-B14F-4D97-AF65-F5344CB8AC3E}">
        <p14:creationId xmlns:p14="http://schemas.microsoft.com/office/powerpoint/2010/main" val="11852184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2800" b="1" dirty="0" smtClean="0"/>
              <a:t>4. Indicated </a:t>
            </a:r>
            <a:r>
              <a:rPr lang="en-IE" sz="2800" b="1" dirty="0"/>
              <a:t>Prevention: Speech and Language Therapists as Part of Multidisciplinary Teams</a:t>
            </a:r>
          </a:p>
        </p:txBody>
      </p:sp>
      <p:sp>
        <p:nvSpPr>
          <p:cNvPr id="3" name="Rectangle 2"/>
          <p:cNvSpPr/>
          <p:nvPr/>
        </p:nvSpPr>
        <p:spPr>
          <a:xfrm>
            <a:off x="323528" y="1844824"/>
            <a:ext cx="8712968" cy="4893647"/>
          </a:xfrm>
          <a:prstGeom prst="rect">
            <a:avLst/>
          </a:prstGeom>
        </p:spPr>
        <p:txBody>
          <a:bodyPr wrap="square">
            <a:spAutoFit/>
          </a:bodyPr>
          <a:lstStyle/>
          <a:p>
            <a:r>
              <a:rPr lang="en-IE" sz="2400" dirty="0"/>
              <a:t>The need for speech and language therapists to be linked with schools, as part of multidisciplinary teams to engage in targeted intervention for language development, emerges from international research regarding language impairment as a risk factor for engagement in disruptive behaviour. </a:t>
            </a:r>
          </a:p>
          <a:p>
            <a:endParaRPr lang="en-IE" sz="2400" dirty="0"/>
          </a:p>
          <a:p>
            <a:r>
              <a:rPr lang="en-IE" sz="2400" dirty="0" err="1"/>
              <a:t>Eigsti</a:t>
            </a:r>
            <a:r>
              <a:rPr lang="en-IE" sz="2400" dirty="0"/>
              <a:t> and </a:t>
            </a:r>
            <a:r>
              <a:rPr lang="en-IE" sz="2400" dirty="0" err="1"/>
              <a:t>Cicchetti</a:t>
            </a:r>
            <a:r>
              <a:rPr lang="en-IE" sz="2400" dirty="0"/>
              <a:t> (2004) found that preschool aged children who had experienced maltreatment prior to age 2 exhibited language delays in vocabulary and language complexity. The mothers of these maltreated children directed fewer utterances to their children and produced a smaller number of overall utterances compared to mothers of non-maltreated children, with a significant association between maternal utterances and child language variables. </a:t>
            </a:r>
          </a:p>
        </p:txBody>
      </p:sp>
    </p:spTree>
    <p:extLst>
      <p:ext uri="{BB962C8B-B14F-4D97-AF65-F5344CB8AC3E}">
        <p14:creationId xmlns:p14="http://schemas.microsoft.com/office/powerpoint/2010/main" val="13008224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8316"/>
            <a:ext cx="8640960" cy="4154984"/>
          </a:xfrm>
          <a:prstGeom prst="rect">
            <a:avLst/>
          </a:prstGeom>
        </p:spPr>
        <p:txBody>
          <a:bodyPr wrap="square">
            <a:spAutoFit/>
          </a:bodyPr>
          <a:lstStyle/>
          <a:p>
            <a:r>
              <a:rPr lang="en-IE" sz="2400" dirty="0"/>
              <a:t>Rates of language impairment reach 24 % to 65 % in samples of children identified as exhibiting disruptive behaviours (</a:t>
            </a:r>
            <a:r>
              <a:rPr lang="en-IE" sz="2400" dirty="0" err="1"/>
              <a:t>Benasich</a:t>
            </a:r>
            <a:r>
              <a:rPr lang="en-IE" sz="2400" dirty="0"/>
              <a:t> et al., 1993), and 59 % to 80 % of preschool- and school-age children identified as exhibiting disruptive behaviours also exhibit language delays (</a:t>
            </a:r>
            <a:r>
              <a:rPr lang="en-IE" sz="2400" dirty="0" err="1"/>
              <a:t>Beitchman</a:t>
            </a:r>
            <a:r>
              <a:rPr lang="en-IE" sz="2400" dirty="0"/>
              <a:t> et al., 1996; Brinton and </a:t>
            </a:r>
            <a:r>
              <a:rPr lang="en-IE" sz="2400" dirty="0" err="1"/>
              <a:t>Fujiki</a:t>
            </a:r>
            <a:r>
              <a:rPr lang="en-IE" sz="2400" dirty="0"/>
              <a:t>, 1993; Stevenson et al., 1985). </a:t>
            </a:r>
          </a:p>
          <a:p>
            <a:endParaRPr lang="en-IE" sz="2400" dirty="0"/>
          </a:p>
          <a:p>
            <a:r>
              <a:rPr lang="en-IE" sz="2400" dirty="0"/>
              <a:t>A study of children with communication disorders found that children with language impairments, who were more widely accepted, seemed to be protected from the risk of being bullied (Savage, 2005). </a:t>
            </a:r>
          </a:p>
        </p:txBody>
      </p:sp>
      <p:pic>
        <p:nvPicPr>
          <p:cNvPr id="4" name="Picture 3" descr="C:\Documents and Settings\mcloughv\Local Settings\Temporary Internet Files\Content.IE5\0HNJDIPT\MC90038407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4045873"/>
            <a:ext cx="2180919" cy="2812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46424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305342"/>
            <a:ext cx="8496944" cy="4524315"/>
          </a:xfrm>
          <a:prstGeom prst="rect">
            <a:avLst/>
          </a:prstGeom>
        </p:spPr>
        <p:txBody>
          <a:bodyPr wrap="square">
            <a:spAutoFit/>
          </a:bodyPr>
          <a:lstStyle/>
          <a:p>
            <a:r>
              <a:rPr lang="en-IE" sz="2400" dirty="0"/>
              <a:t>The particular lack of speech and language therapists (SLTs) in European schools as part of multidisciplinary teams, highlighted in the Eurydice report (2014) on early school leaving, is of real concern here for students at the chronic need, indicated prevention level, where maternal language difficulties may be affecting their violent behaviour </a:t>
            </a:r>
            <a:endParaRPr lang="en-IE" sz="2400" dirty="0" smtClean="0"/>
          </a:p>
          <a:p>
            <a:endParaRPr lang="en-IE" sz="2400" dirty="0"/>
          </a:p>
          <a:p>
            <a:r>
              <a:rPr lang="en-IE" sz="2400" dirty="0" smtClean="0"/>
              <a:t>The </a:t>
            </a:r>
            <a:r>
              <a:rPr lang="en-IE" sz="2400" dirty="0"/>
              <a:t>level of maternal language difficulty does not have to be at a clinical level of difficulty for it to centrally contribute to a range of school-related problems, potentially including aggression and bullying, as well as hindering social relationships and sense of belonging to school.</a:t>
            </a:r>
          </a:p>
        </p:txBody>
      </p:sp>
    </p:spTree>
    <p:extLst>
      <p:ext uri="{BB962C8B-B14F-4D97-AF65-F5344CB8AC3E}">
        <p14:creationId xmlns:p14="http://schemas.microsoft.com/office/powerpoint/2010/main" val="2294701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4" y="-17100"/>
            <a:ext cx="8229600" cy="1143000"/>
          </a:xfrm>
        </p:spPr>
        <p:txBody>
          <a:bodyPr>
            <a:noAutofit/>
          </a:bodyPr>
          <a:lstStyle/>
          <a:p>
            <a:r>
              <a:rPr lang="en-IE" sz="2400" b="1" dirty="0" smtClean="0"/>
              <a:t>1. Structural </a:t>
            </a:r>
            <a:r>
              <a:rPr lang="en-IE" sz="2400" b="1" dirty="0"/>
              <a:t>Indicators to Reveal Strategic Gaps in Policy in European Countries for School Bullying and Violence Prevention</a:t>
            </a:r>
          </a:p>
        </p:txBody>
      </p:sp>
      <p:sp>
        <p:nvSpPr>
          <p:cNvPr id="3" name="Rectangle 2"/>
          <p:cNvSpPr/>
          <p:nvPr/>
        </p:nvSpPr>
        <p:spPr>
          <a:xfrm>
            <a:off x="287016" y="1125900"/>
            <a:ext cx="8856984" cy="6093976"/>
          </a:xfrm>
          <a:prstGeom prst="rect">
            <a:avLst/>
          </a:prstGeom>
        </p:spPr>
        <p:txBody>
          <a:bodyPr wrap="square">
            <a:spAutoFit/>
          </a:bodyPr>
          <a:lstStyle/>
          <a:p>
            <a:r>
              <a:rPr lang="en-IE" sz="2400" b="1" i="1" dirty="0" smtClean="0"/>
              <a:t>2. </a:t>
            </a:r>
            <a:r>
              <a:rPr lang="en-IE" sz="2400" b="1" dirty="0" smtClean="0"/>
              <a:t>Discriminatory </a:t>
            </a:r>
            <a:r>
              <a:rPr lang="en-IE" sz="2400" b="1" dirty="0"/>
              <a:t>Bullying </a:t>
            </a:r>
          </a:p>
          <a:p>
            <a:r>
              <a:rPr lang="en-IE" sz="2400" dirty="0" smtClean="0"/>
              <a:t>-   Definitional </a:t>
            </a:r>
            <a:r>
              <a:rPr lang="en-IE" sz="2400" dirty="0"/>
              <a:t>Concerns</a:t>
            </a:r>
          </a:p>
          <a:p>
            <a:pPr marL="285750" indent="-285750">
              <a:buFontTx/>
              <a:buChar char="-"/>
            </a:pPr>
            <a:r>
              <a:rPr lang="en-IE" sz="2400" dirty="0" smtClean="0"/>
              <a:t>Empirical </a:t>
            </a:r>
            <a:r>
              <a:rPr lang="en-IE" sz="2400" dirty="0"/>
              <a:t>Accounts of Discriminatory Bullying by Teachers, </a:t>
            </a:r>
            <a:endParaRPr lang="en-IE" sz="2400" dirty="0" smtClean="0"/>
          </a:p>
          <a:p>
            <a:r>
              <a:rPr lang="en-IE" sz="2400"/>
              <a:t> </a:t>
            </a:r>
            <a:r>
              <a:rPr lang="en-IE" sz="2400" smtClean="0"/>
              <a:t>   including </a:t>
            </a:r>
            <a:r>
              <a:rPr lang="en-IE" sz="2400" dirty="0"/>
              <a:t>Authoritarian </a:t>
            </a:r>
            <a:r>
              <a:rPr lang="en-IE" sz="2400" dirty="0" smtClean="0"/>
              <a:t>Teaching </a:t>
            </a:r>
          </a:p>
          <a:p>
            <a:pPr marL="285750" indent="-285750">
              <a:buFontTx/>
              <a:buChar char="-"/>
            </a:pPr>
            <a:r>
              <a:rPr lang="en-IE" sz="2400" dirty="0" smtClean="0"/>
              <a:t>Differentiated </a:t>
            </a:r>
            <a:r>
              <a:rPr lang="en-IE" sz="2400" dirty="0"/>
              <a:t>Needs – Selected Prevention Focus </a:t>
            </a:r>
            <a:r>
              <a:rPr lang="en-IE" sz="2400" dirty="0" smtClean="0"/>
              <a:t>Neglected</a:t>
            </a:r>
          </a:p>
          <a:p>
            <a:pPr marL="285750" indent="-285750">
              <a:buFontTx/>
              <a:buChar char="-"/>
            </a:pPr>
            <a:endParaRPr lang="en-IE" sz="2400" dirty="0"/>
          </a:p>
          <a:p>
            <a:r>
              <a:rPr lang="en-IE" sz="2400" b="1" dirty="0" smtClean="0"/>
              <a:t>3. Peer </a:t>
            </a:r>
            <a:r>
              <a:rPr lang="en-IE" sz="2400" b="1" dirty="0"/>
              <a:t>Defenders: </a:t>
            </a:r>
          </a:p>
          <a:p>
            <a:pPr marL="285750" indent="-285750">
              <a:buFontTx/>
              <a:buChar char="-"/>
            </a:pPr>
            <a:r>
              <a:rPr lang="en-IE" sz="2400" dirty="0" smtClean="0"/>
              <a:t>Empirical </a:t>
            </a:r>
            <a:r>
              <a:rPr lang="en-IE" sz="2400" dirty="0"/>
              <a:t>Concerns</a:t>
            </a:r>
          </a:p>
          <a:p>
            <a:pPr marL="285750" indent="-285750">
              <a:buFontTx/>
              <a:buChar char="-"/>
            </a:pPr>
            <a:r>
              <a:rPr lang="en-IE" sz="2400" dirty="0" smtClean="0"/>
              <a:t>Legal </a:t>
            </a:r>
            <a:r>
              <a:rPr lang="en-IE" sz="2400" dirty="0"/>
              <a:t>Concerns</a:t>
            </a:r>
          </a:p>
          <a:p>
            <a:pPr marL="285750" indent="-285750">
              <a:buFontTx/>
              <a:buChar char="-"/>
            </a:pPr>
            <a:r>
              <a:rPr lang="en-IE" sz="2400" dirty="0" smtClean="0"/>
              <a:t>Reductionist </a:t>
            </a:r>
            <a:r>
              <a:rPr lang="en-IE" sz="2400" dirty="0"/>
              <a:t>Understanding of Motivation and Lack of Clarity on Prevention Levels</a:t>
            </a:r>
          </a:p>
          <a:p>
            <a:pPr marL="285750" indent="-285750">
              <a:buFontTx/>
              <a:buChar char="-"/>
            </a:pPr>
            <a:r>
              <a:rPr lang="en-IE" sz="2400" dirty="0" smtClean="0"/>
              <a:t>Social </a:t>
            </a:r>
            <a:r>
              <a:rPr lang="en-IE" sz="2400" dirty="0"/>
              <a:t>Identity Concerns</a:t>
            </a:r>
          </a:p>
          <a:p>
            <a:pPr marL="285750" indent="-285750">
              <a:buFontTx/>
              <a:buChar char="-"/>
            </a:pPr>
            <a:endParaRPr lang="en-IE" dirty="0" smtClean="0"/>
          </a:p>
          <a:p>
            <a:r>
              <a:rPr lang="en-IE" sz="2400" b="1" dirty="0" smtClean="0"/>
              <a:t>4. Indicated </a:t>
            </a:r>
            <a:r>
              <a:rPr lang="en-IE" sz="2400" b="1" dirty="0"/>
              <a:t>Prevention: Speech and Language Therapists as Part of Multidisciplinary Teams</a:t>
            </a:r>
          </a:p>
          <a:p>
            <a:pPr marL="285750" indent="-285750">
              <a:buFontTx/>
              <a:buChar char="-"/>
            </a:pPr>
            <a:endParaRPr lang="en-IE" dirty="0"/>
          </a:p>
          <a:p>
            <a:pPr marL="285750" indent="-285750">
              <a:buFontTx/>
              <a:buChar char="-"/>
            </a:pPr>
            <a:endParaRPr lang="en-IE" dirty="0"/>
          </a:p>
        </p:txBody>
      </p:sp>
    </p:spTree>
    <p:extLst>
      <p:ext uri="{BB962C8B-B14F-4D97-AF65-F5344CB8AC3E}">
        <p14:creationId xmlns:p14="http://schemas.microsoft.com/office/powerpoint/2010/main" val="44544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2400" b="1" dirty="0"/>
              <a:t>Limited Quality of Research – Parental </a:t>
            </a:r>
            <a:r>
              <a:rPr lang="en-IE" sz="2400" b="1" dirty="0" smtClean="0"/>
              <a:t>Involvement and </a:t>
            </a:r>
            <a:r>
              <a:rPr lang="en-IE" sz="2400" b="1" dirty="0"/>
              <a:t>Co-Construction of Resources for School Bullying and Violence Prevention</a:t>
            </a:r>
          </a:p>
        </p:txBody>
      </p:sp>
      <p:sp>
        <p:nvSpPr>
          <p:cNvPr id="3" name="Rectangle 2"/>
          <p:cNvSpPr/>
          <p:nvPr/>
        </p:nvSpPr>
        <p:spPr>
          <a:xfrm>
            <a:off x="251520" y="1997839"/>
            <a:ext cx="8784976" cy="3046988"/>
          </a:xfrm>
          <a:prstGeom prst="rect">
            <a:avLst/>
          </a:prstGeom>
        </p:spPr>
        <p:txBody>
          <a:bodyPr wrap="square">
            <a:spAutoFit/>
          </a:bodyPr>
          <a:lstStyle/>
          <a:p>
            <a:r>
              <a:rPr lang="en-IE" sz="2400" dirty="0" err="1"/>
              <a:t>Axford</a:t>
            </a:r>
            <a:r>
              <a:rPr lang="en-IE" sz="2400" dirty="0"/>
              <a:t>, Farrington et al. (2015) observe two primary means of involving parents in school-based programmes to reduce bullying: (</a:t>
            </a:r>
            <a:r>
              <a:rPr lang="en-IE" sz="2400" dirty="0" err="1"/>
              <a:t>i</a:t>
            </a:r>
            <a:r>
              <a:rPr lang="en-IE" sz="2400" dirty="0"/>
              <a:t>) providing information to parents in various formats such as newsletters or booklets, and (ii) holding parent-teacher meetings (Farrington and </a:t>
            </a:r>
            <a:r>
              <a:rPr lang="en-IE" sz="2400" dirty="0" err="1"/>
              <a:t>Ttofi</a:t>
            </a:r>
            <a:r>
              <a:rPr lang="en-IE" sz="2400" dirty="0"/>
              <a:t>, 2009</a:t>
            </a:r>
            <a:r>
              <a:rPr lang="en-IE" sz="2400" dirty="0" smtClean="0"/>
              <a:t>).</a:t>
            </a:r>
          </a:p>
          <a:p>
            <a:endParaRPr lang="en-IE" sz="2400" dirty="0"/>
          </a:p>
          <a:p>
            <a:r>
              <a:rPr lang="en-IE" sz="2400" dirty="0"/>
              <a:t>Little integration of bullying research literature with family support focus for families at indicated prevention level with chronic needs</a:t>
            </a:r>
          </a:p>
        </p:txBody>
      </p:sp>
    </p:spTree>
    <p:extLst>
      <p:ext uri="{BB962C8B-B14F-4D97-AF65-F5344CB8AC3E}">
        <p14:creationId xmlns:p14="http://schemas.microsoft.com/office/powerpoint/2010/main" val="73955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2400" b="1" dirty="0" smtClean="0"/>
              <a:t>5. Limited </a:t>
            </a:r>
            <a:r>
              <a:rPr lang="en-IE" sz="2400" b="1" dirty="0"/>
              <a:t>Quality of Research – Older Students’ Voices and Co-Construction of Resources for School Bullying and Violence Prevention</a:t>
            </a:r>
          </a:p>
        </p:txBody>
      </p:sp>
      <p:sp>
        <p:nvSpPr>
          <p:cNvPr id="3" name="Rectangle 2"/>
          <p:cNvSpPr/>
          <p:nvPr/>
        </p:nvSpPr>
        <p:spPr>
          <a:xfrm>
            <a:off x="107504" y="1556792"/>
            <a:ext cx="8712968" cy="4893647"/>
          </a:xfrm>
          <a:prstGeom prst="rect">
            <a:avLst/>
          </a:prstGeom>
        </p:spPr>
        <p:txBody>
          <a:bodyPr wrap="square">
            <a:spAutoFit/>
          </a:bodyPr>
          <a:lstStyle/>
          <a:p>
            <a:r>
              <a:rPr lang="en-IE" sz="2400" dirty="0"/>
              <a:t>Yeager et al. (2015) raise a concern about the limitations of intervention strategies for older adolescents that rely on adult authority or that imply that they lack basic social or emotional skills. </a:t>
            </a:r>
            <a:endParaRPr lang="en-IE" sz="2400" dirty="0" smtClean="0"/>
          </a:p>
          <a:p>
            <a:endParaRPr lang="en-IE" sz="2400" dirty="0"/>
          </a:p>
          <a:p>
            <a:r>
              <a:rPr lang="en-IE" sz="2400" dirty="0"/>
              <a:t>Secondary school students may resist being literally ‘programmed’ into particular modes of behaviour and thought. A shift in conceptualisation is needed to make these students subjects of policy rather than simply objects of policy and programmes.  </a:t>
            </a:r>
            <a:endParaRPr lang="en-IE" sz="2400" dirty="0" smtClean="0"/>
          </a:p>
          <a:p>
            <a:endParaRPr lang="en-IE" sz="2400" dirty="0"/>
          </a:p>
          <a:p>
            <a:r>
              <a:rPr lang="en-IE" sz="2400" dirty="0"/>
              <a:t>In a US context, Yeager et al. (2015) question state mandates regarding anti-bullying programmes for high schools – though not for middle schools. They recognise the need for new interventions to be developed and shown to be effective for older adolescents. </a:t>
            </a:r>
          </a:p>
        </p:txBody>
      </p:sp>
    </p:spTree>
    <p:extLst>
      <p:ext uri="{BB962C8B-B14F-4D97-AF65-F5344CB8AC3E}">
        <p14:creationId xmlns:p14="http://schemas.microsoft.com/office/powerpoint/2010/main" val="15602523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305342"/>
            <a:ext cx="8784976" cy="4524315"/>
          </a:xfrm>
          <a:prstGeom prst="rect">
            <a:avLst/>
          </a:prstGeom>
        </p:spPr>
        <p:txBody>
          <a:bodyPr wrap="square">
            <a:spAutoFit/>
          </a:bodyPr>
          <a:lstStyle/>
          <a:p>
            <a:r>
              <a:rPr lang="en-IE" sz="2400" dirty="0"/>
              <a:t>A notable aspect of their conclusion is that it is not sufficient to ‘age up’ existing materials that are tested with younger children, e.g. by switching out the examples or the graphic art used in the activities. </a:t>
            </a:r>
            <a:endParaRPr lang="en-IE" sz="2400" dirty="0" smtClean="0"/>
          </a:p>
          <a:p>
            <a:endParaRPr lang="en-IE" sz="2400" dirty="0"/>
          </a:p>
          <a:p>
            <a:r>
              <a:rPr lang="en-IE" sz="2400" dirty="0"/>
              <a:t>T</a:t>
            </a:r>
            <a:r>
              <a:rPr lang="en-IE" sz="2400" dirty="0" smtClean="0"/>
              <a:t>he </a:t>
            </a:r>
            <a:r>
              <a:rPr lang="en-IE" sz="2400" dirty="0"/>
              <a:t>UN Convention on the Rights of the Child may be less influential in US school and research contexts, given that it is not ratified by the US, unlike all EU countries. This would invite consultation with young people in the design of materials for anti-bullying, building on Art. 12, with increasing input from older students. </a:t>
            </a:r>
            <a:endParaRPr lang="en-IE" sz="2400" dirty="0" smtClean="0"/>
          </a:p>
          <a:p>
            <a:endParaRPr lang="en-IE" sz="2400" dirty="0"/>
          </a:p>
          <a:p>
            <a:r>
              <a:rPr lang="en-IE" sz="2400" dirty="0"/>
              <a:t>Avoiding intervention for older students would be a legal abdication of responsibility. </a:t>
            </a:r>
          </a:p>
        </p:txBody>
      </p:sp>
    </p:spTree>
    <p:extLst>
      <p:ext uri="{BB962C8B-B14F-4D97-AF65-F5344CB8AC3E}">
        <p14:creationId xmlns:p14="http://schemas.microsoft.com/office/powerpoint/2010/main" val="39273504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889844"/>
            <a:ext cx="8424936" cy="5262979"/>
          </a:xfrm>
          <a:prstGeom prst="rect">
            <a:avLst/>
          </a:prstGeom>
        </p:spPr>
        <p:txBody>
          <a:bodyPr wrap="square">
            <a:spAutoFit/>
          </a:bodyPr>
          <a:lstStyle/>
          <a:p>
            <a:r>
              <a:rPr lang="en-IE" sz="2400" dirty="0" smtClean="0"/>
              <a:t>It </a:t>
            </a:r>
            <a:r>
              <a:rPr lang="en-IE" sz="2400" dirty="0"/>
              <a:t>is of concern that international research on bullying interventions noticeably tends not to locate such approaches against the backdrop of international legal standards, for example, regarding non-discrimination or the right to the highest attainable standard of physical and mental health.</a:t>
            </a:r>
          </a:p>
          <a:p>
            <a:endParaRPr lang="en-IE" sz="2400" dirty="0"/>
          </a:p>
          <a:p>
            <a:r>
              <a:rPr lang="en-IE" sz="2400" dirty="0"/>
              <a:t>A specific community outreach strategy, which offers opportunities for intercultural contacts is an important approach for overcoming prejudice between groups. </a:t>
            </a:r>
            <a:endParaRPr lang="en-IE" sz="2400" dirty="0" smtClean="0"/>
          </a:p>
          <a:p>
            <a:r>
              <a:rPr lang="en-IE" sz="2400" dirty="0" smtClean="0"/>
              <a:t>* This </a:t>
            </a:r>
            <a:r>
              <a:rPr lang="en-IE" sz="2400" dirty="0"/>
              <a:t>can be facilitated by shared communal spaces, which bring different groups together, such as community lifelong learning centres, arts and sports facilities, libraries, green spaces, community afterschool centres, family resource centres, religious centres, gyms. </a:t>
            </a:r>
          </a:p>
        </p:txBody>
      </p:sp>
    </p:spTree>
    <p:extLst>
      <p:ext uri="{BB962C8B-B14F-4D97-AF65-F5344CB8AC3E}">
        <p14:creationId xmlns:p14="http://schemas.microsoft.com/office/powerpoint/2010/main" val="11268111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5846"/>
            <a:ext cx="8784976" cy="6986528"/>
          </a:xfrm>
          <a:prstGeom prst="rect">
            <a:avLst/>
          </a:prstGeom>
        </p:spPr>
        <p:txBody>
          <a:bodyPr wrap="square">
            <a:spAutoFit/>
          </a:bodyPr>
          <a:lstStyle/>
          <a:p>
            <a:pPr marL="342900" indent="-342900">
              <a:buClr>
                <a:srgbClr val="000000"/>
              </a:buClr>
              <a:buFont typeface="Symbol"/>
              <a:buChar char=""/>
            </a:pPr>
            <a:r>
              <a:rPr lang="en-IE" sz="2400" b="1" dirty="0"/>
              <a:t>Common Strategic Approach for School Bullying, Violence Prevention and Early School Leaving </a:t>
            </a:r>
            <a:r>
              <a:rPr lang="en-IE" sz="2400" b="1" dirty="0" smtClean="0"/>
              <a:t>Prevention </a:t>
            </a:r>
            <a:r>
              <a:rPr lang="en-IE" sz="2400" dirty="0" smtClean="0">
                <a:solidFill>
                  <a:srgbClr val="FFFF00"/>
                </a:solidFill>
                <a:ea typeface="Times New Roman"/>
                <a:cs typeface="Times New Roman"/>
              </a:rPr>
              <a:t>through </a:t>
            </a:r>
            <a:r>
              <a:rPr lang="en-IE" sz="2400" dirty="0">
                <a:solidFill>
                  <a:srgbClr val="FFFF00"/>
                </a:solidFill>
                <a:ea typeface="Times New Roman"/>
                <a:cs typeface="Times New Roman"/>
              </a:rPr>
              <a:t>common system </a:t>
            </a:r>
            <a:r>
              <a:rPr lang="en-IE" sz="2400" dirty="0" smtClean="0">
                <a:solidFill>
                  <a:srgbClr val="FFFF00"/>
                </a:solidFill>
                <a:ea typeface="Times New Roman"/>
                <a:cs typeface="Times New Roman"/>
              </a:rPr>
              <a:t>responses for inclusive systems</a:t>
            </a:r>
            <a:r>
              <a:rPr lang="en-IE" sz="2400" dirty="0" smtClean="0">
                <a:solidFill>
                  <a:prstClr val="white"/>
                </a:solidFill>
                <a:ea typeface="Times New Roman"/>
                <a:cs typeface="Times New Roman"/>
              </a:rPr>
              <a:t>.</a:t>
            </a:r>
            <a:endParaRPr lang="en-IE" sz="2400" dirty="0">
              <a:solidFill>
                <a:prstClr val="white"/>
              </a:solidFill>
              <a:ea typeface="Times New Roman"/>
              <a:cs typeface="Times New Roman"/>
            </a:endParaRPr>
          </a:p>
          <a:p>
            <a:r>
              <a:rPr lang="en-IE" sz="2400" dirty="0" err="1" smtClean="0">
                <a:solidFill>
                  <a:prstClr val="white"/>
                </a:solidFill>
              </a:rPr>
              <a:t>Quiroga</a:t>
            </a:r>
            <a:r>
              <a:rPr lang="en-IE" sz="2400" dirty="0" smtClean="0">
                <a:solidFill>
                  <a:prstClr val="white"/>
                </a:solidFill>
              </a:rPr>
              <a:t>, </a:t>
            </a:r>
            <a:r>
              <a:rPr lang="en-IE" sz="2400" dirty="0" err="1" smtClean="0">
                <a:solidFill>
                  <a:prstClr val="white"/>
                </a:solidFill>
              </a:rPr>
              <a:t>Janosz</a:t>
            </a:r>
            <a:r>
              <a:rPr lang="en-IE" sz="2400" dirty="0" smtClean="0">
                <a:solidFill>
                  <a:prstClr val="white"/>
                </a:solidFill>
              </a:rPr>
              <a:t> and </a:t>
            </a:r>
            <a:r>
              <a:rPr lang="en-IE" sz="2400" dirty="0" err="1" smtClean="0">
                <a:solidFill>
                  <a:prstClr val="white"/>
                </a:solidFill>
              </a:rPr>
              <a:t>Bissett</a:t>
            </a:r>
            <a:r>
              <a:rPr lang="en-IE" sz="2400" dirty="0" smtClean="0">
                <a:solidFill>
                  <a:prstClr val="white"/>
                </a:solidFill>
              </a:rPr>
              <a:t> </a:t>
            </a:r>
            <a:r>
              <a:rPr lang="en-IE" sz="2400" dirty="0">
                <a:solidFill>
                  <a:prstClr val="white"/>
                </a:solidFill>
              </a:rPr>
              <a:t>(2013) 493 high-risk French-speaking adolescents living in Montreal </a:t>
            </a:r>
          </a:p>
          <a:p>
            <a:endParaRPr lang="en-IE" sz="2400" dirty="0">
              <a:solidFill>
                <a:prstClr val="white"/>
              </a:solidFill>
            </a:endParaRPr>
          </a:p>
          <a:p>
            <a:r>
              <a:rPr lang="en-IE" sz="2400" dirty="0">
                <a:solidFill>
                  <a:prstClr val="white"/>
                </a:solidFill>
              </a:rPr>
              <a:t>*depression symptoms at the beginning of secondary school are related to higher dropout mainly by being associated with pessimistic views about the likelihood to reach desired school outcomes; student negative self-beliefs are in turn related to lower </a:t>
            </a:r>
            <a:endParaRPr lang="en-IE" sz="2400" dirty="0" smtClean="0">
              <a:solidFill>
                <a:prstClr val="white"/>
              </a:solidFill>
            </a:endParaRPr>
          </a:p>
          <a:p>
            <a:r>
              <a:rPr lang="en-IE" sz="2400" dirty="0" smtClean="0">
                <a:solidFill>
                  <a:prstClr val="white"/>
                </a:solidFill>
              </a:rPr>
              <a:t>self-reported </a:t>
            </a:r>
            <a:r>
              <a:rPr lang="en-IE" sz="2400" dirty="0">
                <a:solidFill>
                  <a:prstClr val="white"/>
                </a:solidFill>
              </a:rPr>
              <a:t>academic performance and predict a </a:t>
            </a:r>
            <a:endParaRPr lang="en-IE" sz="2400" dirty="0" smtClean="0">
              <a:solidFill>
                <a:prstClr val="white"/>
              </a:solidFill>
            </a:endParaRPr>
          </a:p>
          <a:p>
            <a:r>
              <a:rPr lang="en-IE" sz="2400" dirty="0" smtClean="0">
                <a:solidFill>
                  <a:prstClr val="white"/>
                </a:solidFill>
              </a:rPr>
              <a:t>higher </a:t>
            </a:r>
            <a:r>
              <a:rPr lang="en-IE" sz="2400" dirty="0">
                <a:solidFill>
                  <a:prstClr val="white"/>
                </a:solidFill>
              </a:rPr>
              <a:t>risk of dropping out. </a:t>
            </a:r>
            <a:endParaRPr lang="en-IE" sz="2400" dirty="0" smtClean="0">
              <a:solidFill>
                <a:prstClr val="white"/>
              </a:solidFill>
            </a:endParaRPr>
          </a:p>
          <a:p>
            <a:endParaRPr lang="en-IE" sz="2400" dirty="0">
              <a:solidFill>
                <a:prstClr val="white"/>
              </a:solidFill>
            </a:endParaRPr>
          </a:p>
          <a:p>
            <a:r>
              <a:rPr lang="en-IE" sz="2400" dirty="0" err="1">
                <a:solidFill>
                  <a:prstClr val="white"/>
                </a:solidFill>
              </a:rPr>
              <a:t>Quiroga</a:t>
            </a:r>
            <a:r>
              <a:rPr lang="en-IE" sz="2400" dirty="0">
                <a:solidFill>
                  <a:prstClr val="white"/>
                </a:solidFill>
              </a:rPr>
              <a:t>  et al. (2013) “interventions that target student mental health and negative self-perceptions are likely to improve dropout prevention”.</a:t>
            </a:r>
          </a:p>
          <a:p>
            <a:endParaRPr lang="en-IE" sz="2400" dirty="0">
              <a:solidFill>
                <a:prstClr val="white"/>
              </a:solidFill>
            </a:endParaRPr>
          </a:p>
          <a:p>
            <a:endParaRPr lang="en-IE" sz="2000" dirty="0">
              <a:solidFill>
                <a:prstClr val="white"/>
              </a:solidFill>
            </a:endParaRPr>
          </a:p>
          <a:p>
            <a:endParaRPr lang="en-IE" sz="2000" dirty="0">
              <a:solidFill>
                <a:prstClr val="white"/>
              </a:solidFill>
            </a:endParaRPr>
          </a:p>
        </p:txBody>
      </p:sp>
      <p:pic>
        <p:nvPicPr>
          <p:cNvPr id="8194" name="Picture 2" descr="C:\Documents and Settings\mcloughv\Local Settings\Temporary Internet Files\Content.IE5\IDO6RQOR\MP90040156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54000" y="3703569"/>
            <a:ext cx="910488" cy="136506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79512" y="4653136"/>
            <a:ext cx="6462464" cy="830997"/>
          </a:xfrm>
          <a:prstGeom prst="rect">
            <a:avLst/>
          </a:prstGeom>
        </p:spPr>
        <p:txBody>
          <a:bodyPr wrap="square">
            <a:spAutoFit/>
          </a:bodyPr>
          <a:lstStyle/>
          <a:p>
            <a:endParaRPr lang="en-IE" sz="2400" dirty="0" smtClean="0">
              <a:solidFill>
                <a:prstClr val="white"/>
              </a:solidFill>
            </a:endParaRPr>
          </a:p>
          <a:p>
            <a:endParaRPr lang="en-IE" sz="2400" dirty="0" smtClean="0">
              <a:solidFill>
                <a:prstClr val="white"/>
              </a:solidFill>
            </a:endParaRPr>
          </a:p>
        </p:txBody>
      </p:sp>
    </p:spTree>
    <p:extLst>
      <p:ext uri="{BB962C8B-B14F-4D97-AF65-F5344CB8AC3E}">
        <p14:creationId xmlns:p14="http://schemas.microsoft.com/office/powerpoint/2010/main" val="16657509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5" y="620688"/>
            <a:ext cx="8928992" cy="5170646"/>
          </a:xfrm>
          <a:prstGeom prst="rect">
            <a:avLst/>
          </a:prstGeom>
        </p:spPr>
        <p:txBody>
          <a:bodyPr wrap="square">
            <a:spAutoFit/>
          </a:bodyPr>
          <a:lstStyle/>
          <a:p>
            <a:r>
              <a:rPr lang="en-IE" sz="2400" dirty="0">
                <a:solidFill>
                  <a:prstClr val="white"/>
                </a:solidFill>
              </a:rPr>
              <a:t>Common system supports needed for bullying and early school leaving prevention (</a:t>
            </a:r>
            <a:r>
              <a:rPr lang="en-IE" sz="2400" dirty="0" err="1">
                <a:solidFill>
                  <a:prstClr val="white"/>
                </a:solidFill>
              </a:rPr>
              <a:t>Downes</a:t>
            </a:r>
            <a:r>
              <a:rPr lang="en-IE" sz="2400" dirty="0">
                <a:solidFill>
                  <a:prstClr val="white"/>
                </a:solidFill>
              </a:rPr>
              <a:t> &amp; </a:t>
            </a:r>
            <a:r>
              <a:rPr lang="en-IE" sz="2400" dirty="0" err="1">
                <a:solidFill>
                  <a:prstClr val="white"/>
                </a:solidFill>
              </a:rPr>
              <a:t>Cefai</a:t>
            </a:r>
            <a:r>
              <a:rPr lang="en-IE" sz="2400" dirty="0">
                <a:solidFill>
                  <a:prstClr val="white"/>
                </a:solidFill>
              </a:rPr>
              <a:t> 2016)</a:t>
            </a:r>
          </a:p>
          <a:p>
            <a:endParaRPr lang="en-IE" sz="2400" b="1" dirty="0">
              <a:solidFill>
                <a:prstClr val="white"/>
              </a:solidFill>
            </a:endParaRPr>
          </a:p>
          <a:p>
            <a:r>
              <a:rPr lang="en-IE" sz="2400" b="1" dirty="0">
                <a:solidFill>
                  <a:prstClr val="white"/>
                </a:solidFill>
              </a:rPr>
              <a:t>School Climate, Teasing, Bullying</a:t>
            </a:r>
            <a:endParaRPr lang="en-IE" sz="2400" dirty="0">
              <a:solidFill>
                <a:prstClr val="white"/>
              </a:solidFill>
            </a:endParaRPr>
          </a:p>
          <a:p>
            <a:pPr>
              <a:buClr>
                <a:srgbClr val="000000"/>
              </a:buClr>
            </a:pPr>
            <a:r>
              <a:rPr lang="en-IE" sz="2400" dirty="0" smtClean="0">
                <a:solidFill>
                  <a:prstClr val="white"/>
                </a:solidFill>
              </a:rPr>
              <a:t>In </a:t>
            </a:r>
            <a:r>
              <a:rPr lang="en-IE" sz="2400" dirty="0">
                <a:solidFill>
                  <a:prstClr val="white"/>
                </a:solidFill>
              </a:rPr>
              <a:t>a sample of 276 high schools, </a:t>
            </a:r>
            <a:r>
              <a:rPr lang="en-IE" sz="2400" dirty="0">
                <a:solidFill>
                  <a:prstClr val="white"/>
                </a:solidFill>
                <a:ea typeface="Times New Roman"/>
                <a:cs typeface="Times New Roman"/>
              </a:rPr>
              <a:t>Cornell et al. (2013</a:t>
            </a:r>
            <a:r>
              <a:rPr lang="en-IE" sz="2400" dirty="0" smtClean="0">
                <a:solidFill>
                  <a:prstClr val="white"/>
                </a:solidFill>
                <a:ea typeface="Times New Roman"/>
                <a:cs typeface="Times New Roman"/>
              </a:rPr>
              <a:t>)</a:t>
            </a:r>
          </a:p>
          <a:p>
            <a:pPr>
              <a:buClr>
                <a:srgbClr val="000000"/>
              </a:buClr>
            </a:pPr>
            <a:r>
              <a:rPr lang="en-IE" sz="2400" dirty="0" smtClean="0">
                <a:solidFill>
                  <a:prstClr val="white"/>
                </a:solidFill>
                <a:ea typeface="Times New Roman"/>
                <a:cs typeface="Times New Roman"/>
              </a:rPr>
              <a:t>found </a:t>
            </a:r>
            <a:r>
              <a:rPr lang="en-IE" sz="2400" dirty="0">
                <a:solidFill>
                  <a:prstClr val="white"/>
                </a:solidFill>
                <a:ea typeface="Times New Roman"/>
                <a:cs typeface="Times New Roman"/>
              </a:rPr>
              <a:t>that risk of early school leaving increases if a </a:t>
            </a:r>
            <a:endParaRPr lang="en-IE" sz="2400" dirty="0" smtClean="0">
              <a:solidFill>
                <a:prstClr val="white"/>
              </a:solidFill>
              <a:ea typeface="Times New Roman"/>
              <a:cs typeface="Times New Roman"/>
            </a:endParaRPr>
          </a:p>
          <a:p>
            <a:pPr>
              <a:buClr>
                <a:srgbClr val="000000"/>
              </a:buClr>
            </a:pPr>
            <a:r>
              <a:rPr lang="en-IE" sz="2400" dirty="0" smtClean="0">
                <a:solidFill>
                  <a:prstClr val="white"/>
                </a:solidFill>
                <a:ea typeface="Times New Roman"/>
                <a:cs typeface="Times New Roman"/>
              </a:rPr>
              <a:t>student </a:t>
            </a:r>
            <a:r>
              <a:rPr lang="en-IE" sz="2400" dirty="0">
                <a:solidFill>
                  <a:prstClr val="white"/>
                </a:solidFill>
                <a:ea typeface="Times New Roman"/>
                <a:cs typeface="Times New Roman"/>
              </a:rPr>
              <a:t>experiences an atmosphere of teasing and bullying even if s/he is not personally bullied. </a:t>
            </a:r>
          </a:p>
          <a:p>
            <a:endParaRPr lang="en-IE" sz="2400" dirty="0">
              <a:solidFill>
                <a:prstClr val="white"/>
              </a:solidFill>
            </a:endParaRPr>
          </a:p>
          <a:p>
            <a:r>
              <a:rPr lang="en-IE" sz="2400" dirty="0">
                <a:solidFill>
                  <a:prstClr val="white"/>
                </a:solidFill>
              </a:rPr>
              <a:t>Cornell et al. (2013) </a:t>
            </a:r>
            <a:r>
              <a:rPr lang="en-IE" sz="2400" dirty="0" smtClean="0">
                <a:solidFill>
                  <a:prstClr val="white"/>
                </a:solidFill>
              </a:rPr>
              <a:t>“ </a:t>
            </a:r>
            <a:r>
              <a:rPr lang="en-IE" sz="2400" dirty="0">
                <a:solidFill>
                  <a:prstClr val="white"/>
                </a:solidFill>
              </a:rPr>
              <a:t>Notably, </a:t>
            </a:r>
            <a:r>
              <a:rPr lang="en-IE" sz="2400" dirty="0">
                <a:solidFill>
                  <a:srgbClr val="FFFF00"/>
                </a:solidFill>
              </a:rPr>
              <a:t>the increased dropout count that was associated with Prevalence of Teasing and Bullying was quite similar to the increases that  were associated with FRPM [i.e., poverty] and academic failure</a:t>
            </a:r>
            <a:r>
              <a:rPr lang="en-IE" sz="2400" dirty="0">
                <a:solidFill>
                  <a:prstClr val="white"/>
                </a:solidFill>
              </a:rPr>
              <a:t>”.</a:t>
            </a:r>
          </a:p>
          <a:p>
            <a:endParaRPr lang="en-IE" dirty="0">
              <a:solidFill>
                <a:prstClr val="white"/>
              </a:solidFill>
            </a:endParaRPr>
          </a:p>
        </p:txBody>
      </p:sp>
      <p:pic>
        <p:nvPicPr>
          <p:cNvPr id="3" name="Picture 2" descr="C:\Documents and Settings\mcloughv\Local Settings\Temporary Internet Files\Content.IE5\PKFNM6PK\MC90023213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395180" y="980728"/>
            <a:ext cx="1728192" cy="1695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7507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2800" dirty="0" smtClean="0"/>
              <a:t>6. Common </a:t>
            </a:r>
            <a:r>
              <a:rPr lang="en-IE" sz="2800" dirty="0"/>
              <a:t>system supports needed for bullying and early school leaving prevention (Downes &amp; Cefai 2016)</a:t>
            </a:r>
          </a:p>
        </p:txBody>
      </p:sp>
      <p:sp>
        <p:nvSpPr>
          <p:cNvPr id="3" name="Rectangle 2"/>
          <p:cNvSpPr/>
          <p:nvPr/>
        </p:nvSpPr>
        <p:spPr>
          <a:xfrm>
            <a:off x="107504" y="1628800"/>
            <a:ext cx="8928992" cy="4745082"/>
          </a:xfrm>
          <a:prstGeom prst="rect">
            <a:avLst/>
          </a:prstGeom>
        </p:spPr>
        <p:txBody>
          <a:bodyPr wrap="square">
            <a:spAutoFit/>
          </a:bodyPr>
          <a:lstStyle/>
          <a:p>
            <a:r>
              <a:rPr lang="en-IE" sz="2400" dirty="0" smtClean="0">
                <a:solidFill>
                  <a:prstClr val="white"/>
                </a:solidFill>
              </a:rPr>
              <a:t>A </a:t>
            </a:r>
            <a:r>
              <a:rPr lang="en-IE" sz="2400" dirty="0">
                <a:solidFill>
                  <a:prstClr val="white"/>
                </a:solidFill>
              </a:rPr>
              <a:t>striking commonality of interests with regard to strategic approaches for bullying prevention in schools and early school leaving prevention</a:t>
            </a:r>
            <a:r>
              <a:rPr lang="en-IE" sz="2400" dirty="0" smtClean="0">
                <a:solidFill>
                  <a:prstClr val="white"/>
                </a:solidFill>
              </a:rPr>
              <a:t>:</a:t>
            </a:r>
          </a:p>
          <a:p>
            <a:endParaRPr lang="en-IE" sz="2400" dirty="0">
              <a:solidFill>
                <a:prstClr val="white"/>
              </a:solidFill>
            </a:endParaRPr>
          </a:p>
          <a:p>
            <a:pPr marL="285750" indent="-285750">
              <a:lnSpc>
                <a:spcPct val="107000"/>
              </a:lnSpc>
              <a:spcAft>
                <a:spcPts val="800"/>
              </a:spcAft>
              <a:buFont typeface="Arial" charset="0"/>
              <a:buChar char="•"/>
            </a:pPr>
            <a:r>
              <a:rPr lang="en-IE" sz="2400" dirty="0" smtClean="0">
                <a:solidFill>
                  <a:prstClr val="white"/>
                </a:solidFill>
                <a:ea typeface="Calibri"/>
                <a:cs typeface="Times New Roman"/>
              </a:rPr>
              <a:t>Direct </a:t>
            </a:r>
            <a:r>
              <a:rPr lang="en-IE" sz="2400" dirty="0">
                <a:solidFill>
                  <a:prstClr val="white"/>
                </a:solidFill>
                <a:ea typeface="Calibri"/>
                <a:cs typeface="Times New Roman"/>
              </a:rPr>
              <a:t>and indirect effects of bullying on early school leaving relevant to perpetrators, victims (school absence, negative interpersonal relations with peers and conflict with teachers, low concentration in school, decreased academic performance, lower school belonging, satisfaction, and </a:t>
            </a:r>
            <a:r>
              <a:rPr lang="en-IE" sz="2400" dirty="0" smtClean="0">
                <a:solidFill>
                  <a:prstClr val="white"/>
                </a:solidFill>
                <a:ea typeface="Calibri"/>
                <a:cs typeface="Times New Roman"/>
              </a:rPr>
              <a:t>pedagogical </a:t>
            </a:r>
            <a:r>
              <a:rPr lang="en-IE" sz="2400" dirty="0">
                <a:solidFill>
                  <a:prstClr val="white"/>
                </a:solidFill>
                <a:ea typeface="Calibri"/>
                <a:cs typeface="Times New Roman"/>
              </a:rPr>
              <a:t>well-being, with the effects of bullying exacerbated for those already at risk of early school leaving, negative school climate influences</a:t>
            </a:r>
            <a:r>
              <a:rPr lang="en-IE" sz="2400" dirty="0" smtClean="0">
                <a:solidFill>
                  <a:prstClr val="white"/>
                </a:solidFill>
                <a:ea typeface="Calibri"/>
                <a:cs typeface="Times New Roman"/>
              </a:rPr>
              <a:t>).</a:t>
            </a:r>
          </a:p>
          <a:p>
            <a:pPr marL="285750" indent="-285750">
              <a:lnSpc>
                <a:spcPct val="107000"/>
              </a:lnSpc>
              <a:spcAft>
                <a:spcPts val="800"/>
              </a:spcAft>
              <a:buFont typeface="Arial" charset="0"/>
              <a:buChar char="•"/>
            </a:pPr>
            <a:endParaRPr lang="en-IE" dirty="0">
              <a:solidFill>
                <a:prstClr val="white"/>
              </a:solidFill>
              <a:ea typeface="Calibri"/>
              <a:cs typeface="Times New Roman"/>
            </a:endParaRPr>
          </a:p>
          <a:p>
            <a:endParaRPr lang="en-IE" dirty="0">
              <a:solidFill>
                <a:prstClr val="white"/>
              </a:solidFill>
            </a:endParaRPr>
          </a:p>
        </p:txBody>
      </p:sp>
    </p:spTree>
    <p:extLst>
      <p:ext uri="{BB962C8B-B14F-4D97-AF65-F5344CB8AC3E}">
        <p14:creationId xmlns:p14="http://schemas.microsoft.com/office/powerpoint/2010/main" val="10078627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844" y="39397"/>
            <a:ext cx="8784976" cy="6964792"/>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en-IE" sz="2400" dirty="0">
                <a:solidFill>
                  <a:prstClr val="white"/>
                </a:solidFill>
                <a:ea typeface="Calibri"/>
                <a:cs typeface="Times New Roman"/>
              </a:rPr>
              <a:t>Common systems of supports (transition focus from primary to post-primary, </a:t>
            </a:r>
            <a:r>
              <a:rPr lang="en-IE" sz="2400" dirty="0" err="1">
                <a:solidFill>
                  <a:prstClr val="white"/>
                </a:solidFill>
                <a:ea typeface="Calibri"/>
                <a:cs typeface="Times New Roman"/>
              </a:rPr>
              <a:t>multiprofessional</a:t>
            </a:r>
            <a:r>
              <a:rPr lang="en-IE" sz="2400" dirty="0">
                <a:solidFill>
                  <a:prstClr val="white"/>
                </a:solidFill>
                <a:ea typeface="Calibri"/>
                <a:cs typeface="Times New Roman"/>
              </a:rPr>
              <a:t> teams for complex needs, language support needs, family support services and education of parents regarding their approaches to communication and supportive discipline with their children, outreach to families to provide supports, addressing academic difficulties</a:t>
            </a:r>
            <a:r>
              <a:rPr lang="en-IE" sz="2400" dirty="0" smtClean="0">
                <a:solidFill>
                  <a:prstClr val="white"/>
                </a:solidFill>
                <a:ea typeface="Calibri"/>
                <a:cs typeface="Times New Roman"/>
              </a:rPr>
              <a:t>).</a:t>
            </a:r>
          </a:p>
          <a:p>
            <a:pPr marL="285750" indent="-285750">
              <a:lnSpc>
                <a:spcPct val="107000"/>
              </a:lnSpc>
              <a:spcAft>
                <a:spcPts val="800"/>
              </a:spcAft>
              <a:buFont typeface="Arial" panose="020B0604020202020204" pitchFamily="34" charset="0"/>
              <a:buChar char="•"/>
            </a:pPr>
            <a:endParaRPr lang="en-IE" sz="2400" dirty="0">
              <a:solidFill>
                <a:prstClr val="white"/>
              </a:solidFill>
              <a:ea typeface="Calibri"/>
              <a:cs typeface="Times New Roman"/>
            </a:endParaRPr>
          </a:p>
          <a:p>
            <a:pPr marL="285750" indent="-285750">
              <a:lnSpc>
                <a:spcPct val="107000"/>
              </a:lnSpc>
              <a:spcAft>
                <a:spcPts val="800"/>
              </a:spcAft>
              <a:buFont typeface="Arial" panose="020B0604020202020204" pitchFamily="34" charset="0"/>
              <a:buChar char="•"/>
            </a:pPr>
            <a:r>
              <a:rPr lang="en-IE" sz="2400" dirty="0">
                <a:solidFill>
                  <a:prstClr val="white"/>
                </a:solidFill>
                <a:ea typeface="Calibri"/>
                <a:cs typeface="Times New Roman"/>
              </a:rPr>
              <a:t> Common issues requiring an integrated strategic response, including the prevention of displacement effects of a problem from one domain to another, such as in suspension/expulsion which may make a bullying problem become an early school leaving problem</a:t>
            </a:r>
            <a:r>
              <a:rPr lang="en-IE" sz="2400" dirty="0" smtClean="0">
                <a:solidFill>
                  <a:prstClr val="white"/>
                </a:solidFill>
                <a:ea typeface="Calibri"/>
                <a:cs typeface="Times New Roman"/>
              </a:rPr>
              <a:t>.</a:t>
            </a:r>
          </a:p>
          <a:p>
            <a:pPr marL="285750" indent="-285750">
              <a:lnSpc>
                <a:spcPct val="107000"/>
              </a:lnSpc>
              <a:spcAft>
                <a:spcPts val="800"/>
              </a:spcAft>
              <a:buFont typeface="Arial" panose="020B0604020202020204" pitchFamily="34" charset="0"/>
              <a:buChar char="•"/>
            </a:pPr>
            <a:endParaRPr lang="en-IE" sz="2400" dirty="0" smtClean="0">
              <a:solidFill>
                <a:prstClr val="white"/>
              </a:solidFill>
              <a:ea typeface="Calibri"/>
              <a:cs typeface="Times New Roman"/>
            </a:endParaRPr>
          </a:p>
          <a:p>
            <a:pPr marL="342900" indent="-342900">
              <a:lnSpc>
                <a:spcPct val="107000"/>
              </a:lnSpc>
              <a:spcAft>
                <a:spcPts val="800"/>
              </a:spcAft>
              <a:buFont typeface="Arial" panose="020B0604020202020204" pitchFamily="34" charset="0"/>
              <a:buChar char="•"/>
            </a:pPr>
            <a:r>
              <a:rPr lang="en-IE" sz="2400" dirty="0" smtClean="0">
                <a:solidFill>
                  <a:prstClr val="white"/>
                </a:solidFill>
                <a:ea typeface="Calibri"/>
                <a:cs typeface="Times New Roman"/>
              </a:rPr>
              <a:t>Common </a:t>
            </a:r>
            <a:r>
              <a:rPr lang="en-IE" sz="2400" dirty="0">
                <a:solidFill>
                  <a:prstClr val="white"/>
                </a:solidFill>
                <a:ea typeface="Calibri"/>
                <a:cs typeface="Times New Roman"/>
              </a:rPr>
              <a:t>causal antecedents (negative school climate</a:t>
            </a:r>
            <a:r>
              <a:rPr lang="en-IE" sz="2400" dirty="0" smtClean="0">
                <a:solidFill>
                  <a:prstClr val="white"/>
                </a:solidFill>
                <a:ea typeface="Calibri"/>
                <a:cs typeface="Times New Roman"/>
              </a:rPr>
              <a:t>,</a:t>
            </a:r>
          </a:p>
          <a:p>
            <a:pPr>
              <a:lnSpc>
                <a:spcPct val="107000"/>
              </a:lnSpc>
              <a:spcAft>
                <a:spcPts val="800"/>
              </a:spcAft>
            </a:pPr>
            <a:r>
              <a:rPr lang="en-IE" sz="2400" dirty="0" smtClean="0">
                <a:solidFill>
                  <a:prstClr val="white"/>
                </a:solidFill>
                <a:ea typeface="Calibri"/>
                <a:cs typeface="Times New Roman"/>
              </a:rPr>
              <a:t>     behavioural </a:t>
            </a:r>
            <a:r>
              <a:rPr lang="en-IE" sz="2400" dirty="0">
                <a:solidFill>
                  <a:prstClr val="white"/>
                </a:solidFill>
                <a:ea typeface="Calibri"/>
                <a:cs typeface="Times New Roman"/>
              </a:rPr>
              <a:t>difficulties, trauma)</a:t>
            </a:r>
          </a:p>
          <a:p>
            <a:pPr marL="285750" indent="-285750">
              <a:lnSpc>
                <a:spcPct val="107000"/>
              </a:lnSpc>
              <a:spcAft>
                <a:spcPts val="800"/>
              </a:spcAft>
              <a:buFont typeface="Arial" panose="020B0604020202020204" pitchFamily="34" charset="0"/>
              <a:buChar char="•"/>
            </a:pPr>
            <a:endParaRPr lang="en-IE" sz="2000" dirty="0">
              <a:solidFill>
                <a:prstClr val="white"/>
              </a:solidFill>
              <a:ea typeface="Calibri"/>
              <a:cs typeface="Times New Roman"/>
            </a:endParaRPr>
          </a:p>
        </p:txBody>
      </p:sp>
      <p:pic>
        <p:nvPicPr>
          <p:cNvPr id="4" name="Picture 2" descr="C:\Documents and Settings\mcloughv\Local Settings\Temporary Internet Files\Content.IE5\IDO6RQOR\MP90040156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92196" y="4653136"/>
            <a:ext cx="1850664" cy="27746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51513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24744"/>
            <a:ext cx="8640960" cy="3046219"/>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n-IE" sz="2400" dirty="0" smtClean="0">
                <a:solidFill>
                  <a:prstClr val="white"/>
                </a:solidFill>
                <a:ea typeface="Calibri"/>
                <a:cs typeface="Times New Roman"/>
              </a:rPr>
              <a:t>Teacher </a:t>
            </a:r>
            <a:r>
              <a:rPr lang="en-IE" sz="2400" dirty="0">
                <a:solidFill>
                  <a:prstClr val="white"/>
                </a:solidFill>
                <a:ea typeface="Calibri"/>
                <a:cs typeface="Times New Roman"/>
              </a:rPr>
              <a:t>professional development and pre-service preparation focusing on developing teachers’ relational competences for a promoting a positive school and classroom climate, including a focus on teachers’ conflict resolution and diversity awareness competences</a:t>
            </a:r>
          </a:p>
          <a:p>
            <a:pPr marL="342900" indent="-342900">
              <a:lnSpc>
                <a:spcPct val="107000"/>
              </a:lnSpc>
              <a:spcAft>
                <a:spcPts val="800"/>
              </a:spcAft>
              <a:buFont typeface="Arial" panose="020B0604020202020204" pitchFamily="34" charset="0"/>
              <a:buChar char="•"/>
            </a:pPr>
            <a:endParaRPr lang="en-IE" sz="2400" dirty="0">
              <a:solidFill>
                <a:prstClr val="white"/>
              </a:solidFill>
              <a:ea typeface="Calibri"/>
              <a:cs typeface="Times New Roman"/>
            </a:endParaRPr>
          </a:p>
          <a:p>
            <a:pPr marL="342900" indent="-342900">
              <a:lnSpc>
                <a:spcPct val="107000"/>
              </a:lnSpc>
              <a:spcAft>
                <a:spcPts val="800"/>
              </a:spcAft>
              <a:buFont typeface="Arial" panose="020B0604020202020204" pitchFamily="34" charset="0"/>
              <a:buChar char="•"/>
            </a:pPr>
            <a:r>
              <a:rPr lang="en-IE" sz="2400" dirty="0" smtClean="0">
                <a:solidFill>
                  <a:prstClr val="white"/>
                </a:solidFill>
                <a:ea typeface="Calibri"/>
                <a:cs typeface="Times New Roman"/>
              </a:rPr>
              <a:t>Early </a:t>
            </a:r>
            <a:r>
              <a:rPr lang="en-IE" sz="2400" dirty="0">
                <a:solidFill>
                  <a:prstClr val="white"/>
                </a:solidFill>
                <a:ea typeface="Calibri"/>
                <a:cs typeface="Times New Roman"/>
              </a:rPr>
              <a:t>warning systems.</a:t>
            </a:r>
          </a:p>
        </p:txBody>
      </p:sp>
      <p:pic>
        <p:nvPicPr>
          <p:cNvPr id="3" name="Picture 2" descr="C:\Documents and Settings\mcloughv\Local Settings\Temporary Internet Files\Content.IE5\8A3W2QIX\MC900441886[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68944" y="3789040"/>
            <a:ext cx="2457208" cy="2627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59456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2800" b="1" dirty="0" smtClean="0"/>
              <a:t>7. Move </a:t>
            </a:r>
            <a:r>
              <a:rPr lang="en-IE" sz="2800" b="1" dirty="0"/>
              <a:t>Towards Promotion of Inclusive Systems – Not Simply </a:t>
            </a:r>
            <a:r>
              <a:rPr lang="en-IE" sz="2800" b="1" dirty="0" smtClean="0"/>
              <a:t>Pre-packaged </a:t>
            </a:r>
            <a:r>
              <a:rPr lang="en-IE" sz="2800" b="1" dirty="0"/>
              <a:t>Programmes</a:t>
            </a:r>
          </a:p>
        </p:txBody>
      </p:sp>
      <p:sp>
        <p:nvSpPr>
          <p:cNvPr id="3" name="Rectangle 2"/>
          <p:cNvSpPr/>
          <p:nvPr/>
        </p:nvSpPr>
        <p:spPr>
          <a:xfrm>
            <a:off x="457200" y="1700808"/>
            <a:ext cx="7920880" cy="830997"/>
          </a:xfrm>
          <a:prstGeom prst="rect">
            <a:avLst/>
          </a:prstGeom>
        </p:spPr>
        <p:txBody>
          <a:bodyPr wrap="square">
            <a:spAutoFit/>
          </a:bodyPr>
          <a:lstStyle/>
          <a:p>
            <a:r>
              <a:rPr lang="en-IE" sz="2400" dirty="0"/>
              <a:t>-	Systemic Understanding of Background Conditions</a:t>
            </a:r>
          </a:p>
          <a:p>
            <a:r>
              <a:rPr lang="en-IE" sz="2400" dirty="0"/>
              <a:t>-	Structural Indicators</a:t>
            </a:r>
          </a:p>
        </p:txBody>
      </p:sp>
    </p:spTree>
    <p:extLst>
      <p:ext uri="{BB962C8B-B14F-4D97-AF65-F5344CB8AC3E}">
        <p14:creationId xmlns:p14="http://schemas.microsoft.com/office/powerpoint/2010/main" val="1493281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900" y="-30832"/>
            <a:ext cx="8712968" cy="3785652"/>
          </a:xfrm>
          <a:prstGeom prst="rect">
            <a:avLst/>
          </a:prstGeom>
        </p:spPr>
        <p:txBody>
          <a:bodyPr wrap="square">
            <a:spAutoFit/>
          </a:bodyPr>
          <a:lstStyle/>
          <a:p>
            <a:pPr marL="285750" indent="-285750">
              <a:buFont typeface="Arial" panose="020B0604020202020204" pitchFamily="34" charset="0"/>
              <a:buChar char="•"/>
            </a:pPr>
            <a:endParaRPr lang="en-IE" sz="2400" b="1" i="1" dirty="0"/>
          </a:p>
          <a:p>
            <a:pPr marL="285750" indent="-285750">
              <a:buFont typeface="Arial" panose="020B0604020202020204" pitchFamily="34" charset="0"/>
              <a:buChar char="•"/>
            </a:pPr>
            <a:r>
              <a:rPr lang="en-IE" sz="2400" b="1" dirty="0" smtClean="0"/>
              <a:t>5. Limited </a:t>
            </a:r>
            <a:r>
              <a:rPr lang="en-IE" sz="2400" b="1" dirty="0"/>
              <a:t>Quality of Research – Parental Involvement, Older Students Voices and Co-Construction of Resources for School Bullying and Violence </a:t>
            </a:r>
            <a:r>
              <a:rPr lang="en-IE" sz="2400" b="1" dirty="0" smtClean="0"/>
              <a:t>Prevention</a:t>
            </a:r>
          </a:p>
          <a:p>
            <a:pPr marL="285750" indent="-285750">
              <a:buFont typeface="Arial" panose="020B0604020202020204" pitchFamily="34" charset="0"/>
              <a:buChar char="•"/>
            </a:pPr>
            <a:endParaRPr lang="en-IE" sz="2400" b="1" dirty="0"/>
          </a:p>
          <a:p>
            <a:pPr marL="285750" indent="-285750">
              <a:buFont typeface="Arial" panose="020B0604020202020204" pitchFamily="34" charset="0"/>
              <a:buChar char="•"/>
            </a:pPr>
            <a:r>
              <a:rPr lang="en-IE" sz="2400" b="1" dirty="0" smtClean="0"/>
              <a:t>6. Common </a:t>
            </a:r>
            <a:r>
              <a:rPr lang="en-IE" sz="2400" b="1" dirty="0"/>
              <a:t>Strategic Approach for School Bullying, Violence Prevention and Early School Leaving </a:t>
            </a:r>
            <a:r>
              <a:rPr lang="en-IE" sz="2400" b="1" dirty="0" smtClean="0"/>
              <a:t>Prevention</a:t>
            </a:r>
          </a:p>
          <a:p>
            <a:pPr marL="285750" indent="-285750">
              <a:buFont typeface="Arial" panose="020B0604020202020204" pitchFamily="34" charset="0"/>
              <a:buChar char="•"/>
            </a:pPr>
            <a:endParaRPr lang="en-IE" sz="2400" b="1" dirty="0"/>
          </a:p>
          <a:p>
            <a:pPr marL="285750" indent="-285750">
              <a:buFont typeface="Arial" panose="020B0604020202020204" pitchFamily="34" charset="0"/>
              <a:buChar char="•"/>
            </a:pPr>
            <a:r>
              <a:rPr lang="en-IE" sz="2400" b="1" dirty="0" smtClean="0"/>
              <a:t>7. Move </a:t>
            </a:r>
            <a:r>
              <a:rPr lang="en-IE" sz="2400" b="1" dirty="0"/>
              <a:t>Towards Promotion of Inclusive Systems – Not Simply </a:t>
            </a:r>
            <a:r>
              <a:rPr lang="en-IE" sz="2400" b="1" dirty="0" smtClean="0"/>
              <a:t>Pre-packaged </a:t>
            </a:r>
            <a:r>
              <a:rPr lang="en-IE" sz="2400" b="1" dirty="0"/>
              <a:t>Programmes</a:t>
            </a:r>
          </a:p>
        </p:txBody>
      </p:sp>
      <p:pic>
        <p:nvPicPr>
          <p:cNvPr id="4" name="Picture 3" descr="C:\Documents and Settings\mcloughv\Local Settings\Temporary Internet Files\Content.IE5\67RP7K88\MC90015438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78660" y="4005064"/>
            <a:ext cx="2457208" cy="24046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28572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Rectangle 2"/>
          <p:cNvSpPr/>
          <p:nvPr/>
        </p:nvSpPr>
        <p:spPr>
          <a:xfrm>
            <a:off x="0" y="0"/>
            <a:ext cx="8460432" cy="6740307"/>
          </a:xfrm>
          <a:prstGeom prst="rect">
            <a:avLst/>
          </a:prstGeom>
        </p:spPr>
        <p:txBody>
          <a:bodyPr wrap="square">
            <a:spAutoFit/>
          </a:bodyPr>
          <a:lstStyle/>
          <a:p>
            <a:r>
              <a:rPr lang="en-IE" sz="2400" b="1" dirty="0">
                <a:solidFill>
                  <a:prstClr val="white"/>
                </a:solidFill>
              </a:rPr>
              <a:t>Cultural Cognitive Bias: Individual Foreground Perception Neglects Background System Conditions</a:t>
            </a:r>
          </a:p>
          <a:p>
            <a:endParaRPr lang="en-IE" sz="2400" dirty="0">
              <a:solidFill>
                <a:prstClr val="white"/>
              </a:solidFill>
            </a:endParaRPr>
          </a:p>
          <a:p>
            <a:r>
              <a:rPr lang="en-IE" sz="2400" dirty="0">
                <a:solidFill>
                  <a:prstClr val="white"/>
                </a:solidFill>
              </a:rPr>
              <a:t>Masuda and </a:t>
            </a:r>
            <a:r>
              <a:rPr lang="en-IE" sz="2400" dirty="0" err="1">
                <a:solidFill>
                  <a:prstClr val="white"/>
                </a:solidFill>
              </a:rPr>
              <a:t>Nisbett</a:t>
            </a:r>
            <a:r>
              <a:rPr lang="en-IE" sz="2400" dirty="0">
                <a:solidFill>
                  <a:prstClr val="white"/>
                </a:solidFill>
              </a:rPr>
              <a:t> (2001) presented realistic animated </a:t>
            </a:r>
          </a:p>
          <a:p>
            <a:r>
              <a:rPr lang="en-IE" sz="2400" dirty="0">
                <a:solidFill>
                  <a:prstClr val="white"/>
                </a:solidFill>
              </a:rPr>
              <a:t>scenes of fish and other underwater objects to Japanese and Americans and asked them to report what they had seen.</a:t>
            </a:r>
          </a:p>
          <a:p>
            <a:r>
              <a:rPr lang="en-IE" sz="2400" dirty="0">
                <a:solidFill>
                  <a:prstClr val="white"/>
                </a:solidFill>
              </a:rPr>
              <a:t> </a:t>
            </a:r>
          </a:p>
          <a:p>
            <a:r>
              <a:rPr lang="en-IE" sz="2400" dirty="0">
                <a:solidFill>
                  <a:prstClr val="white"/>
                </a:solidFill>
              </a:rPr>
              <a:t>*The first statement by American participants usually referred to the focal fish (‘there was what looked like a trout swimming to the right’) whereas the first statement by Japanese participants usually referred to background elements (‘there was a lake or pond’). </a:t>
            </a:r>
          </a:p>
          <a:p>
            <a:endParaRPr lang="en-IE" sz="2400" dirty="0">
              <a:solidFill>
                <a:prstClr val="white"/>
              </a:solidFill>
            </a:endParaRPr>
          </a:p>
          <a:p>
            <a:r>
              <a:rPr lang="en-IE" sz="2400" dirty="0">
                <a:solidFill>
                  <a:prstClr val="white"/>
                </a:solidFill>
              </a:rPr>
              <a:t>*Japanese participants made about 70 percent more statements about background aspects of the environment. </a:t>
            </a:r>
          </a:p>
          <a:p>
            <a:endParaRPr lang="en-IE" sz="2400" dirty="0">
              <a:solidFill>
                <a:prstClr val="white"/>
              </a:solidFill>
            </a:endParaRPr>
          </a:p>
          <a:p>
            <a:r>
              <a:rPr lang="en-IE" sz="2400" dirty="0">
                <a:solidFill>
                  <a:prstClr val="white"/>
                </a:solidFill>
              </a:rPr>
              <a:t>Foreground – </a:t>
            </a:r>
            <a:r>
              <a:rPr lang="en-IE" sz="2400" dirty="0" smtClean="0">
                <a:solidFill>
                  <a:prstClr val="white"/>
                </a:solidFill>
              </a:rPr>
              <a:t>Child/Intervention as Cause</a:t>
            </a:r>
            <a:endParaRPr lang="en-IE" sz="2400" dirty="0">
              <a:solidFill>
                <a:prstClr val="white"/>
              </a:solidFill>
            </a:endParaRPr>
          </a:p>
          <a:p>
            <a:r>
              <a:rPr lang="en-IE" sz="2400" dirty="0">
                <a:solidFill>
                  <a:prstClr val="white"/>
                </a:solidFill>
              </a:rPr>
              <a:t>Background system </a:t>
            </a:r>
            <a:r>
              <a:rPr lang="en-IE" sz="2400" dirty="0" smtClean="0">
                <a:solidFill>
                  <a:prstClr val="white"/>
                </a:solidFill>
              </a:rPr>
              <a:t>– School/System Background </a:t>
            </a:r>
          </a:p>
          <a:p>
            <a:r>
              <a:rPr lang="en-IE" sz="2400" dirty="0" smtClean="0">
                <a:solidFill>
                  <a:prstClr val="white"/>
                </a:solidFill>
              </a:rPr>
              <a:t>Conditions</a:t>
            </a:r>
            <a:endParaRPr lang="en-IE" sz="2400" dirty="0">
              <a:solidFill>
                <a:prstClr val="white"/>
              </a:solidFill>
            </a:endParaRPr>
          </a:p>
        </p:txBody>
      </p:sp>
      <p:pic>
        <p:nvPicPr>
          <p:cNvPr id="4" name="Picture 3" descr="C:\Users\mcloughv\AppData\Local\Microsoft\Windows\Temporary Internet Files\Content.IE5\L7CPUEFQ\large-tropical-fish-166.6-8461[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3496" y="48503"/>
            <a:ext cx="1224136" cy="159526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mcloughv\AppData\Local\Microsoft\Windows\Temporary Internet Files\Content.IE5\XOLY8YM1\large-gold-fish-0-15960[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4732" y="4078906"/>
            <a:ext cx="936064" cy="93942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C:\Users\mcloughv\AppData\Local\Microsoft\Windows\Temporary Internet Files\Content.IE5\K7KZXTZA\Fish[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54747" y="5445224"/>
            <a:ext cx="2589253" cy="1228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1836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Rectangle 2"/>
          <p:cNvSpPr/>
          <p:nvPr/>
        </p:nvSpPr>
        <p:spPr>
          <a:xfrm>
            <a:off x="611560" y="620688"/>
            <a:ext cx="7182544" cy="5632311"/>
          </a:xfrm>
          <a:prstGeom prst="rect">
            <a:avLst/>
          </a:prstGeom>
        </p:spPr>
        <p:txBody>
          <a:bodyPr wrap="square">
            <a:spAutoFit/>
          </a:bodyPr>
          <a:lstStyle/>
          <a:p>
            <a:pPr indent="457200">
              <a:spcAft>
                <a:spcPts val="0"/>
              </a:spcAft>
            </a:pPr>
            <a:r>
              <a:rPr lang="en-IE" sz="2400" b="1" dirty="0">
                <a:ea typeface="Times New Roman" panose="02020603050405020304" pitchFamily="18" charset="0"/>
              </a:rPr>
              <a:t>Beyond Foreground Cause/Intervention to Background Supporting System Conditions</a:t>
            </a:r>
          </a:p>
          <a:p>
            <a:pPr indent="457200">
              <a:spcAft>
                <a:spcPts val="0"/>
              </a:spcAft>
            </a:pPr>
            <a:endParaRPr lang="en-IE" sz="2400" dirty="0">
              <a:ea typeface="Times New Roman" panose="02020603050405020304" pitchFamily="18" charset="0"/>
            </a:endParaRPr>
          </a:p>
          <a:p>
            <a:pPr indent="457200">
              <a:spcAft>
                <a:spcPts val="0"/>
              </a:spcAft>
            </a:pPr>
            <a:r>
              <a:rPr lang="en-IE" sz="2400" dirty="0">
                <a:ea typeface="Times New Roman" panose="02020603050405020304" pitchFamily="18" charset="0"/>
              </a:rPr>
              <a:t>Mill’s (1872) chal­lenge to a </a:t>
            </a:r>
            <a:r>
              <a:rPr lang="en-IE" sz="2400" dirty="0" err="1">
                <a:ea typeface="Times New Roman" panose="02020603050405020304" pitchFamily="18" charset="0"/>
              </a:rPr>
              <a:t>clearcut</a:t>
            </a:r>
            <a:r>
              <a:rPr lang="en-IE" sz="2400" dirty="0">
                <a:ea typeface="Times New Roman" panose="02020603050405020304" pitchFamily="18" charset="0"/>
              </a:rPr>
              <a:t> distinction between causal and non-causal states:</a:t>
            </a:r>
          </a:p>
          <a:p>
            <a:pPr marL="457200">
              <a:spcAft>
                <a:spcPts val="0"/>
              </a:spcAft>
            </a:pPr>
            <a:r>
              <a:rPr lang="en-IE" sz="2400" dirty="0">
                <a:ea typeface="Times New Roman" panose="02020603050405020304" pitchFamily="18" charset="0"/>
              </a:rPr>
              <a:t> </a:t>
            </a:r>
          </a:p>
          <a:p>
            <a:pPr marL="457200">
              <a:spcAft>
                <a:spcPts val="0"/>
              </a:spcAft>
            </a:pPr>
            <a:r>
              <a:rPr lang="en-IE" sz="2400" dirty="0">
                <a:ea typeface="Times New Roman" panose="02020603050405020304" pitchFamily="18" charset="0"/>
              </a:rPr>
              <a:t>“It is seldom if ever between a consequent and a single antecedent that this invariable sequence subsists. It is usually between a consequent and the sum of several antecedents the concurrence of all of them being requisite to produce, that is, to be certain of being followed by the consequent “</a:t>
            </a:r>
          </a:p>
          <a:p>
            <a:pPr marL="457200">
              <a:spcAft>
                <a:spcPts val="0"/>
              </a:spcAft>
            </a:pPr>
            <a:r>
              <a:rPr lang="en-IE" sz="2400" dirty="0">
                <a:ea typeface="Times New Roman" panose="02020603050405020304" pitchFamily="18" charset="0"/>
              </a:rPr>
              <a:t> </a:t>
            </a:r>
          </a:p>
          <a:p>
            <a:r>
              <a:rPr lang="en-IE" sz="2400" dirty="0">
                <a:ea typeface="Calibri" panose="020F0502020204030204" pitchFamily="34" charset="0"/>
                <a:cs typeface="Times New Roman" panose="02020603050405020304" pitchFamily="18" charset="0"/>
              </a:rPr>
              <a:t>Mill noted that very often one antecedent is termed the cause, the other antecedents being conditions.</a:t>
            </a:r>
            <a:endParaRPr lang="en-IE" sz="2400" dirty="0"/>
          </a:p>
        </p:txBody>
      </p:sp>
    </p:spTree>
    <p:extLst>
      <p:ext uri="{BB962C8B-B14F-4D97-AF65-F5344CB8AC3E}">
        <p14:creationId xmlns:p14="http://schemas.microsoft.com/office/powerpoint/2010/main" val="40064576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6322714"/>
          </a:xfrm>
        </p:spPr>
        <p:txBody>
          <a:bodyPr>
            <a:normAutofit/>
          </a:bodyPr>
          <a:lstStyle/>
          <a:p>
            <a:r>
              <a:rPr lang="en-IE" sz="2700" dirty="0"/>
              <a:t>Rutter (1985) argues that change to background supporting conditions have been frequently overlooked within developmental psychology:</a:t>
            </a:r>
            <a:br>
              <a:rPr lang="en-IE" sz="2700" dirty="0"/>
            </a:br>
            <a:r>
              <a:rPr lang="en-IE" sz="2700" dirty="0"/>
              <a:t> </a:t>
            </a:r>
            <a:br>
              <a:rPr lang="en-IE" sz="2700" dirty="0"/>
            </a:br>
            <a:r>
              <a:rPr lang="en-IE" sz="2700" dirty="0"/>
              <a:t>“It is commonly but wrongly assumed that a significant main effect in a multivari­ate analysis means that that variable has an effect on its own. It does not. What it means is that there is a significant main effect for that variable, after other variables have been taken into account: that is not tantamount to an effect in the absence of all other variables” </a:t>
            </a:r>
            <a:r>
              <a:rPr lang="en-IE" sz="4000" dirty="0">
                <a:ea typeface="Calibri"/>
                <a:cs typeface="Times New Roman"/>
              </a:rPr>
              <a:t/>
            </a:r>
            <a:br>
              <a:rPr lang="en-IE" sz="4000" dirty="0">
                <a:ea typeface="Calibri"/>
                <a:cs typeface="Times New Roman"/>
              </a:rPr>
            </a:br>
            <a:endParaRPr lang="en-IE" dirty="0"/>
          </a:p>
        </p:txBody>
      </p:sp>
    </p:spTree>
    <p:extLst>
      <p:ext uri="{BB962C8B-B14F-4D97-AF65-F5344CB8AC3E}">
        <p14:creationId xmlns:p14="http://schemas.microsoft.com/office/powerpoint/2010/main" val="14631338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92896"/>
            <a:ext cx="8229600" cy="1143000"/>
          </a:xfrm>
        </p:spPr>
        <p:txBody>
          <a:bodyPr>
            <a:normAutofit fontScale="90000"/>
          </a:bodyPr>
          <a:lstStyle/>
          <a:p>
            <a:pPr marL="342900" lvl="0" indent="-342900">
              <a:spcAft>
                <a:spcPts val="0"/>
              </a:spcAft>
            </a:pPr>
            <a:r>
              <a:rPr lang="en-GB" sz="2700" dirty="0" smtClean="0">
                <a:ea typeface="Times New Roman"/>
                <a:cs typeface="Times New Roman"/>
              </a:rPr>
              <a:t/>
            </a:r>
            <a:br>
              <a:rPr lang="en-GB" sz="2700" dirty="0" smtClean="0">
                <a:ea typeface="Times New Roman"/>
                <a:cs typeface="Times New Roman"/>
              </a:rPr>
            </a:br>
            <a:r>
              <a:rPr lang="en-GB" sz="2700" dirty="0">
                <a:ea typeface="Times New Roman"/>
                <a:cs typeface="Times New Roman"/>
              </a:rPr>
              <a:t/>
            </a:r>
            <a:br>
              <a:rPr lang="en-GB" sz="2700" dirty="0">
                <a:ea typeface="Times New Roman"/>
                <a:cs typeface="Times New Roman"/>
              </a:rPr>
            </a:br>
            <a:r>
              <a:rPr lang="en-GB" sz="2700" dirty="0" smtClean="0">
                <a:ea typeface="Times New Roman"/>
                <a:cs typeface="Times New Roman"/>
              </a:rPr>
              <a:t/>
            </a:r>
            <a:br>
              <a:rPr lang="en-GB" sz="2700" dirty="0" smtClean="0">
                <a:ea typeface="Times New Roman"/>
                <a:cs typeface="Times New Roman"/>
              </a:rPr>
            </a:br>
            <a:r>
              <a:rPr lang="en-GB" sz="2700" b="1" dirty="0" smtClean="0">
                <a:ea typeface="Times New Roman"/>
                <a:cs typeface="Times New Roman"/>
              </a:rPr>
              <a:t>Background Conditions as Mediating Variables to Prevent the Consequences of Bullying </a:t>
            </a:r>
            <a:br>
              <a:rPr lang="en-GB" sz="2700" b="1" dirty="0" smtClean="0">
                <a:ea typeface="Times New Roman"/>
                <a:cs typeface="Times New Roman"/>
              </a:rPr>
            </a:br>
            <a:r>
              <a:rPr lang="en-GB" sz="2700" dirty="0">
                <a:ea typeface="Times New Roman"/>
                <a:cs typeface="Times New Roman"/>
              </a:rPr>
              <a:t/>
            </a:r>
            <a:br>
              <a:rPr lang="en-GB" sz="2700" dirty="0">
                <a:ea typeface="Times New Roman"/>
                <a:cs typeface="Times New Roman"/>
              </a:rPr>
            </a:br>
            <a:r>
              <a:rPr lang="en-GB" sz="2700" dirty="0" smtClean="0">
                <a:ea typeface="Times New Roman"/>
                <a:cs typeface="Times New Roman"/>
              </a:rPr>
              <a:t>The Finnish population based, longitudinal birth cohort study of 2551 boys from age 8 years to 16–20 years (Sourander et al., 2007) found that frequent perpetrators of bullying display high levels of psychiatric symptoms in childhood.</a:t>
            </a:r>
            <a:r>
              <a:rPr lang="en-GB" dirty="0" smtClean="0">
                <a:ea typeface="Times New Roman"/>
                <a:cs typeface="Times New Roman"/>
              </a:rPr>
              <a:t/>
            </a:r>
            <a:br>
              <a:rPr lang="en-GB" dirty="0" smtClean="0">
                <a:ea typeface="Times New Roman"/>
                <a:cs typeface="Times New Roman"/>
              </a:rPr>
            </a:br>
            <a:r>
              <a:rPr lang="en-GB" sz="2700" dirty="0" smtClean="0">
                <a:ea typeface="Times New Roman"/>
                <a:cs typeface="Times New Roman"/>
              </a:rPr>
              <a:t/>
            </a:r>
            <a:br>
              <a:rPr lang="en-GB" sz="2700" dirty="0" smtClean="0">
                <a:ea typeface="Times New Roman"/>
                <a:cs typeface="Times New Roman"/>
              </a:rPr>
            </a:br>
            <a:r>
              <a:rPr lang="en-IE" sz="2700" dirty="0" smtClean="0">
                <a:ea typeface="Times New Roman"/>
                <a:cs typeface="Times New Roman"/>
              </a:rPr>
              <a:t>Sourander et al.’s (2007) conclusion recognises the key role of such supports ‘mental health services should be an integrated and active part of the school environment, as effective prevention requires the shortest possible delay between detection and intervention’ </a:t>
            </a:r>
            <a:br>
              <a:rPr lang="en-IE" sz="2700" dirty="0" smtClean="0">
                <a:ea typeface="Times New Roman"/>
                <a:cs typeface="Times New Roman"/>
              </a:rPr>
            </a:br>
            <a:r>
              <a:rPr lang="en-IE" sz="2700" dirty="0" smtClean="0">
                <a:ea typeface="Times New Roman"/>
                <a:cs typeface="Times New Roman"/>
              </a:rPr>
              <a:t/>
            </a:r>
            <a:br>
              <a:rPr lang="en-IE" sz="2700" dirty="0" smtClean="0">
                <a:ea typeface="Times New Roman"/>
                <a:cs typeface="Times New Roman"/>
              </a:rPr>
            </a:br>
            <a:r>
              <a:rPr lang="en-IE" sz="2700" dirty="0" smtClean="0">
                <a:ea typeface="Times New Roman"/>
                <a:cs typeface="Times New Roman"/>
              </a:rPr>
              <a:t> </a:t>
            </a:r>
            <a:r>
              <a:rPr lang="en-IE" dirty="0" smtClean="0">
                <a:ea typeface="Times New Roman"/>
                <a:cs typeface="Times New Roman"/>
              </a:rPr>
              <a:t/>
            </a:r>
            <a:br>
              <a:rPr lang="en-IE" dirty="0" smtClean="0">
                <a:ea typeface="Times New Roman"/>
                <a:cs typeface="Times New Roman"/>
              </a:rPr>
            </a:br>
            <a:endParaRPr lang="en-IE" dirty="0"/>
          </a:p>
        </p:txBody>
      </p:sp>
    </p:spTree>
    <p:extLst>
      <p:ext uri="{BB962C8B-B14F-4D97-AF65-F5344CB8AC3E}">
        <p14:creationId xmlns:p14="http://schemas.microsoft.com/office/powerpoint/2010/main" val="24156025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a:p>
        </p:txBody>
      </p:sp>
      <p:sp>
        <p:nvSpPr>
          <p:cNvPr id="3" name="Rectangle 2"/>
          <p:cNvSpPr/>
          <p:nvPr/>
        </p:nvSpPr>
        <p:spPr>
          <a:xfrm>
            <a:off x="1835696" y="1700808"/>
            <a:ext cx="4572000" cy="4893647"/>
          </a:xfrm>
          <a:prstGeom prst="rect">
            <a:avLst/>
          </a:prstGeom>
        </p:spPr>
        <p:txBody>
          <a:bodyPr>
            <a:spAutoFit/>
          </a:bodyPr>
          <a:lstStyle/>
          <a:p>
            <a:pPr marL="342900" lvl="0" indent="-342900">
              <a:spcAft>
                <a:spcPts val="0"/>
              </a:spcAft>
              <a:buClr>
                <a:srgbClr val="000000"/>
              </a:buClr>
              <a:buFont typeface="Symbol"/>
              <a:buChar char=""/>
            </a:pPr>
            <a:r>
              <a:rPr lang="en-IE" sz="2400" dirty="0">
                <a:ea typeface="Times New Roman"/>
                <a:cs typeface="Times New Roman"/>
              </a:rPr>
              <a:t>Longitudinal bullying outcome studies seldom provide a focus on historical changes to support services (e.g., school counselling services) in systems that may be a mediating variable in outcomes. </a:t>
            </a:r>
          </a:p>
          <a:p>
            <a:pPr marL="342900" lvl="0" indent="-342900">
              <a:spcAft>
                <a:spcPts val="0"/>
              </a:spcAft>
              <a:buClr>
                <a:srgbClr val="000000"/>
              </a:buClr>
              <a:buFont typeface="Symbol"/>
              <a:buChar char=""/>
            </a:pPr>
            <a:endParaRPr lang="en-IE" sz="2400" dirty="0">
              <a:ea typeface="Times New Roman"/>
              <a:cs typeface="Times New Roman"/>
            </a:endParaRPr>
          </a:p>
          <a:p>
            <a:pPr marL="342900" lvl="0" indent="-342900">
              <a:spcAft>
                <a:spcPts val="0"/>
              </a:spcAft>
              <a:buClr>
                <a:srgbClr val="000000"/>
              </a:buClr>
              <a:buFont typeface="Symbol"/>
              <a:buChar char=""/>
            </a:pPr>
            <a:r>
              <a:rPr lang="en-IE" sz="2400" dirty="0">
                <a:ea typeface="Times New Roman"/>
                <a:cs typeface="Times New Roman"/>
              </a:rPr>
              <a:t>Likewise comparison studies for bullying in schools tend not to control for emotional support services’ availability across groups</a:t>
            </a:r>
          </a:p>
        </p:txBody>
      </p:sp>
    </p:spTree>
    <p:extLst>
      <p:ext uri="{BB962C8B-B14F-4D97-AF65-F5344CB8AC3E}">
        <p14:creationId xmlns:p14="http://schemas.microsoft.com/office/powerpoint/2010/main" val="19320018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7776864" cy="5613845"/>
          </a:xfrm>
          <a:prstGeom prst="rect">
            <a:avLst/>
          </a:prstGeom>
        </p:spPr>
        <p:txBody>
          <a:bodyPr wrap="square">
            <a:spAutoFit/>
          </a:bodyPr>
          <a:lstStyle/>
          <a:p>
            <a:pPr marL="457200" indent="-457200">
              <a:lnSpc>
                <a:spcPct val="115000"/>
              </a:lnSpc>
              <a:buClr>
                <a:srgbClr val="000000"/>
              </a:buClr>
              <a:buFont typeface="Arial" panose="020B0604020202020204" pitchFamily="34" charset="0"/>
              <a:buChar char="•"/>
            </a:pPr>
            <a:r>
              <a:rPr lang="en-IE" sz="2400" b="1" dirty="0" smtClean="0">
                <a:solidFill>
                  <a:prstClr val="white"/>
                </a:solidFill>
                <a:ea typeface="Times New Roman"/>
                <a:cs typeface="Times New Roman"/>
              </a:rPr>
              <a:t> </a:t>
            </a:r>
            <a:r>
              <a:rPr lang="en-IE" sz="2400" b="1" dirty="0">
                <a:solidFill>
                  <a:prstClr val="white"/>
                </a:solidFill>
                <a:ea typeface="Times New Roman"/>
                <a:cs typeface="Times New Roman"/>
              </a:rPr>
              <a:t>Key Limitations to Bronfenbrenner’s (1979, 1995) ecological systems theory </a:t>
            </a:r>
            <a:r>
              <a:rPr lang="en-IE" sz="2400" b="1" dirty="0" smtClean="0">
                <a:solidFill>
                  <a:prstClr val="white"/>
                </a:solidFill>
                <a:ea typeface="Times New Roman"/>
                <a:cs typeface="Times New Roman"/>
              </a:rPr>
              <a:t> </a:t>
            </a:r>
            <a:endParaRPr lang="en-IE" sz="2400" b="1" dirty="0">
              <a:solidFill>
                <a:prstClr val="white"/>
              </a:solidFill>
              <a:ea typeface="Times New Roman"/>
              <a:cs typeface="Times New Roman"/>
            </a:endParaRPr>
          </a:p>
          <a:p>
            <a:pPr marL="342900" indent="-342900">
              <a:lnSpc>
                <a:spcPct val="115000"/>
              </a:lnSpc>
              <a:buClr>
                <a:srgbClr val="000000"/>
              </a:buClr>
              <a:buFont typeface="Arial" panose="020B0604020202020204" pitchFamily="34" charset="0"/>
              <a:buChar char="•"/>
            </a:pPr>
            <a:endParaRPr lang="en-IE" sz="2400" dirty="0">
              <a:solidFill>
                <a:prstClr val="white"/>
              </a:solidFill>
              <a:ea typeface="Times New Roman"/>
              <a:cs typeface="Times New Roman"/>
            </a:endParaRPr>
          </a:p>
          <a:p>
            <a:pPr>
              <a:lnSpc>
                <a:spcPct val="115000"/>
              </a:lnSpc>
              <a:buClr>
                <a:srgbClr val="000000"/>
              </a:buClr>
            </a:pPr>
            <a:r>
              <a:rPr lang="en-IE" sz="2400" dirty="0" smtClean="0">
                <a:solidFill>
                  <a:prstClr val="white"/>
                </a:solidFill>
                <a:ea typeface="Times New Roman"/>
                <a:cs typeface="Times New Roman"/>
              </a:rPr>
              <a:t>- Macro-Micro-</a:t>
            </a:r>
            <a:r>
              <a:rPr lang="en-IE" sz="2400" dirty="0" err="1" smtClean="0">
                <a:solidFill>
                  <a:prstClr val="white"/>
                </a:solidFill>
                <a:ea typeface="Times New Roman"/>
                <a:cs typeface="Times New Roman"/>
              </a:rPr>
              <a:t>Meso</a:t>
            </a:r>
            <a:r>
              <a:rPr lang="en-IE" sz="2400" dirty="0" smtClean="0">
                <a:solidFill>
                  <a:prstClr val="white"/>
                </a:solidFill>
                <a:ea typeface="Times New Roman"/>
                <a:cs typeface="Times New Roman"/>
              </a:rPr>
              <a:t>-</a:t>
            </a:r>
            <a:r>
              <a:rPr lang="en-IE" sz="2400" dirty="0" err="1" smtClean="0">
                <a:solidFill>
                  <a:prstClr val="white"/>
                </a:solidFill>
                <a:ea typeface="Times New Roman"/>
                <a:cs typeface="Times New Roman"/>
              </a:rPr>
              <a:t>Exosystems</a:t>
            </a:r>
            <a:r>
              <a:rPr lang="en-IE" sz="2400" dirty="0" smtClean="0">
                <a:solidFill>
                  <a:prstClr val="white"/>
                </a:solidFill>
                <a:ea typeface="Times New Roman"/>
                <a:cs typeface="Times New Roman"/>
              </a:rPr>
              <a:t> </a:t>
            </a:r>
            <a:r>
              <a:rPr lang="en-IE" sz="2400" dirty="0">
                <a:solidFill>
                  <a:prstClr val="white"/>
                </a:solidFill>
                <a:ea typeface="Times New Roman"/>
                <a:cs typeface="Times New Roman"/>
              </a:rPr>
              <a:t>plus Chronosystem</a:t>
            </a:r>
          </a:p>
          <a:p>
            <a:pPr>
              <a:lnSpc>
                <a:spcPct val="115000"/>
              </a:lnSpc>
              <a:buClr>
                <a:srgbClr val="000000"/>
              </a:buClr>
            </a:pPr>
            <a:endParaRPr lang="en-IE" sz="2400" dirty="0">
              <a:solidFill>
                <a:prstClr val="white"/>
              </a:solidFill>
              <a:ea typeface="Times New Roman"/>
              <a:cs typeface="Times New Roman"/>
            </a:endParaRPr>
          </a:p>
          <a:p>
            <a:pPr>
              <a:lnSpc>
                <a:spcPct val="115000"/>
              </a:lnSpc>
              <a:buClr>
                <a:srgbClr val="000000"/>
              </a:buClr>
            </a:pPr>
            <a:r>
              <a:rPr lang="en-IE" sz="2400" dirty="0" smtClean="0">
                <a:solidFill>
                  <a:prstClr val="white"/>
                </a:solidFill>
                <a:ea typeface="Times New Roman"/>
                <a:cs typeface="Times New Roman"/>
              </a:rPr>
              <a:t>- Neglects </a:t>
            </a:r>
            <a:r>
              <a:rPr lang="en-IE" sz="2400" dirty="0">
                <a:solidFill>
                  <a:prstClr val="white"/>
                </a:solidFill>
                <a:ea typeface="Times New Roman"/>
                <a:cs typeface="Times New Roman"/>
              </a:rPr>
              <a:t>system blockage, inertia and fragmentation (Downes 2014), </a:t>
            </a:r>
          </a:p>
          <a:p>
            <a:pPr>
              <a:lnSpc>
                <a:spcPct val="115000"/>
              </a:lnSpc>
              <a:buClr>
                <a:srgbClr val="000000"/>
              </a:buClr>
            </a:pPr>
            <a:endParaRPr lang="en-IE" sz="2400" dirty="0" smtClean="0">
              <a:solidFill>
                <a:prstClr val="white"/>
              </a:solidFill>
              <a:ea typeface="Times New Roman"/>
              <a:cs typeface="Times New Roman"/>
            </a:endParaRPr>
          </a:p>
          <a:p>
            <a:pPr>
              <a:lnSpc>
                <a:spcPct val="115000"/>
              </a:lnSpc>
              <a:buClr>
                <a:srgbClr val="000000"/>
              </a:buClr>
            </a:pPr>
            <a:r>
              <a:rPr lang="en-IE" sz="2400" dirty="0" smtClean="0">
                <a:solidFill>
                  <a:prstClr val="white"/>
                </a:solidFill>
                <a:ea typeface="Times New Roman"/>
                <a:cs typeface="Times New Roman"/>
              </a:rPr>
              <a:t>-</a:t>
            </a:r>
            <a:r>
              <a:rPr lang="en-IE" sz="2400" dirty="0">
                <a:solidFill>
                  <a:prstClr val="white"/>
                </a:solidFill>
                <a:ea typeface="Times New Roman"/>
                <a:cs typeface="Times New Roman"/>
              </a:rPr>
              <a:t>Neglects resistance, displacement and power relations (</a:t>
            </a:r>
            <a:r>
              <a:rPr lang="en-IE" sz="2400" dirty="0" err="1">
                <a:solidFill>
                  <a:prstClr val="white"/>
                </a:solidFill>
                <a:ea typeface="Times New Roman"/>
                <a:cs typeface="Times New Roman"/>
              </a:rPr>
              <a:t>Downes</a:t>
            </a:r>
            <a:r>
              <a:rPr lang="en-IE" sz="2400" dirty="0">
                <a:solidFill>
                  <a:prstClr val="white"/>
                </a:solidFill>
                <a:ea typeface="Times New Roman"/>
                <a:cs typeface="Times New Roman"/>
              </a:rPr>
              <a:t> 2016), </a:t>
            </a:r>
            <a:endParaRPr lang="en-IE" sz="2400" dirty="0" smtClean="0">
              <a:solidFill>
                <a:prstClr val="white"/>
              </a:solidFill>
              <a:ea typeface="Times New Roman"/>
              <a:cs typeface="Times New Roman"/>
            </a:endParaRPr>
          </a:p>
          <a:p>
            <a:pPr>
              <a:lnSpc>
                <a:spcPct val="115000"/>
              </a:lnSpc>
              <a:buClr>
                <a:srgbClr val="000000"/>
              </a:buClr>
            </a:pPr>
            <a:endParaRPr lang="en-IE" sz="2400" dirty="0">
              <a:solidFill>
                <a:prstClr val="white"/>
              </a:solidFill>
              <a:ea typeface="Times New Roman"/>
              <a:cs typeface="Times New Roman"/>
            </a:endParaRPr>
          </a:p>
          <a:p>
            <a:pPr>
              <a:lnSpc>
                <a:spcPct val="115000"/>
              </a:lnSpc>
              <a:buClr>
                <a:srgbClr val="000000"/>
              </a:buClr>
            </a:pPr>
            <a:r>
              <a:rPr lang="en-IE" sz="2400" dirty="0" smtClean="0">
                <a:solidFill>
                  <a:prstClr val="white"/>
                </a:solidFill>
                <a:ea typeface="Times New Roman"/>
                <a:cs typeface="Times New Roman"/>
              </a:rPr>
              <a:t>-Static </a:t>
            </a:r>
            <a:r>
              <a:rPr lang="en-IE" sz="2400" dirty="0">
                <a:solidFill>
                  <a:prstClr val="white"/>
                </a:solidFill>
                <a:ea typeface="Times New Roman"/>
                <a:cs typeface="Times New Roman"/>
              </a:rPr>
              <a:t>concentric space model (</a:t>
            </a:r>
            <a:r>
              <a:rPr lang="en-IE" sz="2400" dirty="0" err="1">
                <a:solidFill>
                  <a:prstClr val="white"/>
                </a:solidFill>
                <a:ea typeface="Times New Roman"/>
                <a:cs typeface="Times New Roman"/>
              </a:rPr>
              <a:t>Downes</a:t>
            </a:r>
            <a:r>
              <a:rPr lang="en-IE" sz="2400" dirty="0">
                <a:solidFill>
                  <a:prstClr val="white"/>
                </a:solidFill>
                <a:ea typeface="Times New Roman"/>
                <a:cs typeface="Times New Roman"/>
              </a:rPr>
              <a:t> 2014, 2016) </a:t>
            </a:r>
            <a:endParaRPr lang="en-IE" sz="2400" dirty="0" smtClean="0">
              <a:solidFill>
                <a:prstClr val="white"/>
              </a:solidFill>
              <a:ea typeface="Times New Roman"/>
              <a:cs typeface="Times New Roman"/>
            </a:endParaRPr>
          </a:p>
          <a:p>
            <a:pPr>
              <a:lnSpc>
                <a:spcPct val="115000"/>
              </a:lnSpc>
              <a:buClr>
                <a:srgbClr val="000000"/>
              </a:buClr>
            </a:pPr>
            <a:endParaRPr lang="en-IE" sz="2400" dirty="0">
              <a:solidFill>
                <a:prstClr val="white"/>
              </a:solidFill>
              <a:ea typeface="Times New Roman"/>
              <a:cs typeface="Times New Roman"/>
            </a:endParaRPr>
          </a:p>
        </p:txBody>
      </p:sp>
    </p:spTree>
    <p:extLst>
      <p:ext uri="{BB962C8B-B14F-4D97-AF65-F5344CB8AC3E}">
        <p14:creationId xmlns:p14="http://schemas.microsoft.com/office/powerpoint/2010/main" val="299692108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6912768" cy="6370975"/>
          </a:xfrm>
          <a:prstGeom prst="rect">
            <a:avLst/>
          </a:prstGeom>
        </p:spPr>
        <p:txBody>
          <a:bodyPr wrap="square">
            <a:spAutoFit/>
          </a:bodyPr>
          <a:lstStyle/>
          <a:p>
            <a:pPr algn="ctr"/>
            <a:r>
              <a:rPr lang="en-IE" sz="2400" b="1" dirty="0">
                <a:solidFill>
                  <a:prstClr val="white"/>
                </a:solidFill>
              </a:rPr>
              <a:t>A Systemic Approach to Evaluation and Transparency: Structural Indicators</a:t>
            </a:r>
          </a:p>
          <a:p>
            <a:pPr algn="ctr"/>
            <a:endParaRPr lang="en-IE" sz="2400" b="1" dirty="0">
              <a:solidFill>
                <a:prstClr val="white"/>
              </a:solidFill>
            </a:endParaRPr>
          </a:p>
          <a:p>
            <a:r>
              <a:rPr lang="en-IE" sz="2400" dirty="0">
                <a:solidFill>
                  <a:prstClr val="white"/>
                </a:solidFill>
              </a:rPr>
              <a:t>STRUCTURAL INDICATORS OF A SYSTEM FOR TRANSPARENCY: YES/NO ANSWERS BY ANALOGY WITH UN RIGHT TO HEALTH (DOWNES 2014)</a:t>
            </a:r>
          </a:p>
          <a:p>
            <a:endParaRPr lang="en-IE" sz="2400" dirty="0">
              <a:solidFill>
                <a:prstClr val="white"/>
              </a:solidFill>
            </a:endParaRPr>
          </a:p>
          <a:p>
            <a:pPr algn="ctr"/>
            <a:r>
              <a:rPr lang="en-IE" sz="2400" b="1" dirty="0">
                <a:solidFill>
                  <a:prstClr val="white"/>
                </a:solidFill>
              </a:rPr>
              <a:t>• Structural indicators (SIs): Generally </a:t>
            </a:r>
            <a:r>
              <a:rPr lang="en-IE" sz="2400" b="1" dirty="0" smtClean="0">
                <a:solidFill>
                  <a:prstClr val="white"/>
                </a:solidFill>
              </a:rPr>
              <a:t>framed</a:t>
            </a:r>
          </a:p>
          <a:p>
            <a:pPr algn="ctr"/>
            <a:r>
              <a:rPr lang="en-IE" sz="2400" b="1" dirty="0">
                <a:solidFill>
                  <a:prstClr val="white"/>
                </a:solidFill>
              </a:rPr>
              <a:t>a</a:t>
            </a:r>
            <a:r>
              <a:rPr lang="en-IE" sz="2400" b="1" dirty="0" smtClean="0">
                <a:solidFill>
                  <a:prstClr val="white"/>
                </a:solidFill>
              </a:rPr>
              <a:t>s potentially verifiable </a:t>
            </a:r>
            <a:r>
              <a:rPr lang="en-IE" sz="2400" b="1" dirty="0">
                <a:solidFill>
                  <a:prstClr val="white"/>
                </a:solidFill>
              </a:rPr>
              <a:t>yes/no answers, they </a:t>
            </a:r>
            <a:r>
              <a:rPr lang="en-IE" sz="2400" b="1" dirty="0" smtClean="0">
                <a:solidFill>
                  <a:prstClr val="white"/>
                </a:solidFill>
              </a:rPr>
              <a:t>address whether </a:t>
            </a:r>
            <a:r>
              <a:rPr lang="en-IE" sz="2400" b="1" dirty="0">
                <a:solidFill>
                  <a:prstClr val="white"/>
                </a:solidFill>
              </a:rPr>
              <a:t>or </a:t>
            </a:r>
            <a:r>
              <a:rPr lang="en-IE" sz="2400" b="1" dirty="0" smtClean="0">
                <a:solidFill>
                  <a:prstClr val="white"/>
                </a:solidFill>
              </a:rPr>
              <a:t>not key </a:t>
            </a:r>
            <a:r>
              <a:rPr lang="en-IE" sz="2400" b="1" dirty="0">
                <a:solidFill>
                  <a:prstClr val="white"/>
                </a:solidFill>
              </a:rPr>
              <a:t>structures, mechanisms or </a:t>
            </a:r>
            <a:r>
              <a:rPr lang="en-IE" sz="2400" b="1" dirty="0" smtClean="0">
                <a:solidFill>
                  <a:prstClr val="white"/>
                </a:solidFill>
              </a:rPr>
              <a:t>principles </a:t>
            </a:r>
            <a:r>
              <a:rPr lang="en-IE" sz="2400" b="1" dirty="0">
                <a:solidFill>
                  <a:prstClr val="white"/>
                </a:solidFill>
              </a:rPr>
              <a:t>are in place in </a:t>
            </a:r>
            <a:r>
              <a:rPr lang="en-IE" sz="2400" b="1" dirty="0" smtClean="0">
                <a:solidFill>
                  <a:prstClr val="white"/>
                </a:solidFill>
              </a:rPr>
              <a:t>a system</a:t>
            </a:r>
            <a:r>
              <a:rPr lang="en-IE" sz="2400" b="1" dirty="0">
                <a:solidFill>
                  <a:prstClr val="white"/>
                </a:solidFill>
              </a:rPr>
              <a:t>. </a:t>
            </a:r>
          </a:p>
          <a:p>
            <a:pPr algn="ctr"/>
            <a:endParaRPr lang="en-IE" sz="2400" b="1" dirty="0" smtClean="0">
              <a:solidFill>
                <a:prstClr val="white"/>
              </a:solidFill>
            </a:endParaRPr>
          </a:p>
          <a:p>
            <a:pPr algn="ctr"/>
            <a:r>
              <a:rPr lang="en-IE" sz="2400" b="1" dirty="0">
                <a:solidFill>
                  <a:prstClr val="white"/>
                </a:solidFill>
              </a:rPr>
              <a:t>*</a:t>
            </a:r>
            <a:r>
              <a:rPr lang="en-IE" sz="2400" b="1" dirty="0" smtClean="0">
                <a:solidFill>
                  <a:prstClr val="white"/>
                </a:solidFill>
              </a:rPr>
              <a:t>As </a:t>
            </a:r>
            <a:r>
              <a:rPr lang="en-IE" sz="2400" b="1" dirty="0">
                <a:solidFill>
                  <a:prstClr val="white"/>
                </a:solidFill>
              </a:rPr>
              <a:t>relatively enduring features or </a:t>
            </a:r>
            <a:r>
              <a:rPr lang="en-IE" sz="2400" b="1" dirty="0" smtClean="0">
                <a:solidFill>
                  <a:prstClr val="white"/>
                </a:solidFill>
              </a:rPr>
              <a:t>key conditions of </a:t>
            </a:r>
            <a:r>
              <a:rPr lang="en-IE" sz="2400" b="1" dirty="0">
                <a:solidFill>
                  <a:prstClr val="white"/>
                </a:solidFill>
              </a:rPr>
              <a:t>a system, they are, </a:t>
            </a:r>
            <a:r>
              <a:rPr lang="en-IE" sz="2400" b="1" dirty="0" smtClean="0">
                <a:solidFill>
                  <a:prstClr val="white"/>
                </a:solidFill>
              </a:rPr>
              <a:t>however, potentially </a:t>
            </a:r>
            <a:r>
              <a:rPr lang="en-IE" sz="2400" b="1" dirty="0">
                <a:solidFill>
                  <a:prstClr val="white"/>
                </a:solidFill>
              </a:rPr>
              <a:t>malleable.</a:t>
            </a:r>
          </a:p>
          <a:p>
            <a:pPr algn="ctr"/>
            <a:endParaRPr lang="en-IE" sz="2400" b="1" dirty="0">
              <a:solidFill>
                <a:prstClr val="white"/>
              </a:solidFill>
            </a:endParaRPr>
          </a:p>
          <a:p>
            <a:pPr algn="ctr"/>
            <a:r>
              <a:rPr lang="en-IE" sz="2400" b="1" dirty="0">
                <a:solidFill>
                  <a:prstClr val="white"/>
                </a:solidFill>
              </a:rPr>
              <a:t>* They offer a scrutiny of State or institutional effort</a:t>
            </a:r>
          </a:p>
          <a:p>
            <a:pPr algn="ctr"/>
            <a:r>
              <a:rPr lang="en-IE" sz="2400" b="1" dirty="0">
                <a:solidFill>
                  <a:prstClr val="white"/>
                </a:solidFill>
              </a:rPr>
              <a:t>(</a:t>
            </a:r>
            <a:r>
              <a:rPr lang="en-IE" sz="2400" b="1" dirty="0" err="1">
                <a:solidFill>
                  <a:prstClr val="white"/>
                </a:solidFill>
              </a:rPr>
              <a:t>Downes</a:t>
            </a:r>
            <a:r>
              <a:rPr lang="en-IE" sz="2400" b="1" dirty="0">
                <a:solidFill>
                  <a:prstClr val="white"/>
                </a:solidFill>
              </a:rPr>
              <a:t> 2014, see also UN Rapporteur 2005, 2006)</a:t>
            </a:r>
          </a:p>
        </p:txBody>
      </p:sp>
      <p:pic>
        <p:nvPicPr>
          <p:cNvPr id="4" name="Picture 3" descr="C:\Users\User\Documents\accesstoed_000.jpg"/>
          <p:cNvPicPr>
            <a:picLocks noChangeAspect="1" noChangeArrowheads="1"/>
          </p:cNvPicPr>
          <p:nvPr/>
        </p:nvPicPr>
        <p:blipFill>
          <a:blip r:embed="rId2" cstate="print"/>
          <a:srcRect/>
          <a:stretch>
            <a:fillRect/>
          </a:stretch>
        </p:blipFill>
        <p:spPr bwMode="auto">
          <a:xfrm>
            <a:off x="7380312" y="1052736"/>
            <a:ext cx="1496009" cy="2190815"/>
          </a:xfrm>
          <a:prstGeom prst="rect">
            <a:avLst/>
          </a:prstGeom>
          <a:noFill/>
        </p:spPr>
      </p:pic>
    </p:spTree>
    <p:extLst>
      <p:ext uri="{BB962C8B-B14F-4D97-AF65-F5344CB8AC3E}">
        <p14:creationId xmlns:p14="http://schemas.microsoft.com/office/powerpoint/2010/main" val="145121771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108"/>
            <a:ext cx="9144000" cy="6740307"/>
          </a:xfrm>
          <a:prstGeom prst="rect">
            <a:avLst/>
          </a:prstGeom>
        </p:spPr>
        <p:txBody>
          <a:bodyPr wrap="square">
            <a:spAutoFit/>
          </a:bodyPr>
          <a:lstStyle/>
          <a:p>
            <a:r>
              <a:rPr lang="en-IE" sz="2400" b="1" dirty="0"/>
              <a:t>National Ministries of Education (Structural Indicators – Yes/No</a:t>
            </a:r>
            <a:r>
              <a:rPr lang="en-IE" sz="2400" b="1" dirty="0" smtClean="0"/>
              <a:t>) – Whether for a right to health approach or a quality in systems approach to address system blockages</a:t>
            </a:r>
            <a:endParaRPr lang="en-IE" sz="2400" b="1" dirty="0"/>
          </a:p>
          <a:p>
            <a:endParaRPr lang="en-IE" sz="2400" dirty="0" smtClean="0"/>
          </a:p>
          <a:p>
            <a:r>
              <a:rPr lang="en-IE" sz="2400" dirty="0" smtClean="0"/>
              <a:t>- </a:t>
            </a:r>
            <a:r>
              <a:rPr lang="en-IE" sz="2400" dirty="0"/>
              <a:t>Existence of a national school bullying and violence prevention strategy.</a:t>
            </a:r>
          </a:p>
          <a:p>
            <a:r>
              <a:rPr lang="en-IE" sz="2400" dirty="0"/>
              <a:t>- Existence of a national coordinating committee to implement this strategy as part of an inclusive systems</a:t>
            </a:r>
          </a:p>
          <a:p>
            <a:r>
              <a:rPr lang="en-IE" sz="2400" dirty="0"/>
              <a:t>approach.</a:t>
            </a:r>
          </a:p>
          <a:p>
            <a:r>
              <a:rPr lang="en-IE" sz="2400" dirty="0"/>
              <a:t>- Representation of minority groups/NGOs on national coordinating committee for inclusive systems.</a:t>
            </a:r>
          </a:p>
          <a:p>
            <a:r>
              <a:rPr lang="en-IE" sz="2400" dirty="0"/>
              <a:t>- Representation of students on national coordinating committee for inclusive systems.</a:t>
            </a:r>
          </a:p>
          <a:p>
            <a:r>
              <a:rPr lang="en-IE" sz="2400" dirty="0"/>
              <a:t>- Representation of parents on national coordinating committee for inclusive systems.</a:t>
            </a:r>
          </a:p>
          <a:p>
            <a:r>
              <a:rPr lang="en-IE" sz="2400" dirty="0"/>
              <a:t>- Cross-department scope of national coordinating committee for inclusive systems to include health and social</a:t>
            </a:r>
          </a:p>
          <a:p>
            <a:r>
              <a:rPr lang="en-IE" sz="2400" dirty="0"/>
              <a:t>services</a:t>
            </a:r>
            <a:r>
              <a:rPr lang="en-IE" sz="2400" dirty="0" smtClean="0"/>
              <a:t>.</a:t>
            </a:r>
            <a:endParaRPr lang="en-IE" sz="2400" dirty="0"/>
          </a:p>
        </p:txBody>
      </p:sp>
    </p:spTree>
    <p:extLst>
      <p:ext uri="{BB962C8B-B14F-4D97-AF65-F5344CB8AC3E}">
        <p14:creationId xmlns:p14="http://schemas.microsoft.com/office/powerpoint/2010/main" val="22791456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556792"/>
            <a:ext cx="6480720" cy="3785652"/>
          </a:xfrm>
          <a:prstGeom prst="rect">
            <a:avLst/>
          </a:prstGeom>
        </p:spPr>
        <p:txBody>
          <a:bodyPr wrap="square">
            <a:spAutoFit/>
          </a:bodyPr>
          <a:lstStyle/>
          <a:p>
            <a:r>
              <a:rPr lang="en-IE" sz="2400" dirty="0"/>
              <a:t>- Bullying prevention built into school self-evaluation processes</a:t>
            </a:r>
            <a:r>
              <a:rPr lang="en-IE" sz="2400" dirty="0" smtClean="0"/>
              <a:t>.</a:t>
            </a:r>
          </a:p>
          <a:p>
            <a:r>
              <a:rPr lang="en-IE" sz="2400" dirty="0" smtClean="0"/>
              <a:t>- </a:t>
            </a:r>
            <a:r>
              <a:rPr lang="en-IE" sz="2400" dirty="0"/>
              <a:t>Bullying prevention built into school external evaluation processes</a:t>
            </a:r>
          </a:p>
          <a:p>
            <a:r>
              <a:rPr lang="en-IE" sz="2400" dirty="0"/>
              <a:t>- Explicit strategy to address bullying together with early school leaving.</a:t>
            </a:r>
          </a:p>
          <a:p>
            <a:r>
              <a:rPr lang="en-IE" sz="2400" dirty="0"/>
              <a:t>- Explicit strategy to directly address discriminatory bullying in schools.</a:t>
            </a:r>
          </a:p>
          <a:p>
            <a:r>
              <a:rPr lang="en-IE" sz="2400" dirty="0"/>
              <a:t>- Explicit strategy to directly address homophobic bullying in schools</a:t>
            </a:r>
          </a:p>
        </p:txBody>
      </p:sp>
    </p:spTree>
    <p:extLst>
      <p:ext uri="{BB962C8B-B14F-4D97-AF65-F5344CB8AC3E}">
        <p14:creationId xmlns:p14="http://schemas.microsoft.com/office/powerpoint/2010/main" val="8266221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8496944" cy="6001643"/>
          </a:xfrm>
          <a:prstGeom prst="rect">
            <a:avLst/>
          </a:prstGeom>
        </p:spPr>
        <p:txBody>
          <a:bodyPr wrap="square">
            <a:spAutoFit/>
          </a:bodyPr>
          <a:lstStyle/>
          <a:p>
            <a:r>
              <a:rPr lang="en-IE" sz="2400" dirty="0">
                <a:latin typeface="Calibri" panose="020F0502020204030204" pitchFamily="34" charset="0"/>
                <a:ea typeface="Times New Roman" panose="02020603050405020304" pitchFamily="18" charset="0"/>
              </a:rPr>
              <a:t>(</a:t>
            </a:r>
            <a:r>
              <a:rPr lang="en-IE" sz="2400" dirty="0" err="1">
                <a:latin typeface="Calibri" panose="020F0502020204030204" pitchFamily="34" charset="0"/>
                <a:ea typeface="Times New Roman" panose="02020603050405020304" pitchFamily="18" charset="0"/>
              </a:rPr>
              <a:t>Downes</a:t>
            </a:r>
            <a:r>
              <a:rPr lang="en-IE" sz="2400" dirty="0">
                <a:latin typeface="Calibri" panose="020F0502020204030204" pitchFamily="34" charset="0"/>
                <a:ea typeface="Times New Roman" panose="02020603050405020304" pitchFamily="18" charset="0"/>
              </a:rPr>
              <a:t>, </a:t>
            </a:r>
            <a:r>
              <a:rPr lang="en-IE" sz="2400" dirty="0" err="1">
                <a:latin typeface="Calibri" panose="020F0502020204030204" pitchFamily="34" charset="0"/>
                <a:ea typeface="Times New Roman" panose="02020603050405020304" pitchFamily="18" charset="0"/>
              </a:rPr>
              <a:t>Nairz</a:t>
            </a:r>
            <a:r>
              <a:rPr lang="en-IE" sz="2400" dirty="0">
                <a:latin typeface="Calibri" panose="020F0502020204030204" pitchFamily="34" charset="0"/>
                <a:ea typeface="Times New Roman" panose="02020603050405020304" pitchFamily="18" charset="0"/>
              </a:rPr>
              <a:t>-Wirth &amp; </a:t>
            </a:r>
            <a:r>
              <a:rPr lang="en-IE" sz="2400" dirty="0" err="1">
                <a:latin typeface="Calibri" panose="020F0502020204030204" pitchFamily="34" charset="0"/>
                <a:ea typeface="Times New Roman" panose="02020603050405020304" pitchFamily="18" charset="0"/>
              </a:rPr>
              <a:t>Rusinaite</a:t>
            </a:r>
            <a:r>
              <a:rPr lang="en-IE" sz="2400" dirty="0">
                <a:latin typeface="Calibri" panose="020F0502020204030204" pitchFamily="34" charset="0"/>
                <a:ea typeface="Times New Roman" panose="02020603050405020304" pitchFamily="18" charset="0"/>
              </a:rPr>
              <a:t> 2017) </a:t>
            </a:r>
            <a:r>
              <a:rPr lang="en-IE" sz="2400" dirty="0" smtClean="0">
                <a:latin typeface="Calibri" panose="020F0502020204030204" pitchFamily="34" charset="0"/>
                <a:ea typeface="Times New Roman" panose="02020603050405020304" pitchFamily="18" charset="0"/>
              </a:rPr>
              <a:t>Promoting Inclusive Systems</a:t>
            </a:r>
          </a:p>
          <a:p>
            <a:endParaRPr lang="en-IE" sz="2400" b="1" dirty="0">
              <a:latin typeface="Calibri" panose="020F0502020204030204" pitchFamily="34" charset="0"/>
              <a:ea typeface="Times New Roman" panose="02020603050405020304" pitchFamily="18" charset="0"/>
            </a:endParaRPr>
          </a:p>
          <a:p>
            <a:r>
              <a:rPr lang="en-IE" sz="2400" b="1" dirty="0" smtClean="0">
                <a:latin typeface="Calibri" panose="020F0502020204030204" pitchFamily="34" charset="0"/>
                <a:ea typeface="Times New Roman" panose="02020603050405020304" pitchFamily="18" charset="0"/>
              </a:rPr>
              <a:t> </a:t>
            </a:r>
            <a:r>
              <a:rPr lang="en-IE" sz="2400" dirty="0">
                <a:latin typeface="Calibri" panose="020F0502020204030204" pitchFamily="34" charset="0"/>
                <a:ea typeface="Calibri" panose="020F0502020204030204" pitchFamily="34" charset="0"/>
              </a:rPr>
              <a:t>Inclusive systems in and around schools invites concern with supportive, quality learning environments, on welcoming and caring schools and classrooms, and on preventing discrimination</a:t>
            </a:r>
            <a:r>
              <a:rPr lang="en-IE" sz="2400" dirty="0" smtClean="0">
                <a:latin typeface="Calibri" panose="020F0502020204030204" pitchFamily="34" charset="0"/>
                <a:ea typeface="Calibri" panose="020F0502020204030204" pitchFamily="34" charset="0"/>
              </a:rPr>
              <a:t>.</a:t>
            </a:r>
          </a:p>
          <a:p>
            <a:endParaRPr lang="en-IE" sz="2400" dirty="0">
              <a:latin typeface="Calibri" panose="020F0502020204030204" pitchFamily="34" charset="0"/>
              <a:ea typeface="Calibri" panose="020F0502020204030204" pitchFamily="34" charset="0"/>
            </a:endParaRPr>
          </a:p>
          <a:p>
            <a:r>
              <a:rPr lang="en-IE" sz="2400" dirty="0" smtClean="0">
                <a:latin typeface="Calibri" panose="020F0502020204030204" pitchFamily="34" charset="0"/>
                <a:ea typeface="Calibri" panose="020F0502020204030204" pitchFamily="34" charset="0"/>
              </a:rPr>
              <a:t> </a:t>
            </a:r>
            <a:r>
              <a:rPr lang="en-IE" sz="2400" dirty="0">
                <a:latin typeface="Calibri" panose="020F0502020204030204" pitchFamily="34" charset="0"/>
                <a:ea typeface="Calibri" panose="020F0502020204030204" pitchFamily="34" charset="0"/>
              </a:rPr>
              <a:t>It addresses the needs of students in a holistic way (their emotional, physical, cognitive and social needs), and recognises their individual talents and voices. </a:t>
            </a:r>
            <a:endParaRPr lang="en-IE" sz="2400" dirty="0" smtClean="0">
              <a:latin typeface="Calibri" panose="020F0502020204030204" pitchFamily="34" charset="0"/>
              <a:ea typeface="Calibri" panose="020F0502020204030204" pitchFamily="34" charset="0"/>
            </a:endParaRPr>
          </a:p>
          <a:p>
            <a:endParaRPr lang="en-IE" sz="2400" dirty="0">
              <a:latin typeface="Calibri" panose="020F0502020204030204" pitchFamily="34" charset="0"/>
              <a:ea typeface="Calibri" panose="020F0502020204030204" pitchFamily="34" charset="0"/>
            </a:endParaRPr>
          </a:p>
          <a:p>
            <a:r>
              <a:rPr lang="en-IE" sz="2400" dirty="0" smtClean="0">
                <a:latin typeface="Calibri" panose="020F0502020204030204" pitchFamily="34" charset="0"/>
                <a:ea typeface="Calibri" panose="020F0502020204030204" pitchFamily="34" charset="0"/>
              </a:rPr>
              <a:t>It </a:t>
            </a:r>
            <a:r>
              <a:rPr lang="en-IE" sz="2400" dirty="0">
                <a:latin typeface="Calibri" panose="020F0502020204030204" pitchFamily="34" charset="0"/>
                <a:ea typeface="Calibri" panose="020F0502020204030204" pitchFamily="34" charset="0"/>
              </a:rPr>
              <a:t>is open to the voices and active participation of parents, and also wider multidisciplinary teams and agencies. Inclusive systems in and around schools particularly focus on the differentiated needs of marginalised and vulnerable groups, including those at risk of early school leaving, bullying and alienation from society. </a:t>
            </a:r>
            <a:endParaRPr lang="en-IE" sz="2400" dirty="0"/>
          </a:p>
        </p:txBody>
      </p:sp>
    </p:spTree>
    <p:extLst>
      <p:ext uri="{BB962C8B-B14F-4D97-AF65-F5344CB8AC3E}">
        <p14:creationId xmlns:p14="http://schemas.microsoft.com/office/powerpoint/2010/main" val="2520861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417638"/>
          </a:xfrm>
        </p:spPr>
        <p:txBody>
          <a:bodyPr>
            <a:noAutofit/>
          </a:bodyPr>
          <a:lstStyle/>
          <a:p>
            <a:r>
              <a:rPr lang="en-IE" sz="2400" b="1" dirty="0"/>
              <a:t>Is there a national strategy for bullying prevention in schools in your country? </a:t>
            </a:r>
            <a:r>
              <a:rPr lang="en-IE" sz="3200" dirty="0" smtClean="0"/>
              <a:t/>
            </a:r>
            <a:br>
              <a:rPr lang="en-IE" sz="3200" dirty="0" smtClean="0"/>
            </a:br>
            <a:endParaRPr lang="en-IE" sz="3200" dirty="0"/>
          </a:p>
        </p:txBody>
      </p:sp>
      <p:sp>
        <p:nvSpPr>
          <p:cNvPr id="3" name="Rectangle 2"/>
          <p:cNvSpPr/>
          <p:nvPr/>
        </p:nvSpPr>
        <p:spPr>
          <a:xfrm>
            <a:off x="0" y="708819"/>
            <a:ext cx="9144000" cy="6555641"/>
          </a:xfrm>
          <a:prstGeom prst="rect">
            <a:avLst/>
          </a:prstGeom>
        </p:spPr>
        <p:txBody>
          <a:bodyPr wrap="square">
            <a:spAutoFit/>
          </a:bodyPr>
          <a:lstStyle/>
          <a:p>
            <a:r>
              <a:rPr lang="en-IE" sz="2400" dirty="0"/>
              <a:t>Austria 	</a:t>
            </a:r>
            <a:r>
              <a:rPr lang="en-IE" sz="2400" dirty="0" smtClean="0"/>
              <a:t>	Yes </a:t>
            </a:r>
            <a:endParaRPr lang="en-IE" sz="2400" dirty="0"/>
          </a:p>
          <a:p>
            <a:r>
              <a:rPr lang="en-IE" sz="2400" dirty="0"/>
              <a:t>Belgium (</a:t>
            </a:r>
            <a:r>
              <a:rPr lang="en-IE" sz="2400" dirty="0" err="1"/>
              <a:t>Fl</a:t>
            </a:r>
            <a:r>
              <a:rPr lang="en-IE" sz="2400" dirty="0"/>
              <a:t>) 	</a:t>
            </a:r>
            <a:r>
              <a:rPr lang="en-IE" sz="2400" dirty="0" smtClean="0"/>
              <a:t>	No </a:t>
            </a:r>
            <a:endParaRPr lang="en-IE" sz="2400" dirty="0"/>
          </a:p>
          <a:p>
            <a:r>
              <a:rPr lang="en-IE" sz="2400" dirty="0"/>
              <a:t>Bulgaria 	</a:t>
            </a:r>
            <a:r>
              <a:rPr lang="en-IE" sz="2400" dirty="0" smtClean="0"/>
              <a:t>	Yes </a:t>
            </a:r>
            <a:endParaRPr lang="en-IE" sz="2400" dirty="0"/>
          </a:p>
          <a:p>
            <a:r>
              <a:rPr lang="en-IE" sz="2400" dirty="0"/>
              <a:t>Cyprus 	</a:t>
            </a:r>
            <a:r>
              <a:rPr lang="en-IE" sz="2400" dirty="0" smtClean="0"/>
              <a:t>	No </a:t>
            </a:r>
            <a:endParaRPr lang="en-IE" sz="2400" dirty="0"/>
          </a:p>
          <a:p>
            <a:r>
              <a:rPr lang="en-IE" sz="2400" dirty="0"/>
              <a:t>Czech Republic 	Yes </a:t>
            </a:r>
          </a:p>
          <a:p>
            <a:r>
              <a:rPr lang="en-IE" sz="2400" dirty="0"/>
              <a:t>England 	</a:t>
            </a:r>
            <a:r>
              <a:rPr lang="en-IE" sz="2400" dirty="0" smtClean="0"/>
              <a:t>	No </a:t>
            </a:r>
            <a:endParaRPr lang="en-IE" sz="2400" dirty="0"/>
          </a:p>
          <a:p>
            <a:r>
              <a:rPr lang="en-IE" sz="2400" dirty="0"/>
              <a:t>Estonia 	</a:t>
            </a:r>
            <a:r>
              <a:rPr lang="en-IE" sz="2400" dirty="0" smtClean="0"/>
              <a:t>	No </a:t>
            </a:r>
            <a:endParaRPr lang="en-IE" sz="2400" dirty="0"/>
          </a:p>
          <a:p>
            <a:r>
              <a:rPr lang="en-IE" sz="2400" dirty="0"/>
              <a:t>Finland 	</a:t>
            </a:r>
            <a:r>
              <a:rPr lang="en-IE" sz="2400" dirty="0" smtClean="0"/>
              <a:t>	No </a:t>
            </a:r>
            <a:r>
              <a:rPr lang="en-IE" sz="2400" dirty="0"/>
              <a:t>official national strategy but bullying is in </a:t>
            </a:r>
            <a:r>
              <a:rPr lang="en-IE" sz="2400" dirty="0" smtClean="0"/>
              <a:t>			the </a:t>
            </a:r>
            <a:r>
              <a:rPr lang="en-IE" sz="2400" dirty="0"/>
              <a:t>National Core Curriculum and </a:t>
            </a:r>
            <a:r>
              <a:rPr lang="en-IE" sz="2400" dirty="0" smtClean="0"/>
              <a:t>					Government </a:t>
            </a:r>
            <a:r>
              <a:rPr lang="en-IE" sz="2400" dirty="0"/>
              <a:t>Programme and national </a:t>
            </a:r>
            <a:r>
              <a:rPr lang="en-IE" sz="2400" dirty="0" smtClean="0"/>
              <a:t>				rollout </a:t>
            </a:r>
            <a:r>
              <a:rPr lang="en-IE" sz="2400" dirty="0"/>
              <a:t>of </a:t>
            </a:r>
            <a:r>
              <a:rPr lang="en-IE" sz="2400" dirty="0" err="1"/>
              <a:t>KiVa</a:t>
            </a:r>
            <a:r>
              <a:rPr lang="en-IE" sz="2400" dirty="0"/>
              <a:t> </a:t>
            </a:r>
            <a:r>
              <a:rPr lang="en-IE" sz="2400" dirty="0" smtClean="0"/>
              <a:t>programme</a:t>
            </a:r>
          </a:p>
          <a:p>
            <a:r>
              <a:rPr lang="en-IE" sz="2400" dirty="0" smtClean="0"/>
              <a:t>France </a:t>
            </a:r>
            <a:r>
              <a:rPr lang="en-IE" sz="2400" dirty="0"/>
              <a:t>			Yes (as </a:t>
            </a:r>
            <a:r>
              <a:rPr lang="en-IE" sz="2400" dirty="0" err="1"/>
              <a:t>Harcèlement</a:t>
            </a:r>
            <a:r>
              <a:rPr lang="en-IE" sz="2400" dirty="0"/>
              <a:t>) </a:t>
            </a:r>
          </a:p>
          <a:p>
            <a:r>
              <a:rPr lang="en-IE" sz="2400" dirty="0"/>
              <a:t>Greece 		Yes </a:t>
            </a:r>
          </a:p>
          <a:p>
            <a:r>
              <a:rPr lang="en-IE" sz="2400" dirty="0"/>
              <a:t>Hungary 		No </a:t>
            </a:r>
          </a:p>
          <a:p>
            <a:endParaRPr lang="en-IE" sz="2000" dirty="0" smtClean="0"/>
          </a:p>
          <a:p>
            <a:r>
              <a:rPr lang="en-IE" sz="2000" dirty="0" smtClean="0"/>
              <a:t>Combined </a:t>
            </a:r>
            <a:r>
              <a:rPr lang="en-IE" sz="2000" dirty="0"/>
              <a:t>responses </a:t>
            </a:r>
            <a:r>
              <a:rPr lang="en-IE" sz="2000" dirty="0" smtClean="0"/>
              <a:t>from: EU Commission </a:t>
            </a:r>
            <a:r>
              <a:rPr lang="en-IE" sz="2000" dirty="0"/>
              <a:t>ET2020 School Policy Working Group of Senior Education Officials from National Ministries/ENSEC/NGOs surveys. </a:t>
            </a:r>
          </a:p>
          <a:p>
            <a:endParaRPr lang="en-IE" sz="2400" dirty="0"/>
          </a:p>
        </p:txBody>
      </p:sp>
      <p:pic>
        <p:nvPicPr>
          <p:cNvPr id="4" name="Picture 3" descr="C:\Documents and Settings\mcloughv\Local Settings\Temporary Internet Files\Content.IE5\67RP7K88\MP90044871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69936" y="708819"/>
            <a:ext cx="2345464" cy="2295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8805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8506"/>
            <a:ext cx="7128792" cy="6614118"/>
          </a:xfrm>
          <a:prstGeom prst="rect">
            <a:avLst/>
          </a:prstGeom>
        </p:spPr>
        <p:txBody>
          <a:bodyPr wrap="square">
            <a:spAutoFit/>
          </a:bodyPr>
          <a:lstStyle/>
          <a:p>
            <a:pPr lvl="1">
              <a:lnSpc>
                <a:spcPct val="115000"/>
              </a:lnSpc>
              <a:spcBef>
                <a:spcPts val="600"/>
              </a:spcBef>
            </a:pPr>
            <a:r>
              <a:rPr lang="en-IE" sz="2400" dirty="0">
                <a:solidFill>
                  <a:prstClr val="white"/>
                </a:solidFill>
                <a:ea typeface="Calibri" panose="020F0502020204030204" pitchFamily="34" charset="0"/>
                <a:cs typeface="Times New Roman" panose="02020603050405020304" pitchFamily="18" charset="0"/>
              </a:rPr>
              <a:t>Inclusive Systems in and around Schools: Key Principles (</a:t>
            </a:r>
            <a:r>
              <a:rPr lang="en-IE" sz="2400" dirty="0" err="1">
                <a:solidFill>
                  <a:prstClr val="white"/>
                </a:solidFill>
                <a:ea typeface="Calibri" panose="020F0502020204030204" pitchFamily="34" charset="0"/>
                <a:cs typeface="Times New Roman" panose="02020603050405020304" pitchFamily="18" charset="0"/>
              </a:rPr>
              <a:t>Downes</a:t>
            </a:r>
            <a:r>
              <a:rPr lang="en-IE" sz="2400" dirty="0">
                <a:solidFill>
                  <a:prstClr val="white"/>
                </a:solidFill>
                <a:ea typeface="Calibri" panose="020F0502020204030204" pitchFamily="34" charset="0"/>
                <a:cs typeface="Times New Roman" panose="02020603050405020304" pitchFamily="18" charset="0"/>
              </a:rPr>
              <a:t>, </a:t>
            </a:r>
            <a:r>
              <a:rPr lang="en-IE" sz="2400" dirty="0" err="1">
                <a:solidFill>
                  <a:prstClr val="white"/>
                </a:solidFill>
                <a:ea typeface="Calibri" panose="020F0502020204030204" pitchFamily="34" charset="0"/>
                <a:cs typeface="Times New Roman" panose="02020603050405020304" pitchFamily="18" charset="0"/>
              </a:rPr>
              <a:t>Nairz</a:t>
            </a:r>
            <a:r>
              <a:rPr lang="en-IE" sz="2400" dirty="0">
                <a:solidFill>
                  <a:prstClr val="white"/>
                </a:solidFill>
                <a:ea typeface="Calibri" panose="020F0502020204030204" pitchFamily="34" charset="0"/>
                <a:cs typeface="Times New Roman" panose="02020603050405020304" pitchFamily="18" charset="0"/>
              </a:rPr>
              <a:t>-Wirth &amp; </a:t>
            </a:r>
            <a:r>
              <a:rPr lang="en-IE" sz="2400" dirty="0" err="1">
                <a:solidFill>
                  <a:prstClr val="white"/>
                </a:solidFill>
                <a:ea typeface="Calibri" panose="020F0502020204030204" pitchFamily="34" charset="0"/>
                <a:cs typeface="Times New Roman" panose="02020603050405020304" pitchFamily="18" charset="0"/>
              </a:rPr>
              <a:t>Rusinaite</a:t>
            </a:r>
            <a:r>
              <a:rPr lang="en-IE" sz="2400" dirty="0">
                <a:solidFill>
                  <a:prstClr val="white"/>
                </a:solidFill>
                <a:ea typeface="Calibri" panose="020F0502020204030204" pitchFamily="34" charset="0"/>
                <a:cs typeface="Times New Roman" panose="02020603050405020304" pitchFamily="18" charset="0"/>
              </a:rPr>
              <a:t> 2017</a:t>
            </a:r>
            <a:r>
              <a:rPr lang="en-IE" sz="2400" dirty="0" smtClean="0">
                <a:solidFill>
                  <a:prstClr val="white"/>
                </a:solidFill>
                <a:ea typeface="Calibri" panose="020F0502020204030204" pitchFamily="34" charset="0"/>
                <a:cs typeface="Times New Roman" panose="02020603050405020304" pitchFamily="18" charset="0"/>
              </a:rPr>
              <a:t>)</a:t>
            </a:r>
          </a:p>
          <a:p>
            <a:pPr lvl="1">
              <a:lnSpc>
                <a:spcPct val="115000"/>
              </a:lnSpc>
              <a:spcBef>
                <a:spcPts val="600"/>
              </a:spcBef>
            </a:pPr>
            <a:endParaRPr lang="en-IE" sz="2400" dirty="0">
              <a:solidFill>
                <a:prstClr val="white"/>
              </a:solidFill>
              <a:ea typeface="Calibri" panose="020F0502020204030204" pitchFamily="34" charset="0"/>
              <a:cs typeface="Times New Roman" panose="02020603050405020304" pitchFamily="18" charset="0"/>
            </a:endParaRPr>
          </a:p>
          <a:p>
            <a:pPr marL="228600" indent="-228600">
              <a:buFontTx/>
              <a:buAutoNum type="arabicPeriod"/>
            </a:pPr>
            <a:r>
              <a:rPr lang="en-IE" sz="2400" i="1" dirty="0">
                <a:solidFill>
                  <a:prstClr val="white"/>
                </a:solidFill>
                <a:ea typeface="Calibri" panose="020F0502020204030204" pitchFamily="34" charset="0"/>
              </a:rPr>
              <a:t>  System wide focus</a:t>
            </a:r>
          </a:p>
          <a:p>
            <a:pPr marL="342900" indent="-342900">
              <a:buFontTx/>
              <a:buAutoNum type="arabicPeriod"/>
            </a:pPr>
            <a:r>
              <a:rPr lang="en-GB" sz="2400" i="1" dirty="0">
                <a:solidFill>
                  <a:prstClr val="white"/>
                </a:solidFill>
              </a:rPr>
              <a:t>Equality and Non-Discrimination</a:t>
            </a:r>
          </a:p>
          <a:p>
            <a:pPr marL="342900" indent="-342900">
              <a:buFontTx/>
              <a:buAutoNum type="arabicPeriod"/>
            </a:pPr>
            <a:r>
              <a:rPr lang="en-IE" sz="2400" i="1" dirty="0">
                <a:solidFill>
                  <a:prstClr val="white"/>
                </a:solidFill>
              </a:rPr>
              <a:t>Children’s Voices, Participation and Other Rights</a:t>
            </a:r>
          </a:p>
          <a:p>
            <a:pPr marL="342900" indent="-342900">
              <a:buFontTx/>
              <a:buAutoNum type="arabicPeriod"/>
            </a:pPr>
            <a:r>
              <a:rPr lang="en-IE" sz="2400" i="1" dirty="0">
                <a:solidFill>
                  <a:prstClr val="white"/>
                </a:solidFill>
              </a:rPr>
              <a:t>Holistic approach</a:t>
            </a:r>
          </a:p>
          <a:p>
            <a:pPr marL="342900" indent="-342900">
              <a:buFontTx/>
              <a:buAutoNum type="arabicPeriod"/>
            </a:pPr>
            <a:r>
              <a:rPr lang="en-IE" sz="2400" i="1" dirty="0">
                <a:solidFill>
                  <a:prstClr val="white"/>
                </a:solidFill>
              </a:rPr>
              <a:t>Parental Participation in School, including Marginalised Parents</a:t>
            </a:r>
          </a:p>
          <a:p>
            <a:pPr marL="342900" indent="-342900">
              <a:buFontTx/>
              <a:buAutoNum type="arabicPeriod"/>
            </a:pPr>
            <a:r>
              <a:rPr lang="en-IE" sz="2400" i="1" dirty="0">
                <a:solidFill>
                  <a:prstClr val="white"/>
                </a:solidFill>
              </a:rPr>
              <a:t>Differentiated focus on different levels of need for prevention and early intervention</a:t>
            </a:r>
          </a:p>
          <a:p>
            <a:pPr marL="342900" indent="-342900">
              <a:buFontTx/>
              <a:buAutoNum type="arabicPeriod"/>
            </a:pPr>
            <a:r>
              <a:rPr lang="en-IE" sz="2400" i="1" dirty="0">
                <a:solidFill>
                  <a:prstClr val="white"/>
                </a:solidFill>
              </a:rPr>
              <a:t>Building on strengths</a:t>
            </a:r>
          </a:p>
          <a:p>
            <a:pPr marL="342900" indent="-342900">
              <a:buFontTx/>
              <a:buAutoNum type="arabicPeriod"/>
            </a:pPr>
            <a:r>
              <a:rPr lang="en-IE" sz="2400" i="1" dirty="0" err="1">
                <a:solidFill>
                  <a:prstClr val="white"/>
                </a:solidFill>
              </a:rPr>
              <a:t>Multidisciplinarity</a:t>
            </a:r>
            <a:r>
              <a:rPr lang="en-IE" sz="2400" i="1" dirty="0">
                <a:solidFill>
                  <a:prstClr val="white"/>
                </a:solidFill>
              </a:rPr>
              <a:t> as a multifaceted response for students with complex needs</a:t>
            </a:r>
          </a:p>
          <a:p>
            <a:pPr marL="342900" indent="-342900">
              <a:buFontTx/>
              <a:buAutoNum type="arabicPeriod"/>
            </a:pPr>
            <a:r>
              <a:rPr lang="en-IE" sz="2400" i="1" dirty="0"/>
              <a:t>Representation and participation of marginalised groups </a:t>
            </a:r>
          </a:p>
          <a:p>
            <a:r>
              <a:rPr lang="en-IE" sz="2400" i="1" dirty="0"/>
              <a:t>10. Lifelong learning </a:t>
            </a:r>
            <a:r>
              <a:rPr lang="en-IE" sz="2400" dirty="0"/>
              <a:t>		</a:t>
            </a:r>
          </a:p>
        </p:txBody>
      </p:sp>
      <p:pic>
        <p:nvPicPr>
          <p:cNvPr id="3" name="Picture 2" descr="C:\Documents and Settings\mcloughv\Local Settings\Temporary Internet Files\Content.IE5\IDO6RQOR\MC90007874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2214583"/>
            <a:ext cx="1331640" cy="2380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9984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352928" cy="5632311"/>
          </a:xfrm>
          <a:prstGeom prst="rect">
            <a:avLst/>
          </a:prstGeom>
        </p:spPr>
        <p:txBody>
          <a:bodyPr wrap="square">
            <a:spAutoFit/>
          </a:bodyPr>
          <a:lstStyle/>
          <a:p>
            <a:r>
              <a:rPr lang="en-IE" dirty="0" err="1"/>
              <a:t>Axford</a:t>
            </a:r>
            <a:r>
              <a:rPr lang="en-IE" dirty="0"/>
              <a:t>, N.; Farrington, D. P.; Clarkson, S.; </a:t>
            </a:r>
            <a:r>
              <a:rPr lang="en-IE" dirty="0" err="1"/>
              <a:t>Bjornstad</a:t>
            </a:r>
            <a:r>
              <a:rPr lang="en-IE" dirty="0"/>
              <a:t>, G.; Wrigley, Z.; Hutchings, J., ‘Involving parents in school-based programmes to prevent and reduce bullying: what effect does it have?’ Journal of Children’s Services, Vol. 10, No 3, 2015, pp. 242-251.</a:t>
            </a:r>
          </a:p>
          <a:p>
            <a:r>
              <a:rPr lang="en-IE" dirty="0"/>
              <a:t>Bandura, A.; Ross, D.; Ross, S. A.; ‘Transmission of aggression through imitation of aggressive models’, Journal of Abnormal and Social Psychology, Vol. 63, 1961, pp. 575-582.</a:t>
            </a:r>
          </a:p>
          <a:p>
            <a:r>
              <a:rPr lang="en-IE" dirty="0"/>
              <a:t>Bandura, A., ‘Regulation of cognitive processes through perceived self-efficacy’, Developmental Psychology, Vol. 25, No 5, 1989, pp. 725-739.</a:t>
            </a:r>
          </a:p>
          <a:p>
            <a:r>
              <a:rPr lang="en-IE" dirty="0" err="1"/>
              <a:t>Beitchman</a:t>
            </a:r>
            <a:r>
              <a:rPr lang="en-IE" dirty="0"/>
              <a:t>, J.; Nair, R.; Clegg, M.; Ferguson, B.; Patel, P. G., ‘Prevalence of psychiatric disorder in children with speech and language disorders’, Journal of the American Academy of Child Psychiatry, Vol. 25, No 4, 1986, pp. 528–535. </a:t>
            </a:r>
          </a:p>
          <a:p>
            <a:r>
              <a:rPr lang="en-IE" dirty="0"/>
              <a:t>Bellmore, A.; Ma, T. L.; You, J. I.; Hughes, M., ‘A two-method Investigation of Early Adolescents’ Responses upon Witnessing Peer Victimization in School’, Journal of Adolescence, Vol. 35, No 5, 2012, pp. 1265-1276.</a:t>
            </a:r>
          </a:p>
          <a:p>
            <a:r>
              <a:rPr lang="en-IE" dirty="0" err="1"/>
              <a:t>Benasich</a:t>
            </a:r>
            <a:r>
              <a:rPr lang="en-IE" dirty="0"/>
              <a:t>, A.; Curtiss, S.; </a:t>
            </a:r>
            <a:r>
              <a:rPr lang="en-IE" dirty="0" err="1"/>
              <a:t>Tallal</a:t>
            </a:r>
            <a:r>
              <a:rPr lang="en-IE" dirty="0"/>
              <a:t>, P., ‘Language, learning and behavioural disturbances in childhood: A longitudinal perspective’ Journal of the American Academy of Child &amp; Adolescent Psychiatry, Vol. 32, No 3, 1993, pp. 585-594. </a:t>
            </a:r>
          </a:p>
          <a:p>
            <a:r>
              <a:rPr lang="en-IE" dirty="0"/>
              <a:t>Brinton, B.; </a:t>
            </a:r>
            <a:r>
              <a:rPr lang="en-IE" dirty="0" err="1"/>
              <a:t>Fujiki</a:t>
            </a:r>
            <a:r>
              <a:rPr lang="en-IE" dirty="0"/>
              <a:t>, M., ‘Clinical forum: Language and social skills in the school-age population: Language, social skills and socioemotional </a:t>
            </a:r>
            <a:r>
              <a:rPr lang="en-IE" dirty="0" err="1"/>
              <a:t>behavior</a:t>
            </a:r>
            <a:r>
              <a:rPr lang="en-IE" dirty="0"/>
              <a:t>’, Language, Speech, and Hearing Services in Schools, Vol. 24, 1993, pp. 194–198. </a:t>
            </a:r>
          </a:p>
        </p:txBody>
      </p:sp>
    </p:spTree>
    <p:extLst>
      <p:ext uri="{BB962C8B-B14F-4D97-AF65-F5344CB8AC3E}">
        <p14:creationId xmlns:p14="http://schemas.microsoft.com/office/powerpoint/2010/main" val="35959460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56" y="692696"/>
            <a:ext cx="8676456" cy="5355312"/>
          </a:xfrm>
          <a:prstGeom prst="rect">
            <a:avLst/>
          </a:prstGeom>
        </p:spPr>
        <p:txBody>
          <a:bodyPr wrap="square">
            <a:spAutoFit/>
          </a:bodyPr>
          <a:lstStyle/>
          <a:p>
            <a:r>
              <a:rPr lang="en-IE" dirty="0"/>
              <a:t>Bronfenbrenner, U. (1979). The ecology of human development. Harvard University Press.</a:t>
            </a:r>
          </a:p>
          <a:p>
            <a:r>
              <a:rPr lang="en-IE" dirty="0"/>
              <a:t>Bronfenbrenner, U. (1995). Developmental ecology through space and time: A future perspective in P. Moen, GH Elder Jr, and K. </a:t>
            </a:r>
            <a:r>
              <a:rPr lang="en-IE" dirty="0" err="1"/>
              <a:t>Luscher</a:t>
            </a:r>
            <a:r>
              <a:rPr lang="en-IE" dirty="0"/>
              <a:t> (</a:t>
            </a:r>
            <a:r>
              <a:rPr lang="en-IE" dirty="0" err="1"/>
              <a:t>Eds</a:t>
            </a:r>
            <a:r>
              <a:rPr lang="en-IE" dirty="0"/>
              <a:t>) Examining lives in context: Perspectives on the ecology of human development (pp 619-647). Washington DC: American Psychological Association</a:t>
            </a:r>
          </a:p>
          <a:p>
            <a:r>
              <a:rPr lang="en-IE" dirty="0" err="1"/>
              <a:t>Cefai</a:t>
            </a:r>
            <a:r>
              <a:rPr lang="en-IE" dirty="0"/>
              <a:t>, C. &amp; Cooper, P. (2010) Students without voices: the unheard accounts of secondary school students with social, emotional and behaviour difficulties, European Journal of Special Needs Education, Volume 25, Issue 2, 2010, pp. 183-198</a:t>
            </a:r>
          </a:p>
          <a:p>
            <a:r>
              <a:rPr lang="en-IE" dirty="0"/>
              <a:t>Cornell, F., Gregory, A., Huang, F &amp; Fan, X. (2013). Perceived Prevalence of Teasing and Bullying Predicts High School Dropout Rates. Journal of Educational Psychology, 105, No. 1, 138–149</a:t>
            </a:r>
          </a:p>
          <a:p>
            <a:r>
              <a:rPr lang="en-IE" dirty="0"/>
              <a:t>Cowie, H., ‘Perspectives of teachers and pupils on the experience of peer support against bullying’, Educational Research and Evaluation: An International Journal of Theory and Practice, Vol. 4, No 4, 1998, pp. 108–125.</a:t>
            </a:r>
          </a:p>
          <a:p>
            <a:r>
              <a:rPr lang="en-IE" dirty="0"/>
              <a:t>Cowie, H.; Boardman, C.; Dawkins, </a:t>
            </a:r>
            <a:r>
              <a:rPr lang="en-IE" dirty="0" err="1"/>
              <a:t>J.;Jennifer</a:t>
            </a:r>
            <a:r>
              <a:rPr lang="en-IE" dirty="0"/>
              <a:t>, D., 2004, ‘Emotional health and well-being: A practical guide for schools’, Sage, London, 2004.</a:t>
            </a:r>
          </a:p>
          <a:p>
            <a:r>
              <a:rPr lang="en-IE" dirty="0"/>
              <a:t>Cowie, H.; Hutson, N.; </a:t>
            </a:r>
            <a:r>
              <a:rPr lang="en-IE" dirty="0" err="1"/>
              <a:t>Oztug</a:t>
            </a:r>
            <a:r>
              <a:rPr lang="en-IE" dirty="0"/>
              <a:t>, O.; Myers, C., ‘The impact of peer support schemes on pupils’ perceptions of bullying, aggression and safety at school’, Emotional and Behavioural Difficulties, Vol. 13, No 1, 2008, pp. 63–71.</a:t>
            </a:r>
          </a:p>
        </p:txBody>
      </p:sp>
    </p:spTree>
    <p:extLst>
      <p:ext uri="{BB962C8B-B14F-4D97-AF65-F5344CB8AC3E}">
        <p14:creationId xmlns:p14="http://schemas.microsoft.com/office/powerpoint/2010/main" val="143985118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532440" cy="6463308"/>
          </a:xfrm>
          <a:prstGeom prst="rect">
            <a:avLst/>
          </a:prstGeom>
        </p:spPr>
        <p:txBody>
          <a:bodyPr wrap="square">
            <a:spAutoFit/>
          </a:bodyPr>
          <a:lstStyle/>
          <a:p>
            <a:pPr lvl="0"/>
            <a:r>
              <a:rPr lang="en-IE" dirty="0" err="1">
                <a:solidFill>
                  <a:prstClr val="white"/>
                </a:solidFill>
              </a:rPr>
              <a:t>Downes</a:t>
            </a:r>
            <a:r>
              <a:rPr lang="en-IE" dirty="0">
                <a:solidFill>
                  <a:prstClr val="white"/>
                </a:solidFill>
              </a:rPr>
              <a:t>, P., ‘The new curriculum of Social, Personal and Health Education in Irish primary schools: Self-awareness, introversion and the role of the teacher’, </a:t>
            </a:r>
            <a:r>
              <a:rPr lang="en-IE" dirty="0" err="1">
                <a:solidFill>
                  <a:prstClr val="white"/>
                </a:solidFill>
              </a:rPr>
              <a:t>Kwartalnik</a:t>
            </a:r>
            <a:r>
              <a:rPr lang="en-IE" dirty="0">
                <a:solidFill>
                  <a:prstClr val="white"/>
                </a:solidFill>
              </a:rPr>
              <a:t> </a:t>
            </a:r>
            <a:r>
              <a:rPr lang="en-IE" dirty="0" err="1">
                <a:solidFill>
                  <a:prstClr val="white"/>
                </a:solidFill>
              </a:rPr>
              <a:t>Pedagogiczny</a:t>
            </a:r>
            <a:r>
              <a:rPr lang="en-IE" dirty="0">
                <a:solidFill>
                  <a:prstClr val="white"/>
                </a:solidFill>
              </a:rPr>
              <a:t>, Vol. 190, No 4, 2003, pp. 93-112.</a:t>
            </a:r>
          </a:p>
          <a:p>
            <a:pPr lvl="0"/>
            <a:r>
              <a:rPr lang="en-IE" dirty="0" err="1">
                <a:solidFill>
                  <a:prstClr val="white"/>
                </a:solidFill>
              </a:rPr>
              <a:t>Downes</a:t>
            </a:r>
            <a:r>
              <a:rPr lang="en-IE" dirty="0">
                <a:solidFill>
                  <a:prstClr val="white"/>
                </a:solidFill>
              </a:rPr>
              <a:t>, P (2014). Access to Education In Europe: A framework and agenda for system change. Dordrecht: Springer</a:t>
            </a:r>
          </a:p>
          <a:p>
            <a:pPr lvl="0"/>
            <a:r>
              <a:rPr lang="en-IE" dirty="0" err="1">
                <a:solidFill>
                  <a:prstClr val="white"/>
                </a:solidFill>
              </a:rPr>
              <a:t>Downes</a:t>
            </a:r>
            <a:r>
              <a:rPr lang="en-IE" dirty="0">
                <a:solidFill>
                  <a:prstClr val="white"/>
                </a:solidFill>
              </a:rPr>
              <a:t>, P. (2014a). Towards a Differentiated, Holistic and Systemic Approach to Parental Involvement in Europe for Early School Leaving Prevention. Policy Recommendations Report for the EU </a:t>
            </a:r>
            <a:r>
              <a:rPr lang="en-IE" dirty="0" err="1">
                <a:solidFill>
                  <a:prstClr val="white"/>
                </a:solidFill>
              </a:rPr>
              <a:t>Urbact</a:t>
            </a:r>
            <a:r>
              <a:rPr lang="en-IE" dirty="0">
                <a:solidFill>
                  <a:prstClr val="white"/>
                </a:solidFill>
              </a:rPr>
              <a:t>, PREVENT project involving 10 European City Municipalities. European Union, European Regional Development Fund, </a:t>
            </a:r>
            <a:r>
              <a:rPr lang="en-IE" dirty="0" err="1">
                <a:solidFill>
                  <a:prstClr val="white"/>
                </a:solidFill>
              </a:rPr>
              <a:t>Urbact</a:t>
            </a:r>
            <a:r>
              <a:rPr lang="en-IE" dirty="0">
                <a:solidFill>
                  <a:prstClr val="white"/>
                </a:solidFill>
              </a:rPr>
              <a:t> Programme, Paris.</a:t>
            </a:r>
          </a:p>
          <a:p>
            <a:pPr lvl="0"/>
            <a:r>
              <a:rPr lang="en-IE" dirty="0" err="1">
                <a:solidFill>
                  <a:prstClr val="white"/>
                </a:solidFill>
              </a:rPr>
              <a:t>Downes</a:t>
            </a:r>
            <a:r>
              <a:rPr lang="en-IE" dirty="0">
                <a:solidFill>
                  <a:prstClr val="white"/>
                </a:solidFill>
              </a:rPr>
              <a:t>, P (2016) 'Developing a Framework of System Change between Diametric and Concentric Spaces for Early School Leaving Prevention'. Educational Philosophy and Theory, 48 :899-914 </a:t>
            </a:r>
          </a:p>
          <a:p>
            <a:pPr lvl="0"/>
            <a:r>
              <a:rPr lang="en-IE" dirty="0" err="1">
                <a:solidFill>
                  <a:prstClr val="white"/>
                </a:solidFill>
              </a:rPr>
              <a:t>Downes</a:t>
            </a:r>
            <a:r>
              <a:rPr lang="en-IE" dirty="0">
                <a:solidFill>
                  <a:prstClr val="white"/>
                </a:solidFill>
              </a:rPr>
              <a:t>, P. &amp; </a:t>
            </a:r>
            <a:r>
              <a:rPr lang="en-IE" dirty="0" err="1">
                <a:solidFill>
                  <a:prstClr val="white"/>
                </a:solidFill>
              </a:rPr>
              <a:t>Cefai</a:t>
            </a:r>
            <a:r>
              <a:rPr lang="en-IE" dirty="0">
                <a:solidFill>
                  <a:prstClr val="white"/>
                </a:solidFill>
              </a:rPr>
              <a:t>, C. (2016). How to tackle bullying and prevent school violence </a:t>
            </a:r>
          </a:p>
          <a:p>
            <a:pPr lvl="0"/>
            <a:r>
              <a:rPr lang="en-IE" dirty="0">
                <a:solidFill>
                  <a:prstClr val="white"/>
                </a:solidFill>
              </a:rPr>
              <a:t>in Europe: Evidence and practices for strategies for inclusive and safe schools. </a:t>
            </a:r>
          </a:p>
          <a:p>
            <a:pPr lvl="0"/>
            <a:r>
              <a:rPr lang="en-IE" dirty="0">
                <a:solidFill>
                  <a:prstClr val="white"/>
                </a:solidFill>
              </a:rPr>
              <a:t>Analytical Report for European Commission Network of Experts on the Social </a:t>
            </a:r>
          </a:p>
          <a:p>
            <a:pPr lvl="0"/>
            <a:r>
              <a:rPr lang="en-IE" dirty="0">
                <a:solidFill>
                  <a:prstClr val="white"/>
                </a:solidFill>
              </a:rPr>
              <a:t>Aspects of Education and Training (NESET II). Luxembourg: Publications Office of the </a:t>
            </a:r>
          </a:p>
          <a:p>
            <a:pPr lvl="0"/>
            <a:r>
              <a:rPr lang="en-IE" dirty="0">
                <a:solidFill>
                  <a:prstClr val="white"/>
                </a:solidFill>
              </a:rPr>
              <a:t>European Union. </a:t>
            </a:r>
            <a:endParaRPr lang="en-IE" dirty="0" smtClean="0">
              <a:solidFill>
                <a:prstClr val="white"/>
              </a:solidFill>
            </a:endParaRPr>
          </a:p>
          <a:p>
            <a:r>
              <a:rPr lang="en-IE" dirty="0" err="1"/>
              <a:t>Downes</a:t>
            </a:r>
            <a:r>
              <a:rPr lang="en-IE" dirty="0"/>
              <a:t>, P., </a:t>
            </a:r>
            <a:r>
              <a:rPr lang="en-IE" dirty="0" err="1"/>
              <a:t>Nairz</a:t>
            </a:r>
            <a:r>
              <a:rPr lang="en-IE" dirty="0"/>
              <a:t>-Wirth, E., </a:t>
            </a:r>
            <a:r>
              <a:rPr lang="en-IE" dirty="0" err="1"/>
              <a:t>Rusinaite</a:t>
            </a:r>
            <a:r>
              <a:rPr lang="en-IE" dirty="0"/>
              <a:t>, V. (2017). </a:t>
            </a:r>
            <a:r>
              <a:rPr lang="en-IE" i="1" dirty="0"/>
              <a:t>Structural Indicators for Developing Inclusive Systems in and around Schools in Europe. </a:t>
            </a:r>
            <a:r>
              <a:rPr lang="en-IE" dirty="0"/>
              <a:t>Luxembourg: Publications Office of the European Union. </a:t>
            </a:r>
            <a:endParaRPr lang="en-IE" dirty="0">
              <a:solidFill>
                <a:prstClr val="white"/>
              </a:solidFill>
            </a:endParaRPr>
          </a:p>
          <a:p>
            <a:pPr lvl="0"/>
            <a:r>
              <a:rPr lang="en-IE" dirty="0" err="1">
                <a:solidFill>
                  <a:prstClr val="white"/>
                </a:solidFill>
              </a:rPr>
              <a:t>Downes</a:t>
            </a:r>
            <a:r>
              <a:rPr lang="en-IE" dirty="0">
                <a:solidFill>
                  <a:prstClr val="white"/>
                </a:solidFill>
              </a:rPr>
              <a:t>, P, </a:t>
            </a:r>
            <a:r>
              <a:rPr lang="en-IE" dirty="0" err="1">
                <a:solidFill>
                  <a:prstClr val="white"/>
                </a:solidFill>
              </a:rPr>
              <a:t>Maunsell</a:t>
            </a:r>
            <a:r>
              <a:rPr lang="en-IE" dirty="0">
                <a:solidFill>
                  <a:prstClr val="white"/>
                </a:solidFill>
              </a:rPr>
              <a:t>, C. &amp; </a:t>
            </a:r>
            <a:r>
              <a:rPr lang="en-IE" dirty="0" err="1">
                <a:solidFill>
                  <a:prstClr val="white"/>
                </a:solidFill>
              </a:rPr>
              <a:t>Ivers</a:t>
            </a:r>
            <a:r>
              <a:rPr lang="en-IE" dirty="0">
                <a:solidFill>
                  <a:prstClr val="white"/>
                </a:solidFill>
              </a:rPr>
              <a:t>, J. (2006). A Holistic Approach to Early School Leaving and School Retention in Blanchardstown Current Issues and Future Steps for Services and Schools. Dublin: Blanchardstown Area Partnership.</a:t>
            </a:r>
          </a:p>
        </p:txBody>
      </p:sp>
    </p:spTree>
    <p:extLst>
      <p:ext uri="{BB962C8B-B14F-4D97-AF65-F5344CB8AC3E}">
        <p14:creationId xmlns:p14="http://schemas.microsoft.com/office/powerpoint/2010/main" val="20325235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4"/>
            <a:ext cx="8316416" cy="5355312"/>
          </a:xfrm>
          <a:prstGeom prst="rect">
            <a:avLst/>
          </a:prstGeom>
        </p:spPr>
        <p:txBody>
          <a:bodyPr wrap="square">
            <a:spAutoFit/>
          </a:bodyPr>
          <a:lstStyle/>
          <a:p>
            <a:r>
              <a:rPr lang="en-IE" dirty="0" err="1"/>
              <a:t>Eigsti</a:t>
            </a:r>
            <a:r>
              <a:rPr lang="en-IE" dirty="0"/>
              <a:t>, I. M.; </a:t>
            </a:r>
            <a:r>
              <a:rPr lang="en-IE" dirty="0" err="1"/>
              <a:t>Cicchetti</a:t>
            </a:r>
            <a:r>
              <a:rPr lang="en-IE" dirty="0"/>
              <a:t>, D., ‘The impact of child maltreatment of expressive syntax at 60 months’, Developmental Science, Vol. 7, No 1, 2004, pp. 88–102. </a:t>
            </a:r>
            <a:r>
              <a:rPr lang="en-IE" dirty="0" err="1"/>
              <a:t>Elamé</a:t>
            </a:r>
            <a:r>
              <a:rPr lang="en-IE" dirty="0"/>
              <a:t>, E. (2013). Discriminatory bullying: A new intercultural dialogue. Berlin: Springer </a:t>
            </a:r>
            <a:r>
              <a:rPr lang="en-IE" dirty="0" err="1"/>
              <a:t>Verlag</a:t>
            </a:r>
            <a:endParaRPr lang="en-IE" dirty="0"/>
          </a:p>
          <a:p>
            <a:r>
              <a:rPr lang="en-IE" dirty="0"/>
              <a:t>European Commission (2015). Education &amp; Training 2020 (ET2010)- Schools policy: A whole school approach to tackling early school leaving: Policy messages. ET2020 Schools Policy Working Group, DG EAC, Brussels.</a:t>
            </a:r>
          </a:p>
          <a:p>
            <a:r>
              <a:rPr lang="en-IE" dirty="0" err="1"/>
              <a:t>Farrelly</a:t>
            </a:r>
            <a:r>
              <a:rPr lang="en-IE" dirty="0"/>
              <a:t>, G. (2007). Bullying and Social Context: Challenges for Schools in </a:t>
            </a:r>
            <a:r>
              <a:rPr lang="en-IE" dirty="0" err="1"/>
              <a:t>Downes</a:t>
            </a:r>
            <a:r>
              <a:rPr lang="en-IE" dirty="0"/>
              <a:t>, P and Gilligan, A. L. (</a:t>
            </a:r>
            <a:r>
              <a:rPr lang="en-IE" dirty="0" err="1"/>
              <a:t>Eds</a:t>
            </a:r>
            <a:r>
              <a:rPr lang="en-IE" dirty="0"/>
              <a:t>) Beyond Educational Disadvantage. Dublin: IPA pp.429-440, 2007.</a:t>
            </a:r>
          </a:p>
          <a:p>
            <a:r>
              <a:rPr lang="en-IE" dirty="0"/>
              <a:t>Farrington, D. P.; </a:t>
            </a:r>
            <a:r>
              <a:rPr lang="en-IE" dirty="0" err="1"/>
              <a:t>Ttofi</a:t>
            </a:r>
            <a:r>
              <a:rPr lang="en-IE" dirty="0"/>
              <a:t>, M. M., ‘School-Based Programs to Reduce Bullying and Victimization’, Campbell Systematic Reviews: 6, 2009</a:t>
            </a:r>
          </a:p>
          <a:p>
            <a:r>
              <a:rPr lang="en-IE" dirty="0"/>
              <a:t>Forsberg, C.; </a:t>
            </a:r>
            <a:r>
              <a:rPr lang="en-IE" dirty="0" err="1"/>
              <a:t>Thornberg</a:t>
            </a:r>
            <a:r>
              <a:rPr lang="en-IE" dirty="0"/>
              <a:t>, R.; Samuelsson, M.; ‘Bystanders to bullying: fourth- to seventh-grade students’ perspectives on their reactions’, Research Papers in Education, Vol. 29, No 5, 2014, pp. 557-576</a:t>
            </a:r>
          </a:p>
          <a:p>
            <a:r>
              <a:rPr lang="en-IE" dirty="0"/>
              <a:t>Fromm, E., Anatomy of human destructiveness, Penguin, </a:t>
            </a:r>
            <a:r>
              <a:rPr lang="en-IE" dirty="0" err="1"/>
              <a:t>Harmondsworth</a:t>
            </a:r>
            <a:r>
              <a:rPr lang="en-IE" dirty="0"/>
              <a:t>, 1977.</a:t>
            </a:r>
          </a:p>
          <a:p>
            <a:r>
              <a:rPr lang="en-IE" dirty="0"/>
              <a:t>Golding, K., Fain, J, Frost, A, Templeton, S and </a:t>
            </a:r>
            <a:r>
              <a:rPr lang="en-IE" dirty="0" err="1"/>
              <a:t>Durrant</a:t>
            </a:r>
            <a:r>
              <a:rPr lang="en-IE" dirty="0"/>
              <a:t> E. (2013) Observing Children with Attachment Difficulties in Preschool Settings: A Tool for Identifying and Supporting Emotional and Social Difficulties. London: Jessica Kingsley</a:t>
            </a:r>
          </a:p>
          <a:p>
            <a:r>
              <a:rPr lang="en-IE" dirty="0"/>
              <a:t>Hawkins, D. L.; </a:t>
            </a:r>
            <a:r>
              <a:rPr lang="en-IE" dirty="0" err="1"/>
              <a:t>Pepler</a:t>
            </a:r>
            <a:r>
              <a:rPr lang="en-IE" dirty="0"/>
              <a:t>, D. J.; Craig, W. M., ‘Naturalistic observations of peer interventions in bullying’, Social Development, Vol. 10, No 4, 2001, pp. 512–527.</a:t>
            </a:r>
          </a:p>
        </p:txBody>
      </p:sp>
    </p:spTree>
    <p:extLst>
      <p:ext uri="{BB962C8B-B14F-4D97-AF65-F5344CB8AC3E}">
        <p14:creationId xmlns:p14="http://schemas.microsoft.com/office/powerpoint/2010/main" val="9793651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72" y="188640"/>
            <a:ext cx="8748464" cy="6463308"/>
          </a:xfrm>
          <a:prstGeom prst="rect">
            <a:avLst/>
          </a:prstGeom>
        </p:spPr>
        <p:txBody>
          <a:bodyPr wrap="square">
            <a:spAutoFit/>
          </a:bodyPr>
          <a:lstStyle/>
          <a:p>
            <a:r>
              <a:rPr lang="en-IE" dirty="0" err="1"/>
              <a:t>Kapari</a:t>
            </a:r>
            <a:r>
              <a:rPr lang="en-IE" dirty="0"/>
              <a:t> K. &amp; </a:t>
            </a:r>
            <a:r>
              <a:rPr lang="en-IE" dirty="0" err="1"/>
              <a:t>Stavrou</a:t>
            </a:r>
            <a:r>
              <a:rPr lang="en-IE" dirty="0"/>
              <a:t> P-D. (2010). School characteristics as predictors of bullying and victimization among Greek middle school students, International Journal of Violence and School, 11, 93-113.</a:t>
            </a:r>
          </a:p>
          <a:p>
            <a:r>
              <a:rPr lang="en-IE" dirty="0" err="1"/>
              <a:t>Kärnä</a:t>
            </a:r>
            <a:r>
              <a:rPr lang="en-IE" dirty="0"/>
              <a:t>, A.; </a:t>
            </a:r>
            <a:r>
              <a:rPr lang="en-IE" dirty="0" err="1"/>
              <a:t>Voeten</a:t>
            </a:r>
            <a:r>
              <a:rPr lang="en-IE" dirty="0"/>
              <a:t>, M.; Little, T.; </a:t>
            </a:r>
            <a:r>
              <a:rPr lang="en-IE" dirty="0" err="1"/>
              <a:t>Alanen</a:t>
            </a:r>
            <a:r>
              <a:rPr lang="en-IE" dirty="0"/>
              <a:t>, E.; </a:t>
            </a:r>
            <a:r>
              <a:rPr lang="en-IE" dirty="0" err="1"/>
              <a:t>Poskiparta</a:t>
            </a:r>
            <a:r>
              <a:rPr lang="en-IE" dirty="0"/>
              <a:t>, E.; </a:t>
            </a:r>
            <a:r>
              <a:rPr lang="en-IE" dirty="0" err="1"/>
              <a:t>Almivalli</a:t>
            </a:r>
            <a:r>
              <a:rPr lang="en-IE" dirty="0"/>
              <a:t>, C.; ‘Effectiveness of the </a:t>
            </a:r>
            <a:r>
              <a:rPr lang="en-IE" dirty="0" err="1"/>
              <a:t>KiVa</a:t>
            </a:r>
            <a:r>
              <a:rPr lang="en-IE" dirty="0"/>
              <a:t> </a:t>
            </a:r>
            <a:r>
              <a:rPr lang="en-IE" dirty="0" err="1"/>
              <a:t>antibullying</a:t>
            </a:r>
            <a:r>
              <a:rPr lang="en-IE" dirty="0"/>
              <a:t> program: Grades 1–3 and 7–9’, Journal of Educational Psychology, Vol. 105, No 2, 2011a, pp. 535-551.</a:t>
            </a:r>
          </a:p>
          <a:p>
            <a:r>
              <a:rPr lang="en-IE" dirty="0" err="1"/>
              <a:t>Kärnä</a:t>
            </a:r>
            <a:r>
              <a:rPr lang="en-IE" dirty="0"/>
              <a:t>, A.; </a:t>
            </a:r>
            <a:r>
              <a:rPr lang="en-IE" dirty="0" err="1"/>
              <a:t>Voeten</a:t>
            </a:r>
            <a:r>
              <a:rPr lang="en-IE" dirty="0"/>
              <a:t>, M.; Little, T., D.; </a:t>
            </a:r>
            <a:r>
              <a:rPr lang="en-IE" dirty="0" err="1"/>
              <a:t>Poskiparta</a:t>
            </a:r>
            <a:r>
              <a:rPr lang="en-IE" dirty="0"/>
              <a:t>, E.; </a:t>
            </a:r>
            <a:r>
              <a:rPr lang="en-IE" dirty="0" err="1"/>
              <a:t>Erkki</a:t>
            </a:r>
            <a:r>
              <a:rPr lang="en-IE" dirty="0"/>
              <a:t> </a:t>
            </a:r>
            <a:r>
              <a:rPr lang="en-IE" dirty="0" err="1"/>
              <a:t>Alanen</a:t>
            </a:r>
            <a:r>
              <a:rPr lang="en-IE" dirty="0"/>
              <a:t>, E.; </a:t>
            </a:r>
            <a:r>
              <a:rPr lang="en-IE" dirty="0" err="1"/>
              <a:t>Salmivalli</a:t>
            </a:r>
            <a:r>
              <a:rPr lang="en-IE" dirty="0"/>
              <a:t>, C., ‘Going to Scale: A Nonrandomized Nationwide Trial of the </a:t>
            </a:r>
            <a:r>
              <a:rPr lang="en-IE" dirty="0" err="1"/>
              <a:t>KiVa</a:t>
            </a:r>
            <a:r>
              <a:rPr lang="en-IE" dirty="0"/>
              <a:t> </a:t>
            </a:r>
            <a:r>
              <a:rPr lang="en-IE" dirty="0" err="1"/>
              <a:t>Antibullying</a:t>
            </a:r>
            <a:r>
              <a:rPr lang="en-IE" dirty="0"/>
              <a:t> Program for Grades 1–9’, Journal of Consulting and Clinical Psychology, Vol. 79, No 6, 2011b, pp. 796-805.</a:t>
            </a:r>
          </a:p>
          <a:p>
            <a:r>
              <a:rPr lang="en-IE" dirty="0" err="1"/>
              <a:t>Kärnä</a:t>
            </a:r>
            <a:r>
              <a:rPr lang="en-IE" dirty="0"/>
              <a:t>, A.; </a:t>
            </a:r>
            <a:r>
              <a:rPr lang="en-IE" dirty="0" err="1"/>
              <a:t>Voeten</a:t>
            </a:r>
            <a:r>
              <a:rPr lang="en-IE" dirty="0"/>
              <a:t>, M.; Little, T.; </a:t>
            </a:r>
            <a:r>
              <a:rPr lang="en-IE" dirty="0" err="1"/>
              <a:t>Poskiparta</a:t>
            </a:r>
            <a:r>
              <a:rPr lang="en-IE" dirty="0"/>
              <a:t>, E.; </a:t>
            </a:r>
            <a:r>
              <a:rPr lang="en-IE" dirty="0" err="1"/>
              <a:t>Kaljonen</a:t>
            </a:r>
            <a:r>
              <a:rPr lang="en-IE" dirty="0"/>
              <a:t>, A.; </a:t>
            </a:r>
            <a:r>
              <a:rPr lang="en-IE" dirty="0" err="1"/>
              <a:t>Salmivalli</a:t>
            </a:r>
            <a:r>
              <a:rPr lang="en-IE" dirty="0"/>
              <a:t>, C., ‘A large scale evaluation of the </a:t>
            </a:r>
            <a:r>
              <a:rPr lang="en-IE" dirty="0" err="1"/>
              <a:t>KiVa</a:t>
            </a:r>
            <a:r>
              <a:rPr lang="en-IE" dirty="0"/>
              <a:t> </a:t>
            </a:r>
            <a:r>
              <a:rPr lang="en-IE" dirty="0" err="1"/>
              <a:t>antibullying</a:t>
            </a:r>
            <a:r>
              <a:rPr lang="en-IE" dirty="0"/>
              <a:t> program: grades 4–6’, Child Development, Vol. 82, No 1, 2011c, pp. 311–330.</a:t>
            </a:r>
          </a:p>
          <a:p>
            <a:r>
              <a:rPr lang="en-IE" dirty="0" err="1"/>
              <a:t>KiVa</a:t>
            </a:r>
            <a:r>
              <a:rPr lang="en-IE" dirty="0"/>
              <a:t>, Evidence of effectiveness in Finland and elsewhere, </a:t>
            </a:r>
            <a:r>
              <a:rPr lang="en-IE" dirty="0" err="1"/>
              <a:t>KiVa</a:t>
            </a:r>
            <a:r>
              <a:rPr lang="en-IE" dirty="0"/>
              <a:t> International, Kiva Program &amp; University of Turku. </a:t>
            </a:r>
          </a:p>
          <a:p>
            <a:r>
              <a:rPr lang="en-IE" dirty="0" err="1"/>
              <a:t>Olweus</a:t>
            </a:r>
            <a:r>
              <a:rPr lang="en-IE" dirty="0"/>
              <a:t>, D., Bullying at school: What we know and what we can do, Blackwell Publishers, </a:t>
            </a:r>
            <a:r>
              <a:rPr lang="en-IE" dirty="0" err="1"/>
              <a:t>Inc</a:t>
            </a:r>
            <a:r>
              <a:rPr lang="en-IE" dirty="0"/>
              <a:t>, Cambridge, MA, 1993.</a:t>
            </a:r>
          </a:p>
          <a:p>
            <a:r>
              <a:rPr lang="en-IE" dirty="0"/>
              <a:t>PISA 2012 Results: Ready to Learn (Volume III) Students' Engagement, Drive and Self-Beliefs. OECD</a:t>
            </a:r>
          </a:p>
          <a:p>
            <a:r>
              <a:rPr lang="en-IE" dirty="0" err="1"/>
              <a:t>Psalti</a:t>
            </a:r>
            <a:r>
              <a:rPr lang="en-IE" dirty="0"/>
              <a:t>, A., ‘Bullies, victims, and bully-victims in Greek schools: research data and implications for practice’, Hellenic Journal of Psychology, Vol. 9, 2012, pp. 132-157.</a:t>
            </a:r>
          </a:p>
          <a:p>
            <a:r>
              <a:rPr lang="en-IE" dirty="0" err="1"/>
              <a:t>Quiroga,C</a:t>
            </a:r>
            <a:r>
              <a:rPr lang="en-IE" dirty="0"/>
              <a:t>. V.,  </a:t>
            </a:r>
            <a:r>
              <a:rPr lang="en-IE" dirty="0" err="1"/>
              <a:t>Janosz</a:t>
            </a:r>
            <a:r>
              <a:rPr lang="en-IE" dirty="0"/>
              <a:t>, M &amp; </a:t>
            </a:r>
            <a:r>
              <a:rPr lang="en-IE" dirty="0" err="1"/>
              <a:t>Bisset</a:t>
            </a:r>
            <a:r>
              <a:rPr lang="en-IE" dirty="0"/>
              <a:t>, S. (2013). Early Adolescent Depression Symptoms and School Dropout: Mediating Processes Involving Self-Reported Academic Competence and Achievement. Journal of Educational Psychology, 105, No. 2, 552–560</a:t>
            </a:r>
          </a:p>
        </p:txBody>
      </p:sp>
    </p:spTree>
    <p:extLst>
      <p:ext uri="{BB962C8B-B14F-4D97-AF65-F5344CB8AC3E}">
        <p14:creationId xmlns:p14="http://schemas.microsoft.com/office/powerpoint/2010/main" val="36370636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064896" cy="4524315"/>
          </a:xfrm>
          <a:prstGeom prst="rect">
            <a:avLst/>
          </a:prstGeom>
        </p:spPr>
        <p:txBody>
          <a:bodyPr wrap="square">
            <a:spAutoFit/>
          </a:bodyPr>
          <a:lstStyle/>
          <a:p>
            <a:r>
              <a:rPr lang="en-IE" dirty="0" err="1"/>
              <a:t>Salmivalli</a:t>
            </a:r>
            <a:r>
              <a:rPr lang="en-IE" dirty="0"/>
              <a:t>, C., ‘Participant Role Approach to School Bullying: Implications for Interventions’, Journal of Adolescence, Vol. 22, No 4, 1999, pp. 453–459.</a:t>
            </a:r>
          </a:p>
          <a:p>
            <a:r>
              <a:rPr lang="en-IE" dirty="0" err="1"/>
              <a:t>Salmivalli</a:t>
            </a:r>
            <a:r>
              <a:rPr lang="en-IE" dirty="0"/>
              <a:t>, C.; </a:t>
            </a:r>
            <a:r>
              <a:rPr lang="en-IE" dirty="0" err="1"/>
              <a:t>Poskiparta</a:t>
            </a:r>
            <a:r>
              <a:rPr lang="en-IE" dirty="0"/>
              <a:t>, E., ‘</a:t>
            </a:r>
            <a:r>
              <a:rPr lang="en-IE" dirty="0" err="1"/>
              <a:t>KiVa</a:t>
            </a:r>
            <a:r>
              <a:rPr lang="en-IE" dirty="0"/>
              <a:t> </a:t>
            </a:r>
            <a:r>
              <a:rPr lang="en-IE" dirty="0" err="1"/>
              <a:t>antibullying</a:t>
            </a:r>
            <a:r>
              <a:rPr lang="en-IE" dirty="0"/>
              <a:t> program: Overview of evaluation studies based on a randomized controlled trial and national rollout in Finland’, International Journal of Conflict and Violence, Vol. 6, No 2, 2012, pp. 294-302.</a:t>
            </a:r>
          </a:p>
          <a:p>
            <a:r>
              <a:rPr lang="en-IE" dirty="0" err="1"/>
              <a:t>Thornberg</a:t>
            </a:r>
            <a:r>
              <a:rPr lang="en-IE" dirty="0"/>
              <a:t>, R., ‘A classmate in distress: Schoolchildren as bystanders and their reasons for how they act’, Social Psychology of Education, Vol. 10, 2007, pp. 5–28.</a:t>
            </a:r>
          </a:p>
          <a:p>
            <a:r>
              <a:rPr lang="en-IE" dirty="0" err="1"/>
              <a:t>Thornberg</a:t>
            </a:r>
            <a:r>
              <a:rPr lang="en-IE" dirty="0"/>
              <a:t>, R.; </a:t>
            </a:r>
            <a:r>
              <a:rPr lang="en-IE" dirty="0" err="1"/>
              <a:t>Tenenbaum</a:t>
            </a:r>
            <a:r>
              <a:rPr lang="en-IE" dirty="0"/>
              <a:t>, L.; </a:t>
            </a:r>
            <a:r>
              <a:rPr lang="en-IE" dirty="0" err="1"/>
              <a:t>Varjas</a:t>
            </a:r>
            <a:r>
              <a:rPr lang="en-IE" dirty="0"/>
              <a:t>, K.; Meyers, J.; </a:t>
            </a:r>
            <a:r>
              <a:rPr lang="en-IE" dirty="0" err="1"/>
              <a:t>Jungert</a:t>
            </a:r>
            <a:r>
              <a:rPr lang="en-IE" dirty="0"/>
              <a:t>, T.; </a:t>
            </a:r>
            <a:r>
              <a:rPr lang="en-IE" dirty="0" err="1"/>
              <a:t>Vanegas</a:t>
            </a:r>
            <a:r>
              <a:rPr lang="en-IE" dirty="0"/>
              <a:t>, G., ‘Bystander motivation in bullying incidents: To intervene or not to intervene?’, Western Journal of Emergency Medicine, Vol. 13, No 3, 2012, pp. 247-252.</a:t>
            </a:r>
          </a:p>
          <a:p>
            <a:r>
              <a:rPr lang="en-IE" dirty="0"/>
              <a:t>Savage, R. S., ‘Friendship and bullying patterns in children attending a language base in a mainstream school’, Educational Psychology in Practice, Vol. 21, No 1, 2005, pp. 23-26.</a:t>
            </a:r>
          </a:p>
          <a:p>
            <a:r>
              <a:rPr lang="en-IE" dirty="0"/>
              <a:t>Stevenson, J.; Richman, N.; Graham, P., ‘</a:t>
            </a:r>
            <a:r>
              <a:rPr lang="en-IE" dirty="0" err="1"/>
              <a:t>Behavior</a:t>
            </a:r>
            <a:r>
              <a:rPr lang="en-IE" dirty="0"/>
              <a:t> problems and language abilities at three years and </a:t>
            </a:r>
            <a:r>
              <a:rPr lang="en-IE" dirty="0" err="1"/>
              <a:t>behavioral</a:t>
            </a:r>
            <a:r>
              <a:rPr lang="en-IE" dirty="0"/>
              <a:t> deviance at eight years’, Journal of Child Psychology and Psychiatry and Allied Disciplines, Vol. 26, No 2, 1985, pp. 215–230. </a:t>
            </a:r>
          </a:p>
        </p:txBody>
      </p:sp>
    </p:spTree>
    <p:extLst>
      <p:ext uri="{BB962C8B-B14F-4D97-AF65-F5344CB8AC3E}">
        <p14:creationId xmlns:p14="http://schemas.microsoft.com/office/powerpoint/2010/main" val="9900404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196752"/>
            <a:ext cx="8244408" cy="3970318"/>
          </a:xfrm>
          <a:prstGeom prst="rect">
            <a:avLst/>
          </a:prstGeom>
        </p:spPr>
        <p:txBody>
          <a:bodyPr wrap="square">
            <a:spAutoFit/>
          </a:bodyPr>
          <a:lstStyle/>
          <a:p>
            <a:r>
              <a:rPr lang="en-IE" dirty="0"/>
              <a:t> UNITED NATIONS Economic and Social Council 2005 COMMISSION ON HUMAN RIGHTS, ECONOMIC, SOCIAL AND CULTURAL RIGHTS. Report submitted by the Special Rapporteur on the right of everyone to the highest attainable standard of physical and mental health, Paul Hunt</a:t>
            </a:r>
          </a:p>
          <a:p>
            <a:r>
              <a:rPr lang="en-IE" dirty="0"/>
              <a:t>UNITED NATIONS Economic and Social Council 2006 COMMISSION ON HUMAN RIGHTS ECONOMIC, SOCIAL AND CULTURAL RIGHTS. Report of the Special Rapporteur on the right of everyone to the enjoyment of the highest attainable standard of physical and mental health, Paul Hunt</a:t>
            </a:r>
          </a:p>
          <a:p>
            <a:r>
              <a:rPr lang="en-IE" dirty="0"/>
              <a:t>World Health Organisation WHO (2012). Social determinants of health and well-being among young people. Health Behaviour in School-Aged Children (HBSC) </a:t>
            </a:r>
            <a:r>
              <a:rPr lang="en-IE" dirty="0" err="1"/>
              <a:t>STudy</a:t>
            </a:r>
            <a:r>
              <a:rPr lang="en-IE" dirty="0"/>
              <a:t>: INTERNATIONAL REPORT FROM THE 2009/2010 SURVEY</a:t>
            </a:r>
          </a:p>
          <a:p>
            <a:r>
              <a:rPr lang="en-IE" dirty="0"/>
              <a:t>Yeager, D. S; Fong, C. J.; Lee, H. Y.; </a:t>
            </a:r>
            <a:r>
              <a:rPr lang="en-IE" dirty="0" err="1"/>
              <a:t>Espelage</a:t>
            </a:r>
            <a:r>
              <a:rPr lang="en-IE" dirty="0"/>
              <a:t>, D. L., ‘Declines in efficacy of anti-bullying programs among older adolescents: Theory and a three-level meta-analysis’, Journal of Applied Developmental Psychology (forthcoming), 2015.</a:t>
            </a:r>
          </a:p>
        </p:txBody>
      </p:sp>
    </p:spTree>
    <p:extLst>
      <p:ext uri="{BB962C8B-B14F-4D97-AF65-F5344CB8AC3E}">
        <p14:creationId xmlns:p14="http://schemas.microsoft.com/office/powerpoint/2010/main" val="1715368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2400" b="1" dirty="0"/>
              <a:t>Homophobic Bullying Directly Addressed in National Anti-Bullying Strategy </a:t>
            </a:r>
          </a:p>
        </p:txBody>
      </p:sp>
      <p:sp>
        <p:nvSpPr>
          <p:cNvPr id="3" name="Rectangle 2"/>
          <p:cNvSpPr/>
          <p:nvPr/>
        </p:nvSpPr>
        <p:spPr>
          <a:xfrm>
            <a:off x="395536" y="1484784"/>
            <a:ext cx="8568952" cy="5632311"/>
          </a:xfrm>
          <a:prstGeom prst="rect">
            <a:avLst/>
          </a:prstGeom>
        </p:spPr>
        <p:txBody>
          <a:bodyPr wrap="square">
            <a:spAutoFit/>
          </a:bodyPr>
          <a:lstStyle/>
          <a:p>
            <a:r>
              <a:rPr lang="en-IE" sz="2400" dirty="0"/>
              <a:t>Austria </a:t>
            </a:r>
            <a:r>
              <a:rPr lang="en-IE" sz="2400" dirty="0" smtClean="0"/>
              <a:t>			No </a:t>
            </a:r>
            <a:endParaRPr lang="en-IE" sz="2400" dirty="0"/>
          </a:p>
          <a:p>
            <a:r>
              <a:rPr lang="en-IE" sz="2400" dirty="0"/>
              <a:t>Belgium (</a:t>
            </a:r>
            <a:r>
              <a:rPr lang="en-IE" sz="2400" dirty="0" err="1"/>
              <a:t>Fl</a:t>
            </a:r>
            <a:r>
              <a:rPr lang="en-IE" sz="2400" dirty="0"/>
              <a:t>) </a:t>
            </a:r>
            <a:r>
              <a:rPr lang="en-IE" sz="2400" dirty="0" smtClean="0"/>
              <a:t>			No</a:t>
            </a:r>
            <a:r>
              <a:rPr lang="en-IE" sz="2400" dirty="0"/>
              <a:t>, but some focus in </a:t>
            </a:r>
            <a:r>
              <a:rPr lang="en-IE" sz="2400" dirty="0" smtClean="0"/>
              <a:t>anti-						discrimination </a:t>
            </a:r>
            <a:r>
              <a:rPr lang="en-IE" sz="2400" dirty="0"/>
              <a:t>law </a:t>
            </a:r>
          </a:p>
          <a:p>
            <a:r>
              <a:rPr lang="en-IE" sz="2400" dirty="0"/>
              <a:t>Bulgaria </a:t>
            </a:r>
            <a:r>
              <a:rPr lang="en-IE" sz="2400" dirty="0" smtClean="0"/>
              <a:t>			No </a:t>
            </a:r>
            <a:endParaRPr lang="en-IE" sz="2400" dirty="0"/>
          </a:p>
          <a:p>
            <a:r>
              <a:rPr lang="en-IE" sz="2400" dirty="0"/>
              <a:t>Cyprus </a:t>
            </a:r>
            <a:r>
              <a:rPr lang="en-IE" sz="2400" dirty="0" smtClean="0"/>
              <a:t>			No </a:t>
            </a:r>
            <a:endParaRPr lang="en-IE" sz="2400" dirty="0"/>
          </a:p>
          <a:p>
            <a:r>
              <a:rPr lang="en-IE" sz="2400" dirty="0"/>
              <a:t>Czech </a:t>
            </a:r>
            <a:r>
              <a:rPr lang="en-IE" sz="2400" dirty="0" smtClean="0"/>
              <a:t>Republic		No </a:t>
            </a:r>
            <a:endParaRPr lang="en-IE" sz="2400" dirty="0"/>
          </a:p>
          <a:p>
            <a:r>
              <a:rPr lang="en-IE" sz="2400" dirty="0"/>
              <a:t>England </a:t>
            </a:r>
            <a:r>
              <a:rPr lang="en-IE" sz="2400" dirty="0" smtClean="0"/>
              <a:t>			No</a:t>
            </a:r>
            <a:r>
              <a:rPr lang="en-IE" sz="2400" dirty="0"/>
              <a:t>, but in individual schools </a:t>
            </a:r>
          </a:p>
          <a:p>
            <a:r>
              <a:rPr lang="en-IE" sz="2400" dirty="0"/>
              <a:t>Estonia </a:t>
            </a:r>
            <a:r>
              <a:rPr lang="en-IE" sz="2400" dirty="0" smtClean="0"/>
              <a:t>			No </a:t>
            </a:r>
            <a:endParaRPr lang="en-IE" sz="2400" dirty="0"/>
          </a:p>
          <a:p>
            <a:r>
              <a:rPr lang="en-IE" sz="2400" dirty="0"/>
              <a:t>Finland </a:t>
            </a:r>
            <a:r>
              <a:rPr lang="en-IE" sz="2400" dirty="0" smtClean="0"/>
              <a:t>			No </a:t>
            </a:r>
            <a:endParaRPr lang="en-IE" sz="2400" dirty="0"/>
          </a:p>
          <a:p>
            <a:r>
              <a:rPr lang="en-IE" sz="2400" dirty="0"/>
              <a:t>France </a:t>
            </a:r>
            <a:r>
              <a:rPr lang="en-IE" sz="2400" dirty="0" smtClean="0"/>
              <a:t>				No</a:t>
            </a:r>
            <a:r>
              <a:rPr lang="en-IE" sz="2400" dirty="0"/>
              <a:t>, not directly but it is on the </a:t>
            </a:r>
            <a:r>
              <a:rPr lang="en-IE" sz="2400" dirty="0" smtClean="0"/>
              <a:t>					Ministerial  agenda </a:t>
            </a:r>
          </a:p>
          <a:p>
            <a:r>
              <a:rPr lang="en-IE" sz="2400" dirty="0"/>
              <a:t>Greece 			</a:t>
            </a:r>
            <a:r>
              <a:rPr lang="en-IE" sz="2400" dirty="0" smtClean="0"/>
              <a:t>No </a:t>
            </a:r>
            <a:endParaRPr lang="en-IE" sz="2400" dirty="0"/>
          </a:p>
          <a:p>
            <a:r>
              <a:rPr lang="en-IE" sz="2400" dirty="0"/>
              <a:t>Hungary 			</a:t>
            </a:r>
            <a:r>
              <a:rPr lang="en-IE" sz="2400" dirty="0" smtClean="0"/>
              <a:t>No </a:t>
            </a:r>
            <a:endParaRPr lang="en-IE" sz="2400" dirty="0"/>
          </a:p>
          <a:p>
            <a:r>
              <a:rPr lang="en-IE" sz="2400" dirty="0"/>
              <a:t>Ireland 			</a:t>
            </a:r>
            <a:r>
              <a:rPr lang="en-IE" sz="2400" dirty="0" smtClean="0"/>
              <a:t>Yes </a:t>
            </a:r>
            <a:endParaRPr lang="en-IE" sz="2400" dirty="0"/>
          </a:p>
          <a:p>
            <a:endParaRPr lang="en-IE" sz="2400" dirty="0"/>
          </a:p>
        </p:txBody>
      </p:sp>
    </p:spTree>
    <p:extLst>
      <p:ext uri="{BB962C8B-B14F-4D97-AF65-F5344CB8AC3E}">
        <p14:creationId xmlns:p14="http://schemas.microsoft.com/office/powerpoint/2010/main" val="1353478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640960" cy="4893647"/>
          </a:xfrm>
          <a:prstGeom prst="rect">
            <a:avLst/>
          </a:prstGeom>
        </p:spPr>
        <p:txBody>
          <a:bodyPr wrap="square">
            <a:spAutoFit/>
          </a:bodyPr>
          <a:lstStyle/>
          <a:p>
            <a:r>
              <a:rPr lang="en-IE" sz="2400" dirty="0" smtClean="0"/>
              <a:t>* Homophobic </a:t>
            </a:r>
            <a:r>
              <a:rPr lang="en-IE" sz="2400" dirty="0"/>
              <a:t>bullying lacks a strategic focus in many EU Member States. According to the EU Agency for Fundamental Rights' survey, the highest levels of hostility and prejudice towards LGBTI groups recorded in the EU are in Bulgaria, Hungary, Italy, Latvia, Lithuania, Poland and Romania. </a:t>
            </a:r>
          </a:p>
          <a:p>
            <a:endParaRPr lang="en-IE" sz="2400" dirty="0"/>
          </a:p>
          <a:p>
            <a:r>
              <a:rPr lang="en-IE" sz="2400" dirty="0" smtClean="0"/>
              <a:t>* It </a:t>
            </a:r>
            <a:r>
              <a:rPr lang="en-IE" sz="2400" dirty="0"/>
              <a:t>is notable that very few of these countries address prevention of homophobic bullying in schools in a strategic manner. </a:t>
            </a:r>
            <a:endParaRPr lang="en-IE" sz="2400" dirty="0" smtClean="0"/>
          </a:p>
          <a:p>
            <a:endParaRPr lang="en-IE" sz="2400" dirty="0"/>
          </a:p>
          <a:p>
            <a:r>
              <a:rPr lang="en-IE" sz="2400" dirty="0" smtClean="0"/>
              <a:t>* The </a:t>
            </a:r>
            <a:r>
              <a:rPr lang="en-IE" sz="2400" dirty="0"/>
              <a:t>prevention of discriminatory bullying in school (against groups such as Roma, minorities, migrants, as well as against those experiencing poverty and socio-economic exclusion) needs a stronger strategic focus in many EU Member States. </a:t>
            </a:r>
          </a:p>
        </p:txBody>
      </p:sp>
    </p:spTree>
    <p:extLst>
      <p:ext uri="{BB962C8B-B14F-4D97-AF65-F5344CB8AC3E}">
        <p14:creationId xmlns:p14="http://schemas.microsoft.com/office/powerpoint/2010/main" val="2023555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7776864" cy="1569660"/>
          </a:xfrm>
          <a:prstGeom prst="rect">
            <a:avLst/>
          </a:prstGeom>
        </p:spPr>
        <p:txBody>
          <a:bodyPr wrap="square">
            <a:spAutoFit/>
          </a:bodyPr>
          <a:lstStyle/>
          <a:p>
            <a:r>
              <a:rPr lang="en-IE" sz="2400" b="1" i="1" dirty="0" smtClean="0"/>
              <a:t>2. Discriminatory </a:t>
            </a:r>
            <a:r>
              <a:rPr lang="en-IE" sz="2400" b="1" i="1" dirty="0"/>
              <a:t>bullying </a:t>
            </a:r>
            <a:endParaRPr lang="en-IE" sz="2400" b="1" i="1" dirty="0" smtClean="0"/>
          </a:p>
          <a:p>
            <a:r>
              <a:rPr lang="en-IE" sz="2400" dirty="0" smtClean="0"/>
              <a:t>– </a:t>
            </a:r>
            <a:r>
              <a:rPr lang="en-IE" sz="2400" dirty="0"/>
              <a:t>Blurring of power imbalance in </a:t>
            </a:r>
            <a:r>
              <a:rPr lang="en-IE" sz="2400" dirty="0" err="1"/>
              <a:t>Olweus</a:t>
            </a:r>
            <a:r>
              <a:rPr lang="en-IE" sz="2400" dirty="0"/>
              <a:t> definition of bullying</a:t>
            </a:r>
          </a:p>
          <a:p>
            <a:r>
              <a:rPr lang="en-IE" sz="2400" dirty="0" smtClean="0"/>
              <a:t>- Power </a:t>
            </a:r>
            <a:r>
              <a:rPr lang="en-IE" sz="2400" dirty="0"/>
              <a:t>imbalance becomes perspectival</a:t>
            </a: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2040" y="2780928"/>
            <a:ext cx="2556284" cy="2939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797265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TotalTime>
  <Words>7259</Words>
  <Application>Microsoft Office PowerPoint</Application>
  <PresentationFormat>On-screen Show (4:3)</PresentationFormat>
  <Paragraphs>406</Paragraphs>
  <Slides>67</Slides>
  <Notes>0</Notes>
  <HiddenSlides>0</HiddenSlides>
  <MMClips>0</MMClips>
  <ScaleCrop>false</ScaleCrop>
  <HeadingPairs>
    <vt:vector size="4" baseType="variant">
      <vt:variant>
        <vt:lpstr>Theme</vt:lpstr>
      </vt:variant>
      <vt:variant>
        <vt:i4>3</vt:i4>
      </vt:variant>
      <vt:variant>
        <vt:lpstr>Slide Titles</vt:lpstr>
      </vt:variant>
      <vt:variant>
        <vt:i4>67</vt:i4>
      </vt:variant>
    </vt:vector>
  </HeadingPairs>
  <TitlesOfParts>
    <vt:vector size="70" baseType="lpstr">
      <vt:lpstr>1_Office Theme</vt:lpstr>
      <vt:lpstr>Office Theme</vt:lpstr>
      <vt:lpstr>2_Office Theme</vt:lpstr>
      <vt:lpstr>PowerPoint Presentation</vt:lpstr>
      <vt:lpstr>PowerPoint Presentation</vt:lpstr>
      <vt:lpstr>PowerPoint Presentation</vt:lpstr>
      <vt:lpstr>1. Structural Indicators to Reveal Strategic Gaps in Policy in European Countries for School Bullying and Violence Prevention</vt:lpstr>
      <vt:lpstr>PowerPoint Presentation</vt:lpstr>
      <vt:lpstr>Is there a national strategy for bullying prevention in schools in your country?  </vt:lpstr>
      <vt:lpstr>Homophobic Bullying Directly Addressed in National Anti-Bullying Strategy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Peer Defenders: Empirical Concerns</vt:lpstr>
      <vt:lpstr>PowerPoint Presentation</vt:lpstr>
      <vt:lpstr>PowerPoint Presentation</vt:lpstr>
      <vt:lpstr>PowerPoint Presentation</vt:lpstr>
      <vt:lpstr>PowerPoint Presentation</vt:lpstr>
      <vt:lpstr>Peer Defenders: Legal Concerns</vt:lpstr>
      <vt:lpstr>PowerPoint Presentation</vt:lpstr>
      <vt:lpstr>PowerPoint Presentation</vt:lpstr>
      <vt:lpstr>PowerPoint Presentation</vt:lpstr>
      <vt:lpstr>PowerPoint Presentation</vt:lpstr>
      <vt:lpstr>Peer Defenders: Reductionist Understanding of Motivation and Lack of Clarity on Prevention Levels</vt:lpstr>
      <vt:lpstr>PowerPoint Presentation</vt:lpstr>
      <vt:lpstr>PowerPoint Presentation</vt:lpstr>
      <vt:lpstr>PowerPoint Presentation</vt:lpstr>
      <vt:lpstr>PowerPoint Presentation</vt:lpstr>
      <vt:lpstr>Peer Defenders: Social Identity Concerns </vt:lpstr>
      <vt:lpstr>PowerPoint Presentation</vt:lpstr>
      <vt:lpstr>PowerPoint Presentation</vt:lpstr>
      <vt:lpstr>PowerPoint Presentation</vt:lpstr>
      <vt:lpstr>PowerPoint Presentation</vt:lpstr>
      <vt:lpstr>4. Indicated Prevention: Speech and Language Therapists as Part of Multidisciplinary Teams</vt:lpstr>
      <vt:lpstr>PowerPoint Presentation</vt:lpstr>
      <vt:lpstr>PowerPoint Presentation</vt:lpstr>
      <vt:lpstr>Limited Quality of Research – Parental Involvement and Co-Construction of Resources for School Bullying and Violence Prevention</vt:lpstr>
      <vt:lpstr>5. Limited Quality of Research – Older Students’ Voices and Co-Construction of Resources for School Bullying and Violence Prevention</vt:lpstr>
      <vt:lpstr>PowerPoint Presentation</vt:lpstr>
      <vt:lpstr>PowerPoint Presentation</vt:lpstr>
      <vt:lpstr>PowerPoint Presentation</vt:lpstr>
      <vt:lpstr>PowerPoint Presentation</vt:lpstr>
      <vt:lpstr>6. Common system supports needed for bullying and early school leaving prevention (Downes &amp; Cefai 2016)</vt:lpstr>
      <vt:lpstr>PowerPoint Presentation</vt:lpstr>
      <vt:lpstr>PowerPoint Presentation</vt:lpstr>
      <vt:lpstr>7. Move Towards Promotion of Inclusive Systems – Not Simply Pre-packaged Programmes</vt:lpstr>
      <vt:lpstr>PowerPoint Presentation</vt:lpstr>
      <vt:lpstr>PowerPoint Presentation</vt:lpstr>
      <vt:lpstr>Rutter (1985) argues that change to background supporting conditions have been frequently overlooked within developmental psychology:   “It is commonly but wrongly assumed that a significant main effect in a multivari­ate analysis means that that variable has an effect on its own. It does not. What it means is that there is a significant main effect for that variable, after other variables have been taken into account: that is not tantamount to an effect in the absence of all other variables”  </vt:lpstr>
      <vt:lpstr>   Background Conditions as Mediating Variables to Prevent the Consequences of Bullying   The Finnish population based, longitudinal birth cohort study of 2551 boys from age 8 years to 16–20 years (Sourander et al., 2007) found that frequent perpetrators of bullying display high levels of psychiatric symptoms in childhood.  Sourander et al.’s (2007) conclusion recognises the key role of such supports ‘mental health services should be an integrated and active part of the school environment, as effective prevention requires the shortest possible delay between detection and intervention’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St.Patrick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Valerie McLoughlin</dc:creator>
  <cp:lastModifiedBy>Deirdre Daly</cp:lastModifiedBy>
  <cp:revision>34</cp:revision>
  <dcterms:created xsi:type="dcterms:W3CDTF">2017-04-19T08:36:11Z</dcterms:created>
  <dcterms:modified xsi:type="dcterms:W3CDTF">2017-04-28T09:28:47Z</dcterms:modified>
</cp:coreProperties>
</file>