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1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4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5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8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9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0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2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2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2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708" r:id="rId2"/>
    <p:sldMasterId id="2147483726" r:id="rId3"/>
    <p:sldMasterId id="2147483915" r:id="rId4"/>
    <p:sldMasterId id="2147483744" r:id="rId5"/>
    <p:sldMasterId id="2147483688" r:id="rId6"/>
    <p:sldMasterId id="2147483767" r:id="rId7"/>
    <p:sldMasterId id="2147483775" r:id="rId8"/>
    <p:sldMasterId id="2147483759" r:id="rId9"/>
    <p:sldMasterId id="2147483798" r:id="rId10"/>
    <p:sldMasterId id="2147483806" r:id="rId11"/>
    <p:sldMasterId id="2147483790" r:id="rId12"/>
    <p:sldMasterId id="2147483907" r:id="rId13"/>
    <p:sldMasterId id="2147483899" r:id="rId14"/>
    <p:sldMasterId id="2147483822" r:id="rId15"/>
    <p:sldMasterId id="2147483830" r:id="rId16"/>
    <p:sldMasterId id="2147483814" r:id="rId17"/>
    <p:sldMasterId id="2147483846" r:id="rId18"/>
    <p:sldMasterId id="2147483854" r:id="rId19"/>
    <p:sldMasterId id="2147483862" r:id="rId20"/>
    <p:sldMasterId id="2147483870" r:id="rId21"/>
    <p:sldMasterId id="2147483878" r:id="rId22"/>
    <p:sldMasterId id="2147483838" r:id="rId23"/>
    <p:sldMasterId id="2147483886" r:id="rId24"/>
    <p:sldMasterId id="2147483894" r:id="rId25"/>
  </p:sldMasterIdLst>
  <p:notesMasterIdLst>
    <p:notesMasterId r:id="rId39"/>
  </p:notesMasterIdLst>
  <p:sldIdLst>
    <p:sldId id="281" r:id="rId26"/>
    <p:sldId id="315" r:id="rId27"/>
    <p:sldId id="339" r:id="rId28"/>
    <p:sldId id="325" r:id="rId29"/>
    <p:sldId id="340" r:id="rId30"/>
    <p:sldId id="326" r:id="rId31"/>
    <p:sldId id="327" r:id="rId32"/>
    <p:sldId id="329" r:id="rId33"/>
    <p:sldId id="337" r:id="rId34"/>
    <p:sldId id="332" r:id="rId35"/>
    <p:sldId id="335" r:id="rId36"/>
    <p:sldId id="333" r:id="rId37"/>
    <p:sldId id="29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ED9"/>
    <a:srgbClr val="1A3C66"/>
    <a:srgbClr val="5B848C"/>
    <a:srgbClr val="FFC800"/>
    <a:srgbClr val="FFEEB2"/>
    <a:srgbClr val="00A5F7"/>
    <a:srgbClr val="FA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6"/>
    <p:restoredTop sz="94716"/>
  </p:normalViewPr>
  <p:slideViewPr>
    <p:cSldViewPr snapToGrid="0" snapToObjects="1">
      <p:cViewPr varScale="1">
        <p:scale>
          <a:sx n="64" d="100"/>
          <a:sy n="64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CE5B1-08C4-4EDF-A728-2B964D89FA34}" type="datetimeFigureOut">
              <a:rPr lang="en-IE" smtClean="0"/>
              <a:t>09/03/2023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8D92-4BF2-4ABA-8CFF-1276ED0A252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16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6D4D2-2C1F-B644-9BB7-E3F1A519CF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6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BA59F3-AEB3-204E-8300-58EF74F8C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108" y="584846"/>
            <a:ext cx="7904205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F77F7AA-28BF-274E-AEFB-1D0AD137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08" y="2135639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796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6153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89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562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309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062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7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329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0107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711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6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5383427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538342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09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29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8422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55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19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0892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930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077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679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555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1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1" y="2719301"/>
            <a:ext cx="5562600" cy="21038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2015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606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2760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936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1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644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2257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05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47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726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4" y="1166042"/>
            <a:ext cx="5284745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434" y="3566083"/>
            <a:ext cx="5284745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284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779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49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1199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5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607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590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332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1515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32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46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5389606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490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91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2581728"/>
            <a:ext cx="10311878" cy="3063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68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504" y="893033"/>
            <a:ext cx="901187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5081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768358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5208" y="1788361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626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6" y="2965165"/>
            <a:ext cx="5157787" cy="3349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288" y="2011222"/>
            <a:ext cx="5183188" cy="7490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3288" y="2965165"/>
            <a:ext cx="5183188" cy="33496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02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08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2824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614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642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0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24994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0969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480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871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978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769" y="2160166"/>
            <a:ext cx="506297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769" y="4267014"/>
            <a:ext cx="5148319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8485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283430"/>
            <a:ext cx="5403040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971386"/>
            <a:ext cx="5403040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8127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226" y="3429000"/>
            <a:ext cx="5166854" cy="93233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6344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6410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21" y="1322152"/>
            <a:ext cx="506297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21" y="3429000"/>
            <a:ext cx="5148319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79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283430"/>
            <a:ext cx="5403040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812890"/>
            <a:ext cx="5403040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08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741" y="1999693"/>
            <a:ext cx="8830962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741" y="4106541"/>
            <a:ext cx="8830962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294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3282696"/>
            <a:ext cx="5166854" cy="93233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789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39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7" y="3429000"/>
            <a:ext cx="826872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9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211" y="2018658"/>
            <a:ext cx="8818777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7211" y="4554625"/>
            <a:ext cx="8818777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441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626046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486" y="3320791"/>
            <a:ext cx="4129217" cy="2423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522" y="3344090"/>
            <a:ext cx="4226011" cy="2400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0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434198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6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429000"/>
            <a:ext cx="8268729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6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770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9741" y="1999693"/>
            <a:ext cx="8830962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741" y="4106541"/>
            <a:ext cx="8830962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24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487" y="3429000"/>
            <a:ext cx="826872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2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7211" y="2018658"/>
            <a:ext cx="8818777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7211" y="4554625"/>
            <a:ext cx="8818777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695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626046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9486" y="3320791"/>
            <a:ext cx="4129217" cy="24236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9522" y="3344090"/>
            <a:ext cx="4226011" cy="24003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6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3429000"/>
            <a:ext cx="8268729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3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5622496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456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542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13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634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68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8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739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6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0543C47-599B-DE42-8EE6-81B465151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7737390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96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98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38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928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7737389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8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489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8824784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516707"/>
            <a:ext cx="4314567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2705" y="1516707"/>
            <a:ext cx="4226009" cy="40067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39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416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9493" y="1681163"/>
            <a:ext cx="4384963" cy="7550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9493" y="2733394"/>
            <a:ext cx="4384963" cy="27653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054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091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889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39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8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791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21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9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370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76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97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9874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1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875229"/>
            <a:ext cx="5383427" cy="1293362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2426022"/>
            <a:ext cx="5383427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64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6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87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588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74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0" y="1545409"/>
            <a:ext cx="8483077" cy="21038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97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04" y="1179387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504" y="3715354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708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510442"/>
            <a:ext cx="8800072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3930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7656" y="1996220"/>
            <a:ext cx="427634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61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644" y="2817812"/>
            <a:ext cx="431604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7111" y="2033524"/>
            <a:ext cx="433730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7111" y="2857436"/>
            <a:ext cx="433730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49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10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9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31" y="2719301"/>
            <a:ext cx="5562600" cy="210382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15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89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89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18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1" y="2020896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49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20" y="67951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20" y="321548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4729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456176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7959" y="1596553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92" y="1596553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747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669925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92" y="1985963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092" y="2809875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985963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809875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3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2000914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9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0908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489" y="1322152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489" y="3429000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59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21" y="1812072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971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20" y="67951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20" y="321548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14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34" y="1166042"/>
            <a:ext cx="5284745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434" y="3566083"/>
            <a:ext cx="5284745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16457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93" y="456176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231" y="1596553"/>
            <a:ext cx="5181600" cy="3389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464" y="1596553"/>
            <a:ext cx="5181600" cy="33899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463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092" y="669925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6092" y="1985963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092" y="2809875"/>
            <a:ext cx="5157787" cy="21156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985963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809875"/>
            <a:ext cx="5183188" cy="21156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14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2000914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26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6016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934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693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7477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52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6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6" y="1514304"/>
            <a:ext cx="5389606" cy="1914695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960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764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83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940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400F-6EC7-9E48-A2FF-08DF030F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904" y="1837755"/>
            <a:ext cx="7657242" cy="214557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11897-C713-A142-980E-DDF6224A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904" y="4373722"/>
            <a:ext cx="7657242" cy="10677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611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10F7-1811-F248-ACDB-8D956755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6C81-EA7E-5B48-8E0D-ED145E2BF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22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E4CFA-B073-6840-A434-12B36BFC2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9880" y="2918787"/>
            <a:ext cx="5181600" cy="366489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091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5FC41-D2B3-2241-865F-3F932D6F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124" y="1633093"/>
            <a:ext cx="10515600" cy="99799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49F22-E1D8-3C43-B4F5-B34A5C88F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124" y="2949131"/>
            <a:ext cx="5157787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ECD05-BE49-AF44-B530-C776D055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124" y="3773043"/>
            <a:ext cx="5157787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936D-1625-A24C-A1D4-1C0B4EB80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536" y="2949131"/>
            <a:ext cx="5183188" cy="6203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0112F-DF30-FF48-A146-E87A8CF5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4536" y="3773043"/>
            <a:ext cx="5183188" cy="27740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25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670-BA49-0942-84B7-8AF0DFA1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06" y="2452018"/>
            <a:ext cx="10189958" cy="9323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418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6462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14EE-B654-E64C-B5B5-7F1F189F0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209" y="1806598"/>
            <a:ext cx="7904205" cy="1880329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7F341D-9A29-4142-A870-A50D3D60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209" y="3913446"/>
            <a:ext cx="7904205" cy="129336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74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73594-CC13-C247-9823-B0FF3777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D9D01-EE28-4C44-8372-476E83E3B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22" y="2984064"/>
            <a:ext cx="10189958" cy="32338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1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12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image" Target="../media/image13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9" Type="http://schemas.openxmlformats.org/officeDocument/2006/relationships/image" Target="../media/image14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Relationship Id="rId9" Type="http://schemas.openxmlformats.org/officeDocument/2006/relationships/image" Target="../media/image15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Relationship Id="rId9" Type="http://schemas.openxmlformats.org/officeDocument/2006/relationships/image" Target="../media/image16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9" Type="http://schemas.openxmlformats.org/officeDocument/2006/relationships/image" Target="../media/image17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9" Type="http://schemas.openxmlformats.org/officeDocument/2006/relationships/image" Target="../media/image18.jp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Relationship Id="rId9" Type="http://schemas.openxmlformats.org/officeDocument/2006/relationships/image" Target="../media/image19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Relationship Id="rId9" Type="http://schemas.openxmlformats.org/officeDocument/2006/relationships/image" Target="../media/image20.jp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6.xml"/><Relationship Id="rId9" Type="http://schemas.openxmlformats.org/officeDocument/2006/relationships/image" Target="../media/image21.jp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Relationship Id="rId9" Type="http://schemas.openxmlformats.org/officeDocument/2006/relationships/image" Target="../media/image22.jp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0.xml"/><Relationship Id="rId9" Type="http://schemas.openxmlformats.org/officeDocument/2006/relationships/image" Target="../media/image23.jp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24.jpg"/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5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5.jp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471269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9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021" y="212057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021" y="70551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1021" y="1922871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1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522" y="1741834"/>
            <a:ext cx="1018995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522" y="3156894"/>
            <a:ext cx="10189958" cy="301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6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3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386" y="62017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386" y="1840158"/>
            <a:ext cx="10311878" cy="463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501953"/>
            <a:ext cx="553788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2768728"/>
            <a:ext cx="5537887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5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62" y="1718239"/>
            <a:ext cx="10311878" cy="429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897862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897862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70" y="778666"/>
            <a:ext cx="530096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70" y="2193727"/>
            <a:ext cx="5300966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6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9" r:id="rId2"/>
    <p:sldLayoutId id="2147483892" r:id="rId3"/>
    <p:sldLayoutId id="214748389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70" y="778666"/>
            <a:ext cx="530096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770" y="2193727"/>
            <a:ext cx="5300966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501953"/>
            <a:ext cx="5537886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2768728"/>
            <a:ext cx="5537887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26872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487" y="3429000"/>
            <a:ext cx="826872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487" y="2013939"/>
            <a:ext cx="826872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487" y="3429000"/>
            <a:ext cx="826872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50" r:id="rId5"/>
    <p:sldLayoutId id="214748375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0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8016A-3457-B442-B964-5BE9F993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CB214-2F93-F640-8DC4-3981CCF9A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ng.burgitian@dcu.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owerbi.microsoft.com/en-au/" TargetMode="External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4808" y="592391"/>
            <a:ext cx="9982969" cy="1719985"/>
          </a:xfrm>
          <a:solidFill>
            <a:srgbClr val="FFEEB2"/>
          </a:solidFill>
        </p:spPr>
        <p:txBody>
          <a:bodyPr anchor="ctr">
            <a:normAutofit/>
          </a:bodyPr>
          <a:lstStyle/>
          <a:p>
            <a:pPr algn="ctr"/>
            <a:r>
              <a:rPr lang="en-IE" sz="3600" dirty="0">
                <a:solidFill>
                  <a:srgbClr val="1A3C66"/>
                </a:solidFill>
              </a:rPr>
              <a:t>DCU Power BI 101 Guide for End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005145" y="4536827"/>
            <a:ext cx="5319347" cy="2127739"/>
          </a:xfrm>
          <a:noFill/>
        </p:spPr>
        <p:txBody>
          <a:bodyPr>
            <a:normAutofit/>
          </a:bodyPr>
          <a:lstStyle/>
          <a:p>
            <a:pPr algn="ctr"/>
            <a:r>
              <a:rPr lang="en-IE" dirty="0" err="1">
                <a:solidFill>
                  <a:srgbClr val="1A3C66"/>
                </a:solidFill>
              </a:rPr>
              <a:t>Dr.</a:t>
            </a:r>
            <a:r>
              <a:rPr lang="en-IE" dirty="0">
                <a:solidFill>
                  <a:srgbClr val="1A3C66"/>
                </a:solidFill>
              </a:rPr>
              <a:t> Jing Burgi-Tian</a:t>
            </a:r>
          </a:p>
          <a:p>
            <a:pPr algn="ctr"/>
            <a:r>
              <a:rPr lang="en-IE" dirty="0">
                <a:solidFill>
                  <a:srgbClr val="1A3C66"/>
                </a:solidFill>
              </a:rPr>
              <a:t>Quality Promotions Office</a:t>
            </a:r>
          </a:p>
          <a:p>
            <a:pPr algn="ctr"/>
            <a:r>
              <a:rPr lang="en-IE" dirty="0">
                <a:solidFill>
                  <a:srgbClr val="1A3C66"/>
                </a:solidFill>
                <a:hlinkClick r:id="rId3"/>
              </a:rPr>
              <a:t>Jing.burgitian@dcu.ie</a:t>
            </a:r>
            <a:r>
              <a:rPr lang="en-IE" dirty="0">
                <a:solidFill>
                  <a:srgbClr val="1A3C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775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Downloading the reports into PPT or PDF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E7C6D-B11E-E1E3-B093-E0D09C028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99" b="7421"/>
          <a:stretch/>
        </p:blipFill>
        <p:spPr>
          <a:xfrm>
            <a:off x="266774" y="1473773"/>
            <a:ext cx="10594079" cy="49425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FC7DF7-26DD-E0F5-2851-77A566419E5E}"/>
              </a:ext>
            </a:extLst>
          </p:cNvPr>
          <p:cNvSpPr/>
          <p:nvPr/>
        </p:nvSpPr>
        <p:spPr>
          <a:xfrm>
            <a:off x="2728378" y="1797803"/>
            <a:ext cx="2959500" cy="13173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032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Downloading the visuals as image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3AF4B-A507-0139-FCF0-962367FE5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Hover over the visual you want to download, and click on “copy as image with caption”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D9DE07-A9DB-235D-F8C1-C3D9EF2BE574}"/>
              </a:ext>
            </a:extLst>
          </p:cNvPr>
          <p:cNvGrpSpPr/>
          <p:nvPr/>
        </p:nvGrpSpPr>
        <p:grpSpPr>
          <a:xfrm>
            <a:off x="1064301" y="2523238"/>
            <a:ext cx="8304552" cy="4117405"/>
            <a:chOff x="5890246" y="2597321"/>
            <a:chExt cx="8319540" cy="46282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4D4C21-1AC0-51A3-9EEF-03F4134B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951" t="21024" r="13811" b="11457"/>
            <a:stretch/>
          </p:blipFill>
          <p:spPr>
            <a:xfrm>
              <a:off x="5890246" y="2597321"/>
              <a:ext cx="8319540" cy="46282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FC7DF7-26DD-E0F5-2851-77A566419E5E}"/>
                </a:ext>
              </a:extLst>
            </p:cNvPr>
            <p:cNvSpPr/>
            <p:nvPr/>
          </p:nvSpPr>
          <p:spPr>
            <a:xfrm>
              <a:off x="9623684" y="2612311"/>
              <a:ext cx="1903752" cy="8166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364278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29" y="278095"/>
            <a:ext cx="8483079" cy="932334"/>
          </a:xfrm>
        </p:spPr>
        <p:txBody>
          <a:bodyPr>
            <a:normAutofit fontScale="90000"/>
          </a:bodyPr>
          <a:lstStyle/>
          <a:p>
            <a:r>
              <a:rPr lang="en-US" dirty="0"/>
              <a:t>Downloading summary data from visuals into Excel</a:t>
            </a:r>
            <a:endParaRPr lang="en-IE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99F9BE-A1C6-1714-7969-3851D1A426E9}"/>
              </a:ext>
            </a:extLst>
          </p:cNvPr>
          <p:cNvGrpSpPr/>
          <p:nvPr/>
        </p:nvGrpSpPr>
        <p:grpSpPr>
          <a:xfrm>
            <a:off x="6425123" y="3330665"/>
            <a:ext cx="5766877" cy="3538600"/>
            <a:chOff x="6403486" y="3643982"/>
            <a:chExt cx="4803767" cy="26907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E444CD7-B536-68FC-9696-36D1311A8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690" t="21008" r="14373" b="11310"/>
            <a:stretch/>
          </p:blipFill>
          <p:spPr>
            <a:xfrm>
              <a:off x="6403486" y="3643982"/>
              <a:ext cx="4803767" cy="269073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FC7DF7-26DD-E0F5-2851-77A566419E5E}"/>
                </a:ext>
              </a:extLst>
            </p:cNvPr>
            <p:cNvSpPr/>
            <p:nvPr/>
          </p:nvSpPr>
          <p:spPr>
            <a:xfrm>
              <a:off x="9533744" y="4242216"/>
              <a:ext cx="764499" cy="2248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FCDF630-1B9D-A53A-E32D-6E9A8375A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226841"/>
            <a:ext cx="10164175" cy="2103824"/>
          </a:xfrm>
        </p:spPr>
        <p:txBody>
          <a:bodyPr/>
          <a:lstStyle/>
          <a:p>
            <a:r>
              <a:rPr lang="en-US" dirty="0"/>
              <a:t>Click on “more options” (icon with 3 dots)</a:t>
            </a:r>
          </a:p>
          <a:p>
            <a:r>
              <a:rPr lang="en-US" dirty="0"/>
              <a:t>Click on “Export Data”</a:t>
            </a:r>
          </a:p>
          <a:p>
            <a:r>
              <a:rPr lang="en-US" dirty="0"/>
              <a:t>Underlaying data is usually disabled, you may choose to download summary data, or current layout</a:t>
            </a:r>
            <a:endParaRPr lang="en-I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DDE62F-C994-EF76-B322-F019603A5DF9}"/>
              </a:ext>
            </a:extLst>
          </p:cNvPr>
          <p:cNvGrpSpPr/>
          <p:nvPr/>
        </p:nvGrpSpPr>
        <p:grpSpPr>
          <a:xfrm>
            <a:off x="0" y="3347077"/>
            <a:ext cx="6250898" cy="3484418"/>
            <a:chOff x="0" y="3561641"/>
            <a:chExt cx="5516380" cy="32698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E7F12C-D471-47DE-3B58-C6DC2CC35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582" t="21024" r="14549" b="7423"/>
            <a:stretch/>
          </p:blipFill>
          <p:spPr>
            <a:xfrm>
              <a:off x="0" y="3561641"/>
              <a:ext cx="5516380" cy="326985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2DA52B-7097-851C-5723-8282BDF29C31}"/>
                </a:ext>
              </a:extLst>
            </p:cNvPr>
            <p:cNvSpPr/>
            <p:nvPr/>
          </p:nvSpPr>
          <p:spPr>
            <a:xfrm>
              <a:off x="3288990" y="3764475"/>
              <a:ext cx="593462" cy="3230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45256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9631" y="5033427"/>
            <a:ext cx="3568879" cy="1021009"/>
          </a:xfrm>
          <a:noFill/>
        </p:spPr>
        <p:txBody>
          <a:bodyPr>
            <a:normAutofit/>
          </a:bodyPr>
          <a:lstStyle/>
          <a:p>
            <a:r>
              <a:rPr lang="en-IE" sz="2000" dirty="0">
                <a:solidFill>
                  <a:srgbClr val="1A3C66"/>
                </a:solidFill>
              </a:rPr>
              <a:t>Jing Burgi-Tian</a:t>
            </a:r>
          </a:p>
          <a:p>
            <a:r>
              <a:rPr lang="en-IE" sz="2000" dirty="0">
                <a:solidFill>
                  <a:srgbClr val="1A3C66"/>
                </a:solidFill>
              </a:rPr>
              <a:t>jing.burgitian@dcu.ie</a:t>
            </a:r>
          </a:p>
          <a:p>
            <a:endParaRPr lang="en-I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74BED9"/>
                </a:solidFill>
              </a:rPr>
              <a:t>What is Power BI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19" y="1850161"/>
            <a:ext cx="9028888" cy="4509860"/>
          </a:xfrm>
        </p:spPr>
        <p:txBody>
          <a:bodyPr>
            <a:normAutofit/>
          </a:bodyPr>
          <a:lstStyle/>
          <a:p>
            <a:r>
              <a:rPr lang="en-US" dirty="0"/>
              <a:t>Power BI is an interactive data visualization software product developed by Microsoft with a primary focus on business intelligence.</a:t>
            </a:r>
            <a:endParaRPr lang="en-IE" dirty="0"/>
          </a:p>
        </p:txBody>
      </p:sp>
      <p:pic>
        <p:nvPicPr>
          <p:cNvPr id="4" name="Picture 2" descr="Tutoriales Power BI – Abertia Consulting &amp; Services SL">
            <a:extLst>
              <a:ext uri="{FF2B5EF4-FFF2-40B4-BE49-F238E27FC236}">
                <a16:creationId xmlns:a16="http://schemas.microsoft.com/office/drawing/2014/main" id="{ED32ABA6-403F-06E5-9E00-C08BA0D67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84" y="3288218"/>
            <a:ext cx="6068958" cy="347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BCF6-DAA8-9E31-3743-467CF748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</a:t>
            </a:r>
            <a:r>
              <a:rPr lang="en-US" dirty="0" err="1"/>
              <a:t>v.s</a:t>
            </a:r>
            <a:r>
              <a:rPr lang="en-US" dirty="0"/>
              <a:t>. Desktop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7B122-A8C0-7403-482F-93E7AED88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Service: on web, for viewing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EC1AE-1003-CDC8-9664-EC7A47C7C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Desktop: installed, for creating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915B9A-3031-CD37-80BA-6C51A08008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350" r="1147" b="7422"/>
          <a:stretch/>
        </p:blipFill>
        <p:spPr>
          <a:xfrm>
            <a:off x="76842" y="3183202"/>
            <a:ext cx="5482584" cy="275113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4E1259C-B318-1FD5-0E84-D36046B072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34050" y="3183202"/>
            <a:ext cx="5183188" cy="29141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937CC5-7A8F-2624-5460-AB431257DBFA}"/>
              </a:ext>
            </a:extLst>
          </p:cNvPr>
          <p:cNvSpPr/>
          <p:nvPr/>
        </p:nvSpPr>
        <p:spPr>
          <a:xfrm>
            <a:off x="0" y="1715072"/>
            <a:ext cx="5584064" cy="4753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923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Go to Power BI (</a:t>
            </a:r>
            <a:r>
              <a:rPr lang="en-US" dirty="0">
                <a:hlinkClick r:id="rId2"/>
              </a:rPr>
              <a:t>https://powerbi.microsoft.com/en-au/</a:t>
            </a:r>
            <a:r>
              <a:rPr lang="en-US" dirty="0"/>
              <a:t>)</a:t>
            </a:r>
          </a:p>
          <a:p>
            <a:r>
              <a:rPr lang="en-US" dirty="0"/>
              <a:t>Log in with your DCU email address</a:t>
            </a:r>
          </a:p>
          <a:p>
            <a:pPr lvl="1"/>
            <a:r>
              <a:rPr lang="en-US" dirty="0"/>
              <a:t>If this is your first-time using Power BI, sign up for a free account.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F27E60-0247-2D8E-6B44-4384F9342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79" r="1517" b="5771"/>
          <a:stretch/>
        </p:blipFill>
        <p:spPr>
          <a:xfrm>
            <a:off x="709535" y="2869828"/>
            <a:ext cx="8117472" cy="39320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61273-D926-9B33-5A0A-5C4E64ED65A8}"/>
              </a:ext>
            </a:extLst>
          </p:cNvPr>
          <p:cNvSpPr/>
          <p:nvPr/>
        </p:nvSpPr>
        <p:spPr>
          <a:xfrm>
            <a:off x="7360170" y="2869828"/>
            <a:ext cx="824460" cy="323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73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Go to DCU ISS’ website, click on ISS </a:t>
            </a:r>
            <a:r>
              <a:rPr lang="en-US" dirty="0" err="1"/>
              <a:t>quicklinks</a:t>
            </a:r>
            <a:r>
              <a:rPr lang="en-US" dirty="0"/>
              <a:t> – Power BI</a:t>
            </a:r>
          </a:p>
          <a:p>
            <a:r>
              <a:rPr lang="en-US" dirty="0"/>
              <a:t>Make sure to select “Power BI Service”</a:t>
            </a:r>
            <a:endParaRPr lang="en-I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2DC22D-51FD-009A-F889-61D1C7ECEB47}"/>
              </a:ext>
            </a:extLst>
          </p:cNvPr>
          <p:cNvGrpSpPr/>
          <p:nvPr/>
        </p:nvGrpSpPr>
        <p:grpSpPr>
          <a:xfrm>
            <a:off x="524657" y="2578309"/>
            <a:ext cx="9398832" cy="4092314"/>
            <a:chOff x="898565" y="748637"/>
            <a:chExt cx="11293435" cy="571125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4B08AE-6D81-F4FB-035D-1F6B184EC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50" t="11566" r="2820" b="5116"/>
            <a:stretch/>
          </p:blipFill>
          <p:spPr>
            <a:xfrm>
              <a:off x="898565" y="748637"/>
              <a:ext cx="11293435" cy="57112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C61273-D926-9B33-5A0A-5C4E64ED65A8}"/>
                </a:ext>
              </a:extLst>
            </p:cNvPr>
            <p:cNvSpPr/>
            <p:nvPr/>
          </p:nvSpPr>
          <p:spPr>
            <a:xfrm>
              <a:off x="9368853" y="5478117"/>
              <a:ext cx="824460" cy="32307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BAAF3B-0784-A082-A937-C9F07BCEF23A}"/>
                </a:ext>
              </a:extLst>
            </p:cNvPr>
            <p:cNvSpPr/>
            <p:nvPr/>
          </p:nvSpPr>
          <p:spPr>
            <a:xfrm>
              <a:off x="1141751" y="3751866"/>
              <a:ext cx="7552544" cy="34044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92789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Click on Apps on the left-hand side.</a:t>
            </a:r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CC5D36-7A1D-832D-9AF9-4A1586A0B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5" r="32869" b="20423"/>
          <a:stretch/>
        </p:blipFill>
        <p:spPr>
          <a:xfrm>
            <a:off x="1154242" y="2091128"/>
            <a:ext cx="8184630" cy="47668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61273-D926-9B33-5A0A-5C4E64ED65A8}"/>
              </a:ext>
            </a:extLst>
          </p:cNvPr>
          <p:cNvSpPr/>
          <p:nvPr/>
        </p:nvSpPr>
        <p:spPr>
          <a:xfrm>
            <a:off x="1154242" y="4636102"/>
            <a:ext cx="442083" cy="323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222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Click on green button “Get Apps” on the top right corner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D2724-D45A-FC67-72BF-3A14FEE0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71" b="7422"/>
          <a:stretch/>
        </p:blipFill>
        <p:spPr>
          <a:xfrm>
            <a:off x="178230" y="2249961"/>
            <a:ext cx="9262820" cy="432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C61273-D926-9B33-5A0A-5C4E64ED65A8}"/>
              </a:ext>
            </a:extLst>
          </p:cNvPr>
          <p:cNvSpPr/>
          <p:nvPr/>
        </p:nvSpPr>
        <p:spPr>
          <a:xfrm>
            <a:off x="8384924" y="2637422"/>
            <a:ext cx="1056126" cy="323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138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8F13E-376A-831C-F596-908F52A8D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3" t="9246" r="9873" b="7422"/>
          <a:stretch/>
        </p:blipFill>
        <p:spPr>
          <a:xfrm>
            <a:off x="2361695" y="2765627"/>
            <a:ext cx="6662130" cy="3897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15D3C-A7C2-8D69-9D82-093DBBFF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9C917-1621-3E35-31A4-7E492C444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29" y="1545409"/>
            <a:ext cx="10164175" cy="2103824"/>
          </a:xfrm>
        </p:spPr>
        <p:txBody>
          <a:bodyPr/>
          <a:lstStyle/>
          <a:p>
            <a:r>
              <a:rPr lang="en-US" dirty="0"/>
              <a:t>Click on “organizational apps” to look for apps developed by DCU staff, and click on “get it now” for any apps you are interested in</a:t>
            </a:r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C61273-D926-9B33-5A0A-5C4E64ED65A8}"/>
              </a:ext>
            </a:extLst>
          </p:cNvPr>
          <p:cNvSpPr/>
          <p:nvPr/>
        </p:nvSpPr>
        <p:spPr>
          <a:xfrm>
            <a:off x="2883362" y="3267461"/>
            <a:ext cx="1056126" cy="3230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87BA62-543F-D775-5217-022A8F171104}"/>
              </a:ext>
            </a:extLst>
          </p:cNvPr>
          <p:cNvSpPr/>
          <p:nvPr/>
        </p:nvSpPr>
        <p:spPr>
          <a:xfrm>
            <a:off x="2883361" y="4869451"/>
            <a:ext cx="893733" cy="3030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6963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2D8C-F491-9BA7-81DD-5A1B85EE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data seems wrong. What happened?</a:t>
            </a:r>
            <a:br>
              <a:rPr lang="en-US" dirty="0"/>
            </a:br>
            <a:r>
              <a:rPr lang="en-US" dirty="0"/>
              <a:t>Check filters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47748-6766-C41C-9D9C-5567953D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9E1AB-A73B-F704-0F80-6F07B7911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74" t="21024" r="14057" b="11455"/>
          <a:stretch/>
        </p:blipFill>
        <p:spPr>
          <a:xfrm>
            <a:off x="343930" y="1545409"/>
            <a:ext cx="8868284" cy="49603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597F19-4593-F5D2-812B-831A3960820E}"/>
              </a:ext>
            </a:extLst>
          </p:cNvPr>
          <p:cNvSpPr/>
          <p:nvPr/>
        </p:nvSpPr>
        <p:spPr>
          <a:xfrm>
            <a:off x="6252714" y="2770322"/>
            <a:ext cx="3116138" cy="2686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518519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5166</TotalTime>
  <Words>281</Words>
  <Application>Microsoft Office PowerPoint</Application>
  <PresentationFormat>Widescreen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13</vt:i4>
      </vt:variant>
    </vt:vector>
  </HeadingPairs>
  <TitlesOfParts>
    <vt:vector size="40" baseType="lpstr">
      <vt:lpstr>Arial</vt:lpstr>
      <vt:lpstr>Calibri</vt:lpstr>
      <vt:lpstr>2_Office Theme</vt:lpstr>
      <vt:lpstr>3_Office Theme</vt:lpstr>
      <vt:lpstr>5_Office Theme</vt:lpstr>
      <vt:lpstr>7_Office Theme</vt:lpstr>
      <vt:lpstr>6_Office Theme</vt:lpstr>
      <vt:lpstr>4_Office Theme</vt:lpstr>
      <vt:lpstr>9_Office Theme</vt:lpstr>
      <vt:lpstr>10_Office Theme</vt:lpstr>
      <vt:lpstr>8_Office Theme</vt:lpstr>
      <vt:lpstr>13_Office Theme</vt:lpstr>
      <vt:lpstr>14_Office Theme</vt:lpstr>
      <vt:lpstr>12_Office Theme</vt:lpstr>
      <vt:lpstr>27_Office Theme</vt:lpstr>
      <vt:lpstr>26_Office Theme</vt:lpstr>
      <vt:lpstr>16_Office Theme</vt:lpstr>
      <vt:lpstr>17_Office Theme</vt:lpstr>
      <vt:lpstr>15_Office Theme</vt:lpstr>
      <vt:lpstr>19_Office Theme</vt:lpstr>
      <vt:lpstr>20_Office Theme</vt:lpstr>
      <vt:lpstr>21_Office Theme</vt:lpstr>
      <vt:lpstr>22_Office Theme</vt:lpstr>
      <vt:lpstr>23_Office Theme</vt:lpstr>
      <vt:lpstr>18_Office Theme</vt:lpstr>
      <vt:lpstr>24_Office Theme</vt:lpstr>
      <vt:lpstr>25_Office Theme</vt:lpstr>
      <vt:lpstr>DCU Power BI 101 Guide for End Users</vt:lpstr>
      <vt:lpstr>What is Power BI</vt:lpstr>
      <vt:lpstr>Service v.s. Desktop</vt:lpstr>
      <vt:lpstr>Getting Started</vt:lpstr>
      <vt:lpstr>Getting Started</vt:lpstr>
      <vt:lpstr>Getting Started</vt:lpstr>
      <vt:lpstr>Getting Started</vt:lpstr>
      <vt:lpstr>Getting Started</vt:lpstr>
      <vt:lpstr>My data seems wrong. What happened? Check filters</vt:lpstr>
      <vt:lpstr>Downloading the reports into PPT or PDF</vt:lpstr>
      <vt:lpstr>Downloading the visuals as image</vt:lpstr>
      <vt:lpstr>Downloading summary data from visuals into Excel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Ruth Halpin</dc:creator>
  <cp:lastModifiedBy>Jing Burgi-Tian</cp:lastModifiedBy>
  <cp:revision>36</cp:revision>
  <dcterms:created xsi:type="dcterms:W3CDTF">2022-05-19T09:57:07Z</dcterms:created>
  <dcterms:modified xsi:type="dcterms:W3CDTF">2023-03-09T14:26:27Z</dcterms:modified>
</cp:coreProperties>
</file>