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61" r:id="rId4"/>
    <p:sldId id="278" r:id="rId5"/>
    <p:sldId id="266" r:id="rId6"/>
    <p:sldId id="262" r:id="rId7"/>
    <p:sldId id="279" r:id="rId8"/>
    <p:sldId id="286" r:id="rId9"/>
    <p:sldId id="287" r:id="rId10"/>
    <p:sldId id="258" r:id="rId11"/>
    <p:sldId id="269" r:id="rId12"/>
    <p:sldId id="268" r:id="rId13"/>
    <p:sldId id="273" r:id="rId14"/>
    <p:sldId id="276" r:id="rId15"/>
    <p:sldId id="259" r:id="rId16"/>
    <p:sldId id="260" r:id="rId17"/>
    <p:sldId id="280" r:id="rId18"/>
    <p:sldId id="281" r:id="rId19"/>
    <p:sldId id="277" r:id="rId20"/>
    <p:sldId id="288" r:id="rId21"/>
    <p:sldId id="272" r:id="rId22"/>
    <p:sldId id="283" r:id="rId23"/>
  </p:sldIdLst>
  <p:sldSz cx="12192000" cy="6858000"/>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73" d="100"/>
          <a:sy n="73" d="100"/>
        </p:scale>
        <p:origin x="54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A1D2B-6025-4B36-8D9D-C20AF0E861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EF02F13F-A554-4295-98C7-BA8C2C3139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8DC84038-1DBB-4FEA-A688-1282186DEFEA}"/>
              </a:ext>
            </a:extLst>
          </p:cNvPr>
          <p:cNvSpPr>
            <a:spLocks noGrp="1"/>
          </p:cNvSpPr>
          <p:nvPr>
            <p:ph type="dt" sz="half" idx="10"/>
          </p:nvPr>
        </p:nvSpPr>
        <p:spPr/>
        <p:txBody>
          <a:bodyPr/>
          <a:lstStyle/>
          <a:p>
            <a:fld id="{A31D4FA4-1546-429C-91F6-33CD4BF641F2}" type="datetimeFigureOut">
              <a:rPr lang="en-IE" smtClean="0"/>
              <a:t>07/03/2022</a:t>
            </a:fld>
            <a:endParaRPr lang="en-IE"/>
          </a:p>
        </p:txBody>
      </p:sp>
      <p:sp>
        <p:nvSpPr>
          <p:cNvPr id="5" name="Footer Placeholder 4">
            <a:extLst>
              <a:ext uri="{FF2B5EF4-FFF2-40B4-BE49-F238E27FC236}">
                <a16:creationId xmlns:a16="http://schemas.microsoft.com/office/drawing/2014/main" id="{D350D97B-9B2C-4CDA-9B27-E3BAD44F8FB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CDECF196-86B1-4EA6-B102-40465E5F5BCC}"/>
              </a:ext>
            </a:extLst>
          </p:cNvPr>
          <p:cNvSpPr>
            <a:spLocks noGrp="1"/>
          </p:cNvSpPr>
          <p:nvPr>
            <p:ph type="sldNum" sz="quarter" idx="12"/>
          </p:nvPr>
        </p:nvSpPr>
        <p:spPr/>
        <p:txBody>
          <a:bodyPr/>
          <a:lstStyle/>
          <a:p>
            <a:fld id="{5AF54983-A6FE-4CCC-9041-85842E069A7D}" type="slidenum">
              <a:rPr lang="en-IE" smtClean="0"/>
              <a:t>‹#›</a:t>
            </a:fld>
            <a:endParaRPr lang="en-IE"/>
          </a:p>
        </p:txBody>
      </p:sp>
    </p:spTree>
    <p:extLst>
      <p:ext uri="{BB962C8B-B14F-4D97-AF65-F5344CB8AC3E}">
        <p14:creationId xmlns:p14="http://schemas.microsoft.com/office/powerpoint/2010/main" val="362192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69CA4-90F3-42FD-AA32-98EC35A6E4FD}"/>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B7F306DC-B5A6-4985-B1ED-10DEBD8BF6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B8F2D3D-2DFA-4B2F-91B3-1B53F697F3C7}"/>
              </a:ext>
            </a:extLst>
          </p:cNvPr>
          <p:cNvSpPr>
            <a:spLocks noGrp="1"/>
          </p:cNvSpPr>
          <p:nvPr>
            <p:ph type="dt" sz="half" idx="10"/>
          </p:nvPr>
        </p:nvSpPr>
        <p:spPr/>
        <p:txBody>
          <a:bodyPr/>
          <a:lstStyle/>
          <a:p>
            <a:fld id="{A31D4FA4-1546-429C-91F6-33CD4BF641F2}" type="datetimeFigureOut">
              <a:rPr lang="en-IE" smtClean="0"/>
              <a:t>07/03/2022</a:t>
            </a:fld>
            <a:endParaRPr lang="en-IE"/>
          </a:p>
        </p:txBody>
      </p:sp>
      <p:sp>
        <p:nvSpPr>
          <p:cNvPr id="5" name="Footer Placeholder 4">
            <a:extLst>
              <a:ext uri="{FF2B5EF4-FFF2-40B4-BE49-F238E27FC236}">
                <a16:creationId xmlns:a16="http://schemas.microsoft.com/office/drawing/2014/main" id="{585C7173-18E0-4325-8BAF-EB6193A72D0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163D199-08ED-42C6-ACF1-9F9F2F8284D8}"/>
              </a:ext>
            </a:extLst>
          </p:cNvPr>
          <p:cNvSpPr>
            <a:spLocks noGrp="1"/>
          </p:cNvSpPr>
          <p:nvPr>
            <p:ph type="sldNum" sz="quarter" idx="12"/>
          </p:nvPr>
        </p:nvSpPr>
        <p:spPr/>
        <p:txBody>
          <a:bodyPr/>
          <a:lstStyle/>
          <a:p>
            <a:fld id="{5AF54983-A6FE-4CCC-9041-85842E069A7D}" type="slidenum">
              <a:rPr lang="en-IE" smtClean="0"/>
              <a:t>‹#›</a:t>
            </a:fld>
            <a:endParaRPr lang="en-IE"/>
          </a:p>
        </p:txBody>
      </p:sp>
    </p:spTree>
    <p:extLst>
      <p:ext uri="{BB962C8B-B14F-4D97-AF65-F5344CB8AC3E}">
        <p14:creationId xmlns:p14="http://schemas.microsoft.com/office/powerpoint/2010/main" val="4187391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EC1F03-8674-4C77-928B-5F9BF46EC07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60D45C38-B912-48EC-B947-75060BED15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43CA4E2-F92E-43DD-8C9E-636878EB4F83}"/>
              </a:ext>
            </a:extLst>
          </p:cNvPr>
          <p:cNvSpPr>
            <a:spLocks noGrp="1"/>
          </p:cNvSpPr>
          <p:nvPr>
            <p:ph type="dt" sz="half" idx="10"/>
          </p:nvPr>
        </p:nvSpPr>
        <p:spPr/>
        <p:txBody>
          <a:bodyPr/>
          <a:lstStyle/>
          <a:p>
            <a:fld id="{A31D4FA4-1546-429C-91F6-33CD4BF641F2}" type="datetimeFigureOut">
              <a:rPr lang="en-IE" smtClean="0"/>
              <a:t>07/03/2022</a:t>
            </a:fld>
            <a:endParaRPr lang="en-IE"/>
          </a:p>
        </p:txBody>
      </p:sp>
      <p:sp>
        <p:nvSpPr>
          <p:cNvPr id="5" name="Footer Placeholder 4">
            <a:extLst>
              <a:ext uri="{FF2B5EF4-FFF2-40B4-BE49-F238E27FC236}">
                <a16:creationId xmlns:a16="http://schemas.microsoft.com/office/drawing/2014/main" id="{DCDABEEF-ED84-4DCA-90C3-A45B74EBF9E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F8F3A03-8836-4323-8047-DFDDE28CBB68}"/>
              </a:ext>
            </a:extLst>
          </p:cNvPr>
          <p:cNvSpPr>
            <a:spLocks noGrp="1"/>
          </p:cNvSpPr>
          <p:nvPr>
            <p:ph type="sldNum" sz="quarter" idx="12"/>
          </p:nvPr>
        </p:nvSpPr>
        <p:spPr/>
        <p:txBody>
          <a:bodyPr/>
          <a:lstStyle/>
          <a:p>
            <a:fld id="{5AF54983-A6FE-4CCC-9041-85842E069A7D}" type="slidenum">
              <a:rPr lang="en-IE" smtClean="0"/>
              <a:t>‹#›</a:t>
            </a:fld>
            <a:endParaRPr lang="en-IE"/>
          </a:p>
        </p:txBody>
      </p:sp>
    </p:spTree>
    <p:extLst>
      <p:ext uri="{BB962C8B-B14F-4D97-AF65-F5344CB8AC3E}">
        <p14:creationId xmlns:p14="http://schemas.microsoft.com/office/powerpoint/2010/main" val="35024375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71" name="Shape 71"/>
          <p:cNvSpPr>
            <a:spLocks noGrp="1"/>
          </p:cNvSpPr>
          <p:nvPr>
            <p:ph type="pic" idx="13"/>
          </p:nvPr>
        </p:nvSpPr>
        <p:spPr>
          <a:xfrm>
            <a:off x="0" y="0"/>
            <a:ext cx="6036469" cy="6858000"/>
          </a:xfrm>
          <a:prstGeom prst="rect">
            <a:avLst/>
          </a:prstGeom>
        </p:spPr>
        <p:txBody>
          <a:bodyPr lIns="91439" tIns="45719" rIns="91439" bIns="45719">
            <a:noAutofit/>
          </a:bodyPr>
          <a:lstStyle/>
          <a:p>
            <a:endParaRPr/>
          </a:p>
        </p:txBody>
      </p:sp>
      <p:sp>
        <p:nvSpPr>
          <p:cNvPr id="72" name="Shape 72"/>
          <p:cNvSpPr>
            <a:spLocks noGrp="1"/>
          </p:cNvSpPr>
          <p:nvPr>
            <p:ph type="body" sz="quarter" idx="14"/>
          </p:nvPr>
        </p:nvSpPr>
        <p:spPr>
          <a:xfrm>
            <a:off x="6584156" y="1107281"/>
            <a:ext cx="5060156" cy="0"/>
          </a:xfrm>
          <a:prstGeom prst="line">
            <a:avLst/>
          </a:prstGeom>
          <a:ln w="38100" cap="rnd">
            <a:solidFill>
              <a:srgbClr val="747676"/>
            </a:solidFill>
            <a:custDash>
              <a:ds d="100000" sp="200000"/>
            </a:custDash>
            <a:round/>
          </a:ln>
        </p:spPr>
        <p:txBody>
          <a:bodyPr anchor="ctr">
            <a:noAutofit/>
          </a:bodyPr>
          <a:lstStyle>
            <a:lvl1pPr marL="0" indent="0" defTabSz="321457">
              <a:spcBef>
                <a:spcPts val="0"/>
              </a:spcBef>
              <a:buSzTx/>
              <a:buFontTx/>
              <a:buNone/>
              <a:defRPr sz="1200">
                <a:solidFill>
                  <a:srgbClr val="000000"/>
                </a:solidFill>
                <a:latin typeface="Helvetica"/>
                <a:cs typeface="Helvetica"/>
                <a:sym typeface="Helvetica"/>
              </a:defRPr>
            </a:lvl1p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73" name="Shape 73"/>
          <p:cNvSpPr>
            <a:spLocks noGrp="1"/>
          </p:cNvSpPr>
          <p:nvPr>
            <p:ph type="title"/>
          </p:nvPr>
        </p:nvSpPr>
        <p:spPr>
          <a:xfrm>
            <a:off x="6584156" y="508992"/>
            <a:ext cx="5060156" cy="508992"/>
          </a:xfrm>
          <a:prstGeom prst="rect">
            <a:avLst/>
          </a:prstGeom>
        </p:spPr>
        <p:txBody>
          <a:bodyPr/>
          <a:lstStyle/>
          <a:p>
            <a:r>
              <a:t>Title Text</a:t>
            </a:r>
          </a:p>
        </p:txBody>
      </p:sp>
      <p:sp>
        <p:nvSpPr>
          <p:cNvPr id="74" name="Shape 74"/>
          <p:cNvSpPr>
            <a:spLocks noGrp="1"/>
          </p:cNvSpPr>
          <p:nvPr>
            <p:ph type="body" sz="half" idx="1"/>
          </p:nvPr>
        </p:nvSpPr>
        <p:spPr>
          <a:xfrm>
            <a:off x="6584156" y="1268016"/>
            <a:ext cx="5060156" cy="5080992"/>
          </a:xfrm>
          <a:prstGeom prst="rect">
            <a:avLst/>
          </a:prstGeom>
        </p:spPr>
        <p:txBody>
          <a:bodyPr/>
          <a:lstStyle>
            <a:lvl1pPr marL="285740" indent="-285740">
              <a:defRPr sz="1969"/>
            </a:lvl1pPr>
            <a:lvl2pPr marL="571480" indent="-285740">
              <a:defRPr sz="1969"/>
            </a:lvl2pPr>
            <a:lvl3pPr marL="857220" indent="-285740">
              <a:defRPr sz="1969"/>
            </a:lvl3pPr>
            <a:lvl4pPr marL="1142959" indent="-285740">
              <a:defRPr sz="1969"/>
            </a:lvl4pPr>
            <a:lvl5pPr marL="1428699" indent="-285740">
              <a:defRPr sz="1969"/>
            </a:lvl5pPr>
          </a:lstStyle>
          <a:p>
            <a:r>
              <a:t>Body Level One</a:t>
            </a:r>
          </a:p>
          <a:p>
            <a:pPr lvl="1"/>
            <a:r>
              <a:t>Body Level Two</a:t>
            </a:r>
          </a:p>
          <a:p>
            <a:pPr lvl="2"/>
            <a:r>
              <a:t>Body Level Three</a:t>
            </a:r>
          </a:p>
          <a:p>
            <a:pPr lvl="3"/>
            <a:r>
              <a:t>Body Level Four</a:t>
            </a:r>
          </a:p>
          <a:p>
            <a:pPr lvl="4"/>
            <a:r>
              <a:t>Body Level Five</a:t>
            </a:r>
          </a:p>
        </p:txBody>
      </p:sp>
      <p:sp>
        <p:nvSpPr>
          <p:cNvPr id="75" name="Shape 75"/>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875859755"/>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61" name="Shape 61"/>
          <p:cNvSpPr>
            <a:spLocks noGrp="1"/>
          </p:cNvSpPr>
          <p:nvPr>
            <p:ph type="body" sz="quarter" idx="13"/>
          </p:nvPr>
        </p:nvSpPr>
        <p:spPr>
          <a:xfrm>
            <a:off x="535781" y="1107281"/>
            <a:ext cx="11120438" cy="0"/>
          </a:xfrm>
          <a:prstGeom prst="line">
            <a:avLst/>
          </a:prstGeom>
          <a:ln w="38100" cap="rnd">
            <a:solidFill>
              <a:srgbClr val="747676"/>
            </a:solidFill>
            <a:custDash>
              <a:ds d="100000" sp="200000"/>
            </a:custDash>
            <a:round/>
          </a:ln>
        </p:spPr>
        <p:txBody>
          <a:bodyPr anchor="ctr">
            <a:noAutofit/>
          </a:bodyPr>
          <a:lstStyle>
            <a:lvl1pPr marL="0" indent="0" defTabSz="321457">
              <a:spcBef>
                <a:spcPts val="0"/>
              </a:spcBef>
              <a:buSzTx/>
              <a:buFontTx/>
              <a:buNone/>
              <a:defRPr sz="1200">
                <a:solidFill>
                  <a:srgbClr val="000000"/>
                </a:solidFill>
                <a:latin typeface="Helvetica"/>
                <a:cs typeface="Helvetica"/>
                <a:sym typeface="Helvetica"/>
              </a:defRPr>
            </a:lvl1p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62" name="Shape 62"/>
          <p:cNvSpPr>
            <a:spLocks noGrp="1"/>
          </p:cNvSpPr>
          <p:nvPr>
            <p:ph type="title"/>
          </p:nvPr>
        </p:nvSpPr>
        <p:spPr>
          <a:prstGeom prst="rect">
            <a:avLst/>
          </a:prstGeom>
        </p:spPr>
        <p:txBody>
          <a:bodyPr/>
          <a:lstStyle/>
          <a:p>
            <a:r>
              <a:t>Title Text</a:t>
            </a:r>
          </a:p>
        </p:txBody>
      </p:sp>
      <p:sp>
        <p:nvSpPr>
          <p:cNvPr id="63" name="Shape 63"/>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4" name="Shape 64"/>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2133580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B33DE-F1B3-428A-8956-26656E6FB878}"/>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FADA3C63-09BE-4657-A7BA-E0287F6D50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B845ED5-791E-42E3-83FD-75BAC9B4285A}"/>
              </a:ext>
            </a:extLst>
          </p:cNvPr>
          <p:cNvSpPr>
            <a:spLocks noGrp="1"/>
          </p:cNvSpPr>
          <p:nvPr>
            <p:ph type="dt" sz="half" idx="10"/>
          </p:nvPr>
        </p:nvSpPr>
        <p:spPr/>
        <p:txBody>
          <a:bodyPr/>
          <a:lstStyle/>
          <a:p>
            <a:fld id="{A31D4FA4-1546-429C-91F6-33CD4BF641F2}" type="datetimeFigureOut">
              <a:rPr lang="en-IE" smtClean="0"/>
              <a:t>07/03/2022</a:t>
            </a:fld>
            <a:endParaRPr lang="en-IE"/>
          </a:p>
        </p:txBody>
      </p:sp>
      <p:sp>
        <p:nvSpPr>
          <p:cNvPr id="5" name="Footer Placeholder 4">
            <a:extLst>
              <a:ext uri="{FF2B5EF4-FFF2-40B4-BE49-F238E27FC236}">
                <a16:creationId xmlns:a16="http://schemas.microsoft.com/office/drawing/2014/main" id="{620AFA2D-44E2-4FCE-972E-5DB3AF7C1DD3}"/>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7696930-F483-4CB2-8ED9-91FAC40D70D8}"/>
              </a:ext>
            </a:extLst>
          </p:cNvPr>
          <p:cNvSpPr>
            <a:spLocks noGrp="1"/>
          </p:cNvSpPr>
          <p:nvPr>
            <p:ph type="sldNum" sz="quarter" idx="12"/>
          </p:nvPr>
        </p:nvSpPr>
        <p:spPr/>
        <p:txBody>
          <a:bodyPr/>
          <a:lstStyle/>
          <a:p>
            <a:fld id="{5AF54983-A6FE-4CCC-9041-85842E069A7D}" type="slidenum">
              <a:rPr lang="en-IE" smtClean="0"/>
              <a:t>‹#›</a:t>
            </a:fld>
            <a:endParaRPr lang="en-IE"/>
          </a:p>
        </p:txBody>
      </p:sp>
    </p:spTree>
    <p:extLst>
      <p:ext uri="{BB962C8B-B14F-4D97-AF65-F5344CB8AC3E}">
        <p14:creationId xmlns:p14="http://schemas.microsoft.com/office/powerpoint/2010/main" val="2505559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7C2FE-10D3-4FFB-99E6-B4BC50A065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56593563-17D9-41B1-9C17-0955A2AEA9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C15F05-E011-4684-9E59-66515CFD856E}"/>
              </a:ext>
            </a:extLst>
          </p:cNvPr>
          <p:cNvSpPr>
            <a:spLocks noGrp="1"/>
          </p:cNvSpPr>
          <p:nvPr>
            <p:ph type="dt" sz="half" idx="10"/>
          </p:nvPr>
        </p:nvSpPr>
        <p:spPr/>
        <p:txBody>
          <a:bodyPr/>
          <a:lstStyle/>
          <a:p>
            <a:fld id="{A31D4FA4-1546-429C-91F6-33CD4BF641F2}" type="datetimeFigureOut">
              <a:rPr lang="en-IE" smtClean="0"/>
              <a:t>07/03/2022</a:t>
            </a:fld>
            <a:endParaRPr lang="en-IE"/>
          </a:p>
        </p:txBody>
      </p:sp>
      <p:sp>
        <p:nvSpPr>
          <p:cNvPr id="5" name="Footer Placeholder 4">
            <a:extLst>
              <a:ext uri="{FF2B5EF4-FFF2-40B4-BE49-F238E27FC236}">
                <a16:creationId xmlns:a16="http://schemas.microsoft.com/office/drawing/2014/main" id="{7B3F6160-1CED-4859-AA7E-FE916917EB4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6BAEDC91-78CB-494F-939F-A6AFDEF541FF}"/>
              </a:ext>
            </a:extLst>
          </p:cNvPr>
          <p:cNvSpPr>
            <a:spLocks noGrp="1"/>
          </p:cNvSpPr>
          <p:nvPr>
            <p:ph type="sldNum" sz="quarter" idx="12"/>
          </p:nvPr>
        </p:nvSpPr>
        <p:spPr/>
        <p:txBody>
          <a:bodyPr/>
          <a:lstStyle/>
          <a:p>
            <a:fld id="{5AF54983-A6FE-4CCC-9041-85842E069A7D}" type="slidenum">
              <a:rPr lang="en-IE" smtClean="0"/>
              <a:t>‹#›</a:t>
            </a:fld>
            <a:endParaRPr lang="en-IE"/>
          </a:p>
        </p:txBody>
      </p:sp>
    </p:spTree>
    <p:extLst>
      <p:ext uri="{BB962C8B-B14F-4D97-AF65-F5344CB8AC3E}">
        <p14:creationId xmlns:p14="http://schemas.microsoft.com/office/powerpoint/2010/main" val="753283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BCADF-1FB1-46DA-A815-BC75C87E7790}"/>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E967C530-FBBD-4006-9D27-8F88A804B1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343B47C1-A428-46A3-B09C-DA042A06C0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8793ACBE-8233-48B5-ABAC-B757A027D230}"/>
              </a:ext>
            </a:extLst>
          </p:cNvPr>
          <p:cNvSpPr>
            <a:spLocks noGrp="1"/>
          </p:cNvSpPr>
          <p:nvPr>
            <p:ph type="dt" sz="half" idx="10"/>
          </p:nvPr>
        </p:nvSpPr>
        <p:spPr/>
        <p:txBody>
          <a:bodyPr/>
          <a:lstStyle/>
          <a:p>
            <a:fld id="{A31D4FA4-1546-429C-91F6-33CD4BF641F2}" type="datetimeFigureOut">
              <a:rPr lang="en-IE" smtClean="0"/>
              <a:t>07/03/2022</a:t>
            </a:fld>
            <a:endParaRPr lang="en-IE"/>
          </a:p>
        </p:txBody>
      </p:sp>
      <p:sp>
        <p:nvSpPr>
          <p:cNvPr id="6" name="Footer Placeholder 5">
            <a:extLst>
              <a:ext uri="{FF2B5EF4-FFF2-40B4-BE49-F238E27FC236}">
                <a16:creationId xmlns:a16="http://schemas.microsoft.com/office/drawing/2014/main" id="{01ABC5EB-C15C-4320-9B62-7883A4916E11}"/>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DDEDB68B-E946-40BA-9C9D-72860B783C60}"/>
              </a:ext>
            </a:extLst>
          </p:cNvPr>
          <p:cNvSpPr>
            <a:spLocks noGrp="1"/>
          </p:cNvSpPr>
          <p:nvPr>
            <p:ph type="sldNum" sz="quarter" idx="12"/>
          </p:nvPr>
        </p:nvSpPr>
        <p:spPr/>
        <p:txBody>
          <a:bodyPr/>
          <a:lstStyle/>
          <a:p>
            <a:fld id="{5AF54983-A6FE-4CCC-9041-85842E069A7D}" type="slidenum">
              <a:rPr lang="en-IE" smtClean="0"/>
              <a:t>‹#›</a:t>
            </a:fld>
            <a:endParaRPr lang="en-IE"/>
          </a:p>
        </p:txBody>
      </p:sp>
    </p:spTree>
    <p:extLst>
      <p:ext uri="{BB962C8B-B14F-4D97-AF65-F5344CB8AC3E}">
        <p14:creationId xmlns:p14="http://schemas.microsoft.com/office/powerpoint/2010/main" val="3432248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EA9D3-A8CC-4D27-93AE-CE5A28451D31}"/>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B56904EB-62EF-482C-B727-97D980AB54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BB5988-3E2B-4407-BFEA-BC6BCE92A6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F7AD3CBA-3BF0-426D-BEE4-A915B1FBD1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BF0C25-7177-430F-B475-A37D5CB184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7CDC9398-8094-4FC0-8EFC-37652F2042A0}"/>
              </a:ext>
            </a:extLst>
          </p:cNvPr>
          <p:cNvSpPr>
            <a:spLocks noGrp="1"/>
          </p:cNvSpPr>
          <p:nvPr>
            <p:ph type="dt" sz="half" idx="10"/>
          </p:nvPr>
        </p:nvSpPr>
        <p:spPr/>
        <p:txBody>
          <a:bodyPr/>
          <a:lstStyle/>
          <a:p>
            <a:fld id="{A31D4FA4-1546-429C-91F6-33CD4BF641F2}" type="datetimeFigureOut">
              <a:rPr lang="en-IE" smtClean="0"/>
              <a:t>07/03/2022</a:t>
            </a:fld>
            <a:endParaRPr lang="en-IE"/>
          </a:p>
        </p:txBody>
      </p:sp>
      <p:sp>
        <p:nvSpPr>
          <p:cNvPr id="8" name="Footer Placeholder 7">
            <a:extLst>
              <a:ext uri="{FF2B5EF4-FFF2-40B4-BE49-F238E27FC236}">
                <a16:creationId xmlns:a16="http://schemas.microsoft.com/office/drawing/2014/main" id="{EEA097E8-084E-42F9-B8C3-6319E3052A61}"/>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6C6A0E61-60BE-42DC-9984-06BB88CF823D}"/>
              </a:ext>
            </a:extLst>
          </p:cNvPr>
          <p:cNvSpPr>
            <a:spLocks noGrp="1"/>
          </p:cNvSpPr>
          <p:nvPr>
            <p:ph type="sldNum" sz="quarter" idx="12"/>
          </p:nvPr>
        </p:nvSpPr>
        <p:spPr/>
        <p:txBody>
          <a:bodyPr/>
          <a:lstStyle/>
          <a:p>
            <a:fld id="{5AF54983-A6FE-4CCC-9041-85842E069A7D}" type="slidenum">
              <a:rPr lang="en-IE" smtClean="0"/>
              <a:t>‹#›</a:t>
            </a:fld>
            <a:endParaRPr lang="en-IE"/>
          </a:p>
        </p:txBody>
      </p:sp>
    </p:spTree>
    <p:extLst>
      <p:ext uri="{BB962C8B-B14F-4D97-AF65-F5344CB8AC3E}">
        <p14:creationId xmlns:p14="http://schemas.microsoft.com/office/powerpoint/2010/main" val="3511073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2BAF8-5CFB-4DE2-8546-30982038420A}"/>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F1BDD907-79F5-4ED4-AF4B-FE41C1E6871B}"/>
              </a:ext>
            </a:extLst>
          </p:cNvPr>
          <p:cNvSpPr>
            <a:spLocks noGrp="1"/>
          </p:cNvSpPr>
          <p:nvPr>
            <p:ph type="dt" sz="half" idx="10"/>
          </p:nvPr>
        </p:nvSpPr>
        <p:spPr/>
        <p:txBody>
          <a:bodyPr/>
          <a:lstStyle/>
          <a:p>
            <a:fld id="{A31D4FA4-1546-429C-91F6-33CD4BF641F2}" type="datetimeFigureOut">
              <a:rPr lang="en-IE" smtClean="0"/>
              <a:t>07/03/2022</a:t>
            </a:fld>
            <a:endParaRPr lang="en-IE"/>
          </a:p>
        </p:txBody>
      </p:sp>
      <p:sp>
        <p:nvSpPr>
          <p:cNvPr id="4" name="Footer Placeholder 3">
            <a:extLst>
              <a:ext uri="{FF2B5EF4-FFF2-40B4-BE49-F238E27FC236}">
                <a16:creationId xmlns:a16="http://schemas.microsoft.com/office/drawing/2014/main" id="{6172CFFF-797A-48C0-AA6B-8663C46D70D9}"/>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07C5F715-7325-4548-93B3-068F272EE5D9}"/>
              </a:ext>
            </a:extLst>
          </p:cNvPr>
          <p:cNvSpPr>
            <a:spLocks noGrp="1"/>
          </p:cNvSpPr>
          <p:nvPr>
            <p:ph type="sldNum" sz="quarter" idx="12"/>
          </p:nvPr>
        </p:nvSpPr>
        <p:spPr/>
        <p:txBody>
          <a:bodyPr/>
          <a:lstStyle/>
          <a:p>
            <a:fld id="{5AF54983-A6FE-4CCC-9041-85842E069A7D}" type="slidenum">
              <a:rPr lang="en-IE" smtClean="0"/>
              <a:t>‹#›</a:t>
            </a:fld>
            <a:endParaRPr lang="en-IE"/>
          </a:p>
        </p:txBody>
      </p:sp>
    </p:spTree>
    <p:extLst>
      <p:ext uri="{BB962C8B-B14F-4D97-AF65-F5344CB8AC3E}">
        <p14:creationId xmlns:p14="http://schemas.microsoft.com/office/powerpoint/2010/main" val="1285206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458122-7CC9-4904-BCFF-F02F716C8211}"/>
              </a:ext>
            </a:extLst>
          </p:cNvPr>
          <p:cNvSpPr>
            <a:spLocks noGrp="1"/>
          </p:cNvSpPr>
          <p:nvPr>
            <p:ph type="dt" sz="half" idx="10"/>
          </p:nvPr>
        </p:nvSpPr>
        <p:spPr/>
        <p:txBody>
          <a:bodyPr/>
          <a:lstStyle/>
          <a:p>
            <a:fld id="{A31D4FA4-1546-429C-91F6-33CD4BF641F2}" type="datetimeFigureOut">
              <a:rPr lang="en-IE" smtClean="0"/>
              <a:t>07/03/2022</a:t>
            </a:fld>
            <a:endParaRPr lang="en-IE"/>
          </a:p>
        </p:txBody>
      </p:sp>
      <p:sp>
        <p:nvSpPr>
          <p:cNvPr id="3" name="Footer Placeholder 2">
            <a:extLst>
              <a:ext uri="{FF2B5EF4-FFF2-40B4-BE49-F238E27FC236}">
                <a16:creationId xmlns:a16="http://schemas.microsoft.com/office/drawing/2014/main" id="{5AA85DC2-249F-4EC7-9F2B-B2466DE26FBA}"/>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C983DA16-3ABE-4E53-879F-34AD13C3B4D9}"/>
              </a:ext>
            </a:extLst>
          </p:cNvPr>
          <p:cNvSpPr>
            <a:spLocks noGrp="1"/>
          </p:cNvSpPr>
          <p:nvPr>
            <p:ph type="sldNum" sz="quarter" idx="12"/>
          </p:nvPr>
        </p:nvSpPr>
        <p:spPr/>
        <p:txBody>
          <a:bodyPr/>
          <a:lstStyle/>
          <a:p>
            <a:fld id="{5AF54983-A6FE-4CCC-9041-85842E069A7D}" type="slidenum">
              <a:rPr lang="en-IE" smtClean="0"/>
              <a:t>‹#›</a:t>
            </a:fld>
            <a:endParaRPr lang="en-IE"/>
          </a:p>
        </p:txBody>
      </p:sp>
    </p:spTree>
    <p:extLst>
      <p:ext uri="{BB962C8B-B14F-4D97-AF65-F5344CB8AC3E}">
        <p14:creationId xmlns:p14="http://schemas.microsoft.com/office/powerpoint/2010/main" val="639938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3B33A-B138-4A0D-9BEB-0F142C85E8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0D2B21BF-6FF4-4D3E-BB6D-A900110354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F8FF54AB-49C2-4FCB-9164-AD5E2A4D70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0D3336-0D53-4F23-AAB5-096AEB2C6B5C}"/>
              </a:ext>
            </a:extLst>
          </p:cNvPr>
          <p:cNvSpPr>
            <a:spLocks noGrp="1"/>
          </p:cNvSpPr>
          <p:nvPr>
            <p:ph type="dt" sz="half" idx="10"/>
          </p:nvPr>
        </p:nvSpPr>
        <p:spPr/>
        <p:txBody>
          <a:bodyPr/>
          <a:lstStyle/>
          <a:p>
            <a:fld id="{A31D4FA4-1546-429C-91F6-33CD4BF641F2}" type="datetimeFigureOut">
              <a:rPr lang="en-IE" smtClean="0"/>
              <a:t>07/03/2022</a:t>
            </a:fld>
            <a:endParaRPr lang="en-IE"/>
          </a:p>
        </p:txBody>
      </p:sp>
      <p:sp>
        <p:nvSpPr>
          <p:cNvPr id="6" name="Footer Placeholder 5">
            <a:extLst>
              <a:ext uri="{FF2B5EF4-FFF2-40B4-BE49-F238E27FC236}">
                <a16:creationId xmlns:a16="http://schemas.microsoft.com/office/drawing/2014/main" id="{B297D4AA-E46F-438D-90D6-2A894E57DF8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19D2CDEE-A749-424B-AB81-A25C363A752C}"/>
              </a:ext>
            </a:extLst>
          </p:cNvPr>
          <p:cNvSpPr>
            <a:spLocks noGrp="1"/>
          </p:cNvSpPr>
          <p:nvPr>
            <p:ph type="sldNum" sz="quarter" idx="12"/>
          </p:nvPr>
        </p:nvSpPr>
        <p:spPr/>
        <p:txBody>
          <a:bodyPr/>
          <a:lstStyle/>
          <a:p>
            <a:fld id="{5AF54983-A6FE-4CCC-9041-85842E069A7D}" type="slidenum">
              <a:rPr lang="en-IE" smtClean="0"/>
              <a:t>‹#›</a:t>
            </a:fld>
            <a:endParaRPr lang="en-IE"/>
          </a:p>
        </p:txBody>
      </p:sp>
    </p:spTree>
    <p:extLst>
      <p:ext uri="{BB962C8B-B14F-4D97-AF65-F5344CB8AC3E}">
        <p14:creationId xmlns:p14="http://schemas.microsoft.com/office/powerpoint/2010/main" val="3125912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7276A-62B4-48C0-ABEE-02A8EA9F30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4609CE3A-BE01-43D4-BC8B-446B9DCB59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5CB90FF9-7BBC-4716-B9A6-F47ADD419E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689514-0CB1-409F-8EB5-5AD4C1863F1C}"/>
              </a:ext>
            </a:extLst>
          </p:cNvPr>
          <p:cNvSpPr>
            <a:spLocks noGrp="1"/>
          </p:cNvSpPr>
          <p:nvPr>
            <p:ph type="dt" sz="half" idx="10"/>
          </p:nvPr>
        </p:nvSpPr>
        <p:spPr/>
        <p:txBody>
          <a:bodyPr/>
          <a:lstStyle/>
          <a:p>
            <a:fld id="{A31D4FA4-1546-429C-91F6-33CD4BF641F2}" type="datetimeFigureOut">
              <a:rPr lang="en-IE" smtClean="0"/>
              <a:t>07/03/2022</a:t>
            </a:fld>
            <a:endParaRPr lang="en-IE"/>
          </a:p>
        </p:txBody>
      </p:sp>
      <p:sp>
        <p:nvSpPr>
          <p:cNvPr id="6" name="Footer Placeholder 5">
            <a:extLst>
              <a:ext uri="{FF2B5EF4-FFF2-40B4-BE49-F238E27FC236}">
                <a16:creationId xmlns:a16="http://schemas.microsoft.com/office/drawing/2014/main" id="{C504E529-5163-425F-9320-1BE710E2274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202F212E-7BE8-4233-B228-CFDAF029D78A}"/>
              </a:ext>
            </a:extLst>
          </p:cNvPr>
          <p:cNvSpPr>
            <a:spLocks noGrp="1"/>
          </p:cNvSpPr>
          <p:nvPr>
            <p:ph type="sldNum" sz="quarter" idx="12"/>
          </p:nvPr>
        </p:nvSpPr>
        <p:spPr/>
        <p:txBody>
          <a:bodyPr/>
          <a:lstStyle/>
          <a:p>
            <a:fld id="{5AF54983-A6FE-4CCC-9041-85842E069A7D}" type="slidenum">
              <a:rPr lang="en-IE" smtClean="0"/>
              <a:t>‹#›</a:t>
            </a:fld>
            <a:endParaRPr lang="en-IE"/>
          </a:p>
        </p:txBody>
      </p:sp>
    </p:spTree>
    <p:extLst>
      <p:ext uri="{BB962C8B-B14F-4D97-AF65-F5344CB8AC3E}">
        <p14:creationId xmlns:p14="http://schemas.microsoft.com/office/powerpoint/2010/main" val="3871549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FFCFC8-6776-4566-8C94-8105AE2173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B8DA5EB7-67E6-4BCE-9139-B4285FA85F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B0565DB-AC30-4CE2-81A3-94CA18893B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1D4FA4-1546-429C-91F6-33CD4BF641F2}" type="datetimeFigureOut">
              <a:rPr lang="en-IE" smtClean="0"/>
              <a:t>07/03/2022</a:t>
            </a:fld>
            <a:endParaRPr lang="en-IE"/>
          </a:p>
        </p:txBody>
      </p:sp>
      <p:sp>
        <p:nvSpPr>
          <p:cNvPr id="5" name="Footer Placeholder 4">
            <a:extLst>
              <a:ext uri="{FF2B5EF4-FFF2-40B4-BE49-F238E27FC236}">
                <a16:creationId xmlns:a16="http://schemas.microsoft.com/office/drawing/2014/main" id="{0E2BF7DB-DC0C-4180-994E-83797DFFDB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0B721C5B-5495-4F7A-A763-2163F57089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F54983-A6FE-4CCC-9041-85842E069A7D}" type="slidenum">
              <a:rPr lang="en-IE" smtClean="0"/>
              <a:t>‹#›</a:t>
            </a:fld>
            <a:endParaRPr lang="en-IE"/>
          </a:p>
        </p:txBody>
      </p:sp>
    </p:spTree>
    <p:extLst>
      <p:ext uri="{BB962C8B-B14F-4D97-AF65-F5344CB8AC3E}">
        <p14:creationId xmlns:p14="http://schemas.microsoft.com/office/powerpoint/2010/main" val="837649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aphub.net/Cen4infoRes/russian-ukraine-monitor"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A96A0-B650-4641-8921-70ED7F52B213}"/>
              </a:ext>
            </a:extLst>
          </p:cNvPr>
          <p:cNvSpPr>
            <a:spLocks noGrp="1"/>
          </p:cNvSpPr>
          <p:nvPr>
            <p:ph type="ctrTitle"/>
          </p:nvPr>
        </p:nvSpPr>
        <p:spPr/>
        <p:txBody>
          <a:bodyPr/>
          <a:lstStyle/>
          <a:p>
            <a:r>
              <a:rPr lang="en-US" dirty="0"/>
              <a:t>Russian Invasion of Ukraine 2022</a:t>
            </a:r>
            <a:endParaRPr lang="en-IE" dirty="0"/>
          </a:p>
        </p:txBody>
      </p:sp>
      <p:sp>
        <p:nvSpPr>
          <p:cNvPr id="3" name="Subtitle 2">
            <a:extLst>
              <a:ext uri="{FF2B5EF4-FFF2-40B4-BE49-F238E27FC236}">
                <a16:creationId xmlns:a16="http://schemas.microsoft.com/office/drawing/2014/main" id="{7ACA7E26-AEAE-43EF-89D2-F7B6E9D9C6A3}"/>
              </a:ext>
            </a:extLst>
          </p:cNvPr>
          <p:cNvSpPr>
            <a:spLocks noGrp="1"/>
          </p:cNvSpPr>
          <p:nvPr>
            <p:ph type="subTitle" idx="1"/>
          </p:nvPr>
        </p:nvSpPr>
        <p:spPr/>
        <p:txBody>
          <a:bodyPr/>
          <a:lstStyle/>
          <a:p>
            <a:r>
              <a:rPr lang="en-US" dirty="0"/>
              <a:t>Dr James Gallen</a:t>
            </a:r>
          </a:p>
          <a:p>
            <a:r>
              <a:rPr lang="en-US" dirty="0"/>
              <a:t>School of Law and Government DCU</a:t>
            </a:r>
            <a:endParaRPr lang="en-IE" dirty="0"/>
          </a:p>
        </p:txBody>
      </p:sp>
    </p:spTree>
    <p:extLst>
      <p:ext uri="{BB962C8B-B14F-4D97-AF65-F5344CB8AC3E}">
        <p14:creationId xmlns:p14="http://schemas.microsoft.com/office/powerpoint/2010/main" val="2216566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1DD00-C2F0-45D1-876A-285A5CE5C9C8}"/>
              </a:ext>
            </a:extLst>
          </p:cNvPr>
          <p:cNvSpPr>
            <a:spLocks noGrp="1"/>
          </p:cNvSpPr>
          <p:nvPr>
            <p:ph type="title"/>
          </p:nvPr>
        </p:nvSpPr>
        <p:spPr/>
        <p:txBody>
          <a:bodyPr/>
          <a:lstStyle/>
          <a:p>
            <a:r>
              <a:rPr lang="en-US" dirty="0"/>
              <a:t>International Criminal Law</a:t>
            </a:r>
            <a:endParaRPr lang="en-IE" dirty="0"/>
          </a:p>
        </p:txBody>
      </p:sp>
      <p:sp>
        <p:nvSpPr>
          <p:cNvPr id="3" name="Content Placeholder 2">
            <a:extLst>
              <a:ext uri="{FF2B5EF4-FFF2-40B4-BE49-F238E27FC236}">
                <a16:creationId xmlns:a16="http://schemas.microsoft.com/office/drawing/2014/main" id="{A9B80376-4D81-4C12-BD61-937449135E69}"/>
              </a:ext>
            </a:extLst>
          </p:cNvPr>
          <p:cNvSpPr>
            <a:spLocks noGrp="1"/>
          </p:cNvSpPr>
          <p:nvPr>
            <p:ph idx="1"/>
          </p:nvPr>
        </p:nvSpPr>
        <p:spPr/>
        <p:txBody>
          <a:bodyPr/>
          <a:lstStyle/>
          <a:p>
            <a:r>
              <a:rPr lang="en-US" dirty="0"/>
              <a:t>Genocide</a:t>
            </a:r>
            <a:endParaRPr lang="en-IE" dirty="0"/>
          </a:p>
          <a:p>
            <a:r>
              <a:rPr lang="en-IE" dirty="0"/>
              <a:t>War Crimes</a:t>
            </a:r>
          </a:p>
          <a:p>
            <a:r>
              <a:rPr lang="en-IE" dirty="0"/>
              <a:t>Crimes against Humanity</a:t>
            </a:r>
          </a:p>
          <a:p>
            <a:r>
              <a:rPr lang="en-IE" dirty="0"/>
              <a:t>Aggression</a:t>
            </a:r>
            <a:endParaRPr lang="en-US" dirty="0"/>
          </a:p>
        </p:txBody>
      </p:sp>
    </p:spTree>
    <p:extLst>
      <p:ext uri="{BB962C8B-B14F-4D97-AF65-F5344CB8AC3E}">
        <p14:creationId xmlns:p14="http://schemas.microsoft.com/office/powerpoint/2010/main" val="1257071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0DD1C-27C8-4029-99D9-14702A114588}"/>
              </a:ext>
            </a:extLst>
          </p:cNvPr>
          <p:cNvSpPr>
            <a:spLocks noGrp="1"/>
          </p:cNvSpPr>
          <p:nvPr>
            <p:ph type="title"/>
          </p:nvPr>
        </p:nvSpPr>
        <p:spPr/>
        <p:txBody>
          <a:bodyPr/>
          <a:lstStyle/>
          <a:p>
            <a:r>
              <a:rPr lang="en-US" dirty="0"/>
              <a:t>War Crimes, Article 8(2)(a) Rome Statute</a:t>
            </a:r>
            <a:endParaRPr lang="en-IE" dirty="0"/>
          </a:p>
        </p:txBody>
      </p:sp>
      <p:sp>
        <p:nvSpPr>
          <p:cNvPr id="3" name="Content Placeholder 2">
            <a:extLst>
              <a:ext uri="{FF2B5EF4-FFF2-40B4-BE49-F238E27FC236}">
                <a16:creationId xmlns:a16="http://schemas.microsoft.com/office/drawing/2014/main" id="{5C86FE71-6439-4A1A-8D76-6993A4C755CA}"/>
              </a:ext>
            </a:extLst>
          </p:cNvPr>
          <p:cNvSpPr>
            <a:spLocks noGrp="1"/>
          </p:cNvSpPr>
          <p:nvPr>
            <p:ph idx="1"/>
          </p:nvPr>
        </p:nvSpPr>
        <p:spPr/>
        <p:txBody>
          <a:bodyPr>
            <a:normAutofit lnSpcReduction="10000"/>
          </a:bodyPr>
          <a:lstStyle/>
          <a:p>
            <a:r>
              <a:rPr lang="en-US" dirty="0"/>
              <a:t>Includes specific crimes in both international and non international armed conflict such as:</a:t>
            </a:r>
          </a:p>
          <a:p>
            <a:r>
              <a:rPr lang="en-US" dirty="0" err="1"/>
              <a:t>Wilful</a:t>
            </a:r>
            <a:r>
              <a:rPr lang="en-US" dirty="0"/>
              <a:t> killing</a:t>
            </a:r>
          </a:p>
          <a:p>
            <a:r>
              <a:rPr lang="en-US" dirty="0"/>
              <a:t>Torture, inhuman treatment, mutilation</a:t>
            </a:r>
          </a:p>
          <a:p>
            <a:r>
              <a:rPr lang="en-US" dirty="0"/>
              <a:t>Rape, sexual slavery, enforced prostitution, forced  pregnancy, enforced sterilization and any other form sexual violence </a:t>
            </a:r>
          </a:p>
          <a:p>
            <a:r>
              <a:rPr lang="en-US" dirty="0"/>
              <a:t>Pillaging</a:t>
            </a:r>
          </a:p>
          <a:p>
            <a:r>
              <a:rPr lang="en-US" dirty="0" err="1"/>
              <a:t>Conscripting,enlisting</a:t>
            </a:r>
            <a:r>
              <a:rPr lang="en-US" dirty="0"/>
              <a:t> or using children under 15</a:t>
            </a:r>
          </a:p>
          <a:p>
            <a:r>
              <a:rPr lang="en-US" dirty="0"/>
              <a:t>Outrages upon personal dignity, in particular humiliating and degrading treatment</a:t>
            </a:r>
          </a:p>
          <a:p>
            <a:endParaRPr lang="en-IE" dirty="0"/>
          </a:p>
        </p:txBody>
      </p:sp>
    </p:spTree>
    <p:extLst>
      <p:ext uri="{BB962C8B-B14F-4D97-AF65-F5344CB8AC3E}">
        <p14:creationId xmlns:p14="http://schemas.microsoft.com/office/powerpoint/2010/main" val="4241773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22E11-B8D2-4F75-B284-DFD38782A6E7}"/>
              </a:ext>
            </a:extLst>
          </p:cNvPr>
          <p:cNvSpPr>
            <a:spLocks noGrp="1"/>
          </p:cNvSpPr>
          <p:nvPr>
            <p:ph type="title"/>
          </p:nvPr>
        </p:nvSpPr>
        <p:spPr/>
        <p:txBody>
          <a:bodyPr/>
          <a:lstStyle/>
          <a:p>
            <a:r>
              <a:rPr lang="en-US" dirty="0"/>
              <a:t>War Crimes: Article 8(2)(b) Rome Statute</a:t>
            </a:r>
            <a:endParaRPr lang="en-IE" dirty="0"/>
          </a:p>
        </p:txBody>
      </p:sp>
      <p:sp>
        <p:nvSpPr>
          <p:cNvPr id="3" name="Content Placeholder 2">
            <a:extLst>
              <a:ext uri="{FF2B5EF4-FFF2-40B4-BE49-F238E27FC236}">
                <a16:creationId xmlns:a16="http://schemas.microsoft.com/office/drawing/2014/main" id="{AB7398D2-165A-41EA-B911-CEAD0685907D}"/>
              </a:ext>
            </a:extLst>
          </p:cNvPr>
          <p:cNvSpPr>
            <a:spLocks noGrp="1"/>
          </p:cNvSpPr>
          <p:nvPr>
            <p:ph idx="1"/>
          </p:nvPr>
        </p:nvSpPr>
        <p:spPr/>
        <p:txBody>
          <a:bodyPr>
            <a:normAutofit fontScale="70000" lnSpcReduction="20000"/>
          </a:bodyPr>
          <a:lstStyle/>
          <a:p>
            <a:r>
              <a:rPr lang="en-US" dirty="0"/>
              <a:t>Other serious violations of the laws and customs applicable in international armed conflict, within the established framework of international law, namely, any of the following acts: </a:t>
            </a:r>
          </a:p>
          <a:p>
            <a:r>
              <a:rPr lang="en-US" dirty="0"/>
              <a:t>(</a:t>
            </a:r>
            <a:r>
              <a:rPr lang="en-US" dirty="0" err="1"/>
              <a:t>i</a:t>
            </a:r>
            <a:r>
              <a:rPr lang="en-US" dirty="0"/>
              <a:t>) Intentionally directing attacks against the civilian population as such or against individual civilians not taking direct part in hostilities; </a:t>
            </a:r>
          </a:p>
          <a:p>
            <a:r>
              <a:rPr lang="en-US" dirty="0"/>
              <a:t>(ii) Intentionally directing attacks against civilian objects, that is, objects which are not military objectives; </a:t>
            </a:r>
          </a:p>
          <a:p>
            <a:r>
              <a:rPr lang="en-US" dirty="0"/>
              <a:t>(iii) Intentionally directing attacks against personnel, installations, material, units or vehicles involved in a humanitarian assistance or peacekeeping mission in accordance with the Charter of the United Nations, as long as they are entitled to the protection given to civilians or civilian objects under the international law of armed conflict; </a:t>
            </a:r>
          </a:p>
          <a:p>
            <a:r>
              <a:rPr lang="en-US" dirty="0"/>
              <a:t>(iv) Intentionally launching an attack in the knowledge that such attack will cause incidental loss of life or injury to civilians or damage to civilian objects or widespread, long-term and severe damage to the natural environment which would be clearly excessive in relation to the concrete and direct overall military advantage anticipated;</a:t>
            </a:r>
          </a:p>
          <a:p>
            <a:r>
              <a:rPr lang="en-US" dirty="0"/>
              <a:t>(v) Attacking or bombarding, by whatever means, towns, villages, dwellings or buildings which are undefended and which are not military objectives;</a:t>
            </a:r>
            <a:endParaRPr lang="en-IE" dirty="0"/>
          </a:p>
        </p:txBody>
      </p:sp>
    </p:spTree>
    <p:extLst>
      <p:ext uri="{BB962C8B-B14F-4D97-AF65-F5344CB8AC3E}">
        <p14:creationId xmlns:p14="http://schemas.microsoft.com/office/powerpoint/2010/main" val="2571940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C0028-C56A-402E-9007-DD6FB5D19FDE}"/>
              </a:ext>
            </a:extLst>
          </p:cNvPr>
          <p:cNvSpPr>
            <a:spLocks noGrp="1"/>
          </p:cNvSpPr>
          <p:nvPr>
            <p:ph type="title"/>
          </p:nvPr>
        </p:nvSpPr>
        <p:spPr/>
        <p:txBody>
          <a:bodyPr/>
          <a:lstStyle/>
          <a:p>
            <a:r>
              <a:rPr lang="en-US" dirty="0"/>
              <a:t>Crime of Aggression – Article 8 </a:t>
            </a:r>
            <a:r>
              <a:rPr lang="en-US" i="1" dirty="0"/>
              <a:t>bis</a:t>
            </a:r>
            <a:r>
              <a:rPr lang="en-US" dirty="0"/>
              <a:t> Rome Statute</a:t>
            </a:r>
            <a:endParaRPr lang="en-IE" dirty="0"/>
          </a:p>
        </p:txBody>
      </p:sp>
      <p:sp>
        <p:nvSpPr>
          <p:cNvPr id="3" name="Content Placeholder 2">
            <a:extLst>
              <a:ext uri="{FF2B5EF4-FFF2-40B4-BE49-F238E27FC236}">
                <a16:creationId xmlns:a16="http://schemas.microsoft.com/office/drawing/2014/main" id="{9B2D434C-2729-40A8-8679-12D36CE6850F}"/>
              </a:ext>
            </a:extLst>
          </p:cNvPr>
          <p:cNvSpPr>
            <a:spLocks noGrp="1"/>
          </p:cNvSpPr>
          <p:nvPr>
            <p:ph idx="1"/>
          </p:nvPr>
        </p:nvSpPr>
        <p:spPr/>
        <p:txBody>
          <a:bodyPr>
            <a:normAutofit/>
          </a:bodyPr>
          <a:lstStyle/>
          <a:p>
            <a:r>
              <a:rPr lang="en-US" dirty="0"/>
              <a:t>For the purpose of this Statute, “crime of aggression” means the planning, preparation, initiation or execution, by a person in a position effectively to exercise control over or to direct the political or military action of a State, of an act of aggression which, by its character, gravity and scale, constitutes a manifest violation of the Charter of the United Nations.</a:t>
            </a:r>
          </a:p>
          <a:p>
            <a:r>
              <a:rPr lang="en-US" dirty="0"/>
              <a:t>2. For the purpose of paragraph 1, “act of aggression” means the use of armed force by a State against the sovereignty, territorial integrity or political independence of another State, or in any other manner inconsistent with the Charter of the United Nations</a:t>
            </a:r>
            <a:endParaRPr lang="en-IE" dirty="0"/>
          </a:p>
        </p:txBody>
      </p:sp>
    </p:spTree>
    <p:extLst>
      <p:ext uri="{BB962C8B-B14F-4D97-AF65-F5344CB8AC3E}">
        <p14:creationId xmlns:p14="http://schemas.microsoft.com/office/powerpoint/2010/main" val="222620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795BF-3A03-4970-8A7B-49AA932A58DE}"/>
              </a:ext>
            </a:extLst>
          </p:cNvPr>
          <p:cNvSpPr>
            <a:spLocks noGrp="1"/>
          </p:cNvSpPr>
          <p:nvPr>
            <p:ph type="title"/>
          </p:nvPr>
        </p:nvSpPr>
        <p:spPr/>
        <p:txBody>
          <a:bodyPr/>
          <a:lstStyle/>
          <a:p>
            <a:r>
              <a:rPr lang="en-US" dirty="0"/>
              <a:t>Crime of Aggression</a:t>
            </a:r>
            <a:endParaRPr lang="en-IE" dirty="0"/>
          </a:p>
        </p:txBody>
      </p:sp>
      <p:sp>
        <p:nvSpPr>
          <p:cNvPr id="3" name="Content Placeholder 2">
            <a:extLst>
              <a:ext uri="{FF2B5EF4-FFF2-40B4-BE49-F238E27FC236}">
                <a16:creationId xmlns:a16="http://schemas.microsoft.com/office/drawing/2014/main" id="{CB7A841E-DBC7-43BC-B2BA-251911F36B47}"/>
              </a:ext>
            </a:extLst>
          </p:cNvPr>
          <p:cNvSpPr>
            <a:spLocks noGrp="1"/>
          </p:cNvSpPr>
          <p:nvPr>
            <p:ph idx="1"/>
          </p:nvPr>
        </p:nvSpPr>
        <p:spPr/>
        <p:txBody>
          <a:bodyPr>
            <a:normAutofit fontScale="62500" lnSpcReduction="20000"/>
          </a:bodyPr>
          <a:lstStyle/>
          <a:p>
            <a:r>
              <a:rPr lang="en-US" dirty="0"/>
              <a:t>Any of the following acts, regardless of a declaration of war, shall, in accordance with United Nations General Assembly resolution 3314 (XXIX) of 14 December 1974, qualify as an act of aggression: </a:t>
            </a:r>
          </a:p>
          <a:p>
            <a:r>
              <a:rPr lang="en-US" dirty="0"/>
              <a:t>a) The invasion or attack by the armed forces of a State of the territory of another State, or any military occupation, however temporary, resulting from such invasion or attack, or any annexation by the use of force of the territory of another State or part thereof; </a:t>
            </a:r>
          </a:p>
          <a:p>
            <a:r>
              <a:rPr lang="en-US" dirty="0"/>
              <a:t>b) Bombardment by the armed forces of a State against the territory of another State or the use of any weapons by a State against the territory of another State; </a:t>
            </a:r>
          </a:p>
          <a:p>
            <a:r>
              <a:rPr lang="en-US" dirty="0"/>
              <a:t>c) The blockade of the ports or coasts of a State by the armed forces of another State; d) An attack by the armed forces of a State on the land, sea or air forces, or marine and air fleets of another State; </a:t>
            </a:r>
          </a:p>
          <a:p>
            <a:r>
              <a:rPr lang="en-US" dirty="0"/>
              <a:t>e) The use of armed forces of one State which are within the territory of another State with the agreement of the receiving State, in contravention of the conditions provided for in the agreement or any extension of their presence in such territory beyond the termination of the agreement; </a:t>
            </a:r>
          </a:p>
          <a:p>
            <a:r>
              <a:rPr lang="en-US" dirty="0"/>
              <a:t>f) The action of a State in allowing its territory, which it has placed at the disposal of another State, to be used by that other State for perpetrating an act of aggression against a third State; </a:t>
            </a:r>
          </a:p>
          <a:p>
            <a:r>
              <a:rPr lang="en-US" dirty="0"/>
              <a:t>g) The sending by or on behalf of a State of armed bands, groups, irregulars or mercenaries, which carry out acts of armed force against another State of such gravity as to amount to the acts listed above, or its substantial involvement therein. </a:t>
            </a:r>
            <a:endParaRPr lang="en-IE" dirty="0"/>
          </a:p>
        </p:txBody>
      </p:sp>
    </p:spTree>
    <p:extLst>
      <p:ext uri="{BB962C8B-B14F-4D97-AF65-F5344CB8AC3E}">
        <p14:creationId xmlns:p14="http://schemas.microsoft.com/office/powerpoint/2010/main" val="2169136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0F59C-431D-455C-B81C-43371946A683}"/>
              </a:ext>
            </a:extLst>
          </p:cNvPr>
          <p:cNvSpPr>
            <a:spLocks noGrp="1"/>
          </p:cNvSpPr>
          <p:nvPr>
            <p:ph type="title"/>
          </p:nvPr>
        </p:nvSpPr>
        <p:spPr/>
        <p:txBody>
          <a:bodyPr/>
          <a:lstStyle/>
          <a:p>
            <a:r>
              <a:rPr lang="en-US" dirty="0"/>
              <a:t>International Criminal Court</a:t>
            </a:r>
            <a:endParaRPr lang="en-IE" dirty="0"/>
          </a:p>
        </p:txBody>
      </p:sp>
      <p:sp>
        <p:nvSpPr>
          <p:cNvPr id="3" name="Content Placeholder 2">
            <a:extLst>
              <a:ext uri="{FF2B5EF4-FFF2-40B4-BE49-F238E27FC236}">
                <a16:creationId xmlns:a16="http://schemas.microsoft.com/office/drawing/2014/main" id="{4825E6A1-3A42-4983-8D7D-F94077F18908}"/>
              </a:ext>
            </a:extLst>
          </p:cNvPr>
          <p:cNvSpPr>
            <a:spLocks noGrp="1"/>
          </p:cNvSpPr>
          <p:nvPr>
            <p:ph idx="1"/>
          </p:nvPr>
        </p:nvSpPr>
        <p:spPr/>
        <p:txBody>
          <a:bodyPr>
            <a:normAutofit fontScale="85000" lnSpcReduction="20000"/>
          </a:bodyPr>
          <a:lstStyle/>
          <a:p>
            <a:pPr marL="360934" indent="-360934" defTabSz="572516">
              <a:spcBef>
                <a:spcPts val="1700"/>
              </a:spcBef>
              <a:defRPr sz="1960"/>
            </a:pPr>
            <a:r>
              <a:rPr lang="en-US" dirty="0"/>
              <a:t>Established by the Rome Statute of 1998 as the first permanent, treaty based, international criminal court established to help end impunity for the perpetrators of the most serious crimes of concern to the international community.</a:t>
            </a:r>
          </a:p>
          <a:p>
            <a:pPr marL="360934" indent="-360934" defTabSz="572516">
              <a:spcBef>
                <a:spcPts val="1700"/>
              </a:spcBef>
              <a:defRPr sz="1960"/>
            </a:pPr>
            <a:r>
              <a:rPr lang="en-US" dirty="0"/>
              <a:t>121 Countries have signed and ratified the Rome Statute, granting the Court jurisdiction in their countries for genocide, war crimes and crimes against humanity.</a:t>
            </a:r>
          </a:p>
          <a:p>
            <a:pPr marL="360934" indent="-360934" defTabSz="572516">
              <a:spcBef>
                <a:spcPts val="1700"/>
              </a:spcBef>
              <a:defRPr sz="1960"/>
            </a:pPr>
            <a:r>
              <a:rPr lang="en-US" dirty="0"/>
              <a:t>The Court does not have universal jurisdiction.  The Court may only exercise jurisdiction if:</a:t>
            </a:r>
          </a:p>
          <a:p>
            <a:pPr marL="821436" lvl="1" indent="-360934" defTabSz="572516">
              <a:spcBef>
                <a:spcPts val="1700"/>
              </a:spcBef>
              <a:defRPr sz="1960"/>
            </a:pPr>
            <a:r>
              <a:rPr lang="en-US" dirty="0"/>
              <a:t>The accused is a national of a State Party or a State otherwise accepting the jurisdiction of the Court; </a:t>
            </a:r>
          </a:p>
          <a:p>
            <a:pPr marL="821436" lvl="1" indent="-360934" defTabSz="572516">
              <a:spcBef>
                <a:spcPts val="1700"/>
              </a:spcBef>
              <a:defRPr sz="1960"/>
            </a:pPr>
            <a:r>
              <a:rPr lang="en-US" dirty="0"/>
              <a:t>The crime took place on the territory of a State Party or a State otherwise accepting the jurisdiction of the Court; or </a:t>
            </a:r>
          </a:p>
          <a:p>
            <a:pPr marL="821436" lvl="1" indent="-360934" defTabSz="572516">
              <a:spcBef>
                <a:spcPts val="1700"/>
              </a:spcBef>
              <a:defRPr sz="1960"/>
            </a:pPr>
            <a:r>
              <a:rPr lang="en-US" dirty="0"/>
              <a:t>The United Nations Security Council has referred the situation to the Prosecutor, irrespective of the nationality of the accused or the location of the crime.</a:t>
            </a:r>
          </a:p>
          <a:p>
            <a:pPr marL="821436" lvl="1" indent="-360934" defTabSz="572516">
              <a:spcBef>
                <a:spcPts val="1700"/>
              </a:spcBef>
              <a:defRPr sz="1960"/>
            </a:pPr>
            <a:r>
              <a:rPr lang="en-US" dirty="0"/>
              <a:t>The Court’s jurisdiction is further limited to events taking place since 1 July 2002.  In addition, if a State joins the Court after 1 July 2002, the Court only has jurisdiction after the Statute entered into force for that State (A11)</a:t>
            </a:r>
          </a:p>
          <a:p>
            <a:pPr marL="821436" lvl="1" indent="-360934" defTabSz="572516">
              <a:spcBef>
                <a:spcPts val="1700"/>
              </a:spcBef>
              <a:defRPr sz="1960"/>
            </a:pPr>
            <a:r>
              <a:rPr lang="en-US" dirty="0"/>
              <a:t>Has met with strong opposition from the US, China and Russia.</a:t>
            </a:r>
          </a:p>
          <a:p>
            <a:endParaRPr lang="en-IE" dirty="0"/>
          </a:p>
        </p:txBody>
      </p:sp>
    </p:spTree>
    <p:extLst>
      <p:ext uri="{BB962C8B-B14F-4D97-AF65-F5344CB8AC3E}">
        <p14:creationId xmlns:p14="http://schemas.microsoft.com/office/powerpoint/2010/main" val="2198658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FD8F6-B939-4199-BC98-C7C201D115F2}"/>
              </a:ext>
            </a:extLst>
          </p:cNvPr>
          <p:cNvSpPr>
            <a:spLocks noGrp="1"/>
          </p:cNvSpPr>
          <p:nvPr>
            <p:ph type="title"/>
          </p:nvPr>
        </p:nvSpPr>
        <p:spPr/>
        <p:txBody>
          <a:bodyPr/>
          <a:lstStyle/>
          <a:p>
            <a:r>
              <a:rPr lang="en-US" dirty="0"/>
              <a:t>ICC Investigation into Ukraine 2022	</a:t>
            </a:r>
            <a:endParaRPr lang="en-IE" dirty="0"/>
          </a:p>
        </p:txBody>
      </p:sp>
      <p:sp>
        <p:nvSpPr>
          <p:cNvPr id="3" name="Content Placeholder 2">
            <a:extLst>
              <a:ext uri="{FF2B5EF4-FFF2-40B4-BE49-F238E27FC236}">
                <a16:creationId xmlns:a16="http://schemas.microsoft.com/office/drawing/2014/main" id="{35A56DE6-88C2-4082-94B0-B66DC9EBA7CA}"/>
              </a:ext>
            </a:extLst>
          </p:cNvPr>
          <p:cNvSpPr>
            <a:spLocks noGrp="1"/>
          </p:cNvSpPr>
          <p:nvPr>
            <p:ph idx="1"/>
          </p:nvPr>
        </p:nvSpPr>
        <p:spPr/>
        <p:txBody>
          <a:bodyPr>
            <a:normAutofit fontScale="62500" lnSpcReduction="20000"/>
          </a:bodyPr>
          <a:lstStyle/>
          <a:p>
            <a:r>
              <a:rPr lang="en-US" dirty="0"/>
              <a:t>28 February: ICC Prosecutor Karim Khan opened an investigation into events in Ukraine because “</a:t>
            </a:r>
            <a:r>
              <a:rPr lang="en-US" b="0" i="0" dirty="0">
                <a:solidFill>
                  <a:srgbClr val="0D0D0D"/>
                </a:solidFill>
                <a:effectLst/>
                <a:latin typeface="MiloTE"/>
              </a:rPr>
              <a:t>there is a reasonable basis to believe that both alleged war crimes and crimes against humanity have been committed. Khan stated:</a:t>
            </a:r>
          </a:p>
          <a:p>
            <a:r>
              <a:rPr lang="en-US" b="0" i="0" dirty="0">
                <a:solidFill>
                  <a:srgbClr val="0D0D0D"/>
                </a:solidFill>
                <a:effectLst/>
                <a:latin typeface="MiloTE"/>
              </a:rPr>
              <a:t>“I am satisfied that there is a reasonable basis to believe that both alleged war crimes and crimes against humanity have been committed in Ukraine in relation to the events already assessed during the preliminary examination by the Office. [in 2020] Given the expansion of the conflict in recent days, it is my intention that this investigation will also encompass any new alleged crimes falling within the jurisdiction of my Office that are committed by any party to the conflict on any part of the territory of Ukraine.”</a:t>
            </a:r>
          </a:p>
          <a:p>
            <a:r>
              <a:rPr lang="en-US" b="1" i="0" dirty="0">
                <a:solidFill>
                  <a:srgbClr val="0D0D0D"/>
                </a:solidFill>
                <a:effectLst/>
                <a:latin typeface="MiloTE"/>
              </a:rPr>
              <a:t>Ukraine did not sign the Rome statute which set up the ICC, it may not (under ICC rules) refer the current conflict to the prosecutor</a:t>
            </a:r>
            <a:r>
              <a:rPr lang="en-US" b="1" dirty="0">
                <a:solidFill>
                  <a:srgbClr val="0D0D0D"/>
                </a:solidFill>
                <a:latin typeface="MiloTE"/>
              </a:rPr>
              <a:t>.</a:t>
            </a:r>
            <a:endParaRPr lang="en-US" b="1" i="0" dirty="0">
              <a:solidFill>
                <a:srgbClr val="0D0D0D"/>
              </a:solidFill>
              <a:effectLst/>
              <a:latin typeface="MiloTE"/>
            </a:endParaRPr>
          </a:p>
          <a:p>
            <a:r>
              <a:rPr lang="en-US" dirty="0">
                <a:solidFill>
                  <a:srgbClr val="0D0D0D"/>
                </a:solidFill>
                <a:latin typeface="MiloTE"/>
              </a:rPr>
              <a:t>However, ICC has jurisdiction because </a:t>
            </a:r>
            <a:r>
              <a:rPr lang="en-US" b="0" i="0" dirty="0">
                <a:solidFill>
                  <a:srgbClr val="0D0D0D"/>
                </a:solidFill>
                <a:effectLst/>
                <a:latin typeface="MiloTE"/>
              </a:rPr>
              <a:t>Ukraine has twice accepted the court’s mandate, once in 2014 after Russia’s annexation of Crimea, and again in 2015, when it </a:t>
            </a:r>
            <a:r>
              <a:rPr lang="en-US" b="0" i="0" dirty="0" err="1">
                <a:solidFill>
                  <a:srgbClr val="0D0D0D"/>
                </a:solidFill>
                <a:effectLst/>
                <a:latin typeface="MiloTE"/>
              </a:rPr>
              <a:t>recognised</a:t>
            </a:r>
            <a:r>
              <a:rPr lang="en-US" b="0" i="0" dirty="0">
                <a:solidFill>
                  <a:srgbClr val="0D0D0D"/>
                </a:solidFill>
                <a:effectLst/>
                <a:latin typeface="MiloTE"/>
              </a:rPr>
              <a:t> the court’s jurisdiction for “an indefinite duration”.</a:t>
            </a:r>
          </a:p>
          <a:p>
            <a:r>
              <a:rPr lang="en-US" b="0" i="0" dirty="0">
                <a:solidFill>
                  <a:srgbClr val="0D0D0D"/>
                </a:solidFill>
                <a:effectLst/>
                <a:latin typeface="MiloTE"/>
              </a:rPr>
              <a:t>39 Member states referred the situation to the Office of the Prosecutor.</a:t>
            </a:r>
          </a:p>
          <a:p>
            <a:r>
              <a:rPr lang="en-US" b="1" dirty="0">
                <a:solidFill>
                  <a:srgbClr val="0D0D0D"/>
                </a:solidFill>
                <a:latin typeface="MiloTE"/>
              </a:rPr>
              <a:t>Crime of Aggression</a:t>
            </a:r>
            <a:r>
              <a:rPr lang="en-US" dirty="0">
                <a:solidFill>
                  <a:srgbClr val="0D0D0D"/>
                </a:solidFill>
                <a:latin typeface="MiloTE"/>
              </a:rPr>
              <a:t>: Will not have jurisdiction over offences related to aggression in Russia which depend on acceptance and/or ratification of amendments to Rome Statute.</a:t>
            </a:r>
            <a:endParaRPr lang="en-IE" dirty="0"/>
          </a:p>
        </p:txBody>
      </p:sp>
    </p:spTree>
    <p:extLst>
      <p:ext uri="{BB962C8B-B14F-4D97-AF65-F5344CB8AC3E}">
        <p14:creationId xmlns:p14="http://schemas.microsoft.com/office/powerpoint/2010/main" val="2501067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EB42B-16B4-4EBD-9D9D-4C89260F5609}"/>
              </a:ext>
            </a:extLst>
          </p:cNvPr>
          <p:cNvSpPr>
            <a:spLocks noGrp="1"/>
          </p:cNvSpPr>
          <p:nvPr>
            <p:ph type="title"/>
          </p:nvPr>
        </p:nvSpPr>
        <p:spPr/>
        <p:txBody>
          <a:bodyPr/>
          <a:lstStyle/>
          <a:p>
            <a:r>
              <a:rPr lang="en-US" dirty="0"/>
              <a:t>Alleged War Crimes: Indiscriminate Attacks</a:t>
            </a:r>
            <a:endParaRPr lang="en-IE" dirty="0"/>
          </a:p>
        </p:txBody>
      </p:sp>
      <p:sp>
        <p:nvSpPr>
          <p:cNvPr id="3" name="Content Placeholder 2">
            <a:extLst>
              <a:ext uri="{FF2B5EF4-FFF2-40B4-BE49-F238E27FC236}">
                <a16:creationId xmlns:a16="http://schemas.microsoft.com/office/drawing/2014/main" id="{4C15396A-FB33-4460-871B-6C79FBADE771}"/>
              </a:ext>
            </a:extLst>
          </p:cNvPr>
          <p:cNvSpPr>
            <a:spLocks noGrp="1"/>
          </p:cNvSpPr>
          <p:nvPr>
            <p:ph idx="1"/>
          </p:nvPr>
        </p:nvSpPr>
        <p:spPr/>
        <p:txBody>
          <a:bodyPr>
            <a:normAutofit lnSpcReduction="10000"/>
          </a:bodyPr>
          <a:lstStyle/>
          <a:p>
            <a:r>
              <a:rPr lang="en-US" dirty="0"/>
              <a:t>On 25 February 2022, Amnesty International stated that Russian forces had "shown a blatant disregard for civilian lives by using ballistic missiles and other explosive weapons with wide area effects in densely populated areas" and falsely claimed to have only used precision-guided weapons. </a:t>
            </a:r>
          </a:p>
          <a:p>
            <a:r>
              <a:rPr lang="en-US" dirty="0"/>
              <a:t>Three documented attacks, in </a:t>
            </a:r>
            <a:r>
              <a:rPr lang="en-US" dirty="0" err="1"/>
              <a:t>Vuhledar</a:t>
            </a:r>
            <a:r>
              <a:rPr lang="en-US" dirty="0"/>
              <a:t>, </a:t>
            </a:r>
            <a:r>
              <a:rPr lang="en-US" dirty="0" err="1"/>
              <a:t>Kharkiv</a:t>
            </a:r>
            <a:r>
              <a:rPr lang="en-US" dirty="0"/>
              <a:t> and </a:t>
            </a:r>
            <a:r>
              <a:rPr lang="en-US" dirty="0" err="1"/>
              <a:t>Uman</a:t>
            </a:r>
            <a:r>
              <a:rPr lang="en-US" dirty="0"/>
              <a:t>, killed six civilians and injured twelve. According to Amnesty International, the attacks were indiscriminate and could constitute war crimes.</a:t>
            </a:r>
          </a:p>
          <a:p>
            <a:r>
              <a:rPr lang="en-US" dirty="0"/>
              <a:t>The civilian death toll from hostilities across Ukraine since Russia launched the invasion was 364, including more than 20 children, the United Nations said on Sunday, adding that hundreds were wounded.</a:t>
            </a:r>
          </a:p>
          <a:p>
            <a:endParaRPr lang="en-US" dirty="0"/>
          </a:p>
          <a:p>
            <a:endParaRPr lang="en-IE" dirty="0"/>
          </a:p>
        </p:txBody>
      </p:sp>
    </p:spTree>
    <p:extLst>
      <p:ext uri="{BB962C8B-B14F-4D97-AF65-F5344CB8AC3E}">
        <p14:creationId xmlns:p14="http://schemas.microsoft.com/office/powerpoint/2010/main" val="1129657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FF47CB7-972F-479F-A36D-9E72D26EC8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0D153B68-5844-490D-8E67-F616D6D721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EBBD030-3D0B-4037-A431-9BC6615A9A41}"/>
              </a:ext>
            </a:extLst>
          </p:cNvPr>
          <p:cNvSpPr>
            <a:spLocks noGrp="1"/>
          </p:cNvSpPr>
          <p:nvPr>
            <p:ph type="title"/>
          </p:nvPr>
        </p:nvSpPr>
        <p:spPr>
          <a:xfrm>
            <a:off x="1137034" y="609597"/>
            <a:ext cx="9392421" cy="1330841"/>
          </a:xfrm>
        </p:spPr>
        <p:txBody>
          <a:bodyPr>
            <a:normAutofit/>
          </a:bodyPr>
          <a:lstStyle/>
          <a:p>
            <a:r>
              <a:rPr lang="en-US" dirty="0"/>
              <a:t>Alleged War Crimes: Attacking Protected Structures</a:t>
            </a:r>
            <a:endParaRPr lang="en-IE" dirty="0"/>
          </a:p>
        </p:txBody>
      </p:sp>
      <p:sp>
        <p:nvSpPr>
          <p:cNvPr id="3" name="Content Placeholder 2">
            <a:extLst>
              <a:ext uri="{FF2B5EF4-FFF2-40B4-BE49-F238E27FC236}">
                <a16:creationId xmlns:a16="http://schemas.microsoft.com/office/drawing/2014/main" id="{9AD6D8D2-141D-46EC-BED9-F0257FF8AF77}"/>
              </a:ext>
            </a:extLst>
          </p:cNvPr>
          <p:cNvSpPr>
            <a:spLocks noGrp="1"/>
          </p:cNvSpPr>
          <p:nvPr>
            <p:ph idx="1"/>
          </p:nvPr>
        </p:nvSpPr>
        <p:spPr>
          <a:xfrm>
            <a:off x="1137034" y="2198362"/>
            <a:ext cx="4958966" cy="3917773"/>
          </a:xfrm>
        </p:spPr>
        <p:txBody>
          <a:bodyPr>
            <a:normAutofit lnSpcReduction="10000"/>
          </a:bodyPr>
          <a:lstStyle/>
          <a:p>
            <a:r>
              <a:rPr lang="en-US" sz="1600" dirty="0"/>
              <a:t>It is imperative that civilian infrastructure, such as hospitals, schools, water facilities and electricity, is actively protected and not attacked, whether by kinetic or cyber means.</a:t>
            </a:r>
          </a:p>
          <a:p>
            <a:r>
              <a:rPr lang="en-US" sz="1600" dirty="0"/>
              <a:t>AP1 A56 Geneva Conventions provides for the protection of special objects that contain dangerous forces (dams, dykes and nuclear stations) </a:t>
            </a:r>
            <a:r>
              <a:rPr lang="en-IE" sz="1600" i="1" dirty="0"/>
              <a:t>, “if such attack may cause the release of dangerous forces and consequent severe losses among the civilian population.”</a:t>
            </a:r>
            <a:endParaRPr lang="en-US" sz="1600" dirty="0"/>
          </a:p>
          <a:p>
            <a:r>
              <a:rPr lang="en-US" sz="1600" dirty="0"/>
              <a:t>On March 3, Russian troops attacked Europe's largest </a:t>
            </a:r>
            <a:r>
              <a:rPr lang="en-US" sz="1600" dirty="0" err="1"/>
              <a:t>Zaporizhzhia</a:t>
            </a:r>
            <a:r>
              <a:rPr lang="en-US" sz="1600" dirty="0"/>
              <a:t> Nuclear Power Plant. This posed a threat of a global environmental catastrophe, the consequences of which could be much greater than that of Chernobyl disaster in 1986. The shelling of the station caused a fire that was extinguished. One of the shells hit the first power unit of the station. </a:t>
            </a:r>
          </a:p>
          <a:p>
            <a:endParaRPr lang="en-US" sz="1600" dirty="0"/>
          </a:p>
          <a:p>
            <a:endParaRPr lang="en-IE" sz="1600" dirty="0"/>
          </a:p>
        </p:txBody>
      </p:sp>
      <p:pic>
        <p:nvPicPr>
          <p:cNvPr id="2050" name="Picture 2" descr="Ukraine war: the dangers following Russia&amp;amp;#39;s attack on the Zaporizhzhia  nuclear power plant">
            <a:extLst>
              <a:ext uri="{FF2B5EF4-FFF2-40B4-BE49-F238E27FC236}">
                <a16:creationId xmlns:a16="http://schemas.microsoft.com/office/drawing/2014/main" id="{BC26D86D-AA69-4C25-95D5-D7DD948A554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19367" y="2716104"/>
            <a:ext cx="4788505" cy="2693534"/>
          </a:xfrm>
          <a:prstGeom prst="rect">
            <a:avLst/>
          </a:prstGeom>
          <a:noFill/>
          <a:extLst>
            <a:ext uri="{909E8E84-426E-40DD-AFC4-6F175D3DCCD1}">
              <a14:hiddenFill xmlns:a14="http://schemas.microsoft.com/office/drawing/2010/main">
                <a:solidFill>
                  <a:srgbClr val="FFFFFF"/>
                </a:solidFill>
              </a14:hiddenFill>
            </a:ext>
          </a:extLst>
        </p:spPr>
      </p:pic>
      <p:sp>
        <p:nvSpPr>
          <p:cNvPr id="75" name="Freeform: Shape 74">
            <a:extLst>
              <a:ext uri="{FF2B5EF4-FFF2-40B4-BE49-F238E27FC236}">
                <a16:creationId xmlns:a16="http://schemas.microsoft.com/office/drawing/2014/main" id="{9A0D773F-7A7D-4DBB-9DEA-86BB8B8F4BC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92225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A07EF-8561-41ED-AD8C-963C7E0BBF6E}"/>
              </a:ext>
            </a:extLst>
          </p:cNvPr>
          <p:cNvSpPr>
            <a:spLocks noGrp="1"/>
          </p:cNvSpPr>
          <p:nvPr>
            <p:ph type="title"/>
          </p:nvPr>
        </p:nvSpPr>
        <p:spPr>
          <a:xfrm>
            <a:off x="4965430" y="629268"/>
            <a:ext cx="6586491" cy="1286160"/>
          </a:xfrm>
        </p:spPr>
        <p:txBody>
          <a:bodyPr anchor="b">
            <a:normAutofit/>
          </a:bodyPr>
          <a:lstStyle/>
          <a:p>
            <a:r>
              <a:rPr lang="en-US" dirty="0"/>
              <a:t>Alleged War Crimes</a:t>
            </a:r>
            <a:endParaRPr lang="en-IE" dirty="0"/>
          </a:p>
        </p:txBody>
      </p:sp>
      <p:sp>
        <p:nvSpPr>
          <p:cNvPr id="3" name="Content Placeholder 2">
            <a:extLst>
              <a:ext uri="{FF2B5EF4-FFF2-40B4-BE49-F238E27FC236}">
                <a16:creationId xmlns:a16="http://schemas.microsoft.com/office/drawing/2014/main" id="{DB521DE2-B20F-411E-9859-76C74E732450}"/>
              </a:ext>
            </a:extLst>
          </p:cNvPr>
          <p:cNvSpPr>
            <a:spLocks noGrp="1"/>
          </p:cNvSpPr>
          <p:nvPr>
            <p:ph idx="1"/>
          </p:nvPr>
        </p:nvSpPr>
        <p:spPr>
          <a:xfrm>
            <a:off x="4874822" y="2218706"/>
            <a:ext cx="6807728" cy="4419600"/>
          </a:xfrm>
        </p:spPr>
        <p:txBody>
          <a:bodyPr>
            <a:normAutofit fontScale="70000" lnSpcReduction="20000"/>
          </a:bodyPr>
          <a:lstStyle/>
          <a:p>
            <a:r>
              <a:rPr lang="en-US" sz="2000" dirty="0"/>
              <a:t>Use of Cluster Munitions</a:t>
            </a:r>
          </a:p>
          <a:p>
            <a:r>
              <a:rPr lang="en-US" sz="2000" dirty="0"/>
              <a:t>Cluster munitions are a type of weapon that deploy a large number of smaller sub-munitions over a target. These sub-munitions then spread and explode over a larger area, increasing the potential for damage and casualties. </a:t>
            </a:r>
          </a:p>
          <a:p>
            <a:r>
              <a:rPr lang="en-US" sz="2000" dirty="0"/>
              <a:t>Due to the wide harm they can cause, cluster munitions are widely </a:t>
            </a:r>
            <a:r>
              <a:rPr lang="en-US" sz="2000" dirty="0" err="1"/>
              <a:t>criticised</a:t>
            </a:r>
            <a:r>
              <a:rPr lang="en-US" sz="2000" dirty="0"/>
              <a:t> as weapons that pose “an immediate threat to civilians during conflict” and for the “long-lasting” problems they can cause if sub-munitions do not explode upon first impact.</a:t>
            </a:r>
          </a:p>
          <a:p>
            <a:r>
              <a:rPr lang="en-US" sz="2000" dirty="0"/>
              <a:t>25 February - A Russian ballistic missile carrying a cluster munition struck just outside a hospital in </a:t>
            </a:r>
            <a:r>
              <a:rPr lang="en-US" sz="2000" dirty="0" err="1"/>
              <a:t>Vuhledar</a:t>
            </a:r>
            <a:r>
              <a:rPr lang="en-US" sz="2000" dirty="0"/>
              <a:t>, a town in the Ukrainian government-controlled </a:t>
            </a:r>
            <a:r>
              <a:rPr lang="en-US" sz="2000" dirty="0" err="1"/>
              <a:t>Donetska</a:t>
            </a:r>
            <a:r>
              <a:rPr lang="en-US" sz="2000" dirty="0"/>
              <a:t> region, on February 24, 2022, Human Rights Watch said today. The attack killed four civilians and injured another 10, six of them healthcare workers, and damaged the hospital, an ambulance, and civilian vehicles.</a:t>
            </a:r>
          </a:p>
          <a:p>
            <a:r>
              <a:rPr lang="en-US" sz="2000" dirty="0"/>
              <a:t>Several NGOs have focused on an attack on a kindergarten in </a:t>
            </a:r>
            <a:r>
              <a:rPr lang="en-US" sz="2000" dirty="0" err="1"/>
              <a:t>Okhtyrka</a:t>
            </a:r>
            <a:r>
              <a:rPr lang="en-US" sz="2000" dirty="0"/>
              <a:t>, about 60 miles west of </a:t>
            </a:r>
            <a:r>
              <a:rPr lang="en-US" sz="2000" dirty="0" err="1"/>
              <a:t>Kharkiv</a:t>
            </a:r>
            <a:r>
              <a:rPr lang="en-US" sz="2000" dirty="0"/>
              <a:t>, on Friday, the second day of all-out fighting. Drone footage taken in the aftermath shows multiple blackened explosion spots, and dead or severely injured people by the entrance.</a:t>
            </a:r>
          </a:p>
          <a:p>
            <a:r>
              <a:rPr lang="en-US" sz="2000" dirty="0"/>
              <a:t>Although neither Russia nor Ukraine have signed the Convention on Cluster Munitions, its contents reflect the commitment in IHL in customary international law to reduce unnecessary pain and suffering and avoid the use of indiscriminate weapons.</a:t>
            </a:r>
          </a:p>
        </p:txBody>
      </p:sp>
      <p:pic>
        <p:nvPicPr>
          <p:cNvPr id="1026" name="Picture 2" descr="The nose cone of a 9N123 cluster munition warhead.">
            <a:extLst>
              <a:ext uri="{FF2B5EF4-FFF2-40B4-BE49-F238E27FC236}">
                <a16:creationId xmlns:a16="http://schemas.microsoft.com/office/drawing/2014/main" id="{92144AB0-48DC-4350-BC57-AAA12597DB6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40" r="7435"/>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EBEF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7008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C38AE-04AE-481C-AD26-8382D73AAC36}"/>
              </a:ext>
            </a:extLst>
          </p:cNvPr>
          <p:cNvSpPr>
            <a:spLocks noGrp="1"/>
          </p:cNvSpPr>
          <p:nvPr>
            <p:ph type="title"/>
          </p:nvPr>
        </p:nvSpPr>
        <p:spPr/>
        <p:txBody>
          <a:bodyPr/>
          <a:lstStyle/>
          <a:p>
            <a:endParaRPr lang="en-IE"/>
          </a:p>
        </p:txBody>
      </p:sp>
      <p:sp>
        <p:nvSpPr>
          <p:cNvPr id="3" name="Content Placeholder 2">
            <a:extLst>
              <a:ext uri="{FF2B5EF4-FFF2-40B4-BE49-F238E27FC236}">
                <a16:creationId xmlns:a16="http://schemas.microsoft.com/office/drawing/2014/main" id="{22555789-BB7A-45B2-87D4-56412A831815}"/>
              </a:ext>
            </a:extLst>
          </p:cNvPr>
          <p:cNvSpPr>
            <a:spLocks noGrp="1"/>
          </p:cNvSpPr>
          <p:nvPr>
            <p:ph idx="1"/>
          </p:nvPr>
        </p:nvSpPr>
        <p:spPr/>
        <p:txBody>
          <a:bodyPr/>
          <a:lstStyle/>
          <a:p>
            <a:r>
              <a:rPr lang="en-US" dirty="0"/>
              <a:t>Legality of the use of force</a:t>
            </a:r>
          </a:p>
          <a:p>
            <a:r>
              <a:rPr lang="en-US" dirty="0"/>
              <a:t>International Humanitarian Law/Laws of War</a:t>
            </a:r>
          </a:p>
          <a:p>
            <a:r>
              <a:rPr lang="en-US" dirty="0"/>
              <a:t>International Criminal Law</a:t>
            </a:r>
          </a:p>
          <a:p>
            <a:r>
              <a:rPr lang="en-US" dirty="0"/>
              <a:t>There is both individual and State responsibility for aggression and for other international crimes in the conduct of armed conflict.</a:t>
            </a:r>
          </a:p>
          <a:p>
            <a:pPr marL="0" indent="0">
              <a:buNone/>
            </a:pPr>
            <a:endParaRPr lang="en-IE" dirty="0"/>
          </a:p>
        </p:txBody>
      </p:sp>
    </p:spTree>
    <p:extLst>
      <p:ext uri="{BB962C8B-B14F-4D97-AF65-F5344CB8AC3E}">
        <p14:creationId xmlns:p14="http://schemas.microsoft.com/office/powerpoint/2010/main" val="771676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D00D-1C79-4CE6-9E9A-1F24240A1E17}"/>
              </a:ext>
            </a:extLst>
          </p:cNvPr>
          <p:cNvSpPr>
            <a:spLocks noGrp="1"/>
          </p:cNvSpPr>
          <p:nvPr>
            <p:ph type="title"/>
          </p:nvPr>
        </p:nvSpPr>
        <p:spPr/>
        <p:txBody>
          <a:bodyPr/>
          <a:lstStyle/>
          <a:p>
            <a:r>
              <a:rPr lang="en-US" dirty="0"/>
              <a:t>Russia-Ukraine Monitor Map (Centre for Information Resilience)</a:t>
            </a:r>
            <a:endParaRPr lang="en-IE" dirty="0"/>
          </a:p>
        </p:txBody>
      </p:sp>
      <p:pic>
        <p:nvPicPr>
          <p:cNvPr id="3074" name="Picture 2" descr="untitled image">
            <a:extLst>
              <a:ext uri="{FF2B5EF4-FFF2-40B4-BE49-F238E27FC236}">
                <a16:creationId xmlns:a16="http://schemas.microsoft.com/office/drawing/2014/main" id="{41560CA5-52EC-424E-BF7D-A1C3A0D3F0A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24047" y="2369260"/>
            <a:ext cx="5943905" cy="326406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58CAEAE-787B-4FB6-9921-5BEF470ED330}"/>
              </a:ext>
            </a:extLst>
          </p:cNvPr>
          <p:cNvSpPr txBox="1"/>
          <p:nvPr/>
        </p:nvSpPr>
        <p:spPr>
          <a:xfrm>
            <a:off x="3047404" y="6011285"/>
            <a:ext cx="6097190" cy="369332"/>
          </a:xfrm>
          <a:prstGeom prst="rect">
            <a:avLst/>
          </a:prstGeom>
          <a:noFill/>
        </p:spPr>
        <p:txBody>
          <a:bodyPr wrap="square">
            <a:spAutoFit/>
          </a:bodyPr>
          <a:lstStyle/>
          <a:p>
            <a:r>
              <a:rPr lang="en-IE" dirty="0">
                <a:hlinkClick r:id="rId3"/>
              </a:rPr>
              <a:t>https://maphub.net/Cen4infoRes/russian-ukraine-monitor</a:t>
            </a:r>
            <a:r>
              <a:rPr lang="en-IE" dirty="0"/>
              <a:t> </a:t>
            </a:r>
          </a:p>
        </p:txBody>
      </p:sp>
    </p:spTree>
    <p:extLst>
      <p:ext uri="{BB962C8B-B14F-4D97-AF65-F5344CB8AC3E}">
        <p14:creationId xmlns:p14="http://schemas.microsoft.com/office/powerpoint/2010/main" val="3968017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Shape 200"/>
          <p:cNvSpPr>
            <a:spLocks noGrp="1"/>
          </p:cNvSpPr>
          <p:nvPr>
            <p:ph type="title"/>
          </p:nvPr>
        </p:nvSpPr>
        <p:spPr>
          <a:xfrm>
            <a:off x="6972756" y="759024"/>
            <a:ext cx="3795117" cy="508992"/>
          </a:xfrm>
          <a:prstGeom prst="rect">
            <a:avLst/>
          </a:prstGeom>
        </p:spPr>
        <p:txBody>
          <a:bodyPr>
            <a:normAutofit fontScale="90000"/>
          </a:bodyPr>
          <a:lstStyle>
            <a:lvl1pPr defTabSz="543305">
              <a:spcBef>
                <a:spcPts val="2100"/>
              </a:spcBef>
              <a:defRPr sz="4836"/>
            </a:lvl1pPr>
          </a:lstStyle>
          <a:p>
            <a:r>
              <a:rPr dirty="0"/>
              <a:t>Modes of Responsibility</a:t>
            </a:r>
          </a:p>
        </p:txBody>
      </p:sp>
      <p:sp>
        <p:nvSpPr>
          <p:cNvPr id="201" name="Shape 201"/>
          <p:cNvSpPr>
            <a:spLocks noGrp="1"/>
          </p:cNvSpPr>
          <p:nvPr>
            <p:ph type="body" sz="half" idx="1"/>
          </p:nvPr>
        </p:nvSpPr>
        <p:spPr>
          <a:xfrm>
            <a:off x="6673221" y="1777008"/>
            <a:ext cx="5060156" cy="5080992"/>
          </a:xfrm>
          <a:prstGeom prst="rect">
            <a:avLst/>
          </a:prstGeom>
        </p:spPr>
        <p:txBody>
          <a:bodyPr/>
          <a:lstStyle/>
          <a:p>
            <a:pPr marL="258952" indent="-258952">
              <a:defRPr sz="2400"/>
            </a:pPr>
            <a:r>
              <a:rPr dirty="0"/>
              <a:t>Individual criminal responsibility</a:t>
            </a:r>
          </a:p>
          <a:p>
            <a:pPr marL="258952" indent="-258952">
              <a:defRPr sz="2400"/>
            </a:pPr>
            <a:r>
              <a:rPr dirty="0"/>
              <a:t>Command responsibility for military personnel</a:t>
            </a:r>
          </a:p>
          <a:p>
            <a:pPr marL="258952" indent="-258952">
              <a:defRPr sz="2400"/>
            </a:pPr>
            <a:r>
              <a:rPr dirty="0"/>
              <a:t>Superior responsibility for non-military personnel</a:t>
            </a:r>
          </a:p>
        </p:txBody>
      </p:sp>
      <p:sp>
        <p:nvSpPr>
          <p:cNvPr id="202" name="Shape 202"/>
          <p:cNvSpPr/>
          <p:nvPr/>
        </p:nvSpPr>
        <p:spPr>
          <a:xfrm>
            <a:off x="2345531" y="1013520"/>
            <a:ext cx="3607594" cy="483096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rgbClr val="7996B9"/>
          </a:solidFill>
          <a:ln w="12700">
            <a:miter lim="400000"/>
          </a:ln>
          <a:extLst>
            <a:ext uri="{C572A759-6A51-4108-AA02-DFA0A04FC94B}">
              <ma14:wrappingTextBoxFlag xmlns="" xmlns:ma14="http://schemas.microsoft.com/office/mac/drawingml/2011/main" val="1"/>
            </a:ext>
          </a:extLst>
        </p:spPr>
        <p:txBody>
          <a:bodyPr lIns="35719" tIns="35719" rIns="35719" bIns="35719" anchor="ctr"/>
          <a:lstStyle>
            <a:lvl1pPr algn="ctr">
              <a:spcBef>
                <a:spcPts val="0"/>
              </a:spcBef>
              <a:defRPr sz="3000" spc="0">
                <a:solidFill>
                  <a:srgbClr val="FFFFFF"/>
                </a:solidFill>
                <a:latin typeface="Palatino"/>
                <a:ea typeface="Palatino"/>
                <a:cs typeface="Palatino"/>
                <a:sym typeface="Palatino"/>
              </a:defRPr>
            </a:lvl1pPr>
          </a:lstStyle>
          <a:p>
            <a:r>
              <a:rPr sz="2109" dirty="0">
                <a:solidFill>
                  <a:srgbClr val="FF0000"/>
                </a:solidFill>
              </a:rPr>
              <a:t>Hierarchy of Responsibility</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2EF8E-D9D6-41E7-95D5-9B1FA91C02A5}"/>
              </a:ext>
            </a:extLst>
          </p:cNvPr>
          <p:cNvSpPr>
            <a:spLocks noGrp="1"/>
          </p:cNvSpPr>
          <p:nvPr>
            <p:ph type="title"/>
          </p:nvPr>
        </p:nvSpPr>
        <p:spPr/>
        <p:txBody>
          <a:bodyPr/>
          <a:lstStyle/>
          <a:p>
            <a:r>
              <a:rPr lang="en-US" dirty="0"/>
              <a:t>Other Avenues to Accountability	</a:t>
            </a:r>
            <a:endParaRPr lang="en-IE" dirty="0"/>
          </a:p>
        </p:txBody>
      </p:sp>
      <p:sp>
        <p:nvSpPr>
          <p:cNvPr id="3" name="Content Placeholder 2">
            <a:extLst>
              <a:ext uri="{FF2B5EF4-FFF2-40B4-BE49-F238E27FC236}">
                <a16:creationId xmlns:a16="http://schemas.microsoft.com/office/drawing/2014/main" id="{69385068-820A-4AE4-9903-6F3CAAFAC9A2}"/>
              </a:ext>
            </a:extLst>
          </p:cNvPr>
          <p:cNvSpPr>
            <a:spLocks noGrp="1"/>
          </p:cNvSpPr>
          <p:nvPr>
            <p:ph idx="1"/>
          </p:nvPr>
        </p:nvSpPr>
        <p:spPr/>
        <p:txBody>
          <a:bodyPr/>
          <a:lstStyle/>
          <a:p>
            <a:r>
              <a:rPr lang="en-US" dirty="0"/>
              <a:t>UNSC Referral of Situation to ICC (Blocked by Russian Veto)</a:t>
            </a:r>
          </a:p>
          <a:p>
            <a:r>
              <a:rPr lang="en-US" dirty="0"/>
              <a:t>Establishment of Ad hoc tribunal to prosecute Russian aggression (need significant political will internationally and political change in Russia)</a:t>
            </a:r>
          </a:p>
          <a:p>
            <a:endParaRPr lang="en-IE" dirty="0"/>
          </a:p>
        </p:txBody>
      </p:sp>
    </p:spTree>
    <p:extLst>
      <p:ext uri="{BB962C8B-B14F-4D97-AF65-F5344CB8AC3E}">
        <p14:creationId xmlns:p14="http://schemas.microsoft.com/office/powerpoint/2010/main" val="2520186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74DB-2907-447D-BD29-1D99331E9431}"/>
              </a:ext>
            </a:extLst>
          </p:cNvPr>
          <p:cNvSpPr>
            <a:spLocks noGrp="1"/>
          </p:cNvSpPr>
          <p:nvPr>
            <p:ph type="title"/>
          </p:nvPr>
        </p:nvSpPr>
        <p:spPr/>
        <p:txBody>
          <a:bodyPr/>
          <a:lstStyle/>
          <a:p>
            <a:r>
              <a:rPr lang="en-US" dirty="0"/>
              <a:t>Legality of the Use of Force</a:t>
            </a:r>
            <a:endParaRPr lang="en-IE" dirty="0"/>
          </a:p>
        </p:txBody>
      </p:sp>
      <p:sp>
        <p:nvSpPr>
          <p:cNvPr id="3" name="Content Placeholder 2">
            <a:extLst>
              <a:ext uri="{FF2B5EF4-FFF2-40B4-BE49-F238E27FC236}">
                <a16:creationId xmlns:a16="http://schemas.microsoft.com/office/drawing/2014/main" id="{80A337F8-8F50-4788-81F7-46AF2174377E}"/>
              </a:ext>
            </a:extLst>
          </p:cNvPr>
          <p:cNvSpPr>
            <a:spLocks noGrp="1"/>
          </p:cNvSpPr>
          <p:nvPr>
            <p:ph idx="1"/>
          </p:nvPr>
        </p:nvSpPr>
        <p:spPr/>
        <p:txBody>
          <a:bodyPr/>
          <a:lstStyle/>
          <a:p>
            <a:r>
              <a:rPr lang="en-US" dirty="0"/>
              <a:t>Prohibition on the Use of Force: United Nations Charter, Article 2(4):</a:t>
            </a:r>
          </a:p>
          <a:p>
            <a:r>
              <a:rPr lang="en-US" i="1" dirty="0"/>
              <a:t>‘All Members shall refrain in their international relations from the threat or use of force against the territorial integrity or political independence of any state, or in any other manner inconsistent with the Purposes of the United Nations.’</a:t>
            </a:r>
          </a:p>
          <a:p>
            <a:endParaRPr lang="en-IE" dirty="0"/>
          </a:p>
        </p:txBody>
      </p:sp>
    </p:spTree>
    <p:extLst>
      <p:ext uri="{BB962C8B-B14F-4D97-AF65-F5344CB8AC3E}">
        <p14:creationId xmlns:p14="http://schemas.microsoft.com/office/powerpoint/2010/main" val="1623793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5E1BC-7E05-4F69-9D7B-34ABAAF99C92}"/>
              </a:ext>
            </a:extLst>
          </p:cNvPr>
          <p:cNvSpPr>
            <a:spLocks noGrp="1"/>
          </p:cNvSpPr>
          <p:nvPr>
            <p:ph type="title"/>
          </p:nvPr>
        </p:nvSpPr>
        <p:spPr/>
        <p:txBody>
          <a:bodyPr/>
          <a:lstStyle/>
          <a:p>
            <a:r>
              <a:rPr lang="en-US" dirty="0"/>
              <a:t>UN Security Council</a:t>
            </a:r>
            <a:endParaRPr lang="en-IE" dirty="0"/>
          </a:p>
        </p:txBody>
      </p:sp>
      <p:sp>
        <p:nvSpPr>
          <p:cNvPr id="3" name="Content Placeholder 2">
            <a:extLst>
              <a:ext uri="{FF2B5EF4-FFF2-40B4-BE49-F238E27FC236}">
                <a16:creationId xmlns:a16="http://schemas.microsoft.com/office/drawing/2014/main" id="{55BABD89-7C2C-4D64-B41C-9D4BC4759073}"/>
              </a:ext>
            </a:extLst>
          </p:cNvPr>
          <p:cNvSpPr>
            <a:spLocks noGrp="1"/>
          </p:cNvSpPr>
          <p:nvPr>
            <p:ph idx="1"/>
          </p:nvPr>
        </p:nvSpPr>
        <p:spPr/>
        <p:txBody>
          <a:bodyPr>
            <a:normAutofit fontScale="70000" lnSpcReduction="20000"/>
          </a:bodyPr>
          <a:lstStyle/>
          <a:p>
            <a:r>
              <a:rPr lang="en-US" b="1" dirty="0"/>
              <a:t>Composition: </a:t>
            </a:r>
            <a:r>
              <a:rPr lang="en-US" dirty="0"/>
              <a:t>A23 – UNSC has P5 (United States, UK, China, France and USSR/Russia)</a:t>
            </a:r>
          </a:p>
          <a:p>
            <a:r>
              <a:rPr lang="en-US" dirty="0"/>
              <a:t>Article 24 of the UN Charter grants the Security Council primary responsibility for the “maintenance of international peace and security”. This includes taking collective measures to prevent and counter threats to peace and suppressing acts of aggression.</a:t>
            </a:r>
          </a:p>
          <a:p>
            <a:r>
              <a:rPr lang="en-US" dirty="0"/>
              <a:t>A27 – P5 members get a veto power on UNSC votes.</a:t>
            </a:r>
          </a:p>
          <a:p>
            <a:r>
              <a:rPr lang="en-US" b="1" dirty="0"/>
              <a:t>Enforcement Powers: </a:t>
            </a:r>
            <a:r>
              <a:rPr lang="en-US" dirty="0"/>
              <a:t>A41: The Security Council may decide what measures not involving the use of armed force are to be employed to give effect to its decisions, and it may call upon the Members of the United Nations to apply such measures. These may include complete or partial interruption of economic relations and of rail, sea, air, postal, telegraphic, radio, and other means of communication, and the severance of diplomatic relations.</a:t>
            </a:r>
          </a:p>
          <a:p>
            <a:r>
              <a:rPr lang="en-US" dirty="0"/>
              <a:t>A42: Should the Security Council consider that measures provided for in Article 41 would be inadequate or have proved to be inadequate, it may take such action by air, sea, or land forces as may be necessary to maintain or restore international peace and security. Such action may include demonstrations, blockade, and other operations by air, sea, or land forces of Members of the United Nations.</a:t>
            </a:r>
          </a:p>
          <a:p>
            <a:endParaRPr lang="en-US" dirty="0"/>
          </a:p>
          <a:p>
            <a:endParaRPr lang="en-US" dirty="0"/>
          </a:p>
          <a:p>
            <a:endParaRPr lang="en-IE" dirty="0"/>
          </a:p>
        </p:txBody>
      </p:sp>
    </p:spTree>
    <p:extLst>
      <p:ext uri="{BB962C8B-B14F-4D97-AF65-F5344CB8AC3E}">
        <p14:creationId xmlns:p14="http://schemas.microsoft.com/office/powerpoint/2010/main" val="1594072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CEB78-2EBA-486B-BB00-09DB15BA4F41}"/>
              </a:ext>
            </a:extLst>
          </p:cNvPr>
          <p:cNvSpPr>
            <a:spLocks noGrp="1"/>
          </p:cNvSpPr>
          <p:nvPr>
            <p:ph type="title"/>
          </p:nvPr>
        </p:nvSpPr>
        <p:spPr/>
        <p:txBody>
          <a:bodyPr/>
          <a:lstStyle/>
          <a:p>
            <a:r>
              <a:rPr lang="en-US" dirty="0"/>
              <a:t>Self-</a:t>
            </a:r>
            <a:r>
              <a:rPr lang="en-US" dirty="0" err="1"/>
              <a:t>Defence</a:t>
            </a:r>
            <a:endParaRPr lang="en-IE" dirty="0"/>
          </a:p>
        </p:txBody>
      </p:sp>
      <p:sp>
        <p:nvSpPr>
          <p:cNvPr id="3" name="Content Placeholder 2">
            <a:extLst>
              <a:ext uri="{FF2B5EF4-FFF2-40B4-BE49-F238E27FC236}">
                <a16:creationId xmlns:a16="http://schemas.microsoft.com/office/drawing/2014/main" id="{B889CE35-8548-42F6-A8B7-F010F10666A7}"/>
              </a:ext>
            </a:extLst>
          </p:cNvPr>
          <p:cNvSpPr>
            <a:spLocks noGrp="1"/>
          </p:cNvSpPr>
          <p:nvPr>
            <p:ph idx="1"/>
          </p:nvPr>
        </p:nvSpPr>
        <p:spPr/>
        <p:txBody>
          <a:bodyPr>
            <a:normAutofit fontScale="92500" lnSpcReduction="10000"/>
          </a:bodyPr>
          <a:lstStyle/>
          <a:p>
            <a:r>
              <a:rPr lang="en-US" dirty="0"/>
              <a:t>Art. 51 Charter of the United Nations:</a:t>
            </a:r>
          </a:p>
          <a:p>
            <a:r>
              <a:rPr lang="en-US" i="1" dirty="0"/>
              <a:t>‘Nothing in the present Charter shall impair the inherent right of individual or collective </a:t>
            </a:r>
            <a:r>
              <a:rPr lang="en-US" i="1" dirty="0" err="1"/>
              <a:t>self-defence</a:t>
            </a:r>
            <a:r>
              <a:rPr lang="en-US" i="1" dirty="0"/>
              <a:t> if an armed attack occurs against a Member of the United Nations, until the Security Council has taken measures necessary to maintain international peace and security.  Measures taken by members in the exercise of this right of </a:t>
            </a:r>
            <a:r>
              <a:rPr lang="en-US" i="1" dirty="0" err="1"/>
              <a:t>self-defence</a:t>
            </a:r>
            <a:r>
              <a:rPr lang="en-US" i="1" dirty="0"/>
              <a:t> shall be immediately reported to the Security Council and shall not in any way affect the authority and responsibility of the Security Council under the present Charter to take at any time such action as it deems necessary in order to maintain or restore international peace and security,’</a:t>
            </a:r>
          </a:p>
          <a:p>
            <a:r>
              <a:rPr lang="en-US" b="0" i="0" dirty="0">
                <a:solidFill>
                  <a:srgbClr val="000000"/>
                </a:solidFill>
                <a:effectLst/>
                <a:latin typeface="Libre Baskerville"/>
              </a:rPr>
              <a:t>As a result Ukraine can legally use force to defend itself from attack, and moreover, can request military assistance from other countries.</a:t>
            </a:r>
            <a:endParaRPr lang="en-US" i="1" dirty="0"/>
          </a:p>
          <a:p>
            <a:endParaRPr lang="en-IE" dirty="0"/>
          </a:p>
        </p:txBody>
      </p:sp>
    </p:spTree>
    <p:extLst>
      <p:ext uri="{BB962C8B-B14F-4D97-AF65-F5344CB8AC3E}">
        <p14:creationId xmlns:p14="http://schemas.microsoft.com/office/powerpoint/2010/main" val="570765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294D7-3D12-41D7-9EAA-6489E92B897E}"/>
              </a:ext>
            </a:extLst>
          </p:cNvPr>
          <p:cNvSpPr>
            <a:spLocks noGrp="1"/>
          </p:cNvSpPr>
          <p:nvPr>
            <p:ph type="title"/>
          </p:nvPr>
        </p:nvSpPr>
        <p:spPr/>
        <p:txBody>
          <a:bodyPr/>
          <a:lstStyle/>
          <a:p>
            <a:r>
              <a:rPr lang="en-US" dirty="0"/>
              <a:t>UNSC Resolution Vetoed</a:t>
            </a:r>
            <a:endParaRPr lang="en-IE" dirty="0"/>
          </a:p>
        </p:txBody>
      </p:sp>
      <p:sp>
        <p:nvSpPr>
          <p:cNvPr id="3" name="Content Placeholder 2">
            <a:extLst>
              <a:ext uri="{FF2B5EF4-FFF2-40B4-BE49-F238E27FC236}">
                <a16:creationId xmlns:a16="http://schemas.microsoft.com/office/drawing/2014/main" id="{7097DA65-43E3-4AF9-A663-DE26D81246F4}"/>
              </a:ext>
            </a:extLst>
          </p:cNvPr>
          <p:cNvSpPr>
            <a:spLocks noGrp="1"/>
          </p:cNvSpPr>
          <p:nvPr>
            <p:ph idx="1"/>
          </p:nvPr>
        </p:nvSpPr>
        <p:spPr/>
        <p:txBody>
          <a:bodyPr>
            <a:normAutofit lnSpcReduction="10000"/>
          </a:bodyPr>
          <a:lstStyle/>
          <a:p>
            <a:pPr algn="l"/>
            <a:r>
              <a:rPr lang="en-US" dirty="0"/>
              <a:t>25 February: </a:t>
            </a:r>
            <a:r>
              <a:rPr lang="en-US" b="0" i="0" dirty="0">
                <a:solidFill>
                  <a:srgbClr val="000000"/>
                </a:solidFill>
                <a:effectLst/>
                <a:latin typeface="Lato" panose="020F0502020204030203" pitchFamily="34" charset="0"/>
              </a:rPr>
              <a:t>Russia on Friday vetoed a U.N. Security Council resolution condemning the country's invasion of Ukraine.</a:t>
            </a:r>
          </a:p>
          <a:p>
            <a:pPr algn="l"/>
            <a:r>
              <a:rPr lang="en-US" b="0" i="0" dirty="0">
                <a:solidFill>
                  <a:srgbClr val="000000"/>
                </a:solidFill>
                <a:effectLst/>
                <a:latin typeface="Lato" panose="020F0502020204030203" pitchFamily="34" charset="0"/>
              </a:rPr>
              <a:t>The Russian ambassador to the United Nations, </a:t>
            </a:r>
            <a:r>
              <a:rPr lang="en-US" b="0" i="0" dirty="0" err="1">
                <a:solidFill>
                  <a:srgbClr val="000000"/>
                </a:solidFill>
                <a:effectLst/>
                <a:latin typeface="Lato" panose="020F0502020204030203" pitchFamily="34" charset="0"/>
              </a:rPr>
              <a:t>Vassily</a:t>
            </a:r>
            <a:r>
              <a:rPr lang="en-US" b="0" i="0" dirty="0">
                <a:solidFill>
                  <a:srgbClr val="000000"/>
                </a:solidFill>
                <a:effectLst/>
                <a:latin typeface="Lato" panose="020F0502020204030203" pitchFamily="34" charset="0"/>
              </a:rPr>
              <a:t> </a:t>
            </a:r>
            <a:r>
              <a:rPr lang="en-US" b="0" i="0" dirty="0" err="1">
                <a:solidFill>
                  <a:srgbClr val="000000"/>
                </a:solidFill>
                <a:effectLst/>
                <a:latin typeface="Lato" panose="020F0502020204030203" pitchFamily="34" charset="0"/>
              </a:rPr>
              <a:t>Nebenzia</a:t>
            </a:r>
            <a:r>
              <a:rPr lang="en-US" b="0" i="0" dirty="0">
                <a:solidFill>
                  <a:srgbClr val="000000"/>
                </a:solidFill>
                <a:effectLst/>
                <a:latin typeface="Lato" panose="020F0502020204030203" pitchFamily="34" charset="0"/>
              </a:rPr>
              <a:t>, was the only person to vote against the resolution, with 11 countries voting in favor.</a:t>
            </a:r>
          </a:p>
          <a:p>
            <a:pPr algn="l"/>
            <a:r>
              <a:rPr lang="en-US" b="0" i="0" dirty="0">
                <a:solidFill>
                  <a:srgbClr val="000000"/>
                </a:solidFill>
                <a:effectLst/>
                <a:latin typeface="Lato" panose="020F0502020204030203" pitchFamily="34" charset="0"/>
              </a:rPr>
              <a:t>As one of the five permanent members of the U.N. Security Council, Russia, along with China, France, Britain and the United States, have the power to veto any resolution regardless of its international support.</a:t>
            </a:r>
          </a:p>
          <a:p>
            <a:pPr algn="l"/>
            <a:r>
              <a:rPr lang="en-US" b="0" i="0" dirty="0">
                <a:solidFill>
                  <a:srgbClr val="000000"/>
                </a:solidFill>
                <a:effectLst/>
                <a:latin typeface="Lato" panose="020F0502020204030203" pitchFamily="34" charset="0"/>
              </a:rPr>
              <a:t>Three countries -- China, India and the United Arab Emirates -- abstained from voting during the meeting in New York City.</a:t>
            </a:r>
          </a:p>
          <a:p>
            <a:endParaRPr lang="en-IE" dirty="0"/>
          </a:p>
        </p:txBody>
      </p:sp>
    </p:spTree>
    <p:extLst>
      <p:ext uri="{BB962C8B-B14F-4D97-AF65-F5344CB8AC3E}">
        <p14:creationId xmlns:p14="http://schemas.microsoft.com/office/powerpoint/2010/main" val="1481194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254AC-1CC6-41C3-9692-B0961EAA88DD}"/>
              </a:ext>
            </a:extLst>
          </p:cNvPr>
          <p:cNvSpPr>
            <a:spLocks noGrp="1"/>
          </p:cNvSpPr>
          <p:nvPr>
            <p:ph type="title"/>
          </p:nvPr>
        </p:nvSpPr>
        <p:spPr/>
        <p:txBody>
          <a:bodyPr/>
          <a:lstStyle/>
          <a:p>
            <a:r>
              <a:rPr lang="en-US" dirty="0"/>
              <a:t>UNGA Resolution ES-11/1</a:t>
            </a:r>
            <a:endParaRPr lang="en-IE" dirty="0"/>
          </a:p>
        </p:txBody>
      </p:sp>
      <p:sp>
        <p:nvSpPr>
          <p:cNvPr id="3" name="Content Placeholder 2">
            <a:extLst>
              <a:ext uri="{FF2B5EF4-FFF2-40B4-BE49-F238E27FC236}">
                <a16:creationId xmlns:a16="http://schemas.microsoft.com/office/drawing/2014/main" id="{70FED82C-595C-45F7-B5C1-7E92398C0B1D}"/>
              </a:ext>
            </a:extLst>
          </p:cNvPr>
          <p:cNvSpPr>
            <a:spLocks noGrp="1"/>
          </p:cNvSpPr>
          <p:nvPr>
            <p:ph idx="1"/>
          </p:nvPr>
        </p:nvSpPr>
        <p:spPr>
          <a:xfrm>
            <a:off x="838200" y="1849376"/>
            <a:ext cx="10515600" cy="4351338"/>
          </a:xfrm>
        </p:spPr>
        <p:txBody>
          <a:bodyPr>
            <a:normAutofit/>
          </a:bodyPr>
          <a:lstStyle/>
          <a:p>
            <a:r>
              <a:rPr lang="en-US" dirty="0"/>
              <a:t>2 March: The UN General Assembly overwhelmingly adopted a resolution on Wednesday demanding that Russia immediately end its military operations in Ukraine. </a:t>
            </a:r>
          </a:p>
          <a:p>
            <a:r>
              <a:rPr lang="en-US" dirty="0"/>
              <a:t> A total of 141 countries voted in </a:t>
            </a:r>
            <a:r>
              <a:rPr lang="en-US" dirty="0" err="1"/>
              <a:t>favour</a:t>
            </a:r>
            <a:r>
              <a:rPr lang="en-US" dirty="0"/>
              <a:t> of the resolution, which reaffirms Ukrainian sovereignty, independence and territorial integrity. </a:t>
            </a:r>
          </a:p>
          <a:p>
            <a:r>
              <a:rPr lang="en-US" dirty="0"/>
              <a:t>The resolution demands that Russia “immediately, completely and unconditionally withdraw all of its military forces from the territory of Ukraine within its internationally recognized borders.”</a:t>
            </a:r>
          </a:p>
          <a:p>
            <a:endParaRPr lang="en-US" dirty="0"/>
          </a:p>
          <a:p>
            <a:endParaRPr lang="en-IE" dirty="0"/>
          </a:p>
        </p:txBody>
      </p:sp>
    </p:spTree>
    <p:extLst>
      <p:ext uri="{BB962C8B-B14F-4D97-AF65-F5344CB8AC3E}">
        <p14:creationId xmlns:p14="http://schemas.microsoft.com/office/powerpoint/2010/main" val="1103961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title"/>
          </p:nvPr>
        </p:nvSpPr>
        <p:spPr>
          <a:xfrm>
            <a:off x="1171753" y="681037"/>
            <a:ext cx="8340328" cy="508992"/>
          </a:xfrm>
          <a:prstGeom prst="rect">
            <a:avLst/>
          </a:prstGeom>
        </p:spPr>
        <p:txBody>
          <a:bodyPr>
            <a:normAutofit fontScale="90000"/>
          </a:bodyPr>
          <a:lstStyle>
            <a:lvl1pPr defTabSz="543305">
              <a:spcBef>
                <a:spcPts val="2100"/>
              </a:spcBef>
              <a:defRPr sz="4836"/>
            </a:lvl1pPr>
          </a:lstStyle>
          <a:p>
            <a:r>
              <a:rPr dirty="0"/>
              <a:t>Treaties and Laws of International Humanitarian Law</a:t>
            </a:r>
            <a:r>
              <a:rPr lang="en-US" dirty="0"/>
              <a:t>/Laws of War</a:t>
            </a:r>
            <a:endParaRPr dirty="0"/>
          </a:p>
        </p:txBody>
      </p:sp>
      <p:sp>
        <p:nvSpPr>
          <p:cNvPr id="138" name="Shape 138"/>
          <p:cNvSpPr>
            <a:spLocks noGrp="1"/>
          </p:cNvSpPr>
          <p:nvPr>
            <p:ph type="body" idx="1"/>
          </p:nvPr>
        </p:nvSpPr>
        <p:spPr>
          <a:prstGeom prst="rect">
            <a:avLst/>
          </a:prstGeom>
        </p:spPr>
        <p:txBody>
          <a:bodyPr>
            <a:normAutofit fontScale="92500" lnSpcReduction="20000"/>
          </a:bodyPr>
          <a:lstStyle/>
          <a:p>
            <a:pPr marL="241182" indent="-241182" defTabSz="299848">
              <a:spcBef>
                <a:spcPts val="914"/>
              </a:spcBef>
              <a:defRPr sz="2336"/>
            </a:pPr>
            <a:r>
              <a:t>Hague Conventions</a:t>
            </a:r>
          </a:p>
          <a:p>
            <a:pPr marL="241182" indent="-241182" defTabSz="299848">
              <a:spcBef>
                <a:spcPts val="914"/>
              </a:spcBef>
              <a:defRPr sz="2336"/>
            </a:pPr>
            <a:r>
              <a:t>Geneva Conventions (1949)</a:t>
            </a:r>
          </a:p>
          <a:p>
            <a:pPr marL="482365" lvl="1" indent="-241182" defTabSz="299848">
              <a:spcBef>
                <a:spcPts val="914"/>
              </a:spcBef>
              <a:defRPr sz="2336"/>
            </a:pPr>
            <a:r>
              <a:t>Convention (I) for the Amelioration of the Condition of the Wounded and Sick in Armed Forces in the Field</a:t>
            </a:r>
          </a:p>
          <a:p>
            <a:pPr marL="482365" lvl="1" indent="-241182" defTabSz="299848">
              <a:spcBef>
                <a:spcPts val="914"/>
              </a:spcBef>
              <a:defRPr sz="2336"/>
            </a:pPr>
            <a:r>
              <a:t>Convention (II) for the Amelioration of the Condition of Wounded, Sick and Shipwrecked Members of Armed Forces at Sea.</a:t>
            </a:r>
          </a:p>
          <a:p>
            <a:pPr marL="482365" lvl="1" indent="-241182" defTabSz="299848">
              <a:spcBef>
                <a:spcPts val="914"/>
              </a:spcBef>
              <a:defRPr sz="2336"/>
            </a:pPr>
            <a:r>
              <a:t>Convention (III) relative to the Treatment of Prisoners of War. </a:t>
            </a:r>
          </a:p>
          <a:p>
            <a:pPr marL="482365" lvl="1" indent="-241182" defTabSz="299848">
              <a:spcBef>
                <a:spcPts val="914"/>
              </a:spcBef>
              <a:defRPr sz="2336"/>
            </a:pPr>
            <a:r>
              <a:t>Convention (IV) relative to the Protection of Civilian Persons in Time of War</a:t>
            </a:r>
          </a:p>
          <a:p>
            <a:pPr marL="241182" indent="-241182" defTabSz="299848">
              <a:spcBef>
                <a:spcPts val="914"/>
              </a:spcBef>
              <a:defRPr sz="2336"/>
            </a:pPr>
            <a:r>
              <a:t>Additional Protocols</a:t>
            </a:r>
          </a:p>
          <a:p>
            <a:pPr marL="482365" lvl="1" indent="-241182" defTabSz="299848">
              <a:spcBef>
                <a:spcPts val="914"/>
              </a:spcBef>
              <a:defRPr sz="2336"/>
            </a:pPr>
            <a:r>
              <a:t>AP I - International Conflicts (1977)</a:t>
            </a:r>
          </a:p>
          <a:p>
            <a:pPr marL="482365" lvl="1" indent="-241182" defTabSz="299848">
              <a:spcBef>
                <a:spcPts val="914"/>
              </a:spcBef>
              <a:defRPr sz="2336"/>
            </a:pPr>
            <a:r>
              <a:t>AP II - Non-International Armed Conflicts (1977)</a:t>
            </a:r>
          </a:p>
          <a:p>
            <a:pPr marL="482365" lvl="1" indent="-241182" defTabSz="299848">
              <a:spcBef>
                <a:spcPts val="914"/>
              </a:spcBef>
              <a:defRPr sz="2336"/>
            </a:pPr>
            <a:r>
              <a:t>AP III - Additional Distinctive Emblems (2005)</a:t>
            </a:r>
          </a:p>
          <a:p>
            <a:pPr marL="241182" indent="-241182" defTabSz="299848">
              <a:spcBef>
                <a:spcPts val="914"/>
              </a:spcBef>
              <a:defRPr sz="2336"/>
            </a:pPr>
            <a:r>
              <a:t>Customary International Humanitarian Law (Comprehensive ICRC 2005)</a:t>
            </a:r>
          </a:p>
        </p:txBody>
      </p:sp>
    </p:spTree>
  </p:cSld>
  <p:clrMapOvr>
    <a:masterClrMapping/>
  </p:clrMapOvr>
  <p:transition spd="slow" advTm="23258"/>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E6E76D9-47ED-405F-9C85-CB65A6066BA6}"/>
              </a:ext>
            </a:extLst>
          </p:cNvPr>
          <p:cNvSpPr>
            <a:spLocks noGrp="1"/>
          </p:cNvSpPr>
          <p:nvPr>
            <p:ph type="title"/>
          </p:nvPr>
        </p:nvSpPr>
        <p:spPr/>
        <p:txBody>
          <a:bodyPr/>
          <a:lstStyle/>
          <a:p>
            <a:r>
              <a:rPr lang="en-US" dirty="0"/>
              <a:t>IHL: Distinction</a:t>
            </a:r>
            <a:endParaRPr lang="en-IE" dirty="0"/>
          </a:p>
        </p:txBody>
      </p:sp>
      <p:sp>
        <p:nvSpPr>
          <p:cNvPr id="4" name="Text Placeholder 3">
            <a:extLst>
              <a:ext uri="{FF2B5EF4-FFF2-40B4-BE49-F238E27FC236}">
                <a16:creationId xmlns:a16="http://schemas.microsoft.com/office/drawing/2014/main" id="{12C287AD-537B-454E-85D2-5627A7854033}"/>
              </a:ext>
            </a:extLst>
          </p:cNvPr>
          <p:cNvSpPr>
            <a:spLocks noGrp="1"/>
          </p:cNvSpPr>
          <p:nvPr>
            <p:ph type="body" idx="1"/>
          </p:nvPr>
        </p:nvSpPr>
        <p:spPr/>
        <p:txBody>
          <a:bodyPr>
            <a:normAutofit fontScale="55000" lnSpcReduction="20000"/>
          </a:bodyPr>
          <a:lstStyle/>
          <a:p>
            <a:r>
              <a:rPr lang="en-US" dirty="0"/>
              <a:t>In order to ensure respect for and protection of the civilian population and civilian objects, the Parties to the conflict shall at all times distinguish between the civilian population and combatants and between civilian objects and military objectives and accordingly shall direct their operations only against military objectives. </a:t>
            </a:r>
          </a:p>
          <a:p>
            <a:r>
              <a:rPr lang="en-US" dirty="0"/>
              <a:t>Article 51(4-5) AP1:</a:t>
            </a:r>
          </a:p>
          <a:p>
            <a:r>
              <a:rPr lang="en-IE" dirty="0"/>
              <a:t>4. </a:t>
            </a:r>
            <a:r>
              <a:rPr lang="en-IE" i="1" dirty="0"/>
              <a:t>Indiscriminate</a:t>
            </a:r>
            <a:r>
              <a:rPr lang="en-IE" dirty="0"/>
              <a:t> attacks are prohibited. Indiscriminate attacks are:</a:t>
            </a:r>
            <a:br>
              <a:rPr lang="en-IE" dirty="0"/>
            </a:br>
            <a:r>
              <a:rPr lang="en-IE" dirty="0"/>
              <a:t/>
            </a:r>
            <a:br>
              <a:rPr lang="en-IE" dirty="0"/>
            </a:br>
            <a:r>
              <a:rPr lang="en-IE" dirty="0"/>
              <a:t>(a) those which are not directed at a specific military objective;</a:t>
            </a:r>
            <a:br>
              <a:rPr lang="en-IE" dirty="0"/>
            </a:br>
            <a:r>
              <a:rPr lang="en-IE" dirty="0"/>
              <a:t/>
            </a:r>
            <a:br>
              <a:rPr lang="en-IE" dirty="0"/>
            </a:br>
            <a:r>
              <a:rPr lang="en-IE" dirty="0"/>
              <a:t>(b) those which employ a method or means of combat which cannot be directed at a specific military objective; or</a:t>
            </a:r>
            <a:br>
              <a:rPr lang="en-IE" dirty="0"/>
            </a:br>
            <a:r>
              <a:rPr lang="en-IE" dirty="0"/>
              <a:t/>
            </a:r>
            <a:br>
              <a:rPr lang="en-IE" dirty="0"/>
            </a:br>
            <a:r>
              <a:rPr lang="en-IE" dirty="0"/>
              <a:t>(c) those which employ a method or means of combat the effects of which cannot be limited as required by this Protocol; and consequently, in each such case, are of a nature to strike military objectives and civilians or civilian objects without distinction.</a:t>
            </a:r>
            <a:br>
              <a:rPr lang="en-IE" dirty="0"/>
            </a:br>
            <a:r>
              <a:rPr lang="en-IE" dirty="0"/>
              <a:t/>
            </a:r>
            <a:br>
              <a:rPr lang="en-IE" dirty="0"/>
            </a:br>
            <a:r>
              <a:rPr lang="en-IE" dirty="0"/>
              <a:t>5. Among others, the following types of attacks are to be considered as indiscriminate:</a:t>
            </a:r>
            <a:br>
              <a:rPr lang="en-IE" dirty="0"/>
            </a:br>
            <a:r>
              <a:rPr lang="en-IE" dirty="0"/>
              <a:t/>
            </a:r>
            <a:br>
              <a:rPr lang="en-IE" dirty="0"/>
            </a:br>
            <a:r>
              <a:rPr lang="en-IE" dirty="0"/>
              <a:t>(a) an attack by bombardment by any methods or means which treats as a single military objective a number of clearly separated and distinct military objectives located in a city, town, village or other area containing a similar concentration of civilians or civilian objects; and</a:t>
            </a:r>
            <a:br>
              <a:rPr lang="en-IE" dirty="0"/>
            </a:br>
            <a:r>
              <a:rPr lang="en-IE" dirty="0"/>
              <a:t/>
            </a:r>
            <a:br>
              <a:rPr lang="en-IE" dirty="0"/>
            </a:br>
            <a:r>
              <a:rPr lang="en-IE" dirty="0"/>
              <a:t>(b) an attack which may be expected to cause incidental loss of civilian life, injury to civilians, damage to civilian objects, or a combination thereof, which would be excessive in relation to the concrete and direct military advantage anticipated.</a:t>
            </a:r>
            <a:endParaRPr lang="en-US" dirty="0"/>
          </a:p>
          <a:p>
            <a:endParaRPr lang="en-IE" dirty="0"/>
          </a:p>
        </p:txBody>
      </p:sp>
    </p:spTree>
    <p:extLst>
      <p:ext uri="{BB962C8B-B14F-4D97-AF65-F5344CB8AC3E}">
        <p14:creationId xmlns:p14="http://schemas.microsoft.com/office/powerpoint/2010/main" val="3658098823"/>
      </p:ext>
    </p:extLst>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PRESGUID" val="2e811fa5-7cca-46bb-9646-6367a167d2d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7466</TotalTime>
  <Words>2531</Words>
  <Application>Microsoft Office PowerPoint</Application>
  <PresentationFormat>Widescreen</PresentationFormat>
  <Paragraphs>118</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Calibri Light</vt:lpstr>
      <vt:lpstr>Helvetica</vt:lpstr>
      <vt:lpstr>Lato</vt:lpstr>
      <vt:lpstr>Libre Baskerville</vt:lpstr>
      <vt:lpstr>MiloTE</vt:lpstr>
      <vt:lpstr>Palatino</vt:lpstr>
      <vt:lpstr>Office Theme</vt:lpstr>
      <vt:lpstr>Russian Invasion of Ukraine 2022</vt:lpstr>
      <vt:lpstr>PowerPoint Presentation</vt:lpstr>
      <vt:lpstr>Legality of the Use of Force</vt:lpstr>
      <vt:lpstr>UN Security Council</vt:lpstr>
      <vt:lpstr>Self-Defence</vt:lpstr>
      <vt:lpstr>UNSC Resolution Vetoed</vt:lpstr>
      <vt:lpstr>UNGA Resolution ES-11/1</vt:lpstr>
      <vt:lpstr>Treaties and Laws of International Humanitarian Law/Laws of War</vt:lpstr>
      <vt:lpstr>IHL: Distinction</vt:lpstr>
      <vt:lpstr>International Criminal Law</vt:lpstr>
      <vt:lpstr>War Crimes, Article 8(2)(a) Rome Statute</vt:lpstr>
      <vt:lpstr>War Crimes: Article 8(2)(b) Rome Statute</vt:lpstr>
      <vt:lpstr>Crime of Aggression – Article 8 bis Rome Statute</vt:lpstr>
      <vt:lpstr>Crime of Aggression</vt:lpstr>
      <vt:lpstr>International Criminal Court</vt:lpstr>
      <vt:lpstr>ICC Investigation into Ukraine 2022 </vt:lpstr>
      <vt:lpstr>Alleged War Crimes: Indiscriminate Attacks</vt:lpstr>
      <vt:lpstr>Alleged War Crimes: Attacking Protected Structures</vt:lpstr>
      <vt:lpstr>Alleged War Crimes</vt:lpstr>
      <vt:lpstr>Russia-Ukraine Monitor Map (Centre for Information Resilience)</vt:lpstr>
      <vt:lpstr>Modes of Responsibility</vt:lpstr>
      <vt:lpstr>Other Avenues to Accountability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Russian Invasion of Ukraine 2022</dc:title>
  <dc:creator>James Gallen</dc:creator>
  <cp:lastModifiedBy>Vicky Conway</cp:lastModifiedBy>
  <cp:revision>66</cp:revision>
  <dcterms:created xsi:type="dcterms:W3CDTF">2022-03-02T09:19:30Z</dcterms:created>
  <dcterms:modified xsi:type="dcterms:W3CDTF">2022-03-07T15:27:46Z</dcterms:modified>
</cp:coreProperties>
</file>