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80" r:id="rId2"/>
    <p:sldId id="385" r:id="rId3"/>
    <p:sldId id="377" r:id="rId4"/>
    <p:sldId id="382" r:id="rId5"/>
    <p:sldId id="383" r:id="rId6"/>
    <p:sldId id="387" r:id="rId7"/>
  </p:sldIdLst>
  <p:sldSz cx="9144000" cy="6858000" type="screen4x3"/>
  <p:notesSz cx="68119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9213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62828-B9EE-7F46-AFC6-6F3328C86176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9887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9213" y="9444038"/>
            <a:ext cx="29511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AFB53-B1E5-E344-BF73-F37360948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67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75E3C-4418-4E80-88B3-A1AE611C170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206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 smtClean="0"/>
              <a:t>Note that “humanitarian intervention” is rejected as a valid exception from the prohibition on the use of force by the vast majority of international lawyers.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AFB53-B1E5-E344-BF73-F3736094839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85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This abuse has the character of a breach.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AFB53-B1E5-E344-BF73-F3736094839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32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07FF-5CDD-49DC-981B-E4C605BE00E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841B-2FC7-48C7-8E6E-FC0B2C84E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099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07FF-5CDD-49DC-981B-E4C605BE00E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841B-2FC7-48C7-8E6E-FC0B2C84E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4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07FF-5CDD-49DC-981B-E4C605BE00E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841B-2FC7-48C7-8E6E-FC0B2C84E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11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07FF-5CDD-49DC-981B-E4C605BE00E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841B-2FC7-48C7-8E6E-FC0B2C84E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9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07FF-5CDD-49DC-981B-E4C605BE00E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841B-2FC7-48C7-8E6E-FC0B2C84E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769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07FF-5CDD-49DC-981B-E4C605BE00E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841B-2FC7-48C7-8E6E-FC0B2C84E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29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07FF-5CDD-49DC-981B-E4C605BE00E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841B-2FC7-48C7-8E6E-FC0B2C84E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909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07FF-5CDD-49DC-981B-E4C605BE00E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841B-2FC7-48C7-8E6E-FC0B2C84E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3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07FF-5CDD-49DC-981B-E4C605BE00E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841B-2FC7-48C7-8E6E-FC0B2C84E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60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07FF-5CDD-49DC-981B-E4C605BE00E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841B-2FC7-48C7-8E6E-FC0B2C84E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622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07FF-5CDD-49DC-981B-E4C605BE00E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1841B-2FC7-48C7-8E6E-FC0B2C84E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56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907FF-5CDD-49DC-981B-E4C605BE00EE}" type="datetimeFigureOut">
              <a:rPr lang="en-GB" smtClean="0"/>
              <a:t>07/03/2022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1841B-2FC7-48C7-8E6E-FC0B2C84E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547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.p.keane@mdx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92288" y="4725144"/>
            <a:ext cx="5486400" cy="642194"/>
          </a:xfrm>
        </p:spPr>
        <p:txBody>
          <a:bodyPr>
            <a:normAutofit/>
          </a:bodyPr>
          <a:lstStyle/>
          <a:p>
            <a:r>
              <a:rPr lang="en-GB" sz="1400" dirty="0" smtClean="0"/>
              <a:t>Ukraine and the International Court of Justice</a:t>
            </a:r>
            <a:endParaRPr lang="en-GB" sz="1400" b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sz="1200" dirty="0"/>
              <a:t>Dr David Keane, </a:t>
            </a:r>
            <a:r>
              <a:rPr lang="en-GB" sz="1200" dirty="0" smtClean="0"/>
              <a:t>Assistant Professor </a:t>
            </a:r>
            <a:r>
              <a:rPr lang="en-GB" sz="1200" dirty="0"/>
              <a:t>in Law, </a:t>
            </a:r>
            <a:r>
              <a:rPr lang="en-GB" sz="1200" dirty="0" smtClean="0"/>
              <a:t>Dublin City University</a:t>
            </a:r>
          </a:p>
          <a:p>
            <a:r>
              <a:rPr lang="en-GB" sz="1200" dirty="0" smtClean="0"/>
              <a:t>&lt;</a:t>
            </a:r>
            <a:r>
              <a:rPr lang="en-GB" sz="1200" u="sng" dirty="0" smtClean="0">
                <a:hlinkClick r:id="rId3"/>
              </a:rPr>
              <a:t>david.p.keane@dcu.ie</a:t>
            </a:r>
            <a:r>
              <a:rPr lang="en-GB" sz="1200" dirty="0" smtClean="0"/>
              <a:t>&gt;</a:t>
            </a:r>
            <a:endParaRPr lang="en-GB" sz="1200" dirty="0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1" r="674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702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ICJ and Russia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IE" dirty="0"/>
              <a:t>The International Court of Justice (ICJ) is the </a:t>
            </a:r>
            <a:r>
              <a:rPr lang="en-IE" b="1" dirty="0"/>
              <a:t>principal judicial organ </a:t>
            </a:r>
            <a:r>
              <a:rPr lang="en-IE" dirty="0"/>
              <a:t>of the </a:t>
            </a:r>
            <a:r>
              <a:rPr lang="en-IE" dirty="0" smtClean="0"/>
              <a:t>UN, established </a:t>
            </a:r>
            <a:r>
              <a:rPr lang="en-IE" dirty="0"/>
              <a:t>in June 1945 by the </a:t>
            </a:r>
            <a:r>
              <a:rPr lang="en-IE" dirty="0" smtClean="0"/>
              <a:t>UN Charter </a:t>
            </a:r>
          </a:p>
          <a:p>
            <a:r>
              <a:rPr lang="en-IE" dirty="0"/>
              <a:t>The Court’s </a:t>
            </a:r>
            <a:r>
              <a:rPr lang="en-IE" b="1" dirty="0"/>
              <a:t>role</a:t>
            </a:r>
            <a:r>
              <a:rPr lang="en-IE" dirty="0"/>
              <a:t> is to settle, in accordance with international law, legal disputes submitted to it by States </a:t>
            </a:r>
            <a:r>
              <a:rPr lang="en-IE" dirty="0" smtClean="0"/>
              <a:t>(and </a:t>
            </a:r>
            <a:r>
              <a:rPr lang="en-IE" dirty="0"/>
              <a:t>to give advisory opinions on legal questions referred to it by authorized </a:t>
            </a:r>
            <a:r>
              <a:rPr lang="en-IE" dirty="0" smtClean="0"/>
              <a:t>UN organs)</a:t>
            </a:r>
            <a:r>
              <a:rPr lang="en-IE" dirty="0"/>
              <a:t> </a:t>
            </a:r>
            <a:endParaRPr lang="en-IE" dirty="0" smtClean="0"/>
          </a:p>
          <a:p>
            <a:r>
              <a:rPr lang="en-IE" i="1" dirty="0" smtClean="0"/>
              <a:t>Application of the International Convention on the Elimination of Racial Discrimination (</a:t>
            </a:r>
            <a:r>
              <a:rPr lang="en-IE" b="1" i="1" dirty="0" smtClean="0"/>
              <a:t>Georgia v Russian Federation</a:t>
            </a:r>
            <a:r>
              <a:rPr lang="en-IE" i="1" dirty="0" smtClean="0"/>
              <a:t>) </a:t>
            </a:r>
            <a:r>
              <a:rPr lang="en-IE" dirty="0" smtClean="0"/>
              <a:t>(2008) –</a:t>
            </a:r>
          </a:p>
          <a:p>
            <a:r>
              <a:rPr lang="en-IE" dirty="0" smtClean="0"/>
              <a:t>Article 22 (</a:t>
            </a:r>
            <a:r>
              <a:rPr lang="en-IE" dirty="0" err="1" smtClean="0"/>
              <a:t>compromissory</a:t>
            </a:r>
            <a:r>
              <a:rPr lang="en-IE" dirty="0" smtClean="0"/>
              <a:t> clause) – ‘Any dispute which is not settled by negotiation or by the procedures expressly provided for in this Convention …’</a:t>
            </a:r>
          </a:p>
          <a:p>
            <a:r>
              <a:rPr lang="en-IE" b="1" i="1" dirty="0" smtClean="0"/>
              <a:t>Ukraine v Russian Federation </a:t>
            </a:r>
            <a:r>
              <a:rPr lang="en-IE" dirty="0" smtClean="0"/>
              <a:t>(2017) - Ukraine brought Russia before </a:t>
            </a:r>
            <a:r>
              <a:rPr lang="en-IE" dirty="0"/>
              <a:t>the ICJ for alleged violations of the International Convention for the Suppression of the Financing of Terrorism</a:t>
            </a:r>
            <a:r>
              <a:rPr lang="en-IE" b="1" dirty="0"/>
              <a:t> </a:t>
            </a:r>
            <a:r>
              <a:rPr lang="en-IE" dirty="0"/>
              <a:t>(ICSFT) </a:t>
            </a:r>
            <a:r>
              <a:rPr lang="en-IE" dirty="0" smtClean="0"/>
              <a:t>and International Convention on the Elimination of </a:t>
            </a:r>
            <a:r>
              <a:rPr lang="en-IE" smtClean="0"/>
              <a:t>Racial Discrimination (ICERD)</a:t>
            </a:r>
            <a:endParaRPr lang="en-IE" dirty="0" smtClean="0"/>
          </a:p>
          <a:p>
            <a:r>
              <a:rPr lang="en-IE" dirty="0" smtClean="0"/>
              <a:t>However, the case is narrowly limited to violations </a:t>
            </a:r>
            <a:r>
              <a:rPr lang="en-IE" dirty="0"/>
              <a:t>of the </a:t>
            </a:r>
            <a:r>
              <a:rPr lang="en-IE" dirty="0" smtClean="0"/>
              <a:t>ICSFT </a:t>
            </a:r>
            <a:r>
              <a:rPr lang="en-IE" dirty="0"/>
              <a:t>in Eastern Ukraine and </a:t>
            </a:r>
            <a:r>
              <a:rPr lang="en-IE" dirty="0" smtClean="0"/>
              <a:t>ICERD in Crimea – ‘a </a:t>
            </a:r>
            <a:r>
              <a:rPr lang="en-IE" dirty="0"/>
              <a:t>campaign of cultural </a:t>
            </a:r>
            <a:r>
              <a:rPr lang="en-IE" dirty="0" smtClean="0"/>
              <a:t>erasure’ </a:t>
            </a:r>
            <a:r>
              <a:rPr lang="en-IE" dirty="0"/>
              <a:t>directed against Crimean Tatars and ethnic Ukrainians in </a:t>
            </a:r>
            <a:r>
              <a:rPr lang="en-IE" dirty="0" smtClean="0"/>
              <a:t>Crimea </a:t>
            </a:r>
          </a:p>
          <a:p>
            <a:r>
              <a:rPr lang="en-IE" dirty="0"/>
              <a:t>This case has proceeded to the merits </a:t>
            </a:r>
            <a:r>
              <a:rPr lang="en-IE" dirty="0" smtClean="0"/>
              <a:t>phase for the first time in relation to both instruments </a:t>
            </a:r>
            <a:endParaRPr lang="en-IE" dirty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04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Genocide and the ICJ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IE" dirty="0" smtClean="0"/>
              <a:t>Article </a:t>
            </a:r>
            <a:r>
              <a:rPr lang="en-IE" dirty="0"/>
              <a:t>IX of the </a:t>
            </a:r>
            <a:r>
              <a:rPr lang="en-IE" dirty="0" smtClean="0"/>
              <a:t>1948 </a:t>
            </a:r>
            <a:r>
              <a:rPr lang="en-IE" b="1" dirty="0" smtClean="0"/>
              <a:t>Genocide Convention</a:t>
            </a:r>
            <a:r>
              <a:rPr lang="en-IE" dirty="0" smtClean="0"/>
              <a:t>: ‘Disputes relating </a:t>
            </a:r>
            <a:r>
              <a:rPr lang="en-IE" dirty="0"/>
              <a:t>to the interpretation, application or fulfilment of the present </a:t>
            </a:r>
            <a:r>
              <a:rPr lang="en-IE" dirty="0" smtClean="0"/>
              <a:t>Convention…shall </a:t>
            </a:r>
            <a:r>
              <a:rPr lang="en-IE" dirty="0"/>
              <a:t>be submitted to the International Court of </a:t>
            </a:r>
            <a:r>
              <a:rPr lang="en-IE" dirty="0" smtClean="0"/>
              <a:t>Justice’</a:t>
            </a:r>
            <a:r>
              <a:rPr lang="en-IE" dirty="0"/>
              <a:t> </a:t>
            </a:r>
          </a:p>
          <a:p>
            <a:r>
              <a:rPr lang="en-IE" dirty="0" smtClean="0"/>
              <a:t>Currently before the Court in </a:t>
            </a:r>
            <a:r>
              <a:rPr lang="en-IE" b="1" i="1" dirty="0" smtClean="0"/>
              <a:t>The Gambia v Myanmar</a:t>
            </a:r>
            <a:r>
              <a:rPr lang="en-IE" i="1" dirty="0" smtClean="0"/>
              <a:t> </a:t>
            </a:r>
            <a:r>
              <a:rPr lang="en-IE" dirty="0" smtClean="0"/>
              <a:t>where it is alleged Myanmar perpetrated genocide against the </a:t>
            </a:r>
            <a:r>
              <a:rPr lang="en-IE" dirty="0" err="1" smtClean="0"/>
              <a:t>Rohingya</a:t>
            </a:r>
            <a:endParaRPr lang="en-IE" b="1" i="1" dirty="0" smtClean="0"/>
          </a:p>
          <a:p>
            <a:r>
              <a:rPr lang="en-IE" dirty="0" smtClean="0"/>
              <a:t>Is Russia committing genocide in Ukraine? </a:t>
            </a:r>
          </a:p>
          <a:p>
            <a:r>
              <a:rPr lang="en-IE" dirty="0"/>
              <a:t>Article II: </a:t>
            </a:r>
            <a:r>
              <a:rPr lang="en-IE" dirty="0" smtClean="0"/>
              <a:t>‘In </a:t>
            </a:r>
            <a:r>
              <a:rPr lang="en-IE" dirty="0"/>
              <a:t>the present Convention, genocide means any of the following acts committed with </a:t>
            </a:r>
            <a:r>
              <a:rPr lang="en-IE" b="1" dirty="0"/>
              <a:t>intent to destroy</a:t>
            </a:r>
            <a:r>
              <a:rPr lang="en-IE" dirty="0"/>
              <a:t>, in </a:t>
            </a:r>
            <a:r>
              <a:rPr lang="en-IE" b="1" dirty="0"/>
              <a:t>whole or in part</a:t>
            </a:r>
            <a:r>
              <a:rPr lang="en-IE" dirty="0"/>
              <a:t>, a </a:t>
            </a:r>
            <a:r>
              <a:rPr lang="en-IE" b="1" dirty="0"/>
              <a:t>national</a:t>
            </a:r>
            <a:r>
              <a:rPr lang="en-IE" dirty="0"/>
              <a:t>, ethnical, racial or religious group, as such: (a) Killing members of the group; (b) Causing serious bodily or mental harm to members of the group; (c) Deliberately inflicting on the group conditions of life calculated to bring about its physical destruction in whole or in </a:t>
            </a:r>
            <a:r>
              <a:rPr lang="en-IE" dirty="0" smtClean="0"/>
              <a:t>part (…)’</a:t>
            </a:r>
          </a:p>
          <a:p>
            <a:r>
              <a:rPr lang="en-IE" dirty="0" smtClean="0"/>
              <a:t>However shocking </a:t>
            </a:r>
            <a:r>
              <a:rPr lang="en-IE" dirty="0"/>
              <a:t>the </a:t>
            </a:r>
            <a:r>
              <a:rPr lang="en-IE" dirty="0" smtClean="0"/>
              <a:t>current invasion, there </a:t>
            </a:r>
            <a:r>
              <a:rPr lang="en-IE" dirty="0"/>
              <a:t>is </a:t>
            </a:r>
            <a:r>
              <a:rPr lang="en-IE" dirty="0" smtClean="0"/>
              <a:t>no </a:t>
            </a:r>
            <a:r>
              <a:rPr lang="en-IE" dirty="0"/>
              <a:t>basis in fact to argue that Russia is waging it to </a:t>
            </a:r>
            <a:r>
              <a:rPr lang="en-IE" dirty="0" smtClean="0"/>
              <a:t>destroy (ethnic) </a:t>
            </a:r>
            <a:r>
              <a:rPr lang="en-IE" dirty="0"/>
              <a:t>Ukrainians as a </a:t>
            </a:r>
            <a:r>
              <a:rPr lang="en-IE" dirty="0" smtClean="0"/>
              <a:t>group</a:t>
            </a:r>
          </a:p>
          <a:p>
            <a:r>
              <a:rPr lang="en-IE" dirty="0" smtClean="0"/>
              <a:t>However, Ukraine is arguing there </a:t>
            </a:r>
            <a:r>
              <a:rPr lang="en-IE" dirty="0"/>
              <a:t>is a </a:t>
            </a:r>
            <a:r>
              <a:rPr lang="en-IE" b="1" dirty="0"/>
              <a:t>dispute</a:t>
            </a:r>
            <a:r>
              <a:rPr lang="en-IE" dirty="0"/>
              <a:t> between Ukraine and the Russian Federation within the meaning of Article IX relating to the interpretation, application or fulfilment of the Genocide Convention</a:t>
            </a: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17439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i="1" dirty="0"/>
              <a:t>Ukraine v Russian Federation </a:t>
            </a:r>
            <a:br>
              <a:rPr lang="en-IE" i="1" dirty="0"/>
            </a:br>
            <a:r>
              <a:rPr lang="en-IE" dirty="0"/>
              <a:t>(26 February 2022)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IE" dirty="0"/>
              <a:t>The Russian Federation claims that acts of genocide have occurred in the Luhansk and Donetsk oblasts of Ukraine, and has undertaken military and other actions against </a:t>
            </a:r>
            <a:r>
              <a:rPr lang="en-IE" dirty="0" smtClean="0"/>
              <a:t>Ukraine with </a:t>
            </a:r>
            <a:r>
              <a:rPr lang="en-IE" dirty="0"/>
              <a:t>the </a:t>
            </a:r>
            <a:r>
              <a:rPr lang="en-IE" b="1" dirty="0"/>
              <a:t>express purpose of preventing and punishing such alleged acts of </a:t>
            </a:r>
            <a:r>
              <a:rPr lang="en-IE" b="1" dirty="0" smtClean="0"/>
              <a:t>genocide</a:t>
            </a:r>
          </a:p>
          <a:p>
            <a:r>
              <a:rPr lang="en-IE" dirty="0" smtClean="0"/>
              <a:t>On 21 February, President </a:t>
            </a:r>
            <a:r>
              <a:rPr lang="en-IE" dirty="0"/>
              <a:t>of the Russian Federation referred to </a:t>
            </a:r>
            <a:r>
              <a:rPr lang="en-IE" dirty="0" smtClean="0"/>
              <a:t>‘horror </a:t>
            </a:r>
            <a:r>
              <a:rPr lang="en-IE" dirty="0"/>
              <a:t>and </a:t>
            </a:r>
            <a:r>
              <a:rPr lang="en-IE" dirty="0" smtClean="0"/>
              <a:t>genocide’ </a:t>
            </a:r>
            <a:r>
              <a:rPr lang="en-IE" dirty="0"/>
              <a:t>allegedly suffered by Donbas communities at the hands of </a:t>
            </a:r>
            <a:r>
              <a:rPr lang="en-IE" dirty="0" smtClean="0"/>
              <a:t>Ukraine, </a:t>
            </a:r>
            <a:r>
              <a:rPr lang="en-IE" dirty="0"/>
              <a:t>as the basis to </a:t>
            </a:r>
            <a:r>
              <a:rPr lang="en-IE" dirty="0" smtClean="0"/>
              <a:t>‘take </a:t>
            </a:r>
            <a:r>
              <a:rPr lang="en-IE" dirty="0"/>
              <a:t>a long overdue decision and to immediately recognise the independence and sovereignty of the </a:t>
            </a:r>
            <a:r>
              <a:rPr lang="en-IE" b="1" dirty="0"/>
              <a:t>Donetsk People’s Republic</a:t>
            </a:r>
            <a:r>
              <a:rPr lang="en-IE" dirty="0"/>
              <a:t> and the </a:t>
            </a:r>
            <a:r>
              <a:rPr lang="en-IE" b="1" dirty="0"/>
              <a:t>Luhansk People’s </a:t>
            </a:r>
            <a:r>
              <a:rPr lang="en-IE" b="1" dirty="0" smtClean="0"/>
              <a:t>Republic</a:t>
            </a:r>
            <a:r>
              <a:rPr lang="en-IE" dirty="0" smtClean="0"/>
              <a:t>’</a:t>
            </a:r>
          </a:p>
          <a:p>
            <a:r>
              <a:rPr lang="en-IE" dirty="0" smtClean="0"/>
              <a:t>On 23 February, in </a:t>
            </a:r>
            <a:r>
              <a:rPr lang="en-IE" dirty="0"/>
              <a:t>remarks to the </a:t>
            </a:r>
            <a:r>
              <a:rPr lang="en-IE" b="1" dirty="0"/>
              <a:t>United Nations Security </a:t>
            </a:r>
            <a:r>
              <a:rPr lang="en-IE" b="1" dirty="0" smtClean="0"/>
              <a:t>Council</a:t>
            </a:r>
            <a:r>
              <a:rPr lang="en-IE" dirty="0" smtClean="0"/>
              <a:t>, </a:t>
            </a:r>
            <a:r>
              <a:rPr lang="en-IE" dirty="0"/>
              <a:t>the Permanent Representative of the Russian Federation asserted that </a:t>
            </a:r>
            <a:r>
              <a:rPr lang="en-IE" dirty="0" smtClean="0"/>
              <a:t>‘[</a:t>
            </a:r>
            <a:r>
              <a:rPr lang="en-IE" dirty="0"/>
              <a:t>t]he goal of </a:t>
            </a:r>
            <a:r>
              <a:rPr lang="en-IE" dirty="0" smtClean="0"/>
              <a:t>the military operation in Donbas </a:t>
            </a:r>
            <a:r>
              <a:rPr lang="en-IE" dirty="0"/>
              <a:t>is protection of people who have been victimized and exposed to genocide by the Kiev </a:t>
            </a:r>
            <a:r>
              <a:rPr lang="en-IE" dirty="0" smtClean="0"/>
              <a:t>regime’</a:t>
            </a:r>
          </a:p>
          <a:p>
            <a:r>
              <a:rPr lang="en-IE" dirty="0" smtClean="0"/>
              <a:t>On 25 February, Russian </a:t>
            </a:r>
            <a:r>
              <a:rPr lang="en-IE" dirty="0"/>
              <a:t>Foreign Minister </a:t>
            </a:r>
            <a:r>
              <a:rPr lang="en-IE" b="1" dirty="0"/>
              <a:t>Sergey </a:t>
            </a:r>
            <a:r>
              <a:rPr lang="en-IE" b="1" dirty="0" err="1"/>
              <a:t>Lavrov</a:t>
            </a:r>
            <a:r>
              <a:rPr lang="en-IE" b="1" dirty="0"/>
              <a:t> </a:t>
            </a:r>
            <a:r>
              <a:rPr lang="en-IE" dirty="0"/>
              <a:t>also justified Russia’s military actions against Ukraine as </a:t>
            </a:r>
            <a:r>
              <a:rPr lang="en-IE" dirty="0" smtClean="0"/>
              <a:t>‘preventing </a:t>
            </a:r>
            <a:r>
              <a:rPr lang="en-IE" dirty="0"/>
              <a:t>the neo-Nazis and those who promote methods of genocide from ruling this </a:t>
            </a:r>
            <a:r>
              <a:rPr lang="en-IE" dirty="0" smtClean="0"/>
              <a:t>country’</a:t>
            </a:r>
          </a:p>
          <a:p>
            <a:r>
              <a:rPr lang="en-IE" b="1" dirty="0" smtClean="0"/>
              <a:t>Russian Ambassador to the EU</a:t>
            </a:r>
            <a:r>
              <a:rPr lang="en-IE" dirty="0" smtClean="0"/>
              <a:t> – ‘we </a:t>
            </a:r>
            <a:r>
              <a:rPr lang="en-IE" dirty="0"/>
              <a:t>can turn to the official term of genocide as coined in international law. If you read the definition it fits pretty well</a:t>
            </a:r>
            <a:r>
              <a:rPr lang="en-IE" dirty="0" smtClean="0"/>
              <a:t>.’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0062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Ukraine’s arguments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IE" dirty="0" smtClean="0"/>
              <a:t>Ukraine ‘strongly </a:t>
            </a:r>
            <a:r>
              <a:rPr lang="en-IE" dirty="0"/>
              <a:t>denies Russia’s allegations of genocide and denies any attempt to use such manipulative allegations as an excuse for Russia’s unlawful </a:t>
            </a:r>
            <a:r>
              <a:rPr lang="en-IE" dirty="0" smtClean="0"/>
              <a:t>aggression’. It argues under </a:t>
            </a:r>
            <a:r>
              <a:rPr lang="en-IE" dirty="0"/>
              <a:t>the Genocide Convention, </a:t>
            </a:r>
            <a:r>
              <a:rPr lang="en-IE" dirty="0" smtClean="0"/>
              <a:t>‘Russia’s </a:t>
            </a:r>
            <a:r>
              <a:rPr lang="en-IE" dirty="0"/>
              <a:t>claims are baseless and </a:t>
            </a:r>
            <a:r>
              <a:rPr lang="en-IE" dirty="0" smtClean="0"/>
              <a:t>absurd’</a:t>
            </a:r>
          </a:p>
          <a:p>
            <a:r>
              <a:rPr lang="en-IE" dirty="0"/>
              <a:t>A </a:t>
            </a:r>
            <a:r>
              <a:rPr lang="en-IE" b="1" dirty="0"/>
              <a:t>dispute</a:t>
            </a:r>
            <a:r>
              <a:rPr lang="en-IE" dirty="0"/>
              <a:t> has therefore arisen relating to the </a:t>
            </a:r>
            <a:r>
              <a:rPr lang="en-IE" b="1" dirty="0"/>
              <a:t>interpretation</a:t>
            </a:r>
            <a:r>
              <a:rPr lang="en-IE" dirty="0"/>
              <a:t> and </a:t>
            </a:r>
            <a:r>
              <a:rPr lang="en-IE" b="1" dirty="0"/>
              <a:t>application</a:t>
            </a:r>
            <a:r>
              <a:rPr lang="en-IE" dirty="0"/>
              <a:t> of the Genocide Convention, as Ukraine and Russia hold </a:t>
            </a:r>
            <a:r>
              <a:rPr lang="en-IE" b="1" dirty="0"/>
              <a:t>opposite views </a:t>
            </a:r>
            <a:r>
              <a:rPr lang="en-IE" dirty="0"/>
              <a:t>on whether genocide has been committed in </a:t>
            </a:r>
            <a:r>
              <a:rPr lang="en-IE" dirty="0" smtClean="0"/>
              <a:t>Ukraine and </a:t>
            </a:r>
            <a:r>
              <a:rPr lang="en-IE" dirty="0"/>
              <a:t>whether Article I of the Convention provides a basis for Russia to use military force against Ukraine to </a:t>
            </a:r>
            <a:r>
              <a:rPr lang="en-IE" dirty="0" smtClean="0"/>
              <a:t>‘prevent </a:t>
            </a:r>
            <a:r>
              <a:rPr lang="en-IE" dirty="0"/>
              <a:t>and to </a:t>
            </a:r>
            <a:r>
              <a:rPr lang="en-IE" dirty="0" smtClean="0"/>
              <a:t>punish’ </a:t>
            </a:r>
            <a:r>
              <a:rPr lang="en-IE" dirty="0"/>
              <a:t>this alleged </a:t>
            </a:r>
            <a:r>
              <a:rPr lang="en-IE" dirty="0" smtClean="0"/>
              <a:t>genocide</a:t>
            </a:r>
          </a:p>
          <a:p>
            <a:r>
              <a:rPr lang="en-IE" dirty="0"/>
              <a:t>Russian </a:t>
            </a:r>
            <a:r>
              <a:rPr lang="en-IE" dirty="0" smtClean="0"/>
              <a:t>“</a:t>
            </a:r>
            <a:r>
              <a:rPr lang="en-IE" dirty="0"/>
              <a:t>special military operation” is incompatible with the Convention and violates Ukraine’s right to be free from unlawful actions, including </a:t>
            </a:r>
            <a:r>
              <a:rPr lang="en-IE" b="1" dirty="0"/>
              <a:t>military attack</a:t>
            </a:r>
            <a:r>
              <a:rPr lang="en-IE" dirty="0"/>
              <a:t>, </a:t>
            </a:r>
            <a:r>
              <a:rPr lang="en-IE" b="1" dirty="0"/>
              <a:t>based on a claim </a:t>
            </a:r>
            <a:r>
              <a:rPr lang="en-IE" dirty="0"/>
              <a:t>of preventing and punishing genocide that is wholly </a:t>
            </a:r>
            <a:r>
              <a:rPr lang="en-IE" dirty="0" smtClean="0"/>
              <a:t>unsubstantiated</a:t>
            </a:r>
          </a:p>
          <a:p>
            <a:r>
              <a:rPr lang="en-IE" dirty="0"/>
              <a:t>The duty to prevent and punish genocide </a:t>
            </a:r>
            <a:r>
              <a:rPr lang="en-IE" dirty="0" smtClean="0"/>
              <a:t>in </a:t>
            </a:r>
            <a:r>
              <a:rPr lang="en-IE" dirty="0"/>
              <a:t>Article I of the Convention necessarily implies that this duty must be performed in good faith and not </a:t>
            </a:r>
            <a:r>
              <a:rPr lang="en-IE" dirty="0" smtClean="0"/>
              <a:t>abused</a:t>
            </a:r>
          </a:p>
          <a:p>
            <a:r>
              <a:rPr lang="en-IE" dirty="0"/>
              <a:t>Russia’s actions erode the core obligation of Article I of the </a:t>
            </a:r>
            <a:r>
              <a:rPr lang="en-IE" dirty="0" smtClean="0"/>
              <a:t>Convention and undermine </a:t>
            </a:r>
            <a:r>
              <a:rPr lang="en-IE" dirty="0"/>
              <a:t>its object and </a:t>
            </a:r>
            <a:r>
              <a:rPr lang="en-IE" dirty="0" smtClean="0"/>
              <a:t>purpose – they ‘turn the Convention on its head’; an abuse by one State Party to all States Parties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190454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Provisional Measures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 smtClean="0"/>
              <a:t>a. Russia shall </a:t>
            </a:r>
            <a:r>
              <a:rPr lang="en-IE" b="1" dirty="0"/>
              <a:t>immediately suspend the military operations </a:t>
            </a:r>
            <a:r>
              <a:rPr lang="en-IE" dirty="0"/>
              <a:t>commenced on 24 February 2022 that have as their </a:t>
            </a:r>
            <a:r>
              <a:rPr lang="en-IE" b="1" dirty="0"/>
              <a:t>stated purpose </a:t>
            </a:r>
            <a:r>
              <a:rPr lang="en-IE" dirty="0"/>
              <a:t>and objective the prevention and punishment of a </a:t>
            </a:r>
            <a:r>
              <a:rPr lang="en-IE" b="1" dirty="0"/>
              <a:t>claimed genocide </a:t>
            </a:r>
            <a:r>
              <a:rPr lang="en-IE" dirty="0"/>
              <a:t>in the Luhansk and Donetsk oblasts of </a:t>
            </a:r>
            <a:r>
              <a:rPr lang="en-IE" dirty="0" smtClean="0"/>
              <a:t>Ukraine</a:t>
            </a:r>
          </a:p>
          <a:p>
            <a:r>
              <a:rPr lang="en-IE" dirty="0" smtClean="0"/>
              <a:t>b. Russia shall </a:t>
            </a:r>
            <a:r>
              <a:rPr lang="en-IE" dirty="0"/>
              <a:t>immediately ensure that </a:t>
            </a:r>
            <a:r>
              <a:rPr lang="en-IE" b="1" dirty="0"/>
              <a:t>any military or irregular armed units</a:t>
            </a:r>
            <a:r>
              <a:rPr lang="en-IE" dirty="0"/>
              <a:t> which may be directed or supported by </a:t>
            </a:r>
            <a:r>
              <a:rPr lang="en-IE" dirty="0" smtClean="0"/>
              <a:t>it </a:t>
            </a:r>
            <a:r>
              <a:rPr lang="en-IE" dirty="0"/>
              <a:t>take no steps in furtherance of the military operations </a:t>
            </a:r>
            <a:endParaRPr lang="en-IE" dirty="0" smtClean="0"/>
          </a:p>
          <a:p>
            <a:r>
              <a:rPr lang="en-IE" dirty="0" smtClean="0"/>
              <a:t>c. Russia shall </a:t>
            </a:r>
            <a:r>
              <a:rPr lang="en-IE" dirty="0"/>
              <a:t>refrain from any action and shall provide assurances that no action is taken that may </a:t>
            </a:r>
            <a:r>
              <a:rPr lang="en-IE" b="1" dirty="0"/>
              <a:t>aggravate or extend the dispute </a:t>
            </a:r>
            <a:r>
              <a:rPr lang="en-IE" dirty="0" smtClean="0"/>
              <a:t>or </a:t>
            </a:r>
            <a:r>
              <a:rPr lang="en-IE" dirty="0"/>
              <a:t>render this dispute more difficult to </a:t>
            </a:r>
            <a:r>
              <a:rPr lang="en-IE" dirty="0" smtClean="0"/>
              <a:t>resolve</a:t>
            </a:r>
          </a:p>
          <a:p>
            <a:r>
              <a:rPr lang="en-IE" dirty="0" smtClean="0"/>
              <a:t>d. Russia shall </a:t>
            </a:r>
            <a:r>
              <a:rPr lang="en-IE" dirty="0"/>
              <a:t>provide a </a:t>
            </a:r>
            <a:r>
              <a:rPr lang="en-IE" b="1" dirty="0"/>
              <a:t>report</a:t>
            </a:r>
            <a:r>
              <a:rPr lang="en-IE" dirty="0"/>
              <a:t> to the Court on measures taken to implement the Court’s Order </a:t>
            </a:r>
            <a:r>
              <a:rPr lang="en-IE" b="1" dirty="0" smtClean="0"/>
              <a:t>one </a:t>
            </a:r>
            <a:r>
              <a:rPr lang="en-IE" b="1" dirty="0"/>
              <a:t>week after </a:t>
            </a:r>
            <a:r>
              <a:rPr lang="en-IE" dirty="0"/>
              <a:t>such Order and then on a regular basis </a:t>
            </a:r>
            <a:r>
              <a:rPr lang="en-IE" dirty="0" smtClean="0"/>
              <a:t>fixed </a:t>
            </a:r>
            <a:r>
              <a:rPr lang="en-IE" dirty="0"/>
              <a:t>by the </a:t>
            </a:r>
            <a:r>
              <a:rPr lang="en-IE" dirty="0" smtClean="0"/>
              <a:t>Court</a:t>
            </a:r>
          </a:p>
          <a:p>
            <a:r>
              <a:rPr lang="en-IE" dirty="0" smtClean="0"/>
              <a:t>‘The world awaits your actions’ – </a:t>
            </a:r>
            <a:r>
              <a:rPr lang="en-IE" i="1" dirty="0" smtClean="0"/>
              <a:t>Professor </a:t>
            </a:r>
            <a:r>
              <a:rPr lang="en-IE" i="1" dirty="0" err="1" smtClean="0"/>
              <a:t>Koh</a:t>
            </a:r>
            <a:r>
              <a:rPr lang="en-IE" i="1" dirty="0" smtClean="0"/>
              <a:t>, Representative </a:t>
            </a:r>
            <a:r>
              <a:rPr lang="en-IE" i="1" smtClean="0"/>
              <a:t>for Ukraine</a:t>
            </a:r>
            <a:endParaRPr lang="en-IE" i="1" dirty="0"/>
          </a:p>
        </p:txBody>
      </p:sp>
    </p:spTree>
    <p:extLst>
      <p:ext uri="{BB962C8B-B14F-4D97-AF65-F5344CB8AC3E}">
        <p14:creationId xmlns:p14="http://schemas.microsoft.com/office/powerpoint/2010/main" val="326429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2797</TotalTime>
  <Words>906</Words>
  <Application>Microsoft Office PowerPoint</Application>
  <PresentationFormat>On-screen Show (4:3)</PresentationFormat>
  <Paragraphs>44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Ukraine and the International Court of Justice</vt:lpstr>
      <vt:lpstr>ICJ and Russia</vt:lpstr>
      <vt:lpstr>Genocide and the ICJ</vt:lpstr>
      <vt:lpstr>Ukraine v Russian Federation  (26 February 2022)</vt:lpstr>
      <vt:lpstr>Ukraine’s arguments</vt:lpstr>
      <vt:lpstr>Provisional Measures</vt:lpstr>
    </vt:vector>
  </TitlesOfParts>
  <Company>Middlesex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“50 Years of the Convention on the Elimination of All Forms of Racial Discrimination”</dc:title>
  <dc:creator>MDXTech</dc:creator>
  <cp:lastModifiedBy>Vicky Conway</cp:lastModifiedBy>
  <cp:revision>755</cp:revision>
  <cp:lastPrinted>2016-09-08T15:12:11Z</cp:lastPrinted>
  <dcterms:created xsi:type="dcterms:W3CDTF">2015-09-17T13:15:35Z</dcterms:created>
  <dcterms:modified xsi:type="dcterms:W3CDTF">2022-03-07T15:27:19Z</dcterms:modified>
</cp:coreProperties>
</file>