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 id="2147483676"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Lst>
  <p:sldSz cx="13004800" cy="7315200"/>
  <p:notesSz cx="6858000" cy="9144000"/>
  <p:embeddedFontLst>
    <p:embeddedFont>
      <p:font typeface="Open Sans"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Georgia" panose="02040502050405020303" pitchFamily="18"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79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294" name="Google Shape;2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08" name="Google Shape;30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21" name="Google Shape;32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37" name="Google Shape;3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50" name="Google Shape;35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64" name="Google Shape;3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79" name="Google Shape;3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393" name="Google Shape;3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6" name="Google Shape;4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416" name="Google Shape;4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431" name="Google Shape;43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1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448" name="Google Shape;44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60" name="Google Shape;4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470" name="Google Shape;47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483" name="Google Shape;48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496" name="Google Shape;49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512" name="Google Shape;51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527" name="Google Shape;52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2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539" name="Google Shape;53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552" name="Google Shape;55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567" name="Google Shape;56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582" name="Google Shape;58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01" name="Google Shape;6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3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11" name="Google Shape;61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24" name="Google Shape;62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40" name="Google Shape;64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3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52" name="Google Shape;65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64" name="Google Shape;66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3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79" name="Google Shape;67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3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692" name="Google Shape;69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r>
              <a:rPr lang="en-IE"/>
              <a:t/>
            </a:r>
            <a:br>
              <a:rPr lang="en-IE"/>
            </a:br>
            <a:endParaRPr>
              <a:latin typeface="Open Sans"/>
              <a:ea typeface="Open Sans"/>
              <a:cs typeface="Open Sans"/>
              <a:sym typeface="Open Sans"/>
            </a:endParaRPr>
          </a:p>
        </p:txBody>
      </p:sp>
      <p:sp>
        <p:nvSpPr>
          <p:cNvPr id="209" name="Google Shape;2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3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705" name="Google Shape;70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718" name="Google Shape;71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4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732" name="Google Shape;73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4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747" name="Google Shape;74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4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761" name="Google Shape;76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773" name="Google Shape;77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4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785" name="Google Shape;78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4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797" name="Google Shape;79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07" name="Google Shape;80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ad784c441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ad784c4412_0_54: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17" name="Google Shape;817;gad784c4412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222" name="Google Shape;2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4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25" name="Google Shape;82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4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36" name="Google Shape;83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4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47" name="Google Shape;84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5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59" name="Google Shape;85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5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70" name="Google Shape;87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5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881" name="Google Shape;88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5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891" name="Google Shape;89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01" name="Google Shape;9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5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IE">
                <a:latin typeface="Open Sans"/>
                <a:ea typeface="Open Sans"/>
                <a:cs typeface="Open Sans"/>
                <a:sym typeface="Open Sans"/>
              </a:rPr>
              <a:t>Go through objectives</a:t>
            </a:r>
            <a:endParaRPr/>
          </a:p>
        </p:txBody>
      </p:sp>
      <p:sp>
        <p:nvSpPr>
          <p:cNvPr id="911" name="Google Shape;91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5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IE">
                <a:latin typeface="Arial"/>
                <a:ea typeface="Arial"/>
                <a:cs typeface="Arial"/>
                <a:sym typeface="Arial"/>
              </a:rPr>
              <a:t>Type your notes</a:t>
            </a:r>
            <a:endParaRPr/>
          </a:p>
        </p:txBody>
      </p:sp>
      <p:sp>
        <p:nvSpPr>
          <p:cNvPr id="922" name="Google Shape;922;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d784c441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ad784c4412_0_6: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237" name="Google Shape;237;gad784c4412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d784c4412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ad784c4412_0_41: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252" name="Google Shape;252;gad784c4412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latin typeface="Open Sans"/>
              <a:ea typeface="Open Sans"/>
              <a:cs typeface="Open Sans"/>
              <a:sym typeface="Open Sans"/>
            </a:endParaRPr>
          </a:p>
        </p:txBody>
      </p:sp>
      <p:sp>
        <p:nvSpPr>
          <p:cNvPr id="275" name="Google Shape;2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537107" y="510370"/>
            <a:ext cx="9753600" cy="1017954"/>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693"/>
              <a:buFont typeface="Arial"/>
              <a:buNone/>
              <a:defRPr sz="469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537107" y="1626538"/>
            <a:ext cx="9753600" cy="1766146"/>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67"/>
              </a:spcBef>
              <a:spcAft>
                <a:spcPts val="0"/>
              </a:spcAft>
              <a:buClr>
                <a:schemeClr val="dk1"/>
              </a:buClr>
              <a:buSzPts val="2560"/>
              <a:buNone/>
              <a:defRPr sz="2560"/>
            </a:lvl1pPr>
            <a:lvl2pPr lvl="1" algn="ctr">
              <a:lnSpc>
                <a:spcPct val="90000"/>
              </a:lnSpc>
              <a:spcBef>
                <a:spcPts val="533"/>
              </a:spcBef>
              <a:spcAft>
                <a:spcPts val="0"/>
              </a:spcAft>
              <a:buClr>
                <a:schemeClr val="dk1"/>
              </a:buClr>
              <a:buSzPts val="2133"/>
              <a:buNone/>
              <a:defRPr sz="2133"/>
            </a:lvl2pPr>
            <a:lvl3pPr lvl="2" algn="ctr">
              <a:lnSpc>
                <a:spcPct val="90000"/>
              </a:lnSpc>
              <a:spcBef>
                <a:spcPts val="533"/>
              </a:spcBef>
              <a:spcAft>
                <a:spcPts val="0"/>
              </a:spcAft>
              <a:buClr>
                <a:schemeClr val="dk1"/>
              </a:buClr>
              <a:buSzPts val="1920"/>
              <a:buNone/>
              <a:defRPr sz="1920"/>
            </a:lvl3pPr>
            <a:lvl4pPr lvl="3" algn="ctr">
              <a:lnSpc>
                <a:spcPct val="90000"/>
              </a:lnSpc>
              <a:spcBef>
                <a:spcPts val="533"/>
              </a:spcBef>
              <a:spcAft>
                <a:spcPts val="0"/>
              </a:spcAft>
              <a:buClr>
                <a:schemeClr val="dk1"/>
              </a:buClr>
              <a:buSzPts val="1707"/>
              <a:buNone/>
              <a:defRPr sz="1707"/>
            </a:lvl4pPr>
            <a:lvl5pPr lvl="4" algn="ctr">
              <a:lnSpc>
                <a:spcPct val="90000"/>
              </a:lnSpc>
              <a:spcBef>
                <a:spcPts val="533"/>
              </a:spcBef>
              <a:spcAft>
                <a:spcPts val="0"/>
              </a:spcAft>
              <a:buClr>
                <a:schemeClr val="dk1"/>
              </a:buClr>
              <a:buSzPts val="1707"/>
              <a:buNone/>
              <a:defRPr sz="1707"/>
            </a:lvl5pPr>
            <a:lvl6pPr lvl="5" algn="ctr">
              <a:lnSpc>
                <a:spcPct val="90000"/>
              </a:lnSpc>
              <a:spcBef>
                <a:spcPts val="533"/>
              </a:spcBef>
              <a:spcAft>
                <a:spcPts val="0"/>
              </a:spcAft>
              <a:buClr>
                <a:schemeClr val="dk1"/>
              </a:buClr>
              <a:buSzPts val="1707"/>
              <a:buNone/>
              <a:defRPr sz="1707"/>
            </a:lvl6pPr>
            <a:lvl7pPr lvl="6" algn="ctr">
              <a:lnSpc>
                <a:spcPct val="90000"/>
              </a:lnSpc>
              <a:spcBef>
                <a:spcPts val="533"/>
              </a:spcBef>
              <a:spcAft>
                <a:spcPts val="0"/>
              </a:spcAft>
              <a:buClr>
                <a:schemeClr val="dk1"/>
              </a:buClr>
              <a:buSzPts val="1707"/>
              <a:buNone/>
              <a:defRPr sz="1707"/>
            </a:lvl7pPr>
            <a:lvl8pPr lvl="7" algn="ctr">
              <a:lnSpc>
                <a:spcPct val="90000"/>
              </a:lnSpc>
              <a:spcBef>
                <a:spcPts val="533"/>
              </a:spcBef>
              <a:spcAft>
                <a:spcPts val="0"/>
              </a:spcAft>
              <a:buClr>
                <a:schemeClr val="dk1"/>
              </a:buClr>
              <a:buSzPts val="1707"/>
              <a:buNone/>
              <a:defRPr sz="1707"/>
            </a:lvl8pPr>
            <a:lvl9pPr lvl="8" algn="ctr">
              <a:lnSpc>
                <a:spcPct val="90000"/>
              </a:lnSpc>
              <a:spcBef>
                <a:spcPts val="533"/>
              </a:spcBef>
              <a:spcAft>
                <a:spcPts val="0"/>
              </a:spcAft>
              <a:buClr>
                <a:schemeClr val="dk1"/>
              </a:buClr>
              <a:buSzPts val="1707"/>
              <a:buNone/>
              <a:defRPr sz="1707"/>
            </a:lvl9pPr>
          </a:lstStyle>
          <a:p>
            <a:endParaRPr/>
          </a:p>
        </p:txBody>
      </p:sp>
      <p:sp>
        <p:nvSpPr>
          <p:cNvPr id="15" name="Google Shape;15;p2"/>
          <p:cNvSpPr txBox="1">
            <a:spLocks noGrp="1"/>
          </p:cNvSpPr>
          <p:nvPr>
            <p:ph type="ftr" idx="11"/>
          </p:nvPr>
        </p:nvSpPr>
        <p:spPr>
          <a:xfrm>
            <a:off x="1537107" y="7033846"/>
            <a:ext cx="4389120" cy="2532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8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94080" y="389467"/>
            <a:ext cx="11216640"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2"/>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3"/>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895774" y="487680"/>
            <a:ext cx="4194386" cy="170688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413"/>
              <a:buFont typeface="Calibri"/>
              <a:buNone/>
              <a:defRPr sz="341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4"/>
          <p:cNvSpPr txBox="1">
            <a:spLocks noGrp="1"/>
          </p:cNvSpPr>
          <p:nvPr>
            <p:ph type="body" idx="1"/>
          </p:nvPr>
        </p:nvSpPr>
        <p:spPr>
          <a:xfrm>
            <a:off x="5528734" y="1053255"/>
            <a:ext cx="6583680" cy="5198533"/>
          </a:xfrm>
          <a:prstGeom prst="rect">
            <a:avLst/>
          </a:prstGeom>
          <a:noFill/>
          <a:ln>
            <a:noFill/>
          </a:ln>
        </p:spPr>
        <p:txBody>
          <a:bodyPr spcFirstLastPara="1" wrap="square" lIns="91425" tIns="45700" rIns="91425" bIns="45700" anchor="t" anchorCtr="0">
            <a:noAutofit/>
          </a:bodyPr>
          <a:lstStyle>
            <a:lvl1pPr marL="457200" lvl="0" indent="-445325" algn="l">
              <a:lnSpc>
                <a:spcPct val="90000"/>
              </a:lnSpc>
              <a:spcBef>
                <a:spcPts val="1067"/>
              </a:spcBef>
              <a:spcAft>
                <a:spcPts val="0"/>
              </a:spcAft>
              <a:buClr>
                <a:schemeClr val="dk1"/>
              </a:buClr>
              <a:buSzPts val="3413"/>
              <a:buChar char="•"/>
              <a:defRPr sz="3413"/>
            </a:lvl1pPr>
            <a:lvl2pPr marL="914400" lvl="1" indent="-418274" algn="l">
              <a:lnSpc>
                <a:spcPct val="90000"/>
              </a:lnSpc>
              <a:spcBef>
                <a:spcPts val="533"/>
              </a:spcBef>
              <a:spcAft>
                <a:spcPts val="0"/>
              </a:spcAft>
              <a:buClr>
                <a:schemeClr val="dk1"/>
              </a:buClr>
              <a:buSzPts val="2987"/>
              <a:buChar char="•"/>
              <a:defRPr sz="2987"/>
            </a:lvl2pPr>
            <a:lvl3pPr marL="1371600" lvl="2" indent="-391160" algn="l">
              <a:lnSpc>
                <a:spcPct val="90000"/>
              </a:lnSpc>
              <a:spcBef>
                <a:spcPts val="533"/>
              </a:spcBef>
              <a:spcAft>
                <a:spcPts val="0"/>
              </a:spcAft>
              <a:buClr>
                <a:schemeClr val="dk1"/>
              </a:buClr>
              <a:buSzPts val="2560"/>
              <a:buChar char="•"/>
              <a:defRPr sz="2560"/>
            </a:lvl3pPr>
            <a:lvl4pPr marL="1828800" lvl="3" indent="-364045" algn="l">
              <a:lnSpc>
                <a:spcPct val="90000"/>
              </a:lnSpc>
              <a:spcBef>
                <a:spcPts val="533"/>
              </a:spcBef>
              <a:spcAft>
                <a:spcPts val="0"/>
              </a:spcAft>
              <a:buClr>
                <a:schemeClr val="dk1"/>
              </a:buClr>
              <a:buSzPts val="2133"/>
              <a:buChar char="•"/>
              <a:defRPr sz="2133"/>
            </a:lvl4pPr>
            <a:lvl5pPr marL="2286000" lvl="4" indent="-364045" algn="l">
              <a:lnSpc>
                <a:spcPct val="90000"/>
              </a:lnSpc>
              <a:spcBef>
                <a:spcPts val="533"/>
              </a:spcBef>
              <a:spcAft>
                <a:spcPts val="0"/>
              </a:spcAft>
              <a:buClr>
                <a:schemeClr val="dk1"/>
              </a:buClr>
              <a:buSzPts val="2133"/>
              <a:buChar char="•"/>
              <a:defRPr sz="2133"/>
            </a:lvl5pPr>
            <a:lvl6pPr marL="2743200" lvl="5" indent="-364045" algn="l">
              <a:lnSpc>
                <a:spcPct val="90000"/>
              </a:lnSpc>
              <a:spcBef>
                <a:spcPts val="533"/>
              </a:spcBef>
              <a:spcAft>
                <a:spcPts val="0"/>
              </a:spcAft>
              <a:buClr>
                <a:schemeClr val="dk1"/>
              </a:buClr>
              <a:buSzPts val="2133"/>
              <a:buChar char="•"/>
              <a:defRPr sz="2133"/>
            </a:lvl6pPr>
            <a:lvl7pPr marL="3200400" lvl="6" indent="-364045" algn="l">
              <a:lnSpc>
                <a:spcPct val="90000"/>
              </a:lnSpc>
              <a:spcBef>
                <a:spcPts val="533"/>
              </a:spcBef>
              <a:spcAft>
                <a:spcPts val="0"/>
              </a:spcAft>
              <a:buClr>
                <a:schemeClr val="dk1"/>
              </a:buClr>
              <a:buSzPts val="2133"/>
              <a:buChar char="•"/>
              <a:defRPr sz="2133"/>
            </a:lvl7pPr>
            <a:lvl8pPr marL="3657600" lvl="7" indent="-364045" algn="l">
              <a:lnSpc>
                <a:spcPct val="90000"/>
              </a:lnSpc>
              <a:spcBef>
                <a:spcPts val="533"/>
              </a:spcBef>
              <a:spcAft>
                <a:spcPts val="0"/>
              </a:spcAft>
              <a:buClr>
                <a:schemeClr val="dk1"/>
              </a:buClr>
              <a:buSzPts val="2133"/>
              <a:buChar char="•"/>
              <a:defRPr sz="2133"/>
            </a:lvl8pPr>
            <a:lvl9pPr marL="4114800" lvl="8" indent="-364045" algn="l">
              <a:lnSpc>
                <a:spcPct val="90000"/>
              </a:lnSpc>
              <a:spcBef>
                <a:spcPts val="533"/>
              </a:spcBef>
              <a:spcAft>
                <a:spcPts val="0"/>
              </a:spcAft>
              <a:buClr>
                <a:schemeClr val="dk1"/>
              </a:buClr>
              <a:buSzPts val="2133"/>
              <a:buChar char="•"/>
              <a:defRPr sz="2133"/>
            </a:lvl9pPr>
          </a:lstStyle>
          <a:p>
            <a:endParaRPr/>
          </a:p>
        </p:txBody>
      </p:sp>
      <p:sp>
        <p:nvSpPr>
          <p:cNvPr id="81" name="Google Shape;81;p14"/>
          <p:cNvSpPr txBox="1">
            <a:spLocks noGrp="1"/>
          </p:cNvSpPr>
          <p:nvPr>
            <p:ph type="body" idx="2"/>
          </p:nvPr>
        </p:nvSpPr>
        <p:spPr>
          <a:xfrm>
            <a:off x="895774" y="2194560"/>
            <a:ext cx="4194386" cy="40656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67"/>
              </a:spcBef>
              <a:spcAft>
                <a:spcPts val="0"/>
              </a:spcAft>
              <a:buClr>
                <a:schemeClr val="dk1"/>
              </a:buClr>
              <a:buSzPts val="1707"/>
              <a:buNone/>
              <a:defRPr sz="1707"/>
            </a:lvl1pPr>
            <a:lvl2pPr marL="914400" lvl="1" indent="-228600" algn="l">
              <a:lnSpc>
                <a:spcPct val="90000"/>
              </a:lnSpc>
              <a:spcBef>
                <a:spcPts val="533"/>
              </a:spcBef>
              <a:spcAft>
                <a:spcPts val="0"/>
              </a:spcAft>
              <a:buClr>
                <a:schemeClr val="dk1"/>
              </a:buClr>
              <a:buSzPts val="1493"/>
              <a:buNone/>
              <a:defRPr sz="1493"/>
            </a:lvl2pPr>
            <a:lvl3pPr marL="1371600" lvl="2" indent="-228600" algn="l">
              <a:lnSpc>
                <a:spcPct val="90000"/>
              </a:lnSpc>
              <a:spcBef>
                <a:spcPts val="533"/>
              </a:spcBef>
              <a:spcAft>
                <a:spcPts val="0"/>
              </a:spcAft>
              <a:buClr>
                <a:schemeClr val="dk1"/>
              </a:buClr>
              <a:buSzPts val="1280"/>
              <a:buNone/>
              <a:defRPr sz="1280"/>
            </a:lvl3pPr>
            <a:lvl4pPr marL="1828800" lvl="3" indent="-228600" algn="l">
              <a:lnSpc>
                <a:spcPct val="90000"/>
              </a:lnSpc>
              <a:spcBef>
                <a:spcPts val="533"/>
              </a:spcBef>
              <a:spcAft>
                <a:spcPts val="0"/>
              </a:spcAft>
              <a:buClr>
                <a:schemeClr val="dk1"/>
              </a:buClr>
              <a:buSzPts val="1067"/>
              <a:buNone/>
              <a:defRPr sz="1067"/>
            </a:lvl4pPr>
            <a:lvl5pPr marL="2286000" lvl="4" indent="-228600" algn="l">
              <a:lnSpc>
                <a:spcPct val="90000"/>
              </a:lnSpc>
              <a:spcBef>
                <a:spcPts val="533"/>
              </a:spcBef>
              <a:spcAft>
                <a:spcPts val="0"/>
              </a:spcAft>
              <a:buClr>
                <a:schemeClr val="dk1"/>
              </a:buClr>
              <a:buSzPts val="1067"/>
              <a:buNone/>
              <a:defRPr sz="1067"/>
            </a:lvl5pPr>
            <a:lvl6pPr marL="2743200" lvl="5" indent="-228600" algn="l">
              <a:lnSpc>
                <a:spcPct val="90000"/>
              </a:lnSpc>
              <a:spcBef>
                <a:spcPts val="533"/>
              </a:spcBef>
              <a:spcAft>
                <a:spcPts val="0"/>
              </a:spcAft>
              <a:buClr>
                <a:schemeClr val="dk1"/>
              </a:buClr>
              <a:buSzPts val="1067"/>
              <a:buNone/>
              <a:defRPr sz="1067"/>
            </a:lvl6pPr>
            <a:lvl7pPr marL="3200400" lvl="6" indent="-228600" algn="l">
              <a:lnSpc>
                <a:spcPct val="90000"/>
              </a:lnSpc>
              <a:spcBef>
                <a:spcPts val="533"/>
              </a:spcBef>
              <a:spcAft>
                <a:spcPts val="0"/>
              </a:spcAft>
              <a:buClr>
                <a:schemeClr val="dk1"/>
              </a:buClr>
              <a:buSzPts val="1067"/>
              <a:buNone/>
              <a:defRPr sz="1067"/>
            </a:lvl7pPr>
            <a:lvl8pPr marL="3657600" lvl="7" indent="-228600" algn="l">
              <a:lnSpc>
                <a:spcPct val="90000"/>
              </a:lnSpc>
              <a:spcBef>
                <a:spcPts val="533"/>
              </a:spcBef>
              <a:spcAft>
                <a:spcPts val="0"/>
              </a:spcAft>
              <a:buClr>
                <a:schemeClr val="dk1"/>
              </a:buClr>
              <a:buSzPts val="1067"/>
              <a:buNone/>
              <a:defRPr sz="1067"/>
            </a:lvl8pPr>
            <a:lvl9pPr marL="4114800" lvl="8" indent="-228600" algn="l">
              <a:lnSpc>
                <a:spcPct val="90000"/>
              </a:lnSpc>
              <a:spcBef>
                <a:spcPts val="533"/>
              </a:spcBef>
              <a:spcAft>
                <a:spcPts val="0"/>
              </a:spcAft>
              <a:buClr>
                <a:schemeClr val="dk1"/>
              </a:buClr>
              <a:buSzPts val="1067"/>
              <a:buNone/>
              <a:defRPr sz="1067"/>
            </a:lvl9pPr>
          </a:lstStyle>
          <a:p>
            <a:endParaRPr/>
          </a:p>
        </p:txBody>
      </p:sp>
      <p:sp>
        <p:nvSpPr>
          <p:cNvPr id="82" name="Google Shape;82;p14"/>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895774" y="487680"/>
            <a:ext cx="4194386" cy="170688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413"/>
              <a:buFont typeface="Calibri"/>
              <a:buNone/>
              <a:defRPr sz="341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
          <p:cNvSpPr>
            <a:spLocks noGrp="1"/>
          </p:cNvSpPr>
          <p:nvPr>
            <p:ph type="pic" idx="2"/>
          </p:nvPr>
        </p:nvSpPr>
        <p:spPr>
          <a:xfrm>
            <a:off x="5528734" y="1053255"/>
            <a:ext cx="6583680" cy="51985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67"/>
              </a:spcBef>
              <a:spcAft>
                <a:spcPts val="0"/>
              </a:spcAft>
              <a:buClr>
                <a:schemeClr val="dk1"/>
              </a:buClr>
              <a:buSzPts val="3413"/>
              <a:buFont typeface="Arial"/>
              <a:buNone/>
              <a:defRPr sz="3413"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987"/>
              <a:buFont typeface="Arial"/>
              <a:buNone/>
              <a:defRPr sz="2987"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2560"/>
              <a:buFont typeface="Arial"/>
              <a:buNone/>
              <a:defRPr sz="256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2133"/>
              <a:buFont typeface="Arial"/>
              <a:buNone/>
              <a:defRPr sz="2133"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2133"/>
              <a:buFont typeface="Arial"/>
              <a:buNone/>
              <a:defRPr sz="2133"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2133"/>
              <a:buFont typeface="Arial"/>
              <a:buNone/>
              <a:defRPr sz="2133"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2133"/>
              <a:buFont typeface="Arial"/>
              <a:buNone/>
              <a:defRPr sz="2133"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2133"/>
              <a:buFont typeface="Arial"/>
              <a:buNone/>
              <a:defRPr sz="2133"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2133"/>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body" idx="1"/>
          </p:nvPr>
        </p:nvSpPr>
        <p:spPr>
          <a:xfrm>
            <a:off x="895774" y="2194560"/>
            <a:ext cx="4194386" cy="40656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67"/>
              </a:spcBef>
              <a:spcAft>
                <a:spcPts val="0"/>
              </a:spcAft>
              <a:buClr>
                <a:schemeClr val="dk1"/>
              </a:buClr>
              <a:buSzPts val="1707"/>
              <a:buNone/>
              <a:defRPr sz="1707"/>
            </a:lvl1pPr>
            <a:lvl2pPr marL="914400" lvl="1" indent="-228600" algn="l">
              <a:lnSpc>
                <a:spcPct val="90000"/>
              </a:lnSpc>
              <a:spcBef>
                <a:spcPts val="533"/>
              </a:spcBef>
              <a:spcAft>
                <a:spcPts val="0"/>
              </a:spcAft>
              <a:buClr>
                <a:schemeClr val="dk1"/>
              </a:buClr>
              <a:buSzPts val="1493"/>
              <a:buNone/>
              <a:defRPr sz="1493"/>
            </a:lvl2pPr>
            <a:lvl3pPr marL="1371600" lvl="2" indent="-228600" algn="l">
              <a:lnSpc>
                <a:spcPct val="90000"/>
              </a:lnSpc>
              <a:spcBef>
                <a:spcPts val="533"/>
              </a:spcBef>
              <a:spcAft>
                <a:spcPts val="0"/>
              </a:spcAft>
              <a:buClr>
                <a:schemeClr val="dk1"/>
              </a:buClr>
              <a:buSzPts val="1280"/>
              <a:buNone/>
              <a:defRPr sz="1280"/>
            </a:lvl3pPr>
            <a:lvl4pPr marL="1828800" lvl="3" indent="-228600" algn="l">
              <a:lnSpc>
                <a:spcPct val="90000"/>
              </a:lnSpc>
              <a:spcBef>
                <a:spcPts val="533"/>
              </a:spcBef>
              <a:spcAft>
                <a:spcPts val="0"/>
              </a:spcAft>
              <a:buClr>
                <a:schemeClr val="dk1"/>
              </a:buClr>
              <a:buSzPts val="1067"/>
              <a:buNone/>
              <a:defRPr sz="1067"/>
            </a:lvl4pPr>
            <a:lvl5pPr marL="2286000" lvl="4" indent="-228600" algn="l">
              <a:lnSpc>
                <a:spcPct val="90000"/>
              </a:lnSpc>
              <a:spcBef>
                <a:spcPts val="533"/>
              </a:spcBef>
              <a:spcAft>
                <a:spcPts val="0"/>
              </a:spcAft>
              <a:buClr>
                <a:schemeClr val="dk1"/>
              </a:buClr>
              <a:buSzPts val="1067"/>
              <a:buNone/>
              <a:defRPr sz="1067"/>
            </a:lvl5pPr>
            <a:lvl6pPr marL="2743200" lvl="5" indent="-228600" algn="l">
              <a:lnSpc>
                <a:spcPct val="90000"/>
              </a:lnSpc>
              <a:spcBef>
                <a:spcPts val="533"/>
              </a:spcBef>
              <a:spcAft>
                <a:spcPts val="0"/>
              </a:spcAft>
              <a:buClr>
                <a:schemeClr val="dk1"/>
              </a:buClr>
              <a:buSzPts val="1067"/>
              <a:buNone/>
              <a:defRPr sz="1067"/>
            </a:lvl6pPr>
            <a:lvl7pPr marL="3200400" lvl="6" indent="-228600" algn="l">
              <a:lnSpc>
                <a:spcPct val="90000"/>
              </a:lnSpc>
              <a:spcBef>
                <a:spcPts val="533"/>
              </a:spcBef>
              <a:spcAft>
                <a:spcPts val="0"/>
              </a:spcAft>
              <a:buClr>
                <a:schemeClr val="dk1"/>
              </a:buClr>
              <a:buSzPts val="1067"/>
              <a:buNone/>
              <a:defRPr sz="1067"/>
            </a:lvl7pPr>
            <a:lvl8pPr marL="3657600" lvl="7" indent="-228600" algn="l">
              <a:lnSpc>
                <a:spcPct val="90000"/>
              </a:lnSpc>
              <a:spcBef>
                <a:spcPts val="533"/>
              </a:spcBef>
              <a:spcAft>
                <a:spcPts val="0"/>
              </a:spcAft>
              <a:buClr>
                <a:schemeClr val="dk1"/>
              </a:buClr>
              <a:buSzPts val="1067"/>
              <a:buNone/>
              <a:defRPr sz="1067"/>
            </a:lvl8pPr>
            <a:lvl9pPr marL="4114800" lvl="8" indent="-228600" algn="l">
              <a:lnSpc>
                <a:spcPct val="90000"/>
              </a:lnSpc>
              <a:spcBef>
                <a:spcPts val="533"/>
              </a:spcBef>
              <a:spcAft>
                <a:spcPts val="0"/>
              </a:spcAft>
              <a:buClr>
                <a:schemeClr val="dk1"/>
              </a:buClr>
              <a:buSzPts val="1067"/>
              <a:buNone/>
              <a:defRPr sz="1067"/>
            </a:lvl9pPr>
          </a:lstStyle>
          <a:p>
            <a:endParaRPr/>
          </a:p>
        </p:txBody>
      </p:sp>
      <p:sp>
        <p:nvSpPr>
          <p:cNvPr id="89" name="Google Shape;89;p15"/>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5"/>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5"/>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894080" y="389467"/>
            <a:ext cx="11216640"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6"/>
          <p:cNvSpPr txBox="1">
            <a:spLocks noGrp="1"/>
          </p:cNvSpPr>
          <p:nvPr>
            <p:ph type="body" idx="1"/>
          </p:nvPr>
        </p:nvSpPr>
        <p:spPr>
          <a:xfrm rot="5400000">
            <a:off x="4181687" y="-1340273"/>
            <a:ext cx="4641427" cy="1121664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95" name="Google Shape;95;p16"/>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6"/>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6"/>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rot="5400000">
            <a:off x="7608993" y="2087034"/>
            <a:ext cx="6199294" cy="28041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7"/>
          <p:cNvSpPr txBox="1">
            <a:spLocks noGrp="1"/>
          </p:cNvSpPr>
          <p:nvPr>
            <p:ph type="body" idx="1"/>
          </p:nvPr>
        </p:nvSpPr>
        <p:spPr>
          <a:xfrm rot="5400000">
            <a:off x="1919393" y="-635846"/>
            <a:ext cx="6199294" cy="824992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101" name="Google Shape;101;p17"/>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7"/>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7"/>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19"/>
          <p:cNvSpPr txBox="1">
            <a:spLocks noGrp="1"/>
          </p:cNvSpPr>
          <p:nvPr>
            <p:ph type="ctrTitle"/>
          </p:nvPr>
        </p:nvSpPr>
        <p:spPr>
          <a:xfrm>
            <a:off x="1523256" y="1122363"/>
            <a:ext cx="9139537"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5997"/>
              <a:buFont typeface="Calibri"/>
              <a:buNone/>
              <a:defRPr sz="5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9"/>
          <p:cNvSpPr txBox="1">
            <a:spLocks noGrp="1"/>
          </p:cNvSpPr>
          <p:nvPr>
            <p:ph type="subTitle" idx="1"/>
          </p:nvPr>
        </p:nvSpPr>
        <p:spPr>
          <a:xfrm>
            <a:off x="1523256" y="3602038"/>
            <a:ext cx="9139537"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999"/>
              </a:spcBef>
              <a:spcAft>
                <a:spcPts val="0"/>
              </a:spcAft>
              <a:buClr>
                <a:schemeClr val="dk1"/>
              </a:buClr>
              <a:buSzPts val="2399"/>
              <a:buNone/>
              <a:defRPr sz="2399"/>
            </a:lvl1pPr>
            <a:lvl2pPr lvl="1" algn="ctr">
              <a:lnSpc>
                <a:spcPct val="90000"/>
              </a:lnSpc>
              <a:spcBef>
                <a:spcPts val="500"/>
              </a:spcBef>
              <a:spcAft>
                <a:spcPts val="0"/>
              </a:spcAft>
              <a:buClr>
                <a:schemeClr val="dk1"/>
              </a:buClr>
              <a:buSzPts val="1999"/>
              <a:buNone/>
              <a:defRPr sz="1999"/>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599"/>
              <a:buNone/>
              <a:defRPr sz="1599"/>
            </a:lvl4pPr>
            <a:lvl5pPr lvl="4" algn="ctr">
              <a:lnSpc>
                <a:spcPct val="90000"/>
              </a:lnSpc>
              <a:spcBef>
                <a:spcPts val="500"/>
              </a:spcBef>
              <a:spcAft>
                <a:spcPts val="0"/>
              </a:spcAft>
              <a:buClr>
                <a:schemeClr val="dk1"/>
              </a:buClr>
              <a:buSzPts val="1599"/>
              <a:buNone/>
              <a:defRPr sz="1599"/>
            </a:lvl5pPr>
            <a:lvl6pPr lvl="5" algn="ctr">
              <a:lnSpc>
                <a:spcPct val="90000"/>
              </a:lnSpc>
              <a:spcBef>
                <a:spcPts val="500"/>
              </a:spcBef>
              <a:spcAft>
                <a:spcPts val="0"/>
              </a:spcAft>
              <a:buClr>
                <a:schemeClr val="dk1"/>
              </a:buClr>
              <a:buSzPts val="1599"/>
              <a:buNone/>
              <a:defRPr sz="1599"/>
            </a:lvl6pPr>
            <a:lvl7pPr lvl="6" algn="ctr">
              <a:lnSpc>
                <a:spcPct val="90000"/>
              </a:lnSpc>
              <a:spcBef>
                <a:spcPts val="500"/>
              </a:spcBef>
              <a:spcAft>
                <a:spcPts val="0"/>
              </a:spcAft>
              <a:buClr>
                <a:schemeClr val="dk1"/>
              </a:buClr>
              <a:buSzPts val="1599"/>
              <a:buNone/>
              <a:defRPr sz="1599"/>
            </a:lvl7pPr>
            <a:lvl8pPr lvl="7" algn="ctr">
              <a:lnSpc>
                <a:spcPct val="90000"/>
              </a:lnSpc>
              <a:spcBef>
                <a:spcPts val="500"/>
              </a:spcBef>
              <a:spcAft>
                <a:spcPts val="0"/>
              </a:spcAft>
              <a:buClr>
                <a:schemeClr val="dk1"/>
              </a:buClr>
              <a:buSzPts val="1599"/>
              <a:buNone/>
              <a:defRPr sz="1599"/>
            </a:lvl8pPr>
            <a:lvl9pPr lvl="8" algn="ctr">
              <a:lnSpc>
                <a:spcPct val="90000"/>
              </a:lnSpc>
              <a:spcBef>
                <a:spcPts val="500"/>
              </a:spcBef>
              <a:spcAft>
                <a:spcPts val="0"/>
              </a:spcAft>
              <a:buClr>
                <a:schemeClr val="dk1"/>
              </a:buClr>
              <a:buSzPts val="1599"/>
              <a:buNone/>
              <a:defRPr sz="1599"/>
            </a:lvl9pPr>
          </a:lstStyle>
          <a:p>
            <a:endParaRPr/>
          </a:p>
        </p:txBody>
      </p:sp>
      <p:sp>
        <p:nvSpPr>
          <p:cNvPr id="113" name="Google Shape;113;p19"/>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9"/>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9"/>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Заголовок і об'єкт" type="obj">
  <p:cSld name="OBJECT">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7791" y="365126"/>
            <a:ext cx="1051046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0"/>
          <p:cNvSpPr txBox="1">
            <a:spLocks noGrp="1"/>
          </p:cNvSpPr>
          <p:nvPr>
            <p:ph type="body" idx="1"/>
          </p:nvPr>
        </p:nvSpPr>
        <p:spPr>
          <a:xfrm>
            <a:off x="837791" y="1825625"/>
            <a:ext cx="10510468"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0"/>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0"/>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0"/>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Заголовок розділу" type="secHead">
  <p:cSld name="SECTION_HEADER">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831444" y="1709739"/>
            <a:ext cx="10510468"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997"/>
              <a:buFont typeface="Calibri"/>
              <a:buNone/>
              <a:defRPr sz="59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1"/>
          <p:cNvSpPr txBox="1">
            <a:spLocks noGrp="1"/>
          </p:cNvSpPr>
          <p:nvPr>
            <p:ph type="body" idx="1"/>
          </p:nvPr>
        </p:nvSpPr>
        <p:spPr>
          <a:xfrm>
            <a:off x="831444" y="4589464"/>
            <a:ext cx="10510468"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999"/>
              </a:spcBef>
              <a:spcAft>
                <a:spcPts val="0"/>
              </a:spcAft>
              <a:buClr>
                <a:srgbClr val="888888"/>
              </a:buClr>
              <a:buSzPts val="2399"/>
              <a:buNone/>
              <a:defRPr sz="2399">
                <a:solidFill>
                  <a:srgbClr val="888888"/>
                </a:solidFill>
              </a:defRPr>
            </a:lvl1pPr>
            <a:lvl2pPr marL="914400" lvl="1" indent="-228600" algn="l">
              <a:lnSpc>
                <a:spcPct val="90000"/>
              </a:lnSpc>
              <a:spcBef>
                <a:spcPts val="500"/>
              </a:spcBef>
              <a:spcAft>
                <a:spcPts val="0"/>
              </a:spcAft>
              <a:buClr>
                <a:srgbClr val="888888"/>
              </a:buClr>
              <a:buSzPts val="1999"/>
              <a:buNone/>
              <a:defRPr sz="1999">
                <a:solidFill>
                  <a:srgbClr val="888888"/>
                </a:solidFill>
              </a:defRPr>
            </a:lvl2pPr>
            <a:lvl3pPr marL="1371600" lvl="2" indent="-228600" algn="l">
              <a:lnSpc>
                <a:spcPct val="90000"/>
              </a:lnSpc>
              <a:spcBef>
                <a:spcPts val="500"/>
              </a:spcBef>
              <a:spcAft>
                <a:spcPts val="0"/>
              </a:spcAft>
              <a:buClr>
                <a:srgbClr val="888888"/>
              </a:buClr>
              <a:buSzPts val="1799"/>
              <a:buNone/>
              <a:defRPr sz="1799">
                <a:solidFill>
                  <a:srgbClr val="888888"/>
                </a:solidFill>
              </a:defRPr>
            </a:lvl3pPr>
            <a:lvl4pPr marL="1828800" lvl="3" indent="-228600" algn="l">
              <a:lnSpc>
                <a:spcPct val="90000"/>
              </a:lnSpc>
              <a:spcBef>
                <a:spcPts val="500"/>
              </a:spcBef>
              <a:spcAft>
                <a:spcPts val="0"/>
              </a:spcAft>
              <a:buClr>
                <a:srgbClr val="888888"/>
              </a:buClr>
              <a:buSzPts val="1599"/>
              <a:buNone/>
              <a:defRPr sz="1599">
                <a:solidFill>
                  <a:srgbClr val="888888"/>
                </a:solidFill>
              </a:defRPr>
            </a:lvl4pPr>
            <a:lvl5pPr marL="2286000" lvl="4" indent="-228600" algn="l">
              <a:lnSpc>
                <a:spcPct val="90000"/>
              </a:lnSpc>
              <a:spcBef>
                <a:spcPts val="500"/>
              </a:spcBef>
              <a:spcAft>
                <a:spcPts val="0"/>
              </a:spcAft>
              <a:buClr>
                <a:srgbClr val="888888"/>
              </a:buClr>
              <a:buSzPts val="1599"/>
              <a:buNone/>
              <a:defRPr sz="1599">
                <a:solidFill>
                  <a:srgbClr val="888888"/>
                </a:solidFill>
              </a:defRPr>
            </a:lvl5pPr>
            <a:lvl6pPr marL="2743200" lvl="5" indent="-228600" algn="l">
              <a:lnSpc>
                <a:spcPct val="90000"/>
              </a:lnSpc>
              <a:spcBef>
                <a:spcPts val="500"/>
              </a:spcBef>
              <a:spcAft>
                <a:spcPts val="0"/>
              </a:spcAft>
              <a:buClr>
                <a:srgbClr val="888888"/>
              </a:buClr>
              <a:buSzPts val="1599"/>
              <a:buNone/>
              <a:defRPr sz="1599">
                <a:solidFill>
                  <a:srgbClr val="888888"/>
                </a:solidFill>
              </a:defRPr>
            </a:lvl6pPr>
            <a:lvl7pPr marL="3200400" lvl="6" indent="-228600" algn="l">
              <a:lnSpc>
                <a:spcPct val="90000"/>
              </a:lnSpc>
              <a:spcBef>
                <a:spcPts val="500"/>
              </a:spcBef>
              <a:spcAft>
                <a:spcPts val="0"/>
              </a:spcAft>
              <a:buClr>
                <a:srgbClr val="888888"/>
              </a:buClr>
              <a:buSzPts val="1599"/>
              <a:buNone/>
              <a:defRPr sz="1599">
                <a:solidFill>
                  <a:srgbClr val="888888"/>
                </a:solidFill>
              </a:defRPr>
            </a:lvl7pPr>
            <a:lvl8pPr marL="3657600" lvl="7" indent="-228600" algn="l">
              <a:lnSpc>
                <a:spcPct val="90000"/>
              </a:lnSpc>
              <a:spcBef>
                <a:spcPts val="500"/>
              </a:spcBef>
              <a:spcAft>
                <a:spcPts val="0"/>
              </a:spcAft>
              <a:buClr>
                <a:srgbClr val="888888"/>
              </a:buClr>
              <a:buSzPts val="1599"/>
              <a:buNone/>
              <a:defRPr sz="1599">
                <a:solidFill>
                  <a:srgbClr val="888888"/>
                </a:solidFill>
              </a:defRPr>
            </a:lvl8pPr>
            <a:lvl9pPr marL="4114800" lvl="8" indent="-228600" algn="l">
              <a:lnSpc>
                <a:spcPct val="90000"/>
              </a:lnSpc>
              <a:spcBef>
                <a:spcPts val="500"/>
              </a:spcBef>
              <a:spcAft>
                <a:spcPts val="0"/>
              </a:spcAft>
              <a:buClr>
                <a:srgbClr val="888888"/>
              </a:buClr>
              <a:buSzPts val="1599"/>
              <a:buNone/>
              <a:defRPr sz="1599">
                <a:solidFill>
                  <a:srgbClr val="888888"/>
                </a:solidFill>
              </a:defRPr>
            </a:lvl9pPr>
          </a:lstStyle>
          <a:p>
            <a:endParaRPr/>
          </a:p>
        </p:txBody>
      </p:sp>
      <p:sp>
        <p:nvSpPr>
          <p:cNvPr id="125" name="Google Shape;125;p21"/>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1"/>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1"/>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Два об'єкти" type="twoObj">
  <p:cSld name="TWO_OBJECTS">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837791" y="365126"/>
            <a:ext cx="1051046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2"/>
          <p:cNvSpPr txBox="1">
            <a:spLocks noGrp="1"/>
          </p:cNvSpPr>
          <p:nvPr>
            <p:ph type="body" idx="1"/>
          </p:nvPr>
        </p:nvSpPr>
        <p:spPr>
          <a:xfrm>
            <a:off x="837791" y="1825625"/>
            <a:ext cx="5179071"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2"/>
          <p:cNvSpPr txBox="1">
            <a:spLocks noGrp="1"/>
          </p:cNvSpPr>
          <p:nvPr>
            <p:ph type="body" idx="2"/>
          </p:nvPr>
        </p:nvSpPr>
        <p:spPr>
          <a:xfrm>
            <a:off x="6169188" y="1825625"/>
            <a:ext cx="5179071"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2"/>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2"/>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2"/>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36263" y="215013"/>
            <a:ext cx="9630814"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536263" y="1772880"/>
            <a:ext cx="9630814" cy="39965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19" name="Google Shape;19;p3"/>
          <p:cNvSpPr txBox="1">
            <a:spLocks noGrp="1"/>
          </p:cNvSpPr>
          <p:nvPr>
            <p:ph type="ftr" idx="11"/>
          </p:nvPr>
        </p:nvSpPr>
        <p:spPr>
          <a:xfrm>
            <a:off x="1537107" y="7033846"/>
            <a:ext cx="4389120" cy="2532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8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Порівняння" type="twoTxTwoObj">
  <p:cSld name="TWO_OBJECTS_WITH_TEXT">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839378" y="365126"/>
            <a:ext cx="1051046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3"/>
          <p:cNvSpPr txBox="1">
            <a:spLocks noGrp="1"/>
          </p:cNvSpPr>
          <p:nvPr>
            <p:ph type="body" idx="1"/>
          </p:nvPr>
        </p:nvSpPr>
        <p:spPr>
          <a:xfrm>
            <a:off x="839379" y="1681163"/>
            <a:ext cx="515527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999"/>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599"/>
              <a:buNone/>
              <a:defRPr sz="1599" b="1"/>
            </a:lvl4pPr>
            <a:lvl5pPr marL="2286000" lvl="4" indent="-228600" algn="l">
              <a:lnSpc>
                <a:spcPct val="90000"/>
              </a:lnSpc>
              <a:spcBef>
                <a:spcPts val="500"/>
              </a:spcBef>
              <a:spcAft>
                <a:spcPts val="0"/>
              </a:spcAft>
              <a:buClr>
                <a:schemeClr val="dk1"/>
              </a:buClr>
              <a:buSzPts val="1599"/>
              <a:buNone/>
              <a:defRPr sz="1599" b="1"/>
            </a:lvl5pPr>
            <a:lvl6pPr marL="2743200" lvl="5" indent="-228600" algn="l">
              <a:lnSpc>
                <a:spcPct val="90000"/>
              </a:lnSpc>
              <a:spcBef>
                <a:spcPts val="500"/>
              </a:spcBef>
              <a:spcAft>
                <a:spcPts val="0"/>
              </a:spcAft>
              <a:buClr>
                <a:schemeClr val="dk1"/>
              </a:buClr>
              <a:buSzPts val="1599"/>
              <a:buNone/>
              <a:defRPr sz="1599" b="1"/>
            </a:lvl6pPr>
            <a:lvl7pPr marL="3200400" lvl="6" indent="-228600" algn="l">
              <a:lnSpc>
                <a:spcPct val="90000"/>
              </a:lnSpc>
              <a:spcBef>
                <a:spcPts val="500"/>
              </a:spcBef>
              <a:spcAft>
                <a:spcPts val="0"/>
              </a:spcAft>
              <a:buClr>
                <a:schemeClr val="dk1"/>
              </a:buClr>
              <a:buSzPts val="1599"/>
              <a:buNone/>
              <a:defRPr sz="1599" b="1"/>
            </a:lvl7pPr>
            <a:lvl8pPr marL="3657600" lvl="7" indent="-228600" algn="l">
              <a:lnSpc>
                <a:spcPct val="90000"/>
              </a:lnSpc>
              <a:spcBef>
                <a:spcPts val="500"/>
              </a:spcBef>
              <a:spcAft>
                <a:spcPts val="0"/>
              </a:spcAft>
              <a:buClr>
                <a:schemeClr val="dk1"/>
              </a:buClr>
              <a:buSzPts val="1599"/>
              <a:buNone/>
              <a:defRPr sz="1599" b="1"/>
            </a:lvl8pPr>
            <a:lvl9pPr marL="4114800" lvl="8" indent="-228600" algn="l">
              <a:lnSpc>
                <a:spcPct val="90000"/>
              </a:lnSpc>
              <a:spcBef>
                <a:spcPts val="500"/>
              </a:spcBef>
              <a:spcAft>
                <a:spcPts val="0"/>
              </a:spcAft>
              <a:buClr>
                <a:schemeClr val="dk1"/>
              </a:buClr>
              <a:buSzPts val="1599"/>
              <a:buNone/>
              <a:defRPr sz="1599" b="1"/>
            </a:lvl9pPr>
          </a:lstStyle>
          <a:p>
            <a:endParaRPr/>
          </a:p>
        </p:txBody>
      </p:sp>
      <p:sp>
        <p:nvSpPr>
          <p:cNvPr id="138" name="Google Shape;138;p23"/>
          <p:cNvSpPr txBox="1">
            <a:spLocks noGrp="1"/>
          </p:cNvSpPr>
          <p:nvPr>
            <p:ph type="body" idx="2"/>
          </p:nvPr>
        </p:nvSpPr>
        <p:spPr>
          <a:xfrm>
            <a:off x="839379" y="2505075"/>
            <a:ext cx="515527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3"/>
          <p:cNvSpPr txBox="1">
            <a:spLocks noGrp="1"/>
          </p:cNvSpPr>
          <p:nvPr>
            <p:ph type="body" idx="3"/>
          </p:nvPr>
        </p:nvSpPr>
        <p:spPr>
          <a:xfrm>
            <a:off x="6169188" y="1681163"/>
            <a:ext cx="518065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999"/>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599"/>
              <a:buNone/>
              <a:defRPr sz="1599" b="1"/>
            </a:lvl4pPr>
            <a:lvl5pPr marL="2286000" lvl="4" indent="-228600" algn="l">
              <a:lnSpc>
                <a:spcPct val="90000"/>
              </a:lnSpc>
              <a:spcBef>
                <a:spcPts val="500"/>
              </a:spcBef>
              <a:spcAft>
                <a:spcPts val="0"/>
              </a:spcAft>
              <a:buClr>
                <a:schemeClr val="dk1"/>
              </a:buClr>
              <a:buSzPts val="1599"/>
              <a:buNone/>
              <a:defRPr sz="1599" b="1"/>
            </a:lvl5pPr>
            <a:lvl6pPr marL="2743200" lvl="5" indent="-228600" algn="l">
              <a:lnSpc>
                <a:spcPct val="90000"/>
              </a:lnSpc>
              <a:spcBef>
                <a:spcPts val="500"/>
              </a:spcBef>
              <a:spcAft>
                <a:spcPts val="0"/>
              </a:spcAft>
              <a:buClr>
                <a:schemeClr val="dk1"/>
              </a:buClr>
              <a:buSzPts val="1599"/>
              <a:buNone/>
              <a:defRPr sz="1599" b="1"/>
            </a:lvl6pPr>
            <a:lvl7pPr marL="3200400" lvl="6" indent="-228600" algn="l">
              <a:lnSpc>
                <a:spcPct val="90000"/>
              </a:lnSpc>
              <a:spcBef>
                <a:spcPts val="500"/>
              </a:spcBef>
              <a:spcAft>
                <a:spcPts val="0"/>
              </a:spcAft>
              <a:buClr>
                <a:schemeClr val="dk1"/>
              </a:buClr>
              <a:buSzPts val="1599"/>
              <a:buNone/>
              <a:defRPr sz="1599" b="1"/>
            </a:lvl7pPr>
            <a:lvl8pPr marL="3657600" lvl="7" indent="-228600" algn="l">
              <a:lnSpc>
                <a:spcPct val="90000"/>
              </a:lnSpc>
              <a:spcBef>
                <a:spcPts val="500"/>
              </a:spcBef>
              <a:spcAft>
                <a:spcPts val="0"/>
              </a:spcAft>
              <a:buClr>
                <a:schemeClr val="dk1"/>
              </a:buClr>
              <a:buSzPts val="1599"/>
              <a:buNone/>
              <a:defRPr sz="1599" b="1"/>
            </a:lvl8pPr>
            <a:lvl9pPr marL="4114800" lvl="8" indent="-228600" algn="l">
              <a:lnSpc>
                <a:spcPct val="90000"/>
              </a:lnSpc>
              <a:spcBef>
                <a:spcPts val="500"/>
              </a:spcBef>
              <a:spcAft>
                <a:spcPts val="0"/>
              </a:spcAft>
              <a:buClr>
                <a:schemeClr val="dk1"/>
              </a:buClr>
              <a:buSzPts val="1599"/>
              <a:buNone/>
              <a:defRPr sz="1599" b="1"/>
            </a:lvl9pPr>
          </a:lstStyle>
          <a:p>
            <a:endParaRPr/>
          </a:p>
        </p:txBody>
      </p:sp>
      <p:sp>
        <p:nvSpPr>
          <p:cNvPr id="140" name="Google Shape;140;p23"/>
          <p:cNvSpPr txBox="1">
            <a:spLocks noGrp="1"/>
          </p:cNvSpPr>
          <p:nvPr>
            <p:ph type="body" idx="4"/>
          </p:nvPr>
        </p:nvSpPr>
        <p:spPr>
          <a:xfrm>
            <a:off x="6169188" y="2505075"/>
            <a:ext cx="518065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3"/>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3"/>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3"/>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Лише заголовок" type="titleOnly">
  <p:cSld name="TITLE_ONLY">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837791" y="365126"/>
            <a:ext cx="1051046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4"/>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4"/>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4"/>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Пустий слайд" type="blank">
  <p:cSld name="BLANK">
    <p:spTree>
      <p:nvGrpSpPr>
        <p:cNvPr id="1" name="Shape 149"/>
        <p:cNvGrpSpPr/>
        <p:nvPr/>
      </p:nvGrpSpPr>
      <p:grpSpPr>
        <a:xfrm>
          <a:off x="0" y="0"/>
          <a:ext cx="0" cy="0"/>
          <a:chOff x="0" y="0"/>
          <a:chExt cx="0" cy="0"/>
        </a:xfrm>
      </p:grpSpPr>
      <p:sp>
        <p:nvSpPr>
          <p:cNvPr id="150" name="Google Shape;150;p25"/>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5"/>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5"/>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Вміст із підписом" type="objTx">
  <p:cSld name="OBJECT_WITH_CAPTION_TEXT">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839379" y="457200"/>
            <a:ext cx="393031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198"/>
              <a:buFont typeface="Calibri"/>
              <a:buNone/>
              <a:defRPr sz="31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6"/>
          <p:cNvSpPr txBox="1">
            <a:spLocks noGrp="1"/>
          </p:cNvSpPr>
          <p:nvPr>
            <p:ph type="body" idx="1"/>
          </p:nvPr>
        </p:nvSpPr>
        <p:spPr>
          <a:xfrm>
            <a:off x="5180658" y="987426"/>
            <a:ext cx="6169188" cy="4873625"/>
          </a:xfrm>
          <a:prstGeom prst="rect">
            <a:avLst/>
          </a:prstGeom>
          <a:noFill/>
          <a:ln>
            <a:noFill/>
          </a:ln>
        </p:spPr>
        <p:txBody>
          <a:bodyPr spcFirstLastPara="1" wrap="square" lIns="91425" tIns="45700" rIns="91425" bIns="45700" anchor="t" anchorCtr="0">
            <a:noAutofit/>
          </a:bodyPr>
          <a:lstStyle>
            <a:lvl1pPr marL="457200" lvl="0" indent="-431672" algn="l">
              <a:lnSpc>
                <a:spcPct val="90000"/>
              </a:lnSpc>
              <a:spcBef>
                <a:spcPts val="999"/>
              </a:spcBef>
              <a:spcAft>
                <a:spcPts val="0"/>
              </a:spcAft>
              <a:buClr>
                <a:schemeClr val="dk1"/>
              </a:buClr>
              <a:buSzPts val="3198"/>
              <a:buChar char="•"/>
              <a:defRPr sz="3198"/>
            </a:lvl1pPr>
            <a:lvl2pPr marL="914400" lvl="1" indent="-406336" algn="l">
              <a:lnSpc>
                <a:spcPct val="90000"/>
              </a:lnSpc>
              <a:spcBef>
                <a:spcPts val="500"/>
              </a:spcBef>
              <a:spcAft>
                <a:spcPts val="0"/>
              </a:spcAft>
              <a:buClr>
                <a:schemeClr val="dk1"/>
              </a:buClr>
              <a:buSzPts val="2799"/>
              <a:buChar char="•"/>
              <a:defRPr sz="2799"/>
            </a:lvl2pPr>
            <a:lvl3pPr marL="1371600" lvl="2" indent="-380936" algn="l">
              <a:lnSpc>
                <a:spcPct val="90000"/>
              </a:lnSpc>
              <a:spcBef>
                <a:spcPts val="500"/>
              </a:spcBef>
              <a:spcAft>
                <a:spcPts val="0"/>
              </a:spcAft>
              <a:buClr>
                <a:schemeClr val="dk1"/>
              </a:buClr>
              <a:buSzPts val="2399"/>
              <a:buChar char="•"/>
              <a:defRPr sz="2399"/>
            </a:lvl3pPr>
            <a:lvl4pPr marL="1828800" lvl="3" indent="-355536" algn="l">
              <a:lnSpc>
                <a:spcPct val="90000"/>
              </a:lnSpc>
              <a:spcBef>
                <a:spcPts val="500"/>
              </a:spcBef>
              <a:spcAft>
                <a:spcPts val="0"/>
              </a:spcAft>
              <a:buClr>
                <a:schemeClr val="dk1"/>
              </a:buClr>
              <a:buSzPts val="1999"/>
              <a:buChar char="•"/>
              <a:defRPr sz="1999"/>
            </a:lvl4pPr>
            <a:lvl5pPr marL="2286000" lvl="4" indent="-355536" algn="l">
              <a:lnSpc>
                <a:spcPct val="90000"/>
              </a:lnSpc>
              <a:spcBef>
                <a:spcPts val="500"/>
              </a:spcBef>
              <a:spcAft>
                <a:spcPts val="0"/>
              </a:spcAft>
              <a:buClr>
                <a:schemeClr val="dk1"/>
              </a:buClr>
              <a:buSzPts val="1999"/>
              <a:buChar char="•"/>
              <a:defRPr sz="1999"/>
            </a:lvl5pPr>
            <a:lvl6pPr marL="2743200" lvl="5" indent="-355536" algn="l">
              <a:lnSpc>
                <a:spcPct val="90000"/>
              </a:lnSpc>
              <a:spcBef>
                <a:spcPts val="500"/>
              </a:spcBef>
              <a:spcAft>
                <a:spcPts val="0"/>
              </a:spcAft>
              <a:buClr>
                <a:schemeClr val="dk1"/>
              </a:buClr>
              <a:buSzPts val="1999"/>
              <a:buChar char="•"/>
              <a:defRPr sz="1999"/>
            </a:lvl6pPr>
            <a:lvl7pPr marL="3200400" lvl="6" indent="-355536" algn="l">
              <a:lnSpc>
                <a:spcPct val="90000"/>
              </a:lnSpc>
              <a:spcBef>
                <a:spcPts val="500"/>
              </a:spcBef>
              <a:spcAft>
                <a:spcPts val="0"/>
              </a:spcAft>
              <a:buClr>
                <a:schemeClr val="dk1"/>
              </a:buClr>
              <a:buSzPts val="1999"/>
              <a:buChar char="•"/>
              <a:defRPr sz="1999"/>
            </a:lvl7pPr>
            <a:lvl8pPr marL="3657600" lvl="7" indent="-355536" algn="l">
              <a:lnSpc>
                <a:spcPct val="90000"/>
              </a:lnSpc>
              <a:spcBef>
                <a:spcPts val="500"/>
              </a:spcBef>
              <a:spcAft>
                <a:spcPts val="0"/>
              </a:spcAft>
              <a:buClr>
                <a:schemeClr val="dk1"/>
              </a:buClr>
              <a:buSzPts val="1999"/>
              <a:buChar char="•"/>
              <a:defRPr sz="1999"/>
            </a:lvl8pPr>
            <a:lvl9pPr marL="4114800" lvl="8" indent="-355536" algn="l">
              <a:lnSpc>
                <a:spcPct val="90000"/>
              </a:lnSpc>
              <a:spcBef>
                <a:spcPts val="500"/>
              </a:spcBef>
              <a:spcAft>
                <a:spcPts val="0"/>
              </a:spcAft>
              <a:buClr>
                <a:schemeClr val="dk1"/>
              </a:buClr>
              <a:buSzPts val="1999"/>
              <a:buChar char="•"/>
              <a:defRPr sz="1999"/>
            </a:lvl9pPr>
          </a:lstStyle>
          <a:p>
            <a:endParaRPr/>
          </a:p>
        </p:txBody>
      </p:sp>
      <p:sp>
        <p:nvSpPr>
          <p:cNvPr id="156" name="Google Shape;156;p26"/>
          <p:cNvSpPr txBox="1">
            <a:spLocks noGrp="1"/>
          </p:cNvSpPr>
          <p:nvPr>
            <p:ph type="body" idx="2"/>
          </p:nvPr>
        </p:nvSpPr>
        <p:spPr>
          <a:xfrm>
            <a:off x="839379" y="2057400"/>
            <a:ext cx="393031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999"/>
              </a:spcBef>
              <a:spcAft>
                <a:spcPts val="0"/>
              </a:spcAft>
              <a:buClr>
                <a:schemeClr val="dk1"/>
              </a:buClr>
              <a:buSzPts val="1599"/>
              <a:buNone/>
              <a:defRPr sz="1599"/>
            </a:lvl1pPr>
            <a:lvl2pPr marL="914400" lvl="1" indent="-228600" algn="l">
              <a:lnSpc>
                <a:spcPct val="90000"/>
              </a:lnSpc>
              <a:spcBef>
                <a:spcPts val="500"/>
              </a:spcBef>
              <a:spcAft>
                <a:spcPts val="0"/>
              </a:spcAft>
              <a:buClr>
                <a:schemeClr val="dk1"/>
              </a:buClr>
              <a:buSzPts val="1399"/>
              <a:buNone/>
              <a:defRPr sz="1399"/>
            </a:lvl2pPr>
            <a:lvl3pPr marL="1371600" lvl="2" indent="-228600" algn="l">
              <a:lnSpc>
                <a:spcPct val="90000"/>
              </a:lnSpc>
              <a:spcBef>
                <a:spcPts val="500"/>
              </a:spcBef>
              <a:spcAft>
                <a:spcPts val="0"/>
              </a:spcAft>
              <a:buClr>
                <a:schemeClr val="dk1"/>
              </a:buClr>
              <a:buSzPts val="1199"/>
              <a:buNone/>
              <a:defRPr sz="1199"/>
            </a:lvl3pPr>
            <a:lvl4pPr marL="1828800" lvl="3" indent="-228600" algn="l">
              <a:lnSpc>
                <a:spcPct val="90000"/>
              </a:lnSpc>
              <a:spcBef>
                <a:spcPts val="500"/>
              </a:spcBef>
              <a:spcAft>
                <a:spcPts val="0"/>
              </a:spcAft>
              <a:buClr>
                <a:schemeClr val="dk1"/>
              </a:buClr>
              <a:buSzPts val="999"/>
              <a:buNone/>
              <a:defRPr sz="999"/>
            </a:lvl4pPr>
            <a:lvl5pPr marL="2286000" lvl="4" indent="-228600" algn="l">
              <a:lnSpc>
                <a:spcPct val="90000"/>
              </a:lnSpc>
              <a:spcBef>
                <a:spcPts val="500"/>
              </a:spcBef>
              <a:spcAft>
                <a:spcPts val="0"/>
              </a:spcAft>
              <a:buClr>
                <a:schemeClr val="dk1"/>
              </a:buClr>
              <a:buSzPts val="999"/>
              <a:buNone/>
              <a:defRPr sz="999"/>
            </a:lvl5pPr>
            <a:lvl6pPr marL="2743200" lvl="5" indent="-228600" algn="l">
              <a:lnSpc>
                <a:spcPct val="90000"/>
              </a:lnSpc>
              <a:spcBef>
                <a:spcPts val="500"/>
              </a:spcBef>
              <a:spcAft>
                <a:spcPts val="0"/>
              </a:spcAft>
              <a:buClr>
                <a:schemeClr val="dk1"/>
              </a:buClr>
              <a:buSzPts val="999"/>
              <a:buNone/>
              <a:defRPr sz="999"/>
            </a:lvl6pPr>
            <a:lvl7pPr marL="3200400" lvl="6" indent="-228600" algn="l">
              <a:lnSpc>
                <a:spcPct val="90000"/>
              </a:lnSpc>
              <a:spcBef>
                <a:spcPts val="500"/>
              </a:spcBef>
              <a:spcAft>
                <a:spcPts val="0"/>
              </a:spcAft>
              <a:buClr>
                <a:schemeClr val="dk1"/>
              </a:buClr>
              <a:buSzPts val="999"/>
              <a:buNone/>
              <a:defRPr sz="999"/>
            </a:lvl7pPr>
            <a:lvl8pPr marL="3657600" lvl="7" indent="-228600" algn="l">
              <a:lnSpc>
                <a:spcPct val="90000"/>
              </a:lnSpc>
              <a:spcBef>
                <a:spcPts val="500"/>
              </a:spcBef>
              <a:spcAft>
                <a:spcPts val="0"/>
              </a:spcAft>
              <a:buClr>
                <a:schemeClr val="dk1"/>
              </a:buClr>
              <a:buSzPts val="999"/>
              <a:buNone/>
              <a:defRPr sz="999"/>
            </a:lvl8pPr>
            <a:lvl9pPr marL="4114800" lvl="8" indent="-228600" algn="l">
              <a:lnSpc>
                <a:spcPct val="90000"/>
              </a:lnSpc>
              <a:spcBef>
                <a:spcPts val="500"/>
              </a:spcBef>
              <a:spcAft>
                <a:spcPts val="0"/>
              </a:spcAft>
              <a:buClr>
                <a:schemeClr val="dk1"/>
              </a:buClr>
              <a:buSzPts val="999"/>
              <a:buNone/>
              <a:defRPr sz="999"/>
            </a:lvl9pPr>
          </a:lstStyle>
          <a:p>
            <a:endParaRPr/>
          </a:p>
        </p:txBody>
      </p:sp>
      <p:sp>
        <p:nvSpPr>
          <p:cNvPr id="157" name="Google Shape;157;p26"/>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6"/>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6"/>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Зображення з підписом" type="picTx">
  <p:cSld name="PICTURE_WITH_CAPTION_TEXT">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839379" y="457200"/>
            <a:ext cx="393031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198"/>
              <a:buFont typeface="Calibri"/>
              <a:buNone/>
              <a:defRPr sz="31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7"/>
          <p:cNvSpPr>
            <a:spLocks noGrp="1"/>
          </p:cNvSpPr>
          <p:nvPr>
            <p:ph type="pic" idx="2"/>
          </p:nvPr>
        </p:nvSpPr>
        <p:spPr>
          <a:xfrm>
            <a:off x="5180658" y="987426"/>
            <a:ext cx="6169188"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999"/>
              </a:spcBef>
              <a:spcAft>
                <a:spcPts val="0"/>
              </a:spcAft>
              <a:buClr>
                <a:schemeClr val="dk1"/>
              </a:buClr>
              <a:buSzPts val="3198"/>
              <a:buFont typeface="Arial"/>
              <a:buNone/>
              <a:defRPr sz="3198"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799"/>
              <a:buFont typeface="Arial"/>
              <a:buNone/>
              <a:defRPr sz="2799"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399"/>
              <a:buFont typeface="Arial"/>
              <a:buNone/>
              <a:defRPr sz="2399"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99"/>
              <a:buFont typeface="Arial"/>
              <a:buNone/>
              <a:defRPr sz="1999" b="0" i="0" u="none" strike="noStrike" cap="none">
                <a:solidFill>
                  <a:schemeClr val="dk1"/>
                </a:solidFill>
                <a:latin typeface="Calibri"/>
                <a:ea typeface="Calibri"/>
                <a:cs typeface="Calibri"/>
                <a:sym typeface="Calibri"/>
              </a:defRPr>
            </a:lvl9pPr>
          </a:lstStyle>
          <a:p>
            <a:endParaRPr/>
          </a:p>
        </p:txBody>
      </p:sp>
      <p:sp>
        <p:nvSpPr>
          <p:cNvPr id="163" name="Google Shape;163;p27"/>
          <p:cNvSpPr txBox="1">
            <a:spLocks noGrp="1"/>
          </p:cNvSpPr>
          <p:nvPr>
            <p:ph type="body" idx="1"/>
          </p:nvPr>
        </p:nvSpPr>
        <p:spPr>
          <a:xfrm>
            <a:off x="839379" y="2057400"/>
            <a:ext cx="393031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999"/>
              </a:spcBef>
              <a:spcAft>
                <a:spcPts val="0"/>
              </a:spcAft>
              <a:buClr>
                <a:schemeClr val="dk1"/>
              </a:buClr>
              <a:buSzPts val="1599"/>
              <a:buNone/>
              <a:defRPr sz="1599"/>
            </a:lvl1pPr>
            <a:lvl2pPr marL="914400" lvl="1" indent="-228600" algn="l">
              <a:lnSpc>
                <a:spcPct val="90000"/>
              </a:lnSpc>
              <a:spcBef>
                <a:spcPts val="500"/>
              </a:spcBef>
              <a:spcAft>
                <a:spcPts val="0"/>
              </a:spcAft>
              <a:buClr>
                <a:schemeClr val="dk1"/>
              </a:buClr>
              <a:buSzPts val="1399"/>
              <a:buNone/>
              <a:defRPr sz="1399"/>
            </a:lvl2pPr>
            <a:lvl3pPr marL="1371600" lvl="2" indent="-228600" algn="l">
              <a:lnSpc>
                <a:spcPct val="90000"/>
              </a:lnSpc>
              <a:spcBef>
                <a:spcPts val="500"/>
              </a:spcBef>
              <a:spcAft>
                <a:spcPts val="0"/>
              </a:spcAft>
              <a:buClr>
                <a:schemeClr val="dk1"/>
              </a:buClr>
              <a:buSzPts val="1199"/>
              <a:buNone/>
              <a:defRPr sz="1199"/>
            </a:lvl3pPr>
            <a:lvl4pPr marL="1828800" lvl="3" indent="-228600" algn="l">
              <a:lnSpc>
                <a:spcPct val="90000"/>
              </a:lnSpc>
              <a:spcBef>
                <a:spcPts val="500"/>
              </a:spcBef>
              <a:spcAft>
                <a:spcPts val="0"/>
              </a:spcAft>
              <a:buClr>
                <a:schemeClr val="dk1"/>
              </a:buClr>
              <a:buSzPts val="999"/>
              <a:buNone/>
              <a:defRPr sz="999"/>
            </a:lvl4pPr>
            <a:lvl5pPr marL="2286000" lvl="4" indent="-228600" algn="l">
              <a:lnSpc>
                <a:spcPct val="90000"/>
              </a:lnSpc>
              <a:spcBef>
                <a:spcPts val="500"/>
              </a:spcBef>
              <a:spcAft>
                <a:spcPts val="0"/>
              </a:spcAft>
              <a:buClr>
                <a:schemeClr val="dk1"/>
              </a:buClr>
              <a:buSzPts val="999"/>
              <a:buNone/>
              <a:defRPr sz="999"/>
            </a:lvl5pPr>
            <a:lvl6pPr marL="2743200" lvl="5" indent="-228600" algn="l">
              <a:lnSpc>
                <a:spcPct val="90000"/>
              </a:lnSpc>
              <a:spcBef>
                <a:spcPts val="500"/>
              </a:spcBef>
              <a:spcAft>
                <a:spcPts val="0"/>
              </a:spcAft>
              <a:buClr>
                <a:schemeClr val="dk1"/>
              </a:buClr>
              <a:buSzPts val="999"/>
              <a:buNone/>
              <a:defRPr sz="999"/>
            </a:lvl6pPr>
            <a:lvl7pPr marL="3200400" lvl="6" indent="-228600" algn="l">
              <a:lnSpc>
                <a:spcPct val="90000"/>
              </a:lnSpc>
              <a:spcBef>
                <a:spcPts val="500"/>
              </a:spcBef>
              <a:spcAft>
                <a:spcPts val="0"/>
              </a:spcAft>
              <a:buClr>
                <a:schemeClr val="dk1"/>
              </a:buClr>
              <a:buSzPts val="999"/>
              <a:buNone/>
              <a:defRPr sz="999"/>
            </a:lvl7pPr>
            <a:lvl8pPr marL="3657600" lvl="7" indent="-228600" algn="l">
              <a:lnSpc>
                <a:spcPct val="90000"/>
              </a:lnSpc>
              <a:spcBef>
                <a:spcPts val="500"/>
              </a:spcBef>
              <a:spcAft>
                <a:spcPts val="0"/>
              </a:spcAft>
              <a:buClr>
                <a:schemeClr val="dk1"/>
              </a:buClr>
              <a:buSzPts val="999"/>
              <a:buNone/>
              <a:defRPr sz="999"/>
            </a:lvl8pPr>
            <a:lvl9pPr marL="4114800" lvl="8" indent="-228600" algn="l">
              <a:lnSpc>
                <a:spcPct val="90000"/>
              </a:lnSpc>
              <a:spcBef>
                <a:spcPts val="500"/>
              </a:spcBef>
              <a:spcAft>
                <a:spcPts val="0"/>
              </a:spcAft>
              <a:buClr>
                <a:schemeClr val="dk1"/>
              </a:buClr>
              <a:buSzPts val="999"/>
              <a:buNone/>
              <a:defRPr sz="999"/>
            </a:lvl9pPr>
          </a:lstStyle>
          <a:p>
            <a:endParaRPr/>
          </a:p>
        </p:txBody>
      </p:sp>
      <p:sp>
        <p:nvSpPr>
          <p:cNvPr id="164" name="Google Shape;164;p27"/>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7"/>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7"/>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Заголовок і вертикальний текст" type="vertTx">
  <p:cSld name="VERTICAL_TEXT">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837791" y="365126"/>
            <a:ext cx="1051046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8"/>
          <p:cNvSpPr txBox="1">
            <a:spLocks noGrp="1"/>
          </p:cNvSpPr>
          <p:nvPr>
            <p:ph type="body" idx="1"/>
          </p:nvPr>
        </p:nvSpPr>
        <p:spPr>
          <a:xfrm rot="5400000">
            <a:off x="3917356" y="-1253940"/>
            <a:ext cx="4351338" cy="1051046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28"/>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8"/>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8"/>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Вертикальний заголовок і текст" type="vertTitleAndTx">
  <p:cSld name="VERTICAL_TITLE_AND_VERTICAL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rot="5400000">
            <a:off x="7128532" y="1957236"/>
            <a:ext cx="5811838" cy="26276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9"/>
          <p:cNvSpPr txBox="1">
            <a:spLocks noGrp="1"/>
          </p:cNvSpPr>
          <p:nvPr>
            <p:ph type="body" idx="1"/>
          </p:nvPr>
        </p:nvSpPr>
        <p:spPr>
          <a:xfrm rot="5400000">
            <a:off x="1797134" y="-594218"/>
            <a:ext cx="5811838" cy="77305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9"/>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9"/>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9"/>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1536263" y="215013"/>
            <a:ext cx="9630814"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1536264" y="1812528"/>
            <a:ext cx="4613139" cy="39131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23" name="Google Shape;23;p4"/>
          <p:cNvSpPr txBox="1">
            <a:spLocks noGrp="1"/>
          </p:cNvSpPr>
          <p:nvPr>
            <p:ph type="body" idx="2"/>
          </p:nvPr>
        </p:nvSpPr>
        <p:spPr>
          <a:xfrm>
            <a:off x="6634908" y="1812528"/>
            <a:ext cx="4532171" cy="39131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24" name="Google Shape;24;p4"/>
          <p:cNvSpPr txBox="1">
            <a:spLocks noGrp="1"/>
          </p:cNvSpPr>
          <p:nvPr>
            <p:ph type="ftr" idx="11"/>
          </p:nvPr>
        </p:nvSpPr>
        <p:spPr>
          <a:xfrm>
            <a:off x="1537107" y="7033846"/>
            <a:ext cx="4389120" cy="2532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8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Content">
  <p:cSld name="One Column Content">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72445" y="2243671"/>
            <a:ext cx="3764053" cy="4340053"/>
          </a:xfrm>
          <a:prstGeom prst="rect">
            <a:avLst/>
          </a:prstGeom>
          <a:noFill/>
          <a:ln>
            <a:noFill/>
          </a:ln>
        </p:spPr>
        <p:txBody>
          <a:bodyPr spcFirstLastPara="1" wrap="square" lIns="0" tIns="0" rIns="0" bIns="0" anchor="t" anchorCtr="0">
            <a:noAutofit/>
          </a:bodyPr>
          <a:lstStyle>
            <a:lvl1pPr marL="457200" marR="0" lvl="0" indent="-304800" algn="l">
              <a:lnSpc>
                <a:spcPct val="100000"/>
              </a:lnSpc>
              <a:spcBef>
                <a:spcPts val="0"/>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1pPr>
            <a:lvl2pPr marL="914400" marR="0" lvl="1"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2pPr>
            <a:lvl3pPr marL="1371600" marR="0" lvl="2"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3pPr>
            <a:lvl4pPr marL="1828800" marR="0" lvl="3"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4pPr>
            <a:lvl5pPr marL="2286000" marR="0" lvl="4"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5pPr>
            <a:lvl6pPr marL="2743200" marR="0" lvl="5"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6pPr>
            <a:lvl7pPr marL="3200400" marR="0" lvl="6"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7pPr>
            <a:lvl8pPr marL="3657600" marR="0" lvl="7" indent="-304800" algn="l">
              <a:lnSpc>
                <a:spcPct val="100000"/>
              </a:lnSpc>
              <a:spcBef>
                <a:spcPts val="711"/>
              </a:spcBef>
              <a:spcAft>
                <a:spcPts val="0"/>
              </a:spcAft>
              <a:buClr>
                <a:schemeClr val="dk1"/>
              </a:buClr>
              <a:buSzPts val="1200"/>
              <a:buFont typeface="Arial"/>
              <a:buChar char="–"/>
              <a:defRPr sz="1707" b="0" i="0" u="none" strike="noStrike" cap="none">
                <a:solidFill>
                  <a:schemeClr val="dk1"/>
                </a:solidFill>
                <a:latin typeface="Arial"/>
                <a:ea typeface="Arial"/>
                <a:cs typeface="Arial"/>
                <a:sym typeface="Arial"/>
              </a:defRPr>
            </a:lvl8pPr>
            <a:lvl9pPr marL="4114800" marR="0" lvl="8" indent="-304800" algn="l">
              <a:lnSpc>
                <a:spcPct val="100000"/>
              </a:lnSpc>
              <a:spcBef>
                <a:spcPts val="711"/>
              </a:spcBef>
              <a:spcAft>
                <a:spcPts val="711"/>
              </a:spcAft>
              <a:buClr>
                <a:schemeClr val="dk1"/>
              </a:buClr>
              <a:buSzPts val="1200"/>
              <a:buFont typeface="Arial"/>
              <a:buChar char="•"/>
              <a:defRPr sz="1707" b="0" i="0" u="none" strike="noStrike" cap="none">
                <a:solidFill>
                  <a:schemeClr val="dk1"/>
                </a:solidFill>
                <a:latin typeface="Arial"/>
                <a:ea typeface="Arial"/>
                <a:cs typeface="Arial"/>
                <a:sym typeface="Arial"/>
              </a:defRPr>
            </a:lvl9pPr>
          </a:lstStyle>
          <a:p>
            <a:endParaRPr/>
          </a:p>
        </p:txBody>
      </p:sp>
      <p:sp>
        <p:nvSpPr>
          <p:cNvPr id="33" name="Google Shape;33;p6"/>
          <p:cNvSpPr txBox="1">
            <a:spLocks noGrp="1"/>
          </p:cNvSpPr>
          <p:nvPr>
            <p:ph type="title"/>
          </p:nvPr>
        </p:nvSpPr>
        <p:spPr>
          <a:xfrm>
            <a:off x="472441" y="460800"/>
            <a:ext cx="12060160" cy="147968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Clr>
                <a:schemeClr val="dk1"/>
              </a:buClr>
              <a:buSzPts val="2400"/>
              <a:buFont typeface="Georgia"/>
              <a:buNone/>
              <a:defRPr sz="3412" b="0" i="0" u="none" strike="noStrike" cap="non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989"/>
            </a:lvl2pPr>
            <a:lvl3pPr lvl="2" algn="l">
              <a:lnSpc>
                <a:spcPct val="100000"/>
              </a:lnSpc>
              <a:spcBef>
                <a:spcPts val="0"/>
              </a:spcBef>
              <a:spcAft>
                <a:spcPts val="0"/>
              </a:spcAft>
              <a:buSzPts val="1100"/>
              <a:buNone/>
              <a:defRPr sz="1989"/>
            </a:lvl3pPr>
            <a:lvl4pPr lvl="3" algn="l">
              <a:lnSpc>
                <a:spcPct val="100000"/>
              </a:lnSpc>
              <a:spcBef>
                <a:spcPts val="0"/>
              </a:spcBef>
              <a:spcAft>
                <a:spcPts val="0"/>
              </a:spcAft>
              <a:buSzPts val="1100"/>
              <a:buNone/>
              <a:defRPr sz="1989"/>
            </a:lvl4pPr>
            <a:lvl5pPr lvl="4" algn="l">
              <a:lnSpc>
                <a:spcPct val="100000"/>
              </a:lnSpc>
              <a:spcBef>
                <a:spcPts val="0"/>
              </a:spcBef>
              <a:spcAft>
                <a:spcPts val="0"/>
              </a:spcAft>
              <a:buSzPts val="1100"/>
              <a:buNone/>
              <a:defRPr sz="1989"/>
            </a:lvl5pPr>
            <a:lvl6pPr lvl="5" algn="l">
              <a:lnSpc>
                <a:spcPct val="100000"/>
              </a:lnSpc>
              <a:spcBef>
                <a:spcPts val="0"/>
              </a:spcBef>
              <a:spcAft>
                <a:spcPts val="0"/>
              </a:spcAft>
              <a:buSzPts val="1100"/>
              <a:buNone/>
              <a:defRPr sz="1989"/>
            </a:lvl6pPr>
            <a:lvl7pPr lvl="6" algn="l">
              <a:lnSpc>
                <a:spcPct val="100000"/>
              </a:lnSpc>
              <a:spcBef>
                <a:spcPts val="0"/>
              </a:spcBef>
              <a:spcAft>
                <a:spcPts val="0"/>
              </a:spcAft>
              <a:buSzPts val="1100"/>
              <a:buNone/>
              <a:defRPr sz="1989"/>
            </a:lvl7pPr>
            <a:lvl8pPr lvl="7" algn="l">
              <a:lnSpc>
                <a:spcPct val="100000"/>
              </a:lnSpc>
              <a:spcBef>
                <a:spcPts val="0"/>
              </a:spcBef>
              <a:spcAft>
                <a:spcPts val="0"/>
              </a:spcAft>
              <a:buSzPts val="1100"/>
              <a:buNone/>
              <a:defRPr sz="1989"/>
            </a:lvl8pPr>
            <a:lvl9pPr lvl="8" algn="l">
              <a:lnSpc>
                <a:spcPct val="100000"/>
              </a:lnSpc>
              <a:spcBef>
                <a:spcPts val="0"/>
              </a:spcBef>
              <a:spcAft>
                <a:spcPts val="0"/>
              </a:spcAft>
              <a:buSzPts val="1100"/>
              <a:buNone/>
              <a:defRPr sz="1989"/>
            </a:lvl9pPr>
          </a:lstStyle>
          <a:p>
            <a:endParaRPr/>
          </a:p>
        </p:txBody>
      </p:sp>
      <p:sp>
        <p:nvSpPr>
          <p:cNvPr id="34" name="Google Shape;34;p6"/>
          <p:cNvSpPr txBox="1">
            <a:spLocks noGrp="1"/>
          </p:cNvSpPr>
          <p:nvPr>
            <p:ph type="sldNum" idx="12"/>
          </p:nvPr>
        </p:nvSpPr>
        <p:spPr>
          <a:xfrm>
            <a:off x="8766391" y="6925061"/>
            <a:ext cx="3766187" cy="146347"/>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53"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894080" y="389467"/>
            <a:ext cx="11216640"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
          <p:cNvSpPr txBox="1">
            <a:spLocks noGrp="1"/>
          </p:cNvSpPr>
          <p:nvPr>
            <p:ph type="body" idx="1"/>
          </p:nvPr>
        </p:nvSpPr>
        <p:spPr>
          <a:xfrm>
            <a:off x="894080" y="1947333"/>
            <a:ext cx="11216640" cy="46414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38" name="Google Shape;38;p7"/>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1625600" y="1197188"/>
            <a:ext cx="9753600" cy="2546773"/>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subTitle" idx="1"/>
          </p:nvPr>
        </p:nvSpPr>
        <p:spPr>
          <a:xfrm>
            <a:off x="1625600" y="3842175"/>
            <a:ext cx="9753600" cy="1766146"/>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67"/>
              </a:spcBef>
              <a:spcAft>
                <a:spcPts val="0"/>
              </a:spcAft>
              <a:buClr>
                <a:schemeClr val="dk1"/>
              </a:buClr>
              <a:buSzPts val="2560"/>
              <a:buNone/>
              <a:defRPr sz="2560"/>
            </a:lvl1pPr>
            <a:lvl2pPr lvl="1" algn="ctr">
              <a:lnSpc>
                <a:spcPct val="90000"/>
              </a:lnSpc>
              <a:spcBef>
                <a:spcPts val="533"/>
              </a:spcBef>
              <a:spcAft>
                <a:spcPts val="0"/>
              </a:spcAft>
              <a:buClr>
                <a:schemeClr val="dk1"/>
              </a:buClr>
              <a:buSzPts val="2133"/>
              <a:buNone/>
              <a:defRPr sz="2133"/>
            </a:lvl2pPr>
            <a:lvl3pPr lvl="2" algn="ctr">
              <a:lnSpc>
                <a:spcPct val="90000"/>
              </a:lnSpc>
              <a:spcBef>
                <a:spcPts val="533"/>
              </a:spcBef>
              <a:spcAft>
                <a:spcPts val="0"/>
              </a:spcAft>
              <a:buClr>
                <a:schemeClr val="dk1"/>
              </a:buClr>
              <a:buSzPts val="1920"/>
              <a:buNone/>
              <a:defRPr sz="1920"/>
            </a:lvl3pPr>
            <a:lvl4pPr lvl="3" algn="ctr">
              <a:lnSpc>
                <a:spcPct val="90000"/>
              </a:lnSpc>
              <a:spcBef>
                <a:spcPts val="533"/>
              </a:spcBef>
              <a:spcAft>
                <a:spcPts val="0"/>
              </a:spcAft>
              <a:buClr>
                <a:schemeClr val="dk1"/>
              </a:buClr>
              <a:buSzPts val="1707"/>
              <a:buNone/>
              <a:defRPr sz="1707"/>
            </a:lvl4pPr>
            <a:lvl5pPr lvl="4" algn="ctr">
              <a:lnSpc>
                <a:spcPct val="90000"/>
              </a:lnSpc>
              <a:spcBef>
                <a:spcPts val="533"/>
              </a:spcBef>
              <a:spcAft>
                <a:spcPts val="0"/>
              </a:spcAft>
              <a:buClr>
                <a:schemeClr val="dk1"/>
              </a:buClr>
              <a:buSzPts val="1707"/>
              <a:buNone/>
              <a:defRPr sz="1707"/>
            </a:lvl5pPr>
            <a:lvl6pPr lvl="5" algn="ctr">
              <a:lnSpc>
                <a:spcPct val="90000"/>
              </a:lnSpc>
              <a:spcBef>
                <a:spcPts val="533"/>
              </a:spcBef>
              <a:spcAft>
                <a:spcPts val="0"/>
              </a:spcAft>
              <a:buClr>
                <a:schemeClr val="dk1"/>
              </a:buClr>
              <a:buSzPts val="1707"/>
              <a:buNone/>
              <a:defRPr sz="1707"/>
            </a:lvl6pPr>
            <a:lvl7pPr lvl="6" algn="ctr">
              <a:lnSpc>
                <a:spcPct val="90000"/>
              </a:lnSpc>
              <a:spcBef>
                <a:spcPts val="533"/>
              </a:spcBef>
              <a:spcAft>
                <a:spcPts val="0"/>
              </a:spcAft>
              <a:buClr>
                <a:schemeClr val="dk1"/>
              </a:buClr>
              <a:buSzPts val="1707"/>
              <a:buNone/>
              <a:defRPr sz="1707"/>
            </a:lvl7pPr>
            <a:lvl8pPr lvl="7" algn="ctr">
              <a:lnSpc>
                <a:spcPct val="90000"/>
              </a:lnSpc>
              <a:spcBef>
                <a:spcPts val="533"/>
              </a:spcBef>
              <a:spcAft>
                <a:spcPts val="0"/>
              </a:spcAft>
              <a:buClr>
                <a:schemeClr val="dk1"/>
              </a:buClr>
              <a:buSzPts val="1707"/>
              <a:buNone/>
              <a:defRPr sz="1707"/>
            </a:lvl8pPr>
            <a:lvl9pPr lvl="8" algn="ctr">
              <a:lnSpc>
                <a:spcPct val="90000"/>
              </a:lnSpc>
              <a:spcBef>
                <a:spcPts val="533"/>
              </a:spcBef>
              <a:spcAft>
                <a:spcPts val="0"/>
              </a:spcAft>
              <a:buClr>
                <a:schemeClr val="dk1"/>
              </a:buClr>
              <a:buSzPts val="1707"/>
              <a:buNone/>
              <a:defRPr sz="1707"/>
            </a:lvl9pPr>
          </a:lstStyle>
          <a:p>
            <a:endParaRPr/>
          </a:p>
        </p:txBody>
      </p:sp>
      <p:sp>
        <p:nvSpPr>
          <p:cNvPr id="44" name="Google Shape;44;p8"/>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887307" y="1823721"/>
            <a:ext cx="11216640" cy="304291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body" idx="1"/>
          </p:nvPr>
        </p:nvSpPr>
        <p:spPr>
          <a:xfrm>
            <a:off x="887307" y="4895428"/>
            <a:ext cx="11216640" cy="16001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67"/>
              </a:spcBef>
              <a:spcAft>
                <a:spcPts val="0"/>
              </a:spcAft>
              <a:buClr>
                <a:srgbClr val="888888"/>
              </a:buClr>
              <a:buSzPts val="2560"/>
              <a:buNone/>
              <a:defRPr sz="2560">
                <a:solidFill>
                  <a:srgbClr val="888888"/>
                </a:solidFill>
              </a:defRPr>
            </a:lvl1pPr>
            <a:lvl2pPr marL="914400" lvl="1" indent="-228600" algn="l">
              <a:lnSpc>
                <a:spcPct val="90000"/>
              </a:lnSpc>
              <a:spcBef>
                <a:spcPts val="533"/>
              </a:spcBef>
              <a:spcAft>
                <a:spcPts val="0"/>
              </a:spcAft>
              <a:buClr>
                <a:srgbClr val="888888"/>
              </a:buClr>
              <a:buSzPts val="2133"/>
              <a:buNone/>
              <a:defRPr sz="2133">
                <a:solidFill>
                  <a:srgbClr val="888888"/>
                </a:solidFill>
              </a:defRPr>
            </a:lvl2pPr>
            <a:lvl3pPr marL="1371600" lvl="2" indent="-228600" algn="l">
              <a:lnSpc>
                <a:spcPct val="90000"/>
              </a:lnSpc>
              <a:spcBef>
                <a:spcPts val="533"/>
              </a:spcBef>
              <a:spcAft>
                <a:spcPts val="0"/>
              </a:spcAft>
              <a:buClr>
                <a:srgbClr val="888888"/>
              </a:buClr>
              <a:buSzPts val="1920"/>
              <a:buNone/>
              <a:defRPr sz="1920">
                <a:solidFill>
                  <a:srgbClr val="888888"/>
                </a:solidFill>
              </a:defRPr>
            </a:lvl3pPr>
            <a:lvl4pPr marL="1828800" lvl="3" indent="-228600" algn="l">
              <a:lnSpc>
                <a:spcPct val="90000"/>
              </a:lnSpc>
              <a:spcBef>
                <a:spcPts val="533"/>
              </a:spcBef>
              <a:spcAft>
                <a:spcPts val="0"/>
              </a:spcAft>
              <a:buClr>
                <a:srgbClr val="888888"/>
              </a:buClr>
              <a:buSzPts val="1707"/>
              <a:buNone/>
              <a:defRPr sz="1707">
                <a:solidFill>
                  <a:srgbClr val="888888"/>
                </a:solidFill>
              </a:defRPr>
            </a:lvl4pPr>
            <a:lvl5pPr marL="2286000" lvl="4" indent="-228600" algn="l">
              <a:lnSpc>
                <a:spcPct val="90000"/>
              </a:lnSpc>
              <a:spcBef>
                <a:spcPts val="533"/>
              </a:spcBef>
              <a:spcAft>
                <a:spcPts val="0"/>
              </a:spcAft>
              <a:buClr>
                <a:srgbClr val="888888"/>
              </a:buClr>
              <a:buSzPts val="1707"/>
              <a:buNone/>
              <a:defRPr sz="1707">
                <a:solidFill>
                  <a:srgbClr val="888888"/>
                </a:solidFill>
              </a:defRPr>
            </a:lvl5pPr>
            <a:lvl6pPr marL="2743200" lvl="5" indent="-228600" algn="l">
              <a:lnSpc>
                <a:spcPct val="90000"/>
              </a:lnSpc>
              <a:spcBef>
                <a:spcPts val="533"/>
              </a:spcBef>
              <a:spcAft>
                <a:spcPts val="0"/>
              </a:spcAft>
              <a:buClr>
                <a:srgbClr val="888888"/>
              </a:buClr>
              <a:buSzPts val="1707"/>
              <a:buNone/>
              <a:defRPr sz="1707">
                <a:solidFill>
                  <a:srgbClr val="888888"/>
                </a:solidFill>
              </a:defRPr>
            </a:lvl6pPr>
            <a:lvl7pPr marL="3200400" lvl="6" indent="-228600" algn="l">
              <a:lnSpc>
                <a:spcPct val="90000"/>
              </a:lnSpc>
              <a:spcBef>
                <a:spcPts val="533"/>
              </a:spcBef>
              <a:spcAft>
                <a:spcPts val="0"/>
              </a:spcAft>
              <a:buClr>
                <a:srgbClr val="888888"/>
              </a:buClr>
              <a:buSzPts val="1707"/>
              <a:buNone/>
              <a:defRPr sz="1707">
                <a:solidFill>
                  <a:srgbClr val="888888"/>
                </a:solidFill>
              </a:defRPr>
            </a:lvl7pPr>
            <a:lvl8pPr marL="3657600" lvl="7" indent="-228600" algn="l">
              <a:lnSpc>
                <a:spcPct val="90000"/>
              </a:lnSpc>
              <a:spcBef>
                <a:spcPts val="533"/>
              </a:spcBef>
              <a:spcAft>
                <a:spcPts val="0"/>
              </a:spcAft>
              <a:buClr>
                <a:srgbClr val="888888"/>
              </a:buClr>
              <a:buSzPts val="1707"/>
              <a:buNone/>
              <a:defRPr sz="1707">
                <a:solidFill>
                  <a:srgbClr val="888888"/>
                </a:solidFill>
              </a:defRPr>
            </a:lvl8pPr>
            <a:lvl9pPr marL="4114800" lvl="8" indent="-228600" algn="l">
              <a:lnSpc>
                <a:spcPct val="90000"/>
              </a:lnSpc>
              <a:spcBef>
                <a:spcPts val="533"/>
              </a:spcBef>
              <a:spcAft>
                <a:spcPts val="0"/>
              </a:spcAft>
              <a:buClr>
                <a:srgbClr val="888888"/>
              </a:buClr>
              <a:buSzPts val="1707"/>
              <a:buNone/>
              <a:defRPr sz="1707">
                <a:solidFill>
                  <a:srgbClr val="888888"/>
                </a:solidFill>
              </a:defRPr>
            </a:lvl9pPr>
          </a:lstStyle>
          <a:p>
            <a:endParaRPr/>
          </a:p>
        </p:txBody>
      </p:sp>
      <p:sp>
        <p:nvSpPr>
          <p:cNvPr id="50" name="Google Shape;50;p9"/>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894080" y="389467"/>
            <a:ext cx="11216640"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body" idx="1"/>
          </p:nvPr>
        </p:nvSpPr>
        <p:spPr>
          <a:xfrm>
            <a:off x="894080" y="1947333"/>
            <a:ext cx="5527040" cy="46414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56" name="Google Shape;56;p10"/>
          <p:cNvSpPr txBox="1">
            <a:spLocks noGrp="1"/>
          </p:cNvSpPr>
          <p:nvPr>
            <p:ph type="body" idx="2"/>
          </p:nvPr>
        </p:nvSpPr>
        <p:spPr>
          <a:xfrm>
            <a:off x="6583680" y="1947333"/>
            <a:ext cx="5527040" cy="46414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57" name="Google Shape;57;p10"/>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0"/>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895774" y="389467"/>
            <a:ext cx="11216640" cy="14139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895776" y="1793241"/>
            <a:ext cx="5501639" cy="878839"/>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67"/>
              </a:spcBef>
              <a:spcAft>
                <a:spcPts val="0"/>
              </a:spcAft>
              <a:buClr>
                <a:schemeClr val="dk1"/>
              </a:buClr>
              <a:buSzPts val="2560"/>
              <a:buNone/>
              <a:defRPr sz="2560" b="1"/>
            </a:lvl1pPr>
            <a:lvl2pPr marL="914400" lvl="1" indent="-228600" algn="l">
              <a:lnSpc>
                <a:spcPct val="90000"/>
              </a:lnSpc>
              <a:spcBef>
                <a:spcPts val="533"/>
              </a:spcBef>
              <a:spcAft>
                <a:spcPts val="0"/>
              </a:spcAft>
              <a:buClr>
                <a:schemeClr val="dk1"/>
              </a:buClr>
              <a:buSzPts val="2133"/>
              <a:buNone/>
              <a:defRPr sz="2133" b="1"/>
            </a:lvl2pPr>
            <a:lvl3pPr marL="1371600" lvl="2" indent="-228600" algn="l">
              <a:lnSpc>
                <a:spcPct val="90000"/>
              </a:lnSpc>
              <a:spcBef>
                <a:spcPts val="533"/>
              </a:spcBef>
              <a:spcAft>
                <a:spcPts val="0"/>
              </a:spcAft>
              <a:buClr>
                <a:schemeClr val="dk1"/>
              </a:buClr>
              <a:buSzPts val="1920"/>
              <a:buNone/>
              <a:defRPr sz="1920" b="1"/>
            </a:lvl3pPr>
            <a:lvl4pPr marL="1828800" lvl="3" indent="-228600" algn="l">
              <a:lnSpc>
                <a:spcPct val="90000"/>
              </a:lnSpc>
              <a:spcBef>
                <a:spcPts val="533"/>
              </a:spcBef>
              <a:spcAft>
                <a:spcPts val="0"/>
              </a:spcAft>
              <a:buClr>
                <a:schemeClr val="dk1"/>
              </a:buClr>
              <a:buSzPts val="1707"/>
              <a:buNone/>
              <a:defRPr sz="1707" b="1"/>
            </a:lvl4pPr>
            <a:lvl5pPr marL="2286000" lvl="4" indent="-228600" algn="l">
              <a:lnSpc>
                <a:spcPct val="90000"/>
              </a:lnSpc>
              <a:spcBef>
                <a:spcPts val="533"/>
              </a:spcBef>
              <a:spcAft>
                <a:spcPts val="0"/>
              </a:spcAft>
              <a:buClr>
                <a:schemeClr val="dk1"/>
              </a:buClr>
              <a:buSzPts val="1707"/>
              <a:buNone/>
              <a:defRPr sz="1707" b="1"/>
            </a:lvl5pPr>
            <a:lvl6pPr marL="2743200" lvl="5" indent="-228600" algn="l">
              <a:lnSpc>
                <a:spcPct val="90000"/>
              </a:lnSpc>
              <a:spcBef>
                <a:spcPts val="533"/>
              </a:spcBef>
              <a:spcAft>
                <a:spcPts val="0"/>
              </a:spcAft>
              <a:buClr>
                <a:schemeClr val="dk1"/>
              </a:buClr>
              <a:buSzPts val="1707"/>
              <a:buNone/>
              <a:defRPr sz="1707" b="1"/>
            </a:lvl6pPr>
            <a:lvl7pPr marL="3200400" lvl="6" indent="-228600" algn="l">
              <a:lnSpc>
                <a:spcPct val="90000"/>
              </a:lnSpc>
              <a:spcBef>
                <a:spcPts val="533"/>
              </a:spcBef>
              <a:spcAft>
                <a:spcPts val="0"/>
              </a:spcAft>
              <a:buClr>
                <a:schemeClr val="dk1"/>
              </a:buClr>
              <a:buSzPts val="1707"/>
              <a:buNone/>
              <a:defRPr sz="1707" b="1"/>
            </a:lvl7pPr>
            <a:lvl8pPr marL="3657600" lvl="7" indent="-228600" algn="l">
              <a:lnSpc>
                <a:spcPct val="90000"/>
              </a:lnSpc>
              <a:spcBef>
                <a:spcPts val="533"/>
              </a:spcBef>
              <a:spcAft>
                <a:spcPts val="0"/>
              </a:spcAft>
              <a:buClr>
                <a:schemeClr val="dk1"/>
              </a:buClr>
              <a:buSzPts val="1707"/>
              <a:buNone/>
              <a:defRPr sz="1707" b="1"/>
            </a:lvl8pPr>
            <a:lvl9pPr marL="4114800" lvl="8" indent="-228600" algn="l">
              <a:lnSpc>
                <a:spcPct val="90000"/>
              </a:lnSpc>
              <a:spcBef>
                <a:spcPts val="533"/>
              </a:spcBef>
              <a:spcAft>
                <a:spcPts val="0"/>
              </a:spcAft>
              <a:buClr>
                <a:schemeClr val="dk1"/>
              </a:buClr>
              <a:buSzPts val="1707"/>
              <a:buNone/>
              <a:defRPr sz="1707" b="1"/>
            </a:lvl9pPr>
          </a:lstStyle>
          <a:p>
            <a:endParaRPr/>
          </a:p>
        </p:txBody>
      </p:sp>
      <p:sp>
        <p:nvSpPr>
          <p:cNvPr id="63" name="Google Shape;63;p11"/>
          <p:cNvSpPr txBox="1">
            <a:spLocks noGrp="1"/>
          </p:cNvSpPr>
          <p:nvPr>
            <p:ph type="body" idx="2"/>
          </p:nvPr>
        </p:nvSpPr>
        <p:spPr>
          <a:xfrm>
            <a:off x="895776" y="2672080"/>
            <a:ext cx="5501639" cy="39302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64" name="Google Shape;64;p11"/>
          <p:cNvSpPr txBox="1">
            <a:spLocks noGrp="1"/>
          </p:cNvSpPr>
          <p:nvPr>
            <p:ph type="body" idx="3"/>
          </p:nvPr>
        </p:nvSpPr>
        <p:spPr>
          <a:xfrm>
            <a:off x="6583681" y="1793241"/>
            <a:ext cx="5528734" cy="878839"/>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67"/>
              </a:spcBef>
              <a:spcAft>
                <a:spcPts val="0"/>
              </a:spcAft>
              <a:buClr>
                <a:schemeClr val="dk1"/>
              </a:buClr>
              <a:buSzPts val="2560"/>
              <a:buNone/>
              <a:defRPr sz="2560" b="1"/>
            </a:lvl1pPr>
            <a:lvl2pPr marL="914400" lvl="1" indent="-228600" algn="l">
              <a:lnSpc>
                <a:spcPct val="90000"/>
              </a:lnSpc>
              <a:spcBef>
                <a:spcPts val="533"/>
              </a:spcBef>
              <a:spcAft>
                <a:spcPts val="0"/>
              </a:spcAft>
              <a:buClr>
                <a:schemeClr val="dk1"/>
              </a:buClr>
              <a:buSzPts val="2133"/>
              <a:buNone/>
              <a:defRPr sz="2133" b="1"/>
            </a:lvl2pPr>
            <a:lvl3pPr marL="1371600" lvl="2" indent="-228600" algn="l">
              <a:lnSpc>
                <a:spcPct val="90000"/>
              </a:lnSpc>
              <a:spcBef>
                <a:spcPts val="533"/>
              </a:spcBef>
              <a:spcAft>
                <a:spcPts val="0"/>
              </a:spcAft>
              <a:buClr>
                <a:schemeClr val="dk1"/>
              </a:buClr>
              <a:buSzPts val="1920"/>
              <a:buNone/>
              <a:defRPr sz="1920" b="1"/>
            </a:lvl3pPr>
            <a:lvl4pPr marL="1828800" lvl="3" indent="-228600" algn="l">
              <a:lnSpc>
                <a:spcPct val="90000"/>
              </a:lnSpc>
              <a:spcBef>
                <a:spcPts val="533"/>
              </a:spcBef>
              <a:spcAft>
                <a:spcPts val="0"/>
              </a:spcAft>
              <a:buClr>
                <a:schemeClr val="dk1"/>
              </a:buClr>
              <a:buSzPts val="1707"/>
              <a:buNone/>
              <a:defRPr sz="1707" b="1"/>
            </a:lvl4pPr>
            <a:lvl5pPr marL="2286000" lvl="4" indent="-228600" algn="l">
              <a:lnSpc>
                <a:spcPct val="90000"/>
              </a:lnSpc>
              <a:spcBef>
                <a:spcPts val="533"/>
              </a:spcBef>
              <a:spcAft>
                <a:spcPts val="0"/>
              </a:spcAft>
              <a:buClr>
                <a:schemeClr val="dk1"/>
              </a:buClr>
              <a:buSzPts val="1707"/>
              <a:buNone/>
              <a:defRPr sz="1707" b="1"/>
            </a:lvl5pPr>
            <a:lvl6pPr marL="2743200" lvl="5" indent="-228600" algn="l">
              <a:lnSpc>
                <a:spcPct val="90000"/>
              </a:lnSpc>
              <a:spcBef>
                <a:spcPts val="533"/>
              </a:spcBef>
              <a:spcAft>
                <a:spcPts val="0"/>
              </a:spcAft>
              <a:buClr>
                <a:schemeClr val="dk1"/>
              </a:buClr>
              <a:buSzPts val="1707"/>
              <a:buNone/>
              <a:defRPr sz="1707" b="1"/>
            </a:lvl6pPr>
            <a:lvl7pPr marL="3200400" lvl="6" indent="-228600" algn="l">
              <a:lnSpc>
                <a:spcPct val="90000"/>
              </a:lnSpc>
              <a:spcBef>
                <a:spcPts val="533"/>
              </a:spcBef>
              <a:spcAft>
                <a:spcPts val="0"/>
              </a:spcAft>
              <a:buClr>
                <a:schemeClr val="dk1"/>
              </a:buClr>
              <a:buSzPts val="1707"/>
              <a:buNone/>
              <a:defRPr sz="1707" b="1"/>
            </a:lvl7pPr>
            <a:lvl8pPr marL="3657600" lvl="7" indent="-228600" algn="l">
              <a:lnSpc>
                <a:spcPct val="90000"/>
              </a:lnSpc>
              <a:spcBef>
                <a:spcPts val="533"/>
              </a:spcBef>
              <a:spcAft>
                <a:spcPts val="0"/>
              </a:spcAft>
              <a:buClr>
                <a:schemeClr val="dk1"/>
              </a:buClr>
              <a:buSzPts val="1707"/>
              <a:buNone/>
              <a:defRPr sz="1707" b="1"/>
            </a:lvl8pPr>
            <a:lvl9pPr marL="4114800" lvl="8" indent="-228600" algn="l">
              <a:lnSpc>
                <a:spcPct val="90000"/>
              </a:lnSpc>
              <a:spcBef>
                <a:spcPts val="533"/>
              </a:spcBef>
              <a:spcAft>
                <a:spcPts val="0"/>
              </a:spcAft>
              <a:buClr>
                <a:schemeClr val="dk1"/>
              </a:buClr>
              <a:buSzPts val="1707"/>
              <a:buNone/>
              <a:defRPr sz="1707" b="1"/>
            </a:lvl9pPr>
          </a:lstStyle>
          <a:p>
            <a:endParaRPr/>
          </a:p>
        </p:txBody>
      </p:sp>
      <p:sp>
        <p:nvSpPr>
          <p:cNvPr id="65" name="Google Shape;65;p11"/>
          <p:cNvSpPr txBox="1">
            <a:spLocks noGrp="1"/>
          </p:cNvSpPr>
          <p:nvPr>
            <p:ph type="body" idx="4"/>
          </p:nvPr>
        </p:nvSpPr>
        <p:spPr>
          <a:xfrm>
            <a:off x="6583681" y="2672080"/>
            <a:ext cx="5528734" cy="393022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67"/>
              </a:spcBef>
              <a:spcAft>
                <a:spcPts val="0"/>
              </a:spcAft>
              <a:buClr>
                <a:schemeClr val="dk1"/>
              </a:buClr>
              <a:buSzPts val="1800"/>
              <a:buChar char="•"/>
              <a:defRPr/>
            </a:lvl1pPr>
            <a:lvl2pPr marL="914400" lvl="1" indent="-342900" algn="l">
              <a:lnSpc>
                <a:spcPct val="90000"/>
              </a:lnSpc>
              <a:spcBef>
                <a:spcPts val="533"/>
              </a:spcBef>
              <a:spcAft>
                <a:spcPts val="0"/>
              </a:spcAft>
              <a:buClr>
                <a:schemeClr val="dk1"/>
              </a:buClr>
              <a:buSzPts val="1800"/>
              <a:buChar char="•"/>
              <a:defRPr/>
            </a:lvl2pPr>
            <a:lvl3pPr marL="1371600" lvl="2" indent="-342900" algn="l">
              <a:lnSpc>
                <a:spcPct val="90000"/>
              </a:lnSpc>
              <a:spcBef>
                <a:spcPts val="533"/>
              </a:spcBef>
              <a:spcAft>
                <a:spcPts val="0"/>
              </a:spcAft>
              <a:buClr>
                <a:schemeClr val="dk1"/>
              </a:buClr>
              <a:buSzPts val="1800"/>
              <a:buChar char="•"/>
              <a:defRPr/>
            </a:lvl3pPr>
            <a:lvl4pPr marL="1828800" lvl="3" indent="-342900" algn="l">
              <a:lnSpc>
                <a:spcPct val="90000"/>
              </a:lnSpc>
              <a:spcBef>
                <a:spcPts val="533"/>
              </a:spcBef>
              <a:spcAft>
                <a:spcPts val="0"/>
              </a:spcAft>
              <a:buClr>
                <a:schemeClr val="dk1"/>
              </a:buClr>
              <a:buSzPts val="1800"/>
              <a:buChar char="•"/>
              <a:defRPr/>
            </a:lvl4pPr>
            <a:lvl5pPr marL="2286000" lvl="4" indent="-342900" algn="l">
              <a:lnSpc>
                <a:spcPct val="9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533"/>
              </a:spcBef>
              <a:spcAft>
                <a:spcPts val="0"/>
              </a:spcAft>
              <a:buClr>
                <a:schemeClr val="dk1"/>
              </a:buClr>
              <a:buSzPts val="1800"/>
              <a:buChar char="•"/>
              <a:defRPr/>
            </a:lvl7pPr>
            <a:lvl8pPr marL="3657600" lvl="7" indent="-342900" algn="l">
              <a:lnSpc>
                <a:spcPct val="90000"/>
              </a:lnSpc>
              <a:spcBef>
                <a:spcPts val="533"/>
              </a:spcBef>
              <a:spcAft>
                <a:spcPts val="0"/>
              </a:spcAft>
              <a:buClr>
                <a:schemeClr val="dk1"/>
              </a:buClr>
              <a:buSzPts val="1800"/>
              <a:buChar char="•"/>
              <a:defRPr/>
            </a:lvl8pPr>
            <a:lvl9pPr marL="4114800" lvl="8" indent="-342900" algn="l">
              <a:lnSpc>
                <a:spcPct val="90000"/>
              </a:lnSpc>
              <a:spcBef>
                <a:spcPts val="533"/>
              </a:spcBef>
              <a:spcAft>
                <a:spcPts val="0"/>
              </a:spcAft>
              <a:buClr>
                <a:schemeClr val="dk1"/>
              </a:buClr>
              <a:buSzPts val="1800"/>
              <a:buChar char="•"/>
              <a:defRPr/>
            </a:lvl9pPr>
          </a:lstStyle>
          <a:p>
            <a:endParaRPr/>
          </a:p>
        </p:txBody>
      </p:sp>
      <p:sp>
        <p:nvSpPr>
          <p:cNvPr id="66" name="Google Shape;66;p11"/>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536263" y="215013"/>
            <a:ext cx="9630814" cy="141393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693"/>
              <a:buFont typeface="Arial"/>
              <a:buNone/>
              <a:defRPr sz="469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536263" y="1772880"/>
            <a:ext cx="9630814" cy="3996527"/>
          </a:xfrm>
          <a:prstGeom prst="rect">
            <a:avLst/>
          </a:prstGeom>
          <a:noFill/>
          <a:ln>
            <a:noFill/>
          </a:ln>
        </p:spPr>
        <p:txBody>
          <a:bodyPr spcFirstLastPara="1" wrap="square" lIns="91425" tIns="45700" rIns="91425" bIns="45700" anchor="t" anchorCtr="0">
            <a:noAutofit/>
          </a:bodyPr>
          <a:lstStyle>
            <a:lvl1pPr marL="457200" marR="0" lvl="0" indent="-418274" algn="l" rtl="0">
              <a:lnSpc>
                <a:spcPct val="90000"/>
              </a:lnSpc>
              <a:spcBef>
                <a:spcPts val="1067"/>
              </a:spcBef>
              <a:spcAft>
                <a:spcPts val="0"/>
              </a:spcAft>
              <a:buClr>
                <a:schemeClr val="dk1"/>
              </a:buClr>
              <a:buSzPts val="2987"/>
              <a:buFont typeface="Arial"/>
              <a:buChar char="－"/>
              <a:defRPr sz="2987" b="0" i="0" u="none" strike="noStrike" cap="none">
                <a:solidFill>
                  <a:schemeClr val="dk1"/>
                </a:solidFill>
                <a:latin typeface="Arial"/>
                <a:ea typeface="Arial"/>
                <a:cs typeface="Arial"/>
                <a:sym typeface="Arial"/>
              </a:defRPr>
            </a:lvl1pPr>
            <a:lvl2pPr marL="914400" marR="0" lvl="1" indent="-391160" algn="l" rtl="0">
              <a:lnSpc>
                <a:spcPct val="90000"/>
              </a:lnSpc>
              <a:spcBef>
                <a:spcPts val="533"/>
              </a:spcBef>
              <a:spcAft>
                <a:spcPts val="0"/>
              </a:spcAft>
              <a:buClr>
                <a:schemeClr val="dk1"/>
              </a:buClr>
              <a:buSzPts val="2560"/>
              <a:buFont typeface="Arial"/>
              <a:buChar char="－"/>
              <a:defRPr sz="2560" b="0" i="0" u="none" strike="noStrike" cap="none">
                <a:solidFill>
                  <a:schemeClr val="dk1"/>
                </a:solidFill>
                <a:latin typeface="Arial"/>
                <a:ea typeface="Arial"/>
                <a:cs typeface="Arial"/>
                <a:sym typeface="Arial"/>
              </a:defRPr>
            </a:lvl2pPr>
            <a:lvl3pPr marL="1371600" marR="0" lvl="2" indent="-364045" algn="l" rtl="0">
              <a:lnSpc>
                <a:spcPct val="90000"/>
              </a:lnSpc>
              <a:spcBef>
                <a:spcPts val="533"/>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3pPr>
            <a:lvl4pPr marL="1828800" marR="0" lvl="3" indent="-350519"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Arial"/>
                <a:ea typeface="Arial"/>
                <a:cs typeface="Arial"/>
                <a:sym typeface="Arial"/>
              </a:defRPr>
            </a:lvl4pPr>
            <a:lvl5pPr marL="2286000" marR="0" lvl="4"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Arial"/>
                <a:ea typeface="Arial"/>
                <a:cs typeface="Arial"/>
                <a:sym typeface="Arial"/>
              </a:defRPr>
            </a:lvl5pPr>
            <a:lvl6pPr marL="2743200" marR="0" lvl="5"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Arial"/>
                <a:ea typeface="Arial"/>
                <a:cs typeface="Arial"/>
                <a:sym typeface="Arial"/>
              </a:defRPr>
            </a:lvl6pPr>
            <a:lvl7pPr marL="3200400" marR="0" lvl="6"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Arial"/>
                <a:ea typeface="Arial"/>
                <a:cs typeface="Arial"/>
                <a:sym typeface="Arial"/>
              </a:defRPr>
            </a:lvl7pPr>
            <a:lvl8pPr marL="3657600" marR="0" lvl="7"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Arial"/>
                <a:ea typeface="Arial"/>
                <a:cs typeface="Arial"/>
                <a:sym typeface="Arial"/>
              </a:defRPr>
            </a:lvl8pPr>
            <a:lvl9pPr marL="4114800" marR="0" lvl="8"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94080" y="389467"/>
            <a:ext cx="11216640" cy="141393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693"/>
              <a:buFont typeface="Calibri"/>
              <a:buNone/>
              <a:defRPr sz="4693"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5"/>
          <p:cNvSpPr txBox="1">
            <a:spLocks noGrp="1"/>
          </p:cNvSpPr>
          <p:nvPr>
            <p:ph type="body" idx="1"/>
          </p:nvPr>
        </p:nvSpPr>
        <p:spPr>
          <a:xfrm>
            <a:off x="894080" y="1947333"/>
            <a:ext cx="11216640" cy="4641427"/>
          </a:xfrm>
          <a:prstGeom prst="rect">
            <a:avLst/>
          </a:prstGeom>
          <a:noFill/>
          <a:ln>
            <a:noFill/>
          </a:ln>
        </p:spPr>
        <p:txBody>
          <a:bodyPr spcFirstLastPara="1" wrap="square" lIns="91425" tIns="45700" rIns="91425" bIns="45700" anchor="t" anchorCtr="0">
            <a:noAutofit/>
          </a:bodyPr>
          <a:lstStyle>
            <a:lvl1pPr marL="457200" marR="0" lvl="0" indent="-418274" algn="l" rtl="0">
              <a:lnSpc>
                <a:spcPct val="90000"/>
              </a:lnSpc>
              <a:spcBef>
                <a:spcPts val="1067"/>
              </a:spcBef>
              <a:spcAft>
                <a:spcPts val="0"/>
              </a:spcAft>
              <a:buClr>
                <a:schemeClr val="dk1"/>
              </a:buClr>
              <a:buSzPts val="2987"/>
              <a:buFont typeface="Arial"/>
              <a:buChar char="•"/>
              <a:defRPr sz="2987" b="0" i="0" u="none" strike="noStrike" cap="none">
                <a:solidFill>
                  <a:schemeClr val="dk1"/>
                </a:solidFill>
                <a:latin typeface="Calibri"/>
                <a:ea typeface="Calibri"/>
                <a:cs typeface="Calibri"/>
                <a:sym typeface="Calibri"/>
              </a:defRPr>
            </a:lvl1pPr>
            <a:lvl2pPr marL="914400" marR="0" lvl="1" indent="-391160" algn="l" rtl="0">
              <a:lnSpc>
                <a:spcPct val="90000"/>
              </a:lnSpc>
              <a:spcBef>
                <a:spcPts val="533"/>
              </a:spcBef>
              <a:spcAft>
                <a:spcPts val="0"/>
              </a:spcAft>
              <a:buClr>
                <a:schemeClr val="dk1"/>
              </a:buClr>
              <a:buSzPts val="2560"/>
              <a:buFont typeface="Arial"/>
              <a:buChar char="•"/>
              <a:defRPr sz="2560" b="0" i="0" u="none" strike="noStrike" cap="none">
                <a:solidFill>
                  <a:schemeClr val="dk1"/>
                </a:solidFill>
                <a:latin typeface="Calibri"/>
                <a:ea typeface="Calibri"/>
                <a:cs typeface="Calibri"/>
                <a:sym typeface="Calibri"/>
              </a:defRPr>
            </a:lvl2pPr>
            <a:lvl3pPr marL="1371600" marR="0" lvl="2" indent="-364045" algn="l" rtl="0">
              <a:lnSpc>
                <a:spcPct val="90000"/>
              </a:lnSpc>
              <a:spcBef>
                <a:spcPts val="533"/>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3pPr>
            <a:lvl4pPr marL="1828800" marR="0" lvl="3" indent="-350519"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4pPr>
            <a:lvl5pPr marL="2286000" marR="0" lvl="4"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5pPr>
            <a:lvl6pPr marL="2743200" marR="0" lvl="5"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6pPr>
            <a:lvl7pPr marL="3200400" marR="0" lvl="6"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7pPr>
            <a:lvl8pPr marL="3657600" marR="0" lvl="7"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8pPr>
            <a:lvl9pPr marL="4114800" marR="0" lvl="8"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dt" idx="10"/>
          </p:nvPr>
        </p:nvSpPr>
        <p:spPr>
          <a:xfrm>
            <a:off x="894080" y="6780107"/>
            <a:ext cx="2926080" cy="38946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8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ftr" idx="11"/>
          </p:nvPr>
        </p:nvSpPr>
        <p:spPr>
          <a:xfrm>
            <a:off x="4307840" y="6780107"/>
            <a:ext cx="4389120" cy="38946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8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sldNum" idx="12"/>
          </p:nvPr>
        </p:nvSpPr>
        <p:spPr>
          <a:xfrm>
            <a:off x="9184640" y="6780107"/>
            <a:ext cx="2926080" cy="38946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80"/>
              <a:buFont typeface="Arial"/>
              <a:buNone/>
              <a:defRPr sz="12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7791" y="365126"/>
            <a:ext cx="10510468"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398"/>
              <a:buFont typeface="Calibri"/>
              <a:buNone/>
              <a:defRPr sz="439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8"/>
          <p:cNvSpPr txBox="1">
            <a:spLocks noGrp="1"/>
          </p:cNvSpPr>
          <p:nvPr>
            <p:ph type="body" idx="1"/>
          </p:nvPr>
        </p:nvSpPr>
        <p:spPr>
          <a:xfrm>
            <a:off x="837791" y="1825625"/>
            <a:ext cx="10510468" cy="4351338"/>
          </a:xfrm>
          <a:prstGeom prst="rect">
            <a:avLst/>
          </a:prstGeom>
          <a:noFill/>
          <a:ln>
            <a:noFill/>
          </a:ln>
        </p:spPr>
        <p:txBody>
          <a:bodyPr spcFirstLastPara="1" wrap="square" lIns="91425" tIns="45700" rIns="91425" bIns="45700" anchor="t" anchorCtr="0">
            <a:noAutofit/>
          </a:bodyPr>
          <a:lstStyle>
            <a:lvl1pPr marL="457200" marR="0" lvl="0" indent="-406336" algn="l" rtl="0">
              <a:lnSpc>
                <a:spcPct val="90000"/>
              </a:lnSpc>
              <a:spcBef>
                <a:spcPts val="999"/>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0936" algn="l" rtl="0">
              <a:lnSpc>
                <a:spcPct val="90000"/>
              </a:lnSpc>
              <a:spcBef>
                <a:spcPts val="50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55536" algn="l" rtl="0">
              <a:lnSpc>
                <a:spcPct val="90000"/>
              </a:lnSpc>
              <a:spcBef>
                <a:spcPts val="500"/>
              </a:spcBef>
              <a:spcAft>
                <a:spcPts val="0"/>
              </a:spcAft>
              <a:buClr>
                <a:schemeClr val="dk1"/>
              </a:buClr>
              <a:buSzPts val="1999"/>
              <a:buFont typeface="Arial"/>
              <a:buChar char="•"/>
              <a:defRPr sz="1999" b="0" i="0" u="none" strike="noStrike" cap="none">
                <a:solidFill>
                  <a:schemeClr val="dk1"/>
                </a:solidFill>
                <a:latin typeface="Calibri"/>
                <a:ea typeface="Calibri"/>
                <a:cs typeface="Calibri"/>
                <a:sym typeface="Calibri"/>
              </a:defRPr>
            </a:lvl3pPr>
            <a:lvl4pPr marL="1828800" marR="0" lvl="3"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4pPr>
            <a:lvl5pPr marL="2286000" marR="0" lvl="4"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5pPr>
            <a:lvl6pPr marL="2743200" marR="0" lvl="5"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6pPr>
            <a:lvl7pPr marL="3200400" marR="0" lvl="6"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7pPr>
            <a:lvl8pPr marL="3657600" marR="0" lvl="7"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8pPr>
            <a:lvl9pPr marL="4114800" marR="0" lvl="8"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107" name="Google Shape;107;p18"/>
          <p:cNvSpPr txBox="1">
            <a:spLocks noGrp="1"/>
          </p:cNvSpPr>
          <p:nvPr>
            <p:ph type="dt" idx="10"/>
          </p:nvPr>
        </p:nvSpPr>
        <p:spPr>
          <a:xfrm>
            <a:off x="837791" y="6356351"/>
            <a:ext cx="274186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99"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18"/>
          <p:cNvSpPr txBox="1">
            <a:spLocks noGrp="1"/>
          </p:cNvSpPr>
          <p:nvPr>
            <p:ph type="ftr" idx="11"/>
          </p:nvPr>
        </p:nvSpPr>
        <p:spPr>
          <a:xfrm>
            <a:off x="4036629" y="6356351"/>
            <a:ext cx="411279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199"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18"/>
          <p:cNvSpPr txBox="1">
            <a:spLocks noGrp="1"/>
          </p:cNvSpPr>
          <p:nvPr>
            <p:ph type="sldNum" idx="12"/>
          </p:nvPr>
        </p:nvSpPr>
        <p:spPr>
          <a:xfrm>
            <a:off x="8606398" y="6356351"/>
            <a:ext cx="274186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99"/>
              <a:buFont typeface="Arial"/>
              <a:buNone/>
              <a:defRPr sz="1199"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dcuie.elluciancrmrecruit.com/Apply/Account/RequestAgentAccount"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dcuietest.elluciancrmrecruit.com/Apply/Account/RequestAgentAccount"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hyperlink" Target="https://dcuie.elluciancrmrecruit.com/apply/account/CreateAccountVerify"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hyperlink" Target="https://www.dcu.ie/international/how-apply" TargetMode="External"/><Relationship Id="rId4" Type="http://schemas.openxmlformats.org/officeDocument/2006/relationships/hyperlink" Target="https://www.dcu.ie/postgraduat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www.dcu.ie/internationaloffice"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mailto:International.office@dcu.ie"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dcuie.elluciancrmrecruit.com/Apply/Account"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dcuie.elluciancrmrecruit.com/Apply/Account"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hyperlink" Target="mailto:international.office@dcu.ie"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p:nvPr/>
        </p:nvSpPr>
        <p:spPr>
          <a:xfrm>
            <a:off x="1088835" y="1"/>
            <a:ext cx="10427916" cy="3610706"/>
          </a:xfrm>
          <a:prstGeom prst="rect">
            <a:avLst/>
          </a:prstGeom>
          <a:solidFill>
            <a:srgbClr val="58C7DD">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20"/>
              <a:buFont typeface="Arial"/>
              <a:buNone/>
            </a:pPr>
            <a:endParaRPr sz="1920" b="0" i="0" u="none" strike="noStrike" cap="none">
              <a:solidFill>
                <a:srgbClr val="FFFFFF"/>
              </a:solidFill>
              <a:latin typeface="Arial"/>
              <a:ea typeface="Arial"/>
              <a:cs typeface="Arial"/>
              <a:sym typeface="Arial"/>
            </a:endParaRPr>
          </a:p>
        </p:txBody>
      </p:sp>
      <p:sp>
        <p:nvSpPr>
          <p:cNvPr id="184" name="Google Shape;184;p30"/>
          <p:cNvSpPr txBox="1">
            <a:spLocks noGrp="1"/>
          </p:cNvSpPr>
          <p:nvPr>
            <p:ph type="ctrTitle"/>
          </p:nvPr>
        </p:nvSpPr>
        <p:spPr>
          <a:xfrm>
            <a:off x="1625600" y="899538"/>
            <a:ext cx="9753600" cy="101795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600"/>
              <a:buFont typeface="Arial"/>
              <a:buNone/>
            </a:pPr>
            <a:r>
              <a:rPr lang="en-IE" b="1">
                <a:solidFill>
                  <a:schemeClr val="lt1"/>
                </a:solidFill>
              </a:rPr>
              <a:t>CRM Recruit Training Guide</a:t>
            </a:r>
            <a:endParaRPr b="1"/>
          </a:p>
        </p:txBody>
      </p:sp>
      <p:sp>
        <p:nvSpPr>
          <p:cNvPr id="185" name="Google Shape;185;p30"/>
          <p:cNvSpPr txBox="1">
            <a:spLocks noGrp="1"/>
          </p:cNvSpPr>
          <p:nvPr>
            <p:ph type="subTitle" idx="1"/>
          </p:nvPr>
        </p:nvSpPr>
        <p:spPr>
          <a:xfrm>
            <a:off x="1537107" y="1626538"/>
            <a:ext cx="9753600" cy="13338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560"/>
              <a:buNone/>
            </a:pPr>
            <a:endParaRPr sz="2400"/>
          </a:p>
          <a:p>
            <a:pPr marL="0" lvl="0" indent="0" algn="ctr" rtl="0">
              <a:lnSpc>
                <a:spcPct val="90000"/>
              </a:lnSpc>
              <a:spcBef>
                <a:spcPts val="1067"/>
              </a:spcBef>
              <a:spcAft>
                <a:spcPts val="0"/>
              </a:spcAft>
              <a:buClr>
                <a:schemeClr val="lt1"/>
              </a:buClr>
              <a:buSzPts val="3600"/>
              <a:buNone/>
            </a:pPr>
            <a:r>
              <a:rPr lang="en-IE" sz="3200">
                <a:solidFill>
                  <a:schemeClr val="lt1"/>
                </a:solidFill>
              </a:rPr>
              <a:t>International Agents</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39"/>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297" name="Google Shape;297;p39"/>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298" name="Google Shape;298;p39"/>
          <p:cNvPicPr preferRelativeResize="0"/>
          <p:nvPr/>
        </p:nvPicPr>
        <p:blipFill rotWithShape="1">
          <a:blip r:embed="rId5">
            <a:alphaModFix/>
          </a:blip>
          <a:srcRect/>
          <a:stretch/>
        </p:blipFill>
        <p:spPr>
          <a:xfrm>
            <a:off x="7863810" y="4095537"/>
            <a:ext cx="476018" cy="475321"/>
          </a:xfrm>
          <a:prstGeom prst="rect">
            <a:avLst/>
          </a:prstGeom>
          <a:noFill/>
          <a:ln>
            <a:noFill/>
          </a:ln>
        </p:spPr>
      </p:pic>
      <p:grpSp>
        <p:nvGrpSpPr>
          <p:cNvPr id="299" name="Google Shape;299;p39"/>
          <p:cNvGrpSpPr/>
          <p:nvPr/>
        </p:nvGrpSpPr>
        <p:grpSpPr>
          <a:xfrm>
            <a:off x="1812641" y="1688587"/>
            <a:ext cx="9529762" cy="5063127"/>
            <a:chOff x="1812641" y="1688587"/>
            <a:chExt cx="9529762" cy="5063127"/>
          </a:xfrm>
        </p:grpSpPr>
        <p:pic>
          <p:nvPicPr>
            <p:cNvPr id="300" name="Google Shape;300;p39"/>
            <p:cNvPicPr preferRelativeResize="0"/>
            <p:nvPr/>
          </p:nvPicPr>
          <p:blipFill rotWithShape="1">
            <a:blip r:embed="rId6">
              <a:alphaModFix/>
            </a:blip>
            <a:srcRect l="6486" b="5058"/>
            <a:stretch/>
          </p:blipFill>
          <p:spPr>
            <a:xfrm>
              <a:off x="1812641" y="1688587"/>
              <a:ext cx="9529762" cy="5063127"/>
            </a:xfrm>
            <a:prstGeom prst="rect">
              <a:avLst/>
            </a:prstGeom>
            <a:noFill/>
            <a:ln w="9525" cap="flat" cmpd="sng">
              <a:solidFill>
                <a:srgbClr val="000000"/>
              </a:solidFill>
              <a:prstDash val="solid"/>
              <a:round/>
              <a:headEnd type="none" w="sm" len="sm"/>
              <a:tailEnd type="none" w="sm" len="sm"/>
            </a:ln>
          </p:spPr>
        </p:pic>
        <p:sp>
          <p:nvSpPr>
            <p:cNvPr id="301" name="Google Shape;301;p39"/>
            <p:cNvSpPr/>
            <p:nvPr/>
          </p:nvSpPr>
          <p:spPr>
            <a:xfrm flipH="1">
              <a:off x="5411745" y="4483082"/>
              <a:ext cx="3642772" cy="49124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302" name="Google Shape;302;p39"/>
            <p:cNvSpPr txBox="1"/>
            <p:nvPr/>
          </p:nvSpPr>
          <p:spPr>
            <a:xfrm>
              <a:off x="2267061" y="4162202"/>
              <a:ext cx="1962850" cy="109422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3. Enter new password details when prompted and select ‘Change Password’</a:t>
              </a:r>
              <a:endParaRPr sz="1300" b="0" i="0" u="none" strike="noStrike" cap="none">
                <a:solidFill>
                  <a:srgbClr val="000000"/>
                </a:solidFill>
                <a:latin typeface="Arial"/>
                <a:ea typeface="Arial"/>
                <a:cs typeface="Arial"/>
                <a:sym typeface="Arial"/>
              </a:endParaRPr>
            </a:p>
          </p:txBody>
        </p:sp>
        <p:pic>
          <p:nvPicPr>
            <p:cNvPr id="303" name="Google Shape;303;p39" descr="Cursor"/>
            <p:cNvPicPr preferRelativeResize="0"/>
            <p:nvPr/>
          </p:nvPicPr>
          <p:blipFill rotWithShape="1">
            <a:blip r:embed="rId7">
              <a:alphaModFix/>
            </a:blip>
            <a:srcRect/>
            <a:stretch/>
          </p:blipFill>
          <p:spPr>
            <a:xfrm rot="2766367" flipH="1">
              <a:off x="4228133" y="4170755"/>
              <a:ext cx="1077114" cy="1077114"/>
            </a:xfrm>
            <a:prstGeom prst="rect">
              <a:avLst/>
            </a:prstGeom>
            <a:noFill/>
            <a:ln>
              <a:noFill/>
            </a:ln>
          </p:spPr>
        </p:pic>
      </p:grpSp>
      <p:sp>
        <p:nvSpPr>
          <p:cNvPr id="304" name="Google Shape;304;p39"/>
          <p:cNvSpPr/>
          <p:nvPr/>
        </p:nvSpPr>
        <p:spPr>
          <a:xfrm>
            <a:off x="269916" y="32190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Manager Account Set Up</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
        <p:nvSpPr>
          <p:cNvPr id="310" name="Google Shape;310;p40"/>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11" name="Google Shape;311;p40"/>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312" name="Google Shape;312;p40"/>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313" name="Google Shape;313;p40"/>
          <p:cNvSpPr/>
          <p:nvPr/>
        </p:nvSpPr>
        <p:spPr>
          <a:xfrm>
            <a:off x="1405587" y="1902038"/>
            <a:ext cx="3559142" cy="458504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If an Agent wishes to set up an Account, they may do so by requesting an account using the link: </a:t>
            </a:r>
            <a:r>
              <a:rPr lang="en-IE" sz="1400" b="1" i="0" u="sng" strike="noStrike" cap="none">
                <a:solidFill>
                  <a:schemeClr val="dk1"/>
                </a:solidFill>
                <a:highlight>
                  <a:srgbClr val="FFFFFF"/>
                </a:highlight>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https://dcuie.elluciancrmrecruit.com/Apply/Account/RequestAgentAccount</a:t>
            </a:r>
            <a:r>
              <a:rPr lang="en-IE" sz="1400" b="1" i="0" u="none" strike="noStrike" cap="none">
                <a:solidFill>
                  <a:schemeClr val="dk1"/>
                </a:solidFill>
                <a:highlight>
                  <a:srgbClr val="FFFFFF"/>
                </a:highlight>
                <a:latin typeface="Arial"/>
                <a:ea typeface="Arial"/>
                <a:cs typeface="Arial"/>
                <a:sym typeface="Arial"/>
              </a:rPr>
              <a:t> .</a:t>
            </a:r>
            <a:r>
              <a:rPr lang="en-IE" sz="1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On accessing this link, the Agent is required to complete all required fields on the </a:t>
            </a:r>
            <a:r>
              <a:rPr lang="en-IE" sz="1400" b="1" i="0" u="none" strike="noStrike" cap="none">
                <a:solidFill>
                  <a:schemeClr val="dk1"/>
                </a:solidFill>
                <a:latin typeface="Arial"/>
                <a:ea typeface="Arial"/>
                <a:cs typeface="Arial"/>
                <a:sym typeface="Arial"/>
              </a:rPr>
              <a:t>‘Request Agent Account’</a:t>
            </a:r>
            <a:r>
              <a:rPr lang="en-IE" sz="1400" b="0" i="0" u="none" strike="noStrike" cap="none">
                <a:solidFill>
                  <a:schemeClr val="dk1"/>
                </a:solidFill>
                <a:latin typeface="Arial"/>
                <a:ea typeface="Arial"/>
                <a:cs typeface="Arial"/>
                <a:sym typeface="Arial"/>
              </a:rPr>
              <a:t> form and then select the </a:t>
            </a:r>
            <a:r>
              <a:rPr lang="en-IE" sz="1400" b="1" i="0" u="none" strike="noStrike" cap="none">
                <a:solidFill>
                  <a:schemeClr val="dk1"/>
                </a:solidFill>
                <a:latin typeface="Arial"/>
                <a:ea typeface="Arial"/>
                <a:cs typeface="Arial"/>
                <a:sym typeface="Arial"/>
              </a:rPr>
              <a:t>‘Request Account’ </a:t>
            </a:r>
            <a:r>
              <a:rPr lang="en-IE" sz="1400" b="0" i="0" u="none" strike="noStrike" cap="none">
                <a:solidFill>
                  <a:schemeClr val="dk1"/>
                </a:solidFill>
                <a:latin typeface="Arial"/>
                <a:ea typeface="Arial"/>
                <a:cs typeface="Arial"/>
                <a:sym typeface="Arial"/>
              </a:rPr>
              <a:t>button.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The Agent Manager for an Agency receives all Agent Account requests and must approve these before the Agent can start processing applications. </a:t>
            </a:r>
            <a:endParaRPr sz="1400" b="0" i="0" u="none" strike="noStrike" cap="none">
              <a:solidFill>
                <a:schemeClr val="dk1"/>
              </a:solidFill>
              <a:highlight>
                <a:srgbClr val="FFFF00"/>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IE" sz="1400" b="1" i="0" u="none" strike="noStrike" cap="none">
                <a:solidFill>
                  <a:schemeClr val="dk1"/>
                </a:solidFill>
                <a:latin typeface="Arial"/>
                <a:ea typeface="Arial"/>
                <a:cs typeface="Arial"/>
                <a:sym typeface="Arial"/>
              </a:rPr>
              <a:t>See steps 1-3 on the following slides on how an Agent should request their account. </a:t>
            </a:r>
            <a:endParaRPr sz="1400" b="1" i="0" u="none" strike="noStrike" cap="none">
              <a:solidFill>
                <a:srgbClr val="000000"/>
              </a:solidFill>
              <a:latin typeface="Arial"/>
              <a:ea typeface="Arial"/>
              <a:cs typeface="Arial"/>
              <a:sym typeface="Arial"/>
            </a:endParaRPr>
          </a:p>
        </p:txBody>
      </p:sp>
      <p:sp>
        <p:nvSpPr>
          <p:cNvPr id="314" name="Google Shape;314;p40"/>
          <p:cNvSpPr txBox="1"/>
          <p:nvPr/>
        </p:nvSpPr>
        <p:spPr>
          <a:xfrm>
            <a:off x="9609750" y="795607"/>
            <a:ext cx="2808573" cy="907944"/>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IE" sz="1300" b="1" i="0" u="none" strike="noStrike" cap="none">
                <a:solidFill>
                  <a:srgbClr val="000000"/>
                </a:solidFill>
                <a:latin typeface="Arial"/>
                <a:ea typeface="Arial"/>
                <a:cs typeface="Arial"/>
                <a:sym typeface="Arial"/>
              </a:rPr>
              <a:t>1. The Agent requests an account from an Agent Manager by logging onto the Request Agent Account page </a:t>
            </a:r>
            <a:r>
              <a:rPr lang="en-IE" sz="1300" b="1"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endParaRPr sz="1300" b="1" i="0" u="none" strike="noStrike" cap="none">
              <a:solidFill>
                <a:srgbClr val="000000"/>
              </a:solidFill>
              <a:latin typeface="Arial"/>
              <a:ea typeface="Arial"/>
              <a:cs typeface="Arial"/>
              <a:sym typeface="Arial"/>
            </a:endParaRPr>
          </a:p>
        </p:txBody>
      </p:sp>
      <p:pic>
        <p:nvPicPr>
          <p:cNvPr id="315" name="Google Shape;315;p40" descr="Cursor"/>
          <p:cNvPicPr preferRelativeResize="0"/>
          <p:nvPr/>
        </p:nvPicPr>
        <p:blipFill rotWithShape="1">
          <a:blip r:embed="rId8">
            <a:alphaModFix/>
          </a:blip>
          <a:srcRect/>
          <a:stretch/>
        </p:blipFill>
        <p:spPr>
          <a:xfrm rot="10800000" flipH="1">
            <a:off x="8576798" y="1055900"/>
            <a:ext cx="1077114" cy="1077114"/>
          </a:xfrm>
          <a:prstGeom prst="rect">
            <a:avLst/>
          </a:prstGeom>
          <a:noFill/>
          <a:ln>
            <a:noFill/>
          </a:ln>
        </p:spPr>
      </p:pic>
      <p:pic>
        <p:nvPicPr>
          <p:cNvPr id="316" name="Google Shape;316;p40"/>
          <p:cNvPicPr preferRelativeResize="0"/>
          <p:nvPr/>
        </p:nvPicPr>
        <p:blipFill rotWithShape="1">
          <a:blip r:embed="rId9">
            <a:alphaModFix/>
          </a:blip>
          <a:srcRect/>
          <a:stretch/>
        </p:blipFill>
        <p:spPr>
          <a:xfrm>
            <a:off x="5273829" y="1998416"/>
            <a:ext cx="5154670" cy="4677098"/>
          </a:xfrm>
          <a:prstGeom prst="rect">
            <a:avLst/>
          </a:prstGeom>
          <a:noFill/>
          <a:ln w="9525" cap="flat" cmpd="sng">
            <a:solidFill>
              <a:srgbClr val="000000"/>
            </a:solidFill>
            <a:prstDash val="solid"/>
            <a:round/>
            <a:headEnd type="none" w="sm" len="sm"/>
            <a:tailEnd type="none" w="sm" len="sm"/>
          </a:ln>
        </p:spPr>
      </p:pic>
      <p:sp>
        <p:nvSpPr>
          <p:cNvPr id="317" name="Google Shape;317;p40"/>
          <p:cNvSpPr/>
          <p:nvPr/>
        </p:nvSpPr>
        <p:spPr>
          <a:xfrm>
            <a:off x="269916" y="32190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Account Set Up</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41"/>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24" name="Google Shape;324;p41"/>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325" name="Google Shape;325;p41"/>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326" name="Google Shape;326;p41"/>
          <p:cNvSpPr txBox="1"/>
          <p:nvPr/>
        </p:nvSpPr>
        <p:spPr>
          <a:xfrm>
            <a:off x="6140526" y="1020714"/>
            <a:ext cx="6219083" cy="733067"/>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2.  The Agent must then complete all relevant details e.g. profile details, Agency Information (Agency &amp; Agent Manager) and password details before selecting ‘Request Account’, as shown below</a:t>
            </a:r>
            <a:endParaRPr sz="1300" b="1" i="0" u="none" strike="noStrike" cap="none">
              <a:solidFill>
                <a:srgbClr val="000000"/>
              </a:solidFill>
              <a:latin typeface="Arial"/>
              <a:ea typeface="Arial"/>
              <a:cs typeface="Arial"/>
              <a:sym typeface="Arial"/>
            </a:endParaRPr>
          </a:p>
        </p:txBody>
      </p:sp>
      <p:pic>
        <p:nvPicPr>
          <p:cNvPr id="327" name="Google Shape;327;p41"/>
          <p:cNvPicPr preferRelativeResize="0"/>
          <p:nvPr/>
        </p:nvPicPr>
        <p:blipFill rotWithShape="1">
          <a:blip r:embed="rId6">
            <a:alphaModFix/>
          </a:blip>
          <a:srcRect/>
          <a:stretch/>
        </p:blipFill>
        <p:spPr>
          <a:xfrm>
            <a:off x="1561338" y="1703550"/>
            <a:ext cx="4214738" cy="4254997"/>
          </a:xfrm>
          <a:prstGeom prst="rect">
            <a:avLst/>
          </a:prstGeom>
          <a:noFill/>
          <a:ln w="9525" cap="flat" cmpd="sng">
            <a:solidFill>
              <a:srgbClr val="000000"/>
            </a:solidFill>
            <a:prstDash val="solid"/>
            <a:round/>
            <a:headEnd type="none" w="sm" len="sm"/>
            <a:tailEnd type="none" w="sm" len="sm"/>
          </a:ln>
        </p:spPr>
      </p:pic>
      <p:pic>
        <p:nvPicPr>
          <p:cNvPr id="328" name="Google Shape;328;p41" descr="Cursor"/>
          <p:cNvPicPr preferRelativeResize="0"/>
          <p:nvPr/>
        </p:nvPicPr>
        <p:blipFill rotWithShape="1">
          <a:blip r:embed="rId7">
            <a:alphaModFix/>
          </a:blip>
          <a:srcRect/>
          <a:stretch/>
        </p:blipFill>
        <p:spPr>
          <a:xfrm rot="10800000" flipH="1">
            <a:off x="5425286" y="1608390"/>
            <a:ext cx="1077114" cy="1077114"/>
          </a:xfrm>
          <a:prstGeom prst="rect">
            <a:avLst/>
          </a:prstGeom>
          <a:noFill/>
          <a:ln>
            <a:noFill/>
          </a:ln>
        </p:spPr>
      </p:pic>
      <p:grpSp>
        <p:nvGrpSpPr>
          <p:cNvPr id="329" name="Google Shape;329;p41"/>
          <p:cNvGrpSpPr/>
          <p:nvPr/>
        </p:nvGrpSpPr>
        <p:grpSpPr>
          <a:xfrm>
            <a:off x="6913322" y="1424471"/>
            <a:ext cx="4334357" cy="5143589"/>
            <a:chOff x="5579822" y="1534724"/>
            <a:chExt cx="4334357" cy="5143589"/>
          </a:xfrm>
        </p:grpSpPr>
        <p:pic>
          <p:nvPicPr>
            <p:cNvPr id="330" name="Google Shape;330;p41"/>
            <p:cNvPicPr preferRelativeResize="0"/>
            <p:nvPr/>
          </p:nvPicPr>
          <p:blipFill rotWithShape="1">
            <a:blip r:embed="rId8">
              <a:alphaModFix/>
            </a:blip>
            <a:srcRect l="-1664" t="8716" r="1662" b="-1964"/>
            <a:stretch/>
          </p:blipFill>
          <p:spPr>
            <a:xfrm>
              <a:off x="5579822" y="2851972"/>
              <a:ext cx="4334357" cy="3810636"/>
            </a:xfrm>
            <a:prstGeom prst="rect">
              <a:avLst/>
            </a:prstGeom>
            <a:noFill/>
            <a:ln w="9525" cap="flat" cmpd="sng">
              <a:solidFill>
                <a:srgbClr val="000000"/>
              </a:solidFill>
              <a:prstDash val="solid"/>
              <a:round/>
              <a:headEnd type="none" w="sm" len="sm"/>
              <a:tailEnd type="none" w="sm" len="sm"/>
            </a:ln>
          </p:spPr>
        </p:pic>
        <p:sp>
          <p:nvSpPr>
            <p:cNvPr id="331" name="Google Shape;331;p41"/>
            <p:cNvSpPr/>
            <p:nvPr/>
          </p:nvSpPr>
          <p:spPr>
            <a:xfrm flipH="1">
              <a:off x="6127826" y="6171322"/>
              <a:ext cx="1606475" cy="506991"/>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332" name="Google Shape;332;p41" descr="Cursor"/>
            <p:cNvPicPr preferRelativeResize="0"/>
            <p:nvPr/>
          </p:nvPicPr>
          <p:blipFill rotWithShape="1">
            <a:blip r:embed="rId7">
              <a:alphaModFix/>
            </a:blip>
            <a:srcRect/>
            <a:stretch/>
          </p:blipFill>
          <p:spPr>
            <a:xfrm rot="8024654" flipH="1">
              <a:off x="7166693" y="1757619"/>
              <a:ext cx="1077114" cy="1077114"/>
            </a:xfrm>
            <a:prstGeom prst="rect">
              <a:avLst/>
            </a:prstGeom>
            <a:noFill/>
            <a:ln>
              <a:noFill/>
            </a:ln>
          </p:spPr>
        </p:pic>
      </p:grpSp>
      <p:sp>
        <p:nvSpPr>
          <p:cNvPr id="333" name="Google Shape;333;p41"/>
          <p:cNvSpPr/>
          <p:nvPr/>
        </p:nvSpPr>
        <p:spPr>
          <a:xfrm>
            <a:off x="269916" y="32190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Account Set Up</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2"/>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40" name="Google Shape;340;p42"/>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341" name="Google Shape;341;p42"/>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342" name="Google Shape;342;p42"/>
          <p:cNvSpPr txBox="1"/>
          <p:nvPr/>
        </p:nvSpPr>
        <p:spPr>
          <a:xfrm>
            <a:off x="3598075" y="4420706"/>
            <a:ext cx="5257800" cy="777713"/>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3. The Agent will be notified that their request was submitted. An e-mail will be issued to the Agent when the account has been approved by the Agent Manager</a:t>
            </a:r>
            <a:endParaRPr sz="1300" b="0" i="0" u="none" strike="noStrike" cap="none">
              <a:solidFill>
                <a:srgbClr val="000000"/>
              </a:solidFill>
              <a:latin typeface="Arial"/>
              <a:ea typeface="Arial"/>
              <a:cs typeface="Arial"/>
              <a:sym typeface="Arial"/>
            </a:endParaRPr>
          </a:p>
        </p:txBody>
      </p:sp>
      <p:pic>
        <p:nvPicPr>
          <p:cNvPr id="343" name="Google Shape;343;p42"/>
          <p:cNvPicPr preferRelativeResize="0"/>
          <p:nvPr/>
        </p:nvPicPr>
        <p:blipFill rotWithShape="1">
          <a:blip r:embed="rId6">
            <a:alphaModFix/>
          </a:blip>
          <a:srcRect/>
          <a:stretch/>
        </p:blipFill>
        <p:spPr>
          <a:xfrm>
            <a:off x="1686847" y="2154245"/>
            <a:ext cx="11089353" cy="1503355"/>
          </a:xfrm>
          <a:prstGeom prst="rect">
            <a:avLst/>
          </a:prstGeom>
          <a:noFill/>
          <a:ln w="9525" cap="flat" cmpd="sng">
            <a:solidFill>
              <a:srgbClr val="000000"/>
            </a:solidFill>
            <a:prstDash val="solid"/>
            <a:round/>
            <a:headEnd type="none" w="sm" len="sm"/>
            <a:tailEnd type="none" w="sm" len="sm"/>
          </a:ln>
        </p:spPr>
      </p:pic>
      <p:pic>
        <p:nvPicPr>
          <p:cNvPr id="344" name="Google Shape;344;p42" descr="Cursor"/>
          <p:cNvPicPr preferRelativeResize="0"/>
          <p:nvPr/>
        </p:nvPicPr>
        <p:blipFill rotWithShape="1">
          <a:blip r:embed="rId7">
            <a:alphaModFix/>
          </a:blip>
          <a:srcRect/>
          <a:stretch/>
        </p:blipFill>
        <p:spPr>
          <a:xfrm rot="-1233568" flipH="1">
            <a:off x="3909049" y="3444212"/>
            <a:ext cx="1077114" cy="1077114"/>
          </a:xfrm>
          <a:prstGeom prst="rect">
            <a:avLst/>
          </a:prstGeom>
          <a:noFill/>
          <a:ln>
            <a:noFill/>
          </a:ln>
        </p:spPr>
      </p:pic>
      <p:sp>
        <p:nvSpPr>
          <p:cNvPr id="345" name="Google Shape;345;p42"/>
          <p:cNvSpPr/>
          <p:nvPr/>
        </p:nvSpPr>
        <p:spPr>
          <a:xfrm flipH="1">
            <a:off x="4014267" y="2888025"/>
            <a:ext cx="5879031" cy="702857"/>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346" name="Google Shape;346;p42"/>
          <p:cNvSpPr/>
          <p:nvPr/>
        </p:nvSpPr>
        <p:spPr>
          <a:xfrm>
            <a:off x="269916" y="32190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Account Set Up</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1"/>
        <p:cNvGrpSpPr/>
        <p:nvPr/>
      </p:nvGrpSpPr>
      <p:grpSpPr>
        <a:xfrm>
          <a:off x="0" y="0"/>
          <a:ext cx="0" cy="0"/>
          <a:chOff x="0" y="0"/>
          <a:chExt cx="0" cy="0"/>
        </a:xfrm>
      </p:grpSpPr>
      <p:sp>
        <p:nvSpPr>
          <p:cNvPr id="352" name="Google Shape;352;p43"/>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53" name="Google Shape;353;p43"/>
          <p:cNvPicPr preferRelativeResize="0"/>
          <p:nvPr/>
        </p:nvPicPr>
        <p:blipFill rotWithShape="1">
          <a:blip r:embed="rId4">
            <a:alphaModFix/>
          </a:blip>
          <a:srcRect/>
          <a:stretch/>
        </p:blipFill>
        <p:spPr>
          <a:xfrm>
            <a:off x="7863810" y="4095537"/>
            <a:ext cx="476018" cy="475321"/>
          </a:xfrm>
          <a:prstGeom prst="rect">
            <a:avLst/>
          </a:prstGeom>
          <a:noFill/>
          <a:ln>
            <a:noFill/>
          </a:ln>
        </p:spPr>
      </p:pic>
      <p:sp>
        <p:nvSpPr>
          <p:cNvPr id="354" name="Google Shape;354;p43"/>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Approving an Agent Account Request</a:t>
            </a:r>
            <a:endParaRPr sz="3598" b="0" i="0" u="none" strike="noStrike" cap="none">
              <a:solidFill>
                <a:srgbClr val="4F868E"/>
              </a:solidFill>
              <a:latin typeface="Arial"/>
              <a:ea typeface="Arial"/>
              <a:cs typeface="Arial"/>
              <a:sym typeface="Arial"/>
            </a:endParaRPr>
          </a:p>
        </p:txBody>
      </p:sp>
      <p:sp>
        <p:nvSpPr>
          <p:cNvPr id="355" name="Google Shape;355;p43"/>
          <p:cNvSpPr/>
          <p:nvPr/>
        </p:nvSpPr>
        <p:spPr>
          <a:xfrm>
            <a:off x="1596308" y="1547566"/>
            <a:ext cx="9998792" cy="198917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In order to approve an Agent Account Request, the Agent Manager must log into their account and access their Manager dashboard.</a:t>
            </a:r>
            <a:r>
              <a:rPr lang="en-IE" sz="1400" b="0" i="0" u="none" strike="noStrike" cap="none">
                <a:solidFill>
                  <a:srgbClr val="000000"/>
                </a:solidFill>
                <a:latin typeface="Arial"/>
                <a:ea typeface="Arial"/>
                <a:cs typeface="Arial"/>
                <a:sym typeface="Arial"/>
              </a:rPr>
              <a:t> </a:t>
            </a:r>
            <a:r>
              <a:rPr lang="en-IE" sz="1399" b="0" i="0" u="none" strike="noStrike" cap="none">
                <a:solidFill>
                  <a:srgbClr val="000000"/>
                </a:solidFill>
                <a:latin typeface="Arial"/>
                <a:ea typeface="Arial"/>
                <a:cs typeface="Arial"/>
                <a:sym typeface="Arial"/>
              </a:rPr>
              <a:t>When the Agent Manager logs into their account, they must click on the link ‘</a:t>
            </a:r>
            <a:r>
              <a:rPr lang="en-IE" sz="1399" b="1" i="0" u="none" strike="noStrike" cap="none">
                <a:solidFill>
                  <a:srgbClr val="000000"/>
                </a:solidFill>
                <a:latin typeface="Arial"/>
                <a:ea typeface="Arial"/>
                <a:cs typeface="Arial"/>
                <a:sym typeface="Arial"/>
              </a:rPr>
              <a:t>View Account Request’ </a:t>
            </a:r>
            <a:r>
              <a:rPr lang="en-IE" sz="1399" b="0" i="0" u="none" strike="noStrike" cap="none">
                <a:solidFill>
                  <a:srgbClr val="000000"/>
                </a:solidFill>
                <a:latin typeface="Arial"/>
                <a:ea typeface="Arial"/>
                <a:cs typeface="Arial"/>
                <a:sym typeface="Arial"/>
              </a:rPr>
              <a:t>to view pending Agent Account requests.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As highlighted on the screenshot below, the </a:t>
            </a:r>
            <a:r>
              <a:rPr lang="en-IE" sz="1399" b="1" i="0" u="none" strike="noStrike" cap="none">
                <a:solidFill>
                  <a:srgbClr val="000000"/>
                </a:solidFill>
                <a:latin typeface="Arial"/>
                <a:ea typeface="Arial"/>
                <a:cs typeface="Arial"/>
                <a:sym typeface="Arial"/>
              </a:rPr>
              <a:t>Agent Manager </a:t>
            </a:r>
            <a:r>
              <a:rPr lang="en-IE" sz="1399" b="0" i="0" u="none" strike="noStrike" cap="none">
                <a:solidFill>
                  <a:srgbClr val="000000"/>
                </a:solidFill>
                <a:latin typeface="Arial"/>
                <a:ea typeface="Arial"/>
                <a:cs typeface="Arial"/>
                <a:sym typeface="Arial"/>
              </a:rPr>
              <a:t>has </a:t>
            </a:r>
            <a:r>
              <a:rPr lang="en-IE" sz="1399" b="1" i="0" u="none" strike="noStrike" cap="none">
                <a:solidFill>
                  <a:srgbClr val="000000"/>
                </a:solidFill>
                <a:latin typeface="Arial"/>
                <a:ea typeface="Arial"/>
                <a:cs typeface="Arial"/>
                <a:sym typeface="Arial"/>
              </a:rPr>
              <a:t>1</a:t>
            </a:r>
            <a:r>
              <a:rPr lang="en-IE" sz="1399" b="0" i="0" u="none" strike="noStrike" cap="none">
                <a:solidFill>
                  <a:srgbClr val="000000"/>
                </a:solidFill>
                <a:latin typeface="Arial"/>
                <a:ea typeface="Arial"/>
                <a:cs typeface="Arial"/>
                <a:sym typeface="Arial"/>
              </a:rPr>
              <a:t> Account Request pending .</a:t>
            </a:r>
            <a:endParaRPr sz="1400" b="0" i="0" u="none" strike="noStrike" cap="none">
              <a:solidFill>
                <a:srgbClr val="000000"/>
              </a:solidFill>
              <a:latin typeface="Arial"/>
              <a:ea typeface="Arial"/>
              <a:cs typeface="Arial"/>
              <a:sym typeface="Arial"/>
            </a:endParaRPr>
          </a:p>
        </p:txBody>
      </p:sp>
      <p:grpSp>
        <p:nvGrpSpPr>
          <p:cNvPr id="356" name="Google Shape;356;p43"/>
          <p:cNvGrpSpPr/>
          <p:nvPr/>
        </p:nvGrpSpPr>
        <p:grpSpPr>
          <a:xfrm>
            <a:off x="1765300" y="3291600"/>
            <a:ext cx="11030592" cy="3577997"/>
            <a:chOff x="1765300" y="3371610"/>
            <a:chExt cx="11030592" cy="3577997"/>
          </a:xfrm>
        </p:grpSpPr>
        <p:pic>
          <p:nvPicPr>
            <p:cNvPr id="357" name="Google Shape;357;p43"/>
            <p:cNvPicPr preferRelativeResize="0"/>
            <p:nvPr/>
          </p:nvPicPr>
          <p:blipFill rotWithShape="1">
            <a:blip r:embed="rId5">
              <a:alphaModFix/>
            </a:blip>
            <a:srcRect/>
            <a:stretch/>
          </p:blipFill>
          <p:spPr>
            <a:xfrm>
              <a:off x="1765300" y="3520222"/>
              <a:ext cx="9829800" cy="3429385"/>
            </a:xfrm>
            <a:prstGeom prst="rect">
              <a:avLst/>
            </a:prstGeom>
            <a:noFill/>
            <a:ln w="9525" cap="flat" cmpd="sng">
              <a:solidFill>
                <a:srgbClr val="000000"/>
              </a:solidFill>
              <a:prstDash val="solid"/>
              <a:round/>
              <a:headEnd type="none" w="sm" len="sm"/>
              <a:tailEnd type="none" w="sm" len="sm"/>
            </a:ln>
          </p:spPr>
        </p:pic>
        <p:sp>
          <p:nvSpPr>
            <p:cNvPr id="358" name="Google Shape;358;p43"/>
            <p:cNvSpPr/>
            <p:nvPr/>
          </p:nvSpPr>
          <p:spPr>
            <a:xfrm flipH="1">
              <a:off x="9766299" y="4702768"/>
              <a:ext cx="1677163" cy="476018"/>
            </a:xfrm>
            <a:prstGeom prst="rect">
              <a:avLst/>
            </a:prstGeom>
            <a:noFill/>
            <a:ln>
              <a:noFill/>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359" name="Google Shape;359;p43" descr="Cursor"/>
            <p:cNvPicPr preferRelativeResize="0"/>
            <p:nvPr/>
          </p:nvPicPr>
          <p:blipFill rotWithShape="1">
            <a:blip r:embed="rId6">
              <a:alphaModFix/>
            </a:blip>
            <a:srcRect/>
            <a:stretch/>
          </p:blipFill>
          <p:spPr>
            <a:xfrm rot="10800000" flipH="1">
              <a:off x="11239500" y="3857648"/>
              <a:ext cx="1077114" cy="1077114"/>
            </a:xfrm>
            <a:prstGeom prst="rect">
              <a:avLst/>
            </a:prstGeom>
            <a:noFill/>
            <a:ln>
              <a:noFill/>
            </a:ln>
          </p:spPr>
        </p:pic>
        <p:sp>
          <p:nvSpPr>
            <p:cNvPr id="360" name="Google Shape;360;p43"/>
            <p:cNvSpPr txBox="1"/>
            <p:nvPr/>
          </p:nvSpPr>
          <p:spPr>
            <a:xfrm>
              <a:off x="10586092" y="3371610"/>
              <a:ext cx="2209800" cy="592285"/>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1. Select ‘View Account Request’</a:t>
              </a:r>
              <a:endParaRPr sz="13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44"/>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67" name="Google Shape;367;p44"/>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368" name="Google Shape;368;p44"/>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369" name="Google Shape;369;p44"/>
          <p:cNvSpPr/>
          <p:nvPr/>
        </p:nvSpPr>
        <p:spPr>
          <a:xfrm>
            <a:off x="1482014" y="1547566"/>
            <a:ext cx="9871786" cy="87133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As seen below, the Agent Manager has one account request from ‘Bill Murphy’.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
            </a:r>
            <a:br>
              <a:rPr lang="en-IE" sz="1399" b="0" i="0" u="none" strike="noStrike" cap="none">
                <a:solidFill>
                  <a:srgbClr val="000000"/>
                </a:solidFill>
                <a:latin typeface="Arial"/>
                <a:ea typeface="Arial"/>
                <a:cs typeface="Arial"/>
                <a:sym typeface="Arial"/>
              </a:rPr>
            </a:br>
            <a:r>
              <a:rPr lang="en-IE" sz="1399" b="0" i="0" u="none" strike="noStrike" cap="none">
                <a:solidFill>
                  <a:srgbClr val="000000"/>
                </a:solidFill>
                <a:latin typeface="Arial"/>
                <a:ea typeface="Arial"/>
                <a:cs typeface="Arial"/>
                <a:sym typeface="Arial"/>
              </a:rPr>
              <a:t>To learn more about this Agent, the Agent Manager can view the Agent details by selecting the </a:t>
            </a:r>
            <a:r>
              <a:rPr lang="en-IE" sz="1399" b="1" i="0" u="none" strike="noStrike" cap="none">
                <a:solidFill>
                  <a:srgbClr val="000000"/>
                </a:solidFill>
                <a:latin typeface="Arial"/>
                <a:ea typeface="Arial"/>
                <a:cs typeface="Arial"/>
                <a:sym typeface="Arial"/>
              </a:rPr>
              <a:t>‘View’</a:t>
            </a:r>
            <a:r>
              <a:rPr lang="en-IE" sz="1399" b="1" i="1" u="none" strike="noStrike" cap="none">
                <a:solidFill>
                  <a:srgbClr val="000000"/>
                </a:solidFill>
                <a:latin typeface="Arial"/>
                <a:ea typeface="Arial"/>
                <a:cs typeface="Arial"/>
                <a:sym typeface="Arial"/>
              </a:rPr>
              <a:t> </a:t>
            </a:r>
            <a:r>
              <a:rPr lang="en-IE" sz="1399" b="0" i="0" u="none" strike="noStrike" cap="none">
                <a:solidFill>
                  <a:srgbClr val="000000"/>
                </a:solidFill>
                <a:latin typeface="Arial"/>
                <a:ea typeface="Arial"/>
                <a:cs typeface="Arial"/>
                <a:sym typeface="Arial"/>
              </a:rPr>
              <a:t>link under </a:t>
            </a:r>
            <a:r>
              <a:rPr lang="en-IE" sz="1399" b="1" i="0" u="none" strike="noStrike" cap="none">
                <a:solidFill>
                  <a:srgbClr val="000000"/>
                </a:solidFill>
                <a:latin typeface="Arial"/>
                <a:ea typeface="Arial"/>
                <a:cs typeface="Arial"/>
                <a:sym typeface="Arial"/>
              </a:rPr>
              <a:t>‘Profile’.</a:t>
            </a:r>
            <a:endParaRPr sz="1400" b="1" i="0" u="none" strike="noStrike" cap="none">
              <a:solidFill>
                <a:srgbClr val="000000"/>
              </a:solidFill>
              <a:latin typeface="Arial"/>
              <a:ea typeface="Arial"/>
              <a:cs typeface="Arial"/>
              <a:sym typeface="Arial"/>
            </a:endParaRPr>
          </a:p>
        </p:txBody>
      </p:sp>
      <p:grpSp>
        <p:nvGrpSpPr>
          <p:cNvPr id="370" name="Google Shape;370;p44"/>
          <p:cNvGrpSpPr/>
          <p:nvPr/>
        </p:nvGrpSpPr>
        <p:grpSpPr>
          <a:xfrm>
            <a:off x="1581816" y="2846517"/>
            <a:ext cx="10851652" cy="3796404"/>
            <a:chOff x="1581816" y="2755077"/>
            <a:chExt cx="10851652" cy="3796404"/>
          </a:xfrm>
        </p:grpSpPr>
        <p:pic>
          <p:nvPicPr>
            <p:cNvPr id="371" name="Google Shape;371;p44"/>
            <p:cNvPicPr preferRelativeResize="0"/>
            <p:nvPr/>
          </p:nvPicPr>
          <p:blipFill rotWithShape="1">
            <a:blip r:embed="rId6">
              <a:alphaModFix/>
            </a:blip>
            <a:srcRect/>
            <a:stretch/>
          </p:blipFill>
          <p:spPr>
            <a:xfrm>
              <a:off x="1581816" y="2755077"/>
              <a:ext cx="10699679" cy="3796404"/>
            </a:xfrm>
            <a:prstGeom prst="rect">
              <a:avLst/>
            </a:prstGeom>
            <a:noFill/>
            <a:ln w="9525" cap="flat" cmpd="sng">
              <a:solidFill>
                <a:srgbClr val="000000"/>
              </a:solidFill>
              <a:prstDash val="solid"/>
              <a:round/>
              <a:headEnd type="none" w="sm" len="sm"/>
              <a:tailEnd type="none" w="sm" len="sm"/>
            </a:ln>
          </p:spPr>
        </p:pic>
        <p:sp>
          <p:nvSpPr>
            <p:cNvPr id="372" name="Google Shape;372;p44"/>
            <p:cNvSpPr/>
            <p:nvPr/>
          </p:nvSpPr>
          <p:spPr>
            <a:xfrm flipH="1">
              <a:off x="9836988" y="5047573"/>
              <a:ext cx="1389812" cy="415967"/>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pic>
          <p:nvPicPr>
            <p:cNvPr id="373" name="Google Shape;373;p44" descr="Cursor"/>
            <p:cNvPicPr preferRelativeResize="0"/>
            <p:nvPr/>
          </p:nvPicPr>
          <p:blipFill rotWithShape="1">
            <a:blip r:embed="rId7">
              <a:alphaModFix/>
            </a:blip>
            <a:srcRect/>
            <a:stretch/>
          </p:blipFill>
          <p:spPr>
            <a:xfrm rot="9968504" flipH="1">
              <a:off x="10670888" y="4010483"/>
              <a:ext cx="1077114" cy="1077114"/>
            </a:xfrm>
            <a:prstGeom prst="rect">
              <a:avLst/>
            </a:prstGeom>
            <a:noFill/>
            <a:ln>
              <a:noFill/>
            </a:ln>
          </p:spPr>
        </p:pic>
        <p:sp>
          <p:nvSpPr>
            <p:cNvPr id="374" name="Google Shape;374;p44"/>
            <p:cNvSpPr txBox="1"/>
            <p:nvPr/>
          </p:nvSpPr>
          <p:spPr>
            <a:xfrm>
              <a:off x="10223668" y="3341877"/>
              <a:ext cx="2209800" cy="708627"/>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2. Click on the ‘View’ link to check / verify Agent details</a:t>
              </a:r>
              <a:endParaRPr sz="1300" b="0" i="0" u="none" strike="noStrike" cap="none">
                <a:solidFill>
                  <a:srgbClr val="000000"/>
                </a:solidFill>
                <a:latin typeface="Arial"/>
                <a:ea typeface="Arial"/>
                <a:cs typeface="Arial"/>
                <a:sym typeface="Arial"/>
              </a:endParaRPr>
            </a:p>
          </p:txBody>
        </p:sp>
      </p:grpSp>
      <p:sp>
        <p:nvSpPr>
          <p:cNvPr id="375" name="Google Shape;375;p44"/>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Approving an Agent Account Request</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
        <p:nvSpPr>
          <p:cNvPr id="381" name="Google Shape;381;p45"/>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82" name="Google Shape;382;p45"/>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383" name="Google Shape;383;p45"/>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384" name="Google Shape;384;p45"/>
          <p:cNvSpPr/>
          <p:nvPr/>
        </p:nvSpPr>
        <p:spPr>
          <a:xfrm>
            <a:off x="1498302" y="1559393"/>
            <a:ext cx="10472386" cy="8003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To approve the account, the Agent Manager is required to tick the box beside the Agent’s account details and click on the button </a:t>
            </a:r>
            <a:r>
              <a:rPr lang="en-IE" sz="1399" b="1" i="0" u="none" strike="noStrike" cap="none">
                <a:solidFill>
                  <a:srgbClr val="000000"/>
                </a:solidFill>
                <a:latin typeface="Arial"/>
                <a:ea typeface="Arial"/>
                <a:cs typeface="Arial"/>
                <a:sym typeface="Arial"/>
              </a:rPr>
              <a:t>‘Accept Account Request’. </a:t>
            </a:r>
            <a:r>
              <a:rPr lang="en-IE" sz="1399" b="0" i="0" u="none" strike="noStrike" cap="none">
                <a:solidFill>
                  <a:srgbClr val="000000"/>
                </a:solidFill>
                <a:latin typeface="Arial"/>
                <a:ea typeface="Arial"/>
                <a:cs typeface="Arial"/>
                <a:sym typeface="Arial"/>
              </a:rPr>
              <a:t>The Agent ‘Bill Murphy’ will be notified via e-mail when their account has been accepted. </a:t>
            </a:r>
            <a:endParaRPr sz="1799" b="0" i="0" u="none" strike="noStrike" cap="none">
              <a:solidFill>
                <a:srgbClr val="000000"/>
              </a:solidFill>
              <a:latin typeface="Calibri"/>
              <a:ea typeface="Calibri"/>
              <a:cs typeface="Calibri"/>
              <a:sym typeface="Calibri"/>
            </a:endParaRPr>
          </a:p>
        </p:txBody>
      </p:sp>
      <p:pic>
        <p:nvPicPr>
          <p:cNvPr id="385" name="Google Shape;385;p45"/>
          <p:cNvPicPr preferRelativeResize="0"/>
          <p:nvPr/>
        </p:nvPicPr>
        <p:blipFill rotWithShape="1">
          <a:blip r:embed="rId6">
            <a:alphaModFix/>
          </a:blip>
          <a:srcRect l="1427" r="1319" b="3203"/>
          <a:stretch/>
        </p:blipFill>
        <p:spPr>
          <a:xfrm>
            <a:off x="1851660" y="2935085"/>
            <a:ext cx="10709910" cy="3694315"/>
          </a:xfrm>
          <a:prstGeom prst="rect">
            <a:avLst/>
          </a:prstGeom>
          <a:noFill/>
          <a:ln w="9525" cap="flat" cmpd="sng">
            <a:solidFill>
              <a:srgbClr val="000000"/>
            </a:solidFill>
            <a:prstDash val="solid"/>
            <a:round/>
            <a:headEnd type="none" w="sm" len="sm"/>
            <a:tailEnd type="none" w="sm" len="sm"/>
          </a:ln>
        </p:spPr>
      </p:pic>
      <p:sp>
        <p:nvSpPr>
          <p:cNvPr id="386" name="Google Shape;386;p45"/>
          <p:cNvSpPr txBox="1"/>
          <p:nvPr/>
        </p:nvSpPr>
        <p:spPr>
          <a:xfrm>
            <a:off x="1561337" y="2591729"/>
            <a:ext cx="2686127" cy="546039"/>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3. Tick the boxes and select ‘Accept Account Request’</a:t>
            </a:r>
            <a:endParaRPr sz="1300" b="0" i="0" u="none" strike="noStrike" cap="none">
              <a:solidFill>
                <a:srgbClr val="000000"/>
              </a:solidFill>
              <a:latin typeface="Arial"/>
              <a:ea typeface="Arial"/>
              <a:cs typeface="Arial"/>
              <a:sym typeface="Arial"/>
            </a:endParaRPr>
          </a:p>
        </p:txBody>
      </p:sp>
      <p:sp>
        <p:nvSpPr>
          <p:cNvPr id="387" name="Google Shape;387;p45"/>
          <p:cNvSpPr/>
          <p:nvPr/>
        </p:nvSpPr>
        <p:spPr>
          <a:xfrm flipH="1">
            <a:off x="2213162" y="5715060"/>
            <a:ext cx="3336738" cy="546039"/>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pic>
        <p:nvPicPr>
          <p:cNvPr id="388" name="Google Shape;388;p45" descr="Cursor"/>
          <p:cNvPicPr preferRelativeResize="0"/>
          <p:nvPr/>
        </p:nvPicPr>
        <p:blipFill rotWithShape="1">
          <a:blip r:embed="rId7">
            <a:alphaModFix/>
          </a:blip>
          <a:srcRect/>
          <a:stretch/>
        </p:blipFill>
        <p:spPr>
          <a:xfrm rot="5400000" flipH="1">
            <a:off x="1498798" y="3738521"/>
            <a:ext cx="1077114" cy="1077114"/>
          </a:xfrm>
          <a:prstGeom prst="rect">
            <a:avLst/>
          </a:prstGeom>
          <a:noFill/>
          <a:ln>
            <a:noFill/>
          </a:ln>
        </p:spPr>
      </p:pic>
      <p:sp>
        <p:nvSpPr>
          <p:cNvPr id="389" name="Google Shape;389;p45"/>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Approving an Agent Account Request</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4"/>
        <p:cNvGrpSpPr/>
        <p:nvPr/>
      </p:nvGrpSpPr>
      <p:grpSpPr>
        <a:xfrm>
          <a:off x="0" y="0"/>
          <a:ext cx="0" cy="0"/>
          <a:chOff x="0" y="0"/>
          <a:chExt cx="0" cy="0"/>
        </a:xfrm>
      </p:grpSpPr>
      <p:sp>
        <p:nvSpPr>
          <p:cNvPr id="395" name="Google Shape;395;p46"/>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396" name="Google Shape;396;p46"/>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397" name="Google Shape;397;p46"/>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398" name="Google Shape;398;p46"/>
          <p:cNvSpPr/>
          <p:nvPr/>
        </p:nvSpPr>
        <p:spPr>
          <a:xfrm>
            <a:off x="1525351" y="1218872"/>
            <a:ext cx="10567589" cy="886777"/>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As the Agent Manager ‘Sarah’ has approved ‘Bill Murphy’s agent account request, Bill now appears in the </a:t>
            </a:r>
            <a:r>
              <a:rPr lang="en-IE" sz="1399" b="1" i="0" u="none" strike="noStrike" cap="none">
                <a:solidFill>
                  <a:schemeClr val="dk1"/>
                </a:solidFill>
                <a:latin typeface="Arial"/>
                <a:ea typeface="Arial"/>
                <a:cs typeface="Arial"/>
                <a:sym typeface="Arial"/>
              </a:rPr>
              <a:t>‘Manager Dashboard’ </a:t>
            </a:r>
            <a:r>
              <a:rPr lang="en-IE" sz="1399" b="0" i="0" u="none" strike="noStrike" cap="none">
                <a:solidFill>
                  <a:schemeClr val="dk1"/>
                </a:solidFill>
                <a:latin typeface="Arial"/>
                <a:ea typeface="Arial"/>
                <a:cs typeface="Arial"/>
                <a:sym typeface="Arial"/>
              </a:rPr>
              <a:t>alongside two other Agents, ‘Jane Banks’ and ‘James Sheridan’. </a:t>
            </a:r>
            <a:br>
              <a:rPr lang="en-IE" sz="1399" b="0" i="0" u="none" strike="noStrike" cap="none">
                <a:solidFill>
                  <a:schemeClr val="dk1"/>
                </a:solidFill>
                <a:latin typeface="Arial"/>
                <a:ea typeface="Arial"/>
                <a:cs typeface="Arial"/>
                <a:sym typeface="Arial"/>
              </a:rPr>
            </a:br>
            <a:r>
              <a:rPr lang="en-IE" sz="1399" b="0" i="0" u="none" strike="noStrike" cap="none">
                <a:solidFill>
                  <a:schemeClr val="dk1"/>
                </a:solidFill>
                <a:latin typeface="Arial"/>
                <a:ea typeface="Arial"/>
                <a:cs typeface="Arial"/>
                <a:sym typeface="Arial"/>
              </a:rPr>
              <a:t/>
            </a:r>
            <a:br>
              <a:rPr lang="en-IE" sz="1399" b="0" i="0" u="none" strike="noStrike" cap="none">
                <a:solidFill>
                  <a:schemeClr val="dk1"/>
                </a:solidFill>
                <a:latin typeface="Arial"/>
                <a:ea typeface="Arial"/>
                <a:cs typeface="Arial"/>
                <a:sym typeface="Arial"/>
              </a:rPr>
            </a:br>
            <a:r>
              <a:rPr lang="en-IE" sz="1399" b="0" i="0" u="none" strike="noStrike" cap="none">
                <a:solidFill>
                  <a:schemeClr val="dk1"/>
                </a:solidFill>
                <a:latin typeface="Arial"/>
                <a:ea typeface="Arial"/>
                <a:cs typeface="Arial"/>
                <a:sym typeface="Arial"/>
              </a:rPr>
              <a:t>The Agent Manager has no further agent requests pending, as highlighted below. For further information on the Agent Manager Dashboard and functionality, please see </a:t>
            </a:r>
            <a:r>
              <a:rPr lang="en-IE" sz="1399" b="1" i="0" u="none" strike="noStrike" cap="none">
                <a:solidFill>
                  <a:schemeClr val="dk1"/>
                </a:solidFill>
                <a:latin typeface="Arial"/>
                <a:ea typeface="Arial"/>
                <a:cs typeface="Arial"/>
                <a:sym typeface="Arial"/>
              </a:rPr>
              <a:t>Section 4 </a:t>
            </a:r>
            <a:r>
              <a:rPr lang="en-IE" sz="1399" b="0" i="0" u="none" strike="noStrike" cap="none">
                <a:solidFill>
                  <a:schemeClr val="dk1"/>
                </a:solidFill>
                <a:latin typeface="Arial"/>
                <a:ea typeface="Arial"/>
                <a:cs typeface="Arial"/>
                <a:sym typeface="Arial"/>
              </a:rPr>
              <a:t>of this Training Guide.</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650"/>
              <a:buFont typeface="Arial"/>
              <a:buNone/>
            </a:pPr>
            <a:endParaRPr sz="1650" b="1" i="0" u="none" strike="noStrike" cap="none">
              <a:solidFill>
                <a:schemeClr val="dk1"/>
              </a:solidFill>
              <a:latin typeface="Arial"/>
              <a:ea typeface="Arial"/>
              <a:cs typeface="Arial"/>
              <a:sym typeface="Arial"/>
            </a:endParaRPr>
          </a:p>
        </p:txBody>
      </p:sp>
      <p:grpSp>
        <p:nvGrpSpPr>
          <p:cNvPr id="399" name="Google Shape;399;p46"/>
          <p:cNvGrpSpPr/>
          <p:nvPr/>
        </p:nvGrpSpPr>
        <p:grpSpPr>
          <a:xfrm>
            <a:off x="1561337" y="2621146"/>
            <a:ext cx="10614349" cy="4300633"/>
            <a:chOff x="1607907" y="2472018"/>
            <a:chExt cx="10614349" cy="4300633"/>
          </a:xfrm>
        </p:grpSpPr>
        <p:pic>
          <p:nvPicPr>
            <p:cNvPr id="400" name="Google Shape;400;p46"/>
            <p:cNvPicPr preferRelativeResize="0"/>
            <p:nvPr/>
          </p:nvPicPr>
          <p:blipFill rotWithShape="1">
            <a:blip r:embed="rId6">
              <a:alphaModFix/>
            </a:blip>
            <a:srcRect/>
            <a:stretch/>
          </p:blipFill>
          <p:spPr>
            <a:xfrm>
              <a:off x="1607907" y="2517837"/>
              <a:ext cx="10485033" cy="4254814"/>
            </a:xfrm>
            <a:prstGeom prst="rect">
              <a:avLst/>
            </a:prstGeom>
            <a:noFill/>
            <a:ln w="9525" cap="flat" cmpd="sng">
              <a:solidFill>
                <a:srgbClr val="000000"/>
              </a:solidFill>
              <a:prstDash val="solid"/>
              <a:round/>
              <a:headEnd type="none" w="sm" len="sm"/>
              <a:tailEnd type="none" w="sm" len="sm"/>
            </a:ln>
          </p:spPr>
        </p:pic>
        <p:sp>
          <p:nvSpPr>
            <p:cNvPr id="401" name="Google Shape;401;p46"/>
            <p:cNvSpPr/>
            <p:nvPr/>
          </p:nvSpPr>
          <p:spPr>
            <a:xfrm flipH="1">
              <a:off x="11200548" y="2472018"/>
              <a:ext cx="1021708" cy="546038"/>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sp>
          <p:nvSpPr>
            <p:cNvPr id="402" name="Google Shape;402;p46"/>
            <p:cNvSpPr/>
            <p:nvPr/>
          </p:nvSpPr>
          <p:spPr>
            <a:xfrm flipH="1">
              <a:off x="7863810" y="4401455"/>
              <a:ext cx="2663220" cy="476018"/>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grpSp>
      <p:sp>
        <p:nvSpPr>
          <p:cNvPr id="403" name="Google Shape;403;p46"/>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Approving an Agent Account Request</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7"/>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09" name="Google Shape;409;p47"/>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410" name="Google Shape;410;p47"/>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411" name="Google Shape;411;p47"/>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3</a:t>
            </a:r>
            <a:endParaRPr sz="8996" b="0" i="0" u="none" strike="noStrike" cap="none">
              <a:solidFill>
                <a:srgbClr val="FFFFFF"/>
              </a:solidFill>
              <a:latin typeface="Arial"/>
              <a:ea typeface="Arial"/>
              <a:cs typeface="Arial"/>
              <a:sym typeface="Arial"/>
            </a:endParaRPr>
          </a:p>
        </p:txBody>
      </p:sp>
      <p:sp>
        <p:nvSpPr>
          <p:cNvPr id="412" name="Google Shape;412;p47"/>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Agent Key Functionality</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7"/>
        <p:cNvGrpSpPr/>
        <p:nvPr/>
      </p:nvGrpSpPr>
      <p:grpSpPr>
        <a:xfrm>
          <a:off x="0" y="0"/>
          <a:ext cx="0" cy="0"/>
          <a:chOff x="0" y="0"/>
          <a:chExt cx="0" cy="0"/>
        </a:xfrm>
      </p:grpSpPr>
      <p:sp>
        <p:nvSpPr>
          <p:cNvPr id="418" name="Google Shape;418;p48"/>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419" name="Google Shape;419;p48"/>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420" name="Google Shape;420;p48"/>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421" name="Google Shape;421;p48"/>
          <p:cNvSpPr/>
          <p:nvPr/>
        </p:nvSpPr>
        <p:spPr>
          <a:xfrm>
            <a:off x="1340296" y="1190736"/>
            <a:ext cx="11074401" cy="9344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All Agents have access to a number of functions in the CRM Recruit system. These are detailed over the next few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1" i="0" u="sng" strike="noStrike" cap="none">
                <a:solidFill>
                  <a:srgbClr val="4F868E"/>
                </a:solidFill>
                <a:latin typeface="Arial"/>
                <a:ea typeface="Arial"/>
                <a:cs typeface="Arial"/>
                <a:sym typeface="Arial"/>
              </a:rPr>
              <a:t>‘My Dashboard’ / The Agent Dashboard:</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To start and review applications, the Agent must access the ‘</a:t>
            </a:r>
            <a:r>
              <a:rPr lang="en-IE" sz="1399" b="1" i="0" u="none" strike="noStrike" cap="none">
                <a:solidFill>
                  <a:schemeClr val="dk1"/>
                </a:solidFill>
                <a:latin typeface="Arial"/>
                <a:ea typeface="Arial"/>
                <a:cs typeface="Arial"/>
                <a:sym typeface="Arial"/>
              </a:rPr>
              <a:t>My Dashboard’ </a:t>
            </a:r>
            <a:r>
              <a:rPr lang="en-IE" sz="1399" b="0" i="0" u="none" strike="noStrike" cap="none">
                <a:solidFill>
                  <a:schemeClr val="dk1"/>
                </a:solidFill>
                <a:latin typeface="Arial"/>
                <a:ea typeface="Arial"/>
                <a:cs typeface="Arial"/>
                <a:sym typeface="Arial"/>
              </a:rPr>
              <a:t>tab.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p:txBody>
      </p:sp>
      <p:sp>
        <p:nvSpPr>
          <p:cNvPr id="422" name="Google Shape;422;p48"/>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Key Functionality</a:t>
            </a:r>
            <a:endParaRPr sz="3598" b="0" i="0" u="none" strike="noStrike" cap="none">
              <a:solidFill>
                <a:srgbClr val="4F868E"/>
              </a:solidFill>
              <a:latin typeface="Arial"/>
              <a:ea typeface="Arial"/>
              <a:cs typeface="Arial"/>
              <a:sym typeface="Arial"/>
            </a:endParaRPr>
          </a:p>
        </p:txBody>
      </p:sp>
      <p:grpSp>
        <p:nvGrpSpPr>
          <p:cNvPr id="423" name="Google Shape;423;p48"/>
          <p:cNvGrpSpPr/>
          <p:nvPr/>
        </p:nvGrpSpPr>
        <p:grpSpPr>
          <a:xfrm>
            <a:off x="1904951" y="3908357"/>
            <a:ext cx="9194899" cy="2922371"/>
            <a:chOff x="2257223" y="3690145"/>
            <a:chExt cx="9904290" cy="3216076"/>
          </a:xfrm>
        </p:grpSpPr>
        <p:pic>
          <p:nvPicPr>
            <p:cNvPr id="424" name="Google Shape;424;p48"/>
            <p:cNvPicPr preferRelativeResize="0"/>
            <p:nvPr/>
          </p:nvPicPr>
          <p:blipFill rotWithShape="1">
            <a:blip r:embed="rId6">
              <a:alphaModFix/>
            </a:blip>
            <a:srcRect l="1179" t="1160" r="1784" b="-1026"/>
            <a:stretch/>
          </p:blipFill>
          <p:spPr>
            <a:xfrm>
              <a:off x="2257223" y="3690145"/>
              <a:ext cx="9904290" cy="3216076"/>
            </a:xfrm>
            <a:prstGeom prst="rect">
              <a:avLst/>
            </a:prstGeom>
            <a:noFill/>
            <a:ln w="9525" cap="flat" cmpd="sng">
              <a:solidFill>
                <a:schemeClr val="dk1"/>
              </a:solidFill>
              <a:prstDash val="solid"/>
              <a:round/>
              <a:headEnd type="none" w="sm" len="sm"/>
              <a:tailEnd type="none" w="sm" len="sm"/>
            </a:ln>
          </p:spPr>
        </p:pic>
        <p:pic>
          <p:nvPicPr>
            <p:cNvPr id="425" name="Google Shape;425;p48" descr="Cursor"/>
            <p:cNvPicPr preferRelativeResize="0"/>
            <p:nvPr/>
          </p:nvPicPr>
          <p:blipFill rotWithShape="1">
            <a:blip r:embed="rId7">
              <a:alphaModFix/>
            </a:blip>
            <a:srcRect/>
            <a:stretch/>
          </p:blipFill>
          <p:spPr>
            <a:xfrm rot="-10211218" flipH="1">
              <a:off x="10685221" y="4099625"/>
              <a:ext cx="1023459" cy="973311"/>
            </a:xfrm>
            <a:prstGeom prst="rect">
              <a:avLst/>
            </a:prstGeom>
            <a:noFill/>
            <a:ln>
              <a:noFill/>
            </a:ln>
          </p:spPr>
        </p:pic>
        <p:sp>
          <p:nvSpPr>
            <p:cNvPr id="426" name="Google Shape;426;p48"/>
            <p:cNvSpPr/>
            <p:nvPr/>
          </p:nvSpPr>
          <p:spPr>
            <a:xfrm>
              <a:off x="9462276" y="4877323"/>
              <a:ext cx="1270595" cy="354330"/>
            </a:xfrm>
            <a:prstGeom prst="rect">
              <a:avLst/>
            </a:prstGeom>
            <a:noFill/>
            <a:ln w="19050" cap="flat" cmpd="sng">
              <a:solidFill>
                <a:srgbClr val="FCA6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27" name="Google Shape;427;p48"/>
          <p:cNvSpPr txBox="1"/>
          <p:nvPr/>
        </p:nvSpPr>
        <p:spPr>
          <a:xfrm>
            <a:off x="1340296" y="2217190"/>
            <a:ext cx="10708013" cy="18149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1399" b="0" i="0" u="none" strike="noStrike" cap="none">
                <a:solidFill>
                  <a:schemeClr val="dk1"/>
                </a:solidFill>
                <a:latin typeface="Arial"/>
                <a:ea typeface="Arial"/>
                <a:cs typeface="Arial"/>
                <a:sym typeface="Arial"/>
              </a:rPr>
              <a:t>Below, we can see Agent ‘Bill Murphy’s</a:t>
            </a:r>
            <a:r>
              <a:rPr lang="en-IE" sz="1399" b="1" i="0" u="none" strike="noStrike" cap="none">
                <a:solidFill>
                  <a:schemeClr val="dk1"/>
                </a:solidFill>
                <a:latin typeface="Arial"/>
                <a:ea typeface="Arial"/>
                <a:cs typeface="Arial"/>
                <a:sym typeface="Arial"/>
              </a:rPr>
              <a:t>’ </a:t>
            </a:r>
            <a:r>
              <a:rPr lang="en-IE" sz="1399" b="0" i="0" u="none" strike="noStrike" cap="none">
                <a:solidFill>
                  <a:schemeClr val="dk1"/>
                </a:solidFill>
                <a:latin typeface="Arial"/>
                <a:ea typeface="Arial"/>
                <a:cs typeface="Arial"/>
                <a:sym typeface="Arial"/>
              </a:rPr>
              <a:t>dashboard and listing of applications. The Agent can use this dashboard to search or filter their student applications. The </a:t>
            </a:r>
            <a:r>
              <a:rPr lang="en-IE" sz="1399" b="1" i="0" u="none" strike="noStrike" cap="none">
                <a:solidFill>
                  <a:schemeClr val="dk1"/>
                </a:solidFill>
                <a:latin typeface="Arial"/>
                <a:ea typeface="Arial"/>
                <a:cs typeface="Arial"/>
                <a:sym typeface="Arial"/>
              </a:rPr>
              <a:t>‘Status’ </a:t>
            </a:r>
            <a:r>
              <a:rPr lang="en-IE" sz="1399" b="0" i="0" u="none" strike="noStrike" cap="none">
                <a:solidFill>
                  <a:schemeClr val="dk1"/>
                </a:solidFill>
                <a:latin typeface="Arial"/>
                <a:ea typeface="Arial"/>
                <a:cs typeface="Arial"/>
                <a:sym typeface="Arial"/>
              </a:rPr>
              <a:t>field allows the Agent to assess if the application has been submitted or if there still are additional requirements e.g. documents to be uploaded. The </a:t>
            </a:r>
            <a:r>
              <a:rPr lang="en-IE" sz="1399" b="1" i="0" u="none" strike="noStrike" cap="none">
                <a:solidFill>
                  <a:schemeClr val="dk1"/>
                </a:solidFill>
                <a:latin typeface="Arial"/>
                <a:ea typeface="Arial"/>
                <a:cs typeface="Arial"/>
                <a:sym typeface="Arial"/>
              </a:rPr>
              <a:t>‘Action’ </a:t>
            </a:r>
            <a:r>
              <a:rPr lang="en-IE" sz="1399" b="0" i="0" u="none" strike="noStrike" cap="none">
                <a:solidFill>
                  <a:schemeClr val="dk1"/>
                </a:solidFill>
                <a:latin typeface="Arial"/>
                <a:ea typeface="Arial"/>
                <a:cs typeface="Arial"/>
                <a:sym typeface="Arial"/>
              </a:rPr>
              <a:t>tab tells the Agent the action they need to take with the application e.g. </a:t>
            </a:r>
            <a:r>
              <a:rPr lang="en-IE" sz="1399" b="1" i="0" u="none" strike="noStrike" cap="none">
                <a:solidFill>
                  <a:schemeClr val="dk1"/>
                </a:solidFill>
                <a:latin typeface="Arial"/>
                <a:ea typeface="Arial"/>
                <a:cs typeface="Arial"/>
                <a:sym typeface="Arial"/>
              </a:rPr>
              <a:t>‘Upload documents’. </a:t>
            </a:r>
            <a:r>
              <a:rPr lang="en-IE" sz="1399" b="0" i="0" u="none" strike="noStrike" cap="none">
                <a:solidFill>
                  <a:schemeClr val="dk1"/>
                </a:solidFill>
                <a:latin typeface="Arial"/>
                <a:ea typeface="Arial"/>
                <a:cs typeface="Arial"/>
                <a:sym typeface="Arial"/>
              </a:rPr>
              <a:t>As seen below, ‘Bill’ has one application which status is at </a:t>
            </a:r>
            <a:r>
              <a:rPr lang="en-IE" sz="1399" b="1" i="0" u="none" strike="noStrike" cap="none">
                <a:solidFill>
                  <a:schemeClr val="dk1"/>
                </a:solidFill>
                <a:latin typeface="Arial"/>
                <a:ea typeface="Arial"/>
                <a:cs typeface="Arial"/>
                <a:sym typeface="Arial"/>
              </a:rPr>
              <a:t>‘Additional Requirements’, </a:t>
            </a:r>
            <a:r>
              <a:rPr lang="en-IE" sz="1399" b="0" i="0" u="none" strike="noStrike" cap="none">
                <a:solidFill>
                  <a:schemeClr val="dk1"/>
                </a:solidFill>
                <a:latin typeface="Arial"/>
                <a:ea typeface="Arial"/>
                <a:cs typeface="Arial"/>
                <a:sym typeface="Arial"/>
              </a:rPr>
              <a:t>which means the application requires documents to be uploaded.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IE" sz="1399" b="0" i="0" u="none" strike="noStrike" cap="none">
                <a:solidFill>
                  <a:schemeClr val="dk1"/>
                </a:solidFill>
                <a:latin typeface="Arial"/>
                <a:ea typeface="Arial"/>
                <a:cs typeface="Arial"/>
                <a:sym typeface="Arial"/>
              </a:rPr>
              <a:t>To start a new application, the Agent must select </a:t>
            </a:r>
            <a:r>
              <a:rPr lang="en-IE" sz="1399" b="1" i="0" u="none" strike="noStrike" cap="none">
                <a:solidFill>
                  <a:schemeClr val="dk1"/>
                </a:solidFill>
                <a:latin typeface="Arial"/>
                <a:ea typeface="Arial"/>
                <a:cs typeface="Arial"/>
                <a:sym typeface="Arial"/>
              </a:rPr>
              <a:t>‘Start a new application’</a:t>
            </a:r>
            <a:r>
              <a:rPr lang="en-IE" sz="1399" b="0" i="0" u="none" strike="noStrike" cap="none">
                <a:solidFill>
                  <a:schemeClr val="dk1"/>
                </a:solidFill>
                <a:latin typeface="Arial"/>
                <a:ea typeface="Arial"/>
                <a:cs typeface="Arial"/>
                <a:sym typeface="Arial"/>
              </a:rPr>
              <a:t>,</a:t>
            </a:r>
            <a:r>
              <a:rPr lang="en-IE" sz="1399" b="1" i="0" u="none" strike="noStrike" cap="none">
                <a:solidFill>
                  <a:schemeClr val="dk1"/>
                </a:solidFill>
                <a:latin typeface="Arial"/>
                <a:ea typeface="Arial"/>
                <a:cs typeface="Arial"/>
                <a:sym typeface="Arial"/>
              </a:rPr>
              <a:t> </a:t>
            </a:r>
            <a:r>
              <a:rPr lang="en-IE" sz="1399" b="0" i="0" u="none" strike="noStrike" cap="none">
                <a:solidFill>
                  <a:schemeClr val="dk1"/>
                </a:solidFill>
                <a:latin typeface="Arial"/>
                <a:ea typeface="Arial"/>
                <a:cs typeface="Arial"/>
                <a:sym typeface="Arial"/>
              </a:rPr>
              <a:t>as highlighted below.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p:nvPr/>
        </p:nvSpPr>
        <p:spPr>
          <a:xfrm>
            <a:off x="272102" y="726988"/>
            <a:ext cx="8995895" cy="5053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853"/>
              </a:spcAft>
              <a:buClr>
                <a:srgbClr val="000000"/>
              </a:buClr>
              <a:buSzPts val="3412"/>
              <a:buFont typeface="Arial"/>
              <a:buNone/>
            </a:pPr>
            <a:r>
              <a:rPr lang="en-IE" sz="3412" b="0" i="0" u="none" strike="noStrike" cap="none">
                <a:solidFill>
                  <a:schemeClr val="lt1"/>
                </a:solidFill>
                <a:latin typeface="Georgia"/>
                <a:ea typeface="Georgia"/>
                <a:cs typeface="Georgia"/>
                <a:sym typeface="Georgia"/>
              </a:rPr>
              <a:t>Agent CRM Recruit Training Guide Contents</a:t>
            </a:r>
            <a:endParaRPr sz="3412" b="0" i="0" u="none" strike="noStrike" cap="none">
              <a:solidFill>
                <a:schemeClr val="lt1"/>
              </a:solidFill>
              <a:latin typeface="Georgia"/>
              <a:ea typeface="Georgia"/>
              <a:cs typeface="Georgia"/>
              <a:sym typeface="Georgia"/>
            </a:endParaRPr>
          </a:p>
        </p:txBody>
      </p:sp>
      <p:pic>
        <p:nvPicPr>
          <p:cNvPr id="191" name="Google Shape;191;p31"/>
          <p:cNvPicPr preferRelativeResize="0"/>
          <p:nvPr/>
        </p:nvPicPr>
        <p:blipFill rotWithShape="1">
          <a:blip r:embed="rId3">
            <a:alphaModFix/>
          </a:blip>
          <a:srcRect/>
          <a:stretch/>
        </p:blipFill>
        <p:spPr>
          <a:xfrm>
            <a:off x="-17397" y="3572"/>
            <a:ext cx="13022197" cy="7311628"/>
          </a:xfrm>
          <a:prstGeom prst="rect">
            <a:avLst/>
          </a:prstGeom>
          <a:noFill/>
          <a:ln>
            <a:noFill/>
          </a:ln>
        </p:spPr>
      </p:pic>
      <p:sp>
        <p:nvSpPr>
          <p:cNvPr id="192" name="Google Shape;192;p31"/>
          <p:cNvSpPr/>
          <p:nvPr/>
        </p:nvSpPr>
        <p:spPr>
          <a:xfrm flipH="1">
            <a:off x="188990" y="346346"/>
            <a:ext cx="12550126" cy="757815"/>
          </a:xfrm>
          <a:prstGeom prst="rect">
            <a:avLst/>
          </a:prstGeom>
          <a:solidFill>
            <a:srgbClr val="A5A5A5">
              <a:alpha val="80000"/>
            </a:srgbClr>
          </a:solidFill>
          <a:ln>
            <a:noFill/>
          </a:ln>
        </p:spPr>
        <p:txBody>
          <a:bodyPr spcFirstLastPara="1" wrap="square" lIns="129950" tIns="129950" rIns="129950" bIns="129950" anchor="ctr" anchorCtr="0">
            <a:noAutofit/>
          </a:bodyPr>
          <a:lstStyle/>
          <a:p>
            <a:pPr marL="0" marR="0" lvl="0" indent="0" algn="l" rtl="0">
              <a:lnSpc>
                <a:spcPct val="100000"/>
              </a:lnSpc>
              <a:spcBef>
                <a:spcPts val="0"/>
              </a:spcBef>
              <a:spcAft>
                <a:spcPts val="0"/>
              </a:spcAft>
              <a:buClr>
                <a:srgbClr val="000000"/>
              </a:buClr>
              <a:buSzPts val="2999"/>
              <a:buFont typeface="Arial"/>
              <a:buNone/>
            </a:pPr>
            <a:r>
              <a:rPr lang="en-IE" sz="3000" b="0" i="0" u="none" strike="noStrike" cap="none">
                <a:solidFill>
                  <a:srgbClr val="FFFFFF"/>
                </a:solidFill>
                <a:latin typeface="Arial"/>
                <a:ea typeface="Arial"/>
                <a:cs typeface="Arial"/>
                <a:sym typeface="Arial"/>
              </a:rPr>
              <a:t>International Agents CRM Recruit Training Guide</a:t>
            </a:r>
            <a:endParaRPr sz="3000" b="0" i="0" u="none" strike="noStrike" cap="none">
              <a:solidFill>
                <a:srgbClr val="FFFFFF"/>
              </a:solidFill>
              <a:latin typeface="Arial"/>
              <a:ea typeface="Arial"/>
              <a:cs typeface="Arial"/>
              <a:sym typeface="Arial"/>
            </a:endParaRPr>
          </a:p>
        </p:txBody>
      </p:sp>
      <p:sp>
        <p:nvSpPr>
          <p:cNvPr id="193" name="Google Shape;193;p31"/>
          <p:cNvSpPr/>
          <p:nvPr/>
        </p:nvSpPr>
        <p:spPr>
          <a:xfrm>
            <a:off x="330352" y="1681953"/>
            <a:ext cx="4352910" cy="3044108"/>
          </a:xfrm>
          <a:prstGeom prst="rect">
            <a:avLst/>
          </a:prstGeom>
          <a:noFill/>
          <a:ln>
            <a:noFill/>
          </a:ln>
        </p:spPr>
        <p:txBody>
          <a:bodyPr spcFirstLastPara="1" wrap="square" lIns="95200" tIns="95200" rIns="95200" bIns="0" anchor="t" anchorCtr="0">
            <a:noAutofit/>
          </a:bodyPr>
          <a:lstStyle/>
          <a:p>
            <a:pPr marL="0" marR="0" lvl="0" indent="0" algn="l" rtl="0">
              <a:lnSpc>
                <a:spcPct val="125000"/>
              </a:lnSpc>
              <a:spcBef>
                <a:spcPts val="0"/>
              </a:spcBef>
              <a:spcAft>
                <a:spcPts val="0"/>
              </a:spcAft>
              <a:buClr>
                <a:srgbClr val="000000"/>
              </a:buClr>
              <a:buSzPts val="1650"/>
              <a:buFont typeface="Arial"/>
              <a:buNone/>
            </a:pPr>
            <a:endParaRPr sz="1650" b="0" i="0" u="none" strike="noStrike" cap="none">
              <a:solidFill>
                <a:schemeClr val="lt1"/>
              </a:solidFill>
              <a:latin typeface="Arial"/>
              <a:ea typeface="Arial"/>
              <a:cs typeface="Arial"/>
              <a:sym typeface="Arial"/>
            </a:endParaRPr>
          </a:p>
        </p:txBody>
      </p:sp>
      <p:pic>
        <p:nvPicPr>
          <p:cNvPr id="194" name="Google Shape;194;p31"/>
          <p:cNvPicPr preferRelativeResize="0"/>
          <p:nvPr/>
        </p:nvPicPr>
        <p:blipFill rotWithShape="1">
          <a:blip r:embed="rId4">
            <a:alphaModFix/>
          </a:blip>
          <a:srcRect/>
          <a:stretch/>
        </p:blipFill>
        <p:spPr>
          <a:xfrm>
            <a:off x="272102" y="1303248"/>
            <a:ext cx="12156779" cy="5684684"/>
          </a:xfrm>
          <a:prstGeom prst="rect">
            <a:avLst/>
          </a:prstGeom>
          <a:noFill/>
          <a:ln>
            <a:noFill/>
          </a:ln>
        </p:spPr>
      </p:pic>
      <p:sp>
        <p:nvSpPr>
          <p:cNvPr id="195" name="Google Shape;195;p31"/>
          <p:cNvSpPr/>
          <p:nvPr/>
        </p:nvSpPr>
        <p:spPr>
          <a:xfrm>
            <a:off x="575919" y="1446935"/>
            <a:ext cx="11504538" cy="5240602"/>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0"/>
              </a:spcBef>
              <a:spcAft>
                <a:spcPts val="0"/>
              </a:spcAft>
              <a:buClr>
                <a:srgbClr val="000000"/>
              </a:buClr>
              <a:buSzPts val="2000"/>
              <a:buFont typeface="Arial"/>
              <a:buNone/>
            </a:pPr>
            <a:r>
              <a:rPr lang="en-IE" sz="2000" b="1" i="0" u="none" strike="noStrike" cap="none">
                <a:solidFill>
                  <a:schemeClr val="lt1"/>
                </a:solidFill>
                <a:latin typeface="Arial"/>
                <a:ea typeface="Arial"/>
                <a:cs typeface="Arial"/>
                <a:sym typeface="Arial"/>
              </a:rPr>
              <a:t>About this Guide</a:t>
            </a:r>
            <a:endParaRPr sz="1400" b="0" i="0" u="none" strike="noStrike" cap="none">
              <a:solidFill>
                <a:srgbClr val="00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The purpose of this training guide is to support International agents in their use of the DCU CRM Recruit Application system. </a:t>
            </a:r>
            <a:endParaRPr sz="1400" b="0" i="0" u="none" strike="noStrike" cap="none">
              <a:solidFill>
                <a:srgbClr val="00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2000"/>
              <a:buFont typeface="Arial"/>
              <a:buNone/>
            </a:pPr>
            <a:r>
              <a:rPr lang="en-IE" sz="2000" b="1" i="0" u="sng" strike="noStrike" cap="none">
                <a:solidFill>
                  <a:schemeClr val="lt1"/>
                </a:solidFill>
                <a:latin typeface="Arial"/>
                <a:ea typeface="Arial"/>
                <a:cs typeface="Arial"/>
                <a:sym typeface="Arial"/>
              </a:rPr>
              <a:t/>
            </a:r>
            <a:br>
              <a:rPr lang="en-IE" sz="2000" b="1" i="0" u="sng" strike="noStrike" cap="none">
                <a:solidFill>
                  <a:schemeClr val="lt1"/>
                </a:solidFill>
                <a:latin typeface="Arial"/>
                <a:ea typeface="Arial"/>
                <a:cs typeface="Arial"/>
                <a:sym typeface="Arial"/>
              </a:rPr>
            </a:br>
            <a:r>
              <a:rPr lang="en-IE" sz="2000" b="1" i="0" u="sng" strike="noStrike" cap="none">
                <a:solidFill>
                  <a:schemeClr val="lt1"/>
                </a:solidFill>
                <a:latin typeface="Arial"/>
                <a:ea typeface="Arial"/>
                <a:cs typeface="Arial"/>
                <a:sym typeface="Arial"/>
              </a:rPr>
              <a:t>Training Guide Contents</a:t>
            </a:r>
            <a:endParaRPr sz="1400" b="0" i="0" u="sng" strike="noStrike" cap="none">
              <a:solidFill>
                <a:srgbClr val="00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1. Introduction to CRM Recruit</a:t>
            </a:r>
            <a:endParaRPr sz="18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Introduction to CRM Recruit</a:t>
            </a:r>
            <a:endParaRPr sz="14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Getting Started with CRM Recruit</a:t>
            </a:r>
            <a:endParaRPr sz="1400" b="0" i="0" u="none" strike="noStrike" cap="none">
              <a:solidFill>
                <a:srgbClr val="000000"/>
              </a:solidFill>
              <a:latin typeface="Arial"/>
              <a:ea typeface="Arial"/>
              <a:cs typeface="Arial"/>
              <a:sym typeface="Arial"/>
            </a:endParaRPr>
          </a:p>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2. Account Request &amp; Set up</a:t>
            </a:r>
            <a:endParaRPr sz="18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Agent Manager Account Set up</a:t>
            </a:r>
            <a:endParaRPr sz="14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Agent Account Set up</a:t>
            </a:r>
            <a:endParaRPr sz="14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Approving an Agent Account Request</a:t>
            </a:r>
            <a:endParaRPr sz="1400" b="1" i="0" u="none" strike="noStrike" cap="none">
              <a:solidFill>
                <a:schemeClr val="lt1"/>
              </a:solidFill>
              <a:latin typeface="Arial"/>
              <a:ea typeface="Arial"/>
              <a:cs typeface="Arial"/>
              <a:sym typeface="Arial"/>
            </a:endParaRPr>
          </a:p>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3. Agent Key Functionality</a:t>
            </a:r>
            <a:endParaRPr sz="18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Agent Key Functionality</a:t>
            </a:r>
            <a:endParaRPr sz="1400" b="0" i="0" u="none" strike="noStrike" cap="none">
              <a:solidFill>
                <a:srgbClr val="000000"/>
              </a:solidFill>
              <a:latin typeface="Arial"/>
              <a:ea typeface="Arial"/>
              <a:cs typeface="Arial"/>
              <a:sym typeface="Arial"/>
            </a:endParaRPr>
          </a:p>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4. Agent Manager Dashboard &amp; Key Functionality</a:t>
            </a:r>
            <a:endParaRPr sz="18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Agent Manager </a:t>
            </a:r>
            <a:r>
              <a:rPr lang="en-IE">
                <a:solidFill>
                  <a:schemeClr val="lt1"/>
                </a:solidFill>
              </a:rPr>
              <a:t>Structure</a:t>
            </a:r>
            <a:endParaRPr sz="14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Agent Manager Dashboard</a:t>
            </a:r>
            <a:endParaRPr sz="1400" b="0" i="0" u="none" strike="noStrike" cap="none">
              <a:solidFill>
                <a:srgbClr val="000000"/>
              </a:solidFill>
              <a:latin typeface="Arial"/>
              <a:ea typeface="Arial"/>
              <a:cs typeface="Arial"/>
              <a:sym typeface="Arial"/>
            </a:endParaRPr>
          </a:p>
          <a:p>
            <a:pPr marL="1030630" marR="0" lvl="1" indent="-285609" algn="l" rtl="0">
              <a:lnSpc>
                <a:spcPct val="100000"/>
              </a:lnSpc>
              <a:spcBef>
                <a:spcPts val="0"/>
              </a:spcBef>
              <a:spcAft>
                <a:spcPts val="0"/>
              </a:spcAft>
              <a:buClr>
                <a:schemeClr val="lt1"/>
              </a:buClr>
              <a:buSzPts val="1200"/>
              <a:buFont typeface="Arial"/>
              <a:buChar char="•"/>
            </a:pPr>
            <a:r>
              <a:rPr lang="en-IE" sz="1400" b="0" i="0" u="none" strike="noStrike" cap="none">
                <a:solidFill>
                  <a:schemeClr val="lt1"/>
                </a:solidFill>
                <a:latin typeface="Arial"/>
                <a:ea typeface="Arial"/>
                <a:cs typeface="Arial"/>
                <a:sym typeface="Arial"/>
              </a:rPr>
              <a:t>Agent Manager Key Functionality</a:t>
            </a:r>
            <a:endParaRPr sz="1400" b="1" i="0" u="none" strike="noStrike" cap="none">
              <a:solidFill>
                <a:schemeClr val="lt1"/>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2000"/>
              <a:buFont typeface="Arial"/>
              <a:buNone/>
            </a:pPr>
            <a:endParaRPr sz="2000" b="1" i="0" u="none" strike="noStrike" cap="none">
              <a:solidFill>
                <a:srgbClr val="000000"/>
              </a:solidFill>
              <a:latin typeface="Arial"/>
              <a:ea typeface="Arial"/>
              <a:cs typeface="Arial"/>
              <a:sym typeface="Arial"/>
            </a:endParaRPr>
          </a:p>
        </p:txBody>
      </p:sp>
      <p:sp>
        <p:nvSpPr>
          <p:cNvPr id="196" name="Google Shape;196;p31"/>
          <p:cNvSpPr/>
          <p:nvPr/>
        </p:nvSpPr>
        <p:spPr>
          <a:xfrm>
            <a:off x="6350491" y="3172725"/>
            <a:ext cx="5702144" cy="3514812"/>
          </a:xfrm>
          <a:prstGeom prst="rect">
            <a:avLst/>
          </a:prstGeom>
          <a:noFill/>
          <a:ln>
            <a:noFill/>
          </a:ln>
        </p:spPr>
        <p:txBody>
          <a:bodyPr spcFirstLastPara="1" wrap="square" lIns="91425" tIns="45700" rIns="91425" bIns="45700" anchor="t" anchorCtr="0">
            <a:noAutofit/>
          </a:bodyPr>
          <a:lstStyle/>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
            </a:r>
            <a:br>
              <a:rPr lang="en-IE" sz="1800" b="1" i="0" u="none" strike="noStrike" cap="none">
                <a:solidFill>
                  <a:schemeClr val="lt1"/>
                </a:solidFill>
                <a:latin typeface="Arial"/>
                <a:ea typeface="Arial"/>
                <a:cs typeface="Arial"/>
                <a:sym typeface="Arial"/>
              </a:rPr>
            </a:br>
            <a:r>
              <a:rPr lang="en-IE" sz="1800" b="1" i="0" u="none" strike="noStrike" cap="none">
                <a:solidFill>
                  <a:schemeClr val="lt1"/>
                </a:solidFill>
                <a:latin typeface="Arial"/>
                <a:ea typeface="Arial"/>
                <a:cs typeface="Arial"/>
                <a:sym typeface="Arial"/>
              </a:rPr>
              <a:t>5. Creating &amp; Submitting An Application</a:t>
            </a:r>
            <a:endParaRPr sz="1800" b="0" i="0" u="none" strike="noStrike" cap="none">
              <a:solidFill>
                <a:srgbClr val="000000"/>
              </a:solidFill>
              <a:latin typeface="Arial"/>
              <a:ea typeface="Arial"/>
              <a:cs typeface="Arial"/>
              <a:sym typeface="Arial"/>
            </a:endParaRPr>
          </a:p>
          <a:p>
            <a:pPr marL="1030630" marR="0" lvl="1" indent="-285608" algn="l" rtl="0">
              <a:lnSpc>
                <a:spcPct val="100000"/>
              </a:lnSpc>
              <a:spcBef>
                <a:spcPts val="0"/>
              </a:spcBef>
              <a:spcAft>
                <a:spcPts val="0"/>
              </a:spcAft>
              <a:buClr>
                <a:schemeClr val="lt1"/>
              </a:buClr>
              <a:buSzPts val="1799"/>
              <a:buFont typeface="Arial"/>
              <a:buChar char="•"/>
            </a:pPr>
            <a:r>
              <a:rPr lang="en-IE" sz="1400" b="0" i="0" u="none" strike="noStrike" cap="none">
                <a:solidFill>
                  <a:schemeClr val="lt1"/>
                </a:solidFill>
                <a:latin typeface="Arial"/>
                <a:ea typeface="Arial"/>
                <a:cs typeface="Arial"/>
                <a:sym typeface="Arial"/>
              </a:rPr>
              <a:t>Creating &amp; Submitting An Application</a:t>
            </a:r>
            <a:endParaRPr sz="1400" b="0" i="0" u="none" strike="noStrike" cap="none">
              <a:solidFill>
                <a:srgbClr val="000000"/>
              </a:solidFill>
              <a:latin typeface="Arial"/>
              <a:ea typeface="Arial"/>
              <a:cs typeface="Arial"/>
              <a:sym typeface="Arial"/>
            </a:endParaRPr>
          </a:p>
          <a:p>
            <a:pPr marL="1030630" marR="0" lvl="1" indent="-285608" algn="l" rtl="0">
              <a:lnSpc>
                <a:spcPct val="100000"/>
              </a:lnSpc>
              <a:spcBef>
                <a:spcPts val="0"/>
              </a:spcBef>
              <a:spcAft>
                <a:spcPts val="0"/>
              </a:spcAft>
              <a:buClr>
                <a:schemeClr val="lt1"/>
              </a:buClr>
              <a:buSzPts val="1799"/>
              <a:buFont typeface="Arial"/>
              <a:buChar char="•"/>
            </a:pPr>
            <a:r>
              <a:rPr lang="en-IE" sz="1400" b="0" i="0" u="none" strike="noStrike" cap="none">
                <a:solidFill>
                  <a:schemeClr val="lt1"/>
                </a:solidFill>
                <a:latin typeface="Arial"/>
                <a:ea typeface="Arial"/>
                <a:cs typeface="Arial"/>
                <a:sym typeface="Arial"/>
              </a:rPr>
              <a:t>Student Account Activation</a:t>
            </a:r>
            <a:endParaRPr sz="1400" b="0" i="0" u="none" strike="noStrike" cap="none">
              <a:solidFill>
                <a:srgbClr val="000000"/>
              </a:solidFill>
              <a:latin typeface="Arial"/>
              <a:ea typeface="Arial"/>
              <a:cs typeface="Arial"/>
              <a:sym typeface="Arial"/>
            </a:endParaRPr>
          </a:p>
          <a:p>
            <a:pPr marL="1030630" marR="0" lvl="1" indent="-285608" algn="l" rtl="0">
              <a:lnSpc>
                <a:spcPct val="100000"/>
              </a:lnSpc>
              <a:spcBef>
                <a:spcPts val="0"/>
              </a:spcBef>
              <a:spcAft>
                <a:spcPts val="0"/>
              </a:spcAft>
              <a:buClr>
                <a:schemeClr val="lt1"/>
              </a:buClr>
              <a:buSzPts val="1799"/>
              <a:buFont typeface="Arial"/>
              <a:buChar char="•"/>
            </a:pPr>
            <a:r>
              <a:rPr lang="en-IE" sz="1400" b="0" i="0" u="none" strike="noStrike" cap="none">
                <a:solidFill>
                  <a:schemeClr val="lt1"/>
                </a:solidFill>
                <a:latin typeface="Arial"/>
                <a:ea typeface="Arial"/>
                <a:cs typeface="Arial"/>
                <a:sym typeface="Arial"/>
              </a:rPr>
              <a:t>Upload of documents to Application Form</a:t>
            </a:r>
            <a:endParaRPr sz="1400" b="0" i="0" u="none" strike="noStrike" cap="none">
              <a:solidFill>
                <a:srgbClr val="000000"/>
              </a:solidFill>
              <a:latin typeface="Arial"/>
              <a:ea typeface="Arial"/>
              <a:cs typeface="Arial"/>
              <a:sym typeface="Arial"/>
            </a:endParaRPr>
          </a:p>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6. Accepting an Offer</a:t>
            </a:r>
            <a:endParaRPr sz="1800" b="0" i="0" u="none" strike="noStrike" cap="none">
              <a:solidFill>
                <a:srgbClr val="000000"/>
              </a:solidFill>
              <a:latin typeface="Arial"/>
              <a:ea typeface="Arial"/>
              <a:cs typeface="Arial"/>
              <a:sym typeface="Arial"/>
            </a:endParaRPr>
          </a:p>
          <a:p>
            <a:pPr marL="1030630" marR="0" lvl="1" indent="-285608" algn="l" rtl="0">
              <a:lnSpc>
                <a:spcPct val="100000"/>
              </a:lnSpc>
              <a:spcBef>
                <a:spcPts val="0"/>
              </a:spcBef>
              <a:spcAft>
                <a:spcPts val="0"/>
              </a:spcAft>
              <a:buClr>
                <a:schemeClr val="lt1"/>
              </a:buClr>
              <a:buSzPts val="1799"/>
              <a:buFont typeface="Arial"/>
              <a:buChar char="•"/>
            </a:pPr>
            <a:r>
              <a:rPr lang="en-IE" sz="1400" b="0" i="0" u="none" strike="noStrike" cap="none">
                <a:solidFill>
                  <a:schemeClr val="lt1"/>
                </a:solidFill>
                <a:latin typeface="Arial"/>
                <a:ea typeface="Arial"/>
                <a:cs typeface="Arial"/>
                <a:sym typeface="Arial"/>
              </a:rPr>
              <a:t>Accepting a Firm Offer</a:t>
            </a:r>
            <a:endParaRPr sz="1400" b="0" i="0" u="none" strike="noStrike" cap="none">
              <a:solidFill>
                <a:srgbClr val="000000"/>
              </a:solidFill>
              <a:latin typeface="Arial"/>
              <a:ea typeface="Arial"/>
              <a:cs typeface="Arial"/>
              <a:sym typeface="Arial"/>
            </a:endParaRPr>
          </a:p>
          <a:p>
            <a:pPr marL="1030630" marR="0" lvl="1" indent="-285608" algn="l" rtl="0">
              <a:lnSpc>
                <a:spcPct val="100000"/>
              </a:lnSpc>
              <a:spcBef>
                <a:spcPts val="0"/>
              </a:spcBef>
              <a:spcAft>
                <a:spcPts val="0"/>
              </a:spcAft>
              <a:buClr>
                <a:schemeClr val="lt1"/>
              </a:buClr>
              <a:buSzPts val="1799"/>
              <a:buFont typeface="Arial"/>
              <a:buChar char="•"/>
            </a:pPr>
            <a:r>
              <a:rPr lang="en-IE" sz="1400" b="0" i="0" u="none" strike="noStrike" cap="none">
                <a:solidFill>
                  <a:schemeClr val="lt1"/>
                </a:solidFill>
                <a:latin typeface="Arial"/>
                <a:ea typeface="Arial"/>
                <a:cs typeface="Arial"/>
                <a:sym typeface="Arial"/>
              </a:rPr>
              <a:t>Accepting a Conditional Offer</a:t>
            </a:r>
            <a:endParaRPr sz="1400" b="0" i="0" u="none" strike="noStrike" cap="none">
              <a:solidFill>
                <a:srgbClr val="000000"/>
              </a:solidFill>
              <a:latin typeface="Arial"/>
              <a:ea typeface="Arial"/>
              <a:cs typeface="Arial"/>
              <a:sym typeface="Arial"/>
            </a:endParaRPr>
          </a:p>
          <a:p>
            <a:pPr marL="95203" marR="0" lvl="0" indent="0" algn="l" rtl="0">
              <a:lnSpc>
                <a:spcPct val="100000"/>
              </a:lnSpc>
              <a:spcBef>
                <a:spcPts val="0"/>
              </a:spcBef>
              <a:spcAft>
                <a:spcPts val="0"/>
              </a:spcAft>
              <a:buClr>
                <a:srgbClr val="000000"/>
              </a:buClr>
              <a:buSzPts val="1800"/>
              <a:buFont typeface="Arial"/>
              <a:buNone/>
            </a:pPr>
            <a:r>
              <a:rPr lang="en-IE" sz="1800" b="1" i="0" u="none" strike="noStrike" cap="none">
                <a:solidFill>
                  <a:schemeClr val="lt1"/>
                </a:solidFill>
                <a:latin typeface="Arial"/>
                <a:ea typeface="Arial"/>
                <a:cs typeface="Arial"/>
                <a:sym typeface="Arial"/>
              </a:rPr>
              <a:t>7. Additional Support Material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p49"/>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434" name="Google Shape;434;p49"/>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435" name="Google Shape;435;p49"/>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436" name="Google Shape;436;p49"/>
          <p:cNvSpPr/>
          <p:nvPr/>
        </p:nvSpPr>
        <p:spPr>
          <a:xfrm>
            <a:off x="1473186" y="1469365"/>
            <a:ext cx="3642638" cy="22713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1" i="0" u="sng" strike="noStrike" cap="none">
                <a:solidFill>
                  <a:srgbClr val="4F868E"/>
                </a:solidFill>
                <a:latin typeface="Arial"/>
                <a:ea typeface="Arial"/>
                <a:cs typeface="Arial"/>
                <a:sym typeface="Arial"/>
              </a:rPr>
              <a:t>My Profile: </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Agents can update their profiles by accessing the ‘</a:t>
            </a:r>
            <a:r>
              <a:rPr lang="en-IE" sz="1399" b="1" i="0" u="none" strike="noStrike" cap="none">
                <a:solidFill>
                  <a:schemeClr val="dk1"/>
                </a:solidFill>
                <a:latin typeface="Arial"/>
                <a:ea typeface="Arial"/>
                <a:cs typeface="Arial"/>
                <a:sym typeface="Arial"/>
              </a:rPr>
              <a:t>My Profile’ </a:t>
            </a:r>
            <a:r>
              <a:rPr lang="en-IE" sz="1399" b="0" i="0" u="none" strike="noStrike" cap="none">
                <a:solidFill>
                  <a:schemeClr val="dk1"/>
                </a:solidFill>
                <a:latin typeface="Arial"/>
                <a:ea typeface="Arial"/>
                <a:cs typeface="Arial"/>
                <a:sym typeface="Arial"/>
              </a:rPr>
              <a:t>tab. They can update all information except for the Agency and Agent Manager fields.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Should an Agent need to update their assigned Agency or Agent Manager, they should contact the </a:t>
            </a:r>
            <a:r>
              <a:rPr lang="en-IE" sz="1399" b="1" i="0" u="none" strike="noStrike" cap="none">
                <a:solidFill>
                  <a:schemeClr val="dk1"/>
                </a:solidFill>
                <a:latin typeface="Arial"/>
                <a:ea typeface="Arial"/>
                <a:cs typeface="Arial"/>
                <a:sym typeface="Arial"/>
              </a:rPr>
              <a:t>DCU International Office</a:t>
            </a:r>
            <a:r>
              <a:rPr lang="en-IE" sz="1399" b="0" i="0" u="none" strike="noStrike" cap="none">
                <a:solidFill>
                  <a:schemeClr val="dk1"/>
                </a:solidFill>
                <a:latin typeface="Arial"/>
                <a:ea typeface="Arial"/>
                <a:cs typeface="Arial"/>
                <a:sym typeface="Arial"/>
              </a:rPr>
              <a:t>.</a:t>
            </a:r>
            <a:endParaRPr sz="1399" b="0" i="0" u="none" strike="noStrike" cap="none">
              <a:solidFill>
                <a:schemeClr val="dk1"/>
              </a:solidFill>
              <a:latin typeface="Arial"/>
              <a:ea typeface="Arial"/>
              <a:cs typeface="Arial"/>
              <a:sym typeface="Arial"/>
            </a:endParaRPr>
          </a:p>
        </p:txBody>
      </p:sp>
      <p:sp>
        <p:nvSpPr>
          <p:cNvPr id="437" name="Google Shape;437;p49"/>
          <p:cNvSpPr/>
          <p:nvPr/>
        </p:nvSpPr>
        <p:spPr>
          <a:xfrm>
            <a:off x="1473186" y="4378917"/>
            <a:ext cx="3391663" cy="2519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1" i="0" u="sng" strike="noStrike" cap="none">
                <a:solidFill>
                  <a:srgbClr val="4F868E"/>
                </a:solidFill>
                <a:latin typeface="Arial"/>
                <a:ea typeface="Arial"/>
                <a:cs typeface="Arial"/>
                <a:sym typeface="Arial"/>
              </a:rPr>
              <a:t>Using Advanced Search: </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Agent may wish to search for one or more of their applications using the ‘Advanced Search’ option.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screen on the right shows that the Agent can search for their applications by </a:t>
            </a:r>
            <a:r>
              <a:rPr lang="en-IE" sz="1399" b="1" i="0" u="none" strike="noStrike" cap="none">
                <a:solidFill>
                  <a:schemeClr val="dk1"/>
                </a:solidFill>
                <a:latin typeface="Arial"/>
                <a:ea typeface="Arial"/>
                <a:cs typeface="Arial"/>
                <a:sym typeface="Arial"/>
              </a:rPr>
              <a:t>‘First Name’</a:t>
            </a:r>
            <a:r>
              <a:rPr lang="en-IE" sz="1399" b="0" i="0" u="none" strike="noStrike" cap="none">
                <a:solidFill>
                  <a:schemeClr val="dk1"/>
                </a:solidFill>
                <a:latin typeface="Arial"/>
                <a:ea typeface="Arial"/>
                <a:cs typeface="Arial"/>
                <a:sym typeface="Arial"/>
              </a:rPr>
              <a:t>,</a:t>
            </a:r>
            <a:r>
              <a:rPr lang="en-IE" sz="1399" b="1" i="0" u="none" strike="noStrike" cap="none">
                <a:solidFill>
                  <a:schemeClr val="dk1"/>
                </a:solidFill>
                <a:latin typeface="Arial"/>
                <a:ea typeface="Arial"/>
                <a:cs typeface="Arial"/>
                <a:sym typeface="Arial"/>
              </a:rPr>
              <a:t> ‘Last Name’</a:t>
            </a:r>
            <a:r>
              <a:rPr lang="en-IE" sz="1399" b="0" i="0" u="none" strike="noStrike" cap="none">
                <a:solidFill>
                  <a:schemeClr val="dk1"/>
                </a:solidFill>
                <a:latin typeface="Arial"/>
                <a:ea typeface="Arial"/>
                <a:cs typeface="Arial"/>
                <a:sym typeface="Arial"/>
              </a:rPr>
              <a:t>,</a:t>
            </a:r>
            <a:r>
              <a:rPr lang="en-IE" sz="1399" b="1" i="0" u="none" strike="noStrike" cap="none">
                <a:solidFill>
                  <a:schemeClr val="dk1"/>
                </a:solidFill>
                <a:latin typeface="Arial"/>
                <a:ea typeface="Arial"/>
                <a:cs typeface="Arial"/>
                <a:sym typeface="Arial"/>
              </a:rPr>
              <a:t> </a:t>
            </a:r>
            <a:r>
              <a:rPr lang="en-IE" sz="1399" b="0" i="0" u="none" strike="noStrike" cap="none">
                <a:solidFill>
                  <a:schemeClr val="dk1"/>
                </a:solidFill>
                <a:latin typeface="Arial"/>
                <a:ea typeface="Arial"/>
                <a:cs typeface="Arial"/>
                <a:sym typeface="Arial"/>
              </a:rPr>
              <a:t>‘</a:t>
            </a:r>
            <a:r>
              <a:rPr lang="en-IE" sz="1399" b="1" i="0" u="none" strike="noStrike" cap="none">
                <a:solidFill>
                  <a:schemeClr val="dk1"/>
                </a:solidFill>
                <a:latin typeface="Arial"/>
                <a:ea typeface="Arial"/>
                <a:cs typeface="Arial"/>
                <a:sym typeface="Arial"/>
              </a:rPr>
              <a:t>‘Academic Level’</a:t>
            </a:r>
            <a:r>
              <a:rPr lang="en-IE" sz="1399" b="0" i="0" u="none" strike="noStrike" cap="none">
                <a:solidFill>
                  <a:schemeClr val="dk1"/>
                </a:solidFill>
                <a:latin typeface="Arial"/>
                <a:ea typeface="Arial"/>
                <a:cs typeface="Arial"/>
                <a:sym typeface="Arial"/>
              </a:rPr>
              <a:t>,</a:t>
            </a:r>
            <a:r>
              <a:rPr lang="en-IE" sz="1399" b="1" i="0" u="none" strike="noStrike" cap="none">
                <a:solidFill>
                  <a:schemeClr val="dk1"/>
                </a:solidFill>
                <a:latin typeface="Arial"/>
                <a:ea typeface="Arial"/>
                <a:cs typeface="Arial"/>
                <a:sym typeface="Arial"/>
              </a:rPr>
              <a:t> ‘Entry Term’, ‘Academic Programme’ </a:t>
            </a:r>
            <a:r>
              <a:rPr lang="en-IE" sz="1399" b="0" i="0" u="none" strike="noStrike" cap="none">
                <a:solidFill>
                  <a:schemeClr val="dk1"/>
                </a:solidFill>
                <a:latin typeface="Arial"/>
                <a:ea typeface="Arial"/>
                <a:cs typeface="Arial"/>
                <a:sym typeface="Arial"/>
              </a:rPr>
              <a:t>or </a:t>
            </a:r>
            <a:r>
              <a:rPr lang="en-IE" sz="1399" b="1" i="0" u="none" strike="noStrike" cap="none">
                <a:solidFill>
                  <a:schemeClr val="dk1"/>
                </a:solidFill>
                <a:latin typeface="Arial"/>
                <a:ea typeface="Arial"/>
                <a:cs typeface="Arial"/>
                <a:sym typeface="Arial"/>
              </a:rPr>
              <a:t>‘Status’. </a:t>
            </a:r>
            <a:endParaRPr sz="1400" b="0" i="0" u="none" strike="noStrike" cap="none">
              <a:solidFill>
                <a:srgbClr val="000000"/>
              </a:solidFill>
              <a:latin typeface="Arial"/>
              <a:ea typeface="Arial"/>
              <a:cs typeface="Arial"/>
              <a:sym typeface="Arial"/>
            </a:endParaRPr>
          </a:p>
        </p:txBody>
      </p:sp>
      <p:grpSp>
        <p:nvGrpSpPr>
          <p:cNvPr id="438" name="Google Shape;438;p49"/>
          <p:cNvGrpSpPr/>
          <p:nvPr/>
        </p:nvGrpSpPr>
        <p:grpSpPr>
          <a:xfrm>
            <a:off x="5424434" y="1132849"/>
            <a:ext cx="6682750" cy="3093461"/>
            <a:chOff x="5514744" y="980692"/>
            <a:chExt cx="6682750" cy="3093461"/>
          </a:xfrm>
        </p:grpSpPr>
        <p:pic>
          <p:nvPicPr>
            <p:cNvPr id="439" name="Google Shape;439;p49"/>
            <p:cNvPicPr preferRelativeResize="0"/>
            <p:nvPr/>
          </p:nvPicPr>
          <p:blipFill rotWithShape="1">
            <a:blip r:embed="rId6">
              <a:alphaModFix/>
            </a:blip>
            <a:srcRect/>
            <a:stretch/>
          </p:blipFill>
          <p:spPr>
            <a:xfrm>
              <a:off x="5514744" y="1002077"/>
              <a:ext cx="6682750" cy="3072076"/>
            </a:xfrm>
            <a:prstGeom prst="rect">
              <a:avLst/>
            </a:prstGeom>
            <a:noFill/>
            <a:ln w="9525" cap="flat" cmpd="sng">
              <a:solidFill>
                <a:schemeClr val="dk1"/>
              </a:solidFill>
              <a:prstDash val="solid"/>
              <a:round/>
              <a:headEnd type="none" w="sm" len="sm"/>
              <a:tailEnd type="none" w="sm" len="sm"/>
            </a:ln>
          </p:spPr>
        </p:pic>
        <p:sp>
          <p:nvSpPr>
            <p:cNvPr id="440" name="Google Shape;440;p49"/>
            <p:cNvSpPr/>
            <p:nvPr/>
          </p:nvSpPr>
          <p:spPr>
            <a:xfrm>
              <a:off x="7189470" y="980692"/>
              <a:ext cx="674340" cy="337245"/>
            </a:xfrm>
            <a:prstGeom prst="rect">
              <a:avLst/>
            </a:prstGeom>
            <a:noFill/>
            <a:ln w="19050" cap="flat" cmpd="sng">
              <a:solidFill>
                <a:srgbClr val="FCA6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41" name="Google Shape;441;p49"/>
          <p:cNvGrpSpPr/>
          <p:nvPr/>
        </p:nvGrpSpPr>
        <p:grpSpPr>
          <a:xfrm>
            <a:off x="5424434" y="4378917"/>
            <a:ext cx="6682750" cy="2484551"/>
            <a:chOff x="5514744" y="4267163"/>
            <a:chExt cx="6682750" cy="2484551"/>
          </a:xfrm>
        </p:grpSpPr>
        <p:pic>
          <p:nvPicPr>
            <p:cNvPr id="442" name="Google Shape;442;p49"/>
            <p:cNvPicPr preferRelativeResize="0"/>
            <p:nvPr/>
          </p:nvPicPr>
          <p:blipFill rotWithShape="1">
            <a:blip r:embed="rId7">
              <a:alphaModFix/>
            </a:blip>
            <a:srcRect t="3776"/>
            <a:stretch/>
          </p:blipFill>
          <p:spPr>
            <a:xfrm>
              <a:off x="5514744" y="4288547"/>
              <a:ext cx="6682750" cy="2463167"/>
            </a:xfrm>
            <a:prstGeom prst="rect">
              <a:avLst/>
            </a:prstGeom>
            <a:noFill/>
            <a:ln w="9525" cap="flat" cmpd="sng">
              <a:solidFill>
                <a:schemeClr val="dk1"/>
              </a:solidFill>
              <a:prstDash val="solid"/>
              <a:round/>
              <a:headEnd type="none" w="sm" len="sm"/>
              <a:tailEnd type="none" w="sm" len="sm"/>
            </a:ln>
          </p:spPr>
        </p:pic>
        <p:sp>
          <p:nvSpPr>
            <p:cNvPr id="443" name="Google Shape;443;p49"/>
            <p:cNvSpPr/>
            <p:nvPr/>
          </p:nvSpPr>
          <p:spPr>
            <a:xfrm>
              <a:off x="7546315" y="4267163"/>
              <a:ext cx="1003326" cy="303695"/>
            </a:xfrm>
            <a:prstGeom prst="rect">
              <a:avLst/>
            </a:prstGeom>
            <a:noFill/>
            <a:ln w="19050" cap="flat" cmpd="sng">
              <a:solidFill>
                <a:srgbClr val="FCA6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444" name="Google Shape;444;p49"/>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9"/>
        <p:cNvGrpSpPr/>
        <p:nvPr/>
      </p:nvGrpSpPr>
      <p:grpSpPr>
        <a:xfrm>
          <a:off x="0" y="0"/>
          <a:ext cx="0" cy="0"/>
          <a:chOff x="0" y="0"/>
          <a:chExt cx="0" cy="0"/>
        </a:xfrm>
      </p:grpSpPr>
      <p:sp>
        <p:nvSpPr>
          <p:cNvPr id="450" name="Google Shape;450;p50"/>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451" name="Google Shape;451;p50"/>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452" name="Google Shape;452;p50"/>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453" name="Google Shape;453;p50"/>
          <p:cNvSpPr/>
          <p:nvPr/>
        </p:nvSpPr>
        <p:spPr>
          <a:xfrm>
            <a:off x="1416184" y="1277113"/>
            <a:ext cx="10472387" cy="12184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400" b="1" i="0" u="sng" strike="noStrike" cap="none">
                <a:solidFill>
                  <a:srgbClr val="4F868E"/>
                </a:solidFill>
                <a:latin typeface="Arial"/>
                <a:ea typeface="Arial"/>
                <a:cs typeface="Arial"/>
                <a:sym typeface="Arial"/>
              </a:rPr>
              <a:t>Application Deadlines:</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r>
              <a:rPr lang="en-IE" sz="1400" b="0" i="0" u="none" strike="noStrike" cap="none">
                <a:solidFill>
                  <a:schemeClr val="dk1"/>
                </a:solidFill>
                <a:latin typeface="Arial"/>
                <a:ea typeface="Arial"/>
                <a:cs typeface="Arial"/>
                <a:sym typeface="Arial"/>
              </a:rPr>
              <a:t>Selecting the tab </a:t>
            </a:r>
            <a:r>
              <a:rPr lang="en-IE" sz="1400" b="1" i="0" u="none" strike="noStrike" cap="none">
                <a:solidFill>
                  <a:schemeClr val="dk1"/>
                </a:solidFill>
                <a:latin typeface="Arial"/>
                <a:ea typeface="Arial"/>
                <a:cs typeface="Arial"/>
                <a:sym typeface="Arial"/>
              </a:rPr>
              <a:t>‘Application Deadlines’</a:t>
            </a:r>
            <a:r>
              <a:rPr lang="en-IE" sz="1400" b="0" i="0" u="none" strike="noStrike" cap="none">
                <a:solidFill>
                  <a:schemeClr val="dk1"/>
                </a:solidFill>
                <a:latin typeface="Arial"/>
                <a:ea typeface="Arial"/>
                <a:cs typeface="Arial"/>
                <a:sym typeface="Arial"/>
              </a:rPr>
              <a:t> will allow the Agent to display all the courses which have a closing date. Agents should check this dashboard often to ensure that they submit applications before the closing date.</a:t>
            </a:r>
            <a:endParaRPr sz="1400" b="0" i="0" u="none" strike="noStrike" cap="none">
              <a:solidFill>
                <a:srgbClr val="000000"/>
              </a:solidFill>
              <a:latin typeface="Arial"/>
              <a:ea typeface="Arial"/>
              <a:cs typeface="Arial"/>
              <a:sym typeface="Arial"/>
            </a:endParaRPr>
          </a:p>
        </p:txBody>
      </p:sp>
      <p:grpSp>
        <p:nvGrpSpPr>
          <p:cNvPr id="454" name="Google Shape;454;p50"/>
          <p:cNvGrpSpPr/>
          <p:nvPr/>
        </p:nvGrpSpPr>
        <p:grpSpPr>
          <a:xfrm>
            <a:off x="2202017" y="2614634"/>
            <a:ext cx="8900719" cy="4122814"/>
            <a:chOff x="2885476" y="2628900"/>
            <a:chExt cx="8900719" cy="4122814"/>
          </a:xfrm>
        </p:grpSpPr>
        <p:pic>
          <p:nvPicPr>
            <p:cNvPr id="455" name="Google Shape;455;p50"/>
            <p:cNvPicPr preferRelativeResize="0"/>
            <p:nvPr/>
          </p:nvPicPr>
          <p:blipFill rotWithShape="1">
            <a:blip r:embed="rId6">
              <a:alphaModFix/>
            </a:blip>
            <a:srcRect t="2349"/>
            <a:stretch/>
          </p:blipFill>
          <p:spPr>
            <a:xfrm>
              <a:off x="2885476" y="2628900"/>
              <a:ext cx="8900719" cy="4122814"/>
            </a:xfrm>
            <a:prstGeom prst="rect">
              <a:avLst/>
            </a:prstGeom>
            <a:noFill/>
            <a:ln w="9525" cap="flat" cmpd="sng">
              <a:solidFill>
                <a:schemeClr val="dk1"/>
              </a:solidFill>
              <a:prstDash val="solid"/>
              <a:round/>
              <a:headEnd type="none" w="sm" len="sm"/>
              <a:tailEnd type="none" w="sm" len="sm"/>
            </a:ln>
          </p:spPr>
        </p:pic>
        <p:sp>
          <p:nvSpPr>
            <p:cNvPr id="456" name="Google Shape;456;p50"/>
            <p:cNvSpPr/>
            <p:nvPr/>
          </p:nvSpPr>
          <p:spPr>
            <a:xfrm flipH="1">
              <a:off x="6454798" y="2628900"/>
              <a:ext cx="1190602" cy="273858"/>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grpSp>
      <p:sp>
        <p:nvSpPr>
          <p:cNvPr id="457" name="Google Shape;457;p50"/>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1"/>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463" name="Google Shape;463;p51"/>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464" name="Google Shape;464;p51"/>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465" name="Google Shape;465;p51"/>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4</a:t>
            </a:r>
            <a:endParaRPr sz="8996" b="0" i="0" u="none" strike="noStrike" cap="none">
              <a:solidFill>
                <a:srgbClr val="FFFFFF"/>
              </a:solidFill>
              <a:latin typeface="Arial"/>
              <a:ea typeface="Arial"/>
              <a:cs typeface="Arial"/>
              <a:sym typeface="Arial"/>
            </a:endParaRPr>
          </a:p>
        </p:txBody>
      </p:sp>
      <p:sp>
        <p:nvSpPr>
          <p:cNvPr id="466" name="Google Shape;466;p51"/>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Agent Manager Dashboard &amp; Key Functionality</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1"/>
        <p:cNvGrpSpPr/>
        <p:nvPr/>
      </p:nvGrpSpPr>
      <p:grpSpPr>
        <a:xfrm>
          <a:off x="0" y="0"/>
          <a:ext cx="0" cy="0"/>
          <a:chOff x="0" y="0"/>
          <a:chExt cx="0" cy="0"/>
        </a:xfrm>
      </p:grpSpPr>
      <p:sp>
        <p:nvSpPr>
          <p:cNvPr id="472" name="Google Shape;472;p52"/>
          <p:cNvSpPr/>
          <p:nvPr/>
        </p:nvSpPr>
        <p:spPr>
          <a:xfrm>
            <a:off x="1394460" y="2699605"/>
            <a:ext cx="698757" cy="6653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52"/>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474" name="Google Shape;474;p52"/>
          <p:cNvPicPr preferRelativeResize="0"/>
          <p:nvPr/>
        </p:nvPicPr>
        <p:blipFill rotWithShape="1">
          <a:blip r:embed="rId4">
            <a:alphaModFix/>
          </a:blip>
          <a:srcRect/>
          <a:stretch/>
        </p:blipFill>
        <p:spPr>
          <a:xfrm>
            <a:off x="7863810" y="4098235"/>
            <a:ext cx="476018" cy="475321"/>
          </a:xfrm>
          <a:prstGeom prst="rect">
            <a:avLst/>
          </a:prstGeom>
          <a:noFill/>
          <a:ln>
            <a:noFill/>
          </a:ln>
        </p:spPr>
      </p:pic>
      <p:sp>
        <p:nvSpPr>
          <p:cNvPr id="475" name="Google Shape;475;p52"/>
          <p:cNvSpPr/>
          <p:nvPr/>
        </p:nvSpPr>
        <p:spPr>
          <a:xfrm>
            <a:off x="1421998" y="1375572"/>
            <a:ext cx="10659511" cy="113441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399"/>
              <a:buFont typeface="Arial"/>
              <a:buNone/>
            </a:pPr>
            <a:r>
              <a:rPr lang="en-IE" sz="1400" b="0" i="0" u="none" strike="noStrike" cap="none">
                <a:solidFill>
                  <a:srgbClr val="000000"/>
                </a:solidFill>
                <a:latin typeface="Arial"/>
                <a:ea typeface="Arial"/>
                <a:cs typeface="Arial"/>
                <a:sym typeface="Arial"/>
              </a:rPr>
              <a:t>Some Agencies may have more than one </a:t>
            </a:r>
            <a:r>
              <a:rPr lang="en-IE" sz="1400" b="1" i="0" u="none" strike="noStrike" cap="none">
                <a:solidFill>
                  <a:srgbClr val="000000"/>
                </a:solidFill>
                <a:latin typeface="Arial"/>
                <a:ea typeface="Arial"/>
                <a:cs typeface="Arial"/>
                <a:sym typeface="Arial"/>
              </a:rPr>
              <a:t>Agent Manager</a:t>
            </a:r>
            <a:r>
              <a:rPr lang="en-IE" sz="1400" b="0" i="0" u="none" strike="noStrike" cap="none">
                <a:solidFill>
                  <a:srgbClr val="000000"/>
                </a:solidFill>
                <a:latin typeface="Arial"/>
                <a:ea typeface="Arial"/>
                <a:cs typeface="Arial"/>
                <a:sym typeface="Arial"/>
              </a:rPr>
              <a:t>. For instance, they may want one </a:t>
            </a:r>
            <a:r>
              <a:rPr lang="en-IE" sz="1400" b="1" i="0" u="none" strike="noStrike" cap="none">
                <a:solidFill>
                  <a:srgbClr val="000000"/>
                </a:solidFill>
                <a:latin typeface="Arial"/>
                <a:ea typeface="Arial"/>
                <a:cs typeface="Arial"/>
                <a:sym typeface="Arial"/>
              </a:rPr>
              <a:t>Agent Manager</a:t>
            </a:r>
            <a:r>
              <a:rPr lang="en-IE" sz="1400" b="0" i="0" u="none" strike="noStrike" cap="none">
                <a:solidFill>
                  <a:srgbClr val="000000"/>
                </a:solidFill>
                <a:latin typeface="Arial"/>
                <a:ea typeface="Arial"/>
                <a:cs typeface="Arial"/>
                <a:sym typeface="Arial"/>
              </a:rPr>
              <a:t> per location of the Agency. For example, if the Agency has locations in Beijing and Shanghai, then the Agency may wish to have one </a:t>
            </a:r>
            <a:r>
              <a:rPr lang="en-IE" sz="1400" b="1" i="0" u="none" strike="noStrike" cap="none">
                <a:solidFill>
                  <a:srgbClr val="000000"/>
                </a:solidFill>
                <a:latin typeface="Arial"/>
                <a:ea typeface="Arial"/>
                <a:cs typeface="Arial"/>
                <a:sym typeface="Arial"/>
              </a:rPr>
              <a:t>Agent Manager</a:t>
            </a:r>
            <a:r>
              <a:rPr lang="en-IE" sz="1400" b="0" i="0" u="none" strike="noStrike" cap="none">
                <a:solidFill>
                  <a:srgbClr val="000000"/>
                </a:solidFill>
                <a:latin typeface="Arial"/>
                <a:ea typeface="Arial"/>
                <a:cs typeface="Arial"/>
                <a:sym typeface="Arial"/>
              </a:rPr>
              <a:t> per office location.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650"/>
              <a:buFont typeface="Arial"/>
              <a:buNone/>
            </a:pPr>
            <a:r>
              <a:rPr lang="en-IE" sz="1400" b="1" i="0" u="none" strike="noStrike" cap="none">
                <a:solidFill>
                  <a:srgbClr val="000000"/>
                </a:solidFill>
                <a:latin typeface="Arial"/>
                <a:ea typeface="Arial"/>
                <a:cs typeface="Arial"/>
                <a:sym typeface="Arial"/>
              </a:rPr>
              <a:t>Important: If your Agency requires more than one Agent Manager, please note the following: </a:t>
            </a:r>
            <a:endParaRPr sz="1400" b="0" i="0" u="none" strike="noStrike" cap="none">
              <a:solidFill>
                <a:srgbClr val="000000"/>
              </a:solidFill>
              <a:latin typeface="Arial"/>
              <a:ea typeface="Arial"/>
              <a:cs typeface="Arial"/>
              <a:sym typeface="Arial"/>
            </a:endParaRPr>
          </a:p>
        </p:txBody>
      </p:sp>
      <p:sp>
        <p:nvSpPr>
          <p:cNvPr id="476" name="Google Shape;476;p52"/>
          <p:cNvSpPr/>
          <p:nvPr/>
        </p:nvSpPr>
        <p:spPr>
          <a:xfrm>
            <a:off x="2093217" y="3282706"/>
            <a:ext cx="9898496" cy="3179135"/>
          </a:xfrm>
          <a:prstGeom prst="rect">
            <a:avLst/>
          </a:prstGeom>
          <a:solidFill>
            <a:srgbClr val="224B68"/>
          </a:solidFill>
          <a:ln>
            <a:noFill/>
          </a:ln>
        </p:spPr>
        <p:txBody>
          <a:bodyPr spcFirstLastPara="1" wrap="square" lIns="91425" tIns="45700" rIns="91425" bIns="45700" anchor="t" anchorCtr="0">
            <a:noAutofit/>
          </a:bodyPr>
          <a:lstStyle/>
          <a:p>
            <a:pPr marL="285609" marR="0" lvl="0" indent="-285609" algn="l" rtl="0">
              <a:lnSpc>
                <a:spcPct val="115000"/>
              </a:lnSpc>
              <a:spcBef>
                <a:spcPts val="0"/>
              </a:spcBef>
              <a:spcAft>
                <a:spcPts val="0"/>
              </a:spcAft>
              <a:buClr>
                <a:schemeClr val="lt1"/>
              </a:buClr>
              <a:buSzPts val="1399"/>
              <a:buFont typeface="Noto Sans Symbols"/>
              <a:buChar char="▪"/>
            </a:pPr>
            <a:r>
              <a:rPr lang="en-IE" sz="1399" b="0" i="0" u="none" strike="noStrike" cap="none">
                <a:solidFill>
                  <a:schemeClr val="lt1"/>
                </a:solidFill>
                <a:latin typeface="Arial"/>
                <a:ea typeface="Arial"/>
                <a:cs typeface="Arial"/>
                <a:sym typeface="Arial"/>
              </a:rPr>
              <a:t>The Agent Manager will only be able to see the applications they create for prospective students along with the applications processed by Agents assigned to them. The Agents are assigned to them when they request approval for their account, as discussed in </a:t>
            </a:r>
            <a:r>
              <a:rPr lang="en-IE" sz="1399" b="1" i="0" u="none" strike="noStrike" cap="none">
                <a:solidFill>
                  <a:schemeClr val="lt1"/>
                </a:solidFill>
                <a:latin typeface="Arial"/>
                <a:ea typeface="Arial"/>
                <a:cs typeface="Arial"/>
                <a:sym typeface="Arial"/>
              </a:rPr>
              <a:t>Section 2</a:t>
            </a:r>
            <a:r>
              <a:rPr lang="en-IE" sz="1399"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285609" marR="0" lvl="0" indent="-285609" algn="l" rtl="0">
              <a:lnSpc>
                <a:spcPct val="115000"/>
              </a:lnSpc>
              <a:spcBef>
                <a:spcPts val="875"/>
              </a:spcBef>
              <a:spcAft>
                <a:spcPts val="0"/>
              </a:spcAft>
              <a:buClr>
                <a:schemeClr val="lt1"/>
              </a:buClr>
              <a:buSzPts val="1399"/>
              <a:buFont typeface="Noto Sans Symbols"/>
              <a:buChar char="▪"/>
            </a:pPr>
            <a:r>
              <a:rPr lang="en-IE" sz="1399" b="0" i="0" u="none" strike="noStrike" cap="none">
                <a:solidFill>
                  <a:schemeClr val="lt1"/>
                </a:solidFill>
                <a:latin typeface="Arial"/>
                <a:ea typeface="Arial"/>
                <a:cs typeface="Arial"/>
                <a:sym typeface="Arial"/>
              </a:rPr>
              <a:t>Agent Managers will not be able to see applications processed by the other Agent Managers in their Agency or the Agents assigned to these Agent Managers.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chemeClr val="lt1"/>
                </a:solidFill>
                <a:latin typeface="Arial"/>
                <a:ea typeface="Arial"/>
                <a:cs typeface="Arial"/>
                <a:sym typeface="Arial"/>
              </a:rPr>
              <a:t>For example: If there is an Agent  Manager set up for the Beijing office and another Agent Manager set up for the Shanghai  office, this means that the Agent Manager for the Beijing office will only see his/her applications along with the Agent’s applications for the Beijing office. They will not be able to  see any applications for the Agent Manager or their Agents in the Shanghai office and vice versa.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chemeClr val="lt1"/>
                </a:solidFill>
                <a:latin typeface="Arial"/>
                <a:ea typeface="Arial"/>
                <a:cs typeface="Arial"/>
                <a:sym typeface="Arial"/>
              </a:rPr>
              <a:t>Therefore, requiring more than one Agent Manager is dependant on the structure and management of the Agency.  </a:t>
            </a:r>
            <a:endParaRPr sz="1400" b="0" i="0" u="none" strike="noStrike" cap="none">
              <a:solidFill>
                <a:srgbClr val="000000"/>
              </a:solidFill>
              <a:latin typeface="Arial"/>
              <a:ea typeface="Arial"/>
              <a:cs typeface="Arial"/>
              <a:sym typeface="Arial"/>
            </a:endParaRPr>
          </a:p>
        </p:txBody>
      </p:sp>
      <p:pic>
        <p:nvPicPr>
          <p:cNvPr id="477" name="Google Shape;477;p52" descr="Warning sign Computer Icons Symbol, Warning Sign, angle, text, triangle png  | PNGWing"/>
          <p:cNvPicPr preferRelativeResize="0"/>
          <p:nvPr/>
        </p:nvPicPr>
        <p:blipFill rotWithShape="1">
          <a:blip r:embed="rId5">
            <a:alphaModFix/>
          </a:blip>
          <a:srcRect/>
          <a:stretch/>
        </p:blipFill>
        <p:spPr>
          <a:xfrm>
            <a:off x="1179322" y="2665746"/>
            <a:ext cx="1202177" cy="733067"/>
          </a:xfrm>
          <a:prstGeom prst="rect">
            <a:avLst/>
          </a:prstGeom>
          <a:noFill/>
          <a:ln>
            <a:noFill/>
          </a:ln>
        </p:spPr>
      </p:pic>
      <p:sp>
        <p:nvSpPr>
          <p:cNvPr id="478" name="Google Shape;478;p52"/>
          <p:cNvSpPr txBox="1"/>
          <p:nvPr/>
        </p:nvSpPr>
        <p:spPr>
          <a:xfrm>
            <a:off x="1627117" y="2804238"/>
            <a:ext cx="26289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3200" b="1" i="0" u="none" strike="noStrike" cap="none">
                <a:solidFill>
                  <a:srgbClr val="000000"/>
                </a:solidFill>
                <a:latin typeface="Arial"/>
                <a:ea typeface="Arial"/>
                <a:cs typeface="Arial"/>
                <a:sym typeface="Arial"/>
              </a:rPr>
              <a:t>!</a:t>
            </a:r>
            <a:endParaRPr/>
          </a:p>
        </p:txBody>
      </p:sp>
      <p:sp>
        <p:nvSpPr>
          <p:cNvPr id="479" name="Google Shape;479;p52"/>
          <p:cNvSpPr/>
          <p:nvPr/>
        </p:nvSpPr>
        <p:spPr>
          <a:xfrm>
            <a:off x="167046" y="312473"/>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a:t>
            </a:r>
            <a:r>
              <a:rPr lang="en-IE" sz="3598">
                <a:solidFill>
                  <a:srgbClr val="4F868E"/>
                </a:solidFill>
              </a:rPr>
              <a:t>Manager Structure </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p53"/>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486" name="Google Shape;486;p53"/>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487" name="Google Shape;487;p53"/>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488" name="Google Shape;488;p53"/>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Dashboard</a:t>
            </a:r>
            <a:endParaRPr sz="3598" b="0" i="0" u="none" strike="noStrike" cap="none">
              <a:solidFill>
                <a:srgbClr val="4F868E"/>
              </a:solidFill>
              <a:latin typeface="Arial"/>
              <a:ea typeface="Arial"/>
              <a:cs typeface="Arial"/>
              <a:sym typeface="Arial"/>
            </a:endParaRPr>
          </a:p>
        </p:txBody>
      </p:sp>
      <p:sp>
        <p:nvSpPr>
          <p:cNvPr id="489" name="Google Shape;489;p53"/>
          <p:cNvSpPr/>
          <p:nvPr/>
        </p:nvSpPr>
        <p:spPr>
          <a:xfrm>
            <a:off x="2037355" y="3168502"/>
            <a:ext cx="9898496" cy="3179135"/>
          </a:xfrm>
          <a:prstGeom prst="rect">
            <a:avLst/>
          </a:prstGeom>
          <a:noFill/>
          <a:ln>
            <a:noFill/>
          </a:ln>
        </p:spPr>
        <p:txBody>
          <a:bodyPr spcFirstLastPara="1" wrap="square" lIns="91425" tIns="45700" rIns="91425" bIns="45700" anchor="t" anchorCtr="0">
            <a:noAutofit/>
          </a:bodyPr>
          <a:lstStyle/>
          <a:p>
            <a:pPr marL="285609" marR="0" lvl="0" indent="-285609" algn="l" rtl="0">
              <a:lnSpc>
                <a:spcPct val="115000"/>
              </a:lnSpc>
              <a:spcBef>
                <a:spcPts val="0"/>
              </a:spcBef>
              <a:spcAft>
                <a:spcPts val="0"/>
              </a:spcAft>
              <a:buClr>
                <a:srgbClr val="FFFFFF"/>
              </a:buClr>
              <a:buSzPts val="1399"/>
              <a:buFont typeface="Noto Sans Symbols"/>
              <a:buChar char="▪"/>
            </a:pPr>
            <a:r>
              <a:rPr lang="en-IE" sz="1399" b="0" i="0" u="none" strike="noStrike" cap="none">
                <a:solidFill>
                  <a:srgbClr val="FFFFFF"/>
                </a:solidFill>
                <a:latin typeface="Arial"/>
                <a:ea typeface="Arial"/>
                <a:cs typeface="Arial"/>
                <a:sym typeface="Arial"/>
              </a:rPr>
              <a:t>The Agent Manager will only be able to see the applications they create for prospective  students along with the applications processed by Agents assigned to them. The Agents are assigned to them when they request approval for their account which was discussed in the  </a:t>
            </a:r>
            <a:r>
              <a:rPr lang="en-IE" sz="1399" b="1" i="0" u="none" strike="noStrike" cap="none">
                <a:solidFill>
                  <a:srgbClr val="FFFFFF"/>
                </a:solidFill>
                <a:latin typeface="Arial"/>
                <a:ea typeface="Arial"/>
                <a:cs typeface="Arial"/>
                <a:sym typeface="Arial"/>
              </a:rPr>
              <a:t>Section 2</a:t>
            </a:r>
            <a:r>
              <a:rPr lang="en-IE" sz="1399"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285609" marR="0" lvl="0" indent="-285609" algn="l" rtl="0">
              <a:lnSpc>
                <a:spcPct val="115000"/>
              </a:lnSpc>
              <a:spcBef>
                <a:spcPts val="875"/>
              </a:spcBef>
              <a:spcAft>
                <a:spcPts val="0"/>
              </a:spcAft>
              <a:buClr>
                <a:srgbClr val="FFFFFF"/>
              </a:buClr>
              <a:buSzPts val="1399"/>
              <a:buFont typeface="Noto Sans Symbols"/>
              <a:buChar char="▪"/>
            </a:pPr>
            <a:r>
              <a:rPr lang="en-IE" sz="1399" b="0" i="0" u="none" strike="noStrike" cap="none">
                <a:solidFill>
                  <a:srgbClr val="FFFFFF"/>
                </a:solidFill>
                <a:latin typeface="Arial"/>
                <a:ea typeface="Arial"/>
                <a:cs typeface="Arial"/>
                <a:sym typeface="Arial"/>
              </a:rPr>
              <a:t>Agent Managers will not be able to see applications processed by the other Agent Managers in their Agency or the Agents assigned to these Agent Managers.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FFFFFF"/>
                </a:solidFill>
                <a:latin typeface="Arial"/>
                <a:ea typeface="Arial"/>
                <a:cs typeface="Arial"/>
                <a:sym typeface="Arial"/>
              </a:rPr>
              <a:t>For example: If there is an Agent  Manager set up for the Beijing Office and another Agent Manager set up for the Shanghai  Office, this means that the Agent Manager for the Beijing Office will only see his/her applications along with the agent’s applications for the Beijing Office. They will not be able to  see any applications for the Agent Manager or their Agents in the Shanghai Office and vice versa.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FFFFFF"/>
                </a:solidFill>
                <a:latin typeface="Arial"/>
                <a:ea typeface="Arial"/>
                <a:cs typeface="Arial"/>
                <a:sym typeface="Arial"/>
              </a:rPr>
              <a:t>Therefore, requiring more than one Agent Manager  is really dependant on the structure  and management of the Agency.  </a:t>
            </a:r>
            <a:endParaRPr sz="1400" b="0" i="0" u="none" strike="noStrike" cap="none">
              <a:solidFill>
                <a:srgbClr val="000000"/>
              </a:solidFill>
              <a:latin typeface="Arial"/>
              <a:ea typeface="Arial"/>
              <a:cs typeface="Arial"/>
              <a:sym typeface="Arial"/>
            </a:endParaRPr>
          </a:p>
        </p:txBody>
      </p:sp>
      <p:sp>
        <p:nvSpPr>
          <p:cNvPr id="490" name="Google Shape;490;p53"/>
          <p:cNvSpPr/>
          <p:nvPr/>
        </p:nvSpPr>
        <p:spPr>
          <a:xfrm>
            <a:off x="1336793" y="1228641"/>
            <a:ext cx="10525045" cy="1493887"/>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dashboard displayed below represents a dashboard available only to Agent Managers called the </a:t>
            </a:r>
            <a:r>
              <a:rPr lang="en-IE" sz="1399" b="1" i="0" u="none" strike="noStrike" cap="none">
                <a:solidFill>
                  <a:schemeClr val="dk1"/>
                </a:solidFill>
                <a:latin typeface="Arial"/>
                <a:ea typeface="Arial"/>
                <a:cs typeface="Arial"/>
                <a:sym typeface="Arial"/>
              </a:rPr>
              <a:t>‘Manager</a:t>
            </a:r>
            <a:r>
              <a:rPr lang="en-IE" sz="1399" b="0" i="0" u="none" strike="noStrike" cap="none">
                <a:solidFill>
                  <a:schemeClr val="dk1"/>
                </a:solidFill>
                <a:latin typeface="Arial"/>
                <a:ea typeface="Arial"/>
                <a:cs typeface="Arial"/>
                <a:sym typeface="Arial"/>
              </a:rPr>
              <a:t> </a:t>
            </a:r>
            <a:r>
              <a:rPr lang="en-IE" sz="1399" b="1" i="0" u="none" strike="noStrike" cap="none">
                <a:solidFill>
                  <a:schemeClr val="dk1"/>
                </a:solidFill>
                <a:latin typeface="Arial"/>
                <a:ea typeface="Arial"/>
                <a:cs typeface="Arial"/>
                <a:sym typeface="Arial"/>
              </a:rPr>
              <a:t>Dashboard’. </a:t>
            </a:r>
            <a:r>
              <a:rPr lang="en-IE" sz="1399" b="0" i="0" u="none" strike="noStrike" cap="none">
                <a:solidFill>
                  <a:schemeClr val="dk1"/>
                </a:solidFill>
                <a:latin typeface="Arial"/>
                <a:ea typeface="Arial"/>
                <a:cs typeface="Arial"/>
                <a:sym typeface="Arial"/>
              </a:rPr>
              <a:t>The Manager Dashboard displays all Agent accounts that have been approved, and notifies the Agent Manager of Agent account requests, as discussed in </a:t>
            </a:r>
            <a:r>
              <a:rPr lang="en-IE" sz="1399" b="1" i="0" u="none" strike="noStrike" cap="none">
                <a:solidFill>
                  <a:schemeClr val="dk1"/>
                </a:solidFill>
                <a:latin typeface="Arial"/>
                <a:ea typeface="Arial"/>
                <a:cs typeface="Arial"/>
                <a:sym typeface="Arial"/>
              </a:rPr>
              <a:t>Section 2.</a:t>
            </a:r>
            <a:endParaRPr sz="1399" b="0" i="0" u="none" strike="noStrike" cap="none">
              <a:solidFill>
                <a:schemeClr val="dk1"/>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below image shows that the </a:t>
            </a:r>
            <a:r>
              <a:rPr lang="en-IE" sz="1399" b="1" i="0" u="none" strike="noStrike" cap="none">
                <a:solidFill>
                  <a:schemeClr val="dk1"/>
                </a:solidFill>
                <a:latin typeface="Arial"/>
                <a:ea typeface="Arial"/>
                <a:cs typeface="Arial"/>
                <a:sym typeface="Arial"/>
              </a:rPr>
              <a:t>Agent Manager </a:t>
            </a:r>
            <a:r>
              <a:rPr lang="en-IE" sz="1399" b="0" i="0" u="none" strike="noStrike" cap="none">
                <a:solidFill>
                  <a:schemeClr val="dk1"/>
                </a:solidFill>
                <a:latin typeface="Arial"/>
                <a:ea typeface="Arial"/>
                <a:cs typeface="Arial"/>
                <a:sym typeface="Arial"/>
              </a:rPr>
              <a:t>has three agents; </a:t>
            </a:r>
            <a:r>
              <a:rPr lang="en-IE" sz="1399" b="0" i="1" u="none" strike="noStrike" cap="none">
                <a:solidFill>
                  <a:schemeClr val="dk1"/>
                </a:solidFill>
                <a:latin typeface="Arial"/>
                <a:ea typeface="Arial"/>
                <a:cs typeface="Arial"/>
                <a:sym typeface="Arial"/>
              </a:rPr>
              <a:t>‘Jane’, ‘Bill’ </a:t>
            </a:r>
            <a:r>
              <a:rPr lang="en-IE" sz="1399" b="0" i="0" u="none" strike="noStrike" cap="none">
                <a:solidFill>
                  <a:schemeClr val="dk1"/>
                </a:solidFill>
                <a:latin typeface="Arial"/>
                <a:ea typeface="Arial"/>
                <a:cs typeface="Arial"/>
                <a:sym typeface="Arial"/>
              </a:rPr>
              <a:t>and</a:t>
            </a:r>
            <a:r>
              <a:rPr lang="en-IE" sz="1399" b="0" i="1" u="none" strike="noStrike" cap="none">
                <a:solidFill>
                  <a:schemeClr val="dk1"/>
                </a:solidFill>
                <a:latin typeface="Arial"/>
                <a:ea typeface="Arial"/>
                <a:cs typeface="Arial"/>
                <a:sym typeface="Arial"/>
              </a:rPr>
              <a:t> ‘James’ </a:t>
            </a:r>
            <a:r>
              <a:rPr lang="en-IE" sz="1399" b="0" i="0" u="none" strike="noStrike" cap="none">
                <a:solidFill>
                  <a:schemeClr val="dk1"/>
                </a:solidFill>
                <a:latin typeface="Arial"/>
                <a:ea typeface="Arial"/>
                <a:cs typeface="Arial"/>
                <a:sym typeface="Arial"/>
              </a:rPr>
              <a:t>and currently has no agent requests. The Agent Manager may wish to view the profiles of their Agents by clicking on the </a:t>
            </a:r>
            <a:r>
              <a:rPr lang="en-IE" sz="1399" b="1" i="0" u="none" strike="noStrike" cap="none">
                <a:solidFill>
                  <a:schemeClr val="dk1"/>
                </a:solidFill>
                <a:latin typeface="Arial"/>
                <a:ea typeface="Arial"/>
                <a:cs typeface="Arial"/>
                <a:sym typeface="Arial"/>
              </a:rPr>
              <a:t>‘View’ </a:t>
            </a:r>
            <a:r>
              <a:rPr lang="en-IE" sz="1399" b="0" i="0" u="none" strike="noStrike" cap="none">
                <a:solidFill>
                  <a:schemeClr val="dk1"/>
                </a:solidFill>
                <a:latin typeface="Arial"/>
                <a:ea typeface="Arial"/>
                <a:cs typeface="Arial"/>
                <a:sym typeface="Arial"/>
              </a:rPr>
              <a:t>link under </a:t>
            </a:r>
            <a:r>
              <a:rPr lang="en-IE" sz="1399" b="1" i="0" u="none" strike="noStrike" cap="none">
                <a:solidFill>
                  <a:schemeClr val="dk1"/>
                </a:solidFill>
                <a:latin typeface="Arial"/>
                <a:ea typeface="Arial"/>
                <a:cs typeface="Arial"/>
                <a:sym typeface="Arial"/>
              </a:rPr>
              <a:t>‘Profile’ </a:t>
            </a:r>
            <a:r>
              <a:rPr lang="en-IE" sz="1399" b="0" i="0" u="none" strike="noStrike" cap="none">
                <a:solidFill>
                  <a:schemeClr val="dk1"/>
                </a:solidFill>
                <a:latin typeface="Arial"/>
                <a:ea typeface="Arial"/>
                <a:cs typeface="Arial"/>
                <a:sym typeface="Arial"/>
              </a:rPr>
              <a:t>as highlighted below. </a:t>
            </a:r>
            <a:endParaRPr sz="1399" b="1" i="0" u="none" strike="noStrike" cap="none">
              <a:solidFill>
                <a:schemeClr val="dk1"/>
              </a:solidFill>
              <a:latin typeface="Arial"/>
              <a:ea typeface="Arial"/>
              <a:cs typeface="Arial"/>
              <a:sym typeface="Arial"/>
            </a:endParaRPr>
          </a:p>
        </p:txBody>
      </p:sp>
      <p:pic>
        <p:nvPicPr>
          <p:cNvPr id="491" name="Google Shape;491;p53"/>
          <p:cNvPicPr preferRelativeResize="0"/>
          <p:nvPr/>
        </p:nvPicPr>
        <p:blipFill rotWithShape="1">
          <a:blip r:embed="rId6">
            <a:alphaModFix/>
          </a:blip>
          <a:srcRect/>
          <a:stretch/>
        </p:blipFill>
        <p:spPr>
          <a:xfrm>
            <a:off x="2111367" y="2992720"/>
            <a:ext cx="9750471" cy="3912125"/>
          </a:xfrm>
          <a:prstGeom prst="rect">
            <a:avLst/>
          </a:prstGeom>
          <a:noFill/>
          <a:ln w="9525" cap="flat" cmpd="sng">
            <a:solidFill>
              <a:schemeClr val="dk1"/>
            </a:solidFill>
            <a:prstDash val="solid"/>
            <a:round/>
            <a:headEnd type="none" w="sm" len="sm"/>
            <a:tailEnd type="none" w="sm" len="sm"/>
          </a:ln>
        </p:spPr>
      </p:pic>
      <p:sp>
        <p:nvSpPr>
          <p:cNvPr id="492" name="Google Shape;492;p53"/>
          <p:cNvSpPr/>
          <p:nvPr/>
        </p:nvSpPr>
        <p:spPr>
          <a:xfrm flipH="1">
            <a:off x="9576623" y="5057732"/>
            <a:ext cx="579262" cy="222928"/>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7"/>
        <p:cNvGrpSpPr/>
        <p:nvPr/>
      </p:nvGrpSpPr>
      <p:grpSpPr>
        <a:xfrm>
          <a:off x="0" y="0"/>
          <a:ext cx="0" cy="0"/>
          <a:chOff x="0" y="0"/>
          <a:chExt cx="0" cy="0"/>
        </a:xfrm>
      </p:grpSpPr>
      <p:sp>
        <p:nvSpPr>
          <p:cNvPr id="498" name="Google Shape;498;p54"/>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499" name="Google Shape;499;p54"/>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500" name="Google Shape;500;p54"/>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501" name="Google Shape;501;p54"/>
          <p:cNvSpPr/>
          <p:nvPr/>
        </p:nvSpPr>
        <p:spPr>
          <a:xfrm>
            <a:off x="1349521" y="1323702"/>
            <a:ext cx="10567589" cy="175171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399"/>
              <a:buFont typeface="Arial"/>
              <a:buNone/>
            </a:pPr>
            <a:r>
              <a:rPr lang="en-IE" sz="1400" b="0" i="0" u="none" strike="noStrike" cap="none">
                <a:solidFill>
                  <a:schemeClr val="dk1"/>
                </a:solidFill>
                <a:latin typeface="Arial"/>
                <a:ea typeface="Arial"/>
                <a:cs typeface="Arial"/>
                <a:sym typeface="Arial"/>
              </a:rPr>
              <a:t>The </a:t>
            </a:r>
            <a:r>
              <a:rPr lang="en-IE" sz="1400" b="1" i="0" u="none" strike="noStrike" cap="none">
                <a:solidFill>
                  <a:schemeClr val="dk1"/>
                </a:solidFill>
                <a:latin typeface="Arial"/>
                <a:ea typeface="Arial"/>
                <a:cs typeface="Arial"/>
                <a:sym typeface="Arial"/>
              </a:rPr>
              <a:t>Agent Manager </a:t>
            </a:r>
            <a:r>
              <a:rPr lang="en-IE" sz="1400" b="0" i="0" u="none" strike="noStrike" cap="none">
                <a:solidFill>
                  <a:schemeClr val="dk1"/>
                </a:solidFill>
                <a:latin typeface="Arial"/>
                <a:ea typeface="Arial"/>
                <a:cs typeface="Arial"/>
                <a:sym typeface="Arial"/>
              </a:rPr>
              <a:t>has access to a number of key functions.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99"/>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99"/>
              <a:buFont typeface="Arial"/>
              <a:buNone/>
            </a:pPr>
            <a:r>
              <a:rPr lang="en-IE" sz="1400" b="1" i="0" u="sng" strike="noStrike" cap="none">
                <a:solidFill>
                  <a:srgbClr val="4F868E"/>
                </a:solidFill>
                <a:latin typeface="Arial"/>
                <a:ea typeface="Arial"/>
                <a:cs typeface="Arial"/>
                <a:sym typeface="Arial"/>
              </a:rPr>
              <a:t>Submit Applications</a:t>
            </a:r>
            <a:r>
              <a:rPr lang="en-IE" sz="1400" b="0" i="0" u="sng" strike="noStrike" cap="none">
                <a:solidFill>
                  <a:srgbClr val="4F868E"/>
                </a:solidFill>
                <a:latin typeface="Arial"/>
                <a:ea typeface="Arial"/>
                <a:cs typeface="Arial"/>
                <a:sym typeface="Arial"/>
              </a:rPr>
              <a:t>: </a:t>
            </a:r>
            <a:endParaRPr sz="1400" b="0" i="0" u="sng" strike="noStrike" cap="none">
              <a:solidFill>
                <a:srgbClr val="4F868E"/>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400" b="0" i="0" u="none" strike="noStrike" cap="none">
                <a:solidFill>
                  <a:schemeClr val="dk1"/>
                </a:solidFill>
                <a:latin typeface="Arial"/>
                <a:ea typeface="Arial"/>
                <a:cs typeface="Arial"/>
                <a:sym typeface="Arial"/>
              </a:rPr>
              <a:t>Similar to all Agents, the Agent </a:t>
            </a:r>
            <a:r>
              <a:rPr lang="en-IE" sz="1400" b="1" i="0" u="none" strike="noStrike" cap="none">
                <a:solidFill>
                  <a:schemeClr val="dk1"/>
                </a:solidFill>
                <a:latin typeface="Arial"/>
                <a:ea typeface="Arial"/>
                <a:cs typeface="Arial"/>
                <a:sym typeface="Arial"/>
              </a:rPr>
              <a:t>Manager</a:t>
            </a:r>
            <a:r>
              <a:rPr lang="en-IE" sz="1400" b="0" i="0" u="none" strike="noStrike" cap="none">
                <a:solidFill>
                  <a:schemeClr val="dk1"/>
                </a:solidFill>
                <a:latin typeface="Arial"/>
                <a:ea typeface="Arial"/>
                <a:cs typeface="Arial"/>
                <a:sym typeface="Arial"/>
              </a:rPr>
              <a:t> can create applications for their prospective students through the </a:t>
            </a:r>
            <a:r>
              <a:rPr lang="en-IE" sz="1400" b="1" i="0" u="none" strike="noStrike" cap="none">
                <a:solidFill>
                  <a:schemeClr val="dk1"/>
                </a:solidFill>
                <a:latin typeface="Arial"/>
                <a:ea typeface="Arial"/>
                <a:cs typeface="Arial"/>
                <a:sym typeface="Arial"/>
              </a:rPr>
              <a:t>‘My Dashboard</a:t>
            </a:r>
            <a:r>
              <a:rPr lang="en-IE" sz="1400" b="0" i="0" u="none" strike="noStrike" cap="none">
                <a:solidFill>
                  <a:schemeClr val="dk1"/>
                </a:solidFill>
                <a:latin typeface="Arial"/>
                <a:ea typeface="Arial"/>
                <a:cs typeface="Arial"/>
                <a:sym typeface="Arial"/>
              </a:rPr>
              <a:t>’ tab. To commence creation of an application, they must select </a:t>
            </a:r>
            <a:r>
              <a:rPr lang="en-IE" sz="1400" b="1" i="0" u="none" strike="noStrike" cap="none">
                <a:solidFill>
                  <a:schemeClr val="dk1"/>
                </a:solidFill>
                <a:latin typeface="Arial"/>
                <a:ea typeface="Arial"/>
                <a:cs typeface="Arial"/>
                <a:sym typeface="Arial"/>
              </a:rPr>
              <a:t>‘Start a new application</a:t>
            </a:r>
            <a:r>
              <a:rPr lang="en-IE" sz="1400" b="0" i="0" u="none" strike="noStrike" cap="none">
                <a:solidFill>
                  <a:schemeClr val="dk1"/>
                </a:solidFill>
                <a:latin typeface="Arial"/>
                <a:ea typeface="Arial"/>
                <a:cs typeface="Arial"/>
                <a:sym typeface="Arial"/>
              </a:rPr>
              <a:t>’. We will discuss the creation and submission of student applications in greater detail in </a:t>
            </a:r>
            <a:r>
              <a:rPr lang="en-IE" sz="1400" b="1" i="0" u="none" strike="noStrike" cap="none">
                <a:solidFill>
                  <a:schemeClr val="dk1"/>
                </a:solidFill>
                <a:latin typeface="Arial"/>
                <a:ea typeface="Arial"/>
                <a:cs typeface="Arial"/>
                <a:sym typeface="Arial"/>
              </a:rPr>
              <a:t>Section 5</a:t>
            </a:r>
            <a:r>
              <a:rPr lang="en-IE"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400" b="1" i="0" u="none" strike="noStrike" cap="none">
              <a:solidFill>
                <a:schemeClr val="dk1"/>
              </a:solidFill>
              <a:latin typeface="Arial"/>
              <a:ea typeface="Arial"/>
              <a:cs typeface="Arial"/>
              <a:sym typeface="Arial"/>
            </a:endParaRPr>
          </a:p>
        </p:txBody>
      </p:sp>
      <p:grpSp>
        <p:nvGrpSpPr>
          <p:cNvPr id="502" name="Google Shape;502;p54"/>
          <p:cNvGrpSpPr/>
          <p:nvPr/>
        </p:nvGrpSpPr>
        <p:grpSpPr>
          <a:xfrm>
            <a:off x="2700233" y="3168502"/>
            <a:ext cx="7866169" cy="3740298"/>
            <a:chOff x="5735592" y="1465856"/>
            <a:chExt cx="6942250" cy="2007079"/>
          </a:xfrm>
        </p:grpSpPr>
        <p:pic>
          <p:nvPicPr>
            <p:cNvPr id="503" name="Google Shape;503;p54"/>
            <p:cNvPicPr preferRelativeResize="0"/>
            <p:nvPr/>
          </p:nvPicPr>
          <p:blipFill rotWithShape="1">
            <a:blip r:embed="rId6">
              <a:alphaModFix/>
            </a:blip>
            <a:srcRect r="4534"/>
            <a:stretch/>
          </p:blipFill>
          <p:spPr>
            <a:xfrm>
              <a:off x="5735592" y="1465856"/>
              <a:ext cx="6942250" cy="2007079"/>
            </a:xfrm>
            <a:prstGeom prst="rect">
              <a:avLst/>
            </a:prstGeom>
            <a:noFill/>
            <a:ln w="9525" cap="flat" cmpd="sng">
              <a:solidFill>
                <a:schemeClr val="dk1"/>
              </a:solidFill>
              <a:prstDash val="solid"/>
              <a:round/>
              <a:headEnd type="none" w="sm" len="sm"/>
              <a:tailEnd type="none" w="sm" len="sm"/>
            </a:ln>
          </p:spPr>
        </p:pic>
        <p:sp>
          <p:nvSpPr>
            <p:cNvPr id="504" name="Google Shape;504;p54"/>
            <p:cNvSpPr/>
            <p:nvPr/>
          </p:nvSpPr>
          <p:spPr>
            <a:xfrm flipH="1">
              <a:off x="8277844" y="1480424"/>
              <a:ext cx="764908" cy="232555"/>
            </a:xfrm>
            <a:prstGeom prst="rect">
              <a:avLst/>
            </a:prstGeom>
            <a:noFill/>
            <a:ln w="19050" cap="flat" cmpd="sng">
              <a:solidFill>
                <a:schemeClr val="dk1"/>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grpSp>
      <p:sp>
        <p:nvSpPr>
          <p:cNvPr id="505" name="Google Shape;505;p54"/>
          <p:cNvSpPr/>
          <p:nvPr/>
        </p:nvSpPr>
        <p:spPr>
          <a:xfrm flipH="1">
            <a:off x="5580822" y="3195651"/>
            <a:ext cx="921575" cy="433378"/>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06" name="Google Shape;506;p54"/>
          <p:cNvSpPr/>
          <p:nvPr/>
        </p:nvSpPr>
        <p:spPr>
          <a:xfrm flipH="1">
            <a:off x="9246869" y="4697859"/>
            <a:ext cx="1319529" cy="457071"/>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507" name="Google Shape;507;p54" descr="Cursor"/>
          <p:cNvPicPr preferRelativeResize="0"/>
          <p:nvPr/>
        </p:nvPicPr>
        <p:blipFill rotWithShape="1">
          <a:blip r:embed="rId7">
            <a:alphaModFix/>
          </a:blip>
          <a:srcRect/>
          <a:stretch/>
        </p:blipFill>
        <p:spPr>
          <a:xfrm rot="5400000" flipH="1">
            <a:off x="8065060" y="3882456"/>
            <a:ext cx="1077114" cy="1077114"/>
          </a:xfrm>
          <a:prstGeom prst="rect">
            <a:avLst/>
          </a:prstGeom>
          <a:noFill/>
          <a:ln>
            <a:noFill/>
          </a:ln>
        </p:spPr>
      </p:pic>
      <p:sp>
        <p:nvSpPr>
          <p:cNvPr id="508" name="Google Shape;508;p54"/>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3"/>
        <p:cNvGrpSpPr/>
        <p:nvPr/>
      </p:nvGrpSpPr>
      <p:grpSpPr>
        <a:xfrm>
          <a:off x="0" y="0"/>
          <a:ext cx="0" cy="0"/>
          <a:chOff x="0" y="0"/>
          <a:chExt cx="0" cy="0"/>
        </a:xfrm>
      </p:grpSpPr>
      <p:sp>
        <p:nvSpPr>
          <p:cNvPr id="514" name="Google Shape;514;p55"/>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515" name="Google Shape;515;p55"/>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516" name="Google Shape;516;p55"/>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517" name="Google Shape;517;p55"/>
          <p:cNvSpPr/>
          <p:nvPr/>
        </p:nvSpPr>
        <p:spPr>
          <a:xfrm>
            <a:off x="1415286" y="1333093"/>
            <a:ext cx="3239263" cy="2476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1" i="0" u="sng" strike="noStrike" cap="none">
                <a:solidFill>
                  <a:srgbClr val="4F868E"/>
                </a:solidFill>
                <a:latin typeface="Arial"/>
                <a:ea typeface="Arial"/>
                <a:cs typeface="Arial"/>
                <a:sym typeface="Arial"/>
              </a:rPr>
              <a:t>Using Advanced Search: </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The screen below shows that the Agent Manager can search for agents in the portal by </a:t>
            </a:r>
            <a:r>
              <a:rPr lang="en-IE" sz="1400" b="1" i="0" u="none" strike="noStrike" cap="none">
                <a:solidFill>
                  <a:schemeClr val="dk1"/>
                </a:solidFill>
                <a:latin typeface="Arial"/>
                <a:ea typeface="Arial"/>
                <a:cs typeface="Arial"/>
                <a:sym typeface="Arial"/>
              </a:rPr>
              <a:t>‘First Name’</a:t>
            </a:r>
            <a:r>
              <a:rPr lang="en-IE" sz="1400" b="0" i="0" u="none" strike="noStrike" cap="none">
                <a:solidFill>
                  <a:schemeClr val="dk1"/>
                </a:solidFill>
                <a:latin typeface="Arial"/>
                <a:ea typeface="Arial"/>
                <a:cs typeface="Arial"/>
                <a:sym typeface="Arial"/>
              </a:rPr>
              <a:t>,</a:t>
            </a:r>
            <a:r>
              <a:rPr lang="en-IE" sz="1400" b="1" i="0" u="none" strike="noStrike" cap="none">
                <a:solidFill>
                  <a:schemeClr val="dk1"/>
                </a:solidFill>
                <a:latin typeface="Arial"/>
                <a:ea typeface="Arial"/>
                <a:cs typeface="Arial"/>
                <a:sym typeface="Arial"/>
              </a:rPr>
              <a:t> ‘Last Name’</a:t>
            </a:r>
            <a:r>
              <a:rPr lang="en-IE" sz="1400" b="0" i="0" u="none" strike="noStrike" cap="none">
                <a:solidFill>
                  <a:schemeClr val="dk1"/>
                </a:solidFill>
                <a:latin typeface="Arial"/>
                <a:ea typeface="Arial"/>
                <a:cs typeface="Arial"/>
                <a:sym typeface="Arial"/>
              </a:rPr>
              <a:t>,</a:t>
            </a:r>
            <a:r>
              <a:rPr lang="en-IE" sz="1400" b="1" i="0" u="none" strike="noStrike" cap="none">
                <a:solidFill>
                  <a:schemeClr val="dk1"/>
                </a:solidFill>
                <a:latin typeface="Arial"/>
                <a:ea typeface="Arial"/>
                <a:cs typeface="Arial"/>
                <a:sym typeface="Arial"/>
              </a:rPr>
              <a:t> </a:t>
            </a:r>
            <a:r>
              <a:rPr lang="en-IE" sz="1400" b="0" i="0" u="none" strike="noStrike" cap="none">
                <a:solidFill>
                  <a:schemeClr val="dk1"/>
                </a:solidFill>
                <a:latin typeface="Arial"/>
                <a:ea typeface="Arial"/>
                <a:cs typeface="Arial"/>
                <a:sym typeface="Arial"/>
              </a:rPr>
              <a:t>‘</a:t>
            </a:r>
            <a:r>
              <a:rPr lang="en-IE" sz="1400" b="1" i="0" u="none" strike="noStrike" cap="none">
                <a:solidFill>
                  <a:schemeClr val="dk1"/>
                </a:solidFill>
                <a:latin typeface="Arial"/>
                <a:ea typeface="Arial"/>
                <a:cs typeface="Arial"/>
                <a:sym typeface="Arial"/>
              </a:rPr>
              <a:t>‘Academic Level’</a:t>
            </a:r>
            <a:r>
              <a:rPr lang="en-IE" sz="1400" b="0" i="0" u="none" strike="noStrike" cap="none">
                <a:solidFill>
                  <a:schemeClr val="dk1"/>
                </a:solidFill>
                <a:latin typeface="Arial"/>
                <a:ea typeface="Arial"/>
                <a:cs typeface="Arial"/>
                <a:sym typeface="Arial"/>
              </a:rPr>
              <a:t>,</a:t>
            </a:r>
            <a:r>
              <a:rPr lang="en-IE" sz="1400" b="1" i="0" u="none" strike="noStrike" cap="none">
                <a:solidFill>
                  <a:schemeClr val="dk1"/>
                </a:solidFill>
                <a:latin typeface="Arial"/>
                <a:ea typeface="Arial"/>
                <a:cs typeface="Arial"/>
                <a:sym typeface="Arial"/>
              </a:rPr>
              <a:t> ‘Entry Term’, ‘Academic Programme’ </a:t>
            </a:r>
            <a:r>
              <a:rPr lang="en-IE" sz="1400" b="0" i="0" u="none" strike="noStrike" cap="none">
                <a:solidFill>
                  <a:schemeClr val="dk1"/>
                </a:solidFill>
                <a:latin typeface="Arial"/>
                <a:ea typeface="Arial"/>
                <a:cs typeface="Arial"/>
                <a:sym typeface="Arial"/>
              </a:rPr>
              <a:t>or </a:t>
            </a:r>
            <a:r>
              <a:rPr lang="en-IE" sz="1400" b="1" i="0" u="none" strike="noStrike" cap="none">
                <a:solidFill>
                  <a:schemeClr val="dk1"/>
                </a:solidFill>
                <a:latin typeface="Arial"/>
                <a:ea typeface="Arial"/>
                <a:cs typeface="Arial"/>
                <a:sym typeface="Arial"/>
              </a:rPr>
              <a:t>‘Status’.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The </a:t>
            </a:r>
            <a:r>
              <a:rPr lang="en-IE" sz="1400" b="1" i="0" u="none" strike="noStrike" cap="none">
                <a:solidFill>
                  <a:schemeClr val="dk1"/>
                </a:solidFill>
                <a:latin typeface="Arial"/>
                <a:ea typeface="Arial"/>
                <a:cs typeface="Arial"/>
                <a:sym typeface="Arial"/>
              </a:rPr>
              <a:t>Agent Manager </a:t>
            </a:r>
            <a:r>
              <a:rPr lang="en-IE" sz="1400" b="0" i="0" u="none" strike="noStrike" cap="none">
                <a:solidFill>
                  <a:schemeClr val="dk1"/>
                </a:solidFill>
                <a:latin typeface="Arial"/>
                <a:ea typeface="Arial"/>
                <a:cs typeface="Arial"/>
                <a:sym typeface="Arial"/>
              </a:rPr>
              <a:t>can search for any application processed by any Agent that is assigned to them.</a:t>
            </a:r>
            <a:endParaRPr sz="1400" b="0" i="0" u="none" strike="noStrike" cap="none">
              <a:solidFill>
                <a:srgbClr val="000000"/>
              </a:solidFill>
              <a:latin typeface="Arial"/>
              <a:ea typeface="Arial"/>
              <a:cs typeface="Arial"/>
              <a:sym typeface="Arial"/>
            </a:endParaRPr>
          </a:p>
        </p:txBody>
      </p:sp>
      <p:pic>
        <p:nvPicPr>
          <p:cNvPr id="518" name="Google Shape;518;p55"/>
          <p:cNvPicPr preferRelativeResize="0"/>
          <p:nvPr/>
        </p:nvPicPr>
        <p:blipFill rotWithShape="1">
          <a:blip r:embed="rId6">
            <a:alphaModFix/>
          </a:blip>
          <a:srcRect/>
          <a:stretch/>
        </p:blipFill>
        <p:spPr>
          <a:xfrm>
            <a:off x="5080001" y="1242346"/>
            <a:ext cx="6847244" cy="2476318"/>
          </a:xfrm>
          <a:prstGeom prst="rect">
            <a:avLst/>
          </a:prstGeom>
          <a:noFill/>
          <a:ln w="9525" cap="flat" cmpd="sng">
            <a:solidFill>
              <a:schemeClr val="dk1"/>
            </a:solidFill>
            <a:prstDash val="solid"/>
            <a:round/>
            <a:headEnd type="none" w="sm" len="sm"/>
            <a:tailEnd type="none" w="sm" len="sm"/>
          </a:ln>
        </p:spPr>
      </p:pic>
      <p:sp>
        <p:nvSpPr>
          <p:cNvPr id="519" name="Google Shape;519;p55"/>
          <p:cNvSpPr/>
          <p:nvPr/>
        </p:nvSpPr>
        <p:spPr>
          <a:xfrm flipH="1">
            <a:off x="8806620" y="1236754"/>
            <a:ext cx="1200979" cy="43180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520" name="Google Shape;520;p55"/>
          <p:cNvPicPr preferRelativeResize="0"/>
          <p:nvPr/>
        </p:nvPicPr>
        <p:blipFill rotWithShape="1">
          <a:blip r:embed="rId7">
            <a:alphaModFix/>
          </a:blip>
          <a:srcRect b="17009"/>
          <a:stretch/>
        </p:blipFill>
        <p:spPr>
          <a:xfrm>
            <a:off x="5086993" y="3958933"/>
            <a:ext cx="6988295" cy="2937167"/>
          </a:xfrm>
          <a:prstGeom prst="rect">
            <a:avLst/>
          </a:prstGeom>
          <a:noFill/>
          <a:ln w="9525" cap="flat" cmpd="sng">
            <a:solidFill>
              <a:schemeClr val="dk1"/>
            </a:solidFill>
            <a:prstDash val="solid"/>
            <a:round/>
            <a:headEnd type="none" w="sm" len="sm"/>
            <a:tailEnd type="none" w="sm" len="sm"/>
          </a:ln>
        </p:spPr>
      </p:pic>
      <p:sp>
        <p:nvSpPr>
          <p:cNvPr id="521" name="Google Shape;521;p55"/>
          <p:cNvSpPr/>
          <p:nvPr/>
        </p:nvSpPr>
        <p:spPr>
          <a:xfrm>
            <a:off x="1415286" y="4419781"/>
            <a:ext cx="3239263" cy="2476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400" b="1" i="0" u="sng" strike="noStrike" cap="none">
                <a:solidFill>
                  <a:srgbClr val="4F868E"/>
                </a:solidFill>
                <a:latin typeface="Arial"/>
                <a:ea typeface="Arial"/>
                <a:cs typeface="Arial"/>
                <a:sym typeface="Arial"/>
              </a:rPr>
              <a:t>Application Deadlines</a:t>
            </a:r>
            <a:r>
              <a:rPr lang="en-IE" sz="1400" b="0" i="0" u="sng" strike="noStrike" cap="none">
                <a:solidFill>
                  <a:srgbClr val="4F868E"/>
                </a:solidFill>
                <a:latin typeface="Arial"/>
                <a:ea typeface="Arial"/>
                <a:cs typeface="Arial"/>
                <a:sym typeface="Arial"/>
              </a:rPr>
              <a:t>: </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Clicking on the tab </a:t>
            </a:r>
            <a:r>
              <a:rPr lang="en-IE" sz="1400" b="1" i="0" u="none" strike="noStrike" cap="none">
                <a:solidFill>
                  <a:schemeClr val="dk1"/>
                </a:solidFill>
                <a:latin typeface="Arial"/>
                <a:ea typeface="Arial"/>
                <a:cs typeface="Arial"/>
                <a:sym typeface="Arial"/>
              </a:rPr>
              <a:t>‘Application Deadlines’</a:t>
            </a:r>
            <a:r>
              <a:rPr lang="en-IE" sz="1400" b="0" i="0" u="none" strike="noStrike" cap="none">
                <a:solidFill>
                  <a:schemeClr val="dk1"/>
                </a:solidFill>
                <a:latin typeface="Arial"/>
                <a:ea typeface="Arial"/>
                <a:cs typeface="Arial"/>
                <a:sym typeface="Arial"/>
              </a:rPr>
              <a:t> will display all courses which have a closing date.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Agent Managers and Agents should check this dashboard often to ensure that they submit applications before the closing date.</a:t>
            </a:r>
            <a:endParaRPr sz="1400" b="0" i="0" u="none" strike="noStrike" cap="none">
              <a:solidFill>
                <a:srgbClr val="000000"/>
              </a:solidFill>
              <a:latin typeface="Arial"/>
              <a:ea typeface="Arial"/>
              <a:cs typeface="Arial"/>
              <a:sym typeface="Arial"/>
            </a:endParaRPr>
          </a:p>
        </p:txBody>
      </p:sp>
      <p:sp>
        <p:nvSpPr>
          <p:cNvPr id="522" name="Google Shape;522;p55"/>
          <p:cNvSpPr/>
          <p:nvPr/>
        </p:nvSpPr>
        <p:spPr>
          <a:xfrm flipH="1">
            <a:off x="9098719" y="3987981"/>
            <a:ext cx="1200979" cy="317319"/>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23" name="Google Shape;523;p55"/>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8"/>
        <p:cNvGrpSpPr/>
        <p:nvPr/>
      </p:nvGrpSpPr>
      <p:grpSpPr>
        <a:xfrm>
          <a:off x="0" y="0"/>
          <a:ext cx="0" cy="0"/>
          <a:chOff x="0" y="0"/>
          <a:chExt cx="0" cy="0"/>
        </a:xfrm>
      </p:grpSpPr>
      <p:sp>
        <p:nvSpPr>
          <p:cNvPr id="529" name="Google Shape;529;p56"/>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530" name="Google Shape;530;p56"/>
          <p:cNvPicPr preferRelativeResize="0"/>
          <p:nvPr/>
        </p:nvPicPr>
        <p:blipFill rotWithShape="1">
          <a:blip r:embed="rId4">
            <a:alphaModFix/>
          </a:blip>
          <a:srcRect/>
          <a:stretch/>
        </p:blipFill>
        <p:spPr>
          <a:xfrm>
            <a:off x="7863810" y="4095537"/>
            <a:ext cx="476018" cy="475321"/>
          </a:xfrm>
          <a:prstGeom prst="rect">
            <a:avLst/>
          </a:prstGeom>
          <a:noFill/>
          <a:ln>
            <a:noFill/>
          </a:ln>
        </p:spPr>
      </p:pic>
      <p:sp>
        <p:nvSpPr>
          <p:cNvPr id="531" name="Google Shape;531;p56"/>
          <p:cNvSpPr/>
          <p:nvPr/>
        </p:nvSpPr>
        <p:spPr>
          <a:xfrm>
            <a:off x="1326508" y="1226750"/>
            <a:ext cx="10154292" cy="14712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400" b="1" i="0" u="sng" strike="noStrike" cap="none">
                <a:solidFill>
                  <a:srgbClr val="4F868E"/>
                </a:solidFill>
                <a:latin typeface="Arial"/>
                <a:ea typeface="Arial"/>
                <a:cs typeface="Arial"/>
                <a:sym typeface="Arial"/>
              </a:rPr>
              <a:t>Inactivate an Agent account: </a:t>
            </a:r>
            <a:endParaRPr sz="1400" b="1" i="0" u="sng" strike="noStrike" cap="none">
              <a:solidFill>
                <a:srgbClr val="4F868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400" b="0" i="0" u="none" strike="noStrike" cap="none">
                <a:solidFill>
                  <a:schemeClr val="dk1"/>
                </a:solidFill>
                <a:latin typeface="Arial"/>
                <a:ea typeface="Arial"/>
                <a:cs typeface="Arial"/>
                <a:sym typeface="Arial"/>
              </a:rPr>
              <a:t>Only Agent Managers can inactivate an Agent account. </a:t>
            </a:r>
            <a:endParaRPr sz="1400" b="0" i="0" u="none" strike="noStrike" cap="none">
              <a:solidFill>
                <a:srgbClr val="000000"/>
              </a:solidFill>
              <a:latin typeface="Arial"/>
              <a:ea typeface="Arial"/>
              <a:cs typeface="Arial"/>
              <a:sym typeface="Arial"/>
            </a:endParaRPr>
          </a:p>
          <a:p>
            <a:pPr marL="799876" marR="0" lvl="1" indent="-342900" algn="l" rtl="0">
              <a:lnSpc>
                <a:spcPct val="100000"/>
              </a:lnSpc>
              <a:spcBef>
                <a:spcPts val="875"/>
              </a:spcBef>
              <a:spcAft>
                <a:spcPts val="0"/>
              </a:spcAft>
              <a:buClr>
                <a:schemeClr val="dk1"/>
              </a:buClr>
              <a:buSzPts val="1399"/>
              <a:buFont typeface="Arial"/>
              <a:buAutoNum type="arabicPeriod"/>
            </a:pPr>
            <a:r>
              <a:rPr lang="en-IE" sz="1400" b="0" i="0" u="none" strike="noStrike" cap="none">
                <a:solidFill>
                  <a:schemeClr val="dk1"/>
                </a:solidFill>
                <a:latin typeface="Arial"/>
                <a:ea typeface="Arial"/>
                <a:cs typeface="Arial"/>
                <a:sym typeface="Arial"/>
              </a:rPr>
              <a:t>The Agent Manager must log into their account and select their </a:t>
            </a:r>
            <a:r>
              <a:rPr lang="en-IE" sz="1400" b="1" i="0" u="none" strike="noStrike" cap="none">
                <a:solidFill>
                  <a:schemeClr val="dk1"/>
                </a:solidFill>
                <a:latin typeface="Arial"/>
                <a:ea typeface="Arial"/>
                <a:cs typeface="Arial"/>
                <a:sym typeface="Arial"/>
              </a:rPr>
              <a:t>‘Manager Dashboard’ </a:t>
            </a:r>
            <a:endParaRPr sz="1400" b="0" i="0" u="none" strike="noStrike" cap="none">
              <a:solidFill>
                <a:srgbClr val="000000"/>
              </a:solidFill>
              <a:latin typeface="Arial"/>
              <a:ea typeface="Arial"/>
              <a:cs typeface="Arial"/>
              <a:sym typeface="Arial"/>
            </a:endParaRPr>
          </a:p>
          <a:p>
            <a:pPr marL="799876" marR="0" lvl="1" indent="-342900" algn="l" rtl="0">
              <a:lnSpc>
                <a:spcPct val="100000"/>
              </a:lnSpc>
              <a:spcBef>
                <a:spcPts val="875"/>
              </a:spcBef>
              <a:spcAft>
                <a:spcPts val="0"/>
              </a:spcAft>
              <a:buClr>
                <a:schemeClr val="dk1"/>
              </a:buClr>
              <a:buSzPts val="1399"/>
              <a:buFont typeface="Arial"/>
              <a:buAutoNum type="arabicPeriod"/>
            </a:pPr>
            <a:r>
              <a:rPr lang="en-IE" sz="1400" b="0" i="0" u="none" strike="noStrike" cap="none">
                <a:solidFill>
                  <a:schemeClr val="dk1"/>
                </a:solidFill>
                <a:latin typeface="Arial"/>
                <a:ea typeface="Arial"/>
                <a:cs typeface="Arial"/>
                <a:sym typeface="Arial"/>
              </a:rPr>
              <a:t>Tick the box to the left of the agent if they want to inactivate an account. </a:t>
            </a:r>
            <a:endParaRPr sz="1400" b="0" i="0" u="none" strike="noStrike" cap="none">
              <a:solidFill>
                <a:srgbClr val="000000"/>
              </a:solidFill>
              <a:latin typeface="Arial"/>
              <a:ea typeface="Arial"/>
              <a:cs typeface="Arial"/>
              <a:sym typeface="Arial"/>
            </a:endParaRPr>
          </a:p>
          <a:p>
            <a:pPr marL="799876" marR="0" lvl="1" indent="-342900" algn="l" rtl="0">
              <a:lnSpc>
                <a:spcPct val="100000"/>
              </a:lnSpc>
              <a:spcBef>
                <a:spcPts val="875"/>
              </a:spcBef>
              <a:spcAft>
                <a:spcPts val="0"/>
              </a:spcAft>
              <a:buClr>
                <a:schemeClr val="dk1"/>
              </a:buClr>
              <a:buSzPts val="1399"/>
              <a:buFont typeface="Arial"/>
              <a:buAutoNum type="arabicPeriod"/>
            </a:pPr>
            <a:r>
              <a:rPr lang="en-IE" sz="1400" b="0" i="0" u="none" strike="noStrike" cap="none">
                <a:solidFill>
                  <a:schemeClr val="dk1"/>
                </a:solidFill>
                <a:latin typeface="Arial"/>
                <a:ea typeface="Arial"/>
                <a:cs typeface="Arial"/>
                <a:sym typeface="Arial"/>
              </a:rPr>
              <a:t>Select </a:t>
            </a:r>
            <a:r>
              <a:rPr lang="en-IE" sz="1400" b="1" i="0" u="none" strike="noStrike" cap="none">
                <a:solidFill>
                  <a:schemeClr val="dk1"/>
                </a:solidFill>
                <a:latin typeface="Arial"/>
                <a:ea typeface="Arial"/>
                <a:cs typeface="Arial"/>
                <a:sym typeface="Arial"/>
              </a:rPr>
              <a:t>‘Inactivate Agent’</a:t>
            </a:r>
            <a:r>
              <a:rPr lang="en-IE" sz="1400" b="0" i="0" u="none" strike="noStrike" cap="none">
                <a:solidFill>
                  <a:schemeClr val="dk1"/>
                </a:solidFill>
                <a:latin typeface="Arial"/>
                <a:ea typeface="Arial"/>
                <a:cs typeface="Arial"/>
                <a:sym typeface="Arial"/>
              </a:rPr>
              <a:t>.</a:t>
            </a:r>
            <a:r>
              <a:rPr lang="en-IE" sz="1400" b="1" i="0" u="none" strike="noStrike" cap="none">
                <a:solidFill>
                  <a:schemeClr val="dk1"/>
                </a:solidFill>
                <a:latin typeface="Arial"/>
                <a:ea typeface="Arial"/>
                <a:cs typeface="Arial"/>
                <a:sym typeface="Arial"/>
              </a:rPr>
              <a:t> </a:t>
            </a:r>
            <a:r>
              <a:rPr lang="en-IE" sz="1400" b="0" i="0" u="none" strike="noStrike" cap="none">
                <a:solidFill>
                  <a:schemeClr val="dk1"/>
                </a:solidFill>
                <a:latin typeface="Arial"/>
                <a:ea typeface="Arial"/>
                <a:cs typeface="Arial"/>
                <a:sym typeface="Arial"/>
              </a:rPr>
              <a:t>The Agent will be notified that their account has been inactivated.</a:t>
            </a:r>
            <a:endParaRPr sz="1400" b="1" i="0" u="none" strike="noStrike" cap="none">
              <a:solidFill>
                <a:schemeClr val="dk1"/>
              </a:solidFill>
              <a:latin typeface="Arial"/>
              <a:ea typeface="Arial"/>
              <a:cs typeface="Arial"/>
              <a:sym typeface="Arial"/>
            </a:endParaRPr>
          </a:p>
        </p:txBody>
      </p:sp>
      <p:pic>
        <p:nvPicPr>
          <p:cNvPr id="532" name="Google Shape;532;p56"/>
          <p:cNvPicPr preferRelativeResize="0"/>
          <p:nvPr/>
        </p:nvPicPr>
        <p:blipFill rotWithShape="1">
          <a:blip r:embed="rId5">
            <a:alphaModFix/>
          </a:blip>
          <a:srcRect/>
          <a:stretch/>
        </p:blipFill>
        <p:spPr>
          <a:xfrm>
            <a:off x="2336799" y="3203237"/>
            <a:ext cx="8509595" cy="3677513"/>
          </a:xfrm>
          <a:prstGeom prst="rect">
            <a:avLst/>
          </a:prstGeom>
          <a:noFill/>
          <a:ln w="9525" cap="flat" cmpd="sng">
            <a:solidFill>
              <a:schemeClr val="dk1"/>
            </a:solidFill>
            <a:prstDash val="solid"/>
            <a:round/>
            <a:headEnd type="none" w="sm" len="sm"/>
            <a:tailEnd type="none" w="sm" len="sm"/>
          </a:ln>
        </p:spPr>
      </p:pic>
      <p:pic>
        <p:nvPicPr>
          <p:cNvPr id="533" name="Google Shape;533;p56" descr="Cursor"/>
          <p:cNvPicPr preferRelativeResize="0"/>
          <p:nvPr/>
        </p:nvPicPr>
        <p:blipFill rotWithShape="1">
          <a:blip r:embed="rId6">
            <a:alphaModFix/>
          </a:blip>
          <a:srcRect/>
          <a:stretch/>
        </p:blipFill>
        <p:spPr>
          <a:xfrm rot="5400000" flipH="1">
            <a:off x="2336799" y="5184580"/>
            <a:ext cx="1077114" cy="1077114"/>
          </a:xfrm>
          <a:prstGeom prst="rect">
            <a:avLst/>
          </a:prstGeom>
          <a:noFill/>
          <a:ln>
            <a:noFill/>
          </a:ln>
        </p:spPr>
      </p:pic>
      <p:sp>
        <p:nvSpPr>
          <p:cNvPr id="534" name="Google Shape;534;p56"/>
          <p:cNvSpPr/>
          <p:nvPr/>
        </p:nvSpPr>
        <p:spPr>
          <a:xfrm flipH="1">
            <a:off x="3413913" y="6159500"/>
            <a:ext cx="2326487" cy="45720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35" name="Google Shape;535;p56"/>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0"/>
        <p:cNvGrpSpPr/>
        <p:nvPr/>
      </p:nvGrpSpPr>
      <p:grpSpPr>
        <a:xfrm>
          <a:off x="0" y="0"/>
          <a:ext cx="0" cy="0"/>
          <a:chOff x="0" y="0"/>
          <a:chExt cx="0" cy="0"/>
        </a:xfrm>
      </p:grpSpPr>
      <p:sp>
        <p:nvSpPr>
          <p:cNvPr id="541" name="Google Shape;541;p57"/>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542" name="Google Shape;542;p57"/>
          <p:cNvPicPr preferRelativeResize="0"/>
          <p:nvPr/>
        </p:nvPicPr>
        <p:blipFill rotWithShape="1">
          <a:blip r:embed="rId4">
            <a:alphaModFix/>
          </a:blip>
          <a:srcRect/>
          <a:stretch/>
        </p:blipFill>
        <p:spPr>
          <a:xfrm>
            <a:off x="7863810" y="4095537"/>
            <a:ext cx="476018" cy="475321"/>
          </a:xfrm>
          <a:prstGeom prst="rect">
            <a:avLst/>
          </a:prstGeom>
          <a:noFill/>
          <a:ln>
            <a:noFill/>
          </a:ln>
        </p:spPr>
      </p:pic>
      <p:sp>
        <p:nvSpPr>
          <p:cNvPr id="543" name="Google Shape;543;p57"/>
          <p:cNvSpPr/>
          <p:nvPr/>
        </p:nvSpPr>
        <p:spPr>
          <a:xfrm>
            <a:off x="1313808" y="1251452"/>
            <a:ext cx="10944906" cy="19165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1" i="0" u="sng" strike="noStrike" cap="none">
                <a:solidFill>
                  <a:srgbClr val="4F868E"/>
                </a:solidFill>
                <a:latin typeface="Arial"/>
                <a:ea typeface="Arial"/>
                <a:cs typeface="Arial"/>
                <a:sym typeface="Arial"/>
              </a:rPr>
              <a:t>Viewing of all applications: </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The </a:t>
            </a:r>
            <a:r>
              <a:rPr lang="en-IE" sz="1399" b="1" i="0" u="none" strike="noStrike" cap="none">
                <a:solidFill>
                  <a:srgbClr val="000000"/>
                </a:solidFill>
                <a:latin typeface="Arial"/>
                <a:ea typeface="Arial"/>
                <a:cs typeface="Arial"/>
                <a:sym typeface="Arial"/>
              </a:rPr>
              <a:t>‘My Dashboard’ </a:t>
            </a:r>
            <a:r>
              <a:rPr lang="en-IE" sz="1399" b="0" i="0" u="none" strike="noStrike" cap="none">
                <a:solidFill>
                  <a:srgbClr val="000000"/>
                </a:solidFill>
                <a:latin typeface="Arial"/>
                <a:ea typeface="Arial"/>
                <a:cs typeface="Arial"/>
                <a:sym typeface="Arial"/>
              </a:rPr>
              <a:t>tab in the Agent Manager’s portal will only show the applications processed by themselves. </a:t>
            </a:r>
            <a:endParaRPr sz="18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1. In order to view all applications processed by the Agents, the Agent Manager should click on the tab ‘</a:t>
            </a:r>
            <a:r>
              <a:rPr lang="en-IE" sz="1399" b="1" i="0" u="none" strike="noStrike" cap="none">
                <a:solidFill>
                  <a:srgbClr val="000000"/>
                </a:solidFill>
                <a:latin typeface="Arial"/>
                <a:ea typeface="Arial"/>
                <a:cs typeface="Arial"/>
                <a:sym typeface="Arial"/>
              </a:rPr>
              <a:t>Advanced Search’.  </a:t>
            </a:r>
            <a:endParaRPr sz="18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2. They should then click on the button </a:t>
            </a:r>
            <a:r>
              <a:rPr lang="en-IE" sz="1399" b="1" i="0" u="none" strike="noStrike" cap="none">
                <a:solidFill>
                  <a:srgbClr val="000000"/>
                </a:solidFill>
                <a:latin typeface="Arial"/>
                <a:ea typeface="Arial"/>
                <a:cs typeface="Arial"/>
                <a:sym typeface="Arial"/>
              </a:rPr>
              <a:t>‘Apply Filters’ </a:t>
            </a:r>
            <a:r>
              <a:rPr lang="en-IE" sz="1399" b="0" i="0" u="none" strike="noStrike" cap="none">
                <a:solidFill>
                  <a:srgbClr val="000000"/>
                </a:solidFill>
                <a:latin typeface="Arial"/>
                <a:ea typeface="Arial"/>
                <a:cs typeface="Arial"/>
                <a:sym typeface="Arial"/>
              </a:rPr>
              <a:t>and the results will display all applications processed by the Agent Manager and by the Agents associated with this Agent Manager. </a:t>
            </a:r>
            <a:endParaRPr sz="1800" b="0" i="0" u="none" strike="noStrike" cap="none">
              <a:solidFill>
                <a:srgbClr val="000000"/>
              </a:solidFill>
              <a:latin typeface="Arial"/>
              <a:ea typeface="Arial"/>
              <a:cs typeface="Arial"/>
              <a:sym typeface="Arial"/>
            </a:endParaRPr>
          </a:p>
          <a:p>
            <a:pPr marL="285609" marR="0" lvl="0" indent="-196772" algn="l" rtl="0">
              <a:lnSpc>
                <a:spcPct val="100000"/>
              </a:lnSpc>
              <a:spcBef>
                <a:spcPts val="875"/>
              </a:spcBef>
              <a:spcAft>
                <a:spcPts val="0"/>
              </a:spcAft>
              <a:buClr>
                <a:srgbClr val="000000"/>
              </a:buClr>
              <a:buSzPts val="1399"/>
              <a:buFont typeface="Arial"/>
              <a:buNone/>
            </a:pPr>
            <a:endParaRPr sz="1399" b="0" i="0" u="none" strike="noStrike" cap="none">
              <a:solidFill>
                <a:srgbClr val="000000"/>
              </a:solidFill>
              <a:latin typeface="Arial"/>
              <a:ea typeface="Arial"/>
              <a:cs typeface="Arial"/>
              <a:sym typeface="Arial"/>
            </a:endParaRPr>
          </a:p>
        </p:txBody>
      </p:sp>
      <p:grpSp>
        <p:nvGrpSpPr>
          <p:cNvPr id="544" name="Google Shape;544;p57"/>
          <p:cNvGrpSpPr/>
          <p:nvPr/>
        </p:nvGrpSpPr>
        <p:grpSpPr>
          <a:xfrm>
            <a:off x="2852420" y="2907066"/>
            <a:ext cx="7023100" cy="3988766"/>
            <a:chOff x="3378200" y="2856214"/>
            <a:chExt cx="7216110" cy="4099779"/>
          </a:xfrm>
        </p:grpSpPr>
        <p:pic>
          <p:nvPicPr>
            <p:cNvPr id="545" name="Google Shape;545;p57"/>
            <p:cNvPicPr preferRelativeResize="0"/>
            <p:nvPr/>
          </p:nvPicPr>
          <p:blipFill rotWithShape="1">
            <a:blip r:embed="rId5">
              <a:alphaModFix/>
            </a:blip>
            <a:srcRect/>
            <a:stretch/>
          </p:blipFill>
          <p:spPr>
            <a:xfrm>
              <a:off x="3378200" y="2919939"/>
              <a:ext cx="7216110" cy="4036054"/>
            </a:xfrm>
            <a:prstGeom prst="rect">
              <a:avLst/>
            </a:prstGeom>
            <a:noFill/>
            <a:ln>
              <a:noFill/>
            </a:ln>
          </p:spPr>
        </p:pic>
        <p:sp>
          <p:nvSpPr>
            <p:cNvPr id="546" name="Google Shape;546;p57"/>
            <p:cNvSpPr/>
            <p:nvPr/>
          </p:nvSpPr>
          <p:spPr>
            <a:xfrm flipH="1">
              <a:off x="8661228" y="4533160"/>
              <a:ext cx="1441405" cy="275066"/>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47" name="Google Shape;547;p57"/>
            <p:cNvSpPr/>
            <p:nvPr/>
          </p:nvSpPr>
          <p:spPr>
            <a:xfrm flipH="1">
              <a:off x="6660414" y="2856214"/>
              <a:ext cx="870686" cy="454223"/>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grpSp>
      <p:sp>
        <p:nvSpPr>
          <p:cNvPr id="548" name="Google Shape;548;p57"/>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3"/>
        <p:cNvGrpSpPr/>
        <p:nvPr/>
      </p:nvGrpSpPr>
      <p:grpSpPr>
        <a:xfrm>
          <a:off x="0" y="0"/>
          <a:ext cx="0" cy="0"/>
          <a:chOff x="0" y="0"/>
          <a:chExt cx="0" cy="0"/>
        </a:xfrm>
      </p:grpSpPr>
      <p:sp>
        <p:nvSpPr>
          <p:cNvPr id="554" name="Google Shape;554;p58"/>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555" name="Google Shape;555;p58"/>
          <p:cNvPicPr preferRelativeResize="0"/>
          <p:nvPr/>
        </p:nvPicPr>
        <p:blipFill rotWithShape="1">
          <a:blip r:embed="rId4">
            <a:alphaModFix/>
          </a:blip>
          <a:srcRect/>
          <a:stretch/>
        </p:blipFill>
        <p:spPr>
          <a:xfrm>
            <a:off x="7863810" y="4095537"/>
            <a:ext cx="476018" cy="475321"/>
          </a:xfrm>
          <a:prstGeom prst="rect">
            <a:avLst/>
          </a:prstGeom>
          <a:noFill/>
          <a:ln>
            <a:noFill/>
          </a:ln>
        </p:spPr>
      </p:pic>
      <p:sp>
        <p:nvSpPr>
          <p:cNvPr id="556" name="Google Shape;556;p58"/>
          <p:cNvSpPr/>
          <p:nvPr/>
        </p:nvSpPr>
        <p:spPr>
          <a:xfrm>
            <a:off x="1406686" y="1406704"/>
            <a:ext cx="4442322" cy="21267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1" i="0" u="sng" strike="noStrike" cap="none">
                <a:solidFill>
                  <a:srgbClr val="4F868E"/>
                </a:solidFill>
                <a:latin typeface="Arial"/>
                <a:ea typeface="Arial"/>
                <a:cs typeface="Arial"/>
                <a:sym typeface="Arial"/>
              </a:rPr>
              <a:t>Viewing applications of a specific agent: </a:t>
            </a:r>
            <a:r>
              <a:rPr lang="en-IE" sz="1399" b="1" i="0" u="none" strike="noStrike" cap="none">
                <a:solidFill>
                  <a:srgbClr val="000000"/>
                </a:solidFill>
                <a:latin typeface="Arial"/>
                <a:ea typeface="Arial"/>
                <a:cs typeface="Arial"/>
                <a:sym typeface="Arial"/>
              </a:rPr>
              <a:t/>
            </a:r>
            <a:br>
              <a:rPr lang="en-IE" sz="1399" b="1" i="0" u="none" strike="noStrike" cap="none">
                <a:solidFill>
                  <a:srgbClr val="000000"/>
                </a:solidFill>
                <a:latin typeface="Arial"/>
                <a:ea typeface="Arial"/>
                <a:cs typeface="Arial"/>
                <a:sym typeface="Arial"/>
              </a:rPr>
            </a:br>
            <a:r>
              <a:rPr lang="en-IE" sz="1399" b="1" i="0" u="none" strike="noStrike" cap="none">
                <a:solidFill>
                  <a:srgbClr val="000000"/>
                </a:solidFill>
                <a:latin typeface="Arial"/>
                <a:ea typeface="Arial"/>
                <a:cs typeface="Arial"/>
                <a:sym typeface="Arial"/>
              </a:rPr>
              <a:t/>
            </a:r>
            <a:br>
              <a:rPr lang="en-IE" sz="1399" b="1" i="0" u="none" strike="noStrike" cap="none">
                <a:solidFill>
                  <a:srgbClr val="000000"/>
                </a:solidFill>
                <a:latin typeface="Arial"/>
                <a:ea typeface="Arial"/>
                <a:cs typeface="Arial"/>
                <a:sym typeface="Arial"/>
              </a:rPr>
            </a:br>
            <a:r>
              <a:rPr lang="en-IE" sz="1399" b="0" i="0" u="none" strike="noStrike" cap="none">
                <a:solidFill>
                  <a:srgbClr val="000000"/>
                </a:solidFill>
                <a:latin typeface="Arial"/>
                <a:ea typeface="Arial"/>
                <a:cs typeface="Arial"/>
                <a:sym typeface="Arial"/>
              </a:rPr>
              <a:t>The Agent Manager may also wish to view the applications processed by specific agents by:</a:t>
            </a:r>
            <a:endParaRPr sz="18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1. Selecting the </a:t>
            </a:r>
            <a:r>
              <a:rPr lang="en-IE" sz="1399" b="1" i="0" u="none" strike="noStrike" cap="none">
                <a:solidFill>
                  <a:srgbClr val="000000"/>
                </a:solidFill>
                <a:latin typeface="Arial"/>
                <a:ea typeface="Arial"/>
                <a:cs typeface="Arial"/>
                <a:sym typeface="Arial"/>
              </a:rPr>
              <a:t>‘Manager Dashboard’  </a:t>
            </a:r>
            <a:endParaRPr sz="18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2. Selecting the </a:t>
            </a:r>
            <a:r>
              <a:rPr lang="en-IE" sz="1399" b="1" i="0" u="none" strike="noStrike" cap="none">
                <a:solidFill>
                  <a:srgbClr val="000000"/>
                </a:solidFill>
                <a:latin typeface="Arial"/>
                <a:ea typeface="Arial"/>
                <a:cs typeface="Arial"/>
                <a:sym typeface="Arial"/>
              </a:rPr>
              <a:t>‘View</a:t>
            </a:r>
            <a:r>
              <a:rPr lang="en-IE" sz="1399" b="0" i="0" u="none" strike="noStrike" cap="none">
                <a:solidFill>
                  <a:srgbClr val="000000"/>
                </a:solidFill>
                <a:latin typeface="Arial"/>
                <a:ea typeface="Arial"/>
                <a:cs typeface="Arial"/>
                <a:sym typeface="Arial"/>
              </a:rPr>
              <a:t>’ link beside the relevant agent, as highlighted on the right.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pic>
        <p:nvPicPr>
          <p:cNvPr id="557" name="Google Shape;557;p58"/>
          <p:cNvPicPr preferRelativeResize="0"/>
          <p:nvPr/>
        </p:nvPicPr>
        <p:blipFill rotWithShape="1">
          <a:blip r:embed="rId5">
            <a:alphaModFix/>
          </a:blip>
          <a:srcRect b="4923"/>
          <a:stretch/>
        </p:blipFill>
        <p:spPr>
          <a:xfrm>
            <a:off x="1586473" y="3937910"/>
            <a:ext cx="7027069" cy="2941714"/>
          </a:xfrm>
          <a:prstGeom prst="rect">
            <a:avLst/>
          </a:prstGeom>
          <a:noFill/>
          <a:ln w="9525" cap="flat" cmpd="sng">
            <a:solidFill>
              <a:srgbClr val="000000"/>
            </a:solidFill>
            <a:prstDash val="solid"/>
            <a:round/>
            <a:headEnd type="none" w="sm" len="sm"/>
            <a:tailEnd type="none" w="sm" len="sm"/>
          </a:ln>
        </p:spPr>
      </p:pic>
      <p:sp>
        <p:nvSpPr>
          <p:cNvPr id="558" name="Google Shape;558;p58"/>
          <p:cNvSpPr/>
          <p:nvPr/>
        </p:nvSpPr>
        <p:spPr>
          <a:xfrm>
            <a:off x="8225258" y="5096087"/>
            <a:ext cx="3903241" cy="1714957"/>
          </a:xfrm>
          <a:prstGeom prst="rect">
            <a:avLst/>
          </a:prstGeom>
          <a:noFill/>
          <a:ln>
            <a:noFill/>
          </a:ln>
        </p:spPr>
        <p:txBody>
          <a:bodyPr spcFirstLastPara="1" wrap="square" lIns="91425" tIns="45700" rIns="91425" bIns="45700" anchor="t" anchorCtr="0">
            <a:noAutofit/>
          </a:bodyPr>
          <a:lstStyle/>
          <a:p>
            <a:pPr marL="456975" marR="0" lvl="1"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Selecting the </a:t>
            </a:r>
            <a:r>
              <a:rPr lang="en-IE" sz="1399" b="1" i="0" u="none" strike="noStrike" cap="none">
                <a:solidFill>
                  <a:srgbClr val="000000"/>
                </a:solidFill>
                <a:latin typeface="Arial"/>
                <a:ea typeface="Arial"/>
                <a:cs typeface="Arial"/>
                <a:sym typeface="Arial"/>
              </a:rPr>
              <a:t>‘View’ </a:t>
            </a:r>
            <a:r>
              <a:rPr lang="en-IE" sz="1399" b="0" i="0" u="none" strike="noStrike" cap="none">
                <a:solidFill>
                  <a:srgbClr val="000000"/>
                </a:solidFill>
                <a:latin typeface="Arial"/>
                <a:ea typeface="Arial"/>
                <a:cs typeface="Arial"/>
                <a:sym typeface="Arial"/>
              </a:rPr>
              <a:t>link associated with an Agent will then display all applications processed by them, as shown on the right, </a:t>
            </a:r>
            <a:endParaRPr sz="14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Agent </a:t>
            </a:r>
            <a:r>
              <a:rPr lang="en-IE" sz="1399" b="0" i="1" u="none" strike="noStrike" cap="none">
                <a:solidFill>
                  <a:srgbClr val="000000"/>
                </a:solidFill>
                <a:latin typeface="Arial"/>
                <a:ea typeface="Arial"/>
                <a:cs typeface="Arial"/>
                <a:sym typeface="Arial"/>
              </a:rPr>
              <a:t>‘Jane Banks’ </a:t>
            </a:r>
            <a:r>
              <a:rPr lang="en-IE" sz="1399" b="0" i="0" u="none" strike="noStrike" cap="none">
                <a:solidFill>
                  <a:srgbClr val="000000"/>
                </a:solidFill>
                <a:latin typeface="Arial"/>
                <a:ea typeface="Arial"/>
                <a:cs typeface="Arial"/>
                <a:sym typeface="Arial"/>
              </a:rPr>
              <a:t>has 2 applications in progress.</a:t>
            </a:r>
            <a:endParaRPr sz="1800" b="0" i="0" u="none" strike="noStrike" cap="none">
              <a:solidFill>
                <a:srgbClr val="000000"/>
              </a:solidFill>
              <a:latin typeface="Arial"/>
              <a:ea typeface="Arial"/>
              <a:cs typeface="Arial"/>
              <a:sym typeface="Arial"/>
            </a:endParaRPr>
          </a:p>
        </p:txBody>
      </p:sp>
      <p:grpSp>
        <p:nvGrpSpPr>
          <p:cNvPr id="559" name="Google Shape;559;p58"/>
          <p:cNvGrpSpPr/>
          <p:nvPr/>
        </p:nvGrpSpPr>
        <p:grpSpPr>
          <a:xfrm>
            <a:off x="5849008" y="1193349"/>
            <a:ext cx="6419840" cy="2577264"/>
            <a:chOff x="6454798" y="974730"/>
            <a:chExt cx="6419840" cy="2577264"/>
          </a:xfrm>
        </p:grpSpPr>
        <p:pic>
          <p:nvPicPr>
            <p:cNvPr id="560" name="Google Shape;560;p58"/>
            <p:cNvPicPr preferRelativeResize="0"/>
            <p:nvPr/>
          </p:nvPicPr>
          <p:blipFill rotWithShape="1">
            <a:blip r:embed="rId6">
              <a:alphaModFix/>
            </a:blip>
            <a:srcRect/>
            <a:stretch/>
          </p:blipFill>
          <p:spPr>
            <a:xfrm>
              <a:off x="6454798" y="974730"/>
              <a:ext cx="6419840" cy="2577264"/>
            </a:xfrm>
            <a:prstGeom prst="rect">
              <a:avLst/>
            </a:prstGeom>
            <a:noFill/>
            <a:ln w="9525" cap="flat" cmpd="sng">
              <a:solidFill>
                <a:schemeClr val="dk1"/>
              </a:solidFill>
              <a:prstDash val="solid"/>
              <a:round/>
              <a:headEnd type="none" w="sm" len="sm"/>
              <a:tailEnd type="none" w="sm" len="sm"/>
            </a:ln>
          </p:spPr>
        </p:pic>
        <p:sp>
          <p:nvSpPr>
            <p:cNvPr id="561" name="Google Shape;561;p58"/>
            <p:cNvSpPr/>
            <p:nvPr/>
          </p:nvSpPr>
          <p:spPr>
            <a:xfrm flipH="1">
              <a:off x="11198886" y="2651931"/>
              <a:ext cx="440446" cy="18391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562" name="Google Shape;562;p58" descr="Cursor"/>
            <p:cNvPicPr preferRelativeResize="0"/>
            <p:nvPr/>
          </p:nvPicPr>
          <p:blipFill rotWithShape="1">
            <a:blip r:embed="rId7">
              <a:alphaModFix/>
            </a:blip>
            <a:srcRect/>
            <a:stretch/>
          </p:blipFill>
          <p:spPr>
            <a:xfrm rot="10014650" flipH="1">
              <a:off x="11390198" y="1619411"/>
              <a:ext cx="739568" cy="739568"/>
            </a:xfrm>
            <a:prstGeom prst="rect">
              <a:avLst/>
            </a:prstGeom>
            <a:noFill/>
            <a:ln>
              <a:noFill/>
            </a:ln>
          </p:spPr>
        </p:pic>
      </p:grpSp>
      <p:sp>
        <p:nvSpPr>
          <p:cNvPr id="563" name="Google Shape;563;p58"/>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02" name="Google Shape;202;p32"/>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203" name="Google Shape;203;p32"/>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204" name="Google Shape;204;p32"/>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1</a:t>
            </a:r>
            <a:endParaRPr sz="8996" b="0" i="0" u="none" strike="noStrike" cap="none">
              <a:solidFill>
                <a:srgbClr val="FFFFFF"/>
              </a:solidFill>
              <a:latin typeface="Arial"/>
              <a:ea typeface="Arial"/>
              <a:cs typeface="Arial"/>
              <a:sym typeface="Arial"/>
            </a:endParaRPr>
          </a:p>
        </p:txBody>
      </p:sp>
      <p:sp>
        <p:nvSpPr>
          <p:cNvPr id="205" name="Google Shape;205;p32"/>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Introduction to CRM Recruit</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8"/>
        <p:cNvGrpSpPr/>
        <p:nvPr/>
      </p:nvGrpSpPr>
      <p:grpSpPr>
        <a:xfrm>
          <a:off x="0" y="0"/>
          <a:ext cx="0" cy="0"/>
          <a:chOff x="0" y="0"/>
          <a:chExt cx="0" cy="0"/>
        </a:xfrm>
      </p:grpSpPr>
      <p:sp>
        <p:nvSpPr>
          <p:cNvPr id="569" name="Google Shape;569;p59"/>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570" name="Google Shape;570;p59"/>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571" name="Google Shape;571;p59"/>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572" name="Google Shape;572;p59"/>
          <p:cNvSpPr/>
          <p:nvPr/>
        </p:nvSpPr>
        <p:spPr>
          <a:xfrm>
            <a:off x="2037355" y="3168502"/>
            <a:ext cx="9898496" cy="3179135"/>
          </a:xfrm>
          <a:prstGeom prst="rect">
            <a:avLst/>
          </a:prstGeom>
          <a:noFill/>
          <a:ln>
            <a:noFill/>
          </a:ln>
        </p:spPr>
        <p:txBody>
          <a:bodyPr spcFirstLastPara="1" wrap="square" lIns="91425" tIns="45700" rIns="91425" bIns="45700" anchor="t" anchorCtr="0">
            <a:noAutofit/>
          </a:bodyPr>
          <a:lstStyle/>
          <a:p>
            <a:pPr marL="285609" marR="0" lvl="0" indent="-285609" algn="l" rtl="0">
              <a:lnSpc>
                <a:spcPct val="115000"/>
              </a:lnSpc>
              <a:spcBef>
                <a:spcPts val="0"/>
              </a:spcBef>
              <a:spcAft>
                <a:spcPts val="0"/>
              </a:spcAft>
              <a:buClr>
                <a:srgbClr val="FFFFFF"/>
              </a:buClr>
              <a:buSzPts val="1399"/>
              <a:buFont typeface="Noto Sans Symbols"/>
              <a:buChar char="▪"/>
            </a:pPr>
            <a:r>
              <a:rPr lang="en-IE" sz="1399" b="0" i="0" u="none" strike="noStrike" cap="none">
                <a:solidFill>
                  <a:srgbClr val="FFFFFF"/>
                </a:solidFill>
                <a:latin typeface="Arial"/>
                <a:ea typeface="Arial"/>
                <a:cs typeface="Arial"/>
                <a:sym typeface="Arial"/>
              </a:rPr>
              <a:t>The Agent Manager will only be able to see the applications they create for prospective  students along with the applications processed by Agents assigned to them. The Agents are assigned to them when they request approval for their account which was discussed in the  </a:t>
            </a:r>
            <a:r>
              <a:rPr lang="en-IE" sz="1399" b="1" i="0" u="none" strike="noStrike" cap="none">
                <a:solidFill>
                  <a:srgbClr val="FFFFFF"/>
                </a:solidFill>
                <a:latin typeface="Arial"/>
                <a:ea typeface="Arial"/>
                <a:cs typeface="Arial"/>
                <a:sym typeface="Arial"/>
              </a:rPr>
              <a:t>Section 2</a:t>
            </a:r>
            <a:r>
              <a:rPr lang="en-IE" sz="1399"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285609" marR="0" lvl="0" indent="-285609" algn="l" rtl="0">
              <a:lnSpc>
                <a:spcPct val="115000"/>
              </a:lnSpc>
              <a:spcBef>
                <a:spcPts val="875"/>
              </a:spcBef>
              <a:spcAft>
                <a:spcPts val="0"/>
              </a:spcAft>
              <a:buClr>
                <a:srgbClr val="FFFFFF"/>
              </a:buClr>
              <a:buSzPts val="1399"/>
              <a:buFont typeface="Noto Sans Symbols"/>
              <a:buChar char="▪"/>
            </a:pPr>
            <a:r>
              <a:rPr lang="en-IE" sz="1399" b="0" i="0" u="none" strike="noStrike" cap="none">
                <a:solidFill>
                  <a:srgbClr val="FFFFFF"/>
                </a:solidFill>
                <a:latin typeface="Arial"/>
                <a:ea typeface="Arial"/>
                <a:cs typeface="Arial"/>
                <a:sym typeface="Arial"/>
              </a:rPr>
              <a:t>Agent Managers will not be able to see applications processed by the other Agent Managers in their Agency or the Agents assigned to these Agent Managers.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FFFFFF"/>
                </a:solidFill>
                <a:latin typeface="Arial"/>
                <a:ea typeface="Arial"/>
                <a:cs typeface="Arial"/>
                <a:sym typeface="Arial"/>
              </a:rPr>
              <a:t>For example: If there is an Agent  Manager set up for the Beijing Office and another Agent Manager set up for the Shanghai  Office, this means that the Agent Manager for the Beijing Office will only see his/her applications along with the agent’s applications for the Beijing Office. They will not be able to  see any applications for the Agent Manager or their Agents in the Shanghai Office and vice versa.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FFFFFF"/>
                </a:solidFill>
                <a:latin typeface="Arial"/>
                <a:ea typeface="Arial"/>
                <a:cs typeface="Arial"/>
                <a:sym typeface="Arial"/>
              </a:rPr>
              <a:t>Therefore, requiring more than one Agent Manager  is really dependant on the structure  and management of the Agency.  </a:t>
            </a:r>
            <a:endParaRPr sz="1400" b="0" i="0" u="none" strike="noStrike" cap="none">
              <a:solidFill>
                <a:srgbClr val="000000"/>
              </a:solidFill>
              <a:latin typeface="Arial"/>
              <a:ea typeface="Arial"/>
              <a:cs typeface="Arial"/>
              <a:sym typeface="Arial"/>
            </a:endParaRPr>
          </a:p>
        </p:txBody>
      </p:sp>
      <p:sp>
        <p:nvSpPr>
          <p:cNvPr id="573" name="Google Shape;573;p59"/>
          <p:cNvSpPr/>
          <p:nvPr/>
        </p:nvSpPr>
        <p:spPr>
          <a:xfrm>
            <a:off x="1368262" y="1356091"/>
            <a:ext cx="10567589" cy="22463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1" i="0" u="sng" strike="noStrike" cap="none">
                <a:solidFill>
                  <a:srgbClr val="4F868E"/>
                </a:solidFill>
                <a:latin typeface="Arial"/>
                <a:ea typeface="Arial"/>
                <a:cs typeface="Arial"/>
                <a:sym typeface="Arial"/>
              </a:rPr>
              <a:t>Re-assigning of applications from one agent to another:</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Only the Agent Manager can re-assign applications between Agents. An Agent Manager may need to re-assign applications to other Agents from time to time. If an Agent is going on Annual Leave, the Agent Manager may want to assign all applications assigned to another Agent.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Displayed below is an example of this. The Agent Manager would like to reassign Agent ‘</a:t>
            </a:r>
            <a:r>
              <a:rPr lang="en-IE" sz="1400" b="0" i="1" u="none" strike="noStrike" cap="none">
                <a:solidFill>
                  <a:schemeClr val="dk1"/>
                </a:solidFill>
                <a:latin typeface="Arial"/>
                <a:ea typeface="Arial"/>
                <a:cs typeface="Arial"/>
                <a:sym typeface="Arial"/>
              </a:rPr>
              <a:t>Jane Banks’’ </a:t>
            </a:r>
            <a:r>
              <a:rPr lang="en-IE" sz="1400" b="0" i="0" u="none" strike="noStrike" cap="none">
                <a:solidFill>
                  <a:schemeClr val="dk1"/>
                </a:solidFill>
                <a:latin typeface="Arial"/>
                <a:ea typeface="Arial"/>
                <a:cs typeface="Arial"/>
                <a:sym typeface="Arial"/>
              </a:rPr>
              <a:t>application on behalf of student </a:t>
            </a:r>
            <a:r>
              <a:rPr lang="en-IE" sz="1400" b="0" i="1" u="none" strike="noStrike" cap="none">
                <a:solidFill>
                  <a:schemeClr val="dk1"/>
                </a:solidFill>
                <a:latin typeface="Arial"/>
                <a:ea typeface="Arial"/>
                <a:cs typeface="Arial"/>
                <a:sym typeface="Arial"/>
              </a:rPr>
              <a:t>‘Josephine Rehr’ </a:t>
            </a:r>
            <a:r>
              <a:rPr lang="en-IE" sz="1400" b="0" i="0" u="none" strike="noStrike" cap="none">
                <a:solidFill>
                  <a:schemeClr val="dk1"/>
                </a:solidFill>
                <a:latin typeface="Arial"/>
                <a:ea typeface="Arial"/>
                <a:cs typeface="Arial"/>
                <a:sym typeface="Arial"/>
              </a:rPr>
              <a:t>to Agent </a:t>
            </a:r>
            <a:r>
              <a:rPr lang="en-IE" sz="1400" b="0" i="1" u="none" strike="noStrike" cap="none">
                <a:solidFill>
                  <a:schemeClr val="dk1"/>
                </a:solidFill>
                <a:latin typeface="Arial"/>
                <a:ea typeface="Arial"/>
                <a:cs typeface="Arial"/>
                <a:sym typeface="Arial"/>
              </a:rPr>
              <a:t>‘James Sheridan</a:t>
            </a:r>
            <a:r>
              <a:rPr lang="en-IE"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1. The Agent Manager must first log into their account and access the </a:t>
            </a:r>
            <a:r>
              <a:rPr lang="en-IE" sz="1400" b="1" i="0" u="none" strike="noStrike" cap="none">
                <a:solidFill>
                  <a:schemeClr val="dk1"/>
                </a:solidFill>
                <a:latin typeface="Arial"/>
                <a:ea typeface="Arial"/>
                <a:cs typeface="Arial"/>
                <a:sym typeface="Arial"/>
              </a:rPr>
              <a:t>‘Manager Dashboard’ </a:t>
            </a:r>
            <a:r>
              <a:rPr lang="en-IE" sz="1400" b="0" i="0" u="none" strike="noStrike" cap="none">
                <a:solidFill>
                  <a:schemeClr val="dk1"/>
                </a:solidFill>
                <a:latin typeface="Arial"/>
                <a:ea typeface="Arial"/>
                <a:cs typeface="Arial"/>
                <a:sym typeface="Arial"/>
              </a:rPr>
              <a:t>and select the </a:t>
            </a:r>
            <a:r>
              <a:rPr lang="en-IE" sz="1400" b="1" i="0" u="none" strike="noStrike" cap="none">
                <a:solidFill>
                  <a:schemeClr val="dk1"/>
                </a:solidFill>
                <a:latin typeface="Arial"/>
                <a:ea typeface="Arial"/>
                <a:cs typeface="Arial"/>
                <a:sym typeface="Arial"/>
              </a:rPr>
              <a:t>‘View’ </a:t>
            </a:r>
            <a:r>
              <a:rPr lang="en-IE" sz="1400" b="0" i="0" u="none" strike="noStrike" cap="none">
                <a:solidFill>
                  <a:schemeClr val="dk1"/>
                </a:solidFill>
                <a:latin typeface="Arial"/>
                <a:ea typeface="Arial"/>
                <a:cs typeface="Arial"/>
                <a:sym typeface="Arial"/>
              </a:rPr>
              <a:t>link under </a:t>
            </a:r>
            <a:r>
              <a:rPr lang="en-IE" sz="1400" b="1" i="0" u="none" strike="noStrike" cap="none">
                <a:solidFill>
                  <a:schemeClr val="dk1"/>
                </a:solidFill>
                <a:latin typeface="Arial"/>
                <a:ea typeface="Arial"/>
                <a:cs typeface="Arial"/>
                <a:sym typeface="Arial"/>
              </a:rPr>
              <a:t>‘Application</a:t>
            </a:r>
            <a:r>
              <a:rPr lang="en-IE" sz="1400" b="0" i="0" u="none" strike="noStrike" cap="none">
                <a:solidFill>
                  <a:schemeClr val="dk1"/>
                </a:solidFill>
                <a:latin typeface="Arial"/>
                <a:ea typeface="Arial"/>
                <a:cs typeface="Arial"/>
                <a:sym typeface="Arial"/>
              </a:rPr>
              <a:t>’</a:t>
            </a:r>
            <a:r>
              <a:rPr lang="en-IE" sz="1400" b="1" i="0" u="none" strike="noStrike" cap="none">
                <a:solidFill>
                  <a:schemeClr val="dk1"/>
                </a:solidFill>
                <a:latin typeface="Arial"/>
                <a:ea typeface="Arial"/>
                <a:cs typeface="Arial"/>
                <a:sym typeface="Arial"/>
              </a:rPr>
              <a:t> </a:t>
            </a:r>
            <a:r>
              <a:rPr lang="en-IE" sz="1400" b="0" i="0" u="none" strike="noStrike" cap="none">
                <a:solidFill>
                  <a:schemeClr val="dk1"/>
                </a:solidFill>
                <a:latin typeface="Arial"/>
                <a:ea typeface="Arial"/>
                <a:cs typeface="Arial"/>
                <a:sym typeface="Arial"/>
              </a:rPr>
              <a:t>beside the Agent’s name.</a:t>
            </a:r>
            <a:endParaRPr sz="1400" b="1" i="0" u="none" strike="noStrike" cap="none">
              <a:solidFill>
                <a:schemeClr val="dk1"/>
              </a:solidFill>
              <a:latin typeface="Arial"/>
              <a:ea typeface="Arial"/>
              <a:cs typeface="Arial"/>
              <a:sym typeface="Arial"/>
            </a:endParaRPr>
          </a:p>
        </p:txBody>
      </p:sp>
      <p:pic>
        <p:nvPicPr>
          <p:cNvPr id="574" name="Google Shape;574;p59"/>
          <p:cNvPicPr preferRelativeResize="0"/>
          <p:nvPr/>
        </p:nvPicPr>
        <p:blipFill rotWithShape="1">
          <a:blip r:embed="rId6">
            <a:alphaModFix/>
          </a:blip>
          <a:srcRect/>
          <a:stretch/>
        </p:blipFill>
        <p:spPr>
          <a:xfrm>
            <a:off x="2232965" y="3731623"/>
            <a:ext cx="9210498" cy="3020091"/>
          </a:xfrm>
          <a:prstGeom prst="rect">
            <a:avLst/>
          </a:prstGeom>
          <a:noFill/>
          <a:ln w="9525" cap="flat" cmpd="sng">
            <a:solidFill>
              <a:schemeClr val="dk1"/>
            </a:solidFill>
            <a:prstDash val="solid"/>
            <a:round/>
            <a:headEnd type="none" w="sm" len="sm"/>
            <a:tailEnd type="none" w="sm" len="sm"/>
          </a:ln>
        </p:spPr>
      </p:pic>
      <p:sp>
        <p:nvSpPr>
          <p:cNvPr id="575" name="Google Shape;575;p59"/>
          <p:cNvSpPr/>
          <p:nvPr/>
        </p:nvSpPr>
        <p:spPr>
          <a:xfrm flipH="1">
            <a:off x="2331720" y="3800520"/>
            <a:ext cx="1579880" cy="295017"/>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76" name="Google Shape;576;p59"/>
          <p:cNvSpPr txBox="1"/>
          <p:nvPr/>
        </p:nvSpPr>
        <p:spPr>
          <a:xfrm>
            <a:off x="11504962" y="5664473"/>
            <a:ext cx="1383040" cy="590135"/>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IE" sz="1300" b="1" i="0" u="none" strike="noStrike" cap="none">
                <a:solidFill>
                  <a:srgbClr val="000000"/>
                </a:solidFill>
                <a:latin typeface="Arial"/>
                <a:ea typeface="Arial"/>
                <a:cs typeface="Arial"/>
                <a:sym typeface="Arial"/>
              </a:rPr>
              <a:t>1. Select view application</a:t>
            </a:r>
            <a:endParaRPr sz="1300" b="1" i="0" u="none" strike="noStrike" cap="none">
              <a:solidFill>
                <a:srgbClr val="000000"/>
              </a:solidFill>
              <a:latin typeface="Arial"/>
              <a:ea typeface="Arial"/>
              <a:cs typeface="Arial"/>
              <a:sym typeface="Arial"/>
            </a:endParaRPr>
          </a:p>
        </p:txBody>
      </p:sp>
      <p:sp>
        <p:nvSpPr>
          <p:cNvPr id="577" name="Google Shape;577;p59"/>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pic>
        <p:nvPicPr>
          <p:cNvPr id="578" name="Google Shape;578;p59" descr="Cursor"/>
          <p:cNvPicPr preferRelativeResize="0"/>
          <p:nvPr/>
        </p:nvPicPr>
        <p:blipFill rotWithShape="1">
          <a:blip r:embed="rId7">
            <a:alphaModFix/>
          </a:blip>
          <a:srcRect/>
          <a:stretch/>
        </p:blipFill>
        <p:spPr>
          <a:xfrm rot="-9596227" flipH="1">
            <a:off x="11122616" y="6063524"/>
            <a:ext cx="739568" cy="7395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584" name="Google Shape;584;p60"/>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585" name="Google Shape;585;p60"/>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586" name="Google Shape;586;p60"/>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587" name="Google Shape;587;p60"/>
          <p:cNvSpPr/>
          <p:nvPr/>
        </p:nvSpPr>
        <p:spPr>
          <a:xfrm>
            <a:off x="918639" y="1186871"/>
            <a:ext cx="10567589" cy="1271166"/>
          </a:xfrm>
          <a:prstGeom prst="rect">
            <a:avLst/>
          </a:prstGeom>
          <a:noFill/>
          <a:ln>
            <a:noFill/>
          </a:ln>
        </p:spPr>
        <p:txBody>
          <a:bodyPr spcFirstLastPara="1" wrap="square" lIns="91425" tIns="45700" rIns="91425" bIns="45700" anchor="t" anchorCtr="0">
            <a:noAutofit/>
          </a:bodyPr>
          <a:lstStyle/>
          <a:p>
            <a:pPr marL="456975" marR="0" lvl="1" indent="0" algn="l" rtl="0">
              <a:lnSpc>
                <a:spcPct val="100000"/>
              </a:lnSpc>
              <a:spcBef>
                <a:spcPts val="875"/>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2. They must then select the application they want to re-assign by ticking the blue box to the left of the details.</a:t>
            </a:r>
            <a:endParaRPr sz="14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3. From the drop-down list, select the Agent they would like to reassign the application(s) to and select </a:t>
            </a:r>
            <a:r>
              <a:rPr lang="en-IE" sz="1400" b="1" i="0" u="none" strike="noStrike" cap="none">
                <a:solidFill>
                  <a:srgbClr val="000000"/>
                </a:solidFill>
                <a:latin typeface="Arial"/>
                <a:ea typeface="Arial"/>
                <a:cs typeface="Arial"/>
                <a:sym typeface="Arial"/>
              </a:rPr>
              <a:t>‘Reassign’</a:t>
            </a:r>
            <a:endParaRPr sz="1400" b="0" i="0" u="none" strike="noStrike" cap="none">
              <a:solidFill>
                <a:srgbClr val="000000"/>
              </a:solidFill>
              <a:latin typeface="Arial"/>
              <a:ea typeface="Arial"/>
              <a:cs typeface="Arial"/>
              <a:sym typeface="Arial"/>
            </a:endParaRPr>
          </a:p>
          <a:p>
            <a:pPr marL="456975" marR="0" lvl="1" indent="0" algn="l" rtl="0">
              <a:lnSpc>
                <a:spcPct val="100000"/>
              </a:lnSpc>
              <a:spcBef>
                <a:spcPts val="875"/>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When </a:t>
            </a:r>
            <a:r>
              <a:rPr lang="en-IE" sz="1400" b="0" i="1" u="none" strike="noStrike" cap="none">
                <a:solidFill>
                  <a:srgbClr val="000000"/>
                </a:solidFill>
                <a:latin typeface="Arial"/>
                <a:ea typeface="Arial"/>
                <a:cs typeface="Arial"/>
                <a:sym typeface="Arial"/>
              </a:rPr>
              <a:t>‘Bill Murphy’ </a:t>
            </a:r>
            <a:r>
              <a:rPr lang="en-IE" sz="1400" b="0" i="0" u="none" strike="noStrike" cap="none">
                <a:solidFill>
                  <a:srgbClr val="000000"/>
                </a:solidFill>
                <a:latin typeface="Arial"/>
                <a:ea typeface="Arial"/>
                <a:cs typeface="Arial"/>
                <a:sym typeface="Arial"/>
              </a:rPr>
              <a:t>logs into his account he will now see </a:t>
            </a:r>
            <a:r>
              <a:rPr lang="en-IE" sz="1400" b="0" i="1" u="none" strike="noStrike" cap="none">
                <a:solidFill>
                  <a:srgbClr val="000000"/>
                </a:solidFill>
                <a:latin typeface="Arial"/>
                <a:ea typeface="Arial"/>
                <a:cs typeface="Arial"/>
                <a:sym typeface="Arial"/>
              </a:rPr>
              <a:t>‘Josephine Rehr’s</a:t>
            </a:r>
            <a:r>
              <a:rPr lang="en-IE" sz="1400" b="0" i="0" u="none" strike="noStrike" cap="none">
                <a:solidFill>
                  <a:srgbClr val="000000"/>
                </a:solidFill>
                <a:latin typeface="Arial"/>
                <a:ea typeface="Arial"/>
                <a:cs typeface="Arial"/>
                <a:sym typeface="Arial"/>
              </a:rPr>
              <a:t>’ application along with his own applications.</a:t>
            </a:r>
            <a:endParaRPr sz="1400" b="0" i="0" u="none" strike="noStrike" cap="none">
              <a:solidFill>
                <a:srgbClr val="000000"/>
              </a:solidFill>
              <a:latin typeface="Arial"/>
              <a:ea typeface="Arial"/>
              <a:cs typeface="Arial"/>
              <a:sym typeface="Arial"/>
            </a:endParaRPr>
          </a:p>
        </p:txBody>
      </p:sp>
      <p:grpSp>
        <p:nvGrpSpPr>
          <p:cNvPr id="588" name="Google Shape;588;p60"/>
          <p:cNvGrpSpPr/>
          <p:nvPr/>
        </p:nvGrpSpPr>
        <p:grpSpPr>
          <a:xfrm>
            <a:off x="1698497" y="2541849"/>
            <a:ext cx="10129655" cy="4286617"/>
            <a:chOff x="1561337" y="2168690"/>
            <a:chExt cx="10129655" cy="4286617"/>
          </a:xfrm>
        </p:grpSpPr>
        <p:pic>
          <p:nvPicPr>
            <p:cNvPr id="589" name="Google Shape;589;p60"/>
            <p:cNvPicPr preferRelativeResize="0"/>
            <p:nvPr/>
          </p:nvPicPr>
          <p:blipFill rotWithShape="1">
            <a:blip r:embed="rId6">
              <a:alphaModFix/>
            </a:blip>
            <a:srcRect t="1724"/>
            <a:stretch/>
          </p:blipFill>
          <p:spPr>
            <a:xfrm>
              <a:off x="1561337" y="2616914"/>
              <a:ext cx="10129655" cy="3394472"/>
            </a:xfrm>
            <a:prstGeom prst="rect">
              <a:avLst/>
            </a:prstGeom>
            <a:solidFill>
              <a:schemeClr val="dk1"/>
            </a:solidFill>
            <a:ln w="9525" cap="flat" cmpd="sng">
              <a:solidFill>
                <a:srgbClr val="000000"/>
              </a:solidFill>
              <a:prstDash val="solid"/>
              <a:round/>
              <a:headEnd type="none" w="sm" len="sm"/>
              <a:tailEnd type="none" w="sm" len="sm"/>
            </a:ln>
          </p:spPr>
        </p:pic>
        <p:pic>
          <p:nvPicPr>
            <p:cNvPr id="590" name="Google Shape;590;p60" descr="Cursor"/>
            <p:cNvPicPr preferRelativeResize="0"/>
            <p:nvPr/>
          </p:nvPicPr>
          <p:blipFill rotWithShape="1">
            <a:blip r:embed="rId7">
              <a:alphaModFix/>
            </a:blip>
            <a:srcRect/>
            <a:stretch/>
          </p:blipFill>
          <p:spPr>
            <a:xfrm rot="-8044178" flipH="1">
              <a:off x="6282393" y="5007494"/>
              <a:ext cx="739568" cy="739568"/>
            </a:xfrm>
            <a:prstGeom prst="rect">
              <a:avLst/>
            </a:prstGeom>
            <a:noFill/>
            <a:ln>
              <a:noFill/>
            </a:ln>
          </p:spPr>
        </p:pic>
        <p:sp>
          <p:nvSpPr>
            <p:cNvPr id="591" name="Google Shape;591;p60"/>
            <p:cNvSpPr/>
            <p:nvPr/>
          </p:nvSpPr>
          <p:spPr>
            <a:xfrm flipH="1">
              <a:off x="5363454" y="5014778"/>
              <a:ext cx="887842" cy="623745"/>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92" name="Google Shape;592;p60"/>
            <p:cNvSpPr/>
            <p:nvPr/>
          </p:nvSpPr>
          <p:spPr>
            <a:xfrm flipH="1">
              <a:off x="1905000" y="4864099"/>
              <a:ext cx="3426394" cy="774423"/>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593" name="Google Shape;593;p60"/>
            <p:cNvSpPr txBox="1"/>
            <p:nvPr/>
          </p:nvSpPr>
          <p:spPr>
            <a:xfrm>
              <a:off x="9101415" y="4276269"/>
              <a:ext cx="2055668" cy="1363162"/>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IE" sz="1300" b="1" i="0" u="none" strike="noStrike" cap="none">
                  <a:solidFill>
                    <a:srgbClr val="000000"/>
                  </a:solidFill>
                  <a:latin typeface="Arial"/>
                  <a:ea typeface="Arial"/>
                  <a:cs typeface="Arial"/>
                  <a:sym typeface="Arial"/>
                </a:rPr>
                <a:t>The Agent Manager can also complete / access applications on behalf of the other Agents by accessing the ‘Edit’ button under ‘Action’</a:t>
              </a:r>
              <a:endParaRPr sz="1300" b="1" i="0" u="none" strike="noStrike" cap="none">
                <a:solidFill>
                  <a:srgbClr val="000000"/>
                </a:solidFill>
                <a:latin typeface="Arial"/>
                <a:ea typeface="Arial"/>
                <a:cs typeface="Arial"/>
                <a:sym typeface="Arial"/>
              </a:endParaRPr>
            </a:p>
          </p:txBody>
        </p:sp>
        <p:sp>
          <p:nvSpPr>
            <p:cNvPr id="594" name="Google Shape;594;p60"/>
            <p:cNvSpPr/>
            <p:nvPr/>
          </p:nvSpPr>
          <p:spPr>
            <a:xfrm>
              <a:off x="1939864" y="3580717"/>
              <a:ext cx="4686300" cy="73343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5" name="Google Shape;595;p60"/>
            <p:cNvSpPr txBox="1"/>
            <p:nvPr/>
          </p:nvSpPr>
          <p:spPr>
            <a:xfrm>
              <a:off x="1745540" y="5903156"/>
              <a:ext cx="4175200" cy="552151"/>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3.Select the Agent you would like to reassign the application to</a:t>
              </a:r>
              <a:endParaRPr sz="1300" b="1" i="0" u="none" strike="noStrike" cap="none">
                <a:solidFill>
                  <a:srgbClr val="000000"/>
                </a:solidFill>
                <a:latin typeface="Arial"/>
                <a:ea typeface="Arial"/>
                <a:cs typeface="Arial"/>
                <a:sym typeface="Arial"/>
              </a:endParaRPr>
            </a:p>
          </p:txBody>
        </p:sp>
        <p:sp>
          <p:nvSpPr>
            <p:cNvPr id="596" name="Google Shape;596;p60"/>
            <p:cNvSpPr txBox="1"/>
            <p:nvPr/>
          </p:nvSpPr>
          <p:spPr>
            <a:xfrm>
              <a:off x="1561337" y="2168690"/>
              <a:ext cx="4175200" cy="552151"/>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2. Tick the blue box beside the application you would like to reassign</a:t>
              </a:r>
              <a:endParaRPr sz="1300" b="1" i="0" u="none" strike="noStrike" cap="none">
                <a:solidFill>
                  <a:srgbClr val="000000"/>
                </a:solidFill>
                <a:latin typeface="Arial"/>
                <a:ea typeface="Arial"/>
                <a:cs typeface="Arial"/>
                <a:sym typeface="Arial"/>
              </a:endParaRPr>
            </a:p>
          </p:txBody>
        </p:sp>
        <p:sp>
          <p:nvSpPr>
            <p:cNvPr id="597" name="Google Shape;597;p60"/>
            <p:cNvSpPr/>
            <p:nvPr/>
          </p:nvSpPr>
          <p:spPr>
            <a:xfrm flipH="1">
              <a:off x="10389511" y="3315555"/>
              <a:ext cx="887842" cy="342046"/>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grpSp>
      <p:sp>
        <p:nvSpPr>
          <p:cNvPr id="598" name="Google Shape;598;p60"/>
          <p:cNvSpPr/>
          <p:nvPr/>
        </p:nvSpPr>
        <p:spPr>
          <a:xfrm>
            <a:off x="0" y="30380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Agent Manager Key Functionality</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61"/>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604" name="Google Shape;604;p61"/>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605" name="Google Shape;605;p61"/>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606" name="Google Shape;606;p61"/>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5</a:t>
            </a:r>
            <a:endParaRPr sz="8996" b="0" i="0" u="none" strike="noStrike" cap="none">
              <a:solidFill>
                <a:srgbClr val="FFFFFF"/>
              </a:solidFill>
              <a:latin typeface="Arial"/>
              <a:ea typeface="Arial"/>
              <a:cs typeface="Arial"/>
              <a:sym typeface="Arial"/>
            </a:endParaRPr>
          </a:p>
        </p:txBody>
      </p:sp>
      <p:sp>
        <p:nvSpPr>
          <p:cNvPr id="607" name="Google Shape;607;p61"/>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Creating &amp; Submitting an Application</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2"/>
        <p:cNvGrpSpPr/>
        <p:nvPr/>
      </p:nvGrpSpPr>
      <p:grpSpPr>
        <a:xfrm>
          <a:off x="0" y="0"/>
          <a:ext cx="0" cy="0"/>
          <a:chOff x="0" y="0"/>
          <a:chExt cx="0" cy="0"/>
        </a:xfrm>
      </p:grpSpPr>
      <p:sp>
        <p:nvSpPr>
          <p:cNvPr id="613" name="Google Shape;613;p62"/>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14" name="Google Shape;614;p62"/>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15" name="Google Shape;615;p62"/>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16" name="Google Shape;616;p62"/>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
        <p:nvSpPr>
          <p:cNvPr id="617" name="Google Shape;617;p62"/>
          <p:cNvSpPr/>
          <p:nvPr/>
        </p:nvSpPr>
        <p:spPr>
          <a:xfrm>
            <a:off x="1403835" y="1374239"/>
            <a:ext cx="11071218" cy="13694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To commence creating an application, click on the </a:t>
            </a:r>
            <a:r>
              <a:rPr lang="en-IE" sz="1400" b="1" i="0" u="none" strike="noStrike" cap="none">
                <a:solidFill>
                  <a:srgbClr val="000000"/>
                </a:solidFill>
                <a:latin typeface="Arial"/>
                <a:ea typeface="Arial"/>
                <a:cs typeface="Arial"/>
                <a:sym typeface="Arial"/>
              </a:rPr>
              <a:t>‘My Dashboard’ </a:t>
            </a:r>
            <a:r>
              <a:rPr lang="en-IE" sz="1400" b="0" i="0" u="none" strike="noStrike" cap="none">
                <a:solidFill>
                  <a:srgbClr val="000000"/>
                </a:solidFill>
                <a:latin typeface="Arial"/>
                <a:ea typeface="Arial"/>
                <a:cs typeface="Arial"/>
                <a:sym typeface="Arial"/>
              </a:rPr>
              <a:t>tab on the menu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
            </a:r>
            <a:br>
              <a:rPr lang="en-IE" sz="1400" b="0" i="0" u="none" strike="noStrike" cap="none">
                <a:solidFill>
                  <a:srgbClr val="000000"/>
                </a:solidFill>
                <a:latin typeface="Arial"/>
                <a:ea typeface="Arial"/>
                <a:cs typeface="Arial"/>
                <a:sym typeface="Arial"/>
              </a:rPr>
            </a:br>
            <a:r>
              <a:rPr lang="en-IE" sz="1400" b="0" i="0" u="none" strike="noStrike" cap="none">
                <a:solidFill>
                  <a:srgbClr val="000000"/>
                </a:solidFill>
                <a:latin typeface="Arial"/>
                <a:ea typeface="Arial"/>
                <a:cs typeface="Arial"/>
                <a:sym typeface="Arial"/>
              </a:rPr>
              <a:t>Select the link </a:t>
            </a:r>
            <a:r>
              <a:rPr lang="en-IE" sz="1400" b="1" i="0" u="none" strike="noStrike" cap="none">
                <a:solidFill>
                  <a:srgbClr val="000000"/>
                </a:solidFill>
                <a:latin typeface="Arial"/>
                <a:ea typeface="Arial"/>
                <a:cs typeface="Arial"/>
                <a:sym typeface="Arial"/>
              </a:rPr>
              <a:t>‘Start a new application’, </a:t>
            </a:r>
            <a:r>
              <a:rPr lang="en-IE" sz="1400" b="0" i="0" u="none" strike="noStrike" cap="none">
                <a:solidFill>
                  <a:srgbClr val="000000"/>
                </a:solidFill>
                <a:latin typeface="Arial"/>
                <a:ea typeface="Arial"/>
                <a:cs typeface="Arial"/>
                <a:sym typeface="Arial"/>
              </a:rPr>
              <a:t>which is highlighted in the screenshot below. </a:t>
            </a:r>
            <a:endParaRPr sz="1400" b="0" i="0" u="none" strike="noStrike" cap="none">
              <a:solidFill>
                <a:srgbClr val="000000"/>
              </a:solidFill>
              <a:latin typeface="Arial"/>
              <a:ea typeface="Arial"/>
              <a:cs typeface="Arial"/>
              <a:sym typeface="Arial"/>
            </a:endParaRPr>
          </a:p>
        </p:txBody>
      </p:sp>
      <p:pic>
        <p:nvPicPr>
          <p:cNvPr id="618" name="Google Shape;618;p62"/>
          <p:cNvPicPr preferRelativeResize="0"/>
          <p:nvPr/>
        </p:nvPicPr>
        <p:blipFill rotWithShape="1">
          <a:blip r:embed="rId6">
            <a:alphaModFix/>
          </a:blip>
          <a:srcRect t="2274"/>
          <a:stretch/>
        </p:blipFill>
        <p:spPr>
          <a:xfrm>
            <a:off x="1546007" y="2647089"/>
            <a:ext cx="10929046" cy="3293872"/>
          </a:xfrm>
          <a:prstGeom prst="rect">
            <a:avLst/>
          </a:prstGeom>
          <a:noFill/>
          <a:ln w="9525" cap="flat" cmpd="sng">
            <a:solidFill>
              <a:schemeClr val="dk1"/>
            </a:solidFill>
            <a:prstDash val="solid"/>
            <a:round/>
            <a:headEnd type="none" w="sm" len="sm"/>
            <a:tailEnd type="none" w="sm" len="sm"/>
          </a:ln>
        </p:spPr>
      </p:pic>
      <p:pic>
        <p:nvPicPr>
          <p:cNvPr id="619" name="Google Shape;619;p62" descr="Cursor"/>
          <p:cNvPicPr preferRelativeResize="0"/>
          <p:nvPr/>
        </p:nvPicPr>
        <p:blipFill rotWithShape="1">
          <a:blip r:embed="rId7">
            <a:alphaModFix/>
          </a:blip>
          <a:srcRect/>
          <a:stretch/>
        </p:blipFill>
        <p:spPr>
          <a:xfrm rot="10014650" flipH="1">
            <a:off x="10465722" y="3318518"/>
            <a:ext cx="904660" cy="884560"/>
          </a:xfrm>
          <a:prstGeom prst="rect">
            <a:avLst/>
          </a:prstGeom>
          <a:noFill/>
          <a:ln>
            <a:noFill/>
          </a:ln>
        </p:spPr>
      </p:pic>
      <p:sp>
        <p:nvSpPr>
          <p:cNvPr id="620" name="Google Shape;620;p62"/>
          <p:cNvSpPr/>
          <p:nvPr/>
        </p:nvSpPr>
        <p:spPr>
          <a:xfrm flipH="1">
            <a:off x="8995409" y="4309052"/>
            <a:ext cx="2137411" cy="475322"/>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5"/>
        <p:cNvGrpSpPr/>
        <p:nvPr/>
      </p:nvGrpSpPr>
      <p:grpSpPr>
        <a:xfrm>
          <a:off x="0" y="0"/>
          <a:ext cx="0" cy="0"/>
          <a:chOff x="0" y="0"/>
          <a:chExt cx="0" cy="0"/>
        </a:xfrm>
      </p:grpSpPr>
      <p:sp>
        <p:nvSpPr>
          <p:cNvPr id="626" name="Google Shape;626;p63"/>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27" name="Google Shape;627;p63"/>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28" name="Google Shape;628;p63"/>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29" name="Google Shape;629;p63"/>
          <p:cNvSpPr/>
          <p:nvPr/>
        </p:nvSpPr>
        <p:spPr>
          <a:xfrm>
            <a:off x="2037355" y="3168502"/>
            <a:ext cx="9898496" cy="3179135"/>
          </a:xfrm>
          <a:prstGeom prst="rect">
            <a:avLst/>
          </a:prstGeom>
          <a:noFill/>
          <a:ln>
            <a:noFill/>
          </a:ln>
        </p:spPr>
        <p:txBody>
          <a:bodyPr spcFirstLastPara="1" wrap="square" lIns="91425" tIns="45700" rIns="91425" bIns="45700" anchor="t" anchorCtr="0">
            <a:noAutofit/>
          </a:bodyPr>
          <a:lstStyle/>
          <a:p>
            <a:pPr marL="285609" marR="0" lvl="0" indent="-285609" algn="l" rtl="0">
              <a:lnSpc>
                <a:spcPct val="115000"/>
              </a:lnSpc>
              <a:spcBef>
                <a:spcPts val="0"/>
              </a:spcBef>
              <a:spcAft>
                <a:spcPts val="0"/>
              </a:spcAft>
              <a:buClr>
                <a:srgbClr val="FFFFFF"/>
              </a:buClr>
              <a:buSzPts val="1399"/>
              <a:buFont typeface="Noto Sans Symbols"/>
              <a:buChar char="▪"/>
            </a:pPr>
            <a:r>
              <a:rPr lang="en-IE" sz="1399" b="0" i="0" u="none" strike="noStrike" cap="none">
                <a:solidFill>
                  <a:srgbClr val="FFFFFF"/>
                </a:solidFill>
                <a:latin typeface="Arial"/>
                <a:ea typeface="Arial"/>
                <a:cs typeface="Arial"/>
                <a:sym typeface="Arial"/>
              </a:rPr>
              <a:t>The Agent Manager will only be able to see the applications they create for prospective  students along with the applications processed by Agents assigned to them. The Agents are assigned to them when they request approval for their account which was discussed in the  </a:t>
            </a:r>
            <a:r>
              <a:rPr lang="en-IE" sz="1399" b="1" i="0" u="none" strike="noStrike" cap="none">
                <a:solidFill>
                  <a:srgbClr val="FFFFFF"/>
                </a:solidFill>
                <a:latin typeface="Arial"/>
                <a:ea typeface="Arial"/>
                <a:cs typeface="Arial"/>
                <a:sym typeface="Arial"/>
              </a:rPr>
              <a:t>Section 2</a:t>
            </a:r>
            <a:r>
              <a:rPr lang="en-IE" sz="1399"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285609" marR="0" lvl="0" indent="-285609" algn="l" rtl="0">
              <a:lnSpc>
                <a:spcPct val="115000"/>
              </a:lnSpc>
              <a:spcBef>
                <a:spcPts val="875"/>
              </a:spcBef>
              <a:spcAft>
                <a:spcPts val="0"/>
              </a:spcAft>
              <a:buClr>
                <a:srgbClr val="FFFFFF"/>
              </a:buClr>
              <a:buSzPts val="1399"/>
              <a:buFont typeface="Noto Sans Symbols"/>
              <a:buChar char="▪"/>
            </a:pPr>
            <a:r>
              <a:rPr lang="en-IE" sz="1399" b="0" i="0" u="none" strike="noStrike" cap="none">
                <a:solidFill>
                  <a:srgbClr val="FFFFFF"/>
                </a:solidFill>
                <a:latin typeface="Arial"/>
                <a:ea typeface="Arial"/>
                <a:cs typeface="Arial"/>
                <a:sym typeface="Arial"/>
              </a:rPr>
              <a:t>Agent Managers will not be able to see applications processed by the other Agent Managers in their Agency or the Agents assigned to these Agent Managers.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FFFFFF"/>
                </a:solidFill>
                <a:latin typeface="Arial"/>
                <a:ea typeface="Arial"/>
                <a:cs typeface="Arial"/>
                <a:sym typeface="Arial"/>
              </a:rPr>
              <a:t>For example: If there is an Agent  Manager set up for the Beijing Office and another Agent Manager set up for the Shanghai  Office, this means that the Agent Manager for the Beijing Office will only see his/her applications along with the agent’s applications for the Beijing Office. They will not be able to  see any applications for the Agent Manager or their Agents in the Shanghai Office and vice versa.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399"/>
              <a:buFont typeface="Arial"/>
              <a:buNone/>
            </a:pPr>
            <a:r>
              <a:rPr lang="en-IE" sz="1399" b="0" i="0" u="none" strike="noStrike" cap="none">
                <a:solidFill>
                  <a:srgbClr val="FFFFFF"/>
                </a:solidFill>
                <a:latin typeface="Arial"/>
                <a:ea typeface="Arial"/>
                <a:cs typeface="Arial"/>
                <a:sym typeface="Arial"/>
              </a:rPr>
              <a:t>Therefore, requiring more than one Agent Manager  is really dependant on the structure  and management of the Agency.  </a:t>
            </a:r>
            <a:endParaRPr sz="1400" b="0" i="0" u="none" strike="noStrike" cap="none">
              <a:solidFill>
                <a:srgbClr val="000000"/>
              </a:solidFill>
              <a:latin typeface="Arial"/>
              <a:ea typeface="Arial"/>
              <a:cs typeface="Arial"/>
              <a:sym typeface="Arial"/>
            </a:endParaRPr>
          </a:p>
        </p:txBody>
      </p:sp>
      <p:sp>
        <p:nvSpPr>
          <p:cNvPr id="630" name="Google Shape;630;p63"/>
          <p:cNvSpPr/>
          <p:nvPr/>
        </p:nvSpPr>
        <p:spPr>
          <a:xfrm>
            <a:off x="1325208" y="1201891"/>
            <a:ext cx="10567589" cy="12312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The agent is required to fill in some high level applicant details e.g. name, date of birth, enrolment information and application type. Once completed, they should select </a:t>
            </a:r>
            <a:r>
              <a:rPr lang="en-IE" sz="1399" b="1" i="0" u="none" strike="noStrike" cap="none">
                <a:solidFill>
                  <a:srgbClr val="000000"/>
                </a:solidFill>
                <a:latin typeface="Arial"/>
                <a:ea typeface="Arial"/>
                <a:cs typeface="Arial"/>
                <a:sym typeface="Arial"/>
              </a:rPr>
              <a:t>‘Next’.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The following is an example application for ‘</a:t>
            </a:r>
            <a:r>
              <a:rPr lang="en-IE" sz="1399" b="0" i="1" u="none" strike="noStrike" cap="none">
                <a:solidFill>
                  <a:srgbClr val="000000"/>
                </a:solidFill>
                <a:latin typeface="Arial"/>
                <a:ea typeface="Arial"/>
                <a:cs typeface="Arial"/>
                <a:sym typeface="Arial"/>
              </a:rPr>
              <a:t>Joe Bloggs</a:t>
            </a:r>
            <a:r>
              <a:rPr lang="en-IE" sz="1399" b="0" i="0" u="none" strike="noStrike" cap="none">
                <a:solidFill>
                  <a:srgbClr val="000000"/>
                </a:solidFill>
                <a:latin typeface="Arial"/>
                <a:ea typeface="Arial"/>
                <a:cs typeface="Arial"/>
                <a:sym typeface="Arial"/>
              </a:rPr>
              <a:t>’  who would like to apply for a </a:t>
            </a:r>
            <a:r>
              <a:rPr lang="en-IE" sz="1399" b="0" i="1" u="none" strike="noStrike" cap="none">
                <a:solidFill>
                  <a:srgbClr val="000000"/>
                </a:solidFill>
                <a:latin typeface="Arial"/>
                <a:ea typeface="Arial"/>
                <a:cs typeface="Arial"/>
                <a:sym typeface="Arial"/>
              </a:rPr>
              <a:t>Msc in Digital Marketing.</a:t>
            </a:r>
            <a:endParaRPr sz="1400" b="0" i="1" u="none" strike="noStrike" cap="none">
              <a:solidFill>
                <a:srgbClr val="000000"/>
              </a:solidFill>
              <a:latin typeface="Arial"/>
              <a:ea typeface="Arial"/>
              <a:cs typeface="Arial"/>
              <a:sym typeface="Arial"/>
            </a:endParaRPr>
          </a:p>
        </p:txBody>
      </p:sp>
      <p:sp>
        <p:nvSpPr>
          <p:cNvPr id="631" name="Google Shape;631;p63"/>
          <p:cNvSpPr/>
          <p:nvPr/>
        </p:nvSpPr>
        <p:spPr>
          <a:xfrm>
            <a:off x="7040000" y="4417525"/>
            <a:ext cx="4666500" cy="1827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1902" lvl="0" indent="4442" algn="l" rtl="0">
              <a:lnSpc>
                <a:spcPct val="152000"/>
              </a:lnSpc>
              <a:spcBef>
                <a:spcPts val="0"/>
              </a:spcBef>
              <a:spcAft>
                <a:spcPts val="0"/>
              </a:spcAft>
              <a:buClr>
                <a:srgbClr val="000000"/>
              </a:buClr>
              <a:buSzPts val="1198"/>
              <a:buFont typeface="Arial"/>
              <a:buNone/>
            </a:pPr>
            <a:r>
              <a:rPr lang="en-IE" sz="1300" b="1" i="0" u="none" strike="noStrike" cap="none">
                <a:solidFill>
                  <a:srgbClr val="000000"/>
                </a:solidFill>
                <a:latin typeface="Arial"/>
                <a:ea typeface="Arial"/>
                <a:cs typeface="Arial"/>
                <a:sym typeface="Arial"/>
              </a:rPr>
              <a:t>Important: Please enter all details of the prospective student and ensure, in particular, that the email address and date of birth entered is correct. </a:t>
            </a:r>
            <a:endParaRPr sz="1300" b="1" i="0" u="none" strike="noStrike" cap="none">
              <a:solidFill>
                <a:srgbClr val="000000"/>
              </a:solidFill>
              <a:latin typeface="Arial"/>
              <a:ea typeface="Arial"/>
              <a:cs typeface="Arial"/>
              <a:sym typeface="Arial"/>
            </a:endParaRPr>
          </a:p>
          <a:p>
            <a:pPr marL="0" marR="1903" lvl="0" indent="0" algn="l" rtl="0">
              <a:lnSpc>
                <a:spcPct val="152000"/>
              </a:lnSpc>
              <a:spcBef>
                <a:spcPts val="0"/>
              </a:spcBef>
              <a:spcAft>
                <a:spcPts val="0"/>
              </a:spcAft>
              <a:buClr>
                <a:srgbClr val="000000"/>
              </a:buClr>
              <a:buSzPts val="1198"/>
              <a:buFont typeface="Arial"/>
              <a:buNone/>
            </a:pPr>
            <a:r>
              <a:rPr lang="en-IE" sz="1300" b="1" i="0" u="none" strike="noStrike" cap="none">
                <a:solidFill>
                  <a:srgbClr val="000000"/>
                </a:solidFill>
                <a:latin typeface="Arial"/>
                <a:ea typeface="Arial"/>
                <a:cs typeface="Arial"/>
                <a:sym typeface="Arial"/>
              </a:rPr>
              <a:t>The system will prompt the applicant to enter their date of birth when they first login to verify it is the correct user. </a:t>
            </a:r>
            <a:endParaRPr sz="1300" b="0" i="0" u="none" strike="noStrike" cap="none">
              <a:solidFill>
                <a:srgbClr val="000000"/>
              </a:solidFill>
              <a:latin typeface="Arial"/>
              <a:ea typeface="Arial"/>
              <a:cs typeface="Arial"/>
              <a:sym typeface="Arial"/>
            </a:endParaRPr>
          </a:p>
        </p:txBody>
      </p:sp>
      <p:pic>
        <p:nvPicPr>
          <p:cNvPr id="632" name="Google Shape;632;p63"/>
          <p:cNvPicPr preferRelativeResize="0"/>
          <p:nvPr/>
        </p:nvPicPr>
        <p:blipFill rotWithShape="1">
          <a:blip r:embed="rId6">
            <a:alphaModFix/>
          </a:blip>
          <a:srcRect/>
          <a:stretch/>
        </p:blipFill>
        <p:spPr>
          <a:xfrm>
            <a:off x="2079191" y="2318758"/>
            <a:ext cx="4315789" cy="4497455"/>
          </a:xfrm>
          <a:prstGeom prst="rect">
            <a:avLst/>
          </a:prstGeom>
          <a:noFill/>
          <a:ln w="9525" cap="flat" cmpd="sng">
            <a:solidFill>
              <a:schemeClr val="dk1"/>
            </a:solidFill>
            <a:prstDash val="solid"/>
            <a:round/>
            <a:headEnd type="none" w="sm" len="sm"/>
            <a:tailEnd type="none" w="sm" len="sm"/>
          </a:ln>
        </p:spPr>
      </p:pic>
      <p:pic>
        <p:nvPicPr>
          <p:cNvPr id="633" name="Google Shape;633;p63" descr="Cursor"/>
          <p:cNvPicPr preferRelativeResize="0"/>
          <p:nvPr/>
        </p:nvPicPr>
        <p:blipFill rotWithShape="1">
          <a:blip r:embed="rId7">
            <a:alphaModFix/>
          </a:blip>
          <a:srcRect/>
          <a:stretch/>
        </p:blipFill>
        <p:spPr>
          <a:xfrm rot="-10259964" flipH="1">
            <a:off x="4300903" y="5868661"/>
            <a:ext cx="873967" cy="884635"/>
          </a:xfrm>
          <a:prstGeom prst="rect">
            <a:avLst/>
          </a:prstGeom>
          <a:noFill/>
          <a:ln>
            <a:noFill/>
          </a:ln>
        </p:spPr>
      </p:pic>
      <p:sp>
        <p:nvSpPr>
          <p:cNvPr id="634" name="Google Shape;634;p63"/>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pic>
        <p:nvPicPr>
          <p:cNvPr id="635" name="Google Shape;635;p63" descr="Warning sign Computer Icons Symbol, Warning Sign, angle, text, triangle png  | PNGWing"/>
          <p:cNvPicPr preferRelativeResize="0"/>
          <p:nvPr/>
        </p:nvPicPr>
        <p:blipFill rotWithShape="1">
          <a:blip r:embed="rId8">
            <a:alphaModFix/>
          </a:blip>
          <a:srcRect/>
          <a:stretch/>
        </p:blipFill>
        <p:spPr>
          <a:xfrm>
            <a:off x="6788663" y="3582418"/>
            <a:ext cx="1202177" cy="733067"/>
          </a:xfrm>
          <a:prstGeom prst="rect">
            <a:avLst/>
          </a:prstGeom>
          <a:noFill/>
          <a:ln>
            <a:noFill/>
          </a:ln>
        </p:spPr>
      </p:pic>
      <p:sp>
        <p:nvSpPr>
          <p:cNvPr id="636" name="Google Shape;636;p63"/>
          <p:cNvSpPr txBox="1"/>
          <p:nvPr/>
        </p:nvSpPr>
        <p:spPr>
          <a:xfrm>
            <a:off x="7236458" y="3720910"/>
            <a:ext cx="26289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3200" b="1" i="0" u="none" strike="noStrike" cap="none">
                <a:solidFill>
                  <a:srgbClr val="000000"/>
                </a:solidFill>
                <a:latin typeface="Arial"/>
                <a:ea typeface="Arial"/>
                <a:cs typeface="Arial"/>
                <a:sym typeface="Arial"/>
              </a:rPr>
              <a: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1"/>
        <p:cNvGrpSpPr/>
        <p:nvPr/>
      </p:nvGrpSpPr>
      <p:grpSpPr>
        <a:xfrm>
          <a:off x="0" y="0"/>
          <a:ext cx="0" cy="0"/>
          <a:chOff x="0" y="0"/>
          <a:chExt cx="0" cy="0"/>
        </a:xfrm>
      </p:grpSpPr>
      <p:sp>
        <p:nvSpPr>
          <p:cNvPr id="642" name="Google Shape;642;p64"/>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43" name="Google Shape;643;p64"/>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44" name="Google Shape;644;p64"/>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45" name="Google Shape;645;p64"/>
          <p:cNvSpPr/>
          <p:nvPr/>
        </p:nvSpPr>
        <p:spPr>
          <a:xfrm>
            <a:off x="1412746" y="1398861"/>
            <a:ext cx="4142233" cy="53528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Agent is then brought to the full application form.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There are a number of sections of the application form to be completed including: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99"/>
              <a:buFont typeface="Courier New"/>
              <a:buChar char="o"/>
            </a:pPr>
            <a:r>
              <a:rPr lang="en-IE" sz="1399" b="1" i="0" u="none" strike="noStrike" cap="none">
                <a:solidFill>
                  <a:schemeClr val="dk1"/>
                </a:solidFill>
                <a:latin typeface="Arial"/>
                <a:ea typeface="Arial"/>
                <a:cs typeface="Arial"/>
                <a:sym typeface="Arial"/>
              </a:rPr>
              <a:t>‘Personal Information’ </a:t>
            </a:r>
            <a:endParaRPr sz="1399"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99"/>
              <a:buFont typeface="Courier New"/>
              <a:buChar char="o"/>
            </a:pPr>
            <a:r>
              <a:rPr lang="en-IE" sz="1399" b="1" i="0" u="none" strike="noStrike" cap="none">
                <a:solidFill>
                  <a:schemeClr val="dk1"/>
                </a:solidFill>
                <a:latin typeface="Arial"/>
                <a:ea typeface="Arial"/>
                <a:cs typeface="Arial"/>
                <a:sym typeface="Arial"/>
              </a:rPr>
              <a:t>‘Study Plans’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99"/>
              <a:buFont typeface="Courier New"/>
              <a:buChar char="o"/>
            </a:pPr>
            <a:r>
              <a:rPr lang="en-IE" sz="1399" b="1" i="0" u="none" strike="noStrike" cap="none">
                <a:solidFill>
                  <a:schemeClr val="dk1"/>
                </a:solidFill>
                <a:latin typeface="Arial"/>
                <a:ea typeface="Arial"/>
                <a:cs typeface="Arial"/>
                <a:sym typeface="Arial"/>
              </a:rPr>
              <a:t>‘Qualifications’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99"/>
              <a:buFont typeface="Courier New"/>
              <a:buChar char="o"/>
            </a:pPr>
            <a:r>
              <a:rPr lang="en-IE" sz="1399" b="1" i="0" u="none" strike="noStrike" cap="none">
                <a:solidFill>
                  <a:schemeClr val="dk1"/>
                </a:solidFill>
                <a:latin typeface="Arial"/>
                <a:ea typeface="Arial"/>
                <a:cs typeface="Arial"/>
                <a:sym typeface="Arial"/>
              </a:rPr>
              <a:t>‘Other Information’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399"/>
              <a:buFont typeface="Courier New"/>
              <a:buChar char="o"/>
            </a:pPr>
            <a:r>
              <a:rPr lang="en-IE" sz="1399" b="1" i="0" u="none" strike="noStrike" cap="none">
                <a:solidFill>
                  <a:schemeClr val="dk1"/>
                </a:solidFill>
                <a:latin typeface="Arial"/>
                <a:ea typeface="Arial"/>
                <a:cs typeface="Arial"/>
                <a:sym typeface="Arial"/>
              </a:rPr>
              <a:t>‘Experience</a:t>
            </a:r>
            <a:r>
              <a:rPr lang="en-IE" sz="1399"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At the bottom of each section, the agent can select </a:t>
            </a:r>
            <a:r>
              <a:rPr lang="en-IE" sz="1399" b="1" i="0" u="none" strike="noStrike" cap="none">
                <a:solidFill>
                  <a:schemeClr val="dk1"/>
                </a:solidFill>
                <a:latin typeface="Arial"/>
                <a:ea typeface="Arial"/>
                <a:cs typeface="Arial"/>
                <a:sym typeface="Arial"/>
              </a:rPr>
              <a:t>‘Save and Continue</a:t>
            </a:r>
            <a:r>
              <a:rPr lang="en-IE" sz="1399" b="0" i="0" u="none" strike="noStrike" cap="none">
                <a:solidFill>
                  <a:schemeClr val="dk1"/>
                </a:solidFill>
                <a:latin typeface="Arial"/>
                <a:ea typeface="Arial"/>
                <a:cs typeface="Arial"/>
                <a:sym typeface="Arial"/>
              </a:rPr>
              <a:t>’ if they wish to move to this next section.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They may also wish to select </a:t>
            </a:r>
            <a:r>
              <a:rPr lang="en-IE" sz="1399" b="1" i="0" u="none" strike="noStrike" cap="none">
                <a:solidFill>
                  <a:schemeClr val="dk1"/>
                </a:solidFill>
                <a:latin typeface="Arial"/>
                <a:ea typeface="Arial"/>
                <a:cs typeface="Arial"/>
                <a:sym typeface="Arial"/>
              </a:rPr>
              <a:t>‘Save’ </a:t>
            </a:r>
            <a:r>
              <a:rPr lang="en-IE" sz="1399" b="0" i="0" u="none" strike="noStrike" cap="none">
                <a:solidFill>
                  <a:schemeClr val="dk1"/>
                </a:solidFill>
                <a:latin typeface="Arial"/>
                <a:ea typeface="Arial"/>
                <a:cs typeface="Arial"/>
                <a:sym typeface="Arial"/>
              </a:rPr>
              <a:t>if they would like to save the application and come back to it at a later time.</a:t>
            </a:r>
            <a:endParaRPr sz="1400" b="0" i="0" u="none" strike="noStrike" cap="none">
              <a:solidFill>
                <a:srgbClr val="000000"/>
              </a:solidFill>
              <a:latin typeface="Arial"/>
              <a:ea typeface="Arial"/>
              <a:cs typeface="Arial"/>
              <a:sym typeface="Arial"/>
            </a:endParaRPr>
          </a:p>
        </p:txBody>
      </p:sp>
      <p:pic>
        <p:nvPicPr>
          <p:cNvPr id="646" name="Google Shape;646;p64"/>
          <p:cNvPicPr preferRelativeResize="0"/>
          <p:nvPr/>
        </p:nvPicPr>
        <p:blipFill rotWithShape="1">
          <a:blip r:embed="rId6">
            <a:alphaModFix/>
          </a:blip>
          <a:srcRect l="11703" t="30271" r="51423" b="26994"/>
          <a:stretch/>
        </p:blipFill>
        <p:spPr>
          <a:xfrm>
            <a:off x="5914638" y="5350641"/>
            <a:ext cx="3415076" cy="829954"/>
          </a:xfrm>
          <a:prstGeom prst="rect">
            <a:avLst/>
          </a:prstGeom>
          <a:noFill/>
          <a:ln w="9525" cap="flat" cmpd="sng">
            <a:solidFill>
              <a:schemeClr val="dk1"/>
            </a:solidFill>
            <a:prstDash val="solid"/>
            <a:round/>
            <a:headEnd type="none" w="sm" len="sm"/>
            <a:tailEnd type="none" w="sm" len="sm"/>
          </a:ln>
        </p:spPr>
      </p:pic>
      <p:pic>
        <p:nvPicPr>
          <p:cNvPr id="647" name="Google Shape;647;p64"/>
          <p:cNvPicPr preferRelativeResize="0"/>
          <p:nvPr/>
        </p:nvPicPr>
        <p:blipFill rotWithShape="1">
          <a:blip r:embed="rId7">
            <a:alphaModFix/>
          </a:blip>
          <a:srcRect/>
          <a:stretch/>
        </p:blipFill>
        <p:spPr>
          <a:xfrm>
            <a:off x="5637187" y="1391775"/>
            <a:ext cx="6377691" cy="3417788"/>
          </a:xfrm>
          <a:prstGeom prst="rect">
            <a:avLst/>
          </a:prstGeom>
          <a:noFill/>
          <a:ln w="9525" cap="flat" cmpd="sng">
            <a:solidFill>
              <a:schemeClr val="dk1"/>
            </a:solidFill>
            <a:prstDash val="solid"/>
            <a:round/>
            <a:headEnd type="none" w="sm" len="sm"/>
            <a:tailEnd type="none" w="sm" len="sm"/>
          </a:ln>
        </p:spPr>
      </p:pic>
      <p:sp>
        <p:nvSpPr>
          <p:cNvPr id="648" name="Google Shape;648;p64"/>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3"/>
        <p:cNvGrpSpPr/>
        <p:nvPr/>
      </p:nvGrpSpPr>
      <p:grpSpPr>
        <a:xfrm>
          <a:off x="0" y="0"/>
          <a:ext cx="0" cy="0"/>
          <a:chOff x="0" y="0"/>
          <a:chExt cx="0" cy="0"/>
        </a:xfrm>
      </p:grpSpPr>
      <p:sp>
        <p:nvSpPr>
          <p:cNvPr id="654" name="Google Shape;654;p65"/>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55" name="Google Shape;655;p65"/>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56" name="Google Shape;656;p65"/>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57" name="Google Shape;657;p65"/>
          <p:cNvSpPr/>
          <p:nvPr/>
        </p:nvSpPr>
        <p:spPr>
          <a:xfrm>
            <a:off x="1384975" y="1538150"/>
            <a:ext cx="4342800" cy="282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On the </a:t>
            </a:r>
            <a:r>
              <a:rPr lang="en-IE" sz="1399" b="1" i="0" u="none" strike="noStrike" cap="none">
                <a:solidFill>
                  <a:schemeClr val="dk1"/>
                </a:solidFill>
                <a:latin typeface="Arial"/>
                <a:ea typeface="Arial"/>
                <a:cs typeface="Arial"/>
                <a:sym typeface="Arial"/>
              </a:rPr>
              <a:t>‘Study Plans’ </a:t>
            </a:r>
            <a:r>
              <a:rPr lang="en-IE" sz="1399" b="0" i="0" u="none" strike="noStrike" cap="none">
                <a:solidFill>
                  <a:schemeClr val="dk1"/>
                </a:solidFill>
                <a:latin typeface="Arial"/>
                <a:ea typeface="Arial"/>
                <a:cs typeface="Arial"/>
                <a:sym typeface="Arial"/>
              </a:rPr>
              <a:t>section the applicant is asked if they would like to be considered for additional programmes.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If the student wishes to be considered for additional programmes, the Agent on their behalf can select the </a:t>
            </a:r>
            <a:r>
              <a:rPr lang="en-IE" sz="1399" b="1" i="0" u="none" strike="noStrike" cap="none">
                <a:solidFill>
                  <a:schemeClr val="dk1"/>
                </a:solidFill>
                <a:latin typeface="Arial"/>
                <a:ea typeface="Arial"/>
                <a:cs typeface="Arial"/>
                <a:sym typeface="Arial"/>
              </a:rPr>
              <a:t>‘Yes’ </a:t>
            </a:r>
            <a:r>
              <a:rPr lang="en-IE" sz="1399" b="0" i="0" u="none" strike="noStrike" cap="none">
                <a:solidFill>
                  <a:schemeClr val="dk1"/>
                </a:solidFill>
                <a:latin typeface="Arial"/>
                <a:ea typeface="Arial"/>
                <a:cs typeface="Arial"/>
                <a:sym typeface="Arial"/>
              </a:rPr>
              <a:t>option to this question.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An e-mail will be then issued to the applicant with a voucher code which can be used if they wish to apply for additional programmes. </a:t>
            </a:r>
            <a:endParaRPr sz="1399" b="0" i="0" u="none" strike="noStrike" cap="none">
              <a:solidFill>
                <a:schemeClr val="dk1"/>
              </a:solidFill>
              <a:latin typeface="Arial"/>
              <a:ea typeface="Arial"/>
              <a:cs typeface="Arial"/>
              <a:sym typeface="Arial"/>
            </a:endParaRPr>
          </a:p>
          <a:p>
            <a:pPr marL="0" lvl="0" indent="0" algn="l" rtl="0">
              <a:spcBef>
                <a:spcPts val="875"/>
              </a:spcBef>
              <a:spcAft>
                <a:spcPts val="0"/>
              </a:spcAft>
              <a:buClr>
                <a:schemeClr val="dk1"/>
              </a:buClr>
              <a:buSzPts val="1399"/>
              <a:buFont typeface="Arial"/>
              <a:buNone/>
            </a:pPr>
            <a:r>
              <a:rPr lang="en-IE" sz="1399">
                <a:solidFill>
                  <a:schemeClr val="dk1"/>
                </a:solidFill>
              </a:rPr>
              <a:t>If the student selects </a:t>
            </a:r>
            <a:r>
              <a:rPr lang="en-IE" sz="1399" b="1">
                <a:solidFill>
                  <a:schemeClr val="dk1"/>
                </a:solidFill>
              </a:rPr>
              <a:t>‘No’</a:t>
            </a:r>
            <a:r>
              <a:rPr lang="en-IE" sz="1399">
                <a:solidFill>
                  <a:schemeClr val="dk1"/>
                </a:solidFill>
              </a:rPr>
              <a:t>, they will not receive this information. </a:t>
            </a:r>
            <a:endParaRPr sz="1399">
              <a:solidFill>
                <a:schemeClr val="dk1"/>
              </a:solidFill>
            </a:endParaRPr>
          </a:p>
        </p:txBody>
      </p:sp>
      <p:pic>
        <p:nvPicPr>
          <p:cNvPr id="658" name="Google Shape;658;p65"/>
          <p:cNvPicPr preferRelativeResize="0"/>
          <p:nvPr/>
        </p:nvPicPr>
        <p:blipFill rotWithShape="1">
          <a:blip r:embed="rId6">
            <a:alphaModFix/>
          </a:blip>
          <a:srcRect/>
          <a:stretch/>
        </p:blipFill>
        <p:spPr>
          <a:xfrm>
            <a:off x="6037177" y="1049414"/>
            <a:ext cx="6244775" cy="5702300"/>
          </a:xfrm>
          <a:prstGeom prst="rect">
            <a:avLst/>
          </a:prstGeom>
          <a:noFill/>
          <a:ln w="9525" cap="flat" cmpd="sng">
            <a:solidFill>
              <a:schemeClr val="dk1"/>
            </a:solidFill>
            <a:prstDash val="solid"/>
            <a:round/>
            <a:headEnd type="none" w="sm" len="sm"/>
            <a:tailEnd type="none" w="sm" len="sm"/>
          </a:ln>
        </p:spPr>
      </p:pic>
      <p:pic>
        <p:nvPicPr>
          <p:cNvPr id="659" name="Google Shape;659;p65" descr="Cursor"/>
          <p:cNvPicPr preferRelativeResize="0"/>
          <p:nvPr/>
        </p:nvPicPr>
        <p:blipFill rotWithShape="1">
          <a:blip r:embed="rId7">
            <a:alphaModFix/>
          </a:blip>
          <a:srcRect/>
          <a:stretch/>
        </p:blipFill>
        <p:spPr>
          <a:xfrm rot="1063041" flipH="1">
            <a:off x="5474893" y="5044972"/>
            <a:ext cx="871830" cy="846148"/>
          </a:xfrm>
          <a:prstGeom prst="rect">
            <a:avLst/>
          </a:prstGeom>
          <a:noFill/>
          <a:ln>
            <a:noFill/>
          </a:ln>
        </p:spPr>
      </p:pic>
      <p:sp>
        <p:nvSpPr>
          <p:cNvPr id="660" name="Google Shape;660;p65"/>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5"/>
        <p:cNvGrpSpPr/>
        <p:nvPr/>
      </p:nvGrpSpPr>
      <p:grpSpPr>
        <a:xfrm>
          <a:off x="0" y="0"/>
          <a:ext cx="0" cy="0"/>
          <a:chOff x="0" y="0"/>
          <a:chExt cx="0" cy="0"/>
        </a:xfrm>
      </p:grpSpPr>
      <p:sp>
        <p:nvSpPr>
          <p:cNvPr id="666" name="Google Shape;666;p66"/>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67" name="Google Shape;667;p66"/>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68" name="Google Shape;668;p66"/>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69" name="Google Shape;669;p66"/>
          <p:cNvSpPr/>
          <p:nvPr/>
        </p:nvSpPr>
        <p:spPr>
          <a:xfrm>
            <a:off x="7541747" y="1861928"/>
            <a:ext cx="4892207" cy="9732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On the Section </a:t>
            </a:r>
            <a:r>
              <a:rPr lang="en-IE" sz="1399" b="1" i="0" u="none" strike="noStrike" cap="none">
                <a:solidFill>
                  <a:srgbClr val="000000"/>
                </a:solidFill>
                <a:latin typeface="Arial"/>
                <a:ea typeface="Arial"/>
                <a:cs typeface="Arial"/>
                <a:sym typeface="Arial"/>
              </a:rPr>
              <a:t>‘Qualifications’</a:t>
            </a:r>
            <a:r>
              <a:rPr lang="en-IE" sz="1399" b="0" i="0" u="none" strike="noStrike" cap="none">
                <a:solidFill>
                  <a:srgbClr val="000000"/>
                </a:solidFill>
                <a:latin typeface="Arial"/>
                <a:ea typeface="Arial"/>
                <a:cs typeface="Arial"/>
                <a:sym typeface="Arial"/>
              </a:rPr>
              <a:t>, in order to add details of previous education, the Agent must select the </a:t>
            </a:r>
            <a:r>
              <a:rPr lang="en-IE" sz="1399" b="1" i="0" u="none" strike="noStrike" cap="none">
                <a:solidFill>
                  <a:srgbClr val="000000"/>
                </a:solidFill>
                <a:latin typeface="Arial"/>
                <a:ea typeface="Arial"/>
                <a:cs typeface="Arial"/>
                <a:sym typeface="Arial"/>
              </a:rPr>
              <a:t>‘Add Degree/Qualification’</a:t>
            </a:r>
            <a:r>
              <a:rPr lang="en-IE" sz="1399" b="0" i="0" u="none" strike="noStrike" cap="none">
                <a:solidFill>
                  <a:srgbClr val="000000"/>
                </a:solidFill>
                <a:latin typeface="Arial"/>
                <a:ea typeface="Arial"/>
                <a:cs typeface="Arial"/>
                <a:sym typeface="Arial"/>
              </a:rPr>
              <a:t> link in orange text. </a:t>
            </a:r>
            <a:endParaRPr sz="1400" b="0" i="0" u="none" strike="noStrike" cap="none">
              <a:solidFill>
                <a:srgbClr val="000000"/>
              </a:solidFill>
              <a:latin typeface="Arial"/>
              <a:ea typeface="Arial"/>
              <a:cs typeface="Arial"/>
              <a:sym typeface="Arial"/>
            </a:endParaRPr>
          </a:p>
        </p:txBody>
      </p:sp>
      <p:sp>
        <p:nvSpPr>
          <p:cNvPr id="670" name="Google Shape;670;p66"/>
          <p:cNvSpPr/>
          <p:nvPr/>
        </p:nvSpPr>
        <p:spPr>
          <a:xfrm>
            <a:off x="7460207" y="4480071"/>
            <a:ext cx="4892207"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In order to search and select for the applicant’s University or College, the Agent must first enter the country and region (if applicable) and then type in the institution name under </a:t>
            </a:r>
            <a:r>
              <a:rPr lang="en-IE" sz="1400" b="1" i="0" u="none" strike="noStrike" cap="none">
                <a:solidFill>
                  <a:srgbClr val="000000"/>
                </a:solidFill>
                <a:latin typeface="Arial"/>
                <a:ea typeface="Arial"/>
                <a:cs typeface="Arial"/>
                <a:sym typeface="Arial"/>
              </a:rPr>
              <a:t>‘Organization Name’</a:t>
            </a:r>
            <a:r>
              <a:rPr lang="en-IE" sz="1400" b="0" i="0" u="none" strike="noStrike" cap="none">
                <a:solidFill>
                  <a:srgbClr val="000000"/>
                </a:solidFill>
                <a:latin typeface="Arial"/>
                <a:ea typeface="Arial"/>
                <a:cs typeface="Arial"/>
                <a:sym typeface="Arial"/>
              </a:rPr>
              <a:t>.</a:t>
            </a:r>
            <a:r>
              <a:rPr lang="en-IE" sz="1400" b="1" i="0" u="none" strike="noStrike" cap="none">
                <a:solidFill>
                  <a:srgbClr val="000000"/>
                </a:solidFill>
                <a:latin typeface="Arial"/>
                <a:ea typeface="Arial"/>
                <a:cs typeface="Arial"/>
                <a:sym typeface="Arial"/>
              </a:rPr>
              <a:t> </a:t>
            </a:r>
            <a:r>
              <a:rPr lang="en-IE" sz="1400" b="0" i="0" u="none" strike="noStrike" cap="none">
                <a:solidFill>
                  <a:srgbClr val="000000"/>
                </a:solidFill>
                <a:latin typeface="Arial"/>
                <a:ea typeface="Arial"/>
                <a:cs typeface="Arial"/>
                <a:sym typeface="Arial"/>
              </a:rPr>
              <a:t>They will be prompted by a drop-down menu to select the correct option. </a:t>
            </a:r>
            <a:endParaRPr sz="1400" b="0" i="0" u="none" strike="noStrike" cap="none">
              <a:solidFill>
                <a:srgbClr val="000000"/>
              </a:solidFill>
              <a:latin typeface="Arial"/>
              <a:ea typeface="Arial"/>
              <a:cs typeface="Arial"/>
              <a:sym typeface="Arial"/>
            </a:endParaRPr>
          </a:p>
        </p:txBody>
      </p:sp>
      <p:pic>
        <p:nvPicPr>
          <p:cNvPr id="671" name="Google Shape;671;p66"/>
          <p:cNvPicPr preferRelativeResize="0"/>
          <p:nvPr/>
        </p:nvPicPr>
        <p:blipFill rotWithShape="1">
          <a:blip r:embed="rId6">
            <a:alphaModFix/>
          </a:blip>
          <a:srcRect/>
          <a:stretch/>
        </p:blipFill>
        <p:spPr>
          <a:xfrm>
            <a:off x="1655669" y="1704963"/>
            <a:ext cx="5804538" cy="1116030"/>
          </a:xfrm>
          <a:prstGeom prst="rect">
            <a:avLst/>
          </a:prstGeom>
          <a:noFill/>
          <a:ln w="9525" cap="flat" cmpd="sng">
            <a:solidFill>
              <a:schemeClr val="dk1"/>
            </a:solidFill>
            <a:prstDash val="solid"/>
            <a:round/>
            <a:headEnd type="none" w="sm" len="sm"/>
            <a:tailEnd type="none" w="sm" len="sm"/>
          </a:ln>
        </p:spPr>
      </p:pic>
      <p:pic>
        <p:nvPicPr>
          <p:cNvPr id="672" name="Google Shape;672;p66"/>
          <p:cNvPicPr preferRelativeResize="0"/>
          <p:nvPr/>
        </p:nvPicPr>
        <p:blipFill rotWithShape="1">
          <a:blip r:embed="rId7">
            <a:alphaModFix/>
          </a:blip>
          <a:srcRect/>
          <a:stretch/>
        </p:blipFill>
        <p:spPr>
          <a:xfrm>
            <a:off x="1906309" y="3126174"/>
            <a:ext cx="5303258" cy="3513092"/>
          </a:xfrm>
          <a:prstGeom prst="rect">
            <a:avLst/>
          </a:prstGeom>
          <a:noFill/>
          <a:ln w="9525" cap="flat" cmpd="sng">
            <a:solidFill>
              <a:schemeClr val="dk1"/>
            </a:solidFill>
            <a:prstDash val="solid"/>
            <a:round/>
            <a:headEnd type="none" w="sm" len="sm"/>
            <a:tailEnd type="none" w="sm" len="sm"/>
          </a:ln>
        </p:spPr>
      </p:pic>
      <p:pic>
        <p:nvPicPr>
          <p:cNvPr id="673" name="Google Shape;673;p66" descr="Cursor"/>
          <p:cNvPicPr preferRelativeResize="0"/>
          <p:nvPr/>
        </p:nvPicPr>
        <p:blipFill rotWithShape="1">
          <a:blip r:embed="rId8">
            <a:alphaModFix/>
          </a:blip>
          <a:srcRect/>
          <a:stretch/>
        </p:blipFill>
        <p:spPr>
          <a:xfrm rot="-10649904" flipH="1">
            <a:off x="3673011" y="5131135"/>
            <a:ext cx="739568" cy="739568"/>
          </a:xfrm>
          <a:prstGeom prst="rect">
            <a:avLst/>
          </a:prstGeom>
          <a:noFill/>
          <a:ln>
            <a:noFill/>
          </a:ln>
        </p:spPr>
      </p:pic>
      <p:pic>
        <p:nvPicPr>
          <p:cNvPr id="674" name="Google Shape;674;p66" descr="Cursor"/>
          <p:cNvPicPr preferRelativeResize="0"/>
          <p:nvPr/>
        </p:nvPicPr>
        <p:blipFill rotWithShape="1">
          <a:blip r:embed="rId8">
            <a:alphaModFix/>
          </a:blip>
          <a:srcRect/>
          <a:stretch/>
        </p:blipFill>
        <p:spPr>
          <a:xfrm rot="3483397" flipH="1">
            <a:off x="1328568" y="1934564"/>
            <a:ext cx="889308" cy="827930"/>
          </a:xfrm>
          <a:prstGeom prst="rect">
            <a:avLst/>
          </a:prstGeom>
          <a:noFill/>
          <a:ln>
            <a:noFill/>
          </a:ln>
        </p:spPr>
      </p:pic>
      <p:sp>
        <p:nvSpPr>
          <p:cNvPr id="675" name="Google Shape;675;p66"/>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0"/>
        <p:cNvGrpSpPr/>
        <p:nvPr/>
      </p:nvGrpSpPr>
      <p:grpSpPr>
        <a:xfrm>
          <a:off x="0" y="0"/>
          <a:ext cx="0" cy="0"/>
          <a:chOff x="0" y="0"/>
          <a:chExt cx="0" cy="0"/>
        </a:xfrm>
      </p:grpSpPr>
      <p:sp>
        <p:nvSpPr>
          <p:cNvPr id="681" name="Google Shape;681;p67"/>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82" name="Google Shape;682;p67"/>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83" name="Google Shape;683;p67"/>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84" name="Google Shape;684;p67"/>
          <p:cNvSpPr/>
          <p:nvPr/>
        </p:nvSpPr>
        <p:spPr>
          <a:xfrm>
            <a:off x="1431381" y="1409074"/>
            <a:ext cx="4934107" cy="1654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Having completed all elements of the application form, the Agent can then preview prior to submitting the form by selecting </a:t>
            </a:r>
            <a:r>
              <a:rPr lang="en-IE" sz="1400" b="1" i="0" u="none" strike="noStrike" cap="none">
                <a:solidFill>
                  <a:srgbClr val="000000"/>
                </a:solidFill>
                <a:latin typeface="Arial"/>
                <a:ea typeface="Arial"/>
                <a:cs typeface="Arial"/>
                <a:sym typeface="Arial"/>
              </a:rPr>
              <a:t>‘Preview before Submission</a:t>
            </a:r>
            <a:r>
              <a:rPr lang="en-IE" sz="1400" b="0" i="0" u="none" strike="noStrike" cap="none">
                <a:solidFill>
                  <a:srgbClr val="000000"/>
                </a:solidFill>
                <a:latin typeface="Arial"/>
                <a:ea typeface="Arial"/>
                <a:cs typeface="Arial"/>
                <a:sym typeface="Arial"/>
              </a:rPr>
              <a:t>’. This will indicate if the Agent has missed any mandatory fields and direct them on how to complete these.</a:t>
            </a:r>
            <a:endParaRPr sz="1400" b="0" i="0" u="none" strike="noStrike" cap="none">
              <a:solidFill>
                <a:srgbClr val="000000"/>
              </a:solidFill>
              <a:latin typeface="Arial"/>
              <a:ea typeface="Arial"/>
              <a:cs typeface="Arial"/>
              <a:sym typeface="Arial"/>
            </a:endParaRPr>
          </a:p>
        </p:txBody>
      </p:sp>
      <p:pic>
        <p:nvPicPr>
          <p:cNvPr id="685" name="Google Shape;685;p67"/>
          <p:cNvPicPr preferRelativeResize="0"/>
          <p:nvPr/>
        </p:nvPicPr>
        <p:blipFill rotWithShape="1">
          <a:blip r:embed="rId6">
            <a:alphaModFix/>
          </a:blip>
          <a:srcRect/>
          <a:stretch/>
        </p:blipFill>
        <p:spPr>
          <a:xfrm>
            <a:off x="1561337" y="2939149"/>
            <a:ext cx="4804152" cy="3740828"/>
          </a:xfrm>
          <a:prstGeom prst="rect">
            <a:avLst/>
          </a:prstGeom>
          <a:noFill/>
          <a:ln w="9525" cap="flat" cmpd="sng">
            <a:solidFill>
              <a:schemeClr val="dk1"/>
            </a:solidFill>
            <a:prstDash val="solid"/>
            <a:round/>
            <a:headEnd type="none" w="sm" len="sm"/>
            <a:tailEnd type="none" w="sm" len="sm"/>
          </a:ln>
        </p:spPr>
      </p:pic>
      <p:pic>
        <p:nvPicPr>
          <p:cNvPr id="686" name="Google Shape;686;p67"/>
          <p:cNvPicPr preferRelativeResize="0"/>
          <p:nvPr/>
        </p:nvPicPr>
        <p:blipFill rotWithShape="1">
          <a:blip r:embed="rId7">
            <a:alphaModFix/>
          </a:blip>
          <a:srcRect/>
          <a:stretch/>
        </p:blipFill>
        <p:spPr>
          <a:xfrm>
            <a:off x="6793972" y="1458158"/>
            <a:ext cx="4594447" cy="3597355"/>
          </a:xfrm>
          <a:prstGeom prst="rect">
            <a:avLst/>
          </a:prstGeom>
          <a:noFill/>
          <a:ln w="9525" cap="flat" cmpd="sng">
            <a:solidFill>
              <a:schemeClr val="dk1"/>
            </a:solidFill>
            <a:prstDash val="solid"/>
            <a:round/>
            <a:headEnd type="none" w="sm" len="sm"/>
            <a:tailEnd type="none" w="sm" len="sm"/>
          </a:ln>
        </p:spPr>
      </p:pic>
      <p:sp>
        <p:nvSpPr>
          <p:cNvPr id="687" name="Google Shape;687;p67"/>
          <p:cNvSpPr/>
          <p:nvPr/>
        </p:nvSpPr>
        <p:spPr>
          <a:xfrm>
            <a:off x="6639313" y="5540169"/>
            <a:ext cx="467282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If the Agent is happy with all details after previewing and has filled in all required details, they can then select </a:t>
            </a:r>
            <a:r>
              <a:rPr lang="en-IE" sz="1400" b="1" i="0" u="none" strike="noStrike" cap="none">
                <a:solidFill>
                  <a:srgbClr val="000000"/>
                </a:solidFill>
                <a:latin typeface="Arial"/>
                <a:ea typeface="Arial"/>
                <a:cs typeface="Arial"/>
                <a:sym typeface="Arial"/>
              </a:rPr>
              <a:t>‘Submit Application’.</a:t>
            </a:r>
            <a:endParaRPr sz="1400" b="0" i="0" u="none" strike="noStrike" cap="none">
              <a:solidFill>
                <a:srgbClr val="000000"/>
              </a:solidFill>
              <a:latin typeface="Arial"/>
              <a:ea typeface="Arial"/>
              <a:cs typeface="Arial"/>
              <a:sym typeface="Arial"/>
            </a:endParaRPr>
          </a:p>
        </p:txBody>
      </p:sp>
      <p:sp>
        <p:nvSpPr>
          <p:cNvPr id="688" name="Google Shape;688;p67"/>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3"/>
        <p:cNvGrpSpPr/>
        <p:nvPr/>
      </p:nvGrpSpPr>
      <p:grpSpPr>
        <a:xfrm>
          <a:off x="0" y="0"/>
          <a:ext cx="0" cy="0"/>
          <a:chOff x="0" y="0"/>
          <a:chExt cx="0" cy="0"/>
        </a:xfrm>
      </p:grpSpPr>
      <p:sp>
        <p:nvSpPr>
          <p:cNvPr id="694" name="Google Shape;694;p68"/>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695" name="Google Shape;695;p68"/>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696" name="Google Shape;696;p68"/>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697" name="Google Shape;697;p68"/>
          <p:cNvSpPr/>
          <p:nvPr/>
        </p:nvSpPr>
        <p:spPr>
          <a:xfrm>
            <a:off x="1355597" y="1687193"/>
            <a:ext cx="4093176" cy="10088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The Agent then has the option of paying the application through the use of voucher</a:t>
            </a:r>
            <a:r>
              <a:rPr lang="en-IE"/>
              <a:t>/promo </a:t>
            </a:r>
            <a:r>
              <a:rPr lang="en-IE" sz="1400" b="0" i="0" u="none" strike="noStrike" cap="none">
                <a:solidFill>
                  <a:srgbClr val="000000"/>
                </a:solidFill>
                <a:latin typeface="Arial"/>
                <a:ea typeface="Arial"/>
                <a:cs typeface="Arial"/>
                <a:sym typeface="Arial"/>
              </a:rPr>
              <a:t>codes or making an online payment.</a:t>
            </a:r>
            <a:endParaRPr sz="1400" b="0" i="0" u="none" strike="noStrike" cap="none">
              <a:solidFill>
                <a:srgbClr val="000000"/>
              </a:solidFill>
              <a:latin typeface="Arial"/>
              <a:ea typeface="Arial"/>
              <a:cs typeface="Arial"/>
              <a:sym typeface="Arial"/>
            </a:endParaRPr>
          </a:p>
        </p:txBody>
      </p:sp>
      <p:sp>
        <p:nvSpPr>
          <p:cNvPr id="698" name="Google Shape;698;p68"/>
          <p:cNvSpPr/>
          <p:nvPr/>
        </p:nvSpPr>
        <p:spPr>
          <a:xfrm>
            <a:off x="7298778" y="5225823"/>
            <a:ext cx="5020222" cy="12849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To pay by voucher/promo code, the agent must enter the </a:t>
            </a:r>
            <a:r>
              <a:rPr lang="en-IE" sz="1400" b="1" i="0" u="none" strike="noStrike" cap="none">
                <a:solidFill>
                  <a:srgbClr val="000000"/>
                </a:solidFill>
                <a:latin typeface="Arial"/>
                <a:ea typeface="Arial"/>
                <a:cs typeface="Arial"/>
                <a:sym typeface="Arial"/>
              </a:rPr>
              <a:t>‘promo’ </a:t>
            </a:r>
            <a:r>
              <a:rPr lang="en-IE" sz="1400" b="0" i="0" u="none" strike="noStrike" cap="none">
                <a:solidFill>
                  <a:srgbClr val="000000"/>
                </a:solidFill>
                <a:latin typeface="Arial"/>
                <a:ea typeface="Arial"/>
                <a:cs typeface="Arial"/>
                <a:sym typeface="Arial"/>
              </a:rPr>
              <a:t>code details and select </a:t>
            </a:r>
            <a:r>
              <a:rPr lang="en-IE" sz="1400" b="1" i="0" u="none" strike="noStrike" cap="none">
                <a:solidFill>
                  <a:srgbClr val="000000"/>
                </a:solidFill>
                <a:latin typeface="Arial"/>
                <a:ea typeface="Arial"/>
                <a:cs typeface="Arial"/>
                <a:sym typeface="Arial"/>
              </a:rPr>
              <a:t>‘Apply’.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This will then automatically apply the discount to the fee. They can then select to </a:t>
            </a:r>
            <a:r>
              <a:rPr lang="en-IE" sz="1400" b="1" i="0" u="none" strike="noStrike" cap="none">
                <a:solidFill>
                  <a:srgbClr val="000000"/>
                </a:solidFill>
                <a:latin typeface="Arial"/>
                <a:ea typeface="Arial"/>
                <a:cs typeface="Arial"/>
                <a:sym typeface="Arial"/>
              </a:rPr>
              <a:t>‘Submit</a:t>
            </a:r>
            <a:r>
              <a:rPr lang="en-IE" sz="1400" b="0" i="0" u="none" strike="noStrike" cap="none">
                <a:solidFill>
                  <a:srgbClr val="000000"/>
                </a:solidFill>
                <a:latin typeface="Arial"/>
                <a:ea typeface="Arial"/>
                <a:cs typeface="Arial"/>
                <a:sym typeface="Arial"/>
              </a:rPr>
              <a:t>’ the application form.</a:t>
            </a:r>
            <a:endParaRPr sz="1400" b="0" i="0" u="none" strike="noStrike" cap="none">
              <a:solidFill>
                <a:srgbClr val="000000"/>
              </a:solidFill>
              <a:latin typeface="Arial"/>
              <a:ea typeface="Arial"/>
              <a:cs typeface="Arial"/>
              <a:sym typeface="Arial"/>
            </a:endParaRPr>
          </a:p>
        </p:txBody>
      </p:sp>
      <p:pic>
        <p:nvPicPr>
          <p:cNvPr id="699" name="Google Shape;699;p68"/>
          <p:cNvPicPr preferRelativeResize="0"/>
          <p:nvPr/>
        </p:nvPicPr>
        <p:blipFill rotWithShape="1">
          <a:blip r:embed="rId6">
            <a:alphaModFix/>
          </a:blip>
          <a:srcRect/>
          <a:stretch/>
        </p:blipFill>
        <p:spPr>
          <a:xfrm>
            <a:off x="5845550" y="1147310"/>
            <a:ext cx="6671570" cy="2839315"/>
          </a:xfrm>
          <a:prstGeom prst="rect">
            <a:avLst/>
          </a:prstGeom>
          <a:noFill/>
          <a:ln w="9525" cap="flat" cmpd="sng">
            <a:solidFill>
              <a:schemeClr val="dk1"/>
            </a:solidFill>
            <a:prstDash val="solid"/>
            <a:round/>
            <a:headEnd type="none" w="sm" len="sm"/>
            <a:tailEnd type="none" w="sm" len="sm"/>
          </a:ln>
        </p:spPr>
      </p:pic>
      <p:pic>
        <p:nvPicPr>
          <p:cNvPr id="700" name="Google Shape;700;p68"/>
          <p:cNvPicPr preferRelativeResize="0"/>
          <p:nvPr/>
        </p:nvPicPr>
        <p:blipFill rotWithShape="1">
          <a:blip r:embed="rId7">
            <a:alphaModFix/>
          </a:blip>
          <a:srcRect/>
          <a:stretch/>
        </p:blipFill>
        <p:spPr>
          <a:xfrm>
            <a:off x="1451608" y="4095537"/>
            <a:ext cx="5750141" cy="2548319"/>
          </a:xfrm>
          <a:prstGeom prst="rect">
            <a:avLst/>
          </a:prstGeom>
          <a:noFill/>
          <a:ln w="9525" cap="flat" cmpd="sng">
            <a:solidFill>
              <a:schemeClr val="dk1"/>
            </a:solidFill>
            <a:prstDash val="solid"/>
            <a:round/>
            <a:headEnd type="none" w="sm" len="sm"/>
            <a:tailEnd type="none" w="sm" len="sm"/>
          </a:ln>
        </p:spPr>
      </p:pic>
      <p:sp>
        <p:nvSpPr>
          <p:cNvPr id="701" name="Google Shape;701;p68"/>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pic>
        <p:nvPicPr>
          <p:cNvPr id="211" name="Google Shape;211;p33"/>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212" name="Google Shape;212;p33"/>
          <p:cNvPicPr preferRelativeResize="0"/>
          <p:nvPr/>
        </p:nvPicPr>
        <p:blipFill rotWithShape="1">
          <a:blip r:embed="rId5">
            <a:alphaModFix/>
          </a:blip>
          <a:srcRect/>
          <a:stretch/>
        </p:blipFill>
        <p:spPr>
          <a:xfrm>
            <a:off x="7863810" y="4095537"/>
            <a:ext cx="476018" cy="475321"/>
          </a:xfrm>
          <a:prstGeom prst="rect">
            <a:avLst/>
          </a:prstGeom>
          <a:noFill/>
          <a:ln>
            <a:noFill/>
          </a:ln>
        </p:spPr>
      </p:pic>
      <p:grpSp>
        <p:nvGrpSpPr>
          <p:cNvPr id="213" name="Google Shape;213;p33"/>
          <p:cNvGrpSpPr/>
          <p:nvPr/>
        </p:nvGrpSpPr>
        <p:grpSpPr>
          <a:xfrm>
            <a:off x="1481327" y="2062167"/>
            <a:ext cx="10981739" cy="4269622"/>
            <a:chOff x="1561337" y="1696407"/>
            <a:chExt cx="10981739" cy="4269622"/>
          </a:xfrm>
        </p:grpSpPr>
        <p:grpSp>
          <p:nvGrpSpPr>
            <p:cNvPr id="214" name="Google Shape;214;p33"/>
            <p:cNvGrpSpPr/>
            <p:nvPr/>
          </p:nvGrpSpPr>
          <p:grpSpPr>
            <a:xfrm>
              <a:off x="1561337" y="1696407"/>
              <a:ext cx="6249600" cy="4248356"/>
              <a:chOff x="142501" y="1370994"/>
              <a:chExt cx="7721263" cy="3594411"/>
            </a:xfrm>
          </p:grpSpPr>
          <p:pic>
            <p:nvPicPr>
              <p:cNvPr id="215" name="Google Shape;215;p33"/>
              <p:cNvPicPr preferRelativeResize="0"/>
              <p:nvPr/>
            </p:nvPicPr>
            <p:blipFill rotWithShape="1">
              <a:blip r:embed="rId6">
                <a:alphaModFix/>
              </a:blip>
              <a:srcRect/>
              <a:stretch/>
            </p:blipFill>
            <p:spPr>
              <a:xfrm>
                <a:off x="142501" y="1370994"/>
                <a:ext cx="7721263" cy="3594411"/>
              </a:xfrm>
              <a:prstGeom prst="rect">
                <a:avLst/>
              </a:prstGeom>
              <a:solidFill>
                <a:srgbClr val="224B68"/>
              </a:solidFill>
              <a:ln>
                <a:noFill/>
              </a:ln>
            </p:spPr>
          </p:pic>
          <p:sp>
            <p:nvSpPr>
              <p:cNvPr id="216" name="Google Shape;216;p33"/>
              <p:cNvSpPr txBox="1"/>
              <p:nvPr/>
            </p:nvSpPr>
            <p:spPr>
              <a:xfrm>
                <a:off x="259103" y="1684410"/>
                <a:ext cx="5685994" cy="19717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IE" sz="3500" b="0" i="0" u="none" strike="noStrike" cap="none">
                    <a:solidFill>
                      <a:schemeClr val="lt1"/>
                    </a:solidFill>
                    <a:latin typeface="Arial"/>
                    <a:ea typeface="Arial"/>
                    <a:cs typeface="Arial"/>
                    <a:sym typeface="Arial"/>
                  </a:rPr>
                  <a:t>CRM Recruit is..</a:t>
                </a:r>
                <a:endParaRPr sz="3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The new student application portal for DCU.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CRM Recruit will go live on 30th November 2020. This launch is part of a two-phase rollout, largely replacing the current PAC system for processing postgraduate taught, research degrees, some international and Open Education applications.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lt1"/>
                    </a:solidFill>
                    <a:latin typeface="Arial"/>
                    <a:ea typeface="Arial"/>
                    <a:cs typeface="Arial"/>
                    <a:sym typeface="Arial"/>
                  </a:rPr>
                  <a:t>The new system ensures that all users will benefit from a modern application experience. The application form is intuitive and easy to use with guidance provided throughout the applicant journey.</a:t>
                </a:r>
                <a:endParaRPr sz="1799" b="0" i="0" u="none" strike="noStrike" cap="none">
                  <a:solidFill>
                    <a:schemeClr val="lt1"/>
                  </a:solidFill>
                  <a:highlight>
                    <a:srgbClr val="FFFF00"/>
                  </a:highlight>
                  <a:latin typeface="Calibri"/>
                  <a:ea typeface="Calibri"/>
                  <a:cs typeface="Calibri"/>
                  <a:sym typeface="Calibri"/>
                </a:endParaRPr>
              </a:p>
            </p:txBody>
          </p:sp>
        </p:grpSp>
        <p:pic>
          <p:nvPicPr>
            <p:cNvPr id="217" name="Google Shape;217;p33"/>
            <p:cNvPicPr preferRelativeResize="0"/>
            <p:nvPr/>
          </p:nvPicPr>
          <p:blipFill rotWithShape="1">
            <a:blip r:embed="rId7">
              <a:alphaModFix/>
            </a:blip>
            <a:srcRect/>
            <a:stretch/>
          </p:blipFill>
          <p:spPr>
            <a:xfrm>
              <a:off x="6567612" y="1696407"/>
              <a:ext cx="5975464" cy="4269622"/>
            </a:xfrm>
            <a:prstGeom prst="rect">
              <a:avLst/>
            </a:prstGeom>
            <a:noFill/>
            <a:ln>
              <a:noFill/>
            </a:ln>
          </p:spPr>
        </p:pic>
      </p:grpSp>
      <p:sp>
        <p:nvSpPr>
          <p:cNvPr id="218" name="Google Shape;218;p33"/>
          <p:cNvSpPr/>
          <p:nvPr/>
        </p:nvSpPr>
        <p:spPr>
          <a:xfrm>
            <a:off x="270144" y="282329"/>
            <a:ext cx="10477500" cy="733425"/>
          </a:xfrm>
          <a:prstGeom prst="rect">
            <a:avLst/>
          </a:prstGeom>
          <a:noFill/>
          <a:ln>
            <a:noFill/>
          </a:ln>
        </p:spPr>
        <p:txBody>
          <a:bodyPr spcFirstLastPara="1" wrap="square" lIns="95250" tIns="128575" rIns="9525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IE" sz="3600" b="0" i="0" u="none" strike="noStrike" cap="none">
                <a:solidFill>
                  <a:srgbClr val="4F868E"/>
                </a:solidFill>
                <a:latin typeface="Arial"/>
                <a:ea typeface="Arial"/>
                <a:cs typeface="Arial"/>
                <a:sym typeface="Arial"/>
              </a:rPr>
              <a:t>Introduction to CRM Recruit</a:t>
            </a:r>
            <a:endParaRPr sz="3600" b="0" i="0" u="none" strike="noStrike" cap="none">
              <a:solidFill>
                <a:srgbClr val="4F868E"/>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6"/>
        <p:cNvGrpSpPr/>
        <p:nvPr/>
      </p:nvGrpSpPr>
      <p:grpSpPr>
        <a:xfrm>
          <a:off x="0" y="0"/>
          <a:ext cx="0" cy="0"/>
          <a:chOff x="0" y="0"/>
          <a:chExt cx="0" cy="0"/>
        </a:xfrm>
      </p:grpSpPr>
      <p:sp>
        <p:nvSpPr>
          <p:cNvPr id="707" name="Google Shape;707;p69"/>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708" name="Google Shape;708;p69"/>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709" name="Google Shape;709;p69"/>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710" name="Google Shape;710;p69"/>
          <p:cNvSpPr/>
          <p:nvPr/>
        </p:nvSpPr>
        <p:spPr>
          <a:xfrm>
            <a:off x="1381525" y="1409075"/>
            <a:ext cx="3933300" cy="148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If the Agent were to use the </a:t>
            </a:r>
            <a:r>
              <a:rPr lang="en-IE" sz="1400" b="1" i="0" u="none" strike="noStrike" cap="none">
                <a:solidFill>
                  <a:schemeClr val="dk1"/>
                </a:solidFill>
                <a:latin typeface="Arial"/>
                <a:ea typeface="Arial"/>
                <a:cs typeface="Arial"/>
                <a:sym typeface="Arial"/>
              </a:rPr>
              <a:t>‘Make an Online Payment’ </a:t>
            </a:r>
            <a:r>
              <a:rPr lang="en-IE" sz="1400" b="0" i="0" u="none" strike="noStrike" cap="none">
                <a:solidFill>
                  <a:schemeClr val="dk1"/>
                </a:solidFill>
                <a:latin typeface="Arial"/>
                <a:ea typeface="Arial"/>
                <a:cs typeface="Arial"/>
                <a:sym typeface="Arial"/>
              </a:rPr>
              <a:t>instead of voucher code option, they would be brought to the screen on the right.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In this case, they should enter the correct card details and select </a:t>
            </a:r>
            <a:r>
              <a:rPr lang="en-IE" sz="1400" b="1" i="0" u="none" strike="noStrike" cap="none">
                <a:solidFill>
                  <a:schemeClr val="dk1"/>
                </a:solidFill>
                <a:latin typeface="Arial"/>
                <a:ea typeface="Arial"/>
                <a:cs typeface="Arial"/>
                <a:sym typeface="Arial"/>
              </a:rPr>
              <a:t>‘Continue’</a:t>
            </a:r>
            <a:r>
              <a:rPr lang="en-IE"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711" name="Google Shape;711;p69"/>
          <p:cNvSpPr/>
          <p:nvPr/>
        </p:nvSpPr>
        <p:spPr>
          <a:xfrm>
            <a:off x="1381532" y="4562595"/>
            <a:ext cx="3636468" cy="2425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When the online payment or voucher code has been processed successfully, the Agent will see the below screen letting them know the application has been submitted.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They will also be prompted to check their application status, as seen on the right.</a:t>
            </a:r>
            <a:endParaRPr sz="1400" b="0" i="0" u="none" strike="noStrike" cap="none">
              <a:solidFill>
                <a:srgbClr val="000000"/>
              </a:solidFill>
              <a:latin typeface="Arial"/>
              <a:ea typeface="Arial"/>
              <a:cs typeface="Arial"/>
              <a:sym typeface="Arial"/>
            </a:endParaRPr>
          </a:p>
        </p:txBody>
      </p:sp>
      <p:pic>
        <p:nvPicPr>
          <p:cNvPr id="712" name="Google Shape;712;p69"/>
          <p:cNvPicPr preferRelativeResize="0"/>
          <p:nvPr/>
        </p:nvPicPr>
        <p:blipFill rotWithShape="1">
          <a:blip r:embed="rId6">
            <a:alphaModFix/>
          </a:blip>
          <a:srcRect/>
          <a:stretch/>
        </p:blipFill>
        <p:spPr>
          <a:xfrm>
            <a:off x="5430142" y="4452178"/>
            <a:ext cx="7018408" cy="2045907"/>
          </a:xfrm>
          <a:prstGeom prst="rect">
            <a:avLst/>
          </a:prstGeom>
          <a:noFill/>
          <a:ln w="9525" cap="flat" cmpd="sng">
            <a:solidFill>
              <a:schemeClr val="dk1"/>
            </a:solidFill>
            <a:prstDash val="solid"/>
            <a:round/>
            <a:headEnd type="none" w="sm" len="sm"/>
            <a:tailEnd type="none" w="sm" len="sm"/>
          </a:ln>
        </p:spPr>
      </p:pic>
      <p:pic>
        <p:nvPicPr>
          <p:cNvPr id="713" name="Google Shape;713;p69"/>
          <p:cNvPicPr preferRelativeResize="0"/>
          <p:nvPr/>
        </p:nvPicPr>
        <p:blipFill rotWithShape="1">
          <a:blip r:embed="rId7">
            <a:alphaModFix/>
          </a:blip>
          <a:srcRect t="2076" b="1"/>
          <a:stretch/>
        </p:blipFill>
        <p:spPr>
          <a:xfrm>
            <a:off x="5717167" y="1124711"/>
            <a:ext cx="5813417" cy="2927181"/>
          </a:xfrm>
          <a:prstGeom prst="rect">
            <a:avLst/>
          </a:prstGeom>
          <a:noFill/>
          <a:ln w="9525" cap="flat" cmpd="sng">
            <a:solidFill>
              <a:schemeClr val="dk1"/>
            </a:solidFill>
            <a:prstDash val="solid"/>
            <a:round/>
            <a:headEnd type="none" w="sm" len="sm"/>
            <a:tailEnd type="none" w="sm" len="sm"/>
          </a:ln>
        </p:spPr>
      </p:pic>
      <p:sp>
        <p:nvSpPr>
          <p:cNvPr id="714" name="Google Shape;714;p69"/>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Creating &amp; Submitting an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9"/>
        <p:cNvGrpSpPr/>
        <p:nvPr/>
      </p:nvGrpSpPr>
      <p:grpSpPr>
        <a:xfrm>
          <a:off x="0" y="0"/>
          <a:ext cx="0" cy="0"/>
          <a:chOff x="0" y="0"/>
          <a:chExt cx="0" cy="0"/>
        </a:xfrm>
      </p:grpSpPr>
      <p:sp>
        <p:nvSpPr>
          <p:cNvPr id="720" name="Google Shape;720;p70"/>
          <p:cNvSpPr/>
          <p:nvPr/>
        </p:nvSpPr>
        <p:spPr>
          <a:xfrm>
            <a:off x="2798200" y="3219673"/>
            <a:ext cx="9472200" cy="643200"/>
          </a:xfrm>
          <a:prstGeom prst="rect">
            <a:avLst/>
          </a:prstGeom>
          <a:noFill/>
          <a:ln>
            <a:noFill/>
          </a:ln>
        </p:spPr>
        <p:txBody>
          <a:bodyPr spcFirstLastPara="1" wrap="square" lIns="95200" tIns="128525" rIns="95200" bIns="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IE" sz="1400" b="1" i="0" u="none" strike="noStrike" cap="none">
                <a:solidFill>
                  <a:srgbClr val="000000"/>
                </a:solidFill>
                <a:latin typeface="Arial"/>
                <a:ea typeface="Arial"/>
                <a:cs typeface="Arial"/>
                <a:sym typeface="Arial"/>
              </a:rPr>
              <a:t>Important: Please note the two scenarios below which explain the level of student</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IE" sz="1400" b="1" i="0" u="none" strike="noStrike" cap="none">
                <a:solidFill>
                  <a:srgbClr val="000000"/>
                </a:solidFill>
                <a:latin typeface="Arial"/>
                <a:ea typeface="Arial"/>
                <a:cs typeface="Arial"/>
                <a:sym typeface="Arial"/>
              </a:rPr>
              <a:t>access to an agent initiated application.</a:t>
            </a:r>
            <a:endParaRPr sz="1400" b="0" i="0" u="none" strike="noStrike" cap="none">
              <a:solidFill>
                <a:srgbClr val="000000"/>
              </a:solidFill>
              <a:latin typeface="Arial"/>
              <a:ea typeface="Arial"/>
              <a:cs typeface="Arial"/>
              <a:sym typeface="Arial"/>
            </a:endParaRPr>
          </a:p>
        </p:txBody>
      </p:sp>
      <p:pic>
        <p:nvPicPr>
          <p:cNvPr id="721" name="Google Shape;721;p70"/>
          <p:cNvPicPr preferRelativeResize="0"/>
          <p:nvPr/>
        </p:nvPicPr>
        <p:blipFill rotWithShape="1">
          <a:blip r:embed="rId4">
            <a:alphaModFix/>
          </a:blip>
          <a:srcRect/>
          <a:stretch/>
        </p:blipFill>
        <p:spPr>
          <a:xfrm>
            <a:off x="1426334" y="4570309"/>
            <a:ext cx="476018" cy="476018"/>
          </a:xfrm>
          <a:prstGeom prst="rect">
            <a:avLst/>
          </a:prstGeom>
          <a:noFill/>
          <a:ln>
            <a:noFill/>
          </a:ln>
        </p:spPr>
      </p:pic>
      <p:pic>
        <p:nvPicPr>
          <p:cNvPr id="722" name="Google Shape;722;p70"/>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723" name="Google Shape;723;p70"/>
          <p:cNvSpPr/>
          <p:nvPr/>
        </p:nvSpPr>
        <p:spPr>
          <a:xfrm>
            <a:off x="1504900" y="1257475"/>
            <a:ext cx="10765500" cy="187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There may be scenarios whereby an Agent has created an application for a student but requires the student to verify their details or pay the application fee (where no voucher code exists for the programme). In other s</a:t>
            </a:r>
            <a:r>
              <a:rPr lang="en-IE" sz="1399">
                <a:solidFill>
                  <a:schemeClr val="dk1"/>
                </a:solidFill>
              </a:rPr>
              <a:t>ituations t</a:t>
            </a:r>
            <a:r>
              <a:rPr lang="en-IE" sz="1399" b="0" i="0" u="none" strike="noStrike" cap="none">
                <a:solidFill>
                  <a:schemeClr val="dk1"/>
                </a:solidFill>
                <a:latin typeface="Arial"/>
                <a:ea typeface="Arial"/>
                <a:cs typeface="Arial"/>
                <a:sym typeface="Arial"/>
              </a:rPr>
              <a:t>he Agent </a:t>
            </a:r>
            <a:r>
              <a:rPr lang="en-IE" sz="1399">
                <a:solidFill>
                  <a:schemeClr val="dk1"/>
                </a:solidFill>
              </a:rPr>
              <a:t>may be required to </a:t>
            </a:r>
            <a:r>
              <a:rPr lang="en-IE" sz="1399" b="0" i="0" u="none" strike="noStrike" cap="none">
                <a:solidFill>
                  <a:schemeClr val="dk1"/>
                </a:solidFill>
                <a:latin typeface="Arial"/>
                <a:ea typeface="Arial"/>
                <a:cs typeface="Arial"/>
                <a:sym typeface="Arial"/>
              </a:rPr>
              <a:t>progress the application from start to finish and submit the application without input from the student. </a:t>
            </a: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a:solidFill>
                <a:schemeClr val="dk1"/>
              </a:solidFil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In both scenarios the applicant will receive an e-mail and will be provided with access to their own account. When the student logs into their account, the level of access they have is dependent on the applica</a:t>
            </a:r>
            <a:r>
              <a:rPr lang="en-IE" sz="1399">
                <a:solidFill>
                  <a:schemeClr val="dk1"/>
                </a:solidFill>
              </a:rPr>
              <a:t>tion</a:t>
            </a:r>
            <a:r>
              <a:rPr lang="en-IE" sz="1399" b="0" i="0" u="none" strike="noStrike" cap="none">
                <a:solidFill>
                  <a:schemeClr val="dk1"/>
                </a:solidFill>
                <a:latin typeface="Arial"/>
                <a:ea typeface="Arial"/>
                <a:cs typeface="Arial"/>
                <a:sym typeface="Arial"/>
              </a:rPr>
              <a:t> status</a:t>
            </a:r>
            <a:r>
              <a:rPr lang="en-IE" sz="1399">
                <a:solidFill>
                  <a:schemeClr val="dk1"/>
                </a:solidFill>
              </a:rPr>
              <a:t>. For example, i</a:t>
            </a:r>
            <a:r>
              <a:rPr lang="en-IE" sz="1399" b="0" i="0" u="none" strike="noStrike" cap="none">
                <a:solidFill>
                  <a:schemeClr val="dk1"/>
                </a:solidFill>
                <a:latin typeface="Arial"/>
                <a:ea typeface="Arial"/>
                <a:cs typeface="Arial"/>
                <a:sym typeface="Arial"/>
              </a:rPr>
              <a:t>f the application is already submitted</a:t>
            </a:r>
            <a:r>
              <a:rPr lang="en-IE" sz="1399">
                <a:solidFill>
                  <a:schemeClr val="dk1"/>
                </a:solidFill>
              </a:rPr>
              <a:t> by the agent </a:t>
            </a:r>
            <a:r>
              <a:rPr lang="en-IE" sz="1399" b="0" i="0" u="none" strike="noStrike" cap="none">
                <a:solidFill>
                  <a:schemeClr val="dk1"/>
                </a:solidFill>
                <a:latin typeface="Arial"/>
                <a:ea typeface="Arial"/>
                <a:cs typeface="Arial"/>
                <a:sym typeface="Arial"/>
              </a:rPr>
              <a:t> the applicant will have restricted access to make changes.</a:t>
            </a:r>
            <a:r>
              <a:rPr lang="en-IE" sz="1399">
                <a:solidFill>
                  <a:schemeClr val="dk1"/>
                </a:solidFill>
              </a:rPr>
              <a:t> However, if the student gains access while the application is in progress they will have the opportunity to update and edit fields, make a payment etc.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1" i="0" u="none" strike="noStrike" cap="none">
              <a:solidFill>
                <a:schemeClr val="dk1"/>
              </a:solidFill>
              <a:latin typeface="Arial"/>
              <a:ea typeface="Arial"/>
              <a:cs typeface="Arial"/>
              <a:sym typeface="Arial"/>
            </a:endParaRPr>
          </a:p>
        </p:txBody>
      </p:sp>
      <p:sp>
        <p:nvSpPr>
          <p:cNvPr id="724" name="Google Shape;724;p70"/>
          <p:cNvSpPr/>
          <p:nvPr/>
        </p:nvSpPr>
        <p:spPr>
          <a:xfrm>
            <a:off x="1998920" y="4405373"/>
            <a:ext cx="9579545" cy="2246769"/>
          </a:xfrm>
          <a:prstGeom prst="rect">
            <a:avLst/>
          </a:prstGeom>
          <a:solidFill>
            <a:srgbClr val="224B6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1" i="0" u="none" strike="noStrike" cap="none">
                <a:solidFill>
                  <a:schemeClr val="lt1"/>
                </a:solidFill>
                <a:latin typeface="Arial"/>
                <a:ea typeface="Arial"/>
                <a:cs typeface="Arial"/>
                <a:sym typeface="Arial"/>
              </a:rPr>
              <a:t>Scenario A:  </a:t>
            </a:r>
            <a:r>
              <a:rPr lang="en-IE" sz="1400" b="0" i="0" u="none" strike="noStrike" cap="none">
                <a:solidFill>
                  <a:schemeClr val="lt1"/>
                </a:solidFill>
                <a:latin typeface="Arial"/>
                <a:ea typeface="Arial"/>
                <a:cs typeface="Arial"/>
                <a:sym typeface="Arial"/>
              </a:rPr>
              <a:t>An Agent starts an application on behalf of a student but does not submit the application. 12 hours from application initiation, the student receives an email with a link to activate and access their account. As the application was not submitted, the student can log in and edit the details in the application form, upload documents and pay the application fee.</a:t>
            </a:r>
            <a:br>
              <a:rPr lang="en-IE" sz="1400" b="0" i="0" u="none" strike="noStrike" cap="none">
                <a:solidFill>
                  <a:schemeClr val="lt1"/>
                </a:solidFill>
                <a:latin typeface="Arial"/>
                <a:ea typeface="Arial"/>
                <a:cs typeface="Arial"/>
                <a:sym typeface="Arial"/>
              </a:rPr>
            </a:b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IE" sz="1400" b="1" i="0" u="none" strike="noStrike" cap="none">
                <a:solidFill>
                  <a:schemeClr val="lt1"/>
                </a:solidFill>
                <a:latin typeface="Arial"/>
                <a:ea typeface="Arial"/>
                <a:cs typeface="Arial"/>
                <a:sym typeface="Arial"/>
              </a:rPr>
              <a:t>Scenario B:  </a:t>
            </a:r>
            <a:r>
              <a:rPr lang="en-IE" sz="1400" b="0" i="0" u="none" strike="noStrike" cap="none">
                <a:solidFill>
                  <a:schemeClr val="lt1"/>
                </a:solidFill>
                <a:latin typeface="Arial"/>
                <a:ea typeface="Arial"/>
                <a:cs typeface="Arial"/>
                <a:sym typeface="Arial"/>
              </a:rPr>
              <a:t>An Agent starts an application on behalf of a student and submits the application. </a:t>
            </a:r>
            <a:r>
              <a:rPr lang="en-IE">
                <a:solidFill>
                  <a:schemeClr val="lt1"/>
                </a:solidFill>
              </a:rPr>
              <a:t>When the application is submitted, </a:t>
            </a:r>
            <a:r>
              <a:rPr lang="en-IE" sz="1400" b="0" i="0" u="none" strike="noStrike" cap="none">
                <a:solidFill>
                  <a:schemeClr val="lt1"/>
                </a:solidFill>
                <a:latin typeface="Arial"/>
                <a:ea typeface="Arial"/>
                <a:cs typeface="Arial"/>
                <a:sym typeface="Arial"/>
              </a:rPr>
              <a:t> the student </a:t>
            </a:r>
            <a:r>
              <a:rPr lang="en-IE">
                <a:solidFill>
                  <a:schemeClr val="lt1"/>
                </a:solidFill>
              </a:rPr>
              <a:t>automatically receives </a:t>
            </a:r>
            <a:r>
              <a:rPr lang="en-IE" sz="1400" b="0" i="0" u="none" strike="noStrike" cap="none">
                <a:solidFill>
                  <a:schemeClr val="lt1"/>
                </a:solidFill>
                <a:latin typeface="Arial"/>
                <a:ea typeface="Arial"/>
                <a:cs typeface="Arial"/>
                <a:sym typeface="Arial"/>
              </a:rPr>
              <a:t>with a link to activate and access their account. As the application has been submitted by the Agent, the student can log in but will only be able to verify their details. In the event of a mistake on the application, the applicant should inform the Agent who should contact the International Office if there is a mistake. </a:t>
            </a:r>
            <a:endParaRPr sz="1400" b="0" i="0" u="none" strike="noStrike" cap="none">
              <a:solidFill>
                <a:srgbClr val="000000"/>
              </a:solidFill>
              <a:latin typeface="Arial"/>
              <a:ea typeface="Arial"/>
              <a:cs typeface="Arial"/>
              <a:sym typeface="Arial"/>
            </a:endParaRPr>
          </a:p>
        </p:txBody>
      </p:sp>
      <p:grpSp>
        <p:nvGrpSpPr>
          <p:cNvPr id="725" name="Google Shape;725;p70"/>
          <p:cNvGrpSpPr/>
          <p:nvPr/>
        </p:nvGrpSpPr>
        <p:grpSpPr>
          <a:xfrm>
            <a:off x="1998920" y="3129878"/>
            <a:ext cx="1202177" cy="733067"/>
            <a:chOff x="1690524" y="2758551"/>
            <a:chExt cx="1202177" cy="733067"/>
          </a:xfrm>
        </p:grpSpPr>
        <p:pic>
          <p:nvPicPr>
            <p:cNvPr id="726" name="Google Shape;726;p70" descr="Warning sign Computer Icons Symbol, Warning Sign, angle, text, triangle png  | PNGWing"/>
            <p:cNvPicPr preferRelativeResize="0"/>
            <p:nvPr/>
          </p:nvPicPr>
          <p:blipFill rotWithShape="1">
            <a:blip r:embed="rId6">
              <a:alphaModFix/>
            </a:blip>
            <a:srcRect/>
            <a:stretch/>
          </p:blipFill>
          <p:spPr>
            <a:xfrm>
              <a:off x="1690524" y="2758551"/>
              <a:ext cx="1202177" cy="733067"/>
            </a:xfrm>
            <a:prstGeom prst="rect">
              <a:avLst/>
            </a:prstGeom>
            <a:noFill/>
            <a:ln>
              <a:noFill/>
            </a:ln>
          </p:spPr>
        </p:pic>
        <p:sp>
          <p:nvSpPr>
            <p:cNvPr id="727" name="Google Shape;727;p70"/>
            <p:cNvSpPr txBox="1"/>
            <p:nvPr/>
          </p:nvSpPr>
          <p:spPr>
            <a:xfrm>
              <a:off x="2126889" y="2897043"/>
              <a:ext cx="26289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3200" b="1" i="0" u="none" strike="noStrike" cap="none">
                  <a:solidFill>
                    <a:srgbClr val="000000"/>
                  </a:solidFill>
                  <a:latin typeface="Arial"/>
                  <a:ea typeface="Arial"/>
                  <a:cs typeface="Arial"/>
                  <a:sym typeface="Arial"/>
                </a:rPr>
                <a:t>!</a:t>
              </a:r>
              <a:endParaRPr/>
            </a:p>
          </p:txBody>
        </p:sp>
      </p:grpSp>
      <p:sp>
        <p:nvSpPr>
          <p:cNvPr id="728" name="Google Shape;728;p70"/>
          <p:cNvSpPr/>
          <p:nvPr/>
        </p:nvSpPr>
        <p:spPr>
          <a:xfrm>
            <a:off x="53075" y="321875"/>
            <a:ext cx="12019200" cy="845700"/>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Student Account Activation </a:t>
            </a:r>
            <a:r>
              <a:rPr lang="en-IE" sz="3598">
                <a:solidFill>
                  <a:srgbClr val="4F868E"/>
                </a:solidFill>
              </a:rPr>
              <a:t>and access to the Application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3"/>
        <p:cNvGrpSpPr/>
        <p:nvPr/>
      </p:nvGrpSpPr>
      <p:grpSpPr>
        <a:xfrm>
          <a:off x="0" y="0"/>
          <a:ext cx="0" cy="0"/>
          <a:chOff x="0" y="0"/>
          <a:chExt cx="0" cy="0"/>
        </a:xfrm>
      </p:grpSpPr>
      <p:sp>
        <p:nvSpPr>
          <p:cNvPr id="734" name="Google Shape;734;p71"/>
          <p:cNvSpPr/>
          <p:nvPr/>
        </p:nvSpPr>
        <p:spPr>
          <a:xfrm>
            <a:off x="1507464" y="1000279"/>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735" name="Google Shape;735;p71"/>
          <p:cNvPicPr preferRelativeResize="0"/>
          <p:nvPr/>
        </p:nvPicPr>
        <p:blipFill rotWithShape="1">
          <a:blip r:embed="rId4">
            <a:alphaModFix/>
          </a:blip>
          <a:srcRect/>
          <a:stretch/>
        </p:blipFill>
        <p:spPr>
          <a:xfrm>
            <a:off x="1426334" y="4570309"/>
            <a:ext cx="476018" cy="476018"/>
          </a:xfrm>
          <a:prstGeom prst="rect">
            <a:avLst/>
          </a:prstGeom>
          <a:noFill/>
          <a:ln>
            <a:noFill/>
          </a:ln>
        </p:spPr>
      </p:pic>
      <p:pic>
        <p:nvPicPr>
          <p:cNvPr id="736" name="Google Shape;736;p71"/>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737" name="Google Shape;737;p71"/>
          <p:cNvSpPr/>
          <p:nvPr/>
        </p:nvSpPr>
        <p:spPr>
          <a:xfrm>
            <a:off x="1426325" y="2455699"/>
            <a:ext cx="2922900" cy="316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The student must follow the link they receive in their e-mail: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 </a:t>
            </a:r>
            <a:r>
              <a:rPr lang="en-IE" sz="1400" b="0" i="0" u="sng" strike="noStrike" cap="none">
                <a:solidFill>
                  <a:srgbClr val="000000"/>
                </a:solidFill>
                <a:highlight>
                  <a:srgbClr val="FFFFFF"/>
                </a:highlight>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https://dcuie.elluciancrmrecruit.com/apply/account/CreateAccountVerify</a:t>
            </a:r>
            <a:r>
              <a:rPr lang="en-IE" sz="1400" b="0" i="0" u="sng" strike="noStrike" cap="none">
                <a:solidFill>
                  <a:srgbClr val="000000"/>
                </a:solidFill>
                <a:highlight>
                  <a:srgbClr val="FFFFFF"/>
                </a:highlight>
                <a:latin typeface="Arial"/>
                <a:ea typeface="Arial"/>
                <a:cs typeface="Arial"/>
                <a:sym typeface="Arial"/>
              </a:rPr>
              <a:t> </a:t>
            </a:r>
            <a:endParaRPr sz="1400" b="0" i="0" u="none" strike="noStrike" cap="none">
              <a:solidFill>
                <a:srgbClr val="00000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The student then will be brought to the screen on the right.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400" b="0" i="0" u="none" strike="noStrike" cap="none">
                <a:solidFill>
                  <a:srgbClr val="000000"/>
                </a:solidFill>
                <a:latin typeface="Arial"/>
                <a:ea typeface="Arial"/>
                <a:cs typeface="Arial"/>
                <a:sym typeface="Arial"/>
              </a:rPr>
              <a:t>Here they will be asked to confirm their identify by entering in their date of birth and selecting </a:t>
            </a:r>
            <a:r>
              <a:rPr lang="en-IE" sz="1400" b="1" i="0" u="none" strike="noStrike" cap="none">
                <a:solidFill>
                  <a:srgbClr val="000000"/>
                </a:solidFill>
                <a:latin typeface="Arial"/>
                <a:ea typeface="Arial"/>
                <a:cs typeface="Arial"/>
                <a:sym typeface="Arial"/>
              </a:rPr>
              <a:t>‘Verify’.</a:t>
            </a:r>
            <a:endParaRPr sz="1400" b="0" i="0" u="none" strike="noStrike" cap="none">
              <a:solidFill>
                <a:srgbClr val="000000"/>
              </a:solidFill>
              <a:latin typeface="Arial"/>
              <a:ea typeface="Arial"/>
              <a:cs typeface="Arial"/>
              <a:sym typeface="Arial"/>
            </a:endParaRPr>
          </a:p>
        </p:txBody>
      </p:sp>
      <p:grpSp>
        <p:nvGrpSpPr>
          <p:cNvPr id="738" name="Google Shape;738;p71"/>
          <p:cNvGrpSpPr/>
          <p:nvPr/>
        </p:nvGrpSpPr>
        <p:grpSpPr>
          <a:xfrm>
            <a:off x="4671952" y="2309378"/>
            <a:ext cx="7436419" cy="4253656"/>
            <a:chOff x="4553712" y="2061265"/>
            <a:chExt cx="7436419" cy="4253656"/>
          </a:xfrm>
        </p:grpSpPr>
        <p:pic>
          <p:nvPicPr>
            <p:cNvPr id="739" name="Google Shape;739;p71"/>
            <p:cNvPicPr preferRelativeResize="0"/>
            <p:nvPr/>
          </p:nvPicPr>
          <p:blipFill rotWithShape="1">
            <a:blip r:embed="rId7">
              <a:alphaModFix/>
            </a:blip>
            <a:srcRect/>
            <a:stretch/>
          </p:blipFill>
          <p:spPr>
            <a:xfrm>
              <a:off x="4553712" y="2061265"/>
              <a:ext cx="7436419" cy="4253656"/>
            </a:xfrm>
            <a:prstGeom prst="rect">
              <a:avLst/>
            </a:prstGeom>
            <a:noFill/>
            <a:ln w="9525" cap="flat" cmpd="sng">
              <a:solidFill>
                <a:schemeClr val="dk1"/>
              </a:solidFill>
              <a:prstDash val="solid"/>
              <a:round/>
              <a:headEnd type="none" w="sm" len="sm"/>
              <a:tailEnd type="none" w="sm" len="sm"/>
            </a:ln>
          </p:spPr>
        </p:pic>
        <p:sp>
          <p:nvSpPr>
            <p:cNvPr id="740" name="Google Shape;740;p71"/>
            <p:cNvSpPr/>
            <p:nvPr/>
          </p:nvSpPr>
          <p:spPr>
            <a:xfrm flipH="1">
              <a:off x="6508893" y="3172245"/>
              <a:ext cx="3622659" cy="1655787"/>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grpSp>
      <p:sp>
        <p:nvSpPr>
          <p:cNvPr id="741" name="Google Shape;741;p71"/>
          <p:cNvSpPr/>
          <p:nvPr/>
        </p:nvSpPr>
        <p:spPr>
          <a:xfrm>
            <a:off x="1507464" y="1171209"/>
            <a:ext cx="11073165" cy="8110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1"/>
          <p:cNvSpPr/>
          <p:nvPr/>
        </p:nvSpPr>
        <p:spPr>
          <a:xfrm>
            <a:off x="1378942" y="1373760"/>
            <a:ext cx="10729429" cy="7330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As mentioned on the previous slide, </a:t>
            </a:r>
            <a:r>
              <a:rPr lang="en-IE" sz="1399">
                <a:solidFill>
                  <a:schemeClr val="dk1"/>
                </a:solidFill>
              </a:rPr>
              <a:t>if an Agent has initiated an application but not submitted it,</a:t>
            </a:r>
            <a:r>
              <a:rPr lang="en-IE" sz="1399" b="0" i="0" u="none" strike="noStrike" cap="none">
                <a:solidFill>
                  <a:schemeClr val="dk1"/>
                </a:solidFill>
                <a:latin typeface="Arial"/>
                <a:ea typeface="Arial"/>
                <a:cs typeface="Arial"/>
                <a:sym typeface="Arial"/>
              </a:rPr>
              <a:t>, a student will receive</a:t>
            </a:r>
            <a:r>
              <a:rPr lang="en-IE" sz="1399">
                <a:solidFill>
                  <a:schemeClr val="dk1"/>
                </a:solidFill>
              </a:rPr>
              <a:t> an email </a:t>
            </a:r>
            <a:r>
              <a:rPr lang="en-IE" sz="1399" b="0" i="0" u="none" strike="noStrike" cap="none">
                <a:solidFill>
                  <a:schemeClr val="dk1"/>
                </a:solidFill>
                <a:latin typeface="Arial"/>
                <a:ea typeface="Arial"/>
                <a:cs typeface="Arial"/>
                <a:sym typeface="Arial"/>
              </a:rPr>
              <a:t> </a:t>
            </a:r>
            <a:r>
              <a:rPr lang="en-IE" sz="1399" b="1" i="0" u="none" strike="noStrike" cap="none">
                <a:solidFill>
                  <a:schemeClr val="dk1"/>
                </a:solidFill>
                <a:latin typeface="Arial"/>
                <a:ea typeface="Arial"/>
                <a:cs typeface="Arial"/>
                <a:sym typeface="Arial"/>
              </a:rPr>
              <a:t>12 hours after it has been </a:t>
            </a:r>
            <a:r>
              <a:rPr lang="en-IE" sz="1399" b="1">
                <a:solidFill>
                  <a:schemeClr val="dk1"/>
                </a:solidFill>
              </a:rPr>
              <a:t>initiated</a:t>
            </a:r>
            <a:r>
              <a:rPr lang="en-IE" sz="1399" b="1" i="0" u="none" strike="noStrike" cap="none">
                <a:solidFill>
                  <a:schemeClr val="dk1"/>
                </a:solidFill>
                <a:latin typeface="Arial"/>
                <a:ea typeface="Arial"/>
                <a:cs typeface="Arial"/>
                <a:sym typeface="Arial"/>
              </a:rPr>
              <a:t> </a:t>
            </a:r>
            <a:r>
              <a:rPr lang="en-IE" sz="1399" b="0" i="0" u="none" strike="noStrike" cap="none">
                <a:solidFill>
                  <a:schemeClr val="dk1"/>
                </a:solidFill>
                <a:latin typeface="Arial"/>
                <a:ea typeface="Arial"/>
                <a:cs typeface="Arial"/>
                <a:sym typeface="Arial"/>
              </a:rPr>
              <a:t>on how to access their account. The steps below detail how the student can access their application.</a:t>
            </a:r>
            <a:endParaRPr sz="1399" b="0" i="0" u="none" strike="noStrike" cap="none">
              <a:solidFill>
                <a:schemeClr val="dk1"/>
              </a:solidFill>
              <a:latin typeface="Arial"/>
              <a:ea typeface="Arial"/>
              <a:cs typeface="Arial"/>
              <a:sym typeface="Arial"/>
            </a:endParaRPr>
          </a:p>
        </p:txBody>
      </p:sp>
      <p:sp>
        <p:nvSpPr>
          <p:cNvPr id="743" name="Google Shape;743;p71"/>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Student Account Activation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8"/>
        <p:cNvGrpSpPr/>
        <p:nvPr/>
      </p:nvGrpSpPr>
      <p:grpSpPr>
        <a:xfrm>
          <a:off x="0" y="0"/>
          <a:ext cx="0" cy="0"/>
          <a:chOff x="0" y="0"/>
          <a:chExt cx="0" cy="0"/>
        </a:xfrm>
      </p:grpSpPr>
      <p:sp>
        <p:nvSpPr>
          <p:cNvPr id="749" name="Google Shape;749;p72"/>
          <p:cNvSpPr/>
          <p:nvPr/>
        </p:nvSpPr>
        <p:spPr>
          <a:xfrm>
            <a:off x="1507464" y="1000279"/>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750" name="Google Shape;750;p72"/>
          <p:cNvPicPr preferRelativeResize="0"/>
          <p:nvPr/>
        </p:nvPicPr>
        <p:blipFill rotWithShape="1">
          <a:blip r:embed="rId4">
            <a:alphaModFix/>
          </a:blip>
          <a:srcRect/>
          <a:stretch/>
        </p:blipFill>
        <p:spPr>
          <a:xfrm>
            <a:off x="1426334" y="4570309"/>
            <a:ext cx="476018" cy="476018"/>
          </a:xfrm>
          <a:prstGeom prst="rect">
            <a:avLst/>
          </a:prstGeom>
          <a:noFill/>
          <a:ln>
            <a:noFill/>
          </a:ln>
        </p:spPr>
      </p:pic>
      <p:pic>
        <p:nvPicPr>
          <p:cNvPr id="751" name="Google Shape;751;p72"/>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752" name="Google Shape;752;p72"/>
          <p:cNvSpPr/>
          <p:nvPr/>
        </p:nvSpPr>
        <p:spPr>
          <a:xfrm>
            <a:off x="1396716" y="1405099"/>
            <a:ext cx="10896883" cy="5199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400" b="0" i="0" u="none" strike="noStrike" cap="none">
                <a:solidFill>
                  <a:srgbClr val="000000"/>
                </a:solidFill>
                <a:latin typeface="Arial"/>
                <a:ea typeface="Arial"/>
                <a:cs typeface="Arial"/>
                <a:sym typeface="Arial"/>
              </a:rPr>
              <a:t>The student will then be brought to the ‘Create Account’ page, they will be able to verify and complete any missing information, select a password and select </a:t>
            </a:r>
            <a:r>
              <a:rPr lang="en-IE" sz="1400" b="1" i="0" u="none" strike="noStrike" cap="none">
                <a:solidFill>
                  <a:srgbClr val="000000"/>
                </a:solidFill>
                <a:latin typeface="Arial"/>
                <a:ea typeface="Arial"/>
                <a:cs typeface="Arial"/>
                <a:sym typeface="Arial"/>
              </a:rPr>
              <a:t>‘Create Account’.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99"/>
              <a:buFont typeface="Arial"/>
              <a:buNone/>
            </a:pPr>
            <a:endParaRPr sz="1799" b="1" i="0" u="none" strike="noStrike" cap="none">
              <a:solidFill>
                <a:srgbClr val="000000"/>
              </a:solidFill>
              <a:latin typeface="Calibri"/>
              <a:ea typeface="Calibri"/>
              <a:cs typeface="Calibri"/>
              <a:sym typeface="Calibri"/>
            </a:endParaRPr>
          </a:p>
        </p:txBody>
      </p:sp>
      <p:sp>
        <p:nvSpPr>
          <p:cNvPr id="753" name="Google Shape;753;p72"/>
          <p:cNvSpPr/>
          <p:nvPr/>
        </p:nvSpPr>
        <p:spPr>
          <a:xfrm>
            <a:off x="1507464" y="1171209"/>
            <a:ext cx="11073165" cy="8110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4" name="Google Shape;754;p72"/>
          <p:cNvPicPr preferRelativeResize="0"/>
          <p:nvPr/>
        </p:nvPicPr>
        <p:blipFill rotWithShape="1">
          <a:blip r:embed="rId6">
            <a:alphaModFix/>
          </a:blip>
          <a:srcRect/>
          <a:stretch/>
        </p:blipFill>
        <p:spPr>
          <a:xfrm>
            <a:off x="1485118" y="2173948"/>
            <a:ext cx="5604343" cy="4318498"/>
          </a:xfrm>
          <a:prstGeom prst="rect">
            <a:avLst/>
          </a:prstGeom>
          <a:noFill/>
          <a:ln w="9525" cap="flat" cmpd="sng">
            <a:solidFill>
              <a:schemeClr val="dk1"/>
            </a:solidFill>
            <a:prstDash val="solid"/>
            <a:round/>
            <a:headEnd type="none" w="sm" len="sm"/>
            <a:tailEnd type="none" w="sm" len="sm"/>
          </a:ln>
        </p:spPr>
      </p:pic>
      <p:pic>
        <p:nvPicPr>
          <p:cNvPr id="755" name="Google Shape;755;p72"/>
          <p:cNvPicPr preferRelativeResize="0"/>
          <p:nvPr/>
        </p:nvPicPr>
        <p:blipFill rotWithShape="1">
          <a:blip r:embed="rId7">
            <a:alphaModFix/>
          </a:blip>
          <a:srcRect/>
          <a:stretch/>
        </p:blipFill>
        <p:spPr>
          <a:xfrm>
            <a:off x="7319568" y="2504397"/>
            <a:ext cx="5261061" cy="3657600"/>
          </a:xfrm>
          <a:prstGeom prst="rect">
            <a:avLst/>
          </a:prstGeom>
          <a:noFill/>
          <a:ln w="9525" cap="flat" cmpd="sng">
            <a:solidFill>
              <a:schemeClr val="dk1"/>
            </a:solidFill>
            <a:prstDash val="solid"/>
            <a:round/>
            <a:headEnd type="none" w="sm" len="sm"/>
            <a:tailEnd type="none" w="sm" len="sm"/>
          </a:ln>
        </p:spPr>
      </p:pic>
      <p:sp>
        <p:nvSpPr>
          <p:cNvPr id="756" name="Google Shape;756;p72"/>
          <p:cNvSpPr/>
          <p:nvPr/>
        </p:nvSpPr>
        <p:spPr>
          <a:xfrm flipH="1">
            <a:off x="7519936" y="5568474"/>
            <a:ext cx="1522464" cy="475321"/>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757" name="Google Shape;757;p72"/>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Student Account Activation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2"/>
        <p:cNvGrpSpPr/>
        <p:nvPr/>
      </p:nvGrpSpPr>
      <p:grpSpPr>
        <a:xfrm>
          <a:off x="0" y="0"/>
          <a:ext cx="0" cy="0"/>
          <a:chOff x="0" y="0"/>
          <a:chExt cx="0" cy="0"/>
        </a:xfrm>
      </p:grpSpPr>
      <p:sp>
        <p:nvSpPr>
          <p:cNvPr id="763" name="Google Shape;763;p73"/>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764" name="Google Shape;764;p73"/>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765" name="Google Shape;765;p73"/>
          <p:cNvPicPr preferRelativeResize="0"/>
          <p:nvPr/>
        </p:nvPicPr>
        <p:blipFill rotWithShape="1">
          <a:blip r:embed="rId5">
            <a:alphaModFix/>
          </a:blip>
          <a:srcRect/>
          <a:stretch/>
        </p:blipFill>
        <p:spPr>
          <a:xfrm>
            <a:off x="7863810" y="4095537"/>
            <a:ext cx="476018" cy="475321"/>
          </a:xfrm>
          <a:prstGeom prst="rect">
            <a:avLst/>
          </a:prstGeom>
          <a:noFill/>
          <a:ln>
            <a:noFill/>
          </a:ln>
        </p:spPr>
      </p:pic>
      <p:pic>
        <p:nvPicPr>
          <p:cNvPr id="766" name="Google Shape;766;p73"/>
          <p:cNvPicPr preferRelativeResize="0"/>
          <p:nvPr/>
        </p:nvPicPr>
        <p:blipFill rotWithShape="1">
          <a:blip r:embed="rId6">
            <a:alphaModFix/>
          </a:blip>
          <a:srcRect/>
          <a:stretch/>
        </p:blipFill>
        <p:spPr>
          <a:xfrm>
            <a:off x="1904890" y="2139885"/>
            <a:ext cx="9786102" cy="4654726"/>
          </a:xfrm>
          <a:prstGeom prst="rect">
            <a:avLst/>
          </a:prstGeom>
          <a:noFill/>
          <a:ln w="9525" cap="flat" cmpd="sng">
            <a:solidFill>
              <a:schemeClr val="dk1"/>
            </a:solidFill>
            <a:prstDash val="solid"/>
            <a:round/>
            <a:headEnd type="none" w="sm" len="sm"/>
            <a:tailEnd type="none" w="sm" len="sm"/>
          </a:ln>
        </p:spPr>
      </p:pic>
      <p:sp>
        <p:nvSpPr>
          <p:cNvPr id="767" name="Google Shape;767;p73"/>
          <p:cNvSpPr/>
          <p:nvPr/>
        </p:nvSpPr>
        <p:spPr>
          <a:xfrm>
            <a:off x="1403377" y="1365011"/>
            <a:ext cx="10789127" cy="7998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student will then be brought to the below </a:t>
            </a:r>
            <a:r>
              <a:rPr lang="en-IE" sz="1399" b="1" i="0" u="none" strike="noStrike" cap="none">
                <a:solidFill>
                  <a:schemeClr val="dk1"/>
                </a:solidFill>
                <a:latin typeface="Arial"/>
                <a:ea typeface="Arial"/>
                <a:cs typeface="Arial"/>
                <a:sym typeface="Arial"/>
              </a:rPr>
              <a:t>‘My Account’ </a:t>
            </a:r>
            <a:r>
              <a:rPr lang="en-IE" sz="1399" b="0" i="0" u="none" strike="noStrike" cap="none">
                <a:solidFill>
                  <a:schemeClr val="dk1"/>
                </a:solidFill>
                <a:latin typeface="Arial"/>
                <a:ea typeface="Arial"/>
                <a:cs typeface="Arial"/>
                <a:sym typeface="Arial"/>
              </a:rPr>
              <a:t>page where they can access their full application, verify and review the information provided, upload supplemental items or make a payment for their application fee.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768" name="Google Shape;768;p73"/>
          <p:cNvSpPr/>
          <p:nvPr/>
        </p:nvSpPr>
        <p:spPr>
          <a:xfrm>
            <a:off x="4535864" y="3008177"/>
            <a:ext cx="469768" cy="1508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9" name="Google Shape;769;p73"/>
          <p:cNvSpPr/>
          <p:nvPr/>
        </p:nvSpPr>
        <p:spPr>
          <a:xfrm>
            <a:off x="53078" y="321887"/>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 Student Account Activation</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4"/>
        <p:cNvGrpSpPr/>
        <p:nvPr/>
      </p:nvGrpSpPr>
      <p:grpSpPr>
        <a:xfrm>
          <a:off x="0" y="0"/>
          <a:ext cx="0" cy="0"/>
          <a:chOff x="0" y="0"/>
          <a:chExt cx="0" cy="0"/>
        </a:xfrm>
      </p:grpSpPr>
      <p:sp>
        <p:nvSpPr>
          <p:cNvPr id="775" name="Google Shape;775;p74"/>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776" name="Google Shape;776;p74"/>
          <p:cNvSpPr/>
          <p:nvPr/>
        </p:nvSpPr>
        <p:spPr>
          <a:xfrm>
            <a:off x="1402988" y="1409074"/>
            <a:ext cx="10623912" cy="17013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After the prospective student or Agent pays the application fee, they must then upload the relevant documentation required for the course.</a:t>
            </a:r>
            <a:r>
              <a:rPr lang="en-IE" sz="1800" b="0" i="0" u="none" strike="noStrike" cap="none">
                <a:solidFill>
                  <a:srgbClr val="000000"/>
                </a:solidFill>
                <a:highlight>
                  <a:srgbClr val="FFFF00"/>
                </a:highlight>
                <a:latin typeface="Arial"/>
                <a:ea typeface="Arial"/>
                <a:cs typeface="Arial"/>
                <a:sym typeface="Arial"/>
              </a:rPr>
              <a:t/>
            </a:r>
            <a:br>
              <a:rPr lang="en-IE" sz="1800" b="0" i="0" u="none" strike="noStrike" cap="none">
                <a:solidFill>
                  <a:srgbClr val="000000"/>
                </a:solidFill>
                <a:highlight>
                  <a:srgbClr val="FFFF00"/>
                </a:highlight>
                <a:latin typeface="Arial"/>
                <a:ea typeface="Arial"/>
                <a:cs typeface="Arial"/>
                <a:sym typeface="Arial"/>
              </a:rPr>
            </a:br>
            <a:endParaRPr sz="1598" b="1" i="0" u="none" strike="noStrike" cap="none">
              <a:solidFill>
                <a:srgbClr val="000000"/>
              </a:solidFill>
              <a:latin typeface="Arial"/>
              <a:ea typeface="Arial"/>
              <a:cs typeface="Arial"/>
              <a:sym typeface="Arial"/>
            </a:endParaRPr>
          </a:p>
          <a:p>
            <a:pPr marL="0" marR="0" lvl="0" indent="0" algn="l" rtl="0">
              <a:lnSpc>
                <a:spcPct val="100000"/>
              </a:lnSpc>
              <a:spcBef>
                <a:spcPts val="601"/>
              </a:spcBef>
              <a:spcAft>
                <a:spcPts val="0"/>
              </a:spcAft>
              <a:buClr>
                <a:srgbClr val="000000"/>
              </a:buClr>
              <a:buSzPts val="1598"/>
              <a:buFont typeface="Arial"/>
              <a:buNone/>
            </a:pPr>
            <a:r>
              <a:rPr lang="en-IE" sz="1400" b="1" i="0" u="sng" strike="noStrike" cap="none">
                <a:solidFill>
                  <a:srgbClr val="4F868E"/>
                </a:solidFill>
                <a:latin typeface="Arial"/>
                <a:ea typeface="Arial"/>
                <a:cs typeface="Arial"/>
                <a:sym typeface="Arial"/>
              </a:rPr>
              <a:t>Agent Upload of Documents:</a:t>
            </a:r>
            <a:endParaRPr sz="1400" b="0" i="0" u="sng" strike="noStrike" cap="none">
              <a:solidFill>
                <a:srgbClr val="4F868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When the Agent logs into their account after submitting the application fee, the status against the application will state </a:t>
            </a:r>
            <a:r>
              <a:rPr lang="en-IE" sz="1399" b="1" i="0" u="none" strike="noStrike" cap="none">
                <a:solidFill>
                  <a:srgbClr val="000000"/>
                </a:solidFill>
                <a:latin typeface="Arial"/>
                <a:ea typeface="Arial"/>
                <a:cs typeface="Arial"/>
                <a:sym typeface="Arial"/>
              </a:rPr>
              <a:t>‘Additional Requirements’</a:t>
            </a:r>
            <a:r>
              <a:rPr lang="en-IE" sz="1399" b="0" i="0" u="none" strike="noStrike" cap="none">
                <a:solidFill>
                  <a:srgbClr val="000000"/>
                </a:solidFill>
                <a:latin typeface="Arial"/>
                <a:ea typeface="Arial"/>
                <a:cs typeface="Arial"/>
                <a:sym typeface="Arial"/>
              </a:rPr>
              <a:t> and under the </a:t>
            </a:r>
            <a:r>
              <a:rPr lang="en-IE" sz="1399" b="1" i="0" u="none" strike="noStrike" cap="none">
                <a:solidFill>
                  <a:srgbClr val="000000"/>
                </a:solidFill>
                <a:latin typeface="Arial"/>
                <a:ea typeface="Arial"/>
                <a:cs typeface="Arial"/>
                <a:sym typeface="Arial"/>
              </a:rPr>
              <a:t>‘Action’ </a:t>
            </a:r>
            <a:r>
              <a:rPr lang="en-IE" sz="1399" b="0" i="0" u="none" strike="noStrike" cap="none">
                <a:solidFill>
                  <a:srgbClr val="000000"/>
                </a:solidFill>
                <a:latin typeface="Arial"/>
                <a:ea typeface="Arial"/>
                <a:cs typeface="Arial"/>
                <a:sym typeface="Arial"/>
              </a:rPr>
              <a:t>field</a:t>
            </a:r>
            <a:r>
              <a:rPr lang="en-IE" sz="1399" b="1" i="0" u="none" strike="noStrike" cap="none">
                <a:solidFill>
                  <a:srgbClr val="000000"/>
                </a:solidFill>
                <a:latin typeface="Arial"/>
                <a:ea typeface="Arial"/>
                <a:cs typeface="Arial"/>
                <a:sym typeface="Arial"/>
              </a:rPr>
              <a:t> </a:t>
            </a:r>
            <a:r>
              <a:rPr lang="en-IE" sz="1399" b="0" i="0" u="none" strike="noStrike" cap="none">
                <a:solidFill>
                  <a:srgbClr val="000000"/>
                </a:solidFill>
                <a:latin typeface="Arial"/>
                <a:ea typeface="Arial"/>
                <a:cs typeface="Arial"/>
                <a:sym typeface="Arial"/>
              </a:rPr>
              <a:t>it will state </a:t>
            </a:r>
            <a:r>
              <a:rPr lang="en-IE" sz="1399" b="1" i="0" u="none" strike="noStrike" cap="none">
                <a:solidFill>
                  <a:srgbClr val="000000"/>
                </a:solidFill>
                <a:latin typeface="Arial"/>
                <a:ea typeface="Arial"/>
                <a:cs typeface="Arial"/>
                <a:sym typeface="Arial"/>
              </a:rPr>
              <a:t>‘Upload Documents’</a:t>
            </a:r>
            <a:r>
              <a:rPr lang="en-IE" sz="1399" b="0" i="0" u="none" strike="noStrike" cap="none">
                <a:solidFill>
                  <a:srgbClr val="000000"/>
                </a:solidFill>
                <a:latin typeface="Arial"/>
                <a:ea typeface="Arial"/>
                <a:cs typeface="Arial"/>
                <a:sym typeface="Arial"/>
              </a:rPr>
              <a:t>.</a:t>
            </a:r>
            <a:r>
              <a:rPr lang="en-IE" sz="1399" b="1" i="0" u="none" strike="noStrike" cap="none">
                <a:solidFill>
                  <a:srgbClr val="000000"/>
                </a:solidFill>
                <a:latin typeface="Arial"/>
                <a:ea typeface="Arial"/>
                <a:cs typeface="Arial"/>
                <a:sym typeface="Arial"/>
              </a:rPr>
              <a:t> </a:t>
            </a:r>
            <a:r>
              <a:rPr lang="en-IE" sz="1399" b="0" i="0" u="none" strike="noStrike" cap="none">
                <a:solidFill>
                  <a:srgbClr val="000000"/>
                </a:solidFill>
                <a:latin typeface="Arial"/>
                <a:ea typeface="Arial"/>
                <a:cs typeface="Arial"/>
                <a:sym typeface="Arial"/>
              </a:rPr>
              <a:t>The Agent should select ‘</a:t>
            </a:r>
            <a:r>
              <a:rPr lang="en-IE" sz="1399" b="1" i="0" u="none" strike="noStrike" cap="none">
                <a:solidFill>
                  <a:srgbClr val="000000"/>
                </a:solidFill>
                <a:latin typeface="Arial"/>
                <a:ea typeface="Arial"/>
                <a:cs typeface="Arial"/>
                <a:sym typeface="Arial"/>
              </a:rPr>
              <a:t>Upload Documents’ </a:t>
            </a:r>
            <a:r>
              <a:rPr lang="en-IE" sz="1399" b="0" i="0" u="none" strike="noStrike" cap="none">
                <a:solidFill>
                  <a:srgbClr val="000000"/>
                </a:solidFill>
                <a:latin typeface="Arial"/>
                <a:ea typeface="Arial"/>
                <a:cs typeface="Arial"/>
                <a:sym typeface="Arial"/>
              </a:rPr>
              <a:t>to commence uploading the relevant documentation.</a:t>
            </a:r>
            <a:endParaRPr sz="1800" b="1" i="0" u="none" strike="noStrike" cap="none">
              <a:solidFill>
                <a:srgbClr val="000000"/>
              </a:solidFill>
              <a:latin typeface="Arial"/>
              <a:ea typeface="Arial"/>
              <a:cs typeface="Arial"/>
              <a:sym typeface="Arial"/>
            </a:endParaRPr>
          </a:p>
        </p:txBody>
      </p:sp>
      <p:grpSp>
        <p:nvGrpSpPr>
          <p:cNvPr id="777" name="Google Shape;777;p74"/>
          <p:cNvGrpSpPr/>
          <p:nvPr/>
        </p:nvGrpSpPr>
        <p:grpSpPr>
          <a:xfrm>
            <a:off x="1904892" y="3385283"/>
            <a:ext cx="9201412" cy="3433480"/>
            <a:chOff x="1901694" y="3318234"/>
            <a:chExt cx="9201412" cy="3433480"/>
          </a:xfrm>
        </p:grpSpPr>
        <p:pic>
          <p:nvPicPr>
            <p:cNvPr id="778" name="Google Shape;778;p74"/>
            <p:cNvPicPr preferRelativeResize="0"/>
            <p:nvPr/>
          </p:nvPicPr>
          <p:blipFill rotWithShape="1">
            <a:blip r:embed="rId4">
              <a:alphaModFix/>
            </a:blip>
            <a:srcRect t="2971"/>
            <a:stretch/>
          </p:blipFill>
          <p:spPr>
            <a:xfrm>
              <a:off x="1901694" y="3318234"/>
              <a:ext cx="9201412" cy="3433479"/>
            </a:xfrm>
            <a:prstGeom prst="rect">
              <a:avLst/>
            </a:prstGeom>
            <a:noFill/>
            <a:ln w="9525" cap="flat" cmpd="sng">
              <a:solidFill>
                <a:schemeClr val="dk1"/>
              </a:solidFill>
              <a:prstDash val="solid"/>
              <a:round/>
              <a:headEnd type="none" w="sm" len="sm"/>
              <a:tailEnd type="none" w="sm" len="sm"/>
            </a:ln>
          </p:spPr>
        </p:pic>
        <p:sp>
          <p:nvSpPr>
            <p:cNvPr id="779" name="Google Shape;779;p74"/>
            <p:cNvSpPr/>
            <p:nvPr/>
          </p:nvSpPr>
          <p:spPr>
            <a:xfrm flipH="1">
              <a:off x="9144000" y="6363093"/>
              <a:ext cx="782424" cy="388621"/>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780" name="Google Shape;780;p74" descr="Cursor"/>
            <p:cNvPicPr preferRelativeResize="0"/>
            <p:nvPr/>
          </p:nvPicPr>
          <p:blipFill rotWithShape="1">
            <a:blip r:embed="rId5">
              <a:alphaModFix/>
            </a:blip>
            <a:srcRect/>
            <a:stretch/>
          </p:blipFill>
          <p:spPr>
            <a:xfrm rot="10800000" flipH="1">
              <a:off x="9926424" y="5789808"/>
              <a:ext cx="739568" cy="722828"/>
            </a:xfrm>
            <a:prstGeom prst="rect">
              <a:avLst/>
            </a:prstGeom>
            <a:noFill/>
            <a:ln>
              <a:noFill/>
            </a:ln>
          </p:spPr>
        </p:pic>
      </p:grpSp>
      <p:sp>
        <p:nvSpPr>
          <p:cNvPr id="781" name="Google Shape;781;p74"/>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Uploading of documents to Application Form</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6"/>
        <p:cNvGrpSpPr/>
        <p:nvPr/>
      </p:nvGrpSpPr>
      <p:grpSpPr>
        <a:xfrm>
          <a:off x="0" y="0"/>
          <a:ext cx="0" cy="0"/>
          <a:chOff x="0" y="0"/>
          <a:chExt cx="0" cy="0"/>
        </a:xfrm>
      </p:grpSpPr>
      <p:sp>
        <p:nvSpPr>
          <p:cNvPr id="787" name="Google Shape;787;p75"/>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788" name="Google Shape;788;p75"/>
          <p:cNvSpPr/>
          <p:nvPr/>
        </p:nvSpPr>
        <p:spPr>
          <a:xfrm>
            <a:off x="1313808" y="1180885"/>
            <a:ext cx="10992492" cy="13643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Each of the documents required to be uploaded will be marked with a red asterisk.  When the documents have been added, the Agent should then select the </a:t>
            </a:r>
            <a:r>
              <a:rPr lang="en-IE" sz="1399" b="1" i="0" u="none" strike="noStrike" cap="none">
                <a:solidFill>
                  <a:srgbClr val="000000"/>
                </a:solidFill>
                <a:latin typeface="Arial"/>
                <a:ea typeface="Arial"/>
                <a:cs typeface="Arial"/>
                <a:sym typeface="Arial"/>
              </a:rPr>
              <a:t>‘Upload All’ </a:t>
            </a:r>
            <a:r>
              <a:rPr lang="en-IE" sz="1399" b="0" i="0" u="none" strike="noStrike" cap="none">
                <a:solidFill>
                  <a:srgbClr val="000000"/>
                </a:solidFill>
                <a:latin typeface="Arial"/>
                <a:ea typeface="Arial"/>
                <a:cs typeface="Arial"/>
                <a:sym typeface="Arial"/>
              </a:rPr>
              <a:t>button at the bottom of the page.</a:t>
            </a: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1"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0" i="0" u="none" strike="noStrike" cap="none">
              <a:solidFill>
                <a:srgbClr val="000000"/>
              </a:solidFill>
              <a:latin typeface="Arial"/>
              <a:ea typeface="Arial"/>
              <a:cs typeface="Arial"/>
              <a:sym typeface="Arial"/>
            </a:endParaRPr>
          </a:p>
          <a:p>
            <a:pPr marL="0" marR="0" lvl="0" indent="0" algn="l" rtl="0">
              <a:lnSpc>
                <a:spcPct val="100000"/>
              </a:lnSpc>
              <a:spcBef>
                <a:spcPts val="875"/>
              </a:spcBef>
              <a:spcAft>
                <a:spcPts val="0"/>
              </a:spcAft>
              <a:buClr>
                <a:srgbClr val="000000"/>
              </a:buClr>
              <a:buSzPts val="1399"/>
              <a:buFont typeface="Arial"/>
              <a:buNone/>
            </a:pPr>
            <a:endParaRPr sz="1399" b="0" i="0" u="none" strike="noStrike" cap="none">
              <a:solidFill>
                <a:srgbClr val="000000"/>
              </a:solidFill>
              <a:latin typeface="Arial"/>
              <a:ea typeface="Arial"/>
              <a:cs typeface="Arial"/>
              <a:sym typeface="Arial"/>
            </a:endParaRPr>
          </a:p>
        </p:txBody>
      </p:sp>
      <p:pic>
        <p:nvPicPr>
          <p:cNvPr id="789" name="Google Shape;789;p75"/>
          <p:cNvPicPr preferRelativeResize="0"/>
          <p:nvPr/>
        </p:nvPicPr>
        <p:blipFill rotWithShape="1">
          <a:blip r:embed="rId4">
            <a:alphaModFix/>
          </a:blip>
          <a:srcRect r="4697"/>
          <a:stretch/>
        </p:blipFill>
        <p:spPr>
          <a:xfrm>
            <a:off x="1422336" y="2185634"/>
            <a:ext cx="5700255" cy="3333419"/>
          </a:xfrm>
          <a:prstGeom prst="rect">
            <a:avLst/>
          </a:prstGeom>
          <a:noFill/>
          <a:ln w="9525" cap="flat" cmpd="sng">
            <a:solidFill>
              <a:schemeClr val="dk1"/>
            </a:solidFill>
            <a:prstDash val="solid"/>
            <a:round/>
            <a:headEnd type="none" w="sm" len="sm"/>
            <a:tailEnd type="none" w="sm" len="sm"/>
          </a:ln>
        </p:spPr>
      </p:pic>
      <p:pic>
        <p:nvPicPr>
          <p:cNvPr id="790" name="Google Shape;790;p75"/>
          <p:cNvPicPr preferRelativeResize="0"/>
          <p:nvPr/>
        </p:nvPicPr>
        <p:blipFill rotWithShape="1">
          <a:blip r:embed="rId5">
            <a:alphaModFix/>
          </a:blip>
          <a:srcRect/>
          <a:stretch/>
        </p:blipFill>
        <p:spPr>
          <a:xfrm>
            <a:off x="7274392" y="3657600"/>
            <a:ext cx="5359485" cy="2854550"/>
          </a:xfrm>
          <a:prstGeom prst="rect">
            <a:avLst/>
          </a:prstGeom>
          <a:noFill/>
          <a:ln w="9525" cap="flat" cmpd="sng">
            <a:solidFill>
              <a:schemeClr val="dk1"/>
            </a:solidFill>
            <a:prstDash val="solid"/>
            <a:round/>
            <a:headEnd type="none" w="sm" len="sm"/>
            <a:tailEnd type="none" w="sm" len="sm"/>
          </a:ln>
        </p:spPr>
      </p:pic>
      <p:sp>
        <p:nvSpPr>
          <p:cNvPr id="791" name="Google Shape;791;p75"/>
          <p:cNvSpPr/>
          <p:nvPr/>
        </p:nvSpPr>
        <p:spPr>
          <a:xfrm flipH="1">
            <a:off x="10765408" y="5882326"/>
            <a:ext cx="816992" cy="416873"/>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pic>
        <p:nvPicPr>
          <p:cNvPr id="792" name="Google Shape;792;p75" descr="Cursor"/>
          <p:cNvPicPr preferRelativeResize="0"/>
          <p:nvPr/>
        </p:nvPicPr>
        <p:blipFill rotWithShape="1">
          <a:blip r:embed="rId6">
            <a:alphaModFix/>
          </a:blip>
          <a:srcRect/>
          <a:stretch/>
        </p:blipFill>
        <p:spPr>
          <a:xfrm rot="683525" flipH="1">
            <a:off x="9926226" y="6038038"/>
            <a:ext cx="905836" cy="948223"/>
          </a:xfrm>
          <a:prstGeom prst="rect">
            <a:avLst/>
          </a:prstGeom>
          <a:noFill/>
          <a:ln>
            <a:noFill/>
          </a:ln>
        </p:spPr>
      </p:pic>
      <p:sp>
        <p:nvSpPr>
          <p:cNvPr id="793" name="Google Shape;793;p75"/>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Uploading of documents to Application Form</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8"/>
        <p:cNvGrpSpPr/>
        <p:nvPr/>
      </p:nvGrpSpPr>
      <p:grpSpPr>
        <a:xfrm>
          <a:off x="0" y="0"/>
          <a:ext cx="0" cy="0"/>
          <a:chOff x="0" y="0"/>
          <a:chExt cx="0" cy="0"/>
        </a:xfrm>
      </p:grpSpPr>
      <p:sp>
        <p:nvSpPr>
          <p:cNvPr id="799" name="Google Shape;799;p76"/>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800" name="Google Shape;800;p76"/>
          <p:cNvSpPr/>
          <p:nvPr/>
        </p:nvSpPr>
        <p:spPr>
          <a:xfrm>
            <a:off x="1313809" y="1296553"/>
            <a:ext cx="10472386" cy="13643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875"/>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When all required supplemental items and documents have been uploaded, the Agent will then see that the applicant in their dashboard status is marked as </a:t>
            </a:r>
            <a:r>
              <a:rPr lang="en-IE" sz="1399" b="1" i="0" u="none" strike="noStrike" cap="none">
                <a:solidFill>
                  <a:srgbClr val="000000"/>
                </a:solidFill>
                <a:latin typeface="Arial"/>
                <a:ea typeface="Arial"/>
                <a:cs typeface="Arial"/>
                <a:sym typeface="Arial"/>
              </a:rPr>
              <a:t>‘Submitted’. </a:t>
            </a:r>
            <a:endParaRPr sz="1800" b="1" i="0" u="none" strike="noStrike" cap="none">
              <a:solidFill>
                <a:srgbClr val="000000"/>
              </a:solidFill>
              <a:latin typeface="Arial"/>
              <a:ea typeface="Arial"/>
              <a:cs typeface="Arial"/>
              <a:sym typeface="Arial"/>
            </a:endParaRPr>
          </a:p>
        </p:txBody>
      </p:sp>
      <p:pic>
        <p:nvPicPr>
          <p:cNvPr id="801" name="Google Shape;801;p76"/>
          <p:cNvPicPr preferRelativeResize="0"/>
          <p:nvPr/>
        </p:nvPicPr>
        <p:blipFill rotWithShape="1">
          <a:blip r:embed="rId4">
            <a:alphaModFix/>
          </a:blip>
          <a:srcRect t="517"/>
          <a:stretch/>
        </p:blipFill>
        <p:spPr>
          <a:xfrm>
            <a:off x="1949375" y="2224725"/>
            <a:ext cx="9351986" cy="4119513"/>
          </a:xfrm>
          <a:prstGeom prst="rect">
            <a:avLst/>
          </a:prstGeom>
          <a:noFill/>
          <a:ln w="9525" cap="flat" cmpd="sng">
            <a:solidFill>
              <a:schemeClr val="dk1"/>
            </a:solidFill>
            <a:prstDash val="solid"/>
            <a:round/>
            <a:headEnd type="none" w="sm" len="sm"/>
            <a:tailEnd type="none" w="sm" len="sm"/>
          </a:ln>
        </p:spPr>
      </p:pic>
      <p:sp>
        <p:nvSpPr>
          <p:cNvPr id="802" name="Google Shape;802;p76"/>
          <p:cNvSpPr/>
          <p:nvPr/>
        </p:nvSpPr>
        <p:spPr>
          <a:xfrm flipH="1">
            <a:off x="8946036" y="5804567"/>
            <a:ext cx="693264" cy="431133"/>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pic>
        <p:nvPicPr>
          <p:cNvPr id="803" name="Google Shape;803;p76" descr="Cursor"/>
          <p:cNvPicPr preferRelativeResize="0"/>
          <p:nvPr/>
        </p:nvPicPr>
        <p:blipFill rotWithShape="1">
          <a:blip r:embed="rId5">
            <a:alphaModFix/>
          </a:blip>
          <a:srcRect/>
          <a:stretch/>
        </p:blipFill>
        <p:spPr>
          <a:xfrm rot="494624" flipH="1">
            <a:off x="8261302" y="6076712"/>
            <a:ext cx="851541" cy="865171"/>
          </a:xfrm>
          <a:prstGeom prst="rect">
            <a:avLst/>
          </a:prstGeom>
          <a:noFill/>
          <a:ln>
            <a:noFill/>
          </a:ln>
        </p:spPr>
      </p:pic>
      <p:sp>
        <p:nvSpPr>
          <p:cNvPr id="804" name="Google Shape;804;p76"/>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Uploading of documents to Application Form</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7"/>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10" name="Google Shape;810;p77"/>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811" name="Google Shape;811;p77"/>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812" name="Google Shape;812;p77"/>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5</a:t>
            </a:r>
            <a:endParaRPr sz="8996" b="0" i="0" u="none" strike="noStrike" cap="none">
              <a:solidFill>
                <a:srgbClr val="FFFFFF"/>
              </a:solidFill>
              <a:latin typeface="Arial"/>
              <a:ea typeface="Arial"/>
              <a:cs typeface="Arial"/>
              <a:sym typeface="Arial"/>
            </a:endParaRPr>
          </a:p>
        </p:txBody>
      </p:sp>
      <p:sp>
        <p:nvSpPr>
          <p:cNvPr id="813" name="Google Shape;813;p77"/>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Accepting an Offer</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8"/>
        <p:cNvGrpSpPr/>
        <p:nvPr/>
      </p:nvGrpSpPr>
      <p:grpSpPr>
        <a:xfrm>
          <a:off x="0" y="0"/>
          <a:ext cx="0" cy="0"/>
          <a:chOff x="0" y="0"/>
          <a:chExt cx="0" cy="0"/>
        </a:xfrm>
      </p:grpSpPr>
      <p:sp>
        <p:nvSpPr>
          <p:cNvPr id="819" name="Google Shape;819;p78"/>
          <p:cNvSpPr/>
          <p:nvPr/>
        </p:nvSpPr>
        <p:spPr>
          <a:xfrm>
            <a:off x="1218605" y="563486"/>
            <a:ext cx="10472400" cy="733200"/>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820" name="Google Shape;820;p78"/>
          <p:cNvSpPr/>
          <p:nvPr/>
        </p:nvSpPr>
        <p:spPr>
          <a:xfrm>
            <a:off x="1507650" y="1393950"/>
            <a:ext cx="11063100" cy="73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When an Agent logs into their portal, they will be able to see the status of their applications. When a decision has been made on an application, the status of </a:t>
            </a:r>
            <a:r>
              <a:rPr lang="en-IE">
                <a:solidFill>
                  <a:schemeClr val="dk1"/>
                </a:solidFill>
              </a:rPr>
              <a:t>the application </a:t>
            </a:r>
            <a:r>
              <a:rPr lang="en-IE" sz="1400" b="0" i="0" u="none" strike="noStrike" cap="none">
                <a:solidFill>
                  <a:schemeClr val="dk1"/>
                </a:solidFill>
                <a:latin typeface="Arial"/>
                <a:ea typeface="Arial"/>
                <a:cs typeface="Arial"/>
                <a:sym typeface="Arial"/>
              </a:rPr>
              <a:t>can be either of the following:</a:t>
            </a:r>
            <a:endParaRPr sz="1400" b="0"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400"/>
              <a:buFont typeface="Arial"/>
              <a:buNone/>
            </a:pPr>
            <a:endParaRPr>
              <a:solidFill>
                <a:schemeClr val="dk1"/>
              </a:solidFill>
            </a:endParaRPr>
          </a:p>
          <a:p>
            <a:pPr marL="285750" marR="0" lvl="0" indent="-285750" algn="l" rtl="0">
              <a:lnSpc>
                <a:spcPct val="200000"/>
              </a:lnSpc>
              <a:spcBef>
                <a:spcPts val="0"/>
              </a:spcBef>
              <a:spcAft>
                <a:spcPts val="0"/>
              </a:spcAft>
              <a:buClr>
                <a:srgbClr val="000000"/>
              </a:buClr>
              <a:buSzPts val="1400"/>
              <a:buFont typeface="Arial"/>
              <a:buChar char="•"/>
            </a:pPr>
            <a:r>
              <a:rPr lang="en-IE" sz="1400" b="1" i="0" u="none" strike="noStrike" cap="none">
                <a:solidFill>
                  <a:srgbClr val="4F868E"/>
                </a:solidFill>
                <a:latin typeface="Arial"/>
                <a:ea typeface="Arial"/>
                <a:cs typeface="Arial"/>
                <a:sym typeface="Arial"/>
              </a:rPr>
              <a:t>Firm Offer: </a:t>
            </a:r>
            <a:r>
              <a:rPr lang="en-IE" sz="1400" b="0" i="0" u="none" strike="noStrike" cap="none">
                <a:solidFill>
                  <a:schemeClr val="dk1"/>
                </a:solidFill>
                <a:latin typeface="Arial"/>
                <a:ea typeface="Arial"/>
                <a:cs typeface="Arial"/>
                <a:sym typeface="Arial"/>
              </a:rPr>
              <a:t>this means the applicant has received an offer.</a:t>
            </a:r>
            <a:endParaRPr sz="1400" b="0" i="0" u="none" strike="noStrike" cap="none">
              <a:solidFill>
                <a:schemeClr val="dk1"/>
              </a:solidFill>
              <a:latin typeface="Arial"/>
              <a:ea typeface="Arial"/>
              <a:cs typeface="Arial"/>
              <a:sym typeface="Arial"/>
            </a:endParaRPr>
          </a:p>
          <a:p>
            <a:pPr marL="285750" marR="0" lvl="0" indent="-285750" algn="l" rtl="0">
              <a:lnSpc>
                <a:spcPct val="200000"/>
              </a:lnSpc>
              <a:spcBef>
                <a:spcPts val="0"/>
              </a:spcBef>
              <a:spcAft>
                <a:spcPts val="0"/>
              </a:spcAft>
              <a:buClr>
                <a:schemeClr val="dk1"/>
              </a:buClr>
              <a:buSzPts val="1400"/>
              <a:buChar char="•"/>
            </a:pPr>
            <a:r>
              <a:rPr lang="en-IE" b="1">
                <a:solidFill>
                  <a:srgbClr val="4F868E"/>
                </a:solidFill>
              </a:rPr>
              <a:t>Firm Acceptance</a:t>
            </a:r>
            <a:r>
              <a:rPr lang="en-IE">
                <a:solidFill>
                  <a:schemeClr val="dk1"/>
                </a:solidFill>
              </a:rPr>
              <a:t>: The applicant has accepted the firm offer</a:t>
            </a:r>
            <a:endParaRPr>
              <a:solidFill>
                <a:schemeClr val="dk1"/>
              </a:solidFill>
            </a:endParaRPr>
          </a:p>
          <a:p>
            <a:pPr marL="285750" marR="0" lvl="0" indent="-285750" algn="l" rtl="0">
              <a:lnSpc>
                <a:spcPct val="200000"/>
              </a:lnSpc>
              <a:spcBef>
                <a:spcPts val="0"/>
              </a:spcBef>
              <a:spcAft>
                <a:spcPts val="0"/>
              </a:spcAft>
              <a:buClr>
                <a:srgbClr val="000000"/>
              </a:buClr>
              <a:buSzPts val="1400"/>
              <a:buFont typeface="Arial"/>
              <a:buChar char="•"/>
            </a:pPr>
            <a:r>
              <a:rPr lang="en-IE" sz="1400" b="1" i="0" u="none" strike="noStrike" cap="none">
                <a:solidFill>
                  <a:srgbClr val="4F868E"/>
                </a:solidFill>
                <a:latin typeface="Arial"/>
                <a:ea typeface="Arial"/>
                <a:cs typeface="Arial"/>
                <a:sym typeface="Arial"/>
              </a:rPr>
              <a:t>Conditional Offer: </a:t>
            </a:r>
            <a:r>
              <a:rPr lang="en-IE" sz="1400" b="0" i="0" u="none" strike="noStrike" cap="none">
                <a:solidFill>
                  <a:schemeClr val="dk1"/>
                </a:solidFill>
                <a:latin typeface="Arial"/>
                <a:ea typeface="Arial"/>
                <a:cs typeface="Arial"/>
                <a:sym typeface="Arial"/>
              </a:rPr>
              <a:t>this means the applicant will receive an offer, only after meeting a certain condition.</a:t>
            </a:r>
            <a:endParaRPr sz="1400" b="0" i="0" u="none" strike="noStrike" cap="none">
              <a:solidFill>
                <a:schemeClr val="dk1"/>
              </a:solidFill>
              <a:latin typeface="Arial"/>
              <a:ea typeface="Arial"/>
              <a:cs typeface="Arial"/>
              <a:sym typeface="Arial"/>
            </a:endParaRPr>
          </a:p>
          <a:p>
            <a:pPr marL="285750" marR="0" lvl="0" indent="-285750" algn="l" rtl="0">
              <a:lnSpc>
                <a:spcPct val="200000"/>
              </a:lnSpc>
              <a:spcBef>
                <a:spcPts val="0"/>
              </a:spcBef>
              <a:spcAft>
                <a:spcPts val="0"/>
              </a:spcAft>
              <a:buClr>
                <a:schemeClr val="dk1"/>
              </a:buClr>
              <a:buSzPts val="1400"/>
              <a:buChar char="•"/>
            </a:pPr>
            <a:r>
              <a:rPr lang="en-IE" b="1">
                <a:solidFill>
                  <a:srgbClr val="4F868E"/>
                </a:solidFill>
              </a:rPr>
              <a:t>Conditional Acceptance</a:t>
            </a:r>
            <a:r>
              <a:rPr lang="en-IE">
                <a:solidFill>
                  <a:schemeClr val="dk1"/>
                </a:solidFill>
              </a:rPr>
              <a:t>: The applicant has accepted their conditional offer.</a:t>
            </a:r>
            <a:endParaRPr>
              <a:solidFill>
                <a:schemeClr val="dk1"/>
              </a:solidFill>
            </a:endParaRPr>
          </a:p>
          <a:p>
            <a:pPr marL="285750" marR="0" lvl="0" indent="-285750" algn="l" rtl="0">
              <a:lnSpc>
                <a:spcPct val="200000"/>
              </a:lnSpc>
              <a:spcBef>
                <a:spcPts val="0"/>
              </a:spcBef>
              <a:spcAft>
                <a:spcPts val="0"/>
              </a:spcAft>
              <a:buClr>
                <a:srgbClr val="000000"/>
              </a:buClr>
              <a:buSzPts val="1400"/>
              <a:buFont typeface="Arial"/>
              <a:buChar char="•"/>
            </a:pPr>
            <a:r>
              <a:rPr lang="en-IE" sz="1400" b="1" i="0" u="none" strike="noStrike" cap="none">
                <a:solidFill>
                  <a:srgbClr val="4F868E"/>
                </a:solidFill>
                <a:latin typeface="Arial"/>
                <a:ea typeface="Arial"/>
                <a:cs typeface="Arial"/>
                <a:sym typeface="Arial"/>
              </a:rPr>
              <a:t>Wait List: </a:t>
            </a:r>
            <a:r>
              <a:rPr lang="en-IE" sz="1400" b="0" i="0" u="none" strike="noStrike" cap="none">
                <a:solidFill>
                  <a:srgbClr val="000000"/>
                </a:solidFill>
                <a:latin typeface="Arial"/>
                <a:ea typeface="Arial"/>
                <a:cs typeface="Arial"/>
                <a:sym typeface="Arial"/>
              </a:rPr>
              <a:t>an applicant has being added to a waiting list.</a:t>
            </a:r>
            <a:endParaRPr sz="1400" b="0" i="0" u="none" strike="noStrike" cap="none">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1400"/>
              <a:buFont typeface="Arial"/>
              <a:buChar char="•"/>
            </a:pPr>
            <a:r>
              <a:rPr lang="en-IE" sz="1400" b="1" i="0" u="none" strike="noStrike" cap="none">
                <a:solidFill>
                  <a:srgbClr val="4F868E"/>
                </a:solidFill>
                <a:latin typeface="Arial"/>
                <a:ea typeface="Arial"/>
                <a:cs typeface="Arial"/>
                <a:sym typeface="Arial"/>
              </a:rPr>
              <a:t>Unsuccessful: </a:t>
            </a:r>
            <a:r>
              <a:rPr lang="en-IE" sz="1400" b="0" i="0" u="none" strike="noStrike" cap="none">
                <a:solidFill>
                  <a:schemeClr val="dk1"/>
                </a:solidFill>
                <a:latin typeface="Arial"/>
                <a:ea typeface="Arial"/>
                <a:cs typeface="Arial"/>
                <a:sym typeface="Arial"/>
              </a:rPr>
              <a:t>this means an applicant was unsuccessful in their application.</a:t>
            </a:r>
            <a:endParaRPr sz="1400" b="0" i="0" u="none" strike="noStrike" cap="none">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1400"/>
              <a:buFont typeface="Arial"/>
              <a:buChar char="•"/>
            </a:pPr>
            <a:r>
              <a:rPr lang="en-IE" sz="1400" b="1" i="0" u="none" strike="noStrike" cap="none">
                <a:solidFill>
                  <a:srgbClr val="4F868E"/>
                </a:solidFill>
                <a:latin typeface="Arial"/>
                <a:ea typeface="Arial"/>
                <a:cs typeface="Arial"/>
                <a:sym typeface="Arial"/>
              </a:rPr>
              <a:t>Applicant Declined:</a:t>
            </a:r>
            <a:r>
              <a:rPr lang="en-IE" sz="1400" b="0" i="0" u="none" strike="noStrike" cap="none">
                <a:solidFill>
                  <a:srgbClr val="4F868E"/>
                </a:solidFill>
                <a:latin typeface="Arial"/>
                <a:ea typeface="Arial"/>
                <a:cs typeface="Arial"/>
                <a:sym typeface="Arial"/>
              </a:rPr>
              <a:t> </a:t>
            </a:r>
            <a:r>
              <a:rPr lang="en-IE" sz="1400" b="0" i="0" u="none" strike="noStrike" cap="none">
                <a:solidFill>
                  <a:schemeClr val="dk1"/>
                </a:solidFill>
                <a:latin typeface="Arial"/>
                <a:ea typeface="Arial"/>
                <a:cs typeface="Arial"/>
                <a:sym typeface="Arial"/>
              </a:rPr>
              <a:t>the applicant has declined the offer.</a:t>
            </a:r>
            <a:endParaRPr/>
          </a:p>
          <a:p>
            <a:pPr marL="285750" marR="0" lvl="0" indent="-285750" algn="l" rtl="0">
              <a:lnSpc>
                <a:spcPct val="200000"/>
              </a:lnSpc>
              <a:spcBef>
                <a:spcPts val="0"/>
              </a:spcBef>
              <a:spcAft>
                <a:spcPts val="0"/>
              </a:spcAft>
              <a:buClr>
                <a:srgbClr val="000000"/>
              </a:buClr>
              <a:buSzPts val="1400"/>
              <a:buFont typeface="Arial"/>
              <a:buChar char="•"/>
            </a:pPr>
            <a:r>
              <a:rPr lang="en-IE" sz="1400" b="1" i="0" u="none" strike="noStrike" cap="none">
                <a:solidFill>
                  <a:srgbClr val="4F868E"/>
                </a:solidFill>
                <a:latin typeface="Arial"/>
                <a:ea typeface="Arial"/>
                <a:cs typeface="Arial"/>
                <a:sym typeface="Arial"/>
              </a:rPr>
              <a:t>Deferred: </a:t>
            </a:r>
            <a:r>
              <a:rPr lang="en-IE"/>
              <a:t>A</a:t>
            </a:r>
            <a:r>
              <a:rPr lang="en-IE" sz="1400" i="0" u="none" strike="noStrike" cap="none"/>
              <a:t>pplicant has deferred acceptance.</a:t>
            </a:r>
            <a:endParaRPr/>
          </a:p>
          <a:p>
            <a:pPr marL="285750" marR="0" lvl="0" indent="-285750" algn="l" rtl="0">
              <a:lnSpc>
                <a:spcPct val="200000"/>
              </a:lnSpc>
              <a:spcBef>
                <a:spcPts val="0"/>
              </a:spcBef>
              <a:spcAft>
                <a:spcPts val="0"/>
              </a:spcAft>
              <a:buSzPts val="1400"/>
              <a:buChar char="•"/>
            </a:pPr>
            <a:r>
              <a:rPr lang="en-IE" b="1">
                <a:solidFill>
                  <a:srgbClr val="4F868E"/>
                </a:solidFill>
              </a:rPr>
              <a:t>Withdrawn (DCU): </a:t>
            </a:r>
            <a:r>
              <a:rPr lang="en-IE"/>
              <a:t>Withdrawal of application by University</a:t>
            </a:r>
            <a:endParaRPr/>
          </a:p>
          <a:p>
            <a:pPr marL="285750" marR="0" lvl="0" indent="-285750" algn="l" rtl="0">
              <a:lnSpc>
                <a:spcPct val="200000"/>
              </a:lnSpc>
              <a:spcBef>
                <a:spcPts val="0"/>
              </a:spcBef>
              <a:spcAft>
                <a:spcPts val="0"/>
              </a:spcAft>
              <a:buSzPts val="1400"/>
              <a:buChar char="•"/>
            </a:pPr>
            <a:r>
              <a:rPr lang="en-IE" b="1">
                <a:solidFill>
                  <a:srgbClr val="4F868E"/>
                </a:solidFill>
              </a:rPr>
              <a:t>Withdrawn (applicant): </a:t>
            </a:r>
            <a:r>
              <a:rPr lang="en-IE"/>
              <a:t> Applicant has withdrawn their application</a:t>
            </a:r>
            <a:endParaRPr/>
          </a:p>
          <a:p>
            <a:pPr marL="45720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Clr>
                <a:srgbClr val="000000"/>
              </a:buClr>
              <a:buSzPts val="1598"/>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98"/>
              <a:buFont typeface="Arial"/>
              <a:buNone/>
            </a:pPr>
            <a:endParaRPr sz="1400" b="0" i="0" u="none" strike="noStrike" cap="none">
              <a:solidFill>
                <a:schemeClr val="dk1"/>
              </a:solidFill>
              <a:latin typeface="Arial"/>
              <a:ea typeface="Arial"/>
              <a:cs typeface="Arial"/>
              <a:sym typeface="Arial"/>
            </a:endParaRPr>
          </a:p>
        </p:txBody>
      </p:sp>
      <p:sp>
        <p:nvSpPr>
          <p:cNvPr id="821" name="Google Shape;821;p78"/>
          <p:cNvSpPr/>
          <p:nvPr/>
        </p:nvSpPr>
        <p:spPr>
          <a:xfrm>
            <a:off x="98403" y="19610"/>
            <a:ext cx="10567500" cy="845700"/>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a:solidFill>
                  <a:srgbClr val="4F868E"/>
                </a:solidFill>
              </a:rPr>
              <a:t>CRM Recruit Application Decisions</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34"/>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225" name="Google Shape;225;p34"/>
          <p:cNvPicPr preferRelativeResize="0"/>
          <p:nvPr/>
        </p:nvPicPr>
        <p:blipFill rotWithShape="1">
          <a:blip r:embed="rId4">
            <a:alphaModFix/>
          </a:blip>
          <a:srcRect/>
          <a:stretch/>
        </p:blipFill>
        <p:spPr>
          <a:xfrm>
            <a:off x="1561337" y="4571554"/>
            <a:ext cx="476018" cy="476018"/>
          </a:xfrm>
          <a:prstGeom prst="rect">
            <a:avLst/>
          </a:prstGeom>
          <a:noFill/>
          <a:ln>
            <a:noFill/>
          </a:ln>
        </p:spPr>
      </p:pic>
      <p:pic>
        <p:nvPicPr>
          <p:cNvPr id="226" name="Google Shape;226;p34"/>
          <p:cNvPicPr preferRelativeResize="0"/>
          <p:nvPr/>
        </p:nvPicPr>
        <p:blipFill rotWithShape="1">
          <a:blip r:embed="rId5">
            <a:alphaModFix/>
          </a:blip>
          <a:srcRect/>
          <a:stretch/>
        </p:blipFill>
        <p:spPr>
          <a:xfrm>
            <a:off x="7863810" y="4095537"/>
            <a:ext cx="476018" cy="475321"/>
          </a:xfrm>
          <a:prstGeom prst="rect">
            <a:avLst/>
          </a:prstGeom>
          <a:noFill/>
          <a:ln>
            <a:noFill/>
          </a:ln>
        </p:spPr>
      </p:pic>
      <p:sp>
        <p:nvSpPr>
          <p:cNvPr id="227" name="Google Shape;227;p34"/>
          <p:cNvSpPr/>
          <p:nvPr/>
        </p:nvSpPr>
        <p:spPr>
          <a:xfrm>
            <a:off x="3005995" y="3927953"/>
            <a:ext cx="6992700" cy="1023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IE" sz="1600" b="1" i="0" u="none" strike="noStrike" cap="none">
                <a:solidFill>
                  <a:srgbClr val="4F868E"/>
                </a:solidFill>
                <a:latin typeface="Arial"/>
                <a:ea typeface="Arial"/>
                <a:cs typeface="Arial"/>
                <a:sym typeface="Arial"/>
              </a:rPr>
              <a:t>Browser Requirements: </a:t>
            </a:r>
            <a:r>
              <a:rPr lang="en-IE" sz="1600" b="0" i="0" u="none" strike="noStrike" cap="none">
                <a:solidFill>
                  <a:srgbClr val="000000"/>
                </a:solidFill>
                <a:latin typeface="Arial"/>
                <a:ea typeface="Arial"/>
                <a:cs typeface="Arial"/>
                <a:sym typeface="Arial"/>
              </a:rPr>
              <a:t>The most recent versions of the following browsers are supported and work well with CRM Recruit: Google Chrome, Mozilla Firefox, Microsoft Edge, or Apple Safari (iOS and macOS only). </a:t>
            </a:r>
            <a:endParaRPr sz="1600" b="0" i="0" u="none" strike="noStrike" cap="none">
              <a:solidFill>
                <a:srgbClr val="000000"/>
              </a:solidFill>
              <a:latin typeface="Arial"/>
              <a:ea typeface="Arial"/>
              <a:cs typeface="Arial"/>
              <a:sym typeface="Arial"/>
            </a:endParaRPr>
          </a:p>
        </p:txBody>
      </p:sp>
      <p:sp>
        <p:nvSpPr>
          <p:cNvPr id="228" name="Google Shape;228;p34"/>
          <p:cNvSpPr/>
          <p:nvPr/>
        </p:nvSpPr>
        <p:spPr>
          <a:xfrm>
            <a:off x="2974150" y="1973825"/>
            <a:ext cx="7687500" cy="1515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IE" sz="1600" b="1" i="0" u="none" strike="noStrike" cap="none">
                <a:solidFill>
                  <a:srgbClr val="4F868E"/>
                </a:solidFill>
                <a:latin typeface="Arial"/>
                <a:ea typeface="Arial"/>
                <a:cs typeface="Arial"/>
                <a:sym typeface="Arial"/>
              </a:rPr>
              <a:t>User Access and Set up:  </a:t>
            </a:r>
            <a:r>
              <a:rPr lang="en-IE" sz="1600" b="0" i="0" u="none" strike="noStrike" cap="none">
                <a:solidFill>
                  <a:srgbClr val="000000"/>
                </a:solidFill>
                <a:latin typeface="Arial"/>
                <a:ea typeface="Arial"/>
                <a:cs typeface="Arial"/>
                <a:sym typeface="Arial"/>
              </a:rPr>
              <a:t>Existing agencies and Agent Managers working with DCU will </a:t>
            </a:r>
            <a:r>
              <a:rPr lang="en-IE" sz="1600"/>
              <a:t>be issued </a:t>
            </a:r>
            <a:r>
              <a:rPr lang="en-IE" sz="1600" b="0" i="0" u="none" strike="noStrike" cap="none">
                <a:solidFill>
                  <a:srgbClr val="000000"/>
                </a:solidFill>
                <a:latin typeface="Arial"/>
                <a:ea typeface="Arial"/>
                <a:cs typeface="Arial"/>
                <a:sym typeface="Arial"/>
              </a:rPr>
              <a:t>with login details and a password to the new CRM Recruit system prior to it</a:t>
            </a:r>
            <a:r>
              <a:rPr lang="en-IE" sz="1600"/>
              <a:t>s launch on November 30th 2020.</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IE" sz="1600" b="1">
                <a:solidFill>
                  <a:srgbClr val="4F868E"/>
                </a:solidFill>
              </a:rPr>
              <a:t>Section 2</a:t>
            </a:r>
            <a:r>
              <a:rPr lang="en-IE" sz="1600" b="1" i="0" u="none" strike="noStrike" cap="none">
                <a:solidFill>
                  <a:srgbClr val="000000"/>
                </a:solidFill>
                <a:latin typeface="Arial"/>
                <a:ea typeface="Arial"/>
                <a:cs typeface="Arial"/>
                <a:sym typeface="Arial"/>
              </a:rPr>
              <a:t> </a:t>
            </a:r>
            <a:r>
              <a:rPr lang="en-IE" sz="1600" b="0" i="0" u="none" strike="noStrike" cap="none">
                <a:solidFill>
                  <a:srgbClr val="000000"/>
                </a:solidFill>
                <a:latin typeface="Arial"/>
                <a:ea typeface="Arial"/>
                <a:cs typeface="Arial"/>
                <a:sym typeface="Arial"/>
              </a:rPr>
              <a:t>of this guide provides </a:t>
            </a:r>
            <a:r>
              <a:rPr lang="en-IE" sz="1600" b="0" i="0" u="none" strike="noStrike" cap="none">
                <a:solidFill>
                  <a:schemeClr val="dk1"/>
                </a:solidFill>
                <a:latin typeface="Arial"/>
                <a:ea typeface="Arial"/>
                <a:cs typeface="Arial"/>
                <a:sym typeface="Arial"/>
              </a:rPr>
              <a:t>details of how new Agent Managers and Agents </a:t>
            </a:r>
            <a:r>
              <a:rPr lang="en-IE" sz="1600">
                <a:solidFill>
                  <a:schemeClr val="dk1"/>
                </a:solidFill>
              </a:rPr>
              <a:t>can be</a:t>
            </a:r>
            <a:r>
              <a:rPr lang="en-IE" sz="1600" b="0" i="0" u="none" strike="noStrike" cap="none">
                <a:solidFill>
                  <a:schemeClr val="dk1"/>
                </a:solidFill>
                <a:latin typeface="Arial"/>
                <a:ea typeface="Arial"/>
                <a:cs typeface="Arial"/>
                <a:sym typeface="Arial"/>
              </a:rPr>
              <a:t> set up on the system</a:t>
            </a:r>
            <a:r>
              <a:rPr lang="en-IE" sz="1600">
                <a:solidFill>
                  <a:schemeClr val="dk1"/>
                </a:solidFill>
              </a:rPr>
              <a:t> post the initial set up and launch of CRM Recruit.</a:t>
            </a:r>
            <a:r>
              <a:rPr lang="en-IE" sz="1600" b="0" i="0" u="none" strike="noStrike" cap="none">
                <a:solidFill>
                  <a:schemeClr val="dk1"/>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p:txBody>
      </p:sp>
      <p:pic>
        <p:nvPicPr>
          <p:cNvPr id="229" name="Google Shape;229;p34" descr="Unlock"/>
          <p:cNvPicPr preferRelativeResize="0"/>
          <p:nvPr/>
        </p:nvPicPr>
        <p:blipFill rotWithShape="1">
          <a:blip r:embed="rId6">
            <a:alphaModFix/>
          </a:blip>
          <a:srcRect/>
          <a:stretch/>
        </p:blipFill>
        <p:spPr>
          <a:xfrm>
            <a:off x="1575582" y="1888355"/>
            <a:ext cx="1045698" cy="1045698"/>
          </a:xfrm>
          <a:prstGeom prst="rect">
            <a:avLst/>
          </a:prstGeom>
          <a:noFill/>
          <a:ln>
            <a:noFill/>
          </a:ln>
        </p:spPr>
      </p:pic>
      <p:sp>
        <p:nvSpPr>
          <p:cNvPr id="230" name="Google Shape;230;p34"/>
          <p:cNvSpPr/>
          <p:nvPr/>
        </p:nvSpPr>
        <p:spPr>
          <a:xfrm>
            <a:off x="2958391" y="5119158"/>
            <a:ext cx="6992814" cy="102362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875"/>
              </a:spcBef>
              <a:spcAft>
                <a:spcPts val="0"/>
              </a:spcAft>
              <a:buClr>
                <a:srgbClr val="000000"/>
              </a:buClr>
              <a:buSzPts val="1600"/>
              <a:buFont typeface="Arial"/>
              <a:buNone/>
            </a:pPr>
            <a:r>
              <a:rPr lang="en-IE" sz="1600" b="1" i="0" u="none" strike="noStrike" cap="none">
                <a:solidFill>
                  <a:srgbClr val="4F868E"/>
                </a:solidFill>
                <a:latin typeface="Arial"/>
                <a:ea typeface="Arial"/>
                <a:cs typeface="Arial"/>
                <a:sym typeface="Arial"/>
              </a:rPr>
              <a:t>Now it’s time to get started: </a:t>
            </a:r>
            <a:r>
              <a:rPr lang="en-IE" sz="1600" b="0" i="0" u="none" strike="noStrike" cap="none">
                <a:solidFill>
                  <a:schemeClr val="dk1"/>
                </a:solidFill>
                <a:latin typeface="Arial"/>
                <a:ea typeface="Arial"/>
                <a:cs typeface="Arial"/>
                <a:sym typeface="Arial"/>
              </a:rPr>
              <a:t>To access the CRM Recruit platform please use the below link</a:t>
            </a:r>
            <a:r>
              <a:rPr lang="en-IE" sz="1600">
                <a:solidFill>
                  <a:schemeClr val="dk1"/>
                </a:solidFill>
              </a:rPr>
              <a:t> and enter the password you have been provided. You will be prompted to change this password on logging in. </a:t>
            </a:r>
            <a:endParaRPr sz="1600">
              <a:solidFill>
                <a:schemeClr val="dk1"/>
              </a:solidFill>
            </a:endParaRPr>
          </a:p>
          <a:p>
            <a:pPr marL="0" marR="0" lvl="0" indent="0" algn="l" rtl="0">
              <a:lnSpc>
                <a:spcPct val="115000"/>
              </a:lnSpc>
              <a:spcBef>
                <a:spcPts val="875"/>
              </a:spcBef>
              <a:spcAft>
                <a:spcPts val="0"/>
              </a:spcAft>
              <a:buClr>
                <a:srgbClr val="000000"/>
              </a:buClr>
              <a:buSzPts val="1600"/>
              <a:buFont typeface="Arial"/>
              <a:buNone/>
            </a:pPr>
            <a:r>
              <a:rPr lang="en-IE" sz="1600" b="0" i="1" u="none" strike="noStrike" cap="none">
                <a:solidFill>
                  <a:schemeClr val="dk1"/>
                </a:solidFill>
                <a:highlight>
                  <a:srgbClr val="FFFFFF"/>
                </a:highlight>
                <a:latin typeface="Arial"/>
                <a:ea typeface="Arial"/>
                <a:cs typeface="Arial"/>
                <a:sym typeface="Arial"/>
              </a:rPr>
              <a:t>https://dcuie.elluciancrmrecruit.com/Apply/Account/Login </a:t>
            </a:r>
            <a:endParaRPr sz="1600" b="0" i="1" u="none" strike="noStrike" cap="none">
              <a:solidFill>
                <a:srgbClr val="000000"/>
              </a:solidFill>
              <a:highlight>
                <a:srgbClr val="FFFFFF"/>
              </a:highlight>
              <a:latin typeface="Arial"/>
              <a:ea typeface="Arial"/>
              <a:cs typeface="Arial"/>
              <a:sym typeface="Arial"/>
            </a:endParaRPr>
          </a:p>
          <a:p>
            <a:pPr marL="0" marR="0" lvl="0" indent="0" algn="l" rtl="0">
              <a:lnSpc>
                <a:spcPct val="115000"/>
              </a:lnSpc>
              <a:spcBef>
                <a:spcPts val="875"/>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875"/>
              </a:spcBef>
              <a:spcAft>
                <a:spcPts val="0"/>
              </a:spcAft>
              <a:buClr>
                <a:srgbClr val="000000"/>
              </a:buClr>
              <a:buSzPts val="1800"/>
              <a:buFont typeface="Arial"/>
              <a:buNone/>
            </a:pPr>
            <a:r>
              <a:rPr lang="en-IE" sz="1600" b="1" i="0" u="none" strike="noStrike" cap="none">
                <a:solidFill>
                  <a:schemeClr val="dk1"/>
                </a:solidFill>
                <a:highlight>
                  <a:srgbClr val="FFFF00"/>
                </a:highlight>
                <a:latin typeface="Arial"/>
                <a:ea typeface="Arial"/>
                <a:cs typeface="Arial"/>
                <a:sym typeface="Arial"/>
              </a:rPr>
              <a:t> </a:t>
            </a:r>
            <a:endParaRPr sz="1600" b="0" i="0" u="none" strike="noStrike" cap="none">
              <a:solidFill>
                <a:srgbClr val="000000"/>
              </a:solidFill>
              <a:latin typeface="Arial"/>
              <a:ea typeface="Arial"/>
              <a:cs typeface="Arial"/>
              <a:sym typeface="Arial"/>
            </a:endParaRPr>
          </a:p>
        </p:txBody>
      </p:sp>
      <p:pic>
        <p:nvPicPr>
          <p:cNvPr id="231" name="Google Shape;231;p34" descr="Cloud Computing"/>
          <p:cNvPicPr preferRelativeResize="0"/>
          <p:nvPr/>
        </p:nvPicPr>
        <p:blipFill rotWithShape="1">
          <a:blip r:embed="rId7">
            <a:alphaModFix/>
          </a:blip>
          <a:srcRect/>
          <a:stretch/>
        </p:blipFill>
        <p:spPr>
          <a:xfrm>
            <a:off x="1592962" y="3927938"/>
            <a:ext cx="1023621" cy="1023621"/>
          </a:xfrm>
          <a:prstGeom prst="rect">
            <a:avLst/>
          </a:prstGeom>
          <a:noFill/>
          <a:ln>
            <a:noFill/>
          </a:ln>
        </p:spPr>
      </p:pic>
      <p:pic>
        <p:nvPicPr>
          <p:cNvPr id="232" name="Google Shape;232;p34" descr="Presentation with checklist RTL"/>
          <p:cNvPicPr preferRelativeResize="0"/>
          <p:nvPr/>
        </p:nvPicPr>
        <p:blipFill rotWithShape="1">
          <a:blip r:embed="rId8">
            <a:alphaModFix/>
          </a:blip>
          <a:srcRect/>
          <a:stretch/>
        </p:blipFill>
        <p:spPr>
          <a:xfrm>
            <a:off x="1647787" y="5404768"/>
            <a:ext cx="913954" cy="913954"/>
          </a:xfrm>
          <a:prstGeom prst="rect">
            <a:avLst/>
          </a:prstGeom>
          <a:noFill/>
          <a:ln>
            <a:noFill/>
          </a:ln>
        </p:spPr>
      </p:pic>
      <p:sp>
        <p:nvSpPr>
          <p:cNvPr id="233" name="Google Shape;233;p34"/>
          <p:cNvSpPr/>
          <p:nvPr/>
        </p:nvSpPr>
        <p:spPr>
          <a:xfrm>
            <a:off x="270144" y="282329"/>
            <a:ext cx="10477500" cy="733425"/>
          </a:xfrm>
          <a:prstGeom prst="rect">
            <a:avLst/>
          </a:prstGeom>
          <a:noFill/>
          <a:ln>
            <a:noFill/>
          </a:ln>
        </p:spPr>
        <p:txBody>
          <a:bodyPr spcFirstLastPara="1" wrap="square" lIns="95250" tIns="128575" rIns="9525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IE" sz="3600" b="0" i="0" u="none" strike="noStrike" cap="none">
                <a:solidFill>
                  <a:srgbClr val="4F868E"/>
                </a:solidFill>
                <a:latin typeface="Arial"/>
                <a:ea typeface="Arial"/>
                <a:cs typeface="Arial"/>
                <a:sym typeface="Arial"/>
              </a:rPr>
              <a:t>Getting Started with CRM Recruit</a:t>
            </a:r>
            <a:endParaRPr sz="3600" b="0" i="0" u="none" strike="noStrike" cap="none">
              <a:solidFill>
                <a:srgbClr val="4F868E"/>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6"/>
        <p:cNvGrpSpPr/>
        <p:nvPr/>
      </p:nvGrpSpPr>
      <p:grpSpPr>
        <a:xfrm>
          <a:off x="0" y="0"/>
          <a:ext cx="0" cy="0"/>
          <a:chOff x="0" y="0"/>
          <a:chExt cx="0" cy="0"/>
        </a:xfrm>
      </p:grpSpPr>
      <p:sp>
        <p:nvSpPr>
          <p:cNvPr id="827" name="Google Shape;827;p79"/>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grpSp>
        <p:nvGrpSpPr>
          <p:cNvPr id="828" name="Google Shape;828;p79"/>
          <p:cNvGrpSpPr/>
          <p:nvPr/>
        </p:nvGrpSpPr>
        <p:grpSpPr>
          <a:xfrm>
            <a:off x="1478517" y="2667846"/>
            <a:ext cx="9952556" cy="3596615"/>
            <a:chOff x="1653208" y="3940405"/>
            <a:chExt cx="9433703" cy="3001932"/>
          </a:xfrm>
        </p:grpSpPr>
        <p:pic>
          <p:nvPicPr>
            <p:cNvPr id="829" name="Google Shape;829;p79"/>
            <p:cNvPicPr preferRelativeResize="0"/>
            <p:nvPr/>
          </p:nvPicPr>
          <p:blipFill rotWithShape="1">
            <a:blip r:embed="rId4">
              <a:alphaModFix/>
            </a:blip>
            <a:srcRect/>
            <a:stretch/>
          </p:blipFill>
          <p:spPr>
            <a:xfrm>
              <a:off x="1653208" y="3940405"/>
              <a:ext cx="9433703" cy="3001932"/>
            </a:xfrm>
            <a:prstGeom prst="rect">
              <a:avLst/>
            </a:prstGeom>
            <a:noFill/>
            <a:ln>
              <a:noFill/>
            </a:ln>
          </p:spPr>
        </p:pic>
        <p:sp>
          <p:nvSpPr>
            <p:cNvPr id="830" name="Google Shape;830;p79"/>
            <p:cNvSpPr/>
            <p:nvPr/>
          </p:nvSpPr>
          <p:spPr>
            <a:xfrm flipH="1">
              <a:off x="9282015" y="6241531"/>
              <a:ext cx="961200" cy="61200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grpSp>
      <p:sp>
        <p:nvSpPr>
          <p:cNvPr id="831" name="Google Shape;831;p79"/>
          <p:cNvSpPr/>
          <p:nvPr/>
        </p:nvSpPr>
        <p:spPr>
          <a:xfrm>
            <a:off x="98403" y="19610"/>
            <a:ext cx="10567500" cy="845700"/>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Firm Offer</a:t>
            </a:r>
            <a:endParaRPr sz="3598" b="0" i="0" u="none" strike="noStrike" cap="none">
              <a:solidFill>
                <a:srgbClr val="4F868E"/>
              </a:solidFill>
              <a:latin typeface="Arial"/>
              <a:ea typeface="Arial"/>
              <a:cs typeface="Arial"/>
              <a:sym typeface="Arial"/>
            </a:endParaRPr>
          </a:p>
        </p:txBody>
      </p:sp>
      <p:sp>
        <p:nvSpPr>
          <p:cNvPr id="832" name="Google Shape;832;p79"/>
          <p:cNvSpPr txBox="1"/>
          <p:nvPr/>
        </p:nvSpPr>
        <p:spPr>
          <a:xfrm>
            <a:off x="1478525" y="1615600"/>
            <a:ext cx="8030100" cy="73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1400" b="1" i="0" u="none" strike="noStrike" cap="none">
                <a:solidFill>
                  <a:srgbClr val="4F868E"/>
                </a:solidFill>
                <a:latin typeface="Arial"/>
                <a:ea typeface="Arial"/>
                <a:cs typeface="Arial"/>
                <a:sym typeface="Arial"/>
              </a:rPr>
              <a:t>How to Accept a Firm Offer As an Agent:</a:t>
            </a:r>
            <a:endParaRPr/>
          </a:p>
          <a:p>
            <a:pPr marL="0" marR="0" lvl="0" indent="0" algn="l" rtl="0">
              <a:lnSpc>
                <a:spcPct val="100000"/>
              </a:lnSpc>
              <a:spcBef>
                <a:spcPts val="0"/>
              </a:spcBef>
              <a:spcAft>
                <a:spcPts val="0"/>
              </a:spcAft>
              <a:buNone/>
            </a:pPr>
            <a:endParaRPr>
              <a:solidFill>
                <a:schemeClr val="dk1"/>
              </a:solidFill>
            </a:endParaRPr>
          </a:p>
          <a:p>
            <a:pPr marL="0" marR="0" lvl="0" indent="0" algn="l" rtl="0">
              <a:lnSpc>
                <a:spcPct val="100000"/>
              </a:lnSpc>
              <a:spcBef>
                <a:spcPts val="0"/>
              </a:spcBef>
              <a:spcAft>
                <a:spcPts val="0"/>
              </a:spcAft>
              <a:buNone/>
            </a:pPr>
            <a:r>
              <a:rPr lang="en-IE" sz="1400" b="0" i="0" u="none" strike="noStrike" cap="none">
                <a:solidFill>
                  <a:schemeClr val="dk1"/>
                </a:solidFill>
                <a:latin typeface="Arial"/>
                <a:ea typeface="Arial"/>
                <a:cs typeface="Arial"/>
                <a:sym typeface="Arial"/>
              </a:rPr>
              <a:t>Click on the link </a:t>
            </a:r>
            <a:r>
              <a:rPr lang="en-IE" sz="1400" b="1" i="0" u="none" strike="noStrike" cap="none">
                <a:solidFill>
                  <a:schemeClr val="dk1"/>
                </a:solidFill>
                <a:latin typeface="Arial"/>
                <a:ea typeface="Arial"/>
                <a:cs typeface="Arial"/>
                <a:sym typeface="Arial"/>
              </a:rPr>
              <a:t>‘View’ </a:t>
            </a:r>
            <a:r>
              <a:rPr lang="en-IE" sz="1400" b="0" i="0" u="none" strike="noStrike" cap="none">
                <a:solidFill>
                  <a:schemeClr val="dk1"/>
                </a:solidFill>
                <a:latin typeface="Arial"/>
                <a:ea typeface="Arial"/>
                <a:cs typeface="Arial"/>
                <a:sym typeface="Arial"/>
              </a:rPr>
              <a:t>under the heading </a:t>
            </a:r>
            <a:r>
              <a:rPr lang="en-IE" sz="1400" b="1" i="0" u="none" strike="noStrike" cap="none">
                <a:solidFill>
                  <a:schemeClr val="dk1"/>
                </a:solidFill>
                <a:latin typeface="Arial"/>
                <a:ea typeface="Arial"/>
                <a:cs typeface="Arial"/>
                <a:sym typeface="Arial"/>
              </a:rPr>
              <a:t>‘Action’. </a:t>
            </a:r>
            <a:r>
              <a:rPr lang="en-IE"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7"/>
        <p:cNvGrpSpPr/>
        <p:nvPr/>
      </p:nvGrpSpPr>
      <p:grpSpPr>
        <a:xfrm>
          <a:off x="0" y="0"/>
          <a:ext cx="0" cy="0"/>
          <a:chOff x="0" y="0"/>
          <a:chExt cx="0" cy="0"/>
        </a:xfrm>
      </p:grpSpPr>
      <p:sp>
        <p:nvSpPr>
          <p:cNvPr id="838" name="Google Shape;838;p80"/>
          <p:cNvSpPr/>
          <p:nvPr/>
        </p:nvSpPr>
        <p:spPr>
          <a:xfrm>
            <a:off x="1348420" y="1445896"/>
            <a:ext cx="9920360" cy="9124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Click on the tab </a:t>
            </a:r>
            <a:r>
              <a:rPr lang="en-IE" sz="1400" b="1" i="0" u="none" strike="noStrike" cap="none">
                <a:solidFill>
                  <a:srgbClr val="000000"/>
                </a:solidFill>
                <a:latin typeface="Arial"/>
                <a:ea typeface="Arial"/>
                <a:cs typeface="Arial"/>
                <a:sym typeface="Arial"/>
              </a:rPr>
              <a:t>‘Decision History</a:t>
            </a:r>
            <a:r>
              <a:rPr lang="en-IE" sz="1400" b="0" i="0" u="none" strike="noStrike" cap="none">
                <a:solidFill>
                  <a:srgbClr val="000000"/>
                </a:solidFill>
                <a:latin typeface="Arial"/>
                <a:ea typeface="Arial"/>
                <a:cs typeface="Arial"/>
                <a:sym typeface="Arial"/>
              </a:rPr>
              <a:t>’ to access the Decision details and progress to responding to the offer. The decision letter can be downloaded by selecting the </a:t>
            </a:r>
            <a:r>
              <a:rPr lang="en-IE" sz="1400" b="1" i="0" u="none" strike="noStrike" cap="none">
                <a:solidFill>
                  <a:srgbClr val="000000"/>
                </a:solidFill>
                <a:latin typeface="Arial"/>
                <a:ea typeface="Arial"/>
                <a:cs typeface="Arial"/>
                <a:sym typeface="Arial"/>
              </a:rPr>
              <a:t>‘Download’ </a:t>
            </a:r>
            <a:r>
              <a:rPr lang="en-IE" sz="1400" b="0" i="0" u="none" strike="noStrike" cap="none">
                <a:solidFill>
                  <a:srgbClr val="000000"/>
                </a:solidFill>
                <a:latin typeface="Arial"/>
                <a:ea typeface="Arial"/>
                <a:cs typeface="Arial"/>
                <a:sym typeface="Arial"/>
              </a:rPr>
              <a:t>button. When the Agent is ready to respond to the offer, they should select the </a:t>
            </a:r>
            <a:r>
              <a:rPr lang="en-IE" sz="1400" b="1" i="0" u="none" strike="noStrike" cap="none">
                <a:solidFill>
                  <a:srgbClr val="000000"/>
                </a:solidFill>
                <a:latin typeface="Arial"/>
                <a:ea typeface="Arial"/>
                <a:cs typeface="Arial"/>
                <a:sym typeface="Arial"/>
              </a:rPr>
              <a:t>‘Respond Now’ </a:t>
            </a:r>
            <a:r>
              <a:rPr lang="en-IE" sz="1400" b="0" i="0" u="none" strike="noStrike" cap="none">
                <a:solidFill>
                  <a:srgbClr val="000000"/>
                </a:solidFill>
                <a:latin typeface="Arial"/>
                <a:ea typeface="Arial"/>
                <a:cs typeface="Arial"/>
                <a:sym typeface="Arial"/>
              </a:rPr>
              <a:t>link.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99"/>
              <a:buFont typeface="Arial"/>
              <a:buNone/>
            </a:pPr>
            <a:endParaRPr sz="1799" b="1" i="0" u="none" strike="noStrike" cap="none">
              <a:solidFill>
                <a:schemeClr val="dk1"/>
              </a:solidFill>
              <a:latin typeface="Arial"/>
              <a:ea typeface="Arial"/>
              <a:cs typeface="Arial"/>
              <a:sym typeface="Arial"/>
            </a:endParaRPr>
          </a:p>
        </p:txBody>
      </p:sp>
      <p:pic>
        <p:nvPicPr>
          <p:cNvPr id="839" name="Google Shape;839;p80"/>
          <p:cNvPicPr preferRelativeResize="0"/>
          <p:nvPr/>
        </p:nvPicPr>
        <p:blipFill rotWithShape="1">
          <a:blip r:embed="rId4">
            <a:alphaModFix/>
          </a:blip>
          <a:srcRect/>
          <a:stretch/>
        </p:blipFill>
        <p:spPr>
          <a:xfrm>
            <a:off x="1573833" y="2577497"/>
            <a:ext cx="10063247" cy="3010425"/>
          </a:xfrm>
          <a:prstGeom prst="rect">
            <a:avLst/>
          </a:prstGeom>
          <a:noFill/>
          <a:ln w="9525" cap="flat" cmpd="sng">
            <a:solidFill>
              <a:schemeClr val="dk1"/>
            </a:solidFill>
            <a:prstDash val="solid"/>
            <a:round/>
            <a:headEnd type="none" w="sm" len="sm"/>
            <a:tailEnd type="none" w="sm" len="sm"/>
          </a:ln>
        </p:spPr>
      </p:pic>
      <p:sp>
        <p:nvSpPr>
          <p:cNvPr id="840" name="Google Shape;840;p80"/>
          <p:cNvSpPr/>
          <p:nvPr/>
        </p:nvSpPr>
        <p:spPr>
          <a:xfrm>
            <a:off x="1454925" y="5923238"/>
            <a:ext cx="10182155"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It is advised that Agents download the decision letter before responding to the offer in the case that there is a mistake.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IE" sz="1400" b="0" i="0" u="none" strike="noStrike" cap="none">
                <a:solidFill>
                  <a:srgbClr val="000000"/>
                </a:solidFill>
                <a:latin typeface="Arial"/>
                <a:ea typeface="Arial"/>
                <a:cs typeface="Arial"/>
                <a:sym typeface="Arial"/>
              </a:rPr>
              <a:t/>
            </a:r>
            <a:br>
              <a:rPr lang="en-IE" sz="1400" b="0" i="0" u="none" strike="noStrike" cap="none">
                <a:solidFill>
                  <a:srgbClr val="000000"/>
                </a:solidFill>
                <a:latin typeface="Arial"/>
                <a:ea typeface="Arial"/>
                <a:cs typeface="Arial"/>
                <a:sym typeface="Arial"/>
              </a:rPr>
            </a:br>
            <a:r>
              <a:rPr lang="en-IE" sz="1400" b="0" i="0" u="none" strike="noStrike" cap="none">
                <a:solidFill>
                  <a:srgbClr val="000000"/>
                </a:solidFill>
                <a:latin typeface="Arial"/>
                <a:ea typeface="Arial"/>
                <a:cs typeface="Arial"/>
                <a:sym typeface="Arial"/>
              </a:rPr>
              <a:t>If there is a mistake, contact the </a:t>
            </a:r>
            <a:r>
              <a:rPr lang="en-IE" sz="1400" b="1" i="0" u="none" strike="noStrike" cap="none">
                <a:solidFill>
                  <a:srgbClr val="000000"/>
                </a:solidFill>
                <a:latin typeface="Arial"/>
                <a:ea typeface="Arial"/>
                <a:cs typeface="Arial"/>
                <a:sym typeface="Arial"/>
              </a:rPr>
              <a:t>DCU International Office </a:t>
            </a:r>
            <a:r>
              <a:rPr lang="en-IE" sz="1400" b="0" i="0" u="none" strike="noStrike" cap="none">
                <a:solidFill>
                  <a:srgbClr val="000000"/>
                </a:solidFill>
                <a:latin typeface="Arial"/>
                <a:ea typeface="Arial"/>
                <a:cs typeface="Arial"/>
                <a:sym typeface="Arial"/>
              </a:rPr>
              <a:t>immediately before accepting the offer. The decision letter will then be replaced.</a:t>
            </a:r>
            <a:endParaRPr sz="1400" b="0" i="0" u="none" strike="noStrike" cap="none">
              <a:solidFill>
                <a:srgbClr val="000000"/>
              </a:solidFill>
              <a:latin typeface="Arial"/>
              <a:ea typeface="Arial"/>
              <a:cs typeface="Arial"/>
              <a:sym typeface="Arial"/>
            </a:endParaRPr>
          </a:p>
        </p:txBody>
      </p:sp>
      <p:sp>
        <p:nvSpPr>
          <p:cNvPr id="841" name="Google Shape;841;p80"/>
          <p:cNvSpPr/>
          <p:nvPr/>
        </p:nvSpPr>
        <p:spPr>
          <a:xfrm flipH="1">
            <a:off x="4977352" y="4465961"/>
            <a:ext cx="857840" cy="360563"/>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sp>
        <p:nvSpPr>
          <p:cNvPr id="842" name="Google Shape;842;p80"/>
          <p:cNvSpPr/>
          <p:nvPr/>
        </p:nvSpPr>
        <p:spPr>
          <a:xfrm flipH="1">
            <a:off x="7005686" y="4465961"/>
            <a:ext cx="1054232" cy="360563"/>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sp>
        <p:nvSpPr>
          <p:cNvPr id="843" name="Google Shape;843;p80"/>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Firm Offer</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8"/>
        <p:cNvGrpSpPr/>
        <p:nvPr/>
      </p:nvGrpSpPr>
      <p:grpSpPr>
        <a:xfrm>
          <a:off x="0" y="0"/>
          <a:ext cx="0" cy="0"/>
          <a:chOff x="0" y="0"/>
          <a:chExt cx="0" cy="0"/>
        </a:xfrm>
      </p:grpSpPr>
      <p:sp>
        <p:nvSpPr>
          <p:cNvPr id="849" name="Google Shape;849;p81"/>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850" name="Google Shape;850;p81"/>
          <p:cNvSpPr/>
          <p:nvPr/>
        </p:nvSpPr>
        <p:spPr>
          <a:xfrm>
            <a:off x="1716720" y="1409074"/>
            <a:ext cx="9920360" cy="9124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1" i="0" u="none" strike="noStrike" cap="none">
              <a:solidFill>
                <a:srgbClr val="000000"/>
              </a:solidFill>
              <a:latin typeface="Arial"/>
              <a:ea typeface="Arial"/>
              <a:cs typeface="Arial"/>
              <a:sym typeface="Arial"/>
            </a:endParaRPr>
          </a:p>
        </p:txBody>
      </p:sp>
      <p:sp>
        <p:nvSpPr>
          <p:cNvPr id="851" name="Google Shape;851;p81"/>
          <p:cNvSpPr/>
          <p:nvPr/>
        </p:nvSpPr>
        <p:spPr>
          <a:xfrm>
            <a:off x="1367720" y="1326965"/>
            <a:ext cx="10633780" cy="10767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400" b="0" i="0" u="none" strike="noStrike" cap="none">
                <a:solidFill>
                  <a:srgbClr val="000000"/>
                </a:solidFill>
                <a:latin typeface="Arial"/>
                <a:ea typeface="Arial"/>
                <a:cs typeface="Arial"/>
                <a:sym typeface="Arial"/>
              </a:rPr>
              <a:t>The screen will show the </a:t>
            </a:r>
            <a:r>
              <a:rPr lang="en-IE" sz="1400" b="1" i="0" u="none" strike="noStrike" cap="none">
                <a:solidFill>
                  <a:srgbClr val="000000"/>
                </a:solidFill>
                <a:latin typeface="Arial"/>
                <a:ea typeface="Arial"/>
                <a:cs typeface="Arial"/>
                <a:sym typeface="Arial"/>
              </a:rPr>
              <a:t>‘Response Deadline’.</a:t>
            </a:r>
            <a:r>
              <a:rPr lang="en-IE" sz="1400" b="0" i="0" u="none" strike="noStrike" cap="none">
                <a:solidFill>
                  <a:srgbClr val="000000"/>
                </a:solidFill>
                <a:latin typeface="Arial"/>
                <a:ea typeface="Arial"/>
                <a:cs typeface="Arial"/>
                <a:sym typeface="Arial"/>
              </a:rPr>
              <a:t> This is the latest date that the applicant must accept the offer.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400" b="0" i="0" u="none" strike="noStrike" cap="none">
                <a:solidFill>
                  <a:srgbClr val="000000"/>
                </a:solidFill>
                <a:latin typeface="Arial"/>
                <a:ea typeface="Arial"/>
                <a:cs typeface="Arial"/>
                <a:sym typeface="Arial"/>
              </a:rPr>
              <a:t>Select </a:t>
            </a:r>
            <a:r>
              <a:rPr lang="en-IE" sz="1400" b="1" i="0" u="none" strike="noStrike" cap="none">
                <a:solidFill>
                  <a:srgbClr val="000000"/>
                </a:solidFill>
                <a:latin typeface="Arial"/>
                <a:ea typeface="Arial"/>
                <a:cs typeface="Arial"/>
                <a:sym typeface="Arial"/>
              </a:rPr>
              <a:t>‘Accept Offer</a:t>
            </a:r>
            <a:r>
              <a:rPr lang="en-IE" sz="1400" b="0" i="0" u="none" strike="noStrike" cap="none">
                <a:solidFill>
                  <a:srgbClr val="000000"/>
                </a:solidFill>
                <a:latin typeface="Arial"/>
                <a:ea typeface="Arial"/>
                <a:cs typeface="Arial"/>
                <a:sym typeface="Arial"/>
              </a:rPr>
              <a:t>’ to confirm the offer.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99"/>
              <a:buFont typeface="Arial"/>
              <a:buNone/>
            </a:pPr>
            <a:endParaRPr sz="1400" b="1" i="0" u="none" strike="noStrike" cap="none">
              <a:solidFill>
                <a:srgbClr val="000000"/>
              </a:solidFill>
              <a:latin typeface="Arial"/>
              <a:ea typeface="Arial"/>
              <a:cs typeface="Arial"/>
              <a:sym typeface="Arial"/>
            </a:endParaRPr>
          </a:p>
        </p:txBody>
      </p:sp>
      <p:pic>
        <p:nvPicPr>
          <p:cNvPr id="852" name="Google Shape;852;p81"/>
          <p:cNvPicPr preferRelativeResize="0"/>
          <p:nvPr/>
        </p:nvPicPr>
        <p:blipFill rotWithShape="1">
          <a:blip r:embed="rId4">
            <a:alphaModFix/>
          </a:blip>
          <a:srcRect/>
          <a:stretch/>
        </p:blipFill>
        <p:spPr>
          <a:xfrm>
            <a:off x="2041303" y="2270763"/>
            <a:ext cx="9178372" cy="4645288"/>
          </a:xfrm>
          <a:prstGeom prst="rect">
            <a:avLst/>
          </a:prstGeom>
          <a:noFill/>
          <a:ln w="9525" cap="flat" cmpd="sng">
            <a:solidFill>
              <a:srgbClr val="000000"/>
            </a:solidFill>
            <a:prstDash val="solid"/>
            <a:round/>
            <a:headEnd type="none" w="sm" len="sm"/>
            <a:tailEnd type="none" w="sm" len="sm"/>
          </a:ln>
        </p:spPr>
      </p:pic>
      <p:sp>
        <p:nvSpPr>
          <p:cNvPr id="853" name="Google Shape;853;p81"/>
          <p:cNvSpPr/>
          <p:nvPr/>
        </p:nvSpPr>
        <p:spPr>
          <a:xfrm flipH="1">
            <a:off x="2579159" y="5075868"/>
            <a:ext cx="1195634" cy="471174"/>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sp>
        <p:nvSpPr>
          <p:cNvPr id="854" name="Google Shape;854;p81"/>
          <p:cNvSpPr/>
          <p:nvPr/>
        </p:nvSpPr>
        <p:spPr>
          <a:xfrm flipH="1">
            <a:off x="2434291" y="6152572"/>
            <a:ext cx="1195634" cy="384285"/>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sp>
        <p:nvSpPr>
          <p:cNvPr id="855" name="Google Shape;855;p81"/>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Firm Offer</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0"/>
        <p:cNvGrpSpPr/>
        <p:nvPr/>
      </p:nvGrpSpPr>
      <p:grpSpPr>
        <a:xfrm>
          <a:off x="0" y="0"/>
          <a:ext cx="0" cy="0"/>
          <a:chOff x="0" y="0"/>
          <a:chExt cx="0" cy="0"/>
        </a:xfrm>
      </p:grpSpPr>
      <p:sp>
        <p:nvSpPr>
          <p:cNvPr id="861" name="Google Shape;861;p82"/>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862" name="Google Shape;862;p82"/>
          <p:cNvSpPr/>
          <p:nvPr/>
        </p:nvSpPr>
        <p:spPr>
          <a:xfrm>
            <a:off x="1396567" y="1359427"/>
            <a:ext cx="10862467" cy="999023"/>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Clicking on the button  </a:t>
            </a:r>
            <a:r>
              <a:rPr lang="en-IE" sz="1399" b="1" i="0" u="none" strike="noStrike" cap="none">
                <a:solidFill>
                  <a:srgbClr val="000000"/>
                </a:solidFill>
                <a:latin typeface="Arial"/>
                <a:ea typeface="Arial"/>
                <a:cs typeface="Arial"/>
                <a:sym typeface="Arial"/>
              </a:rPr>
              <a:t>‘Accept Offer’ </a:t>
            </a:r>
            <a:r>
              <a:rPr lang="en-IE" sz="1399" b="0" i="0" u="none" strike="noStrike" cap="none">
                <a:solidFill>
                  <a:srgbClr val="000000"/>
                </a:solidFill>
                <a:latin typeface="Arial"/>
                <a:ea typeface="Arial"/>
                <a:cs typeface="Arial"/>
                <a:sym typeface="Arial"/>
              </a:rPr>
              <a:t>will bring the applicant to the following payment screen. A deposit is required to accept an offer. Select the </a:t>
            </a:r>
            <a:r>
              <a:rPr lang="en-IE" sz="1399" b="1" i="0" u="none" strike="noStrike" cap="none">
                <a:solidFill>
                  <a:srgbClr val="000000"/>
                </a:solidFill>
                <a:latin typeface="Arial"/>
                <a:ea typeface="Arial"/>
                <a:cs typeface="Arial"/>
                <a:sym typeface="Arial"/>
              </a:rPr>
              <a:t>‘Pay now’</a:t>
            </a:r>
            <a:r>
              <a:rPr lang="en-IE" sz="1399" b="0" i="0" u="none" strike="noStrike" cap="none">
                <a:solidFill>
                  <a:srgbClr val="000000"/>
                </a:solidFill>
                <a:latin typeface="Arial"/>
                <a:ea typeface="Arial"/>
                <a:cs typeface="Arial"/>
                <a:sym typeface="Arial"/>
              </a:rPr>
              <a:t> button to progress with paying the deposit.</a:t>
            </a:r>
            <a:endParaRPr sz="1399" b="0" i="0" u="none" strike="noStrike" cap="none">
              <a:solidFill>
                <a:srgbClr val="000000"/>
              </a:solidFill>
              <a:latin typeface="Arial"/>
              <a:ea typeface="Arial"/>
              <a:cs typeface="Arial"/>
              <a:sym typeface="Arial"/>
            </a:endParaRPr>
          </a:p>
        </p:txBody>
      </p:sp>
      <p:grpSp>
        <p:nvGrpSpPr>
          <p:cNvPr id="863" name="Google Shape;863;p82"/>
          <p:cNvGrpSpPr/>
          <p:nvPr/>
        </p:nvGrpSpPr>
        <p:grpSpPr>
          <a:xfrm>
            <a:off x="2476669" y="2581644"/>
            <a:ext cx="8356262" cy="4157370"/>
            <a:chOff x="2324269" y="2252856"/>
            <a:chExt cx="8356262" cy="4157370"/>
          </a:xfrm>
        </p:grpSpPr>
        <p:pic>
          <p:nvPicPr>
            <p:cNvPr id="864" name="Google Shape;864;p82"/>
            <p:cNvPicPr preferRelativeResize="0"/>
            <p:nvPr/>
          </p:nvPicPr>
          <p:blipFill rotWithShape="1">
            <a:blip r:embed="rId4">
              <a:alphaModFix/>
            </a:blip>
            <a:srcRect/>
            <a:stretch/>
          </p:blipFill>
          <p:spPr>
            <a:xfrm>
              <a:off x="2324269" y="2252856"/>
              <a:ext cx="8356262" cy="4157370"/>
            </a:xfrm>
            <a:prstGeom prst="rect">
              <a:avLst/>
            </a:prstGeom>
            <a:noFill/>
            <a:ln w="9525" cap="flat" cmpd="sng">
              <a:solidFill>
                <a:schemeClr val="dk1"/>
              </a:solidFill>
              <a:prstDash val="solid"/>
              <a:round/>
              <a:headEnd type="none" w="sm" len="sm"/>
              <a:tailEnd type="none" w="sm" len="sm"/>
            </a:ln>
          </p:spPr>
        </p:pic>
        <p:sp>
          <p:nvSpPr>
            <p:cNvPr id="865" name="Google Shape;865;p82"/>
            <p:cNvSpPr/>
            <p:nvPr/>
          </p:nvSpPr>
          <p:spPr>
            <a:xfrm flipH="1">
              <a:off x="2839037" y="5568679"/>
              <a:ext cx="1110793" cy="483329"/>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Calibri"/>
                <a:ea typeface="Calibri"/>
                <a:cs typeface="Calibri"/>
                <a:sym typeface="Calibri"/>
              </a:endParaRPr>
            </a:p>
          </p:txBody>
        </p:sp>
      </p:grpSp>
      <p:sp>
        <p:nvSpPr>
          <p:cNvPr id="866" name="Google Shape;866;p82"/>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Firm Offer</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1"/>
        <p:cNvGrpSpPr/>
        <p:nvPr/>
      </p:nvGrpSpPr>
      <p:grpSpPr>
        <a:xfrm>
          <a:off x="0" y="0"/>
          <a:ext cx="0" cy="0"/>
          <a:chOff x="0" y="0"/>
          <a:chExt cx="0" cy="0"/>
        </a:xfrm>
      </p:grpSpPr>
      <p:sp>
        <p:nvSpPr>
          <p:cNvPr id="872" name="Google Shape;872;p83"/>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873" name="Google Shape;873;p83"/>
          <p:cNvSpPr/>
          <p:nvPr/>
        </p:nvSpPr>
        <p:spPr>
          <a:xfrm>
            <a:off x="1313808" y="1296553"/>
            <a:ext cx="10862467" cy="73306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If the Agent / Applicant proceeds with the ‘Make an Online payment’, they will then be required to enter their card details and select ‘Continue’.</a:t>
            </a:r>
            <a:endParaRPr sz="1399" b="0" i="0" u="none" strike="noStrike" cap="none">
              <a:solidFill>
                <a:srgbClr val="000000"/>
              </a:solidFill>
              <a:latin typeface="Arial"/>
              <a:ea typeface="Arial"/>
              <a:cs typeface="Arial"/>
              <a:sym typeface="Arial"/>
            </a:endParaRPr>
          </a:p>
        </p:txBody>
      </p:sp>
      <p:sp>
        <p:nvSpPr>
          <p:cNvPr id="874" name="Google Shape;874;p83"/>
          <p:cNvSpPr/>
          <p:nvPr/>
        </p:nvSpPr>
        <p:spPr>
          <a:xfrm>
            <a:off x="5763928" y="5285580"/>
            <a:ext cx="5560846" cy="1384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Once the payment has gone through, the below message should appear stating </a:t>
            </a:r>
            <a:r>
              <a:rPr lang="en-IE" sz="1399" b="1" i="0" u="none" strike="noStrike" cap="none">
                <a:solidFill>
                  <a:schemeClr val="dk1"/>
                </a:solidFill>
                <a:latin typeface="Arial"/>
                <a:ea typeface="Arial"/>
                <a:cs typeface="Arial"/>
                <a:sym typeface="Arial"/>
              </a:rPr>
              <a:t>‘Thank you for your payment. Your application has been submitted’.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endParaRPr sz="1399"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chemeClr val="dk1"/>
                </a:solidFill>
                <a:latin typeface="Arial"/>
                <a:ea typeface="Arial"/>
                <a:cs typeface="Arial"/>
                <a:sym typeface="Arial"/>
              </a:rPr>
              <a:t>The applicant will also receive an e-mail from DCU to confirm the university has received their acceptance of the offer.</a:t>
            </a:r>
            <a:endParaRPr sz="1400" b="0" i="0" u="none" strike="noStrike" cap="none">
              <a:solidFill>
                <a:srgbClr val="000000"/>
              </a:solidFill>
              <a:latin typeface="Arial"/>
              <a:ea typeface="Arial"/>
              <a:cs typeface="Arial"/>
              <a:sym typeface="Arial"/>
            </a:endParaRPr>
          </a:p>
        </p:txBody>
      </p:sp>
      <p:pic>
        <p:nvPicPr>
          <p:cNvPr id="875" name="Google Shape;875;p83"/>
          <p:cNvPicPr preferRelativeResize="0"/>
          <p:nvPr/>
        </p:nvPicPr>
        <p:blipFill rotWithShape="1">
          <a:blip r:embed="rId4">
            <a:alphaModFix/>
          </a:blip>
          <a:srcRect/>
          <a:stretch/>
        </p:blipFill>
        <p:spPr>
          <a:xfrm>
            <a:off x="3364685" y="1763365"/>
            <a:ext cx="6180225" cy="3260550"/>
          </a:xfrm>
          <a:prstGeom prst="rect">
            <a:avLst/>
          </a:prstGeom>
          <a:noFill/>
          <a:ln w="9525" cap="flat" cmpd="sng">
            <a:solidFill>
              <a:schemeClr val="dk1"/>
            </a:solidFill>
            <a:prstDash val="solid"/>
            <a:round/>
            <a:headEnd type="none" w="sm" len="sm"/>
            <a:tailEnd type="none" w="sm" len="sm"/>
          </a:ln>
        </p:spPr>
      </p:pic>
      <p:pic>
        <p:nvPicPr>
          <p:cNvPr id="876" name="Google Shape;876;p83"/>
          <p:cNvPicPr preferRelativeResize="0"/>
          <p:nvPr/>
        </p:nvPicPr>
        <p:blipFill rotWithShape="1">
          <a:blip r:embed="rId5">
            <a:alphaModFix/>
          </a:blip>
          <a:srcRect/>
          <a:stretch/>
        </p:blipFill>
        <p:spPr>
          <a:xfrm>
            <a:off x="1680026" y="5344463"/>
            <a:ext cx="3908094" cy="1407251"/>
          </a:xfrm>
          <a:prstGeom prst="rect">
            <a:avLst/>
          </a:prstGeom>
          <a:noFill/>
          <a:ln w="9525" cap="flat" cmpd="sng">
            <a:solidFill>
              <a:schemeClr val="dk1"/>
            </a:solidFill>
            <a:prstDash val="solid"/>
            <a:round/>
            <a:headEnd type="none" w="sm" len="sm"/>
            <a:tailEnd type="none" w="sm" len="sm"/>
          </a:ln>
        </p:spPr>
      </p:pic>
      <p:sp>
        <p:nvSpPr>
          <p:cNvPr id="877" name="Google Shape;877;p83"/>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Firm Offer</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2"/>
        <p:cNvGrpSpPr/>
        <p:nvPr/>
      </p:nvGrpSpPr>
      <p:grpSpPr>
        <a:xfrm>
          <a:off x="0" y="0"/>
          <a:ext cx="0" cy="0"/>
          <a:chOff x="0" y="0"/>
          <a:chExt cx="0" cy="0"/>
        </a:xfrm>
      </p:grpSpPr>
      <p:sp>
        <p:nvSpPr>
          <p:cNvPr id="883" name="Google Shape;883;p84"/>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884" name="Google Shape;884;p84"/>
          <p:cNvPicPr preferRelativeResize="0"/>
          <p:nvPr/>
        </p:nvPicPr>
        <p:blipFill rotWithShape="1">
          <a:blip r:embed="rId4">
            <a:alphaModFix/>
          </a:blip>
          <a:srcRect/>
          <a:stretch/>
        </p:blipFill>
        <p:spPr>
          <a:xfrm>
            <a:off x="1470581" y="2233344"/>
            <a:ext cx="11102419" cy="4041142"/>
          </a:xfrm>
          <a:prstGeom prst="rect">
            <a:avLst/>
          </a:prstGeom>
          <a:noFill/>
          <a:ln w="9525" cap="flat" cmpd="sng">
            <a:solidFill>
              <a:schemeClr val="dk1"/>
            </a:solidFill>
            <a:prstDash val="solid"/>
            <a:round/>
            <a:headEnd type="none" w="sm" len="sm"/>
            <a:tailEnd type="none" w="sm" len="sm"/>
          </a:ln>
        </p:spPr>
      </p:pic>
      <p:sp>
        <p:nvSpPr>
          <p:cNvPr id="885" name="Google Shape;885;p84"/>
          <p:cNvSpPr/>
          <p:nvPr/>
        </p:nvSpPr>
        <p:spPr>
          <a:xfrm>
            <a:off x="1356852" y="1409074"/>
            <a:ext cx="7560860" cy="524366"/>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The Status of the applicant will change to </a:t>
            </a:r>
            <a:r>
              <a:rPr lang="en-IE" sz="1399" b="1" i="0" u="none" strike="noStrike" cap="none">
                <a:solidFill>
                  <a:srgbClr val="000000"/>
                </a:solidFill>
                <a:latin typeface="Arial"/>
                <a:ea typeface="Arial"/>
                <a:cs typeface="Arial"/>
                <a:sym typeface="Arial"/>
              </a:rPr>
              <a:t>‘Firm Acceptance’</a:t>
            </a:r>
            <a:r>
              <a:rPr lang="en-IE" sz="1399" b="0" i="0" u="none" strike="noStrike" cap="none">
                <a:solidFill>
                  <a:srgbClr val="000000"/>
                </a:solidFill>
                <a:latin typeface="Arial"/>
                <a:ea typeface="Arial"/>
                <a:cs typeface="Arial"/>
                <a:sym typeface="Arial"/>
              </a:rPr>
              <a:t>.</a:t>
            </a:r>
            <a:endParaRPr sz="1399" b="0" i="0" u="none" strike="noStrike" cap="none">
              <a:solidFill>
                <a:srgbClr val="000000"/>
              </a:solidFill>
              <a:latin typeface="Arial"/>
              <a:ea typeface="Arial"/>
              <a:cs typeface="Arial"/>
              <a:sym typeface="Arial"/>
            </a:endParaRPr>
          </a:p>
        </p:txBody>
      </p:sp>
      <p:sp>
        <p:nvSpPr>
          <p:cNvPr id="886" name="Google Shape;886;p84"/>
          <p:cNvSpPr/>
          <p:nvPr/>
        </p:nvSpPr>
        <p:spPr>
          <a:xfrm flipH="1">
            <a:off x="9623528" y="5678637"/>
            <a:ext cx="1169582" cy="467832"/>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887" name="Google Shape;887;p84"/>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Firm Offer</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2"/>
        <p:cNvGrpSpPr/>
        <p:nvPr/>
      </p:nvGrpSpPr>
      <p:grpSpPr>
        <a:xfrm>
          <a:off x="0" y="0"/>
          <a:ext cx="0" cy="0"/>
          <a:chOff x="0" y="0"/>
          <a:chExt cx="0" cy="0"/>
        </a:xfrm>
      </p:grpSpPr>
      <p:sp>
        <p:nvSpPr>
          <p:cNvPr id="893" name="Google Shape;893;p85"/>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894" name="Google Shape;894;p85"/>
          <p:cNvSpPr/>
          <p:nvPr/>
        </p:nvSpPr>
        <p:spPr>
          <a:xfrm>
            <a:off x="1556450" y="1169995"/>
            <a:ext cx="106824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000000"/>
              </a:buClr>
              <a:buSzPts val="1400"/>
              <a:buFont typeface="Arial"/>
              <a:buNone/>
            </a:pPr>
            <a:r>
              <a:rPr lang="en-IE" sz="1400" b="1" i="0" u="none" strike="noStrike" cap="none">
                <a:solidFill>
                  <a:srgbClr val="292929"/>
                </a:solidFill>
                <a:latin typeface="Arial"/>
                <a:ea typeface="Arial"/>
                <a:cs typeface="Arial"/>
                <a:sym typeface="Arial"/>
              </a:rPr>
              <a:t>Accepting a conditional offer </a:t>
            </a:r>
            <a:r>
              <a:rPr lang="en-IE" sz="1400" b="0" i="0" u="none" strike="noStrike" cap="none">
                <a:solidFill>
                  <a:srgbClr val="292929"/>
                </a:solidFill>
                <a:latin typeface="Arial"/>
                <a:ea typeface="Arial"/>
                <a:cs typeface="Arial"/>
                <a:sym typeface="Arial"/>
              </a:rPr>
              <a:t>involves following the exact same steps as the previous slides (How to Accept a Firm Offer). The only difference will be that the application status will change to </a:t>
            </a:r>
            <a:r>
              <a:rPr lang="en-IE" sz="1400" b="1" i="0" u="none" strike="noStrike" cap="none">
                <a:solidFill>
                  <a:srgbClr val="292929"/>
                </a:solidFill>
                <a:latin typeface="Arial"/>
                <a:ea typeface="Arial"/>
                <a:cs typeface="Arial"/>
                <a:sym typeface="Arial"/>
              </a:rPr>
              <a:t>‘Accepted Offer – Conditional</a:t>
            </a:r>
            <a:r>
              <a:rPr lang="en-IE" sz="1400" b="0" i="0" u="none" strike="noStrike" cap="none">
                <a:solidFill>
                  <a:srgbClr val="292929"/>
                </a:solidFill>
                <a:latin typeface="Arial"/>
                <a:ea typeface="Arial"/>
                <a:cs typeface="Arial"/>
                <a:sym typeface="Arial"/>
              </a:rPr>
              <a:t>’ as seen below. Therefore, at some later stage, the agent must upload proof that the applicant has met the conditions of the offer.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400" b="0"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400" b="1"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400" b="1"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400" b="1"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400" b="1"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r>
              <a:rPr lang="en-IE" sz="1400" b="1" i="0" u="sng" strike="noStrike" cap="none">
                <a:solidFill>
                  <a:srgbClr val="4F868E"/>
                </a:solidFill>
                <a:latin typeface="Arial"/>
                <a:ea typeface="Arial"/>
                <a:cs typeface="Arial"/>
                <a:sym typeface="Arial"/>
              </a:rPr>
              <a:t>Where to Upload Conditions of Offer</a:t>
            </a:r>
            <a:endParaRPr sz="1400" b="1" i="0" u="sng" strike="noStrike" cap="none">
              <a:solidFill>
                <a:srgbClr val="4F868E"/>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r>
              <a:rPr lang="en-IE" sz="1400" b="0" i="0" u="none" strike="noStrike" cap="none">
                <a:solidFill>
                  <a:srgbClr val="292929"/>
                </a:solidFill>
                <a:latin typeface="Arial"/>
                <a:ea typeface="Arial"/>
                <a:cs typeface="Arial"/>
                <a:sym typeface="Arial"/>
              </a:rPr>
              <a:t>At some stage an applicant or agent will have to upload documentation proving that the applicant met the conditions of the offer. </a:t>
            </a:r>
            <a:endParaRPr sz="1400" b="0"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r>
              <a:rPr lang="en-IE">
                <a:solidFill>
                  <a:srgbClr val="292929"/>
                </a:solidFill>
              </a:rPr>
              <a:t>T</a:t>
            </a:r>
            <a:r>
              <a:rPr lang="en-IE" sz="1400" b="0" i="0" u="none" strike="noStrike" cap="none">
                <a:solidFill>
                  <a:srgbClr val="292929"/>
                </a:solidFill>
                <a:latin typeface="Arial"/>
                <a:ea typeface="Arial"/>
                <a:cs typeface="Arial"/>
                <a:sym typeface="Arial"/>
              </a:rPr>
              <a:t>he Agent must go to the tab </a:t>
            </a:r>
            <a:r>
              <a:rPr lang="en-IE" sz="1400" b="1" i="0" u="none" strike="noStrike" cap="none">
                <a:solidFill>
                  <a:srgbClr val="292929"/>
                </a:solidFill>
                <a:latin typeface="Arial"/>
                <a:ea typeface="Arial"/>
                <a:cs typeface="Arial"/>
                <a:sym typeface="Arial"/>
              </a:rPr>
              <a:t>‘My Dashboard’</a:t>
            </a:r>
            <a:r>
              <a:rPr lang="en-IE" sz="1400" b="0" i="0" u="none" strike="noStrike" cap="none">
                <a:solidFill>
                  <a:srgbClr val="292929"/>
                </a:solidFill>
                <a:latin typeface="Arial"/>
                <a:ea typeface="Arial"/>
                <a:cs typeface="Arial"/>
                <a:sym typeface="Arial"/>
              </a:rPr>
              <a:t> and select the application that has the conditional offer. Then, they must select the tab called </a:t>
            </a:r>
            <a:r>
              <a:rPr lang="en-IE" sz="1400" b="1" i="0" u="none" strike="noStrike" cap="none">
                <a:solidFill>
                  <a:srgbClr val="292929"/>
                </a:solidFill>
                <a:latin typeface="Arial"/>
                <a:ea typeface="Arial"/>
                <a:cs typeface="Arial"/>
                <a:sym typeface="Arial"/>
              </a:rPr>
              <a:t>‘Upload Supporting Documentation’. </a:t>
            </a:r>
            <a:r>
              <a:rPr lang="en-IE" sz="1400" b="0" i="0" u="none" strike="noStrike" cap="none">
                <a:solidFill>
                  <a:srgbClr val="292929"/>
                </a:solidFill>
                <a:latin typeface="Arial"/>
                <a:ea typeface="Arial"/>
                <a:cs typeface="Arial"/>
                <a:sym typeface="Arial"/>
              </a:rPr>
              <a:t>The Agent should then scroll down to the section called </a:t>
            </a:r>
            <a:r>
              <a:rPr lang="en-IE" sz="1400" b="1" i="0" u="none" strike="noStrike" cap="none">
                <a:solidFill>
                  <a:srgbClr val="292929"/>
                </a:solidFill>
                <a:latin typeface="Arial"/>
                <a:ea typeface="Arial"/>
                <a:cs typeface="Arial"/>
                <a:sym typeface="Arial"/>
              </a:rPr>
              <a:t>‘Conditions’ </a:t>
            </a:r>
            <a:r>
              <a:rPr lang="en-IE" sz="1400" b="0" i="0" u="none" strike="noStrike" cap="none">
                <a:solidFill>
                  <a:srgbClr val="292929"/>
                </a:solidFill>
                <a:latin typeface="Arial"/>
                <a:ea typeface="Arial"/>
                <a:cs typeface="Arial"/>
                <a:sym typeface="Arial"/>
              </a:rPr>
              <a:t>and upload the document that proves that the applicant has met the condition</a:t>
            </a:r>
            <a:r>
              <a:rPr lang="en-IE" sz="1399" b="0" i="0" u="none" strike="noStrike" cap="none">
                <a:solidFill>
                  <a:srgbClr val="292929"/>
                </a:solidFill>
                <a:latin typeface="Arial"/>
                <a:ea typeface="Arial"/>
                <a:cs typeface="Arial"/>
                <a:sym typeface="Arial"/>
              </a:rPr>
              <a:t>.</a:t>
            </a:r>
            <a:endParaRPr sz="1399" b="0" i="0" u="none" strike="noStrike" cap="none">
              <a:solidFill>
                <a:srgbClr val="292929"/>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400"/>
              <a:buFont typeface="Arial"/>
              <a:buNone/>
            </a:pPr>
            <a:endParaRPr sz="1399">
              <a:solidFill>
                <a:srgbClr val="292929"/>
              </a:solidFill>
            </a:endParaRPr>
          </a:p>
          <a:p>
            <a:pPr marL="0" marR="0" lvl="0" indent="0" algn="l" rtl="0">
              <a:lnSpc>
                <a:spcPct val="125000"/>
              </a:lnSpc>
              <a:spcBef>
                <a:spcPts val="0"/>
              </a:spcBef>
              <a:spcAft>
                <a:spcPts val="0"/>
              </a:spcAft>
              <a:buClr>
                <a:srgbClr val="000000"/>
              </a:buClr>
              <a:buSzPts val="1400"/>
              <a:buFont typeface="Arial"/>
              <a:buNone/>
            </a:pPr>
            <a:endParaRPr sz="1399">
              <a:solidFill>
                <a:srgbClr val="292929"/>
              </a:solidFill>
            </a:endParaRPr>
          </a:p>
        </p:txBody>
      </p:sp>
      <p:pic>
        <p:nvPicPr>
          <p:cNvPr id="895" name="Google Shape;895;p85"/>
          <p:cNvPicPr preferRelativeResize="0"/>
          <p:nvPr/>
        </p:nvPicPr>
        <p:blipFill rotWithShape="1">
          <a:blip r:embed="rId4">
            <a:alphaModFix/>
          </a:blip>
          <a:srcRect/>
          <a:stretch/>
        </p:blipFill>
        <p:spPr>
          <a:xfrm>
            <a:off x="1668393" y="2217479"/>
            <a:ext cx="10218179" cy="981407"/>
          </a:xfrm>
          <a:prstGeom prst="rect">
            <a:avLst/>
          </a:prstGeom>
          <a:noFill/>
          <a:ln w="9525" cap="flat" cmpd="sng">
            <a:solidFill>
              <a:schemeClr val="dk1"/>
            </a:solidFill>
            <a:prstDash val="solid"/>
            <a:round/>
            <a:headEnd type="none" w="sm" len="sm"/>
            <a:tailEnd type="none" w="sm" len="sm"/>
          </a:ln>
        </p:spPr>
      </p:pic>
      <p:sp>
        <p:nvSpPr>
          <p:cNvPr id="896" name="Google Shape;896;p85"/>
          <p:cNvSpPr/>
          <p:nvPr/>
        </p:nvSpPr>
        <p:spPr>
          <a:xfrm flipH="1">
            <a:off x="9892729" y="2315240"/>
            <a:ext cx="1084500" cy="46770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897" name="Google Shape;897;p85"/>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Accepting a Conditional Offer</a:t>
            </a:r>
            <a:endParaRPr sz="3598" b="0" i="0" u="none" strike="noStrike" cap="none">
              <a:solidFill>
                <a:srgbClr val="4F868E"/>
              </a:solidFill>
              <a:latin typeface="Arial"/>
              <a:ea typeface="Arial"/>
              <a:cs typeface="Arial"/>
              <a:sym typeface="Arial"/>
            </a:endParaRPr>
          </a:p>
        </p:txBody>
      </p:sp>
      <p:pic>
        <p:nvPicPr>
          <p:cNvPr id="898" name="Google Shape;898;p85"/>
          <p:cNvPicPr preferRelativeResize="0"/>
          <p:nvPr/>
        </p:nvPicPr>
        <p:blipFill rotWithShape="1">
          <a:blip r:embed="rId5">
            <a:alphaModFix/>
          </a:blip>
          <a:srcRect l="5058" t="38767" r="12146" b="12565"/>
          <a:stretch/>
        </p:blipFill>
        <p:spPr>
          <a:xfrm>
            <a:off x="2876100" y="5102375"/>
            <a:ext cx="5339074" cy="17653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86"/>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04" name="Google Shape;904;p86"/>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905" name="Google Shape;905;p86"/>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906" name="Google Shape;906;p86"/>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6</a:t>
            </a:r>
            <a:endParaRPr sz="8996" b="0" i="0" u="none" strike="noStrike" cap="none">
              <a:solidFill>
                <a:srgbClr val="FFFFFF"/>
              </a:solidFill>
              <a:latin typeface="Arial"/>
              <a:ea typeface="Arial"/>
              <a:cs typeface="Arial"/>
              <a:sym typeface="Arial"/>
            </a:endParaRPr>
          </a:p>
        </p:txBody>
      </p:sp>
      <p:sp>
        <p:nvSpPr>
          <p:cNvPr id="907" name="Google Shape;907;p86"/>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Additional Support Material</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2"/>
        <p:cNvGrpSpPr/>
        <p:nvPr/>
      </p:nvGrpSpPr>
      <p:grpSpPr>
        <a:xfrm>
          <a:off x="0" y="0"/>
          <a:ext cx="0" cy="0"/>
          <a:chOff x="0" y="0"/>
          <a:chExt cx="0" cy="0"/>
        </a:xfrm>
      </p:grpSpPr>
      <p:sp>
        <p:nvSpPr>
          <p:cNvPr id="913" name="Google Shape;913;p87"/>
          <p:cNvSpPr/>
          <p:nvPr/>
        </p:nvSpPr>
        <p:spPr>
          <a:xfrm>
            <a:off x="-1021800" y="554767"/>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914" name="Google Shape;914;p87"/>
          <p:cNvSpPr/>
          <p:nvPr/>
        </p:nvSpPr>
        <p:spPr>
          <a:xfrm>
            <a:off x="1218606" y="156489"/>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sp>
        <p:nvSpPr>
          <p:cNvPr id="915" name="Google Shape;915;p87"/>
          <p:cNvSpPr/>
          <p:nvPr/>
        </p:nvSpPr>
        <p:spPr>
          <a:xfrm>
            <a:off x="1395950" y="1423650"/>
            <a:ext cx="10567589" cy="694985"/>
          </a:xfrm>
          <a:prstGeom prst="rect">
            <a:avLst/>
          </a:prstGeom>
          <a:noFill/>
          <a:ln>
            <a:noFill/>
          </a:ln>
        </p:spPr>
        <p:txBody>
          <a:bodyPr spcFirstLastPara="1" wrap="square" lIns="95200" tIns="95200" rIns="95200" bIns="0" anchor="t" anchorCtr="0">
            <a:noAutofit/>
          </a:bodyPr>
          <a:lstStyle/>
          <a:p>
            <a:pPr marL="0" marR="0" lvl="0" indent="0" algn="l" rtl="0">
              <a:lnSpc>
                <a:spcPct val="125000"/>
              </a:lnSpc>
              <a:spcBef>
                <a:spcPts val="0"/>
              </a:spcBef>
              <a:spcAft>
                <a:spcPts val="0"/>
              </a:spcAft>
              <a:buClr>
                <a:srgbClr val="000000"/>
              </a:buClr>
              <a:buSzPts val="1399"/>
              <a:buFont typeface="Arial"/>
              <a:buNone/>
            </a:pPr>
            <a:r>
              <a:rPr lang="en-IE" sz="1399" b="0" i="0" u="none" strike="noStrike" cap="none">
                <a:solidFill>
                  <a:srgbClr val="000000"/>
                </a:solidFill>
                <a:latin typeface="Arial"/>
                <a:ea typeface="Arial"/>
                <a:cs typeface="Arial"/>
                <a:sym typeface="Arial"/>
              </a:rPr>
              <a:t>Should you require any support in your use of the system please reach out to us at </a:t>
            </a:r>
            <a:r>
              <a:rPr lang="en-IE" sz="1399">
                <a:highlight>
                  <a:srgbClr val="FFFFFF"/>
                </a:highlight>
              </a:rPr>
              <a:t>international.office@dcu.ie</a:t>
            </a:r>
            <a:endParaRPr sz="1400" b="0" i="0" u="none" strike="noStrike" cap="none">
              <a:solidFill>
                <a:srgbClr val="000000"/>
              </a:solidFill>
              <a:highlight>
                <a:srgbClr val="FFFFFF"/>
              </a:highlight>
              <a:latin typeface="Arial"/>
              <a:ea typeface="Arial"/>
              <a:cs typeface="Arial"/>
              <a:sym typeface="Arial"/>
            </a:endParaRPr>
          </a:p>
        </p:txBody>
      </p:sp>
      <p:sp>
        <p:nvSpPr>
          <p:cNvPr id="916" name="Google Shape;916;p87"/>
          <p:cNvSpPr/>
          <p:nvPr/>
        </p:nvSpPr>
        <p:spPr>
          <a:xfrm>
            <a:off x="3950000" y="2118625"/>
            <a:ext cx="8115300" cy="2959200"/>
          </a:xfrm>
          <a:prstGeom prst="rect">
            <a:avLst/>
          </a:prstGeom>
          <a:noFill/>
          <a:ln>
            <a:noFill/>
          </a:ln>
        </p:spPr>
        <p:txBody>
          <a:bodyPr spcFirstLastPara="1" wrap="square" lIns="95200" tIns="95200" rIns="95200" bIns="0" anchor="t" anchorCtr="0">
            <a:noAutofit/>
          </a:bodyPr>
          <a:lstStyle/>
          <a:p>
            <a:pPr marL="0" marR="0" lvl="0" indent="0" algn="l" rtl="0">
              <a:lnSpc>
                <a:spcPct val="125000"/>
              </a:lnSpc>
              <a:spcBef>
                <a:spcPts val="0"/>
              </a:spcBef>
              <a:spcAft>
                <a:spcPts val="0"/>
              </a:spcAft>
              <a:buClr>
                <a:srgbClr val="000000"/>
              </a:buClr>
              <a:buSzPts val="1399"/>
              <a:buFont typeface="Arial"/>
              <a:buNone/>
            </a:pPr>
            <a:r>
              <a:rPr lang="en-IE" sz="1400" b="0" i="0" u="none" strike="noStrike" cap="none">
                <a:solidFill>
                  <a:srgbClr val="000000"/>
                </a:solidFill>
                <a:latin typeface="Arial"/>
                <a:ea typeface="Arial"/>
                <a:cs typeface="Arial"/>
                <a:sym typeface="Arial"/>
              </a:rPr>
              <a:t>Additional supporting materials which can be used with this training guide can be found by accessing the below links:</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399"/>
              <a:buFont typeface="Arial"/>
              <a:buNone/>
            </a:pPr>
            <a:endParaRPr sz="1400" b="0" i="0" u="none" strike="noStrike" cap="none">
              <a:solidFill>
                <a:srgbClr val="000000"/>
              </a:solidFill>
              <a:latin typeface="Arial"/>
              <a:ea typeface="Arial"/>
              <a:cs typeface="Arial"/>
              <a:sym typeface="Arial"/>
            </a:endParaRPr>
          </a:p>
          <a:p>
            <a:pPr marL="342682" marR="0" lvl="0" indent="-342682" algn="l" rtl="0">
              <a:lnSpc>
                <a:spcPct val="125000"/>
              </a:lnSpc>
              <a:spcBef>
                <a:spcPts val="0"/>
              </a:spcBef>
              <a:spcAft>
                <a:spcPts val="0"/>
              </a:spcAft>
              <a:buClr>
                <a:srgbClr val="292929"/>
              </a:buClr>
              <a:buSzPts val="1399"/>
              <a:buFont typeface="Arial"/>
              <a:buChar char="•"/>
            </a:pPr>
            <a:r>
              <a:rPr lang="en-IE" sz="1400" b="1" i="0" u="none" strike="noStrike" cap="none">
                <a:solidFill>
                  <a:srgbClr val="4F868E"/>
                </a:solidFill>
                <a:latin typeface="Arial"/>
                <a:ea typeface="Arial"/>
                <a:cs typeface="Arial"/>
                <a:sym typeface="Arial"/>
              </a:rPr>
              <a:t>Postgraduate Courses: </a:t>
            </a:r>
            <a:r>
              <a:rPr lang="en-IE" sz="1400" b="0" i="0" u="none" strike="noStrike" cap="none">
                <a:solidFill>
                  <a:srgbClr val="000000"/>
                </a:solidFill>
                <a:latin typeface="Arial"/>
                <a:ea typeface="Arial"/>
                <a:cs typeface="Arial"/>
                <a:sym typeface="Arial"/>
              </a:rPr>
              <a:t>The following link will show </a:t>
            </a:r>
            <a:r>
              <a:rPr lang="en-IE"/>
              <a:t>bring you to the </a:t>
            </a:r>
            <a:r>
              <a:rPr lang="en-IE" u="sng">
                <a:solidFill>
                  <a:schemeClr val="hlink"/>
                </a:solidFill>
                <a:hlinkClick r:id="rId4"/>
              </a:rPr>
              <a:t>DCU Postgraduate</a:t>
            </a:r>
            <a:r>
              <a:rPr lang="en-IE"/>
              <a:t> page where you can locate all postgraduate courses</a:t>
            </a:r>
            <a:endParaRPr sz="1400" b="0" i="0" u="none" strike="noStrike" cap="none">
              <a:solidFill>
                <a:srgbClr val="000000"/>
              </a:solidFill>
              <a:latin typeface="Arial"/>
              <a:ea typeface="Arial"/>
              <a:cs typeface="Arial"/>
              <a:sym typeface="Arial"/>
            </a:endParaRPr>
          </a:p>
          <a:p>
            <a:pPr marL="342681" marR="0" lvl="0" indent="-342681" algn="l" rtl="0">
              <a:lnSpc>
                <a:spcPct val="125000"/>
              </a:lnSpc>
              <a:spcBef>
                <a:spcPts val="1200"/>
              </a:spcBef>
              <a:spcAft>
                <a:spcPts val="0"/>
              </a:spcAft>
              <a:buClr>
                <a:srgbClr val="292929"/>
              </a:buClr>
              <a:buSzPts val="1399"/>
              <a:buFont typeface="Arial"/>
              <a:buChar char="•"/>
            </a:pPr>
            <a:r>
              <a:rPr lang="en-IE" b="1">
                <a:solidFill>
                  <a:srgbClr val="4F868E"/>
                </a:solidFill>
              </a:rPr>
              <a:t>How to Apply at DCU</a:t>
            </a:r>
            <a:r>
              <a:rPr lang="en-IE" sz="1400" b="1" i="0" u="none" strike="noStrike" cap="none">
                <a:solidFill>
                  <a:srgbClr val="4F868E"/>
                </a:solidFill>
                <a:latin typeface="Arial"/>
                <a:ea typeface="Arial"/>
                <a:cs typeface="Arial"/>
                <a:sym typeface="Arial"/>
              </a:rPr>
              <a:t>: </a:t>
            </a:r>
            <a:r>
              <a:rPr lang="en-IE" sz="1400" b="0" i="0" u="none" strike="noStrike" cap="none">
                <a:solidFill>
                  <a:srgbClr val="000000"/>
                </a:solidFill>
                <a:latin typeface="Arial"/>
                <a:ea typeface="Arial"/>
                <a:cs typeface="Arial"/>
                <a:sym typeface="Arial"/>
              </a:rPr>
              <a:t>The following </a:t>
            </a:r>
            <a:r>
              <a:rPr lang="en-IE"/>
              <a:t>link will provide further information on </a:t>
            </a:r>
            <a:r>
              <a:rPr lang="en-IE" u="sng">
                <a:solidFill>
                  <a:schemeClr val="hlink"/>
                </a:solidFill>
                <a:highlight>
                  <a:srgbClr val="FFFFFF"/>
                </a:highlight>
                <a:hlinkClick r:id="rId5"/>
              </a:rPr>
              <a:t>how to apply</a:t>
            </a:r>
            <a:r>
              <a:rPr lang="en-IE">
                <a:highlight>
                  <a:srgbClr val="FFFFFF"/>
                </a:highlight>
              </a:rPr>
              <a:t> </a:t>
            </a:r>
            <a:r>
              <a:rPr lang="en-IE">
                <a:solidFill>
                  <a:schemeClr val="dk1"/>
                </a:solidFill>
                <a:highlight>
                  <a:srgbClr val="FFFFFF"/>
                </a:highlight>
              </a:rPr>
              <a:t>f</a:t>
            </a:r>
            <a:r>
              <a:rPr lang="en-IE">
                <a:solidFill>
                  <a:schemeClr val="dk1"/>
                </a:solidFill>
              </a:rPr>
              <a:t>or programmes at DCU will show what documentation is required for particular course</a:t>
            </a:r>
            <a:endParaRPr>
              <a:solidFill>
                <a:schemeClr val="dk1"/>
              </a:solidFill>
            </a:endParaRPr>
          </a:p>
          <a:p>
            <a:pPr marL="342681" marR="0" lvl="0" indent="-342745" algn="l" rtl="0">
              <a:lnSpc>
                <a:spcPct val="125000"/>
              </a:lnSpc>
              <a:spcBef>
                <a:spcPts val="1200"/>
              </a:spcBef>
              <a:spcAft>
                <a:spcPts val="0"/>
              </a:spcAft>
              <a:buClr>
                <a:schemeClr val="dk1"/>
              </a:buClr>
              <a:buSzPts val="1400"/>
              <a:buChar char="•"/>
            </a:pPr>
            <a:r>
              <a:rPr lang="en-IE" b="1">
                <a:solidFill>
                  <a:srgbClr val="4F868E"/>
                </a:solidFill>
              </a:rPr>
              <a:t>Links to CRM Recruit Videos COMING SOON: </a:t>
            </a:r>
            <a:r>
              <a:rPr lang="en-IE">
                <a:solidFill>
                  <a:schemeClr val="dk1"/>
                </a:solidFill>
              </a:rPr>
              <a:t>Coming soon - links will be provided to videos for Agents &amp; the CRM Recruit system.</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1200"/>
              </a:spcBef>
              <a:spcAft>
                <a:spcPts val="0"/>
              </a:spcAft>
              <a:buClr>
                <a:srgbClr val="000000"/>
              </a:buClr>
              <a:buSzPts val="1998"/>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998"/>
              <a:buFont typeface="Arial"/>
              <a:buNone/>
            </a:pPr>
            <a:r>
              <a:rPr lang="en-IE"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17" name="Google Shape;917;p87" descr="Help"/>
          <p:cNvPicPr preferRelativeResize="0"/>
          <p:nvPr/>
        </p:nvPicPr>
        <p:blipFill rotWithShape="1">
          <a:blip r:embed="rId6">
            <a:alphaModFix/>
          </a:blip>
          <a:srcRect/>
          <a:stretch/>
        </p:blipFill>
        <p:spPr>
          <a:xfrm>
            <a:off x="1492397" y="2254455"/>
            <a:ext cx="2355704" cy="2403845"/>
          </a:xfrm>
          <a:prstGeom prst="rect">
            <a:avLst/>
          </a:prstGeom>
          <a:noFill/>
          <a:ln>
            <a:noFill/>
          </a:ln>
        </p:spPr>
      </p:pic>
      <p:sp>
        <p:nvSpPr>
          <p:cNvPr id="918" name="Google Shape;918;p87"/>
          <p:cNvSpPr/>
          <p:nvPr/>
        </p:nvSpPr>
        <p:spPr>
          <a:xfrm>
            <a:off x="98403" y="32441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Additional Support Materials</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88"/>
          <p:cNvSpPr/>
          <p:nvPr/>
        </p:nvSpPr>
        <p:spPr>
          <a:xfrm>
            <a:off x="1218607" y="1772571"/>
            <a:ext cx="10567589" cy="875872"/>
          </a:xfrm>
          <a:prstGeom prst="rect">
            <a:avLst/>
          </a:prstGeom>
          <a:noFill/>
          <a:ln>
            <a:noFill/>
          </a:ln>
        </p:spPr>
        <p:txBody>
          <a:bodyPr spcFirstLastPara="1" wrap="square" lIns="95200" tIns="95200" rIns="95200" bIns="0" anchor="t" anchorCtr="0">
            <a:noAutofit/>
          </a:bodyPr>
          <a:lstStyle/>
          <a:p>
            <a:pPr marL="0" marR="0" lvl="0" indent="0" algn="ctr" rtl="0">
              <a:lnSpc>
                <a:spcPct val="100000"/>
              </a:lnSpc>
              <a:spcBef>
                <a:spcPts val="0"/>
              </a:spcBef>
              <a:spcAft>
                <a:spcPts val="0"/>
              </a:spcAft>
              <a:buClr>
                <a:srgbClr val="000000"/>
              </a:buClr>
              <a:buSzPts val="4498"/>
              <a:buFont typeface="Arial"/>
              <a:buNone/>
            </a:pPr>
            <a:endParaRPr sz="4498" b="1" i="0" u="none" strike="noStrike" cap="none">
              <a:solidFill>
                <a:srgbClr val="4F868E"/>
              </a:solidFill>
              <a:latin typeface="Arial"/>
              <a:ea typeface="Arial"/>
              <a:cs typeface="Arial"/>
              <a:sym typeface="Arial"/>
            </a:endParaRPr>
          </a:p>
        </p:txBody>
      </p:sp>
      <p:pic>
        <p:nvPicPr>
          <p:cNvPr id="925" name="Google Shape;925;p88"/>
          <p:cNvPicPr preferRelativeResize="0"/>
          <p:nvPr/>
        </p:nvPicPr>
        <p:blipFill rotWithShape="1">
          <a:blip r:embed="rId3">
            <a:alphaModFix/>
          </a:blip>
          <a:srcRect/>
          <a:stretch/>
        </p:blipFill>
        <p:spPr>
          <a:xfrm>
            <a:off x="1218607" y="2619884"/>
            <a:ext cx="10567589" cy="99344"/>
          </a:xfrm>
          <a:prstGeom prst="rect">
            <a:avLst/>
          </a:prstGeom>
          <a:noFill/>
          <a:ln>
            <a:noFill/>
          </a:ln>
        </p:spPr>
      </p:pic>
      <p:pic>
        <p:nvPicPr>
          <p:cNvPr id="926" name="Google Shape;926;p88"/>
          <p:cNvPicPr preferRelativeResize="0"/>
          <p:nvPr/>
        </p:nvPicPr>
        <p:blipFill rotWithShape="1">
          <a:blip r:embed="rId4">
            <a:alphaModFix/>
          </a:blip>
          <a:srcRect/>
          <a:stretch/>
        </p:blipFill>
        <p:spPr>
          <a:xfrm>
            <a:off x="3620014" y="4196154"/>
            <a:ext cx="456978" cy="306174"/>
          </a:xfrm>
          <a:prstGeom prst="rect">
            <a:avLst/>
          </a:prstGeom>
          <a:noFill/>
          <a:ln>
            <a:noFill/>
          </a:ln>
        </p:spPr>
      </p:pic>
      <p:pic>
        <p:nvPicPr>
          <p:cNvPr id="927" name="Google Shape;927;p88"/>
          <p:cNvPicPr preferRelativeResize="0"/>
          <p:nvPr/>
        </p:nvPicPr>
        <p:blipFill rotWithShape="1">
          <a:blip r:embed="rId5">
            <a:alphaModFix/>
          </a:blip>
          <a:srcRect/>
          <a:stretch/>
        </p:blipFill>
        <p:spPr>
          <a:xfrm>
            <a:off x="7973294" y="4154619"/>
            <a:ext cx="438338" cy="389243"/>
          </a:xfrm>
          <a:prstGeom prst="rect">
            <a:avLst/>
          </a:prstGeom>
          <a:noFill/>
          <a:ln>
            <a:noFill/>
          </a:ln>
        </p:spPr>
      </p:pic>
      <p:sp>
        <p:nvSpPr>
          <p:cNvPr id="928" name="Google Shape;928;p88"/>
          <p:cNvSpPr/>
          <p:nvPr/>
        </p:nvSpPr>
        <p:spPr>
          <a:xfrm>
            <a:off x="2410186" y="4784900"/>
            <a:ext cx="3143525" cy="533140"/>
          </a:xfrm>
          <a:prstGeom prst="rect">
            <a:avLst/>
          </a:prstGeom>
          <a:solidFill>
            <a:srgbClr val="B7B7B7"/>
          </a:solidFill>
          <a:ln>
            <a:noFill/>
          </a:ln>
        </p:spPr>
        <p:txBody>
          <a:bodyPr spcFirstLastPara="1" wrap="square" lIns="95200" tIns="95200" rIns="95200" bIns="0" anchor="t" anchorCtr="0">
            <a:noAutofit/>
          </a:bodyPr>
          <a:lstStyle/>
          <a:p>
            <a:pPr marL="0" marR="0" lvl="0" indent="0" algn="ctr" rtl="0">
              <a:lnSpc>
                <a:spcPct val="125000"/>
              </a:lnSpc>
              <a:spcBef>
                <a:spcPts val="0"/>
              </a:spcBef>
              <a:spcAft>
                <a:spcPts val="0"/>
              </a:spcAft>
              <a:buClr>
                <a:srgbClr val="000000"/>
              </a:buClr>
              <a:buSzPts val="1799"/>
              <a:buFont typeface="Arial"/>
              <a:buNone/>
            </a:pPr>
            <a:r>
              <a:rPr lang="en-IE" sz="1799" b="1" i="0" u="sng" strike="noStrike" cap="none">
                <a:solidFill>
                  <a:schemeClr val="lt1"/>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International.office@dcu.ie</a:t>
            </a:r>
            <a:endParaRPr sz="1799" b="1" i="0" u="sng" strike="noStrike" cap="none">
              <a:solidFill>
                <a:schemeClr val="lt1"/>
              </a:solidFill>
              <a:latin typeface="Arial"/>
              <a:ea typeface="Arial"/>
              <a:cs typeface="Arial"/>
              <a:sym typeface="Arial"/>
            </a:endParaRPr>
          </a:p>
        </p:txBody>
      </p:sp>
      <p:sp>
        <p:nvSpPr>
          <p:cNvPr id="929" name="Google Shape;929;p88"/>
          <p:cNvSpPr/>
          <p:nvPr/>
        </p:nvSpPr>
        <p:spPr>
          <a:xfrm>
            <a:off x="6383674" y="3473026"/>
            <a:ext cx="237566" cy="3692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99"/>
              <a:buFont typeface="Arial"/>
              <a:buNone/>
            </a:pPr>
            <a:r>
              <a:rPr lang="en-IE" sz="1799"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30" name="Google Shape;930;p88"/>
          <p:cNvSpPr/>
          <p:nvPr/>
        </p:nvSpPr>
        <p:spPr>
          <a:xfrm>
            <a:off x="4093754" y="1870594"/>
            <a:ext cx="4076898" cy="7845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98"/>
              <a:buFont typeface="Arial"/>
              <a:buNone/>
            </a:pPr>
            <a:r>
              <a:rPr lang="en-IE" sz="4498" b="1" i="0" u="none" strike="noStrike" cap="none">
                <a:solidFill>
                  <a:srgbClr val="4F868E"/>
                </a:solidFill>
                <a:latin typeface="Arial"/>
                <a:ea typeface="Arial"/>
                <a:cs typeface="Arial"/>
                <a:sym typeface="Arial"/>
              </a:rPr>
              <a:t>THANK YOU</a:t>
            </a:r>
            <a:endParaRPr sz="1400" b="0" i="0" u="none" strike="noStrike" cap="none">
              <a:solidFill>
                <a:srgbClr val="000000"/>
              </a:solidFill>
              <a:latin typeface="Arial"/>
              <a:ea typeface="Arial"/>
              <a:cs typeface="Arial"/>
              <a:sym typeface="Arial"/>
            </a:endParaRPr>
          </a:p>
        </p:txBody>
      </p:sp>
      <p:sp>
        <p:nvSpPr>
          <p:cNvPr id="931" name="Google Shape;931;p88"/>
          <p:cNvSpPr/>
          <p:nvPr/>
        </p:nvSpPr>
        <p:spPr>
          <a:xfrm>
            <a:off x="6383675" y="4784900"/>
            <a:ext cx="3617576" cy="533140"/>
          </a:xfrm>
          <a:prstGeom prst="rect">
            <a:avLst/>
          </a:prstGeom>
          <a:solidFill>
            <a:srgbClr val="B7B7B7"/>
          </a:solidFill>
          <a:ln>
            <a:noFill/>
          </a:ln>
        </p:spPr>
        <p:txBody>
          <a:bodyPr spcFirstLastPara="1" wrap="square" lIns="95200" tIns="95200" rIns="95200" bIns="0" anchor="t" anchorCtr="0">
            <a:noAutofit/>
          </a:bodyPr>
          <a:lstStyle/>
          <a:p>
            <a:pPr marL="0" marR="0" lvl="0" indent="0" algn="ctr" rtl="0">
              <a:lnSpc>
                <a:spcPct val="125000"/>
              </a:lnSpc>
              <a:spcBef>
                <a:spcPts val="0"/>
              </a:spcBef>
              <a:spcAft>
                <a:spcPts val="0"/>
              </a:spcAft>
              <a:buClr>
                <a:srgbClr val="000000"/>
              </a:buClr>
              <a:buSzPts val="1799"/>
              <a:buFont typeface="Arial"/>
              <a:buNone/>
            </a:pPr>
            <a:r>
              <a:rPr lang="en-IE" sz="1799" b="1" i="0" u="sng" strike="noStrike" cap="none">
                <a:solidFill>
                  <a:schemeClr val="lt1"/>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www.dcu.ie/internationaloffice</a:t>
            </a:r>
            <a:endParaRPr sz="1799" b="1" i="0" u="sng" strike="noStrike" cap="none">
              <a:solidFill>
                <a:schemeClr val="lt1"/>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1799"/>
              <a:buFont typeface="Arial"/>
              <a:buNone/>
            </a:pPr>
            <a:endParaRPr sz="1799" b="1"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
        <p:cNvGrpSpPr/>
        <p:nvPr/>
      </p:nvGrpSpPr>
      <p:grpSpPr>
        <a:xfrm>
          <a:off x="0" y="0"/>
          <a:ext cx="0" cy="0"/>
          <a:chOff x="0" y="0"/>
          <a:chExt cx="0" cy="0"/>
        </a:xfrm>
      </p:grpSpPr>
      <p:sp>
        <p:nvSpPr>
          <p:cNvPr id="239" name="Google Shape;239;p35"/>
          <p:cNvSpPr/>
          <p:nvPr/>
        </p:nvSpPr>
        <p:spPr>
          <a:xfrm>
            <a:off x="1218605" y="563486"/>
            <a:ext cx="10472400" cy="733200"/>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240" name="Google Shape;240;p35"/>
          <p:cNvPicPr preferRelativeResize="0"/>
          <p:nvPr/>
        </p:nvPicPr>
        <p:blipFill rotWithShape="1">
          <a:blip r:embed="rId4">
            <a:alphaModFix/>
          </a:blip>
          <a:srcRect/>
          <a:stretch/>
        </p:blipFill>
        <p:spPr>
          <a:xfrm>
            <a:off x="1561337" y="4571554"/>
            <a:ext cx="476017" cy="476017"/>
          </a:xfrm>
          <a:prstGeom prst="rect">
            <a:avLst/>
          </a:prstGeom>
          <a:noFill/>
          <a:ln>
            <a:noFill/>
          </a:ln>
        </p:spPr>
      </p:pic>
      <p:pic>
        <p:nvPicPr>
          <p:cNvPr id="241" name="Google Shape;241;p35"/>
          <p:cNvPicPr preferRelativeResize="0"/>
          <p:nvPr/>
        </p:nvPicPr>
        <p:blipFill rotWithShape="1">
          <a:blip r:embed="rId5">
            <a:alphaModFix/>
          </a:blip>
          <a:srcRect/>
          <a:stretch/>
        </p:blipFill>
        <p:spPr>
          <a:xfrm>
            <a:off x="7863810" y="4095537"/>
            <a:ext cx="476017" cy="475320"/>
          </a:xfrm>
          <a:prstGeom prst="rect">
            <a:avLst/>
          </a:prstGeom>
          <a:noFill/>
          <a:ln>
            <a:noFill/>
          </a:ln>
        </p:spPr>
      </p:pic>
      <p:sp>
        <p:nvSpPr>
          <p:cNvPr id="242" name="Google Shape;242;p35"/>
          <p:cNvSpPr/>
          <p:nvPr/>
        </p:nvSpPr>
        <p:spPr>
          <a:xfrm>
            <a:off x="270144" y="282329"/>
            <a:ext cx="10477500" cy="733500"/>
          </a:xfrm>
          <a:prstGeom prst="rect">
            <a:avLst/>
          </a:prstGeom>
          <a:noFill/>
          <a:ln>
            <a:noFill/>
          </a:ln>
        </p:spPr>
        <p:txBody>
          <a:bodyPr spcFirstLastPara="1" wrap="square" lIns="95250" tIns="128575" rIns="9525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IE" sz="3600">
                <a:solidFill>
                  <a:srgbClr val="4F868E"/>
                </a:solidFill>
              </a:rPr>
              <a:t>Logging in to </a:t>
            </a:r>
            <a:r>
              <a:rPr lang="en-IE" sz="3600" b="0" i="0" u="none" strike="noStrike" cap="none">
                <a:solidFill>
                  <a:srgbClr val="4F868E"/>
                </a:solidFill>
                <a:latin typeface="Arial"/>
                <a:ea typeface="Arial"/>
                <a:cs typeface="Arial"/>
                <a:sym typeface="Arial"/>
              </a:rPr>
              <a:t>CRM Recruit</a:t>
            </a:r>
            <a:endParaRPr sz="3600" b="0" i="0" u="none" strike="noStrike" cap="none">
              <a:solidFill>
                <a:srgbClr val="4F868E"/>
              </a:solidFill>
              <a:latin typeface="Arial"/>
              <a:ea typeface="Arial"/>
              <a:cs typeface="Arial"/>
              <a:sym typeface="Arial"/>
            </a:endParaRPr>
          </a:p>
        </p:txBody>
      </p:sp>
      <p:pic>
        <p:nvPicPr>
          <p:cNvPr id="243" name="Google Shape;243;p35"/>
          <p:cNvPicPr preferRelativeResize="0"/>
          <p:nvPr/>
        </p:nvPicPr>
        <p:blipFill rotWithShape="1">
          <a:blip r:embed="rId6">
            <a:alphaModFix/>
          </a:blip>
          <a:srcRect l="5577" t="14177" r="1312"/>
          <a:stretch/>
        </p:blipFill>
        <p:spPr>
          <a:xfrm>
            <a:off x="2037350" y="1821425"/>
            <a:ext cx="9688752" cy="5023526"/>
          </a:xfrm>
          <a:prstGeom prst="rect">
            <a:avLst/>
          </a:prstGeom>
          <a:noFill/>
          <a:ln>
            <a:noFill/>
          </a:ln>
        </p:spPr>
      </p:pic>
      <p:sp>
        <p:nvSpPr>
          <p:cNvPr id="244" name="Google Shape;244;p35"/>
          <p:cNvSpPr txBox="1"/>
          <p:nvPr/>
        </p:nvSpPr>
        <p:spPr>
          <a:xfrm>
            <a:off x="1945525" y="1143375"/>
            <a:ext cx="7392900" cy="55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75"/>
              </a:spcBef>
              <a:spcAft>
                <a:spcPts val="0"/>
              </a:spcAft>
              <a:buNone/>
            </a:pPr>
            <a:r>
              <a:rPr lang="en-IE" sz="1600" b="1">
                <a:solidFill>
                  <a:schemeClr val="dk1"/>
                </a:solidFill>
                <a:highlight>
                  <a:schemeClr val="lt1"/>
                </a:highlight>
              </a:rPr>
              <a:t>h</a:t>
            </a:r>
            <a:r>
              <a:rPr lang="en-IE" sz="1600" b="1" i="1">
                <a:solidFill>
                  <a:schemeClr val="dk1"/>
                </a:solidFill>
                <a:highlight>
                  <a:schemeClr val="lt1"/>
                </a:highlight>
              </a:rPr>
              <a:t>ttps://dcuie.elluciancrmrecruit.com/Apply/Account/Login</a:t>
            </a:r>
            <a:r>
              <a:rPr lang="en-IE" sz="1600" i="1">
                <a:solidFill>
                  <a:schemeClr val="dk1"/>
                </a:solidFill>
                <a:highlight>
                  <a:schemeClr val="lt1"/>
                </a:highlight>
              </a:rPr>
              <a:t> </a:t>
            </a:r>
            <a:endParaRPr i="1"/>
          </a:p>
        </p:txBody>
      </p:sp>
      <p:sp>
        <p:nvSpPr>
          <p:cNvPr id="245" name="Google Shape;245;p35"/>
          <p:cNvSpPr txBox="1"/>
          <p:nvPr/>
        </p:nvSpPr>
        <p:spPr>
          <a:xfrm>
            <a:off x="1426247" y="4012225"/>
            <a:ext cx="2289300" cy="885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latin typeface="Arial"/>
                <a:ea typeface="Arial"/>
                <a:cs typeface="Arial"/>
                <a:sym typeface="Arial"/>
              </a:rPr>
              <a:t>1. Access the CRM Recruit Account sign in page </a:t>
            </a:r>
            <a:r>
              <a:rPr lang="en-IE" sz="1300" b="1" i="0" u="sng" strike="noStrike" cap="none">
                <a:latin typeface="Arial"/>
                <a:ea typeface="Arial"/>
                <a:cs typeface="Arial"/>
                <a:sym typeface="Arial"/>
                <a:hlinkClick r:id="rId7"/>
              </a:rPr>
              <a:t>here</a:t>
            </a:r>
            <a:r>
              <a:rPr lang="en-IE" sz="1300" b="1" i="0" u="none" strike="noStrike" cap="none">
                <a:latin typeface="Arial"/>
                <a:ea typeface="Arial"/>
                <a:cs typeface="Arial"/>
                <a:sym typeface="Arial"/>
              </a:rPr>
              <a:t> with your username and password</a:t>
            </a:r>
            <a:endParaRPr sz="1300" b="1" i="0" u="none" strike="noStrike" cap="none">
              <a:latin typeface="Arial"/>
              <a:ea typeface="Arial"/>
              <a:cs typeface="Arial"/>
              <a:sym typeface="Arial"/>
            </a:endParaRPr>
          </a:p>
        </p:txBody>
      </p:sp>
      <p:pic>
        <p:nvPicPr>
          <p:cNvPr id="246" name="Google Shape;246;p35" descr="Cursor"/>
          <p:cNvPicPr preferRelativeResize="0"/>
          <p:nvPr/>
        </p:nvPicPr>
        <p:blipFill rotWithShape="1">
          <a:blip r:embed="rId8">
            <a:alphaModFix/>
          </a:blip>
          <a:srcRect/>
          <a:stretch/>
        </p:blipFill>
        <p:spPr>
          <a:xfrm rot="2766368" flipH="1">
            <a:off x="3693248" y="4090319"/>
            <a:ext cx="1077114" cy="1077114"/>
          </a:xfrm>
          <a:prstGeom prst="rect">
            <a:avLst/>
          </a:prstGeom>
          <a:noFill/>
          <a:ln>
            <a:noFill/>
          </a:ln>
        </p:spPr>
      </p:pic>
      <p:sp>
        <p:nvSpPr>
          <p:cNvPr id="247" name="Google Shape;247;p35"/>
          <p:cNvSpPr txBox="1"/>
          <p:nvPr/>
        </p:nvSpPr>
        <p:spPr>
          <a:xfrm>
            <a:off x="1767419" y="5513828"/>
            <a:ext cx="2289300" cy="1135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2. Enter your username (your e-mail address) &amp; password provided and select ‘Sign In’, as highlighted</a:t>
            </a:r>
            <a:endParaRPr sz="1300" b="1" i="0" u="none" strike="noStrike" cap="none">
              <a:solidFill>
                <a:srgbClr val="000000"/>
              </a:solidFill>
              <a:latin typeface="Arial"/>
              <a:ea typeface="Arial"/>
              <a:cs typeface="Arial"/>
              <a:sym typeface="Arial"/>
            </a:endParaRPr>
          </a:p>
        </p:txBody>
      </p:sp>
      <p:pic>
        <p:nvPicPr>
          <p:cNvPr id="248" name="Google Shape;248;p35" descr="Cursor"/>
          <p:cNvPicPr preferRelativeResize="0"/>
          <p:nvPr/>
        </p:nvPicPr>
        <p:blipFill rotWithShape="1">
          <a:blip r:embed="rId8">
            <a:alphaModFix/>
          </a:blip>
          <a:srcRect/>
          <a:stretch/>
        </p:blipFill>
        <p:spPr>
          <a:xfrm rot="2766367" flipH="1">
            <a:off x="4029964" y="5540800"/>
            <a:ext cx="1081865" cy="10818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36"/>
          <p:cNvSpPr/>
          <p:nvPr/>
        </p:nvSpPr>
        <p:spPr>
          <a:xfrm>
            <a:off x="1218605" y="563486"/>
            <a:ext cx="10472400" cy="733200"/>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255" name="Google Shape;255;p36"/>
          <p:cNvPicPr preferRelativeResize="0"/>
          <p:nvPr/>
        </p:nvPicPr>
        <p:blipFill rotWithShape="1">
          <a:blip r:embed="rId4">
            <a:alphaModFix/>
          </a:blip>
          <a:srcRect/>
          <a:stretch/>
        </p:blipFill>
        <p:spPr>
          <a:xfrm>
            <a:off x="1561337" y="4571554"/>
            <a:ext cx="476017" cy="476017"/>
          </a:xfrm>
          <a:prstGeom prst="rect">
            <a:avLst/>
          </a:prstGeom>
          <a:noFill/>
          <a:ln>
            <a:noFill/>
          </a:ln>
        </p:spPr>
      </p:pic>
      <p:pic>
        <p:nvPicPr>
          <p:cNvPr id="256" name="Google Shape;256;p36"/>
          <p:cNvPicPr preferRelativeResize="0"/>
          <p:nvPr/>
        </p:nvPicPr>
        <p:blipFill rotWithShape="1">
          <a:blip r:embed="rId5">
            <a:alphaModFix/>
          </a:blip>
          <a:srcRect/>
          <a:stretch/>
        </p:blipFill>
        <p:spPr>
          <a:xfrm>
            <a:off x="7863810" y="4095537"/>
            <a:ext cx="476017" cy="475320"/>
          </a:xfrm>
          <a:prstGeom prst="rect">
            <a:avLst/>
          </a:prstGeom>
          <a:noFill/>
          <a:ln>
            <a:noFill/>
          </a:ln>
        </p:spPr>
      </p:pic>
      <p:grpSp>
        <p:nvGrpSpPr>
          <p:cNvPr id="257" name="Google Shape;257;p36"/>
          <p:cNvGrpSpPr/>
          <p:nvPr/>
        </p:nvGrpSpPr>
        <p:grpSpPr>
          <a:xfrm>
            <a:off x="1812641" y="1688587"/>
            <a:ext cx="9529761" cy="5063128"/>
            <a:chOff x="1812641" y="1688587"/>
            <a:chExt cx="9529761" cy="5063128"/>
          </a:xfrm>
        </p:grpSpPr>
        <p:pic>
          <p:nvPicPr>
            <p:cNvPr id="258" name="Google Shape;258;p36"/>
            <p:cNvPicPr preferRelativeResize="0"/>
            <p:nvPr/>
          </p:nvPicPr>
          <p:blipFill rotWithShape="1">
            <a:blip r:embed="rId6">
              <a:alphaModFix/>
            </a:blip>
            <a:srcRect l="6489" b="5060"/>
            <a:stretch/>
          </p:blipFill>
          <p:spPr>
            <a:xfrm>
              <a:off x="1812641" y="1688587"/>
              <a:ext cx="9529761" cy="5063128"/>
            </a:xfrm>
            <a:prstGeom prst="rect">
              <a:avLst/>
            </a:prstGeom>
            <a:noFill/>
            <a:ln w="9525" cap="flat" cmpd="sng">
              <a:solidFill>
                <a:srgbClr val="000000"/>
              </a:solidFill>
              <a:prstDash val="solid"/>
              <a:round/>
              <a:headEnd type="none" w="sm" len="sm"/>
              <a:tailEnd type="none" w="sm" len="sm"/>
            </a:ln>
          </p:spPr>
        </p:pic>
        <p:sp>
          <p:nvSpPr>
            <p:cNvPr id="259" name="Google Shape;259;p36"/>
            <p:cNvSpPr/>
            <p:nvPr/>
          </p:nvSpPr>
          <p:spPr>
            <a:xfrm flipH="1">
              <a:off x="5411617" y="4483082"/>
              <a:ext cx="3642900" cy="491100"/>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sp>
          <p:nvSpPr>
            <p:cNvPr id="260" name="Google Shape;260;p36"/>
            <p:cNvSpPr txBox="1"/>
            <p:nvPr/>
          </p:nvSpPr>
          <p:spPr>
            <a:xfrm>
              <a:off x="2267061" y="4162202"/>
              <a:ext cx="1962900" cy="10941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3. Enter new password details when prompted and select ‘Change Password’</a:t>
              </a:r>
              <a:endParaRPr sz="1300" b="0" i="0" u="none" strike="noStrike" cap="none">
                <a:solidFill>
                  <a:srgbClr val="000000"/>
                </a:solidFill>
                <a:latin typeface="Arial"/>
                <a:ea typeface="Arial"/>
                <a:cs typeface="Arial"/>
                <a:sym typeface="Arial"/>
              </a:endParaRPr>
            </a:p>
          </p:txBody>
        </p:sp>
        <p:pic>
          <p:nvPicPr>
            <p:cNvPr id="261" name="Google Shape;261;p36" descr="Cursor"/>
            <p:cNvPicPr preferRelativeResize="0"/>
            <p:nvPr/>
          </p:nvPicPr>
          <p:blipFill rotWithShape="1">
            <a:blip r:embed="rId7">
              <a:alphaModFix/>
            </a:blip>
            <a:srcRect/>
            <a:stretch/>
          </p:blipFill>
          <p:spPr>
            <a:xfrm rot="2766368" flipH="1">
              <a:off x="4228133" y="4170755"/>
              <a:ext cx="1077114" cy="1077114"/>
            </a:xfrm>
            <a:prstGeom prst="rect">
              <a:avLst/>
            </a:prstGeom>
            <a:noFill/>
            <a:ln>
              <a:noFill/>
            </a:ln>
          </p:spPr>
        </p:pic>
      </p:grpSp>
      <p:sp>
        <p:nvSpPr>
          <p:cNvPr id="262" name="Google Shape;262;p36"/>
          <p:cNvSpPr/>
          <p:nvPr/>
        </p:nvSpPr>
        <p:spPr>
          <a:xfrm>
            <a:off x="269916" y="321900"/>
            <a:ext cx="10567500" cy="845700"/>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a:solidFill>
                  <a:srgbClr val="4F868E"/>
                </a:solidFill>
              </a:rPr>
              <a:t>Logging into CRM Recruit</a:t>
            </a:r>
            <a:endParaRPr sz="3598" b="0" i="0" u="none" strike="noStrike" cap="none">
              <a:solidFill>
                <a:srgbClr val="4F868E"/>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2632465" y="391063"/>
            <a:ext cx="9626114" cy="1413244"/>
          </a:xfrm>
          <a:prstGeom prst="rect">
            <a:avLst/>
          </a:prstGeom>
          <a:noFill/>
          <a:ln>
            <a:noFill/>
          </a:ln>
        </p:spPr>
        <p:txBody>
          <a:bodyPr spcFirstLastPara="1" wrap="square" lIns="97450" tIns="48700" rIns="97450" bIns="48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68" name="Google Shape;268;p37"/>
          <p:cNvSpPr txBox="1">
            <a:spLocks noGrp="1"/>
          </p:cNvSpPr>
          <p:nvPr>
            <p:ph type="body" idx="1"/>
          </p:nvPr>
        </p:nvSpPr>
        <p:spPr>
          <a:xfrm>
            <a:off x="2632465" y="1948170"/>
            <a:ext cx="9626114" cy="3994576"/>
          </a:xfrm>
          <a:prstGeom prst="rect">
            <a:avLst/>
          </a:prstGeom>
          <a:noFill/>
          <a:ln>
            <a:noFill/>
          </a:ln>
        </p:spPr>
        <p:txBody>
          <a:bodyPr spcFirstLastPara="1" wrap="square" lIns="97450" tIns="48700" rIns="97450" bIns="48700" anchor="t" anchorCtr="0">
            <a:noAutofit/>
          </a:bodyPr>
          <a:lstStyle/>
          <a:p>
            <a:pPr marL="243692" lvl="0" indent="-54154" algn="l" rtl="0">
              <a:lnSpc>
                <a:spcPct val="90000"/>
              </a:lnSpc>
              <a:spcBef>
                <a:spcPts val="0"/>
              </a:spcBef>
              <a:spcAft>
                <a:spcPts val="0"/>
              </a:spcAft>
              <a:buClr>
                <a:schemeClr val="dk1"/>
              </a:buClr>
              <a:buSzPts val="2800"/>
              <a:buNone/>
            </a:pPr>
            <a:endParaRPr/>
          </a:p>
        </p:txBody>
      </p:sp>
      <p:pic>
        <p:nvPicPr>
          <p:cNvPr id="269" name="Google Shape;269;p37"/>
          <p:cNvPicPr preferRelativeResize="0"/>
          <p:nvPr/>
        </p:nvPicPr>
        <p:blipFill rotWithShape="1">
          <a:blip r:embed="rId3">
            <a:alphaModFix/>
          </a:blip>
          <a:srcRect/>
          <a:stretch/>
        </p:blipFill>
        <p:spPr>
          <a:xfrm>
            <a:off x="6" y="-22898"/>
            <a:ext cx="13010089" cy="7360996"/>
          </a:xfrm>
          <a:prstGeom prst="rect">
            <a:avLst/>
          </a:prstGeom>
          <a:noFill/>
          <a:ln>
            <a:noFill/>
          </a:ln>
        </p:spPr>
      </p:pic>
      <p:sp>
        <p:nvSpPr>
          <p:cNvPr id="270" name="Google Shape;270;p37"/>
          <p:cNvSpPr txBox="1"/>
          <p:nvPr/>
        </p:nvSpPr>
        <p:spPr>
          <a:xfrm>
            <a:off x="952473" y="1804306"/>
            <a:ext cx="6841698" cy="360589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4549"/>
              <a:buFont typeface="Arial"/>
              <a:buNone/>
            </a:pPr>
            <a:r>
              <a:rPr lang="en-IE" sz="5400" b="0" i="0" u="none" strike="noStrike" cap="none">
                <a:solidFill>
                  <a:schemeClr val="lt1"/>
                </a:solidFill>
                <a:latin typeface="Arial"/>
                <a:ea typeface="Arial"/>
                <a:cs typeface="Arial"/>
                <a:sym typeface="Arial"/>
              </a:rPr>
              <a:t>Account Request &amp; Set up</a:t>
            </a:r>
            <a:endParaRPr sz="5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549"/>
              <a:buFont typeface="Calibri"/>
              <a:buNone/>
            </a:pPr>
            <a:endParaRPr sz="4549"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9595"/>
              <a:buFont typeface="Arial"/>
              <a:buNone/>
            </a:pPr>
            <a:r>
              <a:rPr lang="en-IE" sz="9595" b="0" i="0" u="none" strike="noStrike" cap="none">
                <a:solidFill>
                  <a:schemeClr val="lt1"/>
                </a:solidFill>
                <a:latin typeface="Arial"/>
                <a:ea typeface="Arial"/>
                <a:cs typeface="Arial"/>
                <a:sym typeface="Arial"/>
              </a:rPr>
              <a:t>                                                     </a:t>
            </a: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r>
            <a:br>
              <a:rPr lang="en-IE" sz="4549" b="0" i="0" u="none" strike="noStrike" cap="none">
                <a:solidFill>
                  <a:schemeClr val="dk1"/>
                </a:solidFill>
                <a:latin typeface="Calibri"/>
                <a:ea typeface="Calibri"/>
                <a:cs typeface="Calibri"/>
                <a:sym typeface="Calibri"/>
              </a:rPr>
            </a:br>
            <a:r>
              <a:rPr lang="en-IE" sz="4549" b="0" i="0" u="none" strike="noStrike" cap="none">
                <a:solidFill>
                  <a:schemeClr val="dk1"/>
                </a:solidFill>
                <a:latin typeface="Calibri"/>
                <a:ea typeface="Calibri"/>
                <a:cs typeface="Calibri"/>
                <a:sym typeface="Calibri"/>
              </a:rPr>
              <a:t>                                                 </a:t>
            </a:r>
            <a:endParaRPr sz="9595" b="0" i="0" u="none" strike="noStrike" cap="none">
              <a:solidFill>
                <a:schemeClr val="dk1"/>
              </a:solidFill>
              <a:latin typeface="Calibri"/>
              <a:ea typeface="Calibri"/>
              <a:cs typeface="Calibri"/>
              <a:sym typeface="Calibri"/>
            </a:endParaRPr>
          </a:p>
        </p:txBody>
      </p:sp>
      <p:sp>
        <p:nvSpPr>
          <p:cNvPr id="271" name="Google Shape;271;p37"/>
          <p:cNvSpPr txBox="1"/>
          <p:nvPr/>
        </p:nvSpPr>
        <p:spPr>
          <a:xfrm flipH="1">
            <a:off x="8810089" y="4978610"/>
            <a:ext cx="3538916" cy="1771556"/>
          </a:xfrm>
          <a:prstGeom prst="rect">
            <a:avLst/>
          </a:prstGeom>
          <a:noFill/>
          <a:ln>
            <a:noFill/>
          </a:ln>
        </p:spPr>
        <p:txBody>
          <a:bodyPr spcFirstLastPara="1" wrap="square" lIns="0" tIns="9075" rIns="0" bIns="0" anchor="ctr" anchorCtr="0">
            <a:noAutofit/>
          </a:bodyPr>
          <a:lstStyle/>
          <a:p>
            <a:pPr marL="76163" marR="12693" lvl="0" indent="0" algn="ctr" rtl="0">
              <a:lnSpc>
                <a:spcPct val="101000"/>
              </a:lnSpc>
              <a:spcBef>
                <a:spcPts val="0"/>
              </a:spcBef>
              <a:spcAft>
                <a:spcPts val="0"/>
              </a:spcAft>
              <a:buClr>
                <a:srgbClr val="000000"/>
              </a:buClr>
              <a:buSzPts val="8996"/>
              <a:buFont typeface="Arial"/>
              <a:buNone/>
            </a:pPr>
            <a:r>
              <a:rPr lang="en-IE" sz="8996" b="0" i="0" u="none" strike="noStrike" cap="none">
                <a:solidFill>
                  <a:srgbClr val="FFFFFF"/>
                </a:solidFill>
                <a:latin typeface="Arial"/>
                <a:ea typeface="Arial"/>
                <a:cs typeface="Arial"/>
                <a:sym typeface="Arial"/>
              </a:rPr>
              <a:t>2</a:t>
            </a:r>
            <a:endParaRPr sz="8996"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38"/>
          <p:cNvSpPr/>
          <p:nvPr/>
        </p:nvSpPr>
        <p:spPr>
          <a:xfrm>
            <a:off x="1218605" y="563486"/>
            <a:ext cx="10472387" cy="733067"/>
          </a:xfrm>
          <a:prstGeom prst="rect">
            <a:avLst/>
          </a:prstGeom>
          <a:noFill/>
          <a:ln>
            <a:noFill/>
          </a:ln>
        </p:spPr>
        <p:txBody>
          <a:bodyPr spcFirstLastPara="1" wrap="square" lIns="95200" tIns="128525"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endParaRPr sz="3598" b="0" i="0" u="none" strike="noStrike" cap="none">
              <a:solidFill>
                <a:srgbClr val="4F868E"/>
              </a:solidFill>
              <a:latin typeface="Arial"/>
              <a:ea typeface="Arial"/>
              <a:cs typeface="Arial"/>
              <a:sym typeface="Arial"/>
            </a:endParaRPr>
          </a:p>
        </p:txBody>
      </p:sp>
      <p:pic>
        <p:nvPicPr>
          <p:cNvPr id="278" name="Google Shape;278;p38"/>
          <p:cNvPicPr preferRelativeResize="0"/>
          <p:nvPr/>
        </p:nvPicPr>
        <p:blipFill rotWithShape="1">
          <a:blip r:embed="rId4">
            <a:alphaModFix/>
          </a:blip>
          <a:srcRect/>
          <a:stretch/>
        </p:blipFill>
        <p:spPr>
          <a:xfrm>
            <a:off x="1561337" y="4571554"/>
            <a:ext cx="476018" cy="476018"/>
          </a:xfrm>
          <a:prstGeom prst="rect">
            <a:avLst/>
          </a:prstGeom>
          <a:noFill/>
          <a:ln>
            <a:noFill/>
          </a:ln>
        </p:spPr>
      </p:pic>
      <p:sp>
        <p:nvSpPr>
          <p:cNvPr id="279" name="Google Shape;279;p38"/>
          <p:cNvSpPr/>
          <p:nvPr/>
        </p:nvSpPr>
        <p:spPr>
          <a:xfrm>
            <a:off x="1346900" y="1265602"/>
            <a:ext cx="10986558" cy="1043478"/>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000000"/>
              </a:buClr>
              <a:buSzPts val="1400"/>
              <a:buFont typeface="Arial"/>
              <a:buNone/>
            </a:pPr>
            <a:r>
              <a:rPr lang="en-IE" sz="1400" b="0" i="0" u="none" strike="noStrike" cap="none">
                <a:solidFill>
                  <a:schemeClr val="dk1"/>
                </a:solidFill>
                <a:latin typeface="Arial"/>
                <a:ea typeface="Arial"/>
                <a:cs typeface="Arial"/>
                <a:sym typeface="Arial"/>
              </a:rPr>
              <a:t>If an Agency requires an Agent Manager account set up, they must e-mail the International Office at </a:t>
            </a:r>
            <a:r>
              <a:rPr lang="en-IE" sz="14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international.office@dcu.ie</a:t>
            </a:r>
            <a:r>
              <a:rPr lang="en-IE" sz="1400" b="1" i="0" u="none" strike="noStrike" cap="none">
                <a:solidFill>
                  <a:schemeClr val="dk1"/>
                </a:solidFill>
                <a:latin typeface="Arial"/>
                <a:ea typeface="Arial"/>
                <a:cs typeface="Arial"/>
                <a:sym typeface="Arial"/>
              </a:rPr>
              <a:t>. DCU International Office </a:t>
            </a:r>
            <a:r>
              <a:rPr lang="en-IE" sz="1400" b="0" i="0" u="none" strike="noStrike" cap="none">
                <a:solidFill>
                  <a:schemeClr val="dk1"/>
                </a:solidFill>
                <a:latin typeface="Arial"/>
                <a:ea typeface="Arial"/>
                <a:cs typeface="Arial"/>
                <a:sym typeface="Arial"/>
              </a:rPr>
              <a:t>will issue an e-mail to the Agent Manager with the link </a:t>
            </a:r>
            <a:r>
              <a:rPr lang="en-IE" sz="1400" b="1" i="1" u="none" strike="noStrike" cap="none">
                <a:solidFill>
                  <a:schemeClr val="dk1"/>
                </a:solidFill>
                <a:highlight>
                  <a:srgbClr val="FFFFFF"/>
                </a:highlight>
                <a:latin typeface="Arial"/>
                <a:ea typeface="Arial"/>
                <a:cs typeface="Arial"/>
                <a:sym typeface="Arial"/>
              </a:rPr>
              <a:t>https://dcuie.elluciancrmrecruit.com/Apply/Account </a:t>
            </a:r>
            <a:r>
              <a:rPr lang="en-IE" sz="1400" b="0" i="0" u="none" strike="noStrike" cap="none">
                <a:solidFill>
                  <a:schemeClr val="dk1"/>
                </a:solidFill>
                <a:latin typeface="Arial"/>
                <a:ea typeface="Arial"/>
                <a:cs typeface="Arial"/>
                <a:sym typeface="Arial"/>
              </a:rPr>
              <a:t>and a password to access their account. After successfully logging in with the username and password, the Agent Manager will be prompted to change their password. </a:t>
            </a:r>
            <a:br>
              <a:rPr lang="en-IE" sz="1400" b="0" i="0" u="none" strike="noStrike" cap="none">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280" name="Google Shape;280;p38"/>
          <p:cNvSpPr/>
          <p:nvPr/>
        </p:nvSpPr>
        <p:spPr>
          <a:xfrm>
            <a:off x="269916" y="321900"/>
            <a:ext cx="10567589" cy="845588"/>
          </a:xfrm>
          <a:prstGeom prst="rect">
            <a:avLst/>
          </a:prstGeom>
          <a:noFill/>
          <a:ln>
            <a:noFill/>
          </a:ln>
        </p:spPr>
        <p:txBody>
          <a:bodyPr spcFirstLastPara="1" wrap="square" lIns="95200" tIns="95200" rIns="95200" bIns="0" anchor="t" anchorCtr="0">
            <a:noAutofit/>
          </a:bodyPr>
          <a:lstStyle/>
          <a:p>
            <a:pPr marL="0" marR="0" lvl="0" indent="0" algn="l" rtl="0">
              <a:lnSpc>
                <a:spcPct val="100000"/>
              </a:lnSpc>
              <a:spcBef>
                <a:spcPts val="0"/>
              </a:spcBef>
              <a:spcAft>
                <a:spcPts val="0"/>
              </a:spcAft>
              <a:buClr>
                <a:srgbClr val="000000"/>
              </a:buClr>
              <a:buSzPts val="3598"/>
              <a:buFont typeface="Arial"/>
              <a:buNone/>
            </a:pPr>
            <a:r>
              <a:rPr lang="en-IE" sz="3598" b="0" i="0" u="none" strike="noStrike" cap="none">
                <a:solidFill>
                  <a:srgbClr val="4F868E"/>
                </a:solidFill>
                <a:latin typeface="Arial"/>
                <a:ea typeface="Arial"/>
                <a:cs typeface="Arial"/>
                <a:sym typeface="Arial"/>
              </a:rPr>
              <a:t>Agent Manager Account Set Up</a:t>
            </a:r>
            <a:endParaRPr sz="3598" b="0" i="0" u="none" strike="noStrike" cap="none">
              <a:solidFill>
                <a:srgbClr val="4F868E"/>
              </a:solidFill>
              <a:latin typeface="Arial"/>
              <a:ea typeface="Arial"/>
              <a:cs typeface="Arial"/>
              <a:sym typeface="Arial"/>
            </a:endParaRPr>
          </a:p>
        </p:txBody>
      </p:sp>
      <p:grpSp>
        <p:nvGrpSpPr>
          <p:cNvPr id="281" name="Google Shape;281;p38"/>
          <p:cNvGrpSpPr/>
          <p:nvPr/>
        </p:nvGrpSpPr>
        <p:grpSpPr>
          <a:xfrm>
            <a:off x="1426194" y="2981312"/>
            <a:ext cx="9467084" cy="3865272"/>
            <a:chOff x="3369294" y="2855582"/>
            <a:chExt cx="9467084" cy="3865272"/>
          </a:xfrm>
        </p:grpSpPr>
        <p:grpSp>
          <p:nvGrpSpPr>
            <p:cNvPr id="282" name="Google Shape;282;p38"/>
            <p:cNvGrpSpPr/>
            <p:nvPr/>
          </p:nvGrpSpPr>
          <p:grpSpPr>
            <a:xfrm>
              <a:off x="4964690" y="2855582"/>
              <a:ext cx="7871688" cy="3840767"/>
              <a:chOff x="4813891" y="3384118"/>
              <a:chExt cx="7871688" cy="3794142"/>
            </a:xfrm>
          </p:grpSpPr>
          <p:pic>
            <p:nvPicPr>
              <p:cNvPr id="283" name="Google Shape;283;p38"/>
              <p:cNvPicPr preferRelativeResize="0"/>
              <p:nvPr/>
            </p:nvPicPr>
            <p:blipFill rotWithShape="1">
              <a:blip r:embed="rId6">
                <a:alphaModFix/>
              </a:blip>
              <a:srcRect b="2059"/>
              <a:stretch/>
            </p:blipFill>
            <p:spPr>
              <a:xfrm>
                <a:off x="4813891" y="3384118"/>
                <a:ext cx="7871688" cy="3794142"/>
              </a:xfrm>
              <a:prstGeom prst="rect">
                <a:avLst/>
              </a:prstGeom>
              <a:noFill/>
              <a:ln w="9525" cap="flat" cmpd="sng">
                <a:solidFill>
                  <a:srgbClr val="000000"/>
                </a:solidFill>
                <a:prstDash val="solid"/>
                <a:round/>
                <a:headEnd type="none" w="sm" len="sm"/>
                <a:tailEnd type="none" w="sm" len="sm"/>
              </a:ln>
            </p:spPr>
          </p:pic>
          <p:sp>
            <p:nvSpPr>
              <p:cNvPr id="284" name="Google Shape;284;p38"/>
              <p:cNvSpPr/>
              <p:nvPr/>
            </p:nvSpPr>
            <p:spPr>
              <a:xfrm flipH="1">
                <a:off x="7581397" y="6250666"/>
                <a:ext cx="2391610" cy="392469"/>
              </a:xfrm>
              <a:prstGeom prst="rect">
                <a:avLst/>
              </a:prstGeom>
              <a:noFill/>
              <a:ln w="19050" cap="flat" cmpd="sng">
                <a:solidFill>
                  <a:srgbClr val="FCA61B"/>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Calibri"/>
                  <a:ea typeface="Calibri"/>
                  <a:cs typeface="Calibri"/>
                  <a:sym typeface="Calibri"/>
                </a:endParaRPr>
              </a:p>
            </p:txBody>
          </p:sp>
        </p:grpSp>
        <p:grpSp>
          <p:nvGrpSpPr>
            <p:cNvPr id="285" name="Google Shape;285;p38"/>
            <p:cNvGrpSpPr/>
            <p:nvPr/>
          </p:nvGrpSpPr>
          <p:grpSpPr>
            <a:xfrm>
              <a:off x="3369294" y="3886512"/>
              <a:ext cx="3233517" cy="2538315"/>
              <a:chOff x="1366147" y="6028481"/>
              <a:chExt cx="3574681" cy="2935477"/>
            </a:xfrm>
          </p:grpSpPr>
          <p:sp>
            <p:nvSpPr>
              <p:cNvPr id="286" name="Google Shape;286;p38"/>
              <p:cNvSpPr txBox="1"/>
              <p:nvPr/>
            </p:nvSpPr>
            <p:spPr>
              <a:xfrm>
                <a:off x="1366147" y="6028481"/>
                <a:ext cx="2530796" cy="1024096"/>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latin typeface="Arial"/>
                    <a:ea typeface="Arial"/>
                    <a:cs typeface="Arial"/>
                    <a:sym typeface="Arial"/>
                  </a:rPr>
                  <a:t>1. Access the CRM Recruit Account sign in page </a:t>
                </a:r>
                <a:r>
                  <a:rPr lang="en-IE" sz="1300" b="1" i="0" u="sng" strike="noStrike" cap="none">
                    <a:latin typeface="Arial"/>
                    <a:ea typeface="Arial"/>
                    <a:cs typeface="Arial"/>
                    <a:sym typeface="Arial"/>
                    <a:hlinkClick r:id="rId7"/>
                  </a:rPr>
                  <a:t>here</a:t>
                </a:r>
                <a:r>
                  <a:rPr lang="en-IE" sz="1300" b="1" i="0" u="none" strike="noStrike" cap="none">
                    <a:latin typeface="Arial"/>
                    <a:ea typeface="Arial"/>
                    <a:cs typeface="Arial"/>
                    <a:sym typeface="Arial"/>
                  </a:rPr>
                  <a:t> with your username and password</a:t>
                </a:r>
                <a:endParaRPr sz="1300" b="1" i="0" u="none" strike="noStrike" cap="none">
                  <a:latin typeface="Arial"/>
                  <a:ea typeface="Arial"/>
                  <a:cs typeface="Arial"/>
                  <a:sym typeface="Arial"/>
                </a:endParaRPr>
              </a:p>
            </p:txBody>
          </p:sp>
          <p:sp>
            <p:nvSpPr>
              <p:cNvPr id="287" name="Google Shape;287;p38"/>
              <p:cNvSpPr txBox="1"/>
              <p:nvPr/>
            </p:nvSpPr>
            <p:spPr>
              <a:xfrm>
                <a:off x="2410030" y="7650578"/>
                <a:ext cx="2530798" cy="131338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300" b="1" i="0" u="none" strike="noStrike" cap="none">
                    <a:solidFill>
                      <a:srgbClr val="000000"/>
                    </a:solidFill>
                    <a:latin typeface="Arial"/>
                    <a:ea typeface="Arial"/>
                    <a:cs typeface="Arial"/>
                    <a:sym typeface="Arial"/>
                  </a:rPr>
                  <a:t>2. Enter your username (your e-mail address) &amp; password provided and select ‘Sign In’, as highlighted</a:t>
                </a:r>
                <a:endParaRPr sz="1300" b="1" i="0" u="none" strike="noStrike" cap="none">
                  <a:solidFill>
                    <a:srgbClr val="000000"/>
                  </a:solidFill>
                  <a:latin typeface="Arial"/>
                  <a:ea typeface="Arial"/>
                  <a:cs typeface="Arial"/>
                  <a:sym typeface="Arial"/>
                </a:endParaRPr>
              </a:p>
            </p:txBody>
          </p:sp>
        </p:grpSp>
        <p:pic>
          <p:nvPicPr>
            <p:cNvPr id="288" name="Google Shape;288;p38" descr="Cursor"/>
            <p:cNvPicPr preferRelativeResize="0"/>
            <p:nvPr/>
          </p:nvPicPr>
          <p:blipFill rotWithShape="1">
            <a:blip r:embed="rId8">
              <a:alphaModFix/>
            </a:blip>
            <a:srcRect/>
            <a:stretch/>
          </p:blipFill>
          <p:spPr>
            <a:xfrm rot="2766367" flipH="1">
              <a:off x="5636348" y="3964589"/>
              <a:ext cx="1077114" cy="1077114"/>
            </a:xfrm>
            <a:prstGeom prst="rect">
              <a:avLst/>
            </a:prstGeom>
            <a:noFill/>
            <a:ln>
              <a:noFill/>
            </a:ln>
          </p:spPr>
        </p:pic>
        <p:pic>
          <p:nvPicPr>
            <p:cNvPr id="289" name="Google Shape;289;p38" descr="Cursor"/>
            <p:cNvPicPr preferRelativeResize="0"/>
            <p:nvPr/>
          </p:nvPicPr>
          <p:blipFill rotWithShape="1">
            <a:blip r:embed="rId8">
              <a:alphaModFix/>
            </a:blip>
            <a:srcRect/>
            <a:stretch/>
          </p:blipFill>
          <p:spPr>
            <a:xfrm rot="2766367" flipH="1">
              <a:off x="6576164" y="5415070"/>
              <a:ext cx="1081865" cy="1081865"/>
            </a:xfrm>
            <a:prstGeom prst="rect">
              <a:avLst/>
            </a:prstGeom>
            <a:noFill/>
            <a:ln>
              <a:noFill/>
            </a:ln>
          </p:spPr>
        </p:pic>
      </p:grpSp>
      <p:sp>
        <p:nvSpPr>
          <p:cNvPr id="290" name="Google Shape;290;p38"/>
          <p:cNvSpPr txBox="1"/>
          <p:nvPr/>
        </p:nvSpPr>
        <p:spPr>
          <a:xfrm>
            <a:off x="1346900" y="2414988"/>
            <a:ext cx="97155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IE" sz="1400" b="1" i="0" u="none" strike="noStrike" cap="none">
                <a:solidFill>
                  <a:srgbClr val="4F868E"/>
                </a:solidFill>
                <a:latin typeface="Arial"/>
                <a:ea typeface="Arial"/>
                <a:cs typeface="Arial"/>
                <a:sym typeface="Arial"/>
              </a:rPr>
              <a:t>This process is demonstrated in the steps and screenshots below and overleaf.</a:t>
            </a:r>
            <a:endParaRPr/>
          </a:p>
        </p:txBody>
      </p:sp>
    </p:spTree>
  </p:cSld>
  <p:clrMapOvr>
    <a:masterClrMapping/>
  </p:clrMapOvr>
</p:sld>
</file>

<file path=ppt/theme/theme1.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Стандартна">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4760</Words>
  <Application>Microsoft Office PowerPoint</Application>
  <PresentationFormat>Custom</PresentationFormat>
  <Paragraphs>420</Paragraphs>
  <Slides>59</Slides>
  <Notes>59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59</vt:i4>
      </vt:variant>
    </vt:vector>
  </HeadingPairs>
  <TitlesOfParts>
    <vt:vector size="68" baseType="lpstr">
      <vt:lpstr>Open Sans</vt:lpstr>
      <vt:lpstr>Calibri</vt:lpstr>
      <vt:lpstr>Noto Sans Symbols</vt:lpstr>
      <vt:lpstr>Georgia</vt:lpstr>
      <vt:lpstr>Arial</vt:lpstr>
      <vt:lpstr>Courier New</vt:lpstr>
      <vt:lpstr>10_Office Theme</vt:lpstr>
      <vt:lpstr>Тема Office</vt:lpstr>
      <vt:lpstr>1_Тема Office</vt:lpstr>
      <vt:lpstr>CRM Recruit Training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CRM Recruit Training Guide</dc:title>
  <dc:creator>Paul Smith</dc:creator>
  <cp:lastModifiedBy>Paul Smith</cp:lastModifiedBy>
  <cp:revision>2</cp:revision>
  <dcterms:modified xsi:type="dcterms:W3CDTF">2020-11-26T13:32:05Z</dcterms:modified>
</cp:coreProperties>
</file>