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6" r:id="rId2"/>
    <p:sldId id="260" r:id="rId3"/>
    <p:sldId id="258" r:id="rId4"/>
    <p:sldId id="259" r:id="rId5"/>
    <p:sldId id="271" r:id="rId6"/>
    <p:sldId id="263" r:id="rId7"/>
    <p:sldId id="282" r:id="rId8"/>
    <p:sldId id="262" r:id="rId9"/>
    <p:sldId id="264" r:id="rId10"/>
    <p:sldId id="265" r:id="rId11"/>
    <p:sldId id="281" r:id="rId12"/>
    <p:sldId id="278" r:id="rId13"/>
    <p:sldId id="273" r:id="rId14"/>
    <p:sldId id="272" r:id="rId15"/>
    <p:sldId id="275" r:id="rId16"/>
    <p:sldId id="283" r:id="rId17"/>
    <p:sldId id="285" r:id="rId18"/>
    <p:sldId id="276" r:id="rId19"/>
    <p:sldId id="280" r:id="rId20"/>
    <p:sldId id="279" r:id="rId21"/>
    <p:sldId id="286" r:id="rId22"/>
    <p:sldId id="287" r:id="rId23"/>
    <p:sldId id="284" r:id="rId2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Kelly" initials="DK" lastIdx="3" clrIdx="0">
    <p:extLst>
      <p:ext uri="{19B8F6BF-5375-455C-9EA6-DF929625EA0E}">
        <p15:presenceInfo xmlns:p15="http://schemas.microsoft.com/office/powerpoint/2012/main" userId="David Kell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7" autoAdjust="0"/>
    <p:restoredTop sz="95441" autoAdjust="0"/>
  </p:normalViewPr>
  <p:slideViewPr>
    <p:cSldViewPr snapToGrid="0">
      <p:cViewPr varScale="1">
        <p:scale>
          <a:sx n="105" d="100"/>
          <a:sy n="105" d="100"/>
        </p:scale>
        <p:origin x="120" y="13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3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C532C7C-0132-4A70-84FD-F144F828EA9F}" type="datetimeFigureOut">
              <a:rPr lang="en-IE" smtClean="0"/>
              <a:t>27/09/2021</a:t>
            </a:fld>
            <a:endParaRPr lang="en-IE"/>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6AE73AA-CD57-495D-AD69-313EF224AAC5}" type="slidenum">
              <a:rPr lang="en-IE" smtClean="0"/>
              <a:t>‹#›</a:t>
            </a:fld>
            <a:endParaRPr lang="en-IE"/>
          </a:p>
        </p:txBody>
      </p:sp>
    </p:spTree>
    <p:extLst>
      <p:ext uri="{BB962C8B-B14F-4D97-AF65-F5344CB8AC3E}">
        <p14:creationId xmlns:p14="http://schemas.microsoft.com/office/powerpoint/2010/main" val="1592463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9/27/2021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9/27/2021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dcu.ie/finance/accounts-payable/travel.shtml"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mailto:procurement@dcu.i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dcu.ie/connected/Fees-Information.shtml" TargetMode="External"/><Relationship Id="rId2" Type="http://schemas.openxmlformats.org/officeDocument/2006/relationships/slideLayout" Target="../slideLayouts/slideLayout4.xml"/><Relationship Id="rId1" Type="http://schemas.openxmlformats.org/officeDocument/2006/relationships/themeOverride" Target="../theme/themeOverride1.xml"/><Relationship Id="rId4" Type="http://schemas.openxmlformats.org/officeDocument/2006/relationships/hyperlink" Target="https://www.dcu.ie/fees/index.s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iua.ie/for-researchers/researcher-salary-scales-career-framework/" TargetMode="External"/><Relationship Id="rId2" Type="http://schemas.openxmlformats.org/officeDocument/2006/relationships/hyperlink" Target="https://salarycalculator.adaptcentre.ie/"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850316"/>
            <a:ext cx="8689976" cy="1527586"/>
          </a:xfrm>
        </p:spPr>
        <p:txBody>
          <a:bodyPr/>
          <a:lstStyle/>
          <a:p>
            <a:r>
              <a:rPr lang="en-IE" dirty="0" smtClean="0"/>
              <a:t>DCU EU Horizon europe </a:t>
            </a:r>
            <a:br>
              <a:rPr lang="en-IE" dirty="0" smtClean="0"/>
            </a:br>
            <a:r>
              <a:rPr lang="en-IE" sz="4400" dirty="0" smtClean="0"/>
              <a:t>Budgeting Template</a:t>
            </a:r>
            <a:endParaRPr lang="en-IE" sz="4400" dirty="0"/>
          </a:p>
        </p:txBody>
      </p:sp>
      <p:sp>
        <p:nvSpPr>
          <p:cNvPr id="3" name="Subtitle 2"/>
          <p:cNvSpPr>
            <a:spLocks noGrp="1"/>
          </p:cNvSpPr>
          <p:nvPr>
            <p:ph type="subTitle" idx="1"/>
          </p:nvPr>
        </p:nvSpPr>
        <p:spPr/>
        <p:txBody>
          <a:bodyPr>
            <a:normAutofit/>
          </a:bodyPr>
          <a:lstStyle/>
          <a:p>
            <a:r>
              <a:rPr lang="en-IE" sz="2800" dirty="0">
                <a:solidFill>
                  <a:schemeClr val="tx1"/>
                </a:solidFill>
                <a:latin typeface="+mj-lt"/>
              </a:rPr>
              <a:t>A guide to help you </a:t>
            </a:r>
          </a:p>
          <a:p>
            <a:r>
              <a:rPr lang="en-IE" dirty="0" smtClean="0"/>
              <a:t> </a:t>
            </a:r>
            <a:endParaRPr lang="en-IE" dirty="0"/>
          </a:p>
        </p:txBody>
      </p:sp>
      <p:pic>
        <p:nvPicPr>
          <p:cNvPr id="5" name="Picture 4"/>
          <p:cNvPicPr>
            <a:picLocks noChangeAspect="1"/>
          </p:cNvPicPr>
          <p:nvPr/>
        </p:nvPicPr>
        <p:blipFill>
          <a:blip r:embed="rId2"/>
          <a:stretch>
            <a:fillRect/>
          </a:stretch>
        </p:blipFill>
        <p:spPr>
          <a:xfrm>
            <a:off x="4118775" y="822457"/>
            <a:ext cx="3737114" cy="906890"/>
          </a:xfrm>
          <a:prstGeom prst="rect">
            <a:avLst/>
          </a:prstGeom>
        </p:spPr>
      </p:pic>
    </p:spTree>
    <p:extLst>
      <p:ext uri="{BB962C8B-B14F-4D97-AF65-F5344CB8AC3E}">
        <p14:creationId xmlns:p14="http://schemas.microsoft.com/office/powerpoint/2010/main" val="825569321"/>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34935" y="965811"/>
            <a:ext cx="9814822" cy="5874885"/>
          </a:xfrm>
          <a:prstGeom prst="rect">
            <a:avLst/>
          </a:prstGeom>
        </p:spPr>
      </p:pic>
      <p:sp>
        <p:nvSpPr>
          <p:cNvPr id="3" name="Oval Callout 2"/>
          <p:cNvSpPr/>
          <p:nvPr/>
        </p:nvSpPr>
        <p:spPr>
          <a:xfrm>
            <a:off x="2408222" y="1756372"/>
            <a:ext cx="3085824" cy="2050883"/>
          </a:xfrm>
          <a:prstGeom prst="wedgeEllipseCallout">
            <a:avLst>
              <a:gd name="adj1" fmla="val 214619"/>
              <a:gd name="adj2" fmla="val 1889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600" dirty="0">
                <a:solidFill>
                  <a:schemeClr val="bg1"/>
                </a:solidFill>
              </a:rPr>
              <a:t>Congrats ,You have now completed your Budgeted personnel costs . This total will auto populate FORM A </a:t>
            </a:r>
          </a:p>
        </p:txBody>
      </p:sp>
      <p:sp>
        <p:nvSpPr>
          <p:cNvPr id="5" name="Oval Callout 4"/>
          <p:cNvSpPr/>
          <p:nvPr/>
        </p:nvSpPr>
        <p:spPr>
          <a:xfrm>
            <a:off x="841972" y="3903254"/>
            <a:ext cx="3109072" cy="2479439"/>
          </a:xfrm>
          <a:prstGeom prst="wedgeEllipseCallout">
            <a:avLst>
              <a:gd name="adj1" fmla="val 237910"/>
              <a:gd name="adj2" fmla="val 610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600" dirty="0">
                <a:solidFill>
                  <a:schemeClr val="bg1"/>
                </a:solidFill>
              </a:rPr>
              <a:t>The template has also calculated total Person Months for both direct staff and PI/Admin days converted to Person Months  </a:t>
            </a:r>
          </a:p>
        </p:txBody>
      </p:sp>
      <p:sp>
        <p:nvSpPr>
          <p:cNvPr id="7" name="Title 1"/>
          <p:cNvSpPr txBox="1">
            <a:spLocks/>
          </p:cNvSpPr>
          <p:nvPr/>
        </p:nvSpPr>
        <p:spPr>
          <a:xfrm>
            <a:off x="1620685" y="276985"/>
            <a:ext cx="8751525" cy="554254"/>
          </a:xfrm>
          <a:prstGeom prst="rect">
            <a:avLst/>
          </a:prstGeom>
          <a:solidFill>
            <a:schemeClr val="bg1">
              <a:lumMod val="95000"/>
            </a:schemeClr>
          </a:solidFill>
          <a:effectLst>
            <a:innerShdw blurRad="63500" dist="50800" dir="13500000">
              <a:prstClr val="black">
                <a:alpha val="50000"/>
              </a:prstClr>
            </a:innerShdw>
            <a:softEdge rad="12700"/>
          </a:effectLst>
        </p:spPr>
        <p:txBody>
          <a:bodyP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nSpc>
                <a:spcPct val="100000"/>
              </a:lnSpc>
            </a:pPr>
            <a:r>
              <a:rPr lang="en-IE" spc="300" dirty="0" smtClean="0">
                <a:ea typeface="MS Gothic" panose="020B0609070205080204" pitchFamily="49" charset="-128"/>
                <a:cs typeface="Times New Roman" panose="02020603050405020304" pitchFamily="18" charset="0"/>
              </a:rPr>
              <a:t>Personnel Costs BUDGET </a:t>
            </a:r>
            <a:endParaRPr lang="en-IE" spc="300" dirty="0">
              <a:ea typeface="MS Gothic" panose="020B0609070205080204" pitchFamily="49" charset="-128"/>
              <a:cs typeface="Times New Roman" panose="02020603050405020304" pitchFamily="18" charset="0"/>
            </a:endParaRPr>
          </a:p>
        </p:txBody>
      </p:sp>
      <p:sp>
        <p:nvSpPr>
          <p:cNvPr id="8" name="Oval Callout 7"/>
          <p:cNvSpPr/>
          <p:nvPr/>
        </p:nvSpPr>
        <p:spPr>
          <a:xfrm>
            <a:off x="6264998" y="1231271"/>
            <a:ext cx="2952850" cy="2207010"/>
          </a:xfrm>
          <a:prstGeom prst="wedgeEllipseCallout">
            <a:avLst>
              <a:gd name="adj1" fmla="val 91491"/>
              <a:gd name="adj2" fmla="val 547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600" dirty="0">
                <a:solidFill>
                  <a:schemeClr val="bg1"/>
                </a:solidFill>
              </a:rPr>
              <a:t>Include 5% uplift to Salary costs to account for Any Redundancies &amp; Salary </a:t>
            </a:r>
            <a:r>
              <a:rPr lang="en-IE" sz="1600" dirty="0" smtClean="0">
                <a:solidFill>
                  <a:schemeClr val="bg1"/>
                </a:solidFill>
              </a:rPr>
              <a:t>Increases during the project where allowed</a:t>
            </a:r>
            <a:endParaRPr lang="en-IE" sz="1600" dirty="0">
              <a:solidFill>
                <a:schemeClr val="bg1"/>
              </a:solidFill>
            </a:endParaRPr>
          </a:p>
        </p:txBody>
      </p:sp>
    </p:spTree>
    <p:extLst>
      <p:ext uri="{BB962C8B-B14F-4D97-AF65-F5344CB8AC3E}">
        <p14:creationId xmlns:p14="http://schemas.microsoft.com/office/powerpoint/2010/main" val="377064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54727" y="1557587"/>
            <a:ext cx="9593479" cy="4545352"/>
          </a:xfrm>
          <a:prstGeom prst="rect">
            <a:avLst/>
          </a:prstGeom>
        </p:spPr>
      </p:pic>
      <p:sp>
        <p:nvSpPr>
          <p:cNvPr id="3" name="Oval Callout 2"/>
          <p:cNvSpPr/>
          <p:nvPr/>
        </p:nvSpPr>
        <p:spPr>
          <a:xfrm>
            <a:off x="198386" y="2819499"/>
            <a:ext cx="2454279" cy="1861143"/>
          </a:xfrm>
          <a:prstGeom prst="wedgeEllipseCallout">
            <a:avLst>
              <a:gd name="adj1" fmla="val 84604"/>
              <a:gd name="adj2" fmla="val -422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600" dirty="0">
                <a:solidFill>
                  <a:schemeClr val="bg1"/>
                </a:solidFill>
              </a:rPr>
              <a:t>If Required, please split the Total PM’s into the relevant Work Packages</a:t>
            </a:r>
          </a:p>
        </p:txBody>
      </p:sp>
      <p:sp>
        <p:nvSpPr>
          <p:cNvPr id="5" name="Oval Callout 4"/>
          <p:cNvSpPr/>
          <p:nvPr/>
        </p:nvSpPr>
        <p:spPr>
          <a:xfrm>
            <a:off x="6047715" y="3105339"/>
            <a:ext cx="3076670" cy="2282466"/>
          </a:xfrm>
          <a:prstGeom prst="wedgeEllipseCallout">
            <a:avLst>
              <a:gd name="adj1" fmla="val 94442"/>
              <a:gd name="adj2" fmla="val -569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solidFill>
                  <a:schemeClr val="bg1"/>
                </a:solidFill>
              </a:rPr>
              <a:t>Should the split not equal the auto populated Total PM’s, the Control total cell will highlight in </a:t>
            </a:r>
            <a:r>
              <a:rPr lang="en-IE" sz="1600" dirty="0" smtClean="0">
                <a:solidFill>
                  <a:schemeClr val="bg1"/>
                </a:solidFill>
              </a:rPr>
              <a:t>Yellow </a:t>
            </a:r>
            <a:r>
              <a:rPr lang="en-IE" sz="1600" dirty="0">
                <a:solidFill>
                  <a:schemeClr val="bg1"/>
                </a:solidFill>
              </a:rPr>
              <a:t>to indicate an error</a:t>
            </a:r>
            <a:endParaRPr lang="en-IE" sz="1600" dirty="0"/>
          </a:p>
        </p:txBody>
      </p:sp>
      <p:sp>
        <p:nvSpPr>
          <p:cNvPr id="7" name="Title 1"/>
          <p:cNvSpPr txBox="1">
            <a:spLocks/>
          </p:cNvSpPr>
          <p:nvPr/>
        </p:nvSpPr>
        <p:spPr>
          <a:xfrm>
            <a:off x="198386" y="342990"/>
            <a:ext cx="11993614" cy="554254"/>
          </a:xfrm>
          <a:prstGeom prst="rect">
            <a:avLst/>
          </a:prstGeom>
          <a:solidFill>
            <a:schemeClr val="bg1">
              <a:lumMod val="95000"/>
            </a:schemeClr>
          </a:solidFill>
          <a:effectLst>
            <a:innerShdw blurRad="63500" dist="50800" dir="13500000">
              <a:prstClr val="black">
                <a:alpha val="50000"/>
              </a:prstClr>
            </a:innerShdw>
            <a:softEdge rad="12700"/>
          </a:effectLst>
        </p:spPr>
        <p:txBody>
          <a:bodyP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nSpc>
                <a:spcPct val="100000"/>
              </a:lnSpc>
            </a:pPr>
            <a:r>
              <a:rPr lang="en-IE" spc="300" dirty="0" smtClean="0">
                <a:ea typeface="MS Gothic" panose="020B0609070205080204" pitchFamily="49" charset="-128"/>
                <a:cs typeface="Times New Roman" panose="02020603050405020304" pitchFamily="18" charset="0"/>
              </a:rPr>
              <a:t>Person months Analysis (If Required)</a:t>
            </a:r>
            <a:endParaRPr lang="en-IE" spc="300" dirty="0">
              <a:ea typeface="MS Gothic"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361315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96552" y="1039385"/>
            <a:ext cx="2598212" cy="2843944"/>
          </a:xfrm>
          <a:prstGeom prst="rect">
            <a:avLst/>
          </a:prstGeom>
        </p:spPr>
      </p:pic>
      <p:sp>
        <p:nvSpPr>
          <p:cNvPr id="5" name="Title 1"/>
          <p:cNvSpPr>
            <a:spLocks noGrp="1"/>
          </p:cNvSpPr>
          <p:nvPr>
            <p:ph type="title"/>
          </p:nvPr>
        </p:nvSpPr>
        <p:spPr>
          <a:xfrm>
            <a:off x="1808426" y="256306"/>
            <a:ext cx="8012942" cy="725651"/>
          </a:xfrm>
          <a:solidFill>
            <a:schemeClr val="bg1">
              <a:lumMod val="95000"/>
            </a:schemeClr>
          </a:solidFill>
          <a:effectLst>
            <a:innerShdw blurRad="63500" dist="50800" dir="13500000">
              <a:prstClr val="black">
                <a:alpha val="50000"/>
              </a:prstClr>
            </a:innerShdw>
            <a:softEdge rad="12700"/>
          </a:effectLst>
        </p:spPr>
        <p:txBody>
          <a:bodyPr>
            <a:normAutofit/>
          </a:bodyPr>
          <a:lstStyle/>
          <a:p>
            <a:pPr>
              <a:lnSpc>
                <a:spcPct val="100000"/>
              </a:lnSpc>
            </a:pPr>
            <a:r>
              <a:rPr lang="en-IE" spc="300" dirty="0">
                <a:ea typeface="MS Gothic" panose="020B0609070205080204" pitchFamily="49" charset="-128"/>
                <a:cs typeface="Times New Roman" panose="02020603050405020304" pitchFamily="18" charset="0"/>
              </a:rPr>
              <a:t>Subcontracting </a:t>
            </a:r>
            <a:r>
              <a:rPr lang="en-IE" spc="300" dirty="0" smtClean="0">
                <a:ea typeface="MS Gothic" panose="020B0609070205080204" pitchFamily="49" charset="-128"/>
                <a:cs typeface="Times New Roman" panose="02020603050405020304" pitchFamily="18" charset="0"/>
              </a:rPr>
              <a:t>Budget </a:t>
            </a:r>
            <a:endParaRPr lang="en-IE" sz="3600" spc="300" dirty="0">
              <a:ea typeface="MS Gothic" panose="020B0609070205080204" pitchFamily="49" charset="-128"/>
              <a:cs typeface="Times New Roman" panose="02020603050405020304" pitchFamily="18" charset="0"/>
            </a:endParaRPr>
          </a:p>
        </p:txBody>
      </p:sp>
      <p:sp>
        <p:nvSpPr>
          <p:cNvPr id="9" name="Oval Callout 8"/>
          <p:cNvSpPr/>
          <p:nvPr/>
        </p:nvSpPr>
        <p:spPr>
          <a:xfrm>
            <a:off x="516047" y="1283220"/>
            <a:ext cx="2951429" cy="2084669"/>
          </a:xfrm>
          <a:prstGeom prst="wedgeEllipseCallout">
            <a:avLst>
              <a:gd name="adj1" fmla="val 77815"/>
              <a:gd name="adj2" fmla="val -224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600" dirty="0">
                <a:solidFill>
                  <a:schemeClr val="bg1"/>
                </a:solidFill>
              </a:rPr>
              <a:t>Enter all details for subcontracting costs to be purchased on project</a:t>
            </a:r>
          </a:p>
        </p:txBody>
      </p:sp>
      <p:sp>
        <p:nvSpPr>
          <p:cNvPr id="12" name="Rectangle 11"/>
          <p:cNvSpPr/>
          <p:nvPr/>
        </p:nvSpPr>
        <p:spPr>
          <a:xfrm>
            <a:off x="416460" y="3940757"/>
            <a:ext cx="11171976" cy="369332"/>
          </a:xfrm>
          <a:prstGeom prst="rect">
            <a:avLst/>
          </a:prstGeom>
        </p:spPr>
        <p:txBody>
          <a:bodyPr wrap="square">
            <a:spAutoFit/>
          </a:bodyPr>
          <a:lstStyle/>
          <a:p>
            <a:r>
              <a:rPr lang="en-IE" dirty="0"/>
              <a:t>Check if </a:t>
            </a:r>
            <a:r>
              <a:rPr lang="en-IE" dirty="0" smtClean="0"/>
              <a:t>Subcontracting is allowable </a:t>
            </a:r>
            <a:r>
              <a:rPr lang="en-IE" dirty="0"/>
              <a:t>in the call document </a:t>
            </a:r>
          </a:p>
        </p:txBody>
      </p:sp>
      <p:sp>
        <p:nvSpPr>
          <p:cNvPr id="13" name="Oval Callout 12"/>
          <p:cNvSpPr/>
          <p:nvPr/>
        </p:nvSpPr>
        <p:spPr>
          <a:xfrm>
            <a:off x="7316335" y="1927048"/>
            <a:ext cx="1927253" cy="1504215"/>
          </a:xfrm>
          <a:prstGeom prst="wedgeEllipseCallout">
            <a:avLst>
              <a:gd name="adj1" fmla="val -131161"/>
              <a:gd name="adj2" fmla="val -527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600" dirty="0">
                <a:solidFill>
                  <a:schemeClr val="bg1"/>
                </a:solidFill>
              </a:rPr>
              <a:t>Remember to include VAT if applicable</a:t>
            </a:r>
          </a:p>
        </p:txBody>
      </p:sp>
      <p:sp>
        <p:nvSpPr>
          <p:cNvPr id="4" name="TextBox 3"/>
          <p:cNvSpPr txBox="1"/>
          <p:nvPr/>
        </p:nvSpPr>
        <p:spPr>
          <a:xfrm>
            <a:off x="416459" y="4367517"/>
            <a:ext cx="11171977" cy="2308324"/>
          </a:xfrm>
          <a:prstGeom prst="rect">
            <a:avLst/>
          </a:prstGeom>
          <a:noFill/>
        </p:spPr>
        <p:txBody>
          <a:bodyPr wrap="square" rtlCol="0">
            <a:spAutoFit/>
          </a:bodyPr>
          <a:lstStyle/>
          <a:p>
            <a:r>
              <a:rPr lang="en-IE" dirty="0"/>
              <a:t>In general, the use of subcontractors to deliver part of a research programme should be avoided and programme tasks should be completed by project partners if at all possible. This benefits the strength of the application and confirms that the project team have the skills to deliver the project without relying on third party subcontractors. </a:t>
            </a:r>
            <a:endParaRPr lang="en-IE" dirty="0" smtClean="0"/>
          </a:p>
          <a:p>
            <a:endParaRPr lang="en-IE" dirty="0"/>
          </a:p>
          <a:p>
            <a:r>
              <a:rPr lang="en-IE" dirty="0" smtClean="0"/>
              <a:t>If </a:t>
            </a:r>
            <a:r>
              <a:rPr lang="en-IE" dirty="0"/>
              <a:t>a part of the project must be delivered by a subcontractor it should be a distinct well defined task that is not core to the scientific delivery of the programme.</a:t>
            </a:r>
          </a:p>
          <a:p>
            <a:endParaRPr lang="en-IE" dirty="0"/>
          </a:p>
        </p:txBody>
      </p:sp>
    </p:spTree>
    <p:extLst>
      <p:ext uri="{BB962C8B-B14F-4D97-AF65-F5344CB8AC3E}">
        <p14:creationId xmlns:p14="http://schemas.microsoft.com/office/powerpoint/2010/main" val="160127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1000"/>
                                        <p:tgtEl>
                                          <p:spTgt spid="12">
                                            <p:txEl>
                                              <p:pRg st="0" end="0"/>
                                            </p:txEl>
                                          </p:spTgt>
                                        </p:tgtEl>
                                      </p:cBhvr>
                                    </p:animEffect>
                                    <p:anim calcmode="lin" valueType="num">
                                      <p:cBhvr>
                                        <p:cTn id="2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1000"/>
                                        <p:tgtEl>
                                          <p:spTgt spid="4">
                                            <p:txEl>
                                              <p:pRg st="0" end="0"/>
                                            </p:txEl>
                                          </p:spTgt>
                                        </p:tgtEl>
                                      </p:cBhvr>
                                    </p:animEffect>
                                    <p:anim calcmode="lin" valueType="num">
                                      <p:cBhvr>
                                        <p:cTn id="2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1000"/>
                                        <p:tgtEl>
                                          <p:spTgt spid="4">
                                            <p:txEl>
                                              <p:pRg st="2" end="2"/>
                                            </p:txEl>
                                          </p:spTgt>
                                        </p:tgtEl>
                                      </p:cBhvr>
                                    </p:animEffect>
                                    <p:anim calcmode="lin" valueType="num">
                                      <p:cBhvr>
                                        <p:cTn id="3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9452" y="397764"/>
            <a:ext cx="11370833" cy="813816"/>
          </a:xfrm>
          <a:solidFill>
            <a:schemeClr val="bg1">
              <a:lumMod val="95000"/>
            </a:schemeClr>
          </a:solidFill>
          <a:effectLst>
            <a:innerShdw blurRad="63500" dist="50800" dir="13500000">
              <a:prstClr val="black">
                <a:alpha val="50000"/>
              </a:prstClr>
            </a:innerShdw>
            <a:softEdge rad="12700"/>
          </a:effectLst>
        </p:spPr>
        <p:txBody>
          <a:bodyPr>
            <a:normAutofit/>
          </a:bodyPr>
          <a:lstStyle/>
          <a:p>
            <a:pPr>
              <a:lnSpc>
                <a:spcPct val="100000"/>
              </a:lnSpc>
            </a:pPr>
            <a:r>
              <a:rPr lang="en-IE" sz="3600" spc="300" dirty="0">
                <a:ea typeface="MS Gothic" panose="020B0609070205080204" pitchFamily="49" charset="-128"/>
                <a:cs typeface="Times New Roman" panose="02020603050405020304" pitchFamily="18" charset="0"/>
              </a:rPr>
              <a:t>Travel </a:t>
            </a:r>
            <a:r>
              <a:rPr lang="en-IE" sz="3600" spc="300" dirty="0" smtClean="0">
                <a:ea typeface="MS Gothic" panose="020B0609070205080204" pitchFamily="49" charset="-128"/>
                <a:cs typeface="Times New Roman" panose="02020603050405020304" pitchFamily="18" charset="0"/>
              </a:rPr>
              <a:t>BUDGET </a:t>
            </a:r>
            <a:endParaRPr lang="en-IE" sz="3600" spc="300" dirty="0">
              <a:ea typeface="MS Gothic" panose="020B0609070205080204" pitchFamily="49" charset="-128"/>
              <a:cs typeface="Times New Roman" panose="02020603050405020304" pitchFamily="18" charset="0"/>
            </a:endParaRPr>
          </a:p>
        </p:txBody>
      </p:sp>
      <p:sp>
        <p:nvSpPr>
          <p:cNvPr id="3" name="Subtitle 2"/>
          <p:cNvSpPr>
            <a:spLocks noGrp="1"/>
          </p:cNvSpPr>
          <p:nvPr>
            <p:ph type="subTitle" idx="1"/>
          </p:nvPr>
        </p:nvSpPr>
        <p:spPr>
          <a:xfrm>
            <a:off x="1751011" y="3195022"/>
            <a:ext cx="8689976" cy="2008990"/>
          </a:xfrm>
        </p:spPr>
        <p:txBody>
          <a:bodyPr>
            <a:normAutofit/>
          </a:bodyPr>
          <a:lstStyle/>
          <a:p>
            <a:endParaRPr lang="en-IE" dirty="0" smtClean="0"/>
          </a:p>
          <a:p>
            <a:endParaRPr lang="en-IE" dirty="0" smtClean="0">
              <a:solidFill>
                <a:srgbClr val="FF0000"/>
              </a:solidFill>
            </a:endParaRPr>
          </a:p>
          <a:p>
            <a:endParaRPr lang="en-IE" dirty="0"/>
          </a:p>
        </p:txBody>
      </p:sp>
      <p:sp>
        <p:nvSpPr>
          <p:cNvPr id="5" name="TextBox 4"/>
          <p:cNvSpPr txBox="1"/>
          <p:nvPr/>
        </p:nvSpPr>
        <p:spPr>
          <a:xfrm>
            <a:off x="529451" y="900466"/>
            <a:ext cx="11370833" cy="5632311"/>
          </a:xfrm>
          <a:prstGeom prst="rect">
            <a:avLst/>
          </a:prstGeom>
          <a:noFill/>
        </p:spPr>
        <p:txBody>
          <a:bodyPr wrap="square" rtlCol="0">
            <a:spAutoFit/>
          </a:bodyPr>
          <a:lstStyle/>
          <a:p>
            <a:endParaRPr lang="en-IE" dirty="0" smtClean="0"/>
          </a:p>
          <a:p>
            <a:endParaRPr lang="en-IE" dirty="0"/>
          </a:p>
          <a:p>
            <a:r>
              <a:rPr lang="en-IE" dirty="0" smtClean="0"/>
              <a:t>All costs charged to EU grants including Travel need to be directly connected with the action &amp; necessary for its results</a:t>
            </a:r>
            <a:r>
              <a:rPr lang="en-IE" dirty="0"/>
              <a:t> </a:t>
            </a:r>
            <a:r>
              <a:rPr lang="en-IE" dirty="0" smtClean="0"/>
              <a:t>in order to be considered as eligible costs.</a:t>
            </a:r>
          </a:p>
          <a:p>
            <a:endParaRPr lang="en-IE" dirty="0" smtClean="0"/>
          </a:p>
          <a:p>
            <a:r>
              <a:rPr lang="en-IE" dirty="0" smtClean="0"/>
              <a:t>DCU Travel and subsistence Rates are calculated based on Civil service rates. Different rates apply to different destinations. Please refer to </a:t>
            </a:r>
            <a:r>
              <a:rPr lang="en-IE" dirty="0">
                <a:hlinkClick r:id="rId2"/>
              </a:rPr>
              <a:t>https://www.dcu.ie/finance/accounts-payable/travel.shtml</a:t>
            </a:r>
            <a:endParaRPr lang="en-IE" dirty="0" smtClean="0"/>
          </a:p>
          <a:p>
            <a:endParaRPr lang="en-IE" dirty="0"/>
          </a:p>
          <a:p>
            <a:r>
              <a:rPr lang="en-IE" dirty="0" smtClean="0"/>
              <a:t>Under EU regulations staff claiming travel expenses should be employees paid from the grant and must be able to display an active involvement in any conference attended etc. Costs must be eligible and kept to a minimum.</a:t>
            </a:r>
          </a:p>
          <a:p>
            <a:endParaRPr lang="en-IE" dirty="0"/>
          </a:p>
          <a:p>
            <a:r>
              <a:rPr lang="en-IE" dirty="0" smtClean="0"/>
              <a:t>The Budget template for Travel allows for 6 meetings during the course of the grant. Should less detail be required please group costs into 1 or more meetings as needed. The costs can then be analysed by travel, accommodation and subsistence.  This section of budget auto populates the claimants names from the list of named personnel. Details of Conferences including estimated dates should be entered if known.</a:t>
            </a:r>
          </a:p>
          <a:p>
            <a:endParaRPr lang="en-IE" dirty="0"/>
          </a:p>
          <a:p>
            <a:r>
              <a:rPr lang="en-IE" dirty="0"/>
              <a:t>When estimating your travel costs, check if vat is applicable.</a:t>
            </a:r>
          </a:p>
          <a:p>
            <a:endParaRPr lang="en-IE" dirty="0" smtClean="0"/>
          </a:p>
        </p:txBody>
      </p:sp>
    </p:spTree>
    <p:extLst>
      <p:ext uri="{BB962C8B-B14F-4D97-AF65-F5344CB8AC3E}">
        <p14:creationId xmlns:p14="http://schemas.microsoft.com/office/powerpoint/2010/main" val="320296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1000"/>
                                        <p:tgtEl>
                                          <p:spTgt spid="5">
                                            <p:txEl>
                                              <p:pRg st="4" end="4"/>
                                            </p:txEl>
                                          </p:spTgt>
                                        </p:tgtEl>
                                      </p:cBhvr>
                                    </p:animEffect>
                                    <p:anim calcmode="lin" valueType="num">
                                      <p:cBhvr>
                                        <p:cTn id="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6" end="6"/>
                                            </p:txEl>
                                          </p:spTgt>
                                        </p:tgtEl>
                                        <p:attrNameLst>
                                          <p:attrName>style.visibility</p:attrName>
                                        </p:attrNameLst>
                                      </p:cBhvr>
                                      <p:to>
                                        <p:strVal val="visible"/>
                                      </p:to>
                                    </p:set>
                                    <p:animEffect transition="in" filter="fade">
                                      <p:cBhvr>
                                        <p:cTn id="14" dur="1000"/>
                                        <p:tgtEl>
                                          <p:spTgt spid="5">
                                            <p:txEl>
                                              <p:pRg st="6" end="6"/>
                                            </p:txEl>
                                          </p:spTgt>
                                        </p:tgtEl>
                                      </p:cBhvr>
                                    </p:animEffect>
                                    <p:anim calcmode="lin" valueType="num">
                                      <p:cBhvr>
                                        <p:cTn id="15"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animEffect transition="in" filter="fade">
                                      <p:cBhvr>
                                        <p:cTn id="21" dur="1000"/>
                                        <p:tgtEl>
                                          <p:spTgt spid="5">
                                            <p:txEl>
                                              <p:pRg st="8" end="8"/>
                                            </p:txEl>
                                          </p:spTgt>
                                        </p:tgtEl>
                                      </p:cBhvr>
                                    </p:animEffect>
                                    <p:anim calcmode="lin" valueType="num">
                                      <p:cBhvr>
                                        <p:cTn id="22"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10" end="10"/>
                                            </p:txEl>
                                          </p:spTgt>
                                        </p:tgtEl>
                                        <p:attrNameLst>
                                          <p:attrName>style.visibility</p:attrName>
                                        </p:attrNameLst>
                                      </p:cBhvr>
                                      <p:to>
                                        <p:strVal val="visible"/>
                                      </p:to>
                                    </p:set>
                                    <p:animEffect transition="in" filter="fade">
                                      <p:cBhvr>
                                        <p:cTn id="28" dur="1000"/>
                                        <p:tgtEl>
                                          <p:spTgt spid="5">
                                            <p:txEl>
                                              <p:pRg st="10" end="10"/>
                                            </p:txEl>
                                          </p:spTgt>
                                        </p:tgtEl>
                                      </p:cBhvr>
                                    </p:animEffect>
                                    <p:anim calcmode="lin" valueType="num">
                                      <p:cBhvr>
                                        <p:cTn id="29"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79423" y="1278118"/>
            <a:ext cx="10745283" cy="4493707"/>
          </a:xfrm>
          <a:prstGeom prst="rect">
            <a:avLst/>
          </a:prstGeom>
        </p:spPr>
      </p:pic>
      <p:sp>
        <p:nvSpPr>
          <p:cNvPr id="2" name="Title 1"/>
          <p:cNvSpPr>
            <a:spLocks noGrp="1"/>
          </p:cNvSpPr>
          <p:nvPr>
            <p:ph type="ctrTitle"/>
          </p:nvPr>
        </p:nvSpPr>
        <p:spPr>
          <a:xfrm>
            <a:off x="1059206" y="156806"/>
            <a:ext cx="9311320" cy="725307"/>
          </a:xfrm>
          <a:solidFill>
            <a:schemeClr val="bg1">
              <a:lumMod val="95000"/>
            </a:schemeClr>
          </a:solidFill>
          <a:effectLst>
            <a:innerShdw blurRad="63500" dist="50800" dir="13500000">
              <a:prstClr val="black">
                <a:alpha val="50000"/>
              </a:prstClr>
            </a:innerShdw>
            <a:softEdge rad="12700"/>
          </a:effectLst>
        </p:spPr>
        <p:txBody>
          <a:bodyPr>
            <a:normAutofit/>
          </a:bodyPr>
          <a:lstStyle/>
          <a:p>
            <a:pPr>
              <a:lnSpc>
                <a:spcPct val="100000"/>
              </a:lnSpc>
            </a:pPr>
            <a:r>
              <a:rPr lang="en-IE" sz="3600" spc="300" dirty="0" smtClean="0">
                <a:ea typeface="MS Gothic" panose="020B0609070205080204" pitchFamily="49" charset="-128"/>
                <a:cs typeface="Times New Roman" panose="02020603050405020304" pitchFamily="18" charset="0"/>
              </a:rPr>
              <a:t>Travel Budget </a:t>
            </a:r>
            <a:endParaRPr lang="en-IE" sz="3600" spc="300" dirty="0">
              <a:ea typeface="MS Gothic" panose="020B0609070205080204" pitchFamily="49" charset="-128"/>
              <a:cs typeface="Times New Roman" panose="02020603050405020304" pitchFamily="18" charset="0"/>
            </a:endParaRPr>
          </a:p>
        </p:txBody>
      </p:sp>
      <p:sp>
        <p:nvSpPr>
          <p:cNvPr id="3" name="Subtitle 2"/>
          <p:cNvSpPr>
            <a:spLocks noGrp="1"/>
          </p:cNvSpPr>
          <p:nvPr>
            <p:ph type="subTitle" idx="1"/>
          </p:nvPr>
        </p:nvSpPr>
        <p:spPr>
          <a:xfrm>
            <a:off x="1751011" y="3195022"/>
            <a:ext cx="8689976" cy="2008990"/>
          </a:xfrm>
        </p:spPr>
        <p:txBody>
          <a:bodyPr>
            <a:normAutofit/>
          </a:bodyPr>
          <a:lstStyle/>
          <a:p>
            <a:endParaRPr lang="en-IE" dirty="0" smtClean="0"/>
          </a:p>
          <a:p>
            <a:endParaRPr lang="en-IE" dirty="0" smtClean="0">
              <a:solidFill>
                <a:srgbClr val="FF0000"/>
              </a:solidFill>
            </a:endParaRPr>
          </a:p>
          <a:p>
            <a:endParaRPr lang="en-IE" dirty="0"/>
          </a:p>
        </p:txBody>
      </p:sp>
      <p:sp>
        <p:nvSpPr>
          <p:cNvPr id="8" name="Oval Callout 7"/>
          <p:cNvSpPr/>
          <p:nvPr/>
        </p:nvSpPr>
        <p:spPr>
          <a:xfrm>
            <a:off x="1656669" y="4566860"/>
            <a:ext cx="2031174" cy="1491068"/>
          </a:xfrm>
          <a:prstGeom prst="wedgeEllipseCallout">
            <a:avLst>
              <a:gd name="adj1" fmla="val -25428"/>
              <a:gd name="adj2" fmla="val -2067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400" dirty="0">
                <a:solidFill>
                  <a:schemeClr val="bg1"/>
                </a:solidFill>
              </a:rPr>
              <a:t>Enter Trip </a:t>
            </a:r>
            <a:r>
              <a:rPr lang="en-IE" sz="1400" dirty="0" smtClean="0">
                <a:solidFill>
                  <a:schemeClr val="bg1"/>
                </a:solidFill>
              </a:rPr>
              <a:t>Number,  </a:t>
            </a:r>
            <a:r>
              <a:rPr lang="en-IE" sz="1400" dirty="0">
                <a:solidFill>
                  <a:schemeClr val="bg1"/>
                </a:solidFill>
              </a:rPr>
              <a:t>Event and Destination</a:t>
            </a:r>
          </a:p>
        </p:txBody>
      </p:sp>
      <p:sp>
        <p:nvSpPr>
          <p:cNvPr id="10" name="Oval Callout 9"/>
          <p:cNvSpPr/>
          <p:nvPr/>
        </p:nvSpPr>
        <p:spPr>
          <a:xfrm>
            <a:off x="3687843" y="5145671"/>
            <a:ext cx="2264221" cy="1607750"/>
          </a:xfrm>
          <a:prstGeom prst="wedgeEllipseCallout">
            <a:avLst>
              <a:gd name="adj1" fmla="val -65838"/>
              <a:gd name="adj2" fmla="val -2066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400" dirty="0">
                <a:solidFill>
                  <a:schemeClr val="bg1"/>
                </a:solidFill>
              </a:rPr>
              <a:t>Analyse budget </a:t>
            </a:r>
          </a:p>
          <a:p>
            <a:r>
              <a:rPr lang="en-IE" sz="1400" dirty="0" smtClean="0">
                <a:solidFill>
                  <a:schemeClr val="bg1"/>
                </a:solidFill>
              </a:rPr>
              <a:t>by Travel, </a:t>
            </a:r>
            <a:r>
              <a:rPr lang="en-IE" sz="1400" dirty="0">
                <a:solidFill>
                  <a:schemeClr val="bg1"/>
                </a:solidFill>
              </a:rPr>
              <a:t>Accommodation and Subsistence</a:t>
            </a:r>
          </a:p>
        </p:txBody>
      </p:sp>
      <p:sp>
        <p:nvSpPr>
          <p:cNvPr id="12" name="Oval Callout 11"/>
          <p:cNvSpPr/>
          <p:nvPr/>
        </p:nvSpPr>
        <p:spPr>
          <a:xfrm>
            <a:off x="9497086" y="1973656"/>
            <a:ext cx="1900058" cy="1250922"/>
          </a:xfrm>
          <a:prstGeom prst="wedgeEllipseCallout">
            <a:avLst>
              <a:gd name="adj1" fmla="val 15591"/>
              <a:gd name="adj2" fmla="val 2414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400" dirty="0">
                <a:solidFill>
                  <a:schemeClr val="bg1"/>
                </a:solidFill>
              </a:rPr>
              <a:t>Total cost by trip auto-populates here</a:t>
            </a:r>
          </a:p>
        </p:txBody>
      </p:sp>
      <p:sp>
        <p:nvSpPr>
          <p:cNvPr id="14" name="Oval Callout 13"/>
          <p:cNvSpPr/>
          <p:nvPr/>
        </p:nvSpPr>
        <p:spPr>
          <a:xfrm>
            <a:off x="6409510" y="2971929"/>
            <a:ext cx="1831018" cy="1399024"/>
          </a:xfrm>
          <a:prstGeom prst="wedgeEllipseCallout">
            <a:avLst>
              <a:gd name="adj1" fmla="val 40135"/>
              <a:gd name="adj2" fmla="val 1317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400" dirty="0">
                <a:solidFill>
                  <a:schemeClr val="bg1"/>
                </a:solidFill>
              </a:rPr>
              <a:t>Total travel costs auto-populates FORM A</a:t>
            </a:r>
          </a:p>
        </p:txBody>
      </p:sp>
      <p:sp>
        <p:nvSpPr>
          <p:cNvPr id="4" name="Oval Callout 3"/>
          <p:cNvSpPr/>
          <p:nvPr/>
        </p:nvSpPr>
        <p:spPr>
          <a:xfrm>
            <a:off x="262977" y="2807957"/>
            <a:ext cx="1859653" cy="2028605"/>
          </a:xfrm>
          <a:prstGeom prst="wedgeEllipseCallout">
            <a:avLst>
              <a:gd name="adj1" fmla="val 6097"/>
              <a:gd name="adj2" fmla="val -584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400" dirty="0">
                <a:solidFill>
                  <a:schemeClr val="bg1"/>
                </a:solidFill>
              </a:rPr>
              <a:t>Names are auto-populated from Personnel section</a:t>
            </a:r>
          </a:p>
        </p:txBody>
      </p:sp>
      <p:sp>
        <p:nvSpPr>
          <p:cNvPr id="13" name="Oval Callout 12"/>
          <p:cNvSpPr/>
          <p:nvPr/>
        </p:nvSpPr>
        <p:spPr>
          <a:xfrm>
            <a:off x="3953692" y="1323553"/>
            <a:ext cx="2664822" cy="1826034"/>
          </a:xfrm>
          <a:prstGeom prst="wedgeEllipseCallout">
            <a:avLst>
              <a:gd name="adj1" fmla="val -97944"/>
              <a:gd name="adj2" fmla="val -40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400" dirty="0">
                <a:solidFill>
                  <a:schemeClr val="bg1"/>
                </a:solidFill>
              </a:rPr>
              <a:t>Should less detail be required please </a:t>
            </a:r>
            <a:r>
              <a:rPr lang="en-IE" sz="1400" dirty="0" smtClean="0">
                <a:solidFill>
                  <a:schemeClr val="bg1"/>
                </a:solidFill>
              </a:rPr>
              <a:t>group all </a:t>
            </a:r>
            <a:r>
              <a:rPr lang="en-IE" sz="1400" dirty="0">
                <a:solidFill>
                  <a:schemeClr val="bg1"/>
                </a:solidFill>
              </a:rPr>
              <a:t>costs into 1 or more meetings as needed. </a:t>
            </a:r>
          </a:p>
        </p:txBody>
      </p:sp>
    </p:spTree>
    <p:extLst>
      <p:ext uri="{BB962C8B-B14F-4D97-AF65-F5344CB8AC3E}">
        <p14:creationId xmlns:p14="http://schemas.microsoft.com/office/powerpoint/2010/main" val="283763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P spid="4"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53414" y="920418"/>
            <a:ext cx="3476463" cy="1443998"/>
          </a:xfrm>
          <a:prstGeom prst="rect">
            <a:avLst/>
          </a:prstGeom>
        </p:spPr>
      </p:pic>
      <p:sp>
        <p:nvSpPr>
          <p:cNvPr id="5" name="Title 1"/>
          <p:cNvSpPr>
            <a:spLocks noGrp="1"/>
          </p:cNvSpPr>
          <p:nvPr>
            <p:ph type="title"/>
          </p:nvPr>
        </p:nvSpPr>
        <p:spPr>
          <a:xfrm>
            <a:off x="730105" y="171966"/>
            <a:ext cx="10171134" cy="725651"/>
          </a:xfrm>
          <a:solidFill>
            <a:schemeClr val="bg1">
              <a:lumMod val="95000"/>
            </a:schemeClr>
          </a:solidFill>
          <a:effectLst>
            <a:innerShdw blurRad="63500" dist="50800" dir="13500000">
              <a:prstClr val="black">
                <a:alpha val="50000"/>
              </a:prstClr>
            </a:innerShdw>
            <a:softEdge rad="12700"/>
          </a:effectLst>
        </p:spPr>
        <p:txBody>
          <a:bodyPr>
            <a:normAutofit/>
          </a:bodyPr>
          <a:lstStyle/>
          <a:p>
            <a:pPr>
              <a:lnSpc>
                <a:spcPct val="100000"/>
              </a:lnSpc>
            </a:pPr>
            <a:r>
              <a:rPr lang="en-IE" sz="3600" spc="300" dirty="0" smtClean="0">
                <a:ea typeface="MS Gothic" panose="020B0609070205080204" pitchFamily="49" charset="-128"/>
                <a:cs typeface="Times New Roman" panose="02020603050405020304" pitchFamily="18" charset="0"/>
              </a:rPr>
              <a:t>EQUIPMENT BUDGET – Full COST CLAIM </a:t>
            </a:r>
            <a:endParaRPr lang="en-IE" sz="3600" spc="300" dirty="0">
              <a:ea typeface="MS Gothic" panose="020B0609070205080204" pitchFamily="49" charset="-128"/>
              <a:cs typeface="Times New Roman" panose="02020603050405020304" pitchFamily="18" charset="0"/>
            </a:endParaRPr>
          </a:p>
        </p:txBody>
      </p:sp>
      <p:sp>
        <p:nvSpPr>
          <p:cNvPr id="9" name="Oval Callout 8"/>
          <p:cNvSpPr/>
          <p:nvPr/>
        </p:nvSpPr>
        <p:spPr>
          <a:xfrm>
            <a:off x="214685" y="834887"/>
            <a:ext cx="2617793" cy="1558456"/>
          </a:xfrm>
          <a:prstGeom prst="wedgeEllipseCallout">
            <a:avLst>
              <a:gd name="adj1" fmla="val 95796"/>
              <a:gd name="adj2" fmla="val 128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400" dirty="0">
                <a:solidFill>
                  <a:schemeClr val="bg1"/>
                </a:solidFill>
              </a:rPr>
              <a:t>Enter all details </a:t>
            </a:r>
            <a:r>
              <a:rPr lang="en-IE" sz="1400" dirty="0" smtClean="0">
                <a:solidFill>
                  <a:schemeClr val="bg1"/>
                </a:solidFill>
              </a:rPr>
              <a:t>for Full Cost Claim equipment </a:t>
            </a:r>
            <a:r>
              <a:rPr lang="en-IE" sz="1400" dirty="0">
                <a:solidFill>
                  <a:schemeClr val="bg1"/>
                </a:solidFill>
              </a:rPr>
              <a:t>to be purchased on project</a:t>
            </a:r>
          </a:p>
        </p:txBody>
      </p:sp>
      <p:sp>
        <p:nvSpPr>
          <p:cNvPr id="12" name="Rectangle 11"/>
          <p:cNvSpPr/>
          <p:nvPr/>
        </p:nvSpPr>
        <p:spPr>
          <a:xfrm>
            <a:off x="214685" y="2387218"/>
            <a:ext cx="11871298" cy="4555093"/>
          </a:xfrm>
          <a:prstGeom prst="rect">
            <a:avLst/>
          </a:prstGeom>
        </p:spPr>
        <p:txBody>
          <a:bodyPr wrap="square">
            <a:spAutoFit/>
          </a:bodyPr>
          <a:lstStyle/>
          <a:p>
            <a:r>
              <a:rPr lang="en-IE" sz="1600" dirty="0"/>
              <a:t>As per the fixed asset policy, DCU only capitalise (therefore depreciate) assets over €10,000. </a:t>
            </a:r>
            <a:r>
              <a:rPr lang="en-IE" sz="1600" dirty="0" smtClean="0"/>
              <a:t>If </a:t>
            </a:r>
            <a:r>
              <a:rPr lang="en-IE" sz="1600" dirty="0"/>
              <a:t>the value of the asset is less than €10,000, the full cost is claimed from EU. </a:t>
            </a:r>
          </a:p>
          <a:p>
            <a:endParaRPr lang="en-IE" sz="1600" dirty="0"/>
          </a:p>
          <a:p>
            <a:r>
              <a:rPr lang="en-IE" sz="1600" dirty="0" smtClean="0"/>
              <a:t>In certain cases the </a:t>
            </a:r>
            <a:r>
              <a:rPr lang="en-IE" sz="1600" dirty="0"/>
              <a:t>AGA (Annotated Model Grant </a:t>
            </a:r>
            <a:r>
              <a:rPr lang="en-IE" sz="1600" dirty="0" smtClean="0"/>
              <a:t>Agreement) may allow Full Cost Claim of items over €10,000.</a:t>
            </a:r>
          </a:p>
          <a:p>
            <a:endParaRPr lang="en-IE" sz="1600" dirty="0"/>
          </a:p>
          <a:p>
            <a:r>
              <a:rPr lang="en-IE" sz="1600" dirty="0" smtClean="0"/>
              <a:t>Depreciation </a:t>
            </a:r>
            <a:r>
              <a:rPr lang="en-IE" sz="1600" dirty="0"/>
              <a:t>Treatment: Liaise with project Coordinator as to which Depreciation option applies to your specific project under Article 6.2.D.2 of the </a:t>
            </a:r>
            <a:r>
              <a:rPr lang="en-IE" sz="1600" dirty="0" smtClean="0"/>
              <a:t>AGA. </a:t>
            </a:r>
            <a:r>
              <a:rPr lang="en-IE" sz="1600" dirty="0"/>
              <a:t>Please check EU Participant Portal to check correct treatment for your project</a:t>
            </a:r>
            <a:r>
              <a:rPr lang="en-IE" sz="1600" dirty="0" smtClean="0"/>
              <a:t>.</a:t>
            </a:r>
          </a:p>
          <a:p>
            <a:endParaRPr lang="en-IE" sz="1600" dirty="0" smtClean="0"/>
          </a:p>
          <a:p>
            <a:r>
              <a:rPr lang="en-IE" sz="1600" dirty="0" smtClean="0"/>
              <a:t> </a:t>
            </a:r>
          </a:p>
          <a:p>
            <a:endParaRPr lang="en-IE" sz="1600" dirty="0"/>
          </a:p>
          <a:p>
            <a:endParaRPr lang="en-IE" sz="1600" dirty="0" smtClean="0"/>
          </a:p>
          <a:p>
            <a:endParaRPr lang="en-IE" sz="1600" dirty="0" smtClean="0"/>
          </a:p>
          <a:p>
            <a:endParaRPr lang="en-IE" sz="1600" dirty="0"/>
          </a:p>
          <a:p>
            <a:r>
              <a:rPr lang="en-IE" sz="1600" dirty="0" smtClean="0"/>
              <a:t>Equipment</a:t>
            </a:r>
            <a:r>
              <a:rPr lang="en-IE" sz="1600" dirty="0"/>
              <a:t>: Laptops are considered </a:t>
            </a:r>
            <a:r>
              <a:rPr lang="en-IE" sz="1600" dirty="0" smtClean="0"/>
              <a:t>as an </a:t>
            </a:r>
            <a:r>
              <a:rPr lang="en-IE" sz="1600" dirty="0"/>
              <a:t>indirect </a:t>
            </a:r>
            <a:r>
              <a:rPr lang="en-IE" sz="1600" dirty="0" smtClean="0"/>
              <a:t>cost (i.e. payable from overheads) in </a:t>
            </a:r>
            <a:r>
              <a:rPr lang="en-IE" sz="1600" dirty="0"/>
              <a:t>EU </a:t>
            </a:r>
            <a:r>
              <a:rPr lang="en-IE" sz="1600" dirty="0" smtClean="0"/>
              <a:t>HORIZON EUROPE </a:t>
            </a:r>
            <a:r>
              <a:rPr lang="en-IE" sz="1600" dirty="0"/>
              <a:t>grants </a:t>
            </a:r>
            <a:r>
              <a:rPr lang="en-IE" sz="1600" dirty="0" smtClean="0"/>
              <a:t>unless </a:t>
            </a:r>
            <a:r>
              <a:rPr lang="en-IE" sz="1600" dirty="0"/>
              <a:t>stated and approved in the </a:t>
            </a:r>
            <a:r>
              <a:rPr lang="en-IE" sz="1600" dirty="0" smtClean="0"/>
              <a:t>AGA. If purchased but not approved in the AGA the cost of same will be borne out of the PI’s portion of the overhead. </a:t>
            </a:r>
          </a:p>
          <a:p>
            <a:endParaRPr lang="en-IE" dirty="0"/>
          </a:p>
        </p:txBody>
      </p:sp>
      <p:sp>
        <p:nvSpPr>
          <p:cNvPr id="13" name="Oval Callout 12"/>
          <p:cNvSpPr/>
          <p:nvPr/>
        </p:nvSpPr>
        <p:spPr>
          <a:xfrm>
            <a:off x="8393657" y="951127"/>
            <a:ext cx="1741823" cy="1382581"/>
          </a:xfrm>
          <a:prstGeom prst="wedgeEllipseCallout">
            <a:avLst>
              <a:gd name="adj1" fmla="val -166803"/>
              <a:gd name="adj2" fmla="val 110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400" dirty="0">
                <a:solidFill>
                  <a:schemeClr val="bg1"/>
                </a:solidFill>
              </a:rPr>
              <a:t>Remember to include VAT if applicable</a:t>
            </a:r>
          </a:p>
        </p:txBody>
      </p:sp>
      <p:pic>
        <p:nvPicPr>
          <p:cNvPr id="7" name="Picture 6"/>
          <p:cNvPicPr>
            <a:picLocks noChangeAspect="1"/>
          </p:cNvPicPr>
          <p:nvPr/>
        </p:nvPicPr>
        <p:blipFill>
          <a:blip r:embed="rId3"/>
          <a:stretch>
            <a:fillRect/>
          </a:stretch>
        </p:blipFill>
        <p:spPr>
          <a:xfrm>
            <a:off x="3237831" y="4413592"/>
            <a:ext cx="5825005" cy="1025740"/>
          </a:xfrm>
          <a:prstGeom prst="rect">
            <a:avLst/>
          </a:prstGeom>
        </p:spPr>
      </p:pic>
      <p:sp>
        <p:nvSpPr>
          <p:cNvPr id="8" name="Oval Callout 7"/>
          <p:cNvSpPr/>
          <p:nvPr/>
        </p:nvSpPr>
        <p:spPr>
          <a:xfrm>
            <a:off x="1166255" y="4303864"/>
            <a:ext cx="1330584" cy="1025740"/>
          </a:xfrm>
          <a:prstGeom prst="wedgeEllipseCallout">
            <a:avLst>
              <a:gd name="adj1" fmla="val 163718"/>
              <a:gd name="adj2" fmla="val 369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400" dirty="0" smtClean="0">
                <a:solidFill>
                  <a:schemeClr val="bg1"/>
                </a:solidFill>
              </a:rPr>
              <a:t>Example Options</a:t>
            </a:r>
            <a:endParaRPr lang="en-IE" sz="1400" dirty="0">
              <a:solidFill>
                <a:schemeClr val="bg1"/>
              </a:solidFill>
            </a:endParaRPr>
          </a:p>
        </p:txBody>
      </p:sp>
    </p:spTree>
    <p:extLst>
      <p:ext uri="{BB962C8B-B14F-4D97-AF65-F5344CB8AC3E}">
        <p14:creationId xmlns:p14="http://schemas.microsoft.com/office/powerpoint/2010/main" val="128411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1000"/>
                                        <p:tgtEl>
                                          <p:spTgt spid="12">
                                            <p:txEl>
                                              <p:pRg st="0" end="0"/>
                                            </p:txEl>
                                          </p:spTgt>
                                        </p:tgtEl>
                                      </p:cBhvr>
                                    </p:animEffect>
                                    <p:anim calcmode="lin" valueType="num">
                                      <p:cBhvr>
                                        <p:cTn id="2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Effect transition="in" filter="fade">
                                      <p:cBhvr>
                                        <p:cTn id="28" dur="1000"/>
                                        <p:tgtEl>
                                          <p:spTgt spid="12">
                                            <p:txEl>
                                              <p:pRg st="2" end="2"/>
                                            </p:txEl>
                                          </p:spTgt>
                                        </p:tgtEl>
                                      </p:cBhvr>
                                    </p:animEffect>
                                    <p:anim calcmode="lin" valueType="num">
                                      <p:cBhvr>
                                        <p:cTn id="29"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animEffect transition="in" filter="fade">
                                      <p:cBhvr>
                                        <p:cTn id="35" dur="1000"/>
                                        <p:tgtEl>
                                          <p:spTgt spid="12">
                                            <p:txEl>
                                              <p:pRg st="4" end="4"/>
                                            </p:txEl>
                                          </p:spTgt>
                                        </p:tgtEl>
                                      </p:cBhvr>
                                    </p:animEffect>
                                    <p:anim calcmode="lin" valueType="num">
                                      <p:cBhvr>
                                        <p:cTn id="36"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2">
                                            <p:txEl>
                                              <p:pRg st="11" end="11"/>
                                            </p:txEl>
                                          </p:spTgt>
                                        </p:tgtEl>
                                        <p:attrNameLst>
                                          <p:attrName>style.visibility</p:attrName>
                                        </p:attrNameLst>
                                      </p:cBhvr>
                                      <p:to>
                                        <p:strVal val="visible"/>
                                      </p:to>
                                    </p:set>
                                    <p:animEffect transition="in" filter="fade">
                                      <p:cBhvr>
                                        <p:cTn id="56" dur="1000"/>
                                        <p:tgtEl>
                                          <p:spTgt spid="12">
                                            <p:txEl>
                                              <p:pRg st="11" end="11"/>
                                            </p:txEl>
                                          </p:spTgt>
                                        </p:tgtEl>
                                      </p:cBhvr>
                                    </p:animEffect>
                                    <p:anim calcmode="lin" valueType="num">
                                      <p:cBhvr>
                                        <p:cTn id="57" dur="1000" fill="hold"/>
                                        <p:tgtEl>
                                          <p:spTgt spid="12">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1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340623" y="1079464"/>
            <a:ext cx="3660218" cy="2203918"/>
          </a:xfrm>
          <a:prstGeom prst="rect">
            <a:avLst/>
          </a:prstGeom>
        </p:spPr>
      </p:pic>
      <p:sp>
        <p:nvSpPr>
          <p:cNvPr id="5" name="Title 1"/>
          <p:cNvSpPr>
            <a:spLocks noGrp="1"/>
          </p:cNvSpPr>
          <p:nvPr>
            <p:ph type="title"/>
          </p:nvPr>
        </p:nvSpPr>
        <p:spPr>
          <a:xfrm>
            <a:off x="87464" y="243399"/>
            <a:ext cx="12030323" cy="725651"/>
          </a:xfrm>
          <a:solidFill>
            <a:schemeClr val="bg1">
              <a:lumMod val="95000"/>
            </a:schemeClr>
          </a:solidFill>
          <a:effectLst>
            <a:innerShdw blurRad="63500" dist="50800" dir="13500000">
              <a:prstClr val="black">
                <a:alpha val="50000"/>
              </a:prstClr>
            </a:innerShdw>
            <a:softEdge rad="12700"/>
          </a:effectLst>
        </p:spPr>
        <p:txBody>
          <a:bodyPr>
            <a:normAutofit/>
          </a:bodyPr>
          <a:lstStyle/>
          <a:p>
            <a:pPr>
              <a:lnSpc>
                <a:spcPct val="100000"/>
              </a:lnSpc>
            </a:pPr>
            <a:r>
              <a:rPr lang="en-IE" sz="3600" spc="300" dirty="0" smtClean="0">
                <a:ea typeface="MS Gothic" panose="020B0609070205080204" pitchFamily="49" charset="-128"/>
                <a:cs typeface="Times New Roman" panose="02020603050405020304" pitchFamily="18" charset="0"/>
              </a:rPr>
              <a:t>EQUIPMENT BUDGET – Depreciation Only claim </a:t>
            </a:r>
            <a:endParaRPr lang="en-IE" sz="3600" spc="300" dirty="0">
              <a:ea typeface="MS Gothic" panose="020B0609070205080204" pitchFamily="49" charset="-128"/>
              <a:cs typeface="Times New Roman" panose="02020603050405020304" pitchFamily="18" charset="0"/>
            </a:endParaRPr>
          </a:p>
        </p:txBody>
      </p:sp>
      <p:sp>
        <p:nvSpPr>
          <p:cNvPr id="9" name="Oval Callout 8"/>
          <p:cNvSpPr/>
          <p:nvPr/>
        </p:nvSpPr>
        <p:spPr>
          <a:xfrm>
            <a:off x="196013" y="1079464"/>
            <a:ext cx="2658505" cy="1989739"/>
          </a:xfrm>
          <a:prstGeom prst="wedgeEllipseCallout">
            <a:avLst>
              <a:gd name="adj1" fmla="val 87083"/>
              <a:gd name="adj2" fmla="val 94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600" dirty="0">
                <a:solidFill>
                  <a:schemeClr val="bg1"/>
                </a:solidFill>
              </a:rPr>
              <a:t>Enter all details for D</a:t>
            </a:r>
            <a:r>
              <a:rPr lang="en-IE" sz="1600" dirty="0" smtClean="0">
                <a:solidFill>
                  <a:schemeClr val="bg1"/>
                </a:solidFill>
              </a:rPr>
              <a:t>epreciation Only equipment </a:t>
            </a:r>
            <a:r>
              <a:rPr lang="en-IE" sz="1600" dirty="0">
                <a:solidFill>
                  <a:schemeClr val="bg1"/>
                </a:solidFill>
              </a:rPr>
              <a:t>to be purchased on project</a:t>
            </a:r>
          </a:p>
        </p:txBody>
      </p:sp>
      <p:sp>
        <p:nvSpPr>
          <p:cNvPr id="12" name="Rectangle 11"/>
          <p:cNvSpPr/>
          <p:nvPr/>
        </p:nvSpPr>
        <p:spPr>
          <a:xfrm>
            <a:off x="349857" y="3306810"/>
            <a:ext cx="11163632" cy="3539430"/>
          </a:xfrm>
          <a:prstGeom prst="rect">
            <a:avLst/>
          </a:prstGeom>
        </p:spPr>
        <p:txBody>
          <a:bodyPr wrap="square">
            <a:spAutoFit/>
          </a:bodyPr>
          <a:lstStyle/>
          <a:p>
            <a:r>
              <a:rPr lang="en-IE" sz="1600" dirty="0" smtClean="0"/>
              <a:t>As </a:t>
            </a:r>
            <a:r>
              <a:rPr lang="en-IE" sz="1600" dirty="0"/>
              <a:t>per the fixed asset policy, DCU only capitalise (therefore depreciate) assets over €10,000.</a:t>
            </a:r>
          </a:p>
          <a:p>
            <a:endParaRPr lang="en-IE" sz="1600" dirty="0"/>
          </a:p>
          <a:p>
            <a:r>
              <a:rPr lang="en-IE" sz="1600" dirty="0" smtClean="0"/>
              <a:t>The Depreciation costs that can be claimed relate only to the duration of the project and the rate of actual use of the asset.</a:t>
            </a:r>
          </a:p>
          <a:p>
            <a:endParaRPr lang="en-IE" sz="1600" dirty="0"/>
          </a:p>
          <a:p>
            <a:r>
              <a:rPr lang="en-IE" sz="1600" dirty="0" smtClean="0"/>
              <a:t>The </a:t>
            </a:r>
            <a:r>
              <a:rPr lang="en-IE" sz="1600" dirty="0"/>
              <a:t>amount to be declared in </a:t>
            </a:r>
            <a:r>
              <a:rPr lang="en-IE" sz="1600" dirty="0" smtClean="0"/>
              <a:t>the DCU </a:t>
            </a:r>
            <a:r>
              <a:rPr lang="en-IE" sz="1600" dirty="0"/>
              <a:t>budget in this case, is therefore not the cost of the asset but instead is the depreciation amount that can be claimed. </a:t>
            </a:r>
          </a:p>
          <a:p>
            <a:endParaRPr lang="en-IE" sz="1600" dirty="0" smtClean="0"/>
          </a:p>
          <a:p>
            <a:r>
              <a:rPr lang="en-IE" sz="1600" dirty="0" smtClean="0"/>
              <a:t>All </a:t>
            </a:r>
            <a:r>
              <a:rPr lang="en-IE" sz="1600" dirty="0"/>
              <a:t>computer assets over €10,000 are depreciated over 3 years and all lab equipment </a:t>
            </a:r>
            <a:r>
              <a:rPr lang="en-IE" sz="1600" dirty="0" smtClean="0"/>
              <a:t>assets over €10,000 </a:t>
            </a:r>
            <a:r>
              <a:rPr lang="en-IE" sz="1600" dirty="0"/>
              <a:t>are depreciated over 5 years.  </a:t>
            </a:r>
          </a:p>
          <a:p>
            <a:endParaRPr lang="en-IE" sz="1600" dirty="0"/>
          </a:p>
          <a:p>
            <a:r>
              <a:rPr lang="en-IE" sz="1600" dirty="0" smtClean="0"/>
              <a:t>There </a:t>
            </a:r>
            <a:r>
              <a:rPr lang="en-IE" sz="1600" dirty="0"/>
              <a:t>may be a shortfall between the full cost of the equipment and amount claimed. The PI must specify for DCU internal purposes how any shortfall in claiming the cost of Equipment is to be funded at the time of application. </a:t>
            </a:r>
          </a:p>
        </p:txBody>
      </p:sp>
      <p:sp>
        <p:nvSpPr>
          <p:cNvPr id="13" name="Oval Callout 12"/>
          <p:cNvSpPr/>
          <p:nvPr/>
        </p:nvSpPr>
        <p:spPr>
          <a:xfrm>
            <a:off x="7486946" y="992478"/>
            <a:ext cx="2223706" cy="1071566"/>
          </a:xfrm>
          <a:prstGeom prst="wedgeEllipseCallout">
            <a:avLst>
              <a:gd name="adj1" fmla="val -142901"/>
              <a:gd name="adj2" fmla="val 636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600" dirty="0">
                <a:solidFill>
                  <a:schemeClr val="bg1"/>
                </a:solidFill>
              </a:rPr>
              <a:t>Remember to include VAT if applicable</a:t>
            </a:r>
          </a:p>
        </p:txBody>
      </p:sp>
    </p:spTree>
    <p:extLst>
      <p:ext uri="{BB962C8B-B14F-4D97-AF65-F5344CB8AC3E}">
        <p14:creationId xmlns:p14="http://schemas.microsoft.com/office/powerpoint/2010/main" val="240617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1000"/>
                                        <p:tgtEl>
                                          <p:spTgt spid="12">
                                            <p:txEl>
                                              <p:pRg st="0" end="0"/>
                                            </p:txEl>
                                          </p:spTgt>
                                        </p:tgtEl>
                                      </p:cBhvr>
                                    </p:animEffect>
                                    <p:anim calcmode="lin" valueType="num">
                                      <p:cBhvr>
                                        <p:cTn id="2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Effect transition="in" filter="fade">
                                      <p:cBhvr>
                                        <p:cTn id="28" dur="1000"/>
                                        <p:tgtEl>
                                          <p:spTgt spid="12">
                                            <p:txEl>
                                              <p:pRg st="2" end="2"/>
                                            </p:txEl>
                                          </p:spTgt>
                                        </p:tgtEl>
                                      </p:cBhvr>
                                    </p:animEffect>
                                    <p:anim calcmode="lin" valueType="num">
                                      <p:cBhvr>
                                        <p:cTn id="29"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animEffect transition="in" filter="fade">
                                      <p:cBhvr>
                                        <p:cTn id="35" dur="1000"/>
                                        <p:tgtEl>
                                          <p:spTgt spid="12">
                                            <p:txEl>
                                              <p:pRg st="4" end="4"/>
                                            </p:txEl>
                                          </p:spTgt>
                                        </p:tgtEl>
                                      </p:cBhvr>
                                    </p:animEffect>
                                    <p:anim calcmode="lin" valueType="num">
                                      <p:cBhvr>
                                        <p:cTn id="36"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xEl>
                                              <p:pRg st="6" end="6"/>
                                            </p:txEl>
                                          </p:spTgt>
                                        </p:tgtEl>
                                        <p:attrNameLst>
                                          <p:attrName>style.visibility</p:attrName>
                                        </p:attrNameLst>
                                      </p:cBhvr>
                                      <p:to>
                                        <p:strVal val="visible"/>
                                      </p:to>
                                    </p:set>
                                    <p:animEffect transition="in" filter="fade">
                                      <p:cBhvr>
                                        <p:cTn id="42" dur="1000"/>
                                        <p:tgtEl>
                                          <p:spTgt spid="12">
                                            <p:txEl>
                                              <p:pRg st="6" end="6"/>
                                            </p:txEl>
                                          </p:spTgt>
                                        </p:tgtEl>
                                      </p:cBhvr>
                                    </p:animEffect>
                                    <p:anim calcmode="lin" valueType="num">
                                      <p:cBhvr>
                                        <p:cTn id="43" dur="1000" fill="hold"/>
                                        <p:tgtEl>
                                          <p:spTgt spid="1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1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2">
                                            <p:txEl>
                                              <p:pRg st="8" end="8"/>
                                            </p:txEl>
                                          </p:spTgt>
                                        </p:tgtEl>
                                        <p:attrNameLst>
                                          <p:attrName>style.visibility</p:attrName>
                                        </p:attrNameLst>
                                      </p:cBhvr>
                                      <p:to>
                                        <p:strVal val="visible"/>
                                      </p:to>
                                    </p:set>
                                    <p:animEffect transition="in" filter="fade">
                                      <p:cBhvr>
                                        <p:cTn id="49" dur="1000"/>
                                        <p:tgtEl>
                                          <p:spTgt spid="12">
                                            <p:txEl>
                                              <p:pRg st="8" end="8"/>
                                            </p:txEl>
                                          </p:spTgt>
                                        </p:tgtEl>
                                      </p:cBhvr>
                                    </p:animEffect>
                                    <p:anim calcmode="lin" valueType="num">
                                      <p:cBhvr>
                                        <p:cTn id="50" dur="1000" fill="hold"/>
                                        <p:tgtEl>
                                          <p:spTgt spid="12">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1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7464" y="243399"/>
            <a:ext cx="12030323" cy="725651"/>
          </a:xfrm>
          <a:solidFill>
            <a:schemeClr val="bg1">
              <a:lumMod val="95000"/>
            </a:schemeClr>
          </a:solidFill>
          <a:effectLst>
            <a:innerShdw blurRad="63500" dist="50800" dir="13500000">
              <a:prstClr val="black">
                <a:alpha val="50000"/>
              </a:prstClr>
            </a:innerShdw>
            <a:softEdge rad="12700"/>
          </a:effectLst>
        </p:spPr>
        <p:txBody>
          <a:bodyPr>
            <a:normAutofit/>
          </a:bodyPr>
          <a:lstStyle/>
          <a:p>
            <a:pPr>
              <a:lnSpc>
                <a:spcPct val="100000"/>
              </a:lnSpc>
            </a:pPr>
            <a:r>
              <a:rPr lang="en-IE" sz="3600" spc="300" dirty="0" smtClean="0">
                <a:ea typeface="MS Gothic" panose="020B0609070205080204" pitchFamily="49" charset="-128"/>
                <a:cs typeface="Times New Roman" panose="02020603050405020304" pitchFamily="18" charset="0"/>
              </a:rPr>
              <a:t>EQUIPMENT BUDGET – Depreciation Only claim </a:t>
            </a:r>
            <a:endParaRPr lang="en-IE" sz="3600" spc="300" dirty="0">
              <a:ea typeface="MS Gothic" panose="020B0609070205080204" pitchFamily="49" charset="-128"/>
              <a:cs typeface="Times New Roman" panose="02020603050405020304" pitchFamily="18" charset="0"/>
            </a:endParaRPr>
          </a:p>
        </p:txBody>
      </p:sp>
      <p:sp>
        <p:nvSpPr>
          <p:cNvPr id="12" name="Rectangle 11"/>
          <p:cNvSpPr/>
          <p:nvPr/>
        </p:nvSpPr>
        <p:spPr>
          <a:xfrm>
            <a:off x="349857" y="3306810"/>
            <a:ext cx="11163632" cy="2062103"/>
          </a:xfrm>
          <a:prstGeom prst="rect">
            <a:avLst/>
          </a:prstGeom>
        </p:spPr>
        <p:txBody>
          <a:bodyPr wrap="square">
            <a:spAutoFit/>
          </a:bodyPr>
          <a:lstStyle/>
          <a:p>
            <a:r>
              <a:rPr lang="en-IE" sz="1600" dirty="0" smtClean="0"/>
              <a:t>DCU </a:t>
            </a:r>
            <a:r>
              <a:rPr lang="en-IE" sz="1600" dirty="0"/>
              <a:t>should apply normal accounting policies when preparing budgets for new Horizon Europe</a:t>
            </a:r>
            <a:r>
              <a:rPr lang="en-IE" sz="1600" dirty="0" smtClean="0"/>
              <a:t> </a:t>
            </a:r>
            <a:r>
              <a:rPr lang="en-IE" sz="1600" dirty="0"/>
              <a:t>proposals. </a:t>
            </a:r>
            <a:endParaRPr lang="en-IE" sz="1600" dirty="0" smtClean="0"/>
          </a:p>
          <a:p>
            <a:endParaRPr lang="en-IE" sz="1600" dirty="0"/>
          </a:p>
          <a:p>
            <a:r>
              <a:rPr lang="en-IE" sz="1600" dirty="0" smtClean="0"/>
              <a:t>Therefore</a:t>
            </a:r>
            <a:r>
              <a:rPr lang="en-IE" sz="1600" dirty="0"/>
              <a:t>, if a PI intends to purchase an asset with a value greater than €10k, she/he should include only the depreciation element for the period of the project in the proposal </a:t>
            </a:r>
            <a:endParaRPr lang="en-IE" sz="1600" dirty="0" smtClean="0"/>
          </a:p>
          <a:p>
            <a:endParaRPr lang="en-IE" sz="1600" dirty="0"/>
          </a:p>
          <a:p>
            <a:r>
              <a:rPr lang="en-IE" sz="1600" dirty="0" smtClean="0"/>
              <a:t>(</a:t>
            </a:r>
            <a:r>
              <a:rPr lang="en-IE" sz="1600" dirty="0" err="1"/>
              <a:t>eg</a:t>
            </a:r>
            <a:r>
              <a:rPr lang="en-IE" sz="1600" dirty="0"/>
              <a:t> Asset cost €20,000, DCU depreciates over 5 years </a:t>
            </a:r>
            <a:r>
              <a:rPr lang="en-IE" sz="1600" dirty="0" err="1"/>
              <a:t>ie</a:t>
            </a:r>
            <a:r>
              <a:rPr lang="en-IE" sz="1600" dirty="0"/>
              <a:t> €4,000 pa, Project term 3 years , therefore PI can claim 3 </a:t>
            </a:r>
            <a:r>
              <a:rPr lang="en-IE" sz="1600" dirty="0" err="1"/>
              <a:t>yrs</a:t>
            </a:r>
            <a:r>
              <a:rPr lang="en-IE" sz="1600" dirty="0"/>
              <a:t> * €4,000 = €12,000). If the PI intends to purchase an asset with a value of less than €10k, she/he can include the full cost of the asset in the proposal (</a:t>
            </a:r>
            <a:r>
              <a:rPr lang="en-IE" sz="1600" dirty="0" err="1"/>
              <a:t>eg</a:t>
            </a:r>
            <a:r>
              <a:rPr lang="en-IE" sz="1600" dirty="0"/>
              <a:t> Asset cost €8,000, DCU does not depreciate as less than €10,000, therefore PI can claim €8,000) </a:t>
            </a:r>
          </a:p>
        </p:txBody>
      </p:sp>
      <p:pic>
        <p:nvPicPr>
          <p:cNvPr id="3" name="Picture 2"/>
          <p:cNvPicPr>
            <a:picLocks noChangeAspect="1"/>
          </p:cNvPicPr>
          <p:nvPr/>
        </p:nvPicPr>
        <p:blipFill>
          <a:blip r:embed="rId2"/>
          <a:stretch>
            <a:fillRect/>
          </a:stretch>
        </p:blipFill>
        <p:spPr>
          <a:xfrm>
            <a:off x="3630242" y="969050"/>
            <a:ext cx="3492934" cy="2162292"/>
          </a:xfrm>
          <a:prstGeom prst="rect">
            <a:avLst/>
          </a:prstGeom>
        </p:spPr>
      </p:pic>
    </p:spTree>
    <p:extLst>
      <p:ext uri="{BB962C8B-B14F-4D97-AF65-F5344CB8AC3E}">
        <p14:creationId xmlns:p14="http://schemas.microsoft.com/office/powerpoint/2010/main" val="220761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1000"/>
                                        <p:tgtEl>
                                          <p:spTgt spid="12">
                                            <p:txEl>
                                              <p:pRg st="2" end="2"/>
                                            </p:txEl>
                                          </p:spTgt>
                                        </p:tgtEl>
                                      </p:cBhvr>
                                    </p:animEffect>
                                    <p:anim calcmode="lin" valueType="num">
                                      <p:cBhvr>
                                        <p:cTn id="8"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4" end="4"/>
                                            </p:txEl>
                                          </p:spTgt>
                                        </p:tgtEl>
                                        <p:attrNameLst>
                                          <p:attrName>style.visibility</p:attrName>
                                        </p:attrNameLst>
                                      </p:cBhvr>
                                      <p:to>
                                        <p:strVal val="visible"/>
                                      </p:to>
                                    </p:set>
                                    <p:animEffect transition="in" filter="fade">
                                      <p:cBhvr>
                                        <p:cTn id="14" dur="1000"/>
                                        <p:tgtEl>
                                          <p:spTgt spid="12">
                                            <p:txEl>
                                              <p:pRg st="4" end="4"/>
                                            </p:txEl>
                                          </p:spTgt>
                                        </p:tgtEl>
                                      </p:cBhvr>
                                    </p:animEffect>
                                    <p:anim calcmode="lin" valueType="num">
                                      <p:cBhvr>
                                        <p:cTn id="15"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68435" y="1149705"/>
            <a:ext cx="2743201" cy="3094603"/>
          </a:xfrm>
          <a:prstGeom prst="rect">
            <a:avLst/>
          </a:prstGeom>
        </p:spPr>
      </p:pic>
      <p:sp>
        <p:nvSpPr>
          <p:cNvPr id="5" name="Title 1"/>
          <p:cNvSpPr>
            <a:spLocks noGrp="1"/>
          </p:cNvSpPr>
          <p:nvPr>
            <p:ph type="title"/>
          </p:nvPr>
        </p:nvSpPr>
        <p:spPr>
          <a:xfrm>
            <a:off x="1175188" y="314575"/>
            <a:ext cx="9437233" cy="725651"/>
          </a:xfrm>
          <a:solidFill>
            <a:schemeClr val="bg1">
              <a:lumMod val="95000"/>
            </a:schemeClr>
          </a:solidFill>
          <a:effectLst>
            <a:innerShdw blurRad="63500" dist="50800" dir="13500000">
              <a:prstClr val="black">
                <a:alpha val="50000"/>
              </a:prstClr>
            </a:innerShdw>
            <a:softEdge rad="12700"/>
          </a:effectLst>
        </p:spPr>
        <p:txBody>
          <a:bodyPr>
            <a:normAutofit/>
          </a:bodyPr>
          <a:lstStyle/>
          <a:p>
            <a:pPr>
              <a:lnSpc>
                <a:spcPct val="100000"/>
              </a:lnSpc>
            </a:pPr>
            <a:r>
              <a:rPr lang="en-IE" spc="300" dirty="0" smtClean="0">
                <a:ea typeface="MS Gothic" panose="020B0609070205080204" pitchFamily="49" charset="-128"/>
                <a:cs typeface="Times New Roman" panose="02020603050405020304" pitchFamily="18" charset="0"/>
              </a:rPr>
              <a:t>Other Goods, Works </a:t>
            </a:r>
            <a:r>
              <a:rPr lang="en-IE" spc="300" dirty="0">
                <a:ea typeface="MS Gothic" panose="020B0609070205080204" pitchFamily="49" charset="-128"/>
                <a:cs typeface="Times New Roman" panose="02020603050405020304" pitchFamily="18" charset="0"/>
              </a:rPr>
              <a:t>&amp; Services</a:t>
            </a:r>
            <a:endParaRPr lang="en-IE" sz="3600" spc="300" dirty="0">
              <a:ea typeface="MS Gothic" panose="020B0609070205080204" pitchFamily="49" charset="-128"/>
              <a:cs typeface="Times New Roman" panose="02020603050405020304" pitchFamily="18" charset="0"/>
            </a:endParaRPr>
          </a:p>
        </p:txBody>
      </p:sp>
      <p:sp>
        <p:nvSpPr>
          <p:cNvPr id="9" name="Oval Callout 8"/>
          <p:cNvSpPr/>
          <p:nvPr/>
        </p:nvSpPr>
        <p:spPr>
          <a:xfrm>
            <a:off x="144855" y="1644970"/>
            <a:ext cx="2643612" cy="2003577"/>
          </a:xfrm>
          <a:prstGeom prst="wedgeEllipseCallout">
            <a:avLst>
              <a:gd name="adj1" fmla="val 95141"/>
              <a:gd name="adj2" fmla="val -323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600" dirty="0">
                <a:solidFill>
                  <a:schemeClr val="bg1"/>
                </a:solidFill>
              </a:rPr>
              <a:t>Enter all details for </a:t>
            </a:r>
            <a:r>
              <a:rPr lang="en-IE" sz="1600" dirty="0" smtClean="0">
                <a:solidFill>
                  <a:schemeClr val="bg1"/>
                </a:solidFill>
              </a:rPr>
              <a:t>Goods, Works &amp; Services </a:t>
            </a:r>
            <a:r>
              <a:rPr lang="en-IE" sz="1600" dirty="0">
                <a:solidFill>
                  <a:schemeClr val="bg1"/>
                </a:solidFill>
              </a:rPr>
              <a:t>to be purchased on project</a:t>
            </a:r>
          </a:p>
        </p:txBody>
      </p:sp>
      <p:sp>
        <p:nvSpPr>
          <p:cNvPr id="12" name="Rectangle 11"/>
          <p:cNvSpPr/>
          <p:nvPr/>
        </p:nvSpPr>
        <p:spPr>
          <a:xfrm>
            <a:off x="425512" y="4364432"/>
            <a:ext cx="10936586" cy="646331"/>
          </a:xfrm>
          <a:prstGeom prst="rect">
            <a:avLst/>
          </a:prstGeom>
        </p:spPr>
        <p:txBody>
          <a:bodyPr wrap="square">
            <a:spAutoFit/>
          </a:bodyPr>
          <a:lstStyle/>
          <a:p>
            <a:r>
              <a:rPr lang="en-IE" dirty="0" smtClean="0"/>
              <a:t>Materials/Consumables </a:t>
            </a:r>
            <a:r>
              <a:rPr lang="en-IE" dirty="0"/>
              <a:t>costed into a project budget should be items used exclusively in support of the project's objectives and must be separately identifiable. </a:t>
            </a:r>
          </a:p>
        </p:txBody>
      </p:sp>
      <p:sp>
        <p:nvSpPr>
          <p:cNvPr id="13" name="Oval Callout 12"/>
          <p:cNvSpPr/>
          <p:nvPr/>
        </p:nvSpPr>
        <p:spPr>
          <a:xfrm>
            <a:off x="7229368" y="2074078"/>
            <a:ext cx="2005167" cy="1447720"/>
          </a:xfrm>
          <a:prstGeom prst="wedgeEllipseCallout">
            <a:avLst>
              <a:gd name="adj1" fmla="val -131443"/>
              <a:gd name="adj2" fmla="val -555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600" dirty="0">
                <a:solidFill>
                  <a:schemeClr val="bg1"/>
                </a:solidFill>
              </a:rPr>
              <a:t>Remember to include VAT if applicable</a:t>
            </a:r>
          </a:p>
        </p:txBody>
      </p:sp>
      <p:sp>
        <p:nvSpPr>
          <p:cNvPr id="6" name="Rectangle 5"/>
          <p:cNvSpPr/>
          <p:nvPr/>
        </p:nvSpPr>
        <p:spPr>
          <a:xfrm>
            <a:off x="415635" y="5130887"/>
            <a:ext cx="11457709" cy="646331"/>
          </a:xfrm>
          <a:prstGeom prst="rect">
            <a:avLst/>
          </a:prstGeom>
        </p:spPr>
        <p:txBody>
          <a:bodyPr wrap="square">
            <a:spAutoFit/>
          </a:bodyPr>
          <a:lstStyle/>
          <a:p>
            <a:r>
              <a:rPr lang="en-IE" dirty="0"/>
              <a:t>HORIZON EUROPE Audit Costs: If the total costs of your budget are estimated to exceed €430,000 (</a:t>
            </a:r>
            <a:r>
              <a:rPr lang="en-IE" dirty="0" err="1"/>
              <a:t>Incl</a:t>
            </a:r>
            <a:r>
              <a:rPr lang="en-IE" dirty="0"/>
              <a:t> Overhead) then include €5,000 (€6,150 </a:t>
            </a:r>
            <a:r>
              <a:rPr lang="en-IE" dirty="0" err="1"/>
              <a:t>Incl</a:t>
            </a:r>
            <a:r>
              <a:rPr lang="en-IE" dirty="0"/>
              <a:t> VAT) as a minimum for a CFS audit in the final year. </a:t>
            </a:r>
          </a:p>
        </p:txBody>
      </p:sp>
      <p:sp>
        <p:nvSpPr>
          <p:cNvPr id="8" name="Rectangle 7"/>
          <p:cNvSpPr/>
          <p:nvPr/>
        </p:nvSpPr>
        <p:spPr>
          <a:xfrm>
            <a:off x="415634" y="5897342"/>
            <a:ext cx="11776365" cy="646331"/>
          </a:xfrm>
          <a:prstGeom prst="rect">
            <a:avLst/>
          </a:prstGeom>
        </p:spPr>
        <p:txBody>
          <a:bodyPr wrap="square">
            <a:spAutoFit/>
          </a:bodyPr>
          <a:lstStyle/>
          <a:p>
            <a:r>
              <a:rPr lang="en-IE" dirty="0"/>
              <a:t>Recruitment costs are generally NOT eligible as direct costs. If a beneficiary needs to recruit additional personnel during the action, the cost of same will be borne out of the PI’s portion of the overhead. </a:t>
            </a:r>
          </a:p>
        </p:txBody>
      </p:sp>
    </p:spTree>
    <p:extLst>
      <p:ext uri="{BB962C8B-B14F-4D97-AF65-F5344CB8AC3E}">
        <p14:creationId xmlns:p14="http://schemas.microsoft.com/office/powerpoint/2010/main" val="61757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1000"/>
                                        <p:tgtEl>
                                          <p:spTgt spid="12">
                                            <p:txEl>
                                              <p:pRg st="0" end="0"/>
                                            </p:txEl>
                                          </p:spTgt>
                                        </p:tgtEl>
                                      </p:cBhvr>
                                    </p:animEffect>
                                    <p:anim calcmode="lin" valueType="num">
                                      <p:cBhvr>
                                        <p:cTn id="2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000"/>
                                        <p:tgtEl>
                                          <p:spTgt spid="6">
                                            <p:txEl>
                                              <p:pRg st="0" end="0"/>
                                            </p:txEl>
                                          </p:spTgt>
                                        </p:tgtEl>
                                      </p:cBhvr>
                                    </p:animEffect>
                                    <p:anim calcmode="lin" valueType="num">
                                      <p:cBhvr>
                                        <p:cTn id="2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fade">
                                      <p:cBhvr>
                                        <p:cTn id="35" dur="1000"/>
                                        <p:tgtEl>
                                          <p:spTgt spid="8">
                                            <p:txEl>
                                              <p:pRg st="0" end="0"/>
                                            </p:txEl>
                                          </p:spTgt>
                                        </p:tgtEl>
                                      </p:cBhvr>
                                    </p:animEffect>
                                    <p:anim calcmode="lin" valueType="num">
                                      <p:cBhvr>
                                        <p:cTn id="3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0082" y="1539726"/>
            <a:ext cx="10316453" cy="5068218"/>
          </a:xfrm>
          <a:prstGeom prst="rect">
            <a:avLst/>
          </a:prstGeom>
        </p:spPr>
      </p:pic>
      <p:sp>
        <p:nvSpPr>
          <p:cNvPr id="5" name="Title 1"/>
          <p:cNvSpPr>
            <a:spLocks noGrp="1"/>
          </p:cNvSpPr>
          <p:nvPr>
            <p:ph type="title"/>
          </p:nvPr>
        </p:nvSpPr>
        <p:spPr>
          <a:xfrm>
            <a:off x="253497" y="256306"/>
            <a:ext cx="11678970" cy="1283420"/>
          </a:xfrm>
          <a:solidFill>
            <a:schemeClr val="bg1">
              <a:lumMod val="95000"/>
            </a:schemeClr>
          </a:solidFill>
          <a:effectLst>
            <a:innerShdw blurRad="63500" dist="50800" dir="13500000">
              <a:prstClr val="black">
                <a:alpha val="50000"/>
              </a:prstClr>
            </a:innerShdw>
            <a:softEdge rad="12700"/>
          </a:effectLst>
        </p:spPr>
        <p:txBody>
          <a:bodyPr>
            <a:normAutofit/>
          </a:bodyPr>
          <a:lstStyle/>
          <a:p>
            <a:pPr>
              <a:lnSpc>
                <a:spcPct val="100000"/>
              </a:lnSpc>
            </a:pPr>
            <a:r>
              <a:rPr lang="en-IE" spc="300" dirty="0">
                <a:ea typeface="MS Gothic" panose="020B0609070205080204" pitchFamily="49" charset="-128"/>
                <a:cs typeface="Times New Roman" panose="02020603050405020304" pitchFamily="18" charset="0"/>
              </a:rPr>
              <a:t>Other Cost CATEGORIES</a:t>
            </a:r>
          </a:p>
        </p:txBody>
      </p:sp>
      <p:sp>
        <p:nvSpPr>
          <p:cNvPr id="9" name="Oval Callout 8"/>
          <p:cNvSpPr/>
          <p:nvPr/>
        </p:nvSpPr>
        <p:spPr>
          <a:xfrm>
            <a:off x="3259247" y="4196811"/>
            <a:ext cx="2227151" cy="2254313"/>
          </a:xfrm>
          <a:prstGeom prst="wedgeEllipseCallout">
            <a:avLst>
              <a:gd name="adj1" fmla="val -80680"/>
              <a:gd name="adj2" fmla="val -685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600" dirty="0">
                <a:solidFill>
                  <a:schemeClr val="bg1"/>
                </a:solidFill>
              </a:rPr>
              <a:t>Enter </a:t>
            </a:r>
            <a:r>
              <a:rPr lang="en-IE" sz="1600" dirty="0" smtClean="0">
                <a:solidFill>
                  <a:schemeClr val="bg1"/>
                </a:solidFill>
              </a:rPr>
              <a:t>budget </a:t>
            </a:r>
            <a:r>
              <a:rPr lang="en-IE" sz="1600" dirty="0">
                <a:solidFill>
                  <a:schemeClr val="bg1"/>
                </a:solidFill>
              </a:rPr>
              <a:t>details </a:t>
            </a:r>
            <a:r>
              <a:rPr lang="en-IE" sz="1600" dirty="0" smtClean="0">
                <a:solidFill>
                  <a:schemeClr val="bg1"/>
                </a:solidFill>
              </a:rPr>
              <a:t>if the relevant categories are applicable to your specific project</a:t>
            </a:r>
            <a:endParaRPr lang="en-IE" sz="1600" dirty="0">
              <a:solidFill>
                <a:schemeClr val="bg1"/>
              </a:solidFill>
            </a:endParaRPr>
          </a:p>
        </p:txBody>
      </p:sp>
      <p:sp>
        <p:nvSpPr>
          <p:cNvPr id="13" name="Oval Callout 12"/>
          <p:cNvSpPr/>
          <p:nvPr/>
        </p:nvSpPr>
        <p:spPr>
          <a:xfrm>
            <a:off x="9706356" y="856064"/>
            <a:ext cx="2092234" cy="1367323"/>
          </a:xfrm>
          <a:prstGeom prst="wedgeEllipseCallout">
            <a:avLst>
              <a:gd name="adj1" fmla="val -279117"/>
              <a:gd name="adj2" fmla="val 1567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600" dirty="0">
                <a:solidFill>
                  <a:schemeClr val="bg1"/>
                </a:solidFill>
              </a:rPr>
              <a:t>Remember to include VAT if applicable</a:t>
            </a:r>
          </a:p>
        </p:txBody>
      </p:sp>
    </p:spTree>
    <p:extLst>
      <p:ext uri="{BB962C8B-B14F-4D97-AF65-F5344CB8AC3E}">
        <p14:creationId xmlns:p14="http://schemas.microsoft.com/office/powerpoint/2010/main" val="301921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47131" y="695218"/>
            <a:ext cx="10286676" cy="6023729"/>
          </a:xfrm>
          <a:prstGeom prst="rect">
            <a:avLst/>
          </a:prstGeom>
        </p:spPr>
      </p:pic>
      <p:sp>
        <p:nvSpPr>
          <p:cNvPr id="4" name="Title 1"/>
          <p:cNvSpPr txBox="1">
            <a:spLocks/>
          </p:cNvSpPr>
          <p:nvPr/>
        </p:nvSpPr>
        <p:spPr>
          <a:xfrm>
            <a:off x="1789710" y="128551"/>
            <a:ext cx="8751525" cy="554254"/>
          </a:xfrm>
          <a:prstGeom prst="rect">
            <a:avLst/>
          </a:prstGeom>
          <a:solidFill>
            <a:schemeClr val="bg1">
              <a:lumMod val="95000"/>
            </a:schemeClr>
          </a:solidFill>
          <a:effectLst>
            <a:innerShdw blurRad="63500" dist="50800" dir="13500000">
              <a:prstClr val="black">
                <a:alpha val="50000"/>
              </a:prstClr>
            </a:innerShdw>
            <a:softEdge rad="12700"/>
          </a:effectLst>
        </p:spPr>
        <p:txBody>
          <a:bodyP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nSpc>
                <a:spcPct val="100000"/>
              </a:lnSpc>
            </a:pPr>
            <a:r>
              <a:rPr lang="en-IE" spc="300" dirty="0" smtClean="0">
                <a:ea typeface="MS Gothic" panose="020B0609070205080204" pitchFamily="49" charset="-128"/>
                <a:cs typeface="Times New Roman" panose="02020603050405020304" pitchFamily="18" charset="0"/>
              </a:rPr>
              <a:t>Form A SUMMARY</a:t>
            </a:r>
            <a:endParaRPr lang="en-IE" spc="300" dirty="0">
              <a:ea typeface="MS Gothic" panose="020B0609070205080204" pitchFamily="49" charset="-128"/>
              <a:cs typeface="Times New Roman" panose="02020603050405020304" pitchFamily="18" charset="0"/>
            </a:endParaRPr>
          </a:p>
        </p:txBody>
      </p:sp>
      <p:sp>
        <p:nvSpPr>
          <p:cNvPr id="5" name="Oval Callout 4"/>
          <p:cNvSpPr/>
          <p:nvPr/>
        </p:nvSpPr>
        <p:spPr>
          <a:xfrm>
            <a:off x="6550288" y="1686277"/>
            <a:ext cx="1932810" cy="1156511"/>
          </a:xfrm>
          <a:prstGeom prst="wedgeEllipseCallout">
            <a:avLst>
              <a:gd name="adj1" fmla="val -131151"/>
              <a:gd name="adj2" fmla="val -1172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smtClean="0"/>
              <a:t>Enter Basic Application Details</a:t>
            </a:r>
            <a:endParaRPr lang="en-IE" sz="1600" dirty="0"/>
          </a:p>
        </p:txBody>
      </p:sp>
      <p:sp>
        <p:nvSpPr>
          <p:cNvPr id="6" name="Oval Callout 5"/>
          <p:cNvSpPr/>
          <p:nvPr/>
        </p:nvSpPr>
        <p:spPr>
          <a:xfrm>
            <a:off x="380245" y="863033"/>
            <a:ext cx="2955221" cy="2287574"/>
          </a:xfrm>
          <a:prstGeom prst="wedgeEllipseCallout">
            <a:avLst>
              <a:gd name="adj1" fmla="val 68449"/>
              <a:gd name="adj2" fmla="val 880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smtClean="0"/>
              <a:t>All Figures in FORM A SUMMARY will auto populate once the subsequent template sections are completed</a:t>
            </a:r>
            <a:endParaRPr lang="en-IE" sz="1600" dirty="0"/>
          </a:p>
        </p:txBody>
      </p:sp>
      <p:sp>
        <p:nvSpPr>
          <p:cNvPr id="7" name="Oval Callout 6"/>
          <p:cNvSpPr/>
          <p:nvPr/>
        </p:nvSpPr>
        <p:spPr>
          <a:xfrm>
            <a:off x="7227791" y="3707083"/>
            <a:ext cx="2993572" cy="2422114"/>
          </a:xfrm>
          <a:prstGeom prst="wedgeEllipseCallout">
            <a:avLst>
              <a:gd name="adj1" fmla="val -145657"/>
              <a:gd name="adj2" fmla="val 108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smtClean="0"/>
              <a:t>All Figures in FORM A DETAILED BUDGET will also auto </a:t>
            </a:r>
            <a:r>
              <a:rPr lang="en-IE" sz="1600" dirty="0"/>
              <a:t>populate once the subsequent template sections are completed</a:t>
            </a:r>
          </a:p>
        </p:txBody>
      </p:sp>
      <p:sp>
        <p:nvSpPr>
          <p:cNvPr id="8" name="Oval Callout 7"/>
          <p:cNvSpPr/>
          <p:nvPr/>
        </p:nvSpPr>
        <p:spPr>
          <a:xfrm>
            <a:off x="9045472" y="863032"/>
            <a:ext cx="2452430" cy="2061237"/>
          </a:xfrm>
          <a:prstGeom prst="wedgeEllipseCallout">
            <a:avLst>
              <a:gd name="adj1" fmla="val -67913"/>
              <a:gd name="adj2" fmla="val -689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smtClean="0"/>
              <a:t>The FORM A calculates the Final Budget Figures that are needed for your EU application</a:t>
            </a:r>
            <a:endParaRPr lang="en-IE" sz="1600" dirty="0"/>
          </a:p>
        </p:txBody>
      </p:sp>
      <p:sp>
        <p:nvSpPr>
          <p:cNvPr id="12" name="Oval Callout 11"/>
          <p:cNvSpPr/>
          <p:nvPr/>
        </p:nvSpPr>
        <p:spPr>
          <a:xfrm>
            <a:off x="113567" y="3332502"/>
            <a:ext cx="2837863" cy="1837028"/>
          </a:xfrm>
          <a:prstGeom prst="wedgeEllipseCallout">
            <a:avLst>
              <a:gd name="adj1" fmla="val 45423"/>
              <a:gd name="adj2" fmla="val 1024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smtClean="0"/>
              <a:t>Additional table to be included with application if purchase costs &gt; 15% of personnel costs</a:t>
            </a:r>
            <a:endParaRPr lang="en-IE" sz="1600" dirty="0"/>
          </a:p>
        </p:txBody>
      </p:sp>
    </p:spTree>
    <p:extLst>
      <p:ext uri="{BB962C8B-B14F-4D97-AF65-F5344CB8AC3E}">
        <p14:creationId xmlns:p14="http://schemas.microsoft.com/office/powerpoint/2010/main" val="2083097595"/>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23189" y="800331"/>
            <a:ext cx="10363826" cy="2576099"/>
          </a:xfrm>
        </p:spPr>
        <p:txBody>
          <a:bodyPr>
            <a:normAutofit/>
          </a:bodyPr>
          <a:lstStyle/>
          <a:p>
            <a:pPr marL="0" indent="0">
              <a:buNone/>
            </a:pPr>
            <a:r>
              <a:rPr lang="en-IE" sz="1800" dirty="0" smtClean="0"/>
              <a:t>FORM A Summary IS now auto populated &amp; complete. </a:t>
            </a:r>
            <a:endParaRPr lang="en-IE" sz="1800" dirty="0"/>
          </a:p>
        </p:txBody>
      </p:sp>
      <p:sp>
        <p:nvSpPr>
          <p:cNvPr id="4" name="Title 1"/>
          <p:cNvSpPr txBox="1">
            <a:spLocks/>
          </p:cNvSpPr>
          <p:nvPr/>
        </p:nvSpPr>
        <p:spPr>
          <a:xfrm>
            <a:off x="1719919" y="35896"/>
            <a:ext cx="8012942" cy="725651"/>
          </a:xfrm>
          <a:prstGeom prst="rect">
            <a:avLst/>
          </a:prstGeom>
          <a:solidFill>
            <a:schemeClr val="bg1">
              <a:lumMod val="95000"/>
            </a:schemeClr>
          </a:solidFill>
          <a:effectLst>
            <a:innerShdw blurRad="63500" dist="50800" dir="13500000">
              <a:prstClr val="black">
                <a:alpha val="50000"/>
              </a:prstClr>
            </a:innerShdw>
            <a:softEdge rad="12700"/>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nSpc>
                <a:spcPct val="100000"/>
              </a:lnSpc>
            </a:pPr>
            <a:r>
              <a:rPr lang="en-IE" spc="300" dirty="0" smtClean="0">
                <a:ea typeface="MS Gothic" panose="020B0609070205080204" pitchFamily="49" charset="-128"/>
                <a:cs typeface="Times New Roman" panose="02020603050405020304" pitchFamily="18" charset="0"/>
              </a:rPr>
              <a:t>Final STEPS</a:t>
            </a:r>
            <a:endParaRPr lang="en-IE" spc="300" dirty="0">
              <a:ea typeface="MS Gothic" panose="020B0609070205080204" pitchFamily="49" charset="-128"/>
              <a:cs typeface="Times New Roman" panose="02020603050405020304" pitchFamily="18" charset="0"/>
            </a:endParaRPr>
          </a:p>
        </p:txBody>
      </p:sp>
      <p:sp>
        <p:nvSpPr>
          <p:cNvPr id="6" name="TextBox 5"/>
          <p:cNvSpPr txBox="1"/>
          <p:nvPr/>
        </p:nvSpPr>
        <p:spPr>
          <a:xfrm>
            <a:off x="1023189" y="2647294"/>
            <a:ext cx="10040146" cy="923330"/>
          </a:xfrm>
          <a:prstGeom prst="rect">
            <a:avLst/>
          </a:prstGeom>
          <a:noFill/>
        </p:spPr>
        <p:txBody>
          <a:bodyPr wrap="square" rtlCol="0">
            <a:spAutoFit/>
          </a:bodyPr>
          <a:lstStyle/>
          <a:p>
            <a:r>
              <a:rPr lang="en-IE" cap="all" dirty="0"/>
              <a:t>FORM A </a:t>
            </a:r>
            <a:r>
              <a:rPr lang="en-IE" cap="all" dirty="0" smtClean="0"/>
              <a:t>DETAIL </a:t>
            </a:r>
            <a:r>
              <a:rPr lang="en-IE" dirty="0"/>
              <a:t>IS </a:t>
            </a:r>
            <a:r>
              <a:rPr lang="en-IE" dirty="0" smtClean="0"/>
              <a:t>NOW AUTO POPULATED &amp; COMPLETE. </a:t>
            </a:r>
            <a:endParaRPr lang="en-IE" dirty="0"/>
          </a:p>
          <a:p>
            <a:r>
              <a:rPr lang="en-IE" dirty="0" smtClean="0"/>
              <a:t> </a:t>
            </a:r>
            <a:endParaRPr lang="en-IE" dirty="0"/>
          </a:p>
          <a:p>
            <a:endParaRPr lang="en-IE" dirty="0"/>
          </a:p>
        </p:txBody>
      </p:sp>
      <p:sp>
        <p:nvSpPr>
          <p:cNvPr id="2" name="TextBox 1"/>
          <p:cNvSpPr txBox="1"/>
          <p:nvPr/>
        </p:nvSpPr>
        <p:spPr>
          <a:xfrm>
            <a:off x="1023188" y="6211669"/>
            <a:ext cx="10108638" cy="369332"/>
          </a:xfrm>
          <a:prstGeom prst="rect">
            <a:avLst/>
          </a:prstGeom>
          <a:noFill/>
        </p:spPr>
        <p:txBody>
          <a:bodyPr wrap="square" rtlCol="0">
            <a:spAutoFit/>
          </a:bodyPr>
          <a:lstStyle/>
          <a:p>
            <a:r>
              <a:rPr lang="en-IE" dirty="0" smtClean="0"/>
              <a:t>Congrats, you </a:t>
            </a:r>
            <a:r>
              <a:rPr lang="en-IE" dirty="0"/>
              <a:t>have now completed your DCU EU </a:t>
            </a:r>
            <a:r>
              <a:rPr lang="en-IE" dirty="0" smtClean="0"/>
              <a:t>HORIZON EUROPE </a:t>
            </a:r>
            <a:r>
              <a:rPr lang="en-IE" dirty="0"/>
              <a:t>Budgeting Template. </a:t>
            </a:r>
          </a:p>
        </p:txBody>
      </p:sp>
      <p:sp>
        <p:nvSpPr>
          <p:cNvPr id="8" name="TextBox 7"/>
          <p:cNvSpPr txBox="1"/>
          <p:nvPr/>
        </p:nvSpPr>
        <p:spPr>
          <a:xfrm>
            <a:off x="1023188" y="5491898"/>
            <a:ext cx="10447554" cy="646331"/>
          </a:xfrm>
          <a:prstGeom prst="rect">
            <a:avLst/>
          </a:prstGeom>
          <a:noFill/>
        </p:spPr>
        <p:txBody>
          <a:bodyPr wrap="square" rtlCol="0">
            <a:spAutoFit/>
          </a:bodyPr>
          <a:lstStyle/>
          <a:p>
            <a:r>
              <a:rPr lang="en-IE" dirty="0"/>
              <a:t>In the unlikely event </a:t>
            </a:r>
            <a:r>
              <a:rPr lang="en-IE" dirty="0" smtClean="0"/>
              <a:t>that </a:t>
            </a:r>
            <a:r>
              <a:rPr lang="en-IE" dirty="0"/>
              <a:t>the summary and detailed </a:t>
            </a:r>
            <a:r>
              <a:rPr lang="en-IE" dirty="0" smtClean="0"/>
              <a:t>budgets </a:t>
            </a:r>
            <a:r>
              <a:rPr lang="en-IE" dirty="0"/>
              <a:t>do not agree please contact a member of Research Finance and ask them to </a:t>
            </a:r>
            <a:r>
              <a:rPr lang="en-IE" dirty="0" smtClean="0"/>
              <a:t>review.</a:t>
            </a:r>
            <a:endParaRPr lang="en-IE" dirty="0"/>
          </a:p>
        </p:txBody>
      </p:sp>
      <p:pic>
        <p:nvPicPr>
          <p:cNvPr id="5" name="Picture 4"/>
          <p:cNvPicPr>
            <a:picLocks noChangeAspect="1"/>
          </p:cNvPicPr>
          <p:nvPr/>
        </p:nvPicPr>
        <p:blipFill>
          <a:blip r:embed="rId2"/>
          <a:stretch>
            <a:fillRect/>
          </a:stretch>
        </p:blipFill>
        <p:spPr>
          <a:xfrm>
            <a:off x="1023186" y="1217809"/>
            <a:ext cx="10108639" cy="1429485"/>
          </a:xfrm>
          <a:prstGeom prst="rect">
            <a:avLst/>
          </a:prstGeom>
        </p:spPr>
      </p:pic>
      <p:pic>
        <p:nvPicPr>
          <p:cNvPr id="7" name="Picture 6"/>
          <p:cNvPicPr>
            <a:picLocks noChangeAspect="1"/>
          </p:cNvPicPr>
          <p:nvPr/>
        </p:nvPicPr>
        <p:blipFill>
          <a:blip r:embed="rId3"/>
          <a:stretch>
            <a:fillRect/>
          </a:stretch>
        </p:blipFill>
        <p:spPr>
          <a:xfrm>
            <a:off x="1023185" y="3108959"/>
            <a:ext cx="10108639" cy="2062131"/>
          </a:xfrm>
          <a:prstGeom prst="rect">
            <a:avLst/>
          </a:prstGeom>
        </p:spPr>
      </p:pic>
    </p:spTree>
    <p:extLst>
      <p:ext uri="{BB962C8B-B14F-4D97-AF65-F5344CB8AC3E}">
        <p14:creationId xmlns:p14="http://schemas.microsoft.com/office/powerpoint/2010/main" val="34279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6175" y="709599"/>
            <a:ext cx="10386187" cy="5994968"/>
          </a:xfrm>
          <a:prstGeom prst="rect">
            <a:avLst/>
          </a:prstGeom>
        </p:spPr>
      </p:pic>
      <p:sp>
        <p:nvSpPr>
          <p:cNvPr id="4" name="Title 1"/>
          <p:cNvSpPr txBox="1">
            <a:spLocks/>
          </p:cNvSpPr>
          <p:nvPr/>
        </p:nvSpPr>
        <p:spPr>
          <a:xfrm>
            <a:off x="1216152" y="128551"/>
            <a:ext cx="9628632" cy="554254"/>
          </a:xfrm>
          <a:prstGeom prst="rect">
            <a:avLst/>
          </a:prstGeom>
          <a:solidFill>
            <a:schemeClr val="bg1">
              <a:lumMod val="95000"/>
            </a:schemeClr>
          </a:solidFill>
          <a:effectLst>
            <a:innerShdw blurRad="63500" dist="50800" dir="13500000">
              <a:prstClr val="black">
                <a:alpha val="50000"/>
              </a:prstClr>
            </a:innerShdw>
            <a:softEdge rad="12700"/>
          </a:effectLst>
        </p:spPr>
        <p:txBody>
          <a:bodyP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nSpc>
                <a:spcPct val="100000"/>
              </a:lnSpc>
            </a:pPr>
            <a:r>
              <a:rPr lang="en-IE" spc="300" dirty="0" smtClean="0">
                <a:ea typeface="MS Gothic" panose="020B0609070205080204" pitchFamily="49" charset="-128"/>
                <a:cs typeface="Times New Roman" panose="02020603050405020304" pitchFamily="18" charset="0"/>
              </a:rPr>
              <a:t>Appendix 1- COORDINATOR’S SUMMARY</a:t>
            </a:r>
            <a:endParaRPr lang="en-IE" spc="300" dirty="0">
              <a:ea typeface="MS Gothic" panose="020B0609070205080204" pitchFamily="49" charset="-128"/>
              <a:cs typeface="Times New Roman" panose="02020603050405020304" pitchFamily="18" charset="0"/>
            </a:endParaRPr>
          </a:p>
        </p:txBody>
      </p:sp>
      <p:sp>
        <p:nvSpPr>
          <p:cNvPr id="5" name="Oval Callout 4"/>
          <p:cNvSpPr/>
          <p:nvPr/>
        </p:nvSpPr>
        <p:spPr>
          <a:xfrm>
            <a:off x="6550288" y="1686277"/>
            <a:ext cx="1932810" cy="1156511"/>
          </a:xfrm>
          <a:prstGeom prst="wedgeEllipseCallout">
            <a:avLst>
              <a:gd name="adj1" fmla="val -136828"/>
              <a:gd name="adj2" fmla="val -872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smtClean="0"/>
              <a:t>Enter Basic Application Details</a:t>
            </a:r>
            <a:endParaRPr lang="en-IE" sz="1600" dirty="0"/>
          </a:p>
        </p:txBody>
      </p:sp>
      <p:sp>
        <p:nvSpPr>
          <p:cNvPr id="6" name="Oval Callout 5"/>
          <p:cNvSpPr/>
          <p:nvPr/>
        </p:nvSpPr>
        <p:spPr>
          <a:xfrm>
            <a:off x="380245" y="863033"/>
            <a:ext cx="2955221" cy="2287574"/>
          </a:xfrm>
          <a:prstGeom prst="wedgeEllipseCallout">
            <a:avLst>
              <a:gd name="adj1" fmla="val 69687"/>
              <a:gd name="adj2" fmla="val 1024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smtClean="0"/>
              <a:t>All Figures from DCU’s FORM A SUMMARY will auto populate once the subsequent template sections are completed</a:t>
            </a:r>
            <a:endParaRPr lang="en-IE" sz="1600" dirty="0"/>
          </a:p>
        </p:txBody>
      </p:sp>
      <p:sp>
        <p:nvSpPr>
          <p:cNvPr id="7" name="Oval Callout 6"/>
          <p:cNvSpPr/>
          <p:nvPr/>
        </p:nvSpPr>
        <p:spPr>
          <a:xfrm>
            <a:off x="7227791" y="3707083"/>
            <a:ext cx="2510569" cy="1971341"/>
          </a:xfrm>
          <a:prstGeom prst="wedgeEllipseCallout">
            <a:avLst>
              <a:gd name="adj1" fmla="val -265143"/>
              <a:gd name="adj2" fmla="val -110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smtClean="0"/>
              <a:t>All Details &amp; Figures from Partner Institution’s FORM A DETAILED BUDGET’s will need to be manually added</a:t>
            </a:r>
            <a:endParaRPr lang="en-IE" sz="1600" dirty="0"/>
          </a:p>
        </p:txBody>
      </p:sp>
      <p:sp>
        <p:nvSpPr>
          <p:cNvPr id="8" name="Oval Callout 7"/>
          <p:cNvSpPr/>
          <p:nvPr/>
        </p:nvSpPr>
        <p:spPr>
          <a:xfrm>
            <a:off x="9045472" y="863032"/>
            <a:ext cx="2652448" cy="2287575"/>
          </a:xfrm>
          <a:prstGeom prst="wedgeEllipseCallout">
            <a:avLst>
              <a:gd name="adj1" fmla="val -63439"/>
              <a:gd name="adj2" fmla="val -587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smtClean="0"/>
              <a:t>The Coordinator’s Summary calculates the Final Budget Figures that are needed for your EU application if </a:t>
            </a:r>
            <a:r>
              <a:rPr lang="en-IE" sz="1600" smtClean="0"/>
              <a:t>DCU </a:t>
            </a:r>
            <a:r>
              <a:rPr lang="en-IE" sz="1600" smtClean="0"/>
              <a:t>is Coordinator</a:t>
            </a:r>
            <a:endParaRPr lang="en-IE" sz="1600" dirty="0"/>
          </a:p>
        </p:txBody>
      </p:sp>
    </p:spTree>
    <p:extLst>
      <p:ext uri="{BB962C8B-B14F-4D97-AF65-F5344CB8AC3E}">
        <p14:creationId xmlns:p14="http://schemas.microsoft.com/office/powerpoint/2010/main" val="4224929925"/>
      </p:ext>
    </p:extLst>
  </p:cSld>
  <p:clrMapOvr>
    <a:masterClrMapping/>
  </p:clrMapOvr>
  <mc:AlternateContent xmlns:mc="http://schemas.openxmlformats.org/markup-compatibility/2006" xmlns:p14="http://schemas.microsoft.com/office/powerpoint/2010/main">
    <mc:Choice Requires="p14">
      <p:transition p14:dur="25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54727" y="1557587"/>
            <a:ext cx="9593479" cy="4545352"/>
          </a:xfrm>
          <a:prstGeom prst="rect">
            <a:avLst/>
          </a:prstGeom>
        </p:spPr>
      </p:pic>
      <p:sp>
        <p:nvSpPr>
          <p:cNvPr id="3" name="Oval Callout 2"/>
          <p:cNvSpPr/>
          <p:nvPr/>
        </p:nvSpPr>
        <p:spPr>
          <a:xfrm>
            <a:off x="198386" y="2819499"/>
            <a:ext cx="2572523" cy="1983410"/>
          </a:xfrm>
          <a:prstGeom prst="wedgeEllipseCallout">
            <a:avLst>
              <a:gd name="adj1" fmla="val 83869"/>
              <a:gd name="adj2" fmla="val -356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600" dirty="0">
                <a:solidFill>
                  <a:schemeClr val="bg1"/>
                </a:solidFill>
              </a:rPr>
              <a:t>If Required, please </a:t>
            </a:r>
            <a:r>
              <a:rPr lang="en-IE" sz="1600" dirty="0" smtClean="0">
                <a:solidFill>
                  <a:schemeClr val="bg1"/>
                </a:solidFill>
              </a:rPr>
              <a:t>manually add the Partner Institution’s </a:t>
            </a:r>
            <a:r>
              <a:rPr lang="en-IE" sz="1600" dirty="0">
                <a:solidFill>
                  <a:schemeClr val="bg1"/>
                </a:solidFill>
              </a:rPr>
              <a:t>Total PM’s into the relevant Work Packages</a:t>
            </a:r>
          </a:p>
        </p:txBody>
      </p:sp>
      <p:sp>
        <p:nvSpPr>
          <p:cNvPr id="5" name="Oval Callout 4"/>
          <p:cNvSpPr/>
          <p:nvPr/>
        </p:nvSpPr>
        <p:spPr>
          <a:xfrm>
            <a:off x="6047715" y="3105339"/>
            <a:ext cx="3076670" cy="2282466"/>
          </a:xfrm>
          <a:prstGeom prst="wedgeEllipseCallout">
            <a:avLst>
              <a:gd name="adj1" fmla="val 95343"/>
              <a:gd name="adj2" fmla="val -500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a:solidFill>
                  <a:schemeClr val="bg1"/>
                </a:solidFill>
              </a:rPr>
              <a:t>Should the split not equal the auto populated Total PM’s, the Control total cell will highlight in </a:t>
            </a:r>
            <a:r>
              <a:rPr lang="en-IE" sz="1600" dirty="0" smtClean="0">
                <a:solidFill>
                  <a:schemeClr val="bg1"/>
                </a:solidFill>
              </a:rPr>
              <a:t>Yellow </a:t>
            </a:r>
            <a:r>
              <a:rPr lang="en-IE" sz="1600" dirty="0">
                <a:solidFill>
                  <a:schemeClr val="bg1"/>
                </a:solidFill>
              </a:rPr>
              <a:t>to indicate an error</a:t>
            </a:r>
            <a:endParaRPr lang="en-IE" sz="1600" dirty="0"/>
          </a:p>
        </p:txBody>
      </p:sp>
      <p:sp>
        <p:nvSpPr>
          <p:cNvPr id="7" name="Title 1"/>
          <p:cNvSpPr txBox="1">
            <a:spLocks/>
          </p:cNvSpPr>
          <p:nvPr/>
        </p:nvSpPr>
        <p:spPr>
          <a:xfrm>
            <a:off x="198386" y="342989"/>
            <a:ext cx="11882778" cy="1176479"/>
          </a:xfrm>
          <a:prstGeom prst="rect">
            <a:avLst/>
          </a:prstGeom>
          <a:solidFill>
            <a:schemeClr val="bg1">
              <a:lumMod val="95000"/>
            </a:schemeClr>
          </a:solidFill>
          <a:effectLst>
            <a:innerShdw blurRad="63500" dist="50800" dir="13500000">
              <a:prstClr val="black">
                <a:alpha val="50000"/>
              </a:prstClr>
            </a:innerShdw>
            <a:softEdge rad="12700"/>
          </a:effectLst>
        </p:spPr>
        <p:txBody>
          <a:bodyP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nSpc>
                <a:spcPct val="100000"/>
              </a:lnSpc>
            </a:pPr>
            <a:r>
              <a:rPr lang="en-IE" spc="300" dirty="0" smtClean="0">
                <a:ea typeface="MS Gothic" panose="020B0609070205080204" pitchFamily="49" charset="-128"/>
                <a:cs typeface="Times New Roman" panose="02020603050405020304" pitchFamily="18" charset="0"/>
              </a:rPr>
              <a:t>Appendix 2 -  Consolidated Person months Analysis (If Required)</a:t>
            </a:r>
            <a:endParaRPr lang="en-IE" spc="300" dirty="0">
              <a:ea typeface="MS Gothic"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261446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25926" y="1000853"/>
            <a:ext cx="10728960" cy="5176708"/>
          </a:xfrm>
        </p:spPr>
        <p:txBody>
          <a:bodyPr>
            <a:normAutofit/>
          </a:bodyPr>
          <a:lstStyle/>
          <a:p>
            <a:pPr marL="0" indent="0">
              <a:buNone/>
            </a:pPr>
            <a:r>
              <a:rPr lang="en-IE" sz="1600" b="1" dirty="0" smtClean="0"/>
              <a:t>PROCUREMENT</a:t>
            </a:r>
            <a:r>
              <a:rPr lang="en-IE" sz="1600" dirty="0"/>
              <a:t>: </a:t>
            </a:r>
            <a:r>
              <a:rPr lang="en-IE" sz="1600" dirty="0" smtClean="0"/>
              <a:t>MINIMUM requirements</a:t>
            </a:r>
            <a:endParaRPr lang="en-IE" sz="1600" dirty="0"/>
          </a:p>
          <a:p>
            <a:endParaRPr lang="en-IE" dirty="0"/>
          </a:p>
        </p:txBody>
      </p:sp>
      <p:sp>
        <p:nvSpPr>
          <p:cNvPr id="5" name="Title 1"/>
          <p:cNvSpPr>
            <a:spLocks noGrp="1"/>
          </p:cNvSpPr>
          <p:nvPr>
            <p:ph type="title"/>
          </p:nvPr>
        </p:nvSpPr>
        <p:spPr>
          <a:xfrm>
            <a:off x="1814771" y="94155"/>
            <a:ext cx="8339045" cy="906697"/>
          </a:xfrm>
          <a:solidFill>
            <a:schemeClr val="bg1">
              <a:lumMod val="95000"/>
            </a:schemeClr>
          </a:solidFill>
          <a:effectLst>
            <a:innerShdw blurRad="63500" dist="50800" dir="13500000">
              <a:prstClr val="black">
                <a:alpha val="50000"/>
              </a:prstClr>
            </a:innerShdw>
            <a:softEdge rad="12700"/>
          </a:effectLst>
        </p:spPr>
        <p:txBody>
          <a:bodyPr>
            <a:normAutofit/>
          </a:bodyPr>
          <a:lstStyle/>
          <a:p>
            <a:pPr>
              <a:lnSpc>
                <a:spcPct val="100000"/>
              </a:lnSpc>
            </a:pPr>
            <a:r>
              <a:rPr lang="en-IE" spc="300" dirty="0" smtClean="0">
                <a:ea typeface="MS Gothic" panose="020B0609070205080204" pitchFamily="49" charset="-128"/>
                <a:cs typeface="Times New Roman" panose="02020603050405020304" pitchFamily="18" charset="0"/>
              </a:rPr>
              <a:t>Appendix 3 - Procurement</a:t>
            </a:r>
            <a:endParaRPr lang="en-IE" spc="300" dirty="0">
              <a:ea typeface="MS Gothic" panose="020B0609070205080204" pitchFamily="49" charset="-128"/>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080202388"/>
              </p:ext>
            </p:extLst>
          </p:nvPr>
        </p:nvGraphicFramePr>
        <p:xfrm>
          <a:off x="3572446" y="1821072"/>
          <a:ext cx="5120259" cy="2194560"/>
        </p:xfrm>
        <a:graphic>
          <a:graphicData uri="http://schemas.openxmlformats.org/drawingml/2006/table">
            <a:tbl>
              <a:tblPr firstRow="1" firstCol="1" lastRow="1" lastCol="1" bandRow="1" bandCol="1">
                <a:tableStyleId>{5C22544A-7EE6-4342-B048-85BDC9FD1C3A}</a:tableStyleId>
              </a:tblPr>
              <a:tblGrid>
                <a:gridCol w="1715821">
                  <a:extLst>
                    <a:ext uri="{9D8B030D-6E8A-4147-A177-3AD203B41FA5}">
                      <a16:colId xmlns:a16="http://schemas.microsoft.com/office/drawing/2014/main" val="2265076270"/>
                    </a:ext>
                  </a:extLst>
                </a:gridCol>
                <a:gridCol w="3404438">
                  <a:extLst>
                    <a:ext uri="{9D8B030D-6E8A-4147-A177-3AD203B41FA5}">
                      <a16:colId xmlns:a16="http://schemas.microsoft.com/office/drawing/2014/main" val="1532460254"/>
                    </a:ext>
                  </a:extLst>
                </a:gridCol>
              </a:tblGrid>
              <a:tr h="0">
                <a:tc>
                  <a:txBody>
                    <a:bodyPr/>
                    <a:lstStyle/>
                    <a:p>
                      <a:pPr marL="0" marR="0" algn="just">
                        <a:spcBef>
                          <a:spcPts val="0"/>
                        </a:spcBef>
                        <a:spcAft>
                          <a:spcPts val="0"/>
                        </a:spcAft>
                      </a:pPr>
                      <a:r>
                        <a:rPr lang="en-US" sz="1200" dirty="0">
                          <a:effectLst/>
                        </a:rPr>
                        <a:t>Values (excl. VAT)</a:t>
                      </a:r>
                      <a:endParaRPr lang="en-IE"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dirty="0">
                          <a:effectLst/>
                        </a:rPr>
                        <a:t>Minimum requirements Supplies and / Services</a:t>
                      </a:r>
                      <a:endParaRPr lang="en-IE"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4851213"/>
                  </a:ext>
                </a:extLst>
              </a:tr>
              <a:tr h="0">
                <a:tc>
                  <a:txBody>
                    <a:bodyPr/>
                    <a:lstStyle/>
                    <a:p>
                      <a:pPr marL="0" marR="0" algn="just">
                        <a:spcBef>
                          <a:spcPts val="0"/>
                        </a:spcBef>
                        <a:spcAft>
                          <a:spcPts val="0"/>
                        </a:spcAft>
                      </a:pPr>
                      <a:r>
                        <a:rPr lang="en-US" sz="1200">
                          <a:effectLst/>
                        </a:rPr>
                        <a:t>Less than €500</a:t>
                      </a:r>
                      <a:endParaRPr lang="en-IE"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a:effectLst/>
                        </a:rPr>
                        <a:t>At least 1 verbal quotation documented</a:t>
                      </a:r>
                      <a:endParaRPr lang="en-IE"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31806063"/>
                  </a:ext>
                </a:extLst>
              </a:tr>
              <a:tr h="0">
                <a:tc>
                  <a:txBody>
                    <a:bodyPr/>
                    <a:lstStyle/>
                    <a:p>
                      <a:pPr marL="0" marR="0" algn="just">
                        <a:spcBef>
                          <a:spcPts val="0"/>
                        </a:spcBef>
                        <a:spcAft>
                          <a:spcPts val="0"/>
                        </a:spcAft>
                      </a:pPr>
                      <a:r>
                        <a:rPr lang="en-US" sz="1200" dirty="0">
                          <a:effectLst/>
                        </a:rPr>
                        <a:t>Greater than or equal to €500 and less than €5,000</a:t>
                      </a:r>
                      <a:endParaRPr lang="en-IE"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dirty="0">
                          <a:effectLst/>
                        </a:rPr>
                        <a:t>At least 2 verbal quotations documented</a:t>
                      </a:r>
                      <a:endParaRPr lang="en-IE" sz="1000" dirty="0">
                        <a:effectLst/>
                      </a:endParaRPr>
                    </a:p>
                    <a:p>
                      <a:pPr marL="0" marR="0" algn="just">
                        <a:spcBef>
                          <a:spcPts val="0"/>
                        </a:spcBef>
                        <a:spcAft>
                          <a:spcPts val="0"/>
                        </a:spcAft>
                      </a:pPr>
                      <a:r>
                        <a:rPr lang="en-US" sz="1200" dirty="0">
                          <a:effectLst/>
                        </a:rPr>
                        <a:t> </a:t>
                      </a:r>
                      <a:endParaRPr lang="en-IE"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36091412"/>
                  </a:ext>
                </a:extLst>
              </a:tr>
              <a:tr h="0">
                <a:tc>
                  <a:txBody>
                    <a:bodyPr/>
                    <a:lstStyle/>
                    <a:p>
                      <a:pPr marL="0" marR="0" algn="just">
                        <a:spcBef>
                          <a:spcPts val="0"/>
                        </a:spcBef>
                        <a:spcAft>
                          <a:spcPts val="0"/>
                        </a:spcAft>
                      </a:pPr>
                      <a:r>
                        <a:rPr lang="en-US" sz="1200" dirty="0">
                          <a:effectLst/>
                        </a:rPr>
                        <a:t>Greater than or equal to €5,000 and less than €25,000</a:t>
                      </a:r>
                      <a:endParaRPr lang="en-IE"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a:effectLst/>
                        </a:rPr>
                        <a:t>At least 3 written quotations in response to brief specification</a:t>
                      </a:r>
                      <a:endParaRPr lang="en-IE"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10693208"/>
                  </a:ext>
                </a:extLst>
              </a:tr>
              <a:tr h="0">
                <a:tc>
                  <a:txBody>
                    <a:bodyPr/>
                    <a:lstStyle/>
                    <a:p>
                      <a:pPr marL="0" marR="0" algn="just">
                        <a:spcBef>
                          <a:spcPts val="0"/>
                        </a:spcBef>
                        <a:spcAft>
                          <a:spcPts val="0"/>
                        </a:spcAft>
                      </a:pPr>
                      <a:r>
                        <a:rPr lang="en-US" sz="1200" dirty="0">
                          <a:effectLst/>
                        </a:rPr>
                        <a:t>Greater than or equal to €25,000 and less than EU threshold </a:t>
                      </a:r>
                      <a:endParaRPr lang="en-IE" sz="1000" dirty="0">
                        <a:effectLst/>
                      </a:endParaRPr>
                    </a:p>
                    <a:p>
                      <a:pPr marL="0" marR="0" algn="just">
                        <a:spcBef>
                          <a:spcPts val="0"/>
                        </a:spcBef>
                        <a:spcAft>
                          <a:spcPts val="0"/>
                        </a:spcAft>
                      </a:pPr>
                      <a:r>
                        <a:rPr lang="en-US" sz="1200" dirty="0">
                          <a:effectLst/>
                        </a:rPr>
                        <a:t> </a:t>
                      </a:r>
                      <a:endParaRPr lang="en-IE"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200" dirty="0">
                          <a:effectLst/>
                        </a:rPr>
                        <a:t>National procurement process</a:t>
                      </a:r>
                      <a:endParaRPr lang="en-IE" sz="1000" dirty="0">
                        <a:effectLst/>
                      </a:endParaRPr>
                    </a:p>
                    <a:p>
                      <a:pPr marL="0" marR="0" algn="just">
                        <a:spcBef>
                          <a:spcPts val="0"/>
                        </a:spcBef>
                        <a:spcAft>
                          <a:spcPts val="0"/>
                        </a:spcAft>
                      </a:pPr>
                      <a:r>
                        <a:rPr lang="en-US" sz="1200" dirty="0">
                          <a:effectLst/>
                        </a:rPr>
                        <a:t> </a:t>
                      </a:r>
                      <a:endParaRPr lang="en-IE"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64363023"/>
                  </a:ext>
                </a:extLst>
              </a:tr>
            </a:tbl>
          </a:graphicData>
        </a:graphic>
      </p:graphicFrame>
      <p:sp>
        <p:nvSpPr>
          <p:cNvPr id="7" name="TextBox 6"/>
          <p:cNvSpPr txBox="1"/>
          <p:nvPr/>
        </p:nvSpPr>
        <p:spPr>
          <a:xfrm>
            <a:off x="325926" y="4826708"/>
            <a:ext cx="11488846" cy="584775"/>
          </a:xfrm>
          <a:prstGeom prst="rect">
            <a:avLst/>
          </a:prstGeom>
          <a:noFill/>
        </p:spPr>
        <p:txBody>
          <a:bodyPr wrap="square" rtlCol="0">
            <a:spAutoFit/>
          </a:bodyPr>
          <a:lstStyle/>
          <a:p>
            <a:r>
              <a:rPr lang="en-IE" sz="1600" dirty="0"/>
              <a:t>Approval by a funding agency of a supplier/consultant does not satisfy the procurement procedures.  Engagement of a consultant must be in accordance with DCU policy and DCU Procurement Processes.</a:t>
            </a:r>
          </a:p>
        </p:txBody>
      </p:sp>
      <p:sp>
        <p:nvSpPr>
          <p:cNvPr id="2" name="TextBox 1"/>
          <p:cNvSpPr txBox="1"/>
          <p:nvPr/>
        </p:nvSpPr>
        <p:spPr>
          <a:xfrm>
            <a:off x="325926" y="5689619"/>
            <a:ext cx="11160628" cy="615553"/>
          </a:xfrm>
          <a:prstGeom prst="rect">
            <a:avLst/>
          </a:prstGeom>
          <a:noFill/>
        </p:spPr>
        <p:txBody>
          <a:bodyPr wrap="square" rtlCol="0">
            <a:spAutoFit/>
          </a:bodyPr>
          <a:lstStyle/>
          <a:p>
            <a:r>
              <a:rPr lang="en-US" sz="1600" dirty="0"/>
              <a:t>National and EU procurement processes are facilitated by the DCU Procurement </a:t>
            </a:r>
            <a:r>
              <a:rPr lang="en-US" sz="1600" dirty="0" smtClean="0"/>
              <a:t>Office, </a:t>
            </a:r>
            <a:r>
              <a:rPr lang="en-US" sz="1600" dirty="0" smtClean="0">
                <a:hlinkClick r:id="rId2"/>
              </a:rPr>
              <a:t>procurement@dcu.ie</a:t>
            </a:r>
            <a:r>
              <a:rPr lang="en-US" sz="1600" dirty="0" smtClean="0"/>
              <a:t>. </a:t>
            </a:r>
            <a:endParaRPr lang="en-IE" sz="1600" dirty="0"/>
          </a:p>
          <a:p>
            <a:endParaRPr lang="en-IE" dirty="0"/>
          </a:p>
        </p:txBody>
      </p:sp>
    </p:spTree>
    <p:extLst>
      <p:ext uri="{BB962C8B-B14F-4D97-AF65-F5344CB8AC3E}">
        <p14:creationId xmlns:p14="http://schemas.microsoft.com/office/powerpoint/2010/main" val="343347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1000"/>
                                        <p:tgtEl>
                                          <p:spTgt spid="2">
                                            <p:txEl>
                                              <p:pRg st="0" end="0"/>
                                            </p:txEl>
                                          </p:spTgt>
                                        </p:tgtEl>
                                      </p:cBhvr>
                                    </p:animEffect>
                                    <p:anim calcmode="lin" valueType="num">
                                      <p:cBhvr>
                                        <p:cTn id="2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8171" y="1306285"/>
            <a:ext cx="8773589" cy="785065"/>
          </a:xfrm>
          <a:solidFill>
            <a:schemeClr val="bg1">
              <a:lumMod val="95000"/>
            </a:schemeClr>
          </a:solidFill>
          <a:effectLst>
            <a:innerShdw blurRad="63500" dist="50800" dir="13500000">
              <a:prstClr val="black">
                <a:alpha val="50000"/>
              </a:prstClr>
            </a:innerShdw>
            <a:softEdge rad="12700"/>
          </a:effectLst>
        </p:spPr>
        <p:txBody>
          <a:bodyPr>
            <a:noAutofit/>
          </a:bodyPr>
          <a:lstStyle/>
          <a:p>
            <a:pPr>
              <a:lnSpc>
                <a:spcPct val="100000"/>
              </a:lnSpc>
            </a:pPr>
            <a:r>
              <a:rPr lang="en-IE" sz="3600" spc="300" dirty="0" smtClean="0">
                <a:ea typeface="MS Gothic" panose="020B0609070205080204" pitchFamily="49" charset="-128"/>
                <a:cs typeface="Times New Roman" panose="02020603050405020304" pitchFamily="18" charset="0"/>
              </a:rPr>
              <a:t>Personnel Costs BUDGET </a:t>
            </a:r>
            <a:endParaRPr lang="en-IE" sz="3600" spc="300" dirty="0">
              <a:ea typeface="MS Gothic" panose="020B0609070205080204" pitchFamily="49" charset="-128"/>
              <a:cs typeface="Times New Roman" panose="02020603050405020304" pitchFamily="18" charset="0"/>
            </a:endParaRPr>
          </a:p>
        </p:txBody>
      </p:sp>
      <p:sp>
        <p:nvSpPr>
          <p:cNvPr id="3" name="Subtitle 2"/>
          <p:cNvSpPr>
            <a:spLocks noGrp="1"/>
          </p:cNvSpPr>
          <p:nvPr>
            <p:ph type="subTitle" idx="1"/>
          </p:nvPr>
        </p:nvSpPr>
        <p:spPr>
          <a:xfrm>
            <a:off x="1311367" y="2313756"/>
            <a:ext cx="9569260" cy="2008990"/>
          </a:xfrm>
        </p:spPr>
        <p:txBody>
          <a:bodyPr>
            <a:normAutofit/>
          </a:bodyPr>
          <a:lstStyle/>
          <a:p>
            <a:pPr defTabSz="457200"/>
            <a:r>
              <a:rPr lang="en-IE" sz="2800" dirty="0">
                <a:solidFill>
                  <a:schemeClr val="tx1"/>
                </a:solidFill>
                <a:latin typeface="+mj-lt"/>
              </a:rPr>
              <a:t>70% OR 80% of PROJECT budget is usually made up of personnel costs </a:t>
            </a:r>
          </a:p>
          <a:p>
            <a:pPr defTabSz="457200"/>
            <a:r>
              <a:rPr lang="en-IE" sz="2800" dirty="0" smtClean="0">
                <a:solidFill>
                  <a:schemeClr val="tx1"/>
                </a:solidFill>
                <a:latin typeface="+mj-lt"/>
              </a:rPr>
              <a:t>TRY TO GET this </a:t>
            </a:r>
            <a:r>
              <a:rPr lang="en-IE" sz="2800" dirty="0">
                <a:solidFill>
                  <a:schemeClr val="tx1"/>
                </a:solidFill>
                <a:latin typeface="+mj-lt"/>
              </a:rPr>
              <a:t>as accurate as possible</a:t>
            </a:r>
          </a:p>
          <a:p>
            <a:endParaRPr lang="en-IE" dirty="0"/>
          </a:p>
        </p:txBody>
      </p:sp>
    </p:spTree>
    <p:extLst>
      <p:ext uri="{BB962C8B-B14F-4D97-AF65-F5344CB8AC3E}">
        <p14:creationId xmlns:p14="http://schemas.microsoft.com/office/powerpoint/2010/main" val="259015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3774" y="1414584"/>
            <a:ext cx="10364451" cy="801492"/>
          </a:xfrm>
          <a:solidFill>
            <a:schemeClr val="bg1">
              <a:lumMod val="95000"/>
            </a:schemeClr>
          </a:solidFill>
          <a:effectLst>
            <a:innerShdw blurRad="63500" dist="50800" dir="13500000">
              <a:prstClr val="black">
                <a:alpha val="50000"/>
              </a:prstClr>
            </a:innerShdw>
          </a:effectLst>
        </p:spPr>
        <p:txBody>
          <a:bodyPr>
            <a:noAutofit/>
          </a:bodyPr>
          <a:lstStyle/>
          <a:p>
            <a:pPr>
              <a:lnSpc>
                <a:spcPct val="100000"/>
              </a:lnSpc>
            </a:pPr>
            <a:r>
              <a:rPr lang="en-IE" dirty="0"/>
              <a:t>Personnel – charged direct</a:t>
            </a:r>
          </a:p>
        </p:txBody>
      </p:sp>
      <p:sp>
        <p:nvSpPr>
          <p:cNvPr id="3" name="Content Placeholder 2"/>
          <p:cNvSpPr>
            <a:spLocks noGrp="1"/>
          </p:cNvSpPr>
          <p:nvPr>
            <p:ph sz="quarter" idx="13"/>
          </p:nvPr>
        </p:nvSpPr>
        <p:spPr>
          <a:xfrm>
            <a:off x="913774" y="2367092"/>
            <a:ext cx="5106026" cy="4125148"/>
          </a:xfrm>
        </p:spPr>
        <p:txBody>
          <a:bodyPr>
            <a:normAutofit/>
          </a:bodyPr>
          <a:lstStyle/>
          <a:p>
            <a:r>
              <a:rPr lang="en-IE" dirty="0" smtClean="0">
                <a:solidFill>
                  <a:srgbClr val="FF0000"/>
                </a:solidFill>
              </a:rPr>
              <a:t>Post Graduates (These are Not contracted EMPLOYEES) </a:t>
            </a:r>
            <a:r>
              <a:rPr lang="en-IE" dirty="0" smtClean="0"/>
              <a:t>– you need to know </a:t>
            </a:r>
          </a:p>
          <a:p>
            <a:r>
              <a:rPr lang="en-IE" dirty="0" smtClean="0"/>
              <a:t>Stipend amount </a:t>
            </a:r>
          </a:p>
          <a:p>
            <a:r>
              <a:rPr lang="en-IE" dirty="0" smtClean="0"/>
              <a:t>Students Start and End Dates  </a:t>
            </a:r>
          </a:p>
          <a:p>
            <a:r>
              <a:rPr lang="en-IE" dirty="0" smtClean="0"/>
              <a:t>Add Fees to annual stipend cost                                 (fees usually €5,505)</a:t>
            </a:r>
            <a:r>
              <a:rPr lang="en-IE" dirty="0" smtClean="0">
                <a:hlinkClick r:id="rId3"/>
              </a:rPr>
              <a:t> </a:t>
            </a:r>
            <a:r>
              <a:rPr lang="en-IE" b="1" dirty="0" smtClean="0">
                <a:hlinkClick r:id="rId4"/>
              </a:rPr>
              <a:t>https://www.dcu.ie/fees/index.shtml</a:t>
            </a:r>
            <a:endParaRPr lang="en-IE" b="1" dirty="0" smtClean="0"/>
          </a:p>
        </p:txBody>
      </p:sp>
      <p:sp>
        <p:nvSpPr>
          <p:cNvPr id="4" name="Content Placeholder 3"/>
          <p:cNvSpPr>
            <a:spLocks noGrp="1"/>
          </p:cNvSpPr>
          <p:nvPr>
            <p:ph sz="quarter" idx="14"/>
          </p:nvPr>
        </p:nvSpPr>
        <p:spPr/>
        <p:txBody>
          <a:bodyPr/>
          <a:lstStyle/>
          <a:p>
            <a:r>
              <a:rPr lang="en-IE" dirty="0">
                <a:solidFill>
                  <a:srgbClr val="FF0000"/>
                </a:solidFill>
              </a:rPr>
              <a:t>Research Assistant, Post Doctoral, Research Fellow, Senior Research </a:t>
            </a:r>
            <a:r>
              <a:rPr lang="en-IE" dirty="0" smtClean="0">
                <a:solidFill>
                  <a:srgbClr val="FF0000"/>
                </a:solidFill>
              </a:rPr>
              <a:t>Fellow </a:t>
            </a:r>
            <a:r>
              <a:rPr lang="en-IE" dirty="0"/>
              <a:t>– you need to know </a:t>
            </a:r>
            <a:endParaRPr lang="en-IE" dirty="0" smtClean="0">
              <a:solidFill>
                <a:srgbClr val="FF0000"/>
              </a:solidFill>
            </a:endParaRPr>
          </a:p>
          <a:p>
            <a:r>
              <a:rPr lang="en-IE" dirty="0" smtClean="0"/>
              <a:t>Starting lEVEL</a:t>
            </a:r>
            <a:r>
              <a:rPr lang="en-IE" dirty="0"/>
              <a:t> </a:t>
            </a:r>
            <a:r>
              <a:rPr lang="en-IE" dirty="0" smtClean="0"/>
              <a:t>and starting POINT on IUA Scale</a:t>
            </a:r>
          </a:p>
          <a:p>
            <a:r>
              <a:rPr lang="en-IE" dirty="0" smtClean="0"/>
              <a:t>Employee - Start and end dates </a:t>
            </a:r>
          </a:p>
          <a:p>
            <a:endParaRPr lang="en-IE" dirty="0" smtClean="0"/>
          </a:p>
        </p:txBody>
      </p:sp>
    </p:spTree>
    <p:extLst>
      <p:ext uri="{BB962C8B-B14F-4D97-AF65-F5344CB8AC3E}">
        <p14:creationId xmlns:p14="http://schemas.microsoft.com/office/powerpoint/2010/main" val="2112989493"/>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1000"/>
                                        <p:tgtEl>
                                          <p:spTgt spid="4">
                                            <p:txEl>
                                              <p:pRg st="1" end="1"/>
                                            </p:txEl>
                                          </p:spTgt>
                                        </p:tgtEl>
                                      </p:cBhvr>
                                    </p:animEffect>
                                    <p:anim calcmode="lin" valueType="num">
                                      <p:cBhvr>
                                        <p:cTn id="2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1000"/>
                                        <p:tgtEl>
                                          <p:spTgt spid="4">
                                            <p:txEl>
                                              <p:pRg st="2" end="2"/>
                                            </p:txEl>
                                          </p:spTgt>
                                        </p:tgtEl>
                                      </p:cBhvr>
                                    </p:animEffect>
                                    <p:anim calcmode="lin" valueType="num">
                                      <p:cBhvr>
                                        <p:cTn id="3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0583" y="1710466"/>
            <a:ext cx="11370833" cy="935916"/>
          </a:xfrm>
          <a:solidFill>
            <a:schemeClr val="bg1">
              <a:lumMod val="95000"/>
            </a:schemeClr>
          </a:solidFill>
          <a:effectLst>
            <a:innerShdw blurRad="63500" dist="50800" dir="13500000">
              <a:prstClr val="black">
                <a:alpha val="50000"/>
              </a:prstClr>
            </a:innerShdw>
            <a:softEdge rad="12700"/>
          </a:effectLst>
        </p:spPr>
        <p:txBody>
          <a:bodyPr>
            <a:normAutofit/>
          </a:bodyPr>
          <a:lstStyle/>
          <a:p>
            <a:pPr>
              <a:lnSpc>
                <a:spcPct val="100000"/>
              </a:lnSpc>
            </a:pPr>
            <a:r>
              <a:rPr lang="en-IE" sz="3600" spc="300" dirty="0" smtClean="0">
                <a:ea typeface="MS Gothic" panose="020B0609070205080204" pitchFamily="49" charset="-128"/>
                <a:cs typeface="Times New Roman" panose="02020603050405020304" pitchFamily="18" charset="0"/>
              </a:rPr>
              <a:t>Personnel Costs- Salary Scales </a:t>
            </a:r>
            <a:endParaRPr lang="en-IE" sz="3600" spc="300" dirty="0">
              <a:ea typeface="MS Gothic" panose="020B0609070205080204" pitchFamily="49" charset="-128"/>
              <a:cs typeface="Times New Roman" panose="02020603050405020304" pitchFamily="18" charset="0"/>
            </a:endParaRPr>
          </a:p>
        </p:txBody>
      </p:sp>
      <p:sp>
        <p:nvSpPr>
          <p:cNvPr id="3" name="Subtitle 2"/>
          <p:cNvSpPr>
            <a:spLocks noGrp="1"/>
          </p:cNvSpPr>
          <p:nvPr>
            <p:ph type="subTitle" idx="1"/>
          </p:nvPr>
        </p:nvSpPr>
        <p:spPr>
          <a:xfrm>
            <a:off x="410583" y="3239666"/>
            <a:ext cx="11092303" cy="2008990"/>
          </a:xfrm>
        </p:spPr>
        <p:txBody>
          <a:bodyPr>
            <a:normAutofit/>
          </a:bodyPr>
          <a:lstStyle/>
          <a:p>
            <a:pPr marL="342900" lvl="1" indent="-342900">
              <a:spcBef>
                <a:spcPts val="1000"/>
              </a:spcBef>
              <a:buFont typeface="Arial" panose="020B0604020202020204" pitchFamily="34" charset="0"/>
              <a:buChar char="•"/>
            </a:pPr>
            <a:r>
              <a:rPr lang="en-IE" sz="2200" b="1" dirty="0" smtClean="0">
                <a:solidFill>
                  <a:schemeClr val="bg1">
                    <a:lumMod val="50000"/>
                  </a:schemeClr>
                </a:solidFill>
                <a:hlinkClick r:id="rId2"/>
              </a:rPr>
              <a:t>DCU online Salary Calculator </a:t>
            </a:r>
            <a:r>
              <a:rPr lang="en-IE" b="1" cap="none" dirty="0" smtClean="0"/>
              <a:t>CLICK </a:t>
            </a:r>
            <a:r>
              <a:rPr lang="en-IE" b="1" cap="none" dirty="0"/>
              <a:t>TO VIEW </a:t>
            </a:r>
            <a:r>
              <a:rPr lang="en-IE" b="1" cap="none" dirty="0" smtClean="0"/>
              <a:t>  </a:t>
            </a:r>
          </a:p>
          <a:p>
            <a:pPr marL="342900" lvl="1" indent="-342900">
              <a:spcBef>
                <a:spcPts val="1000"/>
              </a:spcBef>
              <a:buFont typeface="Arial" panose="020B0604020202020204" pitchFamily="34" charset="0"/>
              <a:buChar char="•"/>
            </a:pPr>
            <a:r>
              <a:rPr lang="en-IE" sz="2200" cap="none" dirty="0" smtClean="0">
                <a:solidFill>
                  <a:schemeClr val="bg1">
                    <a:lumMod val="50000"/>
                  </a:schemeClr>
                </a:solidFill>
              </a:rPr>
              <a:t>(Based on IUA salary scales and can be used to calculate </a:t>
            </a:r>
            <a:r>
              <a:rPr lang="en-IE" sz="2200" cap="none" dirty="0">
                <a:solidFill>
                  <a:schemeClr val="bg1">
                    <a:lumMod val="50000"/>
                  </a:schemeClr>
                </a:solidFill>
              </a:rPr>
              <a:t>static or incremental salary </a:t>
            </a:r>
            <a:r>
              <a:rPr lang="en-IE" sz="2200" cap="none" dirty="0" smtClean="0">
                <a:solidFill>
                  <a:schemeClr val="bg1">
                    <a:lumMod val="50000"/>
                  </a:schemeClr>
                </a:solidFill>
              </a:rPr>
              <a:t>rates) </a:t>
            </a:r>
          </a:p>
          <a:p>
            <a:pPr marL="342900" lvl="1" indent="-342900">
              <a:spcBef>
                <a:spcPts val="1000"/>
              </a:spcBef>
              <a:buFont typeface="Arial" panose="020B0604020202020204" pitchFamily="34" charset="0"/>
              <a:buChar char="•"/>
            </a:pPr>
            <a:r>
              <a:rPr lang="en-IE" sz="2200" b="1" dirty="0">
                <a:hlinkClick r:id="rId3"/>
              </a:rPr>
              <a:t>IUA </a:t>
            </a:r>
            <a:r>
              <a:rPr lang="en-IE" sz="2200" b="1" dirty="0" smtClean="0">
                <a:hlinkClick r:id="rId3"/>
              </a:rPr>
              <a:t>SALARY Scales  </a:t>
            </a:r>
            <a:r>
              <a:rPr lang="en-IE" b="1" cap="none" dirty="0"/>
              <a:t>CLICK TO VIEW </a:t>
            </a:r>
            <a:r>
              <a:rPr lang="en-IE" sz="2200" cap="none" dirty="0">
                <a:solidFill>
                  <a:schemeClr val="bg1">
                    <a:lumMod val="50000"/>
                  </a:schemeClr>
                </a:solidFill>
              </a:rPr>
              <a:t>(Please ensure you use correct period)</a:t>
            </a:r>
          </a:p>
          <a:p>
            <a:pPr marL="342900" lvl="1" indent="-342900">
              <a:spcBef>
                <a:spcPts val="1000"/>
              </a:spcBef>
              <a:buFont typeface="Arial" panose="020B0604020202020204" pitchFamily="34" charset="0"/>
              <a:buChar char="•"/>
            </a:pPr>
            <a:endParaRPr lang="en-IE" sz="2200" cap="none" dirty="0">
              <a:solidFill>
                <a:schemeClr val="bg1">
                  <a:lumMod val="50000"/>
                </a:schemeClr>
              </a:solidFill>
            </a:endParaRPr>
          </a:p>
          <a:p>
            <a:endParaRPr lang="en-IE" cap="none" dirty="0"/>
          </a:p>
          <a:p>
            <a:endParaRPr lang="en-IE" cap="none" dirty="0"/>
          </a:p>
          <a:p>
            <a:endParaRPr lang="en-IE" dirty="0"/>
          </a:p>
        </p:txBody>
      </p:sp>
    </p:spTree>
    <p:extLst>
      <p:ext uri="{BB962C8B-B14F-4D97-AF65-F5344CB8AC3E}">
        <p14:creationId xmlns:p14="http://schemas.microsoft.com/office/powerpoint/2010/main" val="7640593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636806" y="1653625"/>
            <a:ext cx="4472102" cy="4117464"/>
          </a:xfrm>
          <a:prstGeom prst="rect">
            <a:avLst/>
          </a:prstGeom>
        </p:spPr>
      </p:pic>
      <p:pic>
        <p:nvPicPr>
          <p:cNvPr id="3" name="Picture 2"/>
          <p:cNvPicPr>
            <a:picLocks noChangeAspect="1"/>
          </p:cNvPicPr>
          <p:nvPr/>
        </p:nvPicPr>
        <p:blipFill>
          <a:blip r:embed="rId3"/>
          <a:stretch>
            <a:fillRect/>
          </a:stretch>
        </p:blipFill>
        <p:spPr>
          <a:xfrm>
            <a:off x="999718" y="1653624"/>
            <a:ext cx="4028669" cy="4117465"/>
          </a:xfrm>
          <a:prstGeom prst="rect">
            <a:avLst/>
          </a:prstGeom>
        </p:spPr>
      </p:pic>
      <p:sp>
        <p:nvSpPr>
          <p:cNvPr id="5" name="Oval Callout 4"/>
          <p:cNvSpPr>
            <a:spLocks noChangeAspect="1"/>
          </p:cNvSpPr>
          <p:nvPr/>
        </p:nvSpPr>
        <p:spPr>
          <a:xfrm>
            <a:off x="93751" y="4499285"/>
            <a:ext cx="1582841" cy="1460333"/>
          </a:xfrm>
          <a:prstGeom prst="wedgeEllipseCallout">
            <a:avLst>
              <a:gd name="adj1" fmla="val 24254"/>
              <a:gd name="adj2" fmla="val -106427"/>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r>
              <a:rPr lang="en-IE" sz="1400" dirty="0">
                <a:solidFill>
                  <a:schemeClr val="bg1"/>
                </a:solidFill>
              </a:rPr>
              <a:t>Enter the staff members start date</a:t>
            </a:r>
          </a:p>
        </p:txBody>
      </p:sp>
      <p:sp>
        <p:nvSpPr>
          <p:cNvPr id="9" name="Title 1"/>
          <p:cNvSpPr txBox="1">
            <a:spLocks/>
          </p:cNvSpPr>
          <p:nvPr/>
        </p:nvSpPr>
        <p:spPr>
          <a:xfrm>
            <a:off x="913771" y="173953"/>
            <a:ext cx="10123622" cy="765540"/>
          </a:xfrm>
          <a:prstGeom prst="rect">
            <a:avLst/>
          </a:prstGeom>
          <a:solidFill>
            <a:schemeClr val="bg1">
              <a:lumMod val="95000"/>
            </a:schemeClr>
          </a:solidFill>
          <a:effectLst>
            <a:innerShdw blurRad="63500" dist="50800" dir="13500000">
              <a:prstClr val="black">
                <a:alpha val="50000"/>
              </a:prstClr>
            </a:innerShdw>
          </a:effectLst>
        </p:spPr>
        <p:txBody>
          <a:bodyP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nSpc>
                <a:spcPct val="100000"/>
              </a:lnSpc>
            </a:pPr>
            <a:r>
              <a:rPr lang="en-IE" dirty="0" smtClean="0"/>
              <a:t>DCU ONLINE SALARY CALCULATOR</a:t>
            </a:r>
            <a:endParaRPr lang="en-IE" dirty="0"/>
          </a:p>
        </p:txBody>
      </p:sp>
      <p:sp>
        <p:nvSpPr>
          <p:cNvPr id="13" name="Oval Callout 12"/>
          <p:cNvSpPr/>
          <p:nvPr/>
        </p:nvSpPr>
        <p:spPr>
          <a:xfrm>
            <a:off x="3630295" y="4371115"/>
            <a:ext cx="2810500" cy="2322956"/>
          </a:xfrm>
          <a:prstGeom prst="wedgeEllipseCallout">
            <a:avLst>
              <a:gd name="adj1" fmla="val -69311"/>
              <a:gd name="adj2" fmla="val -818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400" dirty="0" smtClean="0">
              <a:solidFill>
                <a:schemeClr val="bg1"/>
              </a:solidFill>
            </a:endParaRPr>
          </a:p>
          <a:p>
            <a:pPr algn="ctr"/>
            <a:r>
              <a:rPr lang="en-IE" sz="1400" dirty="0" smtClean="0">
                <a:solidFill>
                  <a:schemeClr val="bg1"/>
                </a:solidFill>
              </a:rPr>
              <a:t>This </a:t>
            </a:r>
            <a:r>
              <a:rPr lang="en-IE" sz="1400" dirty="0">
                <a:solidFill>
                  <a:schemeClr val="bg1"/>
                </a:solidFill>
              </a:rPr>
              <a:t>figure is incorrect as it needs to be multiples of 12 to be able to calculate annual figures needed for EU Budgeting Template</a:t>
            </a:r>
          </a:p>
          <a:p>
            <a:pPr algn="ctr"/>
            <a:endParaRPr lang="en-IE" sz="1400" dirty="0"/>
          </a:p>
        </p:txBody>
      </p:sp>
      <p:sp>
        <p:nvSpPr>
          <p:cNvPr id="14" name="Oval Callout 13"/>
          <p:cNvSpPr/>
          <p:nvPr/>
        </p:nvSpPr>
        <p:spPr>
          <a:xfrm>
            <a:off x="3177766" y="1438857"/>
            <a:ext cx="2278015" cy="1614741"/>
          </a:xfrm>
          <a:prstGeom prst="wedgeEllipseCallout">
            <a:avLst>
              <a:gd name="adj1" fmla="val -16750"/>
              <a:gd name="adj2" fmla="val 778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400" dirty="0">
                <a:solidFill>
                  <a:schemeClr val="bg1"/>
                </a:solidFill>
              </a:rPr>
              <a:t>This date auto populates based on the </a:t>
            </a:r>
            <a:r>
              <a:rPr lang="en-IE" sz="1400" dirty="0" smtClean="0">
                <a:solidFill>
                  <a:schemeClr val="bg1"/>
                </a:solidFill>
              </a:rPr>
              <a:t>number </a:t>
            </a:r>
            <a:r>
              <a:rPr lang="en-IE" sz="1400" dirty="0">
                <a:solidFill>
                  <a:schemeClr val="bg1"/>
                </a:solidFill>
              </a:rPr>
              <a:t>of months entered</a:t>
            </a:r>
          </a:p>
        </p:txBody>
      </p:sp>
      <p:sp>
        <p:nvSpPr>
          <p:cNvPr id="15" name="Oval Callout 14"/>
          <p:cNvSpPr/>
          <p:nvPr/>
        </p:nvSpPr>
        <p:spPr>
          <a:xfrm>
            <a:off x="1519106" y="5309331"/>
            <a:ext cx="1591802" cy="1441543"/>
          </a:xfrm>
          <a:prstGeom prst="wedgeEllipseCallout">
            <a:avLst>
              <a:gd name="adj1" fmla="val 51881"/>
              <a:gd name="adj2" fmla="val -376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400" dirty="0">
                <a:solidFill>
                  <a:schemeClr val="bg1"/>
                </a:solidFill>
              </a:rPr>
              <a:t>Incorrect as not annualised figure</a:t>
            </a:r>
          </a:p>
        </p:txBody>
      </p:sp>
      <p:sp>
        <p:nvSpPr>
          <p:cNvPr id="17" name="Oval Callout 16"/>
          <p:cNvSpPr/>
          <p:nvPr/>
        </p:nvSpPr>
        <p:spPr>
          <a:xfrm>
            <a:off x="6709928" y="4028148"/>
            <a:ext cx="1613946" cy="1786374"/>
          </a:xfrm>
          <a:prstGeom prst="wedgeEllipseCallout">
            <a:avLst>
              <a:gd name="adj1" fmla="val -23801"/>
              <a:gd name="adj2" fmla="val -645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400" dirty="0">
                <a:solidFill>
                  <a:schemeClr val="bg1"/>
                </a:solidFill>
              </a:rPr>
              <a:t>Enter the staff members start date</a:t>
            </a:r>
          </a:p>
        </p:txBody>
      </p:sp>
      <p:sp>
        <p:nvSpPr>
          <p:cNvPr id="20" name="Oval Callout 19"/>
          <p:cNvSpPr/>
          <p:nvPr/>
        </p:nvSpPr>
        <p:spPr>
          <a:xfrm>
            <a:off x="5560700" y="1740378"/>
            <a:ext cx="1462035" cy="1619823"/>
          </a:xfrm>
          <a:prstGeom prst="wedgeEllipseCallout">
            <a:avLst>
              <a:gd name="adj1" fmla="val 163894"/>
              <a:gd name="adj2" fmla="val 610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400" dirty="0">
                <a:solidFill>
                  <a:schemeClr val="bg1"/>
                </a:solidFill>
              </a:rPr>
              <a:t>Correct as multiple of 12</a:t>
            </a:r>
          </a:p>
        </p:txBody>
      </p:sp>
      <p:sp>
        <p:nvSpPr>
          <p:cNvPr id="22" name="Oval Callout 21"/>
          <p:cNvSpPr/>
          <p:nvPr/>
        </p:nvSpPr>
        <p:spPr>
          <a:xfrm>
            <a:off x="8985606" y="3163106"/>
            <a:ext cx="1840082" cy="2138253"/>
          </a:xfrm>
          <a:prstGeom prst="wedgeEllipseCallout">
            <a:avLst>
              <a:gd name="adj1" fmla="val -26764"/>
              <a:gd name="adj2" fmla="val 589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400" dirty="0">
                <a:solidFill>
                  <a:schemeClr val="bg1"/>
                </a:solidFill>
              </a:rPr>
              <a:t>Annualised figure so now can be used with EU Budgeting Template</a:t>
            </a:r>
          </a:p>
        </p:txBody>
      </p:sp>
      <p:sp>
        <p:nvSpPr>
          <p:cNvPr id="24" name="TextBox 23"/>
          <p:cNvSpPr txBox="1"/>
          <p:nvPr/>
        </p:nvSpPr>
        <p:spPr>
          <a:xfrm>
            <a:off x="928202" y="1072431"/>
            <a:ext cx="10109190" cy="677108"/>
          </a:xfrm>
          <a:prstGeom prst="rect">
            <a:avLst/>
          </a:prstGeom>
          <a:noFill/>
        </p:spPr>
        <p:txBody>
          <a:bodyPr wrap="square" rtlCol="0">
            <a:spAutoFit/>
          </a:bodyPr>
          <a:lstStyle/>
          <a:p>
            <a:r>
              <a:rPr lang="en-IE" sz="2000" cap="all" dirty="0" smtClean="0"/>
              <a:t>To be compatible with EU Budgeting TEMPLATE, ANNUALISED SALARY FIGURES REQUIRED</a:t>
            </a:r>
            <a:endParaRPr lang="en-IE" sz="2000" cap="all" dirty="0"/>
          </a:p>
          <a:p>
            <a:endParaRPr lang="en-IE" dirty="0"/>
          </a:p>
        </p:txBody>
      </p:sp>
    </p:spTree>
    <p:extLst>
      <p:ext uri="{BB962C8B-B14F-4D97-AF65-F5344CB8AC3E}">
        <p14:creationId xmlns:p14="http://schemas.microsoft.com/office/powerpoint/2010/main" val="288334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P spid="15" grpId="0" animBg="1"/>
      <p:bldP spid="17" grpId="0" animBg="1"/>
      <p:bldP spid="20"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3773" y="1442100"/>
            <a:ext cx="10613209" cy="4236524"/>
          </a:xfrm>
          <a:prstGeom prst="rect">
            <a:avLst/>
          </a:prstGeom>
        </p:spPr>
      </p:pic>
      <p:sp>
        <p:nvSpPr>
          <p:cNvPr id="3" name="Oval Callout 2"/>
          <p:cNvSpPr/>
          <p:nvPr/>
        </p:nvSpPr>
        <p:spPr>
          <a:xfrm>
            <a:off x="110837" y="4923609"/>
            <a:ext cx="3383801" cy="1726573"/>
          </a:xfrm>
          <a:prstGeom prst="wedgeEllipseCallout">
            <a:avLst>
              <a:gd name="adj1" fmla="val 45833"/>
              <a:gd name="adj2" fmla="val -764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dirty="0" smtClean="0"/>
              <a:t>Enter the Annual Gross Salary cost for each person including Employer PRSI and Employer pension here  </a:t>
            </a:r>
            <a:endParaRPr lang="en-IE" sz="1600" dirty="0"/>
          </a:p>
        </p:txBody>
      </p:sp>
      <p:sp>
        <p:nvSpPr>
          <p:cNvPr id="5" name="Oval Callout 4"/>
          <p:cNvSpPr>
            <a:spLocks noChangeAspect="1"/>
          </p:cNvSpPr>
          <p:nvPr/>
        </p:nvSpPr>
        <p:spPr>
          <a:xfrm>
            <a:off x="3609815" y="1925210"/>
            <a:ext cx="2347366" cy="2040207"/>
          </a:xfrm>
          <a:prstGeom prst="wedgeEllipseCallout">
            <a:avLst>
              <a:gd name="adj1" fmla="val 56830"/>
              <a:gd name="adj2" fmla="val 746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600" dirty="0">
                <a:solidFill>
                  <a:schemeClr val="bg1"/>
                </a:solidFill>
              </a:rPr>
              <a:t>Insert corresponding </a:t>
            </a:r>
            <a:r>
              <a:rPr lang="en-IE" sz="1600" dirty="0" smtClean="0">
                <a:solidFill>
                  <a:schemeClr val="bg1"/>
                </a:solidFill>
              </a:rPr>
              <a:t>number </a:t>
            </a:r>
            <a:r>
              <a:rPr lang="en-IE" sz="1600" dirty="0">
                <a:solidFill>
                  <a:schemeClr val="bg1"/>
                </a:solidFill>
              </a:rPr>
              <a:t>of months per year for each Employee</a:t>
            </a:r>
          </a:p>
        </p:txBody>
      </p:sp>
      <p:sp>
        <p:nvSpPr>
          <p:cNvPr id="9" name="Title 1"/>
          <p:cNvSpPr txBox="1">
            <a:spLocks/>
          </p:cNvSpPr>
          <p:nvPr/>
        </p:nvSpPr>
        <p:spPr>
          <a:xfrm>
            <a:off x="913773" y="476330"/>
            <a:ext cx="10364451" cy="801492"/>
          </a:xfrm>
          <a:prstGeom prst="rect">
            <a:avLst/>
          </a:prstGeom>
          <a:solidFill>
            <a:schemeClr val="bg1">
              <a:lumMod val="95000"/>
            </a:schemeClr>
          </a:solidFill>
          <a:effectLst>
            <a:innerShdw blurRad="63500" dist="50800" dir="13500000">
              <a:prstClr val="black">
                <a:alpha val="50000"/>
              </a:prstClr>
            </a:innerShdw>
          </a:effectLst>
        </p:spPr>
        <p:txBody>
          <a:bodyP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nSpc>
                <a:spcPct val="100000"/>
              </a:lnSpc>
            </a:pPr>
            <a:r>
              <a:rPr lang="en-IE" dirty="0" smtClean="0"/>
              <a:t>Personnel – charged direct</a:t>
            </a:r>
            <a:endParaRPr lang="en-IE" dirty="0"/>
          </a:p>
        </p:txBody>
      </p:sp>
      <p:sp>
        <p:nvSpPr>
          <p:cNvPr id="10" name="Oval Callout 9"/>
          <p:cNvSpPr/>
          <p:nvPr/>
        </p:nvSpPr>
        <p:spPr>
          <a:xfrm>
            <a:off x="7134467" y="3385997"/>
            <a:ext cx="3032575" cy="2292628"/>
          </a:xfrm>
          <a:prstGeom prst="wedgeEllipseCallout">
            <a:avLst>
              <a:gd name="adj1" fmla="val 79136"/>
              <a:gd name="adj2" fmla="val -26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600" dirty="0">
                <a:solidFill>
                  <a:schemeClr val="bg1"/>
                </a:solidFill>
              </a:rPr>
              <a:t>Total cost will auto populate based on the figures you entered under annual salary cost and time allocation</a:t>
            </a:r>
          </a:p>
        </p:txBody>
      </p:sp>
    </p:spTree>
    <p:extLst>
      <p:ext uri="{BB962C8B-B14F-4D97-AF65-F5344CB8AC3E}">
        <p14:creationId xmlns:p14="http://schemas.microsoft.com/office/powerpoint/2010/main" val="241639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25485" y="509047"/>
            <a:ext cx="9774747" cy="670529"/>
          </a:xfrm>
          <a:solidFill>
            <a:schemeClr val="bg1">
              <a:lumMod val="95000"/>
            </a:schemeClr>
          </a:solidFill>
          <a:effectLst>
            <a:innerShdw blurRad="63500" dist="50800" dir="13500000">
              <a:prstClr val="black">
                <a:alpha val="50000"/>
              </a:prstClr>
            </a:innerShdw>
          </a:effectLst>
        </p:spPr>
        <p:txBody>
          <a:bodyPr>
            <a:noAutofit/>
          </a:bodyPr>
          <a:lstStyle/>
          <a:p>
            <a:pPr>
              <a:lnSpc>
                <a:spcPct val="100000"/>
              </a:lnSpc>
            </a:pPr>
            <a:r>
              <a:rPr lang="en-IE" dirty="0"/>
              <a:t>Personnel – </a:t>
            </a:r>
            <a:r>
              <a:rPr lang="en-IE" dirty="0" smtClean="0"/>
              <a:t>PI  Input time / Admin</a:t>
            </a:r>
            <a:endParaRPr lang="en-IE" dirty="0"/>
          </a:p>
        </p:txBody>
      </p:sp>
      <p:sp>
        <p:nvSpPr>
          <p:cNvPr id="3" name="Content Placeholder 2"/>
          <p:cNvSpPr>
            <a:spLocks noGrp="1"/>
          </p:cNvSpPr>
          <p:nvPr>
            <p:ph sz="quarter" idx="13"/>
          </p:nvPr>
        </p:nvSpPr>
        <p:spPr>
          <a:xfrm>
            <a:off x="849765" y="1297244"/>
            <a:ext cx="10424787" cy="5268148"/>
          </a:xfrm>
        </p:spPr>
        <p:txBody>
          <a:bodyPr>
            <a:normAutofit/>
          </a:bodyPr>
          <a:lstStyle/>
          <a:p>
            <a:r>
              <a:rPr lang="en-IE" cap="none" dirty="0" smtClean="0"/>
              <a:t>Some of your personnel costs may be charged to the project as PI or Administrator input time. This can occur where salary costs are already charged elsewhere and where only a small proportion of overall hours per month are claimed from this particular grant.</a:t>
            </a:r>
          </a:p>
          <a:p>
            <a:r>
              <a:rPr lang="en-IE" cap="none" dirty="0" smtClean="0"/>
              <a:t>EU hourly costs are based on 1720 productive hours per annum, 215 productive days or 143.33 productive hours per month. For the budget template you will need to know the annualised </a:t>
            </a:r>
            <a:r>
              <a:rPr lang="en-IE" cap="none" dirty="0"/>
              <a:t>g</a:t>
            </a:r>
            <a:r>
              <a:rPr lang="en-IE" cap="none" dirty="0" smtClean="0"/>
              <a:t>ross cost of the person including Employer PRSI and Employer pension where appropriate (No pension is included if salary charged to a CORE “D” subcost). Please note productive hours </a:t>
            </a:r>
            <a:r>
              <a:rPr lang="en-IE" u="sng" cap="none" dirty="0" smtClean="0"/>
              <a:t>does not </a:t>
            </a:r>
            <a:r>
              <a:rPr lang="en-IE" cap="none" dirty="0" smtClean="0"/>
              <a:t>equal total hours.</a:t>
            </a:r>
          </a:p>
          <a:p>
            <a:r>
              <a:rPr lang="en-IE" cap="none" dirty="0" smtClean="0"/>
              <a:t>You will also need to know the number of </a:t>
            </a:r>
            <a:r>
              <a:rPr lang="en-IE" cap="none" dirty="0"/>
              <a:t>d</a:t>
            </a:r>
            <a:r>
              <a:rPr lang="en-IE" cap="none" dirty="0" smtClean="0"/>
              <a:t>ays personnel will </a:t>
            </a:r>
            <a:r>
              <a:rPr lang="en-IE" cap="none" dirty="0"/>
              <a:t>be working on the project over </a:t>
            </a:r>
            <a:r>
              <a:rPr lang="en-IE" cap="none" dirty="0" smtClean="0"/>
              <a:t>it’s lifespan (if calculation is in hours divide by 8 to get into days format).</a:t>
            </a:r>
          </a:p>
          <a:p>
            <a:r>
              <a:rPr lang="en-IE" cap="none" dirty="0"/>
              <a:t>Admin Support &amp; </a:t>
            </a:r>
            <a:r>
              <a:rPr lang="en-IE" cap="none" dirty="0" smtClean="0"/>
              <a:t>Technicians: You are advised </a:t>
            </a:r>
            <a:r>
              <a:rPr lang="en-IE" cap="none" dirty="0"/>
              <a:t>to </a:t>
            </a:r>
            <a:r>
              <a:rPr lang="en-IE" cap="none" dirty="0" smtClean="0"/>
              <a:t>consider </a:t>
            </a:r>
            <a:r>
              <a:rPr lang="en-IE" cap="none" dirty="0"/>
              <a:t>a costing </a:t>
            </a:r>
            <a:r>
              <a:rPr lang="en-IE" cap="none" dirty="0" smtClean="0"/>
              <a:t>for </a:t>
            </a:r>
            <a:r>
              <a:rPr lang="en-IE" cap="none" dirty="0"/>
              <a:t>A</a:t>
            </a:r>
            <a:r>
              <a:rPr lang="en-IE" cap="none" dirty="0" smtClean="0"/>
              <a:t>dministrative </a:t>
            </a:r>
            <a:r>
              <a:rPr lang="en-IE" cap="none" dirty="0"/>
              <a:t>S</a:t>
            </a:r>
            <a:r>
              <a:rPr lang="en-IE" cap="none" dirty="0" smtClean="0"/>
              <a:t>upport and Technicians. </a:t>
            </a:r>
            <a:r>
              <a:rPr lang="en-IE" cap="none" dirty="0"/>
              <a:t>Please contact the relevant support person in your </a:t>
            </a:r>
            <a:r>
              <a:rPr lang="en-IE" cap="none" dirty="0" smtClean="0"/>
              <a:t>Faculty/School/Centre for </a:t>
            </a:r>
            <a:r>
              <a:rPr lang="en-IE" cap="none" dirty="0"/>
              <a:t>advice on how to cost </a:t>
            </a:r>
            <a:r>
              <a:rPr lang="en-IE" cap="none" dirty="0" smtClean="0"/>
              <a:t>Admin support into your budget.</a:t>
            </a:r>
          </a:p>
          <a:p>
            <a:endParaRPr lang="en-IE" cap="none" dirty="0" smtClean="0"/>
          </a:p>
          <a:p>
            <a:endParaRPr lang="en-IE" cap="none" dirty="0" smtClean="0"/>
          </a:p>
          <a:p>
            <a:endParaRPr lang="en-IE" cap="none" dirty="0"/>
          </a:p>
        </p:txBody>
      </p:sp>
    </p:spTree>
    <p:extLst>
      <p:ext uri="{BB962C8B-B14F-4D97-AF65-F5344CB8AC3E}">
        <p14:creationId xmlns:p14="http://schemas.microsoft.com/office/powerpoint/2010/main" val="21096493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00088" y="2135940"/>
            <a:ext cx="10921480" cy="2878972"/>
          </a:xfrm>
          <a:prstGeom prst="rect">
            <a:avLst/>
          </a:prstGeom>
        </p:spPr>
      </p:pic>
      <p:sp>
        <p:nvSpPr>
          <p:cNvPr id="3" name="Oval Callout 2"/>
          <p:cNvSpPr/>
          <p:nvPr/>
        </p:nvSpPr>
        <p:spPr>
          <a:xfrm>
            <a:off x="606583" y="4663150"/>
            <a:ext cx="3730028" cy="2009254"/>
          </a:xfrm>
          <a:prstGeom prst="wedgeEllipseCallout">
            <a:avLst>
              <a:gd name="adj1" fmla="val 13388"/>
              <a:gd name="adj2" fmla="val -975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400" dirty="0">
                <a:solidFill>
                  <a:schemeClr val="bg1"/>
                </a:solidFill>
              </a:rPr>
              <a:t>Enter PI/Admin name and Annual Gross Salary including </a:t>
            </a:r>
            <a:r>
              <a:rPr lang="en-IE" sz="1400" dirty="0" smtClean="0">
                <a:solidFill>
                  <a:schemeClr val="bg1"/>
                </a:solidFill>
              </a:rPr>
              <a:t>Employer </a:t>
            </a:r>
            <a:r>
              <a:rPr lang="en-IE" sz="1400" dirty="0">
                <a:solidFill>
                  <a:schemeClr val="bg1"/>
                </a:solidFill>
              </a:rPr>
              <a:t>PRSI and Employer Pension (If charged to a CORE “D” </a:t>
            </a:r>
            <a:r>
              <a:rPr lang="en-IE" sz="1400" dirty="0" err="1">
                <a:solidFill>
                  <a:schemeClr val="bg1"/>
                </a:solidFill>
              </a:rPr>
              <a:t>subcost</a:t>
            </a:r>
            <a:r>
              <a:rPr lang="en-IE" sz="1400" dirty="0">
                <a:solidFill>
                  <a:schemeClr val="bg1"/>
                </a:solidFill>
              </a:rPr>
              <a:t> </a:t>
            </a:r>
            <a:r>
              <a:rPr lang="en-IE" sz="1400" dirty="0" smtClean="0">
                <a:solidFill>
                  <a:schemeClr val="bg1"/>
                </a:solidFill>
              </a:rPr>
              <a:t>there should be no Employer pension</a:t>
            </a:r>
            <a:r>
              <a:rPr lang="en-IE" sz="1400" dirty="0">
                <a:solidFill>
                  <a:schemeClr val="bg1"/>
                </a:solidFill>
              </a:rPr>
              <a:t>)</a:t>
            </a:r>
          </a:p>
        </p:txBody>
      </p:sp>
      <p:sp>
        <p:nvSpPr>
          <p:cNvPr id="5" name="Oval Callout 4"/>
          <p:cNvSpPr/>
          <p:nvPr/>
        </p:nvSpPr>
        <p:spPr>
          <a:xfrm>
            <a:off x="9230399" y="1241310"/>
            <a:ext cx="2032112" cy="1927403"/>
          </a:xfrm>
          <a:prstGeom prst="wedgeEllipseCallout">
            <a:avLst>
              <a:gd name="adj1" fmla="val -215114"/>
              <a:gd name="adj2" fmla="val 766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400" dirty="0">
                <a:solidFill>
                  <a:schemeClr val="bg1"/>
                </a:solidFill>
              </a:rPr>
              <a:t>Insert </a:t>
            </a:r>
            <a:r>
              <a:rPr lang="en-IE" sz="1400" dirty="0" smtClean="0">
                <a:solidFill>
                  <a:schemeClr val="bg1"/>
                </a:solidFill>
              </a:rPr>
              <a:t>number </a:t>
            </a:r>
            <a:r>
              <a:rPr lang="en-IE" sz="1400" dirty="0">
                <a:solidFill>
                  <a:schemeClr val="bg1"/>
                </a:solidFill>
              </a:rPr>
              <a:t>of Days per year. If you calculated hours divide by 8 for days</a:t>
            </a:r>
          </a:p>
        </p:txBody>
      </p:sp>
      <p:sp>
        <p:nvSpPr>
          <p:cNvPr id="8" name="Title 1"/>
          <p:cNvSpPr txBox="1">
            <a:spLocks/>
          </p:cNvSpPr>
          <p:nvPr/>
        </p:nvSpPr>
        <p:spPr>
          <a:xfrm>
            <a:off x="1055378" y="24830"/>
            <a:ext cx="9909760" cy="724684"/>
          </a:xfrm>
          <a:prstGeom prst="rect">
            <a:avLst/>
          </a:prstGeom>
          <a:solidFill>
            <a:schemeClr val="bg1">
              <a:lumMod val="95000"/>
            </a:schemeClr>
          </a:solidFill>
          <a:effectLst>
            <a:innerShdw blurRad="63500" dist="50800" dir="13500000">
              <a:prstClr val="black">
                <a:alpha val="50000"/>
              </a:prstClr>
            </a:innerShdw>
          </a:effectLst>
        </p:spPr>
        <p:txBody>
          <a:bodyP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nSpc>
                <a:spcPct val="100000"/>
              </a:lnSpc>
            </a:pPr>
            <a:r>
              <a:rPr lang="en-IE" spc="300" dirty="0">
                <a:ea typeface="MS Gothic" panose="020B0609070205080204" pitchFamily="49" charset="-128"/>
                <a:cs typeface="Times New Roman" panose="02020603050405020304" pitchFamily="18" charset="0"/>
              </a:rPr>
              <a:t>Personnel – PI  Input time / Admin</a:t>
            </a:r>
          </a:p>
        </p:txBody>
      </p:sp>
      <p:sp>
        <p:nvSpPr>
          <p:cNvPr id="9" name="Oval Callout 8"/>
          <p:cNvSpPr/>
          <p:nvPr/>
        </p:nvSpPr>
        <p:spPr>
          <a:xfrm>
            <a:off x="6725171" y="3757802"/>
            <a:ext cx="2762862" cy="1945881"/>
          </a:xfrm>
          <a:prstGeom prst="wedgeEllipseCallout">
            <a:avLst>
              <a:gd name="adj1" fmla="val 92190"/>
              <a:gd name="adj2" fmla="val 13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400" dirty="0">
                <a:solidFill>
                  <a:schemeClr val="bg1"/>
                </a:solidFill>
              </a:rPr>
              <a:t>Total cost will auto populate based on the figures you entered under annual salary cost and time allocation</a:t>
            </a:r>
          </a:p>
        </p:txBody>
      </p:sp>
    </p:spTree>
    <p:extLst>
      <p:ext uri="{BB962C8B-B14F-4D97-AF65-F5344CB8AC3E}">
        <p14:creationId xmlns:p14="http://schemas.microsoft.com/office/powerpoint/2010/main" val="247929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9" grpId="0" animBg="1"/>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ppt/theme/themeOverride2.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docProps/app.xml><?xml version="1.0" encoding="utf-8"?>
<Properties xmlns="http://schemas.openxmlformats.org/officeDocument/2006/extended-properties" xmlns:vt="http://schemas.openxmlformats.org/officeDocument/2006/docPropsVTypes">
  <Template/>
  <TotalTime>3228</TotalTime>
  <Words>1911</Words>
  <Application>Microsoft Office PowerPoint</Application>
  <PresentationFormat>Widescreen</PresentationFormat>
  <Paragraphs>160</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MS Gothic</vt:lpstr>
      <vt:lpstr>Arial</vt:lpstr>
      <vt:lpstr>Calibri</vt:lpstr>
      <vt:lpstr>Times New Roman</vt:lpstr>
      <vt:lpstr>Tw Cen MT</vt:lpstr>
      <vt:lpstr>Droplet</vt:lpstr>
      <vt:lpstr>DCU EU Horizon europe  Budgeting Template</vt:lpstr>
      <vt:lpstr>PowerPoint Presentation</vt:lpstr>
      <vt:lpstr>Personnel Costs BUDGET </vt:lpstr>
      <vt:lpstr>Personnel – charged direct</vt:lpstr>
      <vt:lpstr>Personnel Costs- Salary Scales </vt:lpstr>
      <vt:lpstr>PowerPoint Presentation</vt:lpstr>
      <vt:lpstr>PowerPoint Presentation</vt:lpstr>
      <vt:lpstr>Personnel – PI  Input time / Admin</vt:lpstr>
      <vt:lpstr>PowerPoint Presentation</vt:lpstr>
      <vt:lpstr>PowerPoint Presentation</vt:lpstr>
      <vt:lpstr>PowerPoint Presentation</vt:lpstr>
      <vt:lpstr>Subcontracting Budget </vt:lpstr>
      <vt:lpstr>Travel BUDGET </vt:lpstr>
      <vt:lpstr>Travel Budget </vt:lpstr>
      <vt:lpstr>EQUIPMENT BUDGET – Full COST CLAIM </vt:lpstr>
      <vt:lpstr>EQUIPMENT BUDGET – Depreciation Only claim </vt:lpstr>
      <vt:lpstr>EQUIPMENT BUDGET – Depreciation Only claim </vt:lpstr>
      <vt:lpstr>Other Goods, Works &amp; Services</vt:lpstr>
      <vt:lpstr>Other Cost CATEGORIES</vt:lpstr>
      <vt:lpstr>PowerPoint Presentation</vt:lpstr>
      <vt:lpstr>PowerPoint Presentation</vt:lpstr>
      <vt:lpstr>PowerPoint Presentation</vt:lpstr>
      <vt:lpstr>Appendix 3 - Procurement</vt:lpstr>
    </vt:vector>
  </TitlesOfParts>
  <Company>Dublin City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DCU EU Budgeting Template</dc:title>
  <dc:creator>David Kelly</dc:creator>
  <cp:lastModifiedBy>John Morrissey</cp:lastModifiedBy>
  <cp:revision>408</cp:revision>
  <cp:lastPrinted>2020-03-03T11:44:03Z</cp:lastPrinted>
  <dcterms:created xsi:type="dcterms:W3CDTF">2020-01-08T12:17:08Z</dcterms:created>
  <dcterms:modified xsi:type="dcterms:W3CDTF">2021-09-27T10:48:02Z</dcterms:modified>
</cp:coreProperties>
</file>