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7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8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9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10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11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1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1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7" r:id="rId1"/>
    <p:sldMasterId id="2147483705" r:id="rId2"/>
    <p:sldMasterId id="2147483709" r:id="rId3"/>
    <p:sldMasterId id="2147483661" r:id="rId4"/>
    <p:sldMasterId id="2147483665" r:id="rId5"/>
    <p:sldMasterId id="2147483669" r:id="rId6"/>
    <p:sldMasterId id="2147483673" r:id="rId7"/>
    <p:sldMasterId id="2147483677" r:id="rId8"/>
    <p:sldMasterId id="2147483681" r:id="rId9"/>
    <p:sldMasterId id="2147483685" r:id="rId10"/>
    <p:sldMasterId id="2147483689" r:id="rId11"/>
    <p:sldMasterId id="2147483693" r:id="rId12"/>
    <p:sldMasterId id="2147483697" r:id="rId13"/>
    <p:sldMasterId id="2147483701" r:id="rId14"/>
  </p:sldMasterIdLst>
  <p:notesMasterIdLst>
    <p:notesMasterId r:id="rId33"/>
  </p:notesMasterIdLst>
  <p:handoutMasterIdLst>
    <p:handoutMasterId r:id="rId34"/>
  </p:handoutMasterIdLst>
  <p:sldIdLst>
    <p:sldId id="262" r:id="rId15"/>
    <p:sldId id="263" r:id="rId16"/>
    <p:sldId id="277" r:id="rId17"/>
    <p:sldId id="268" r:id="rId18"/>
    <p:sldId id="265" r:id="rId19"/>
    <p:sldId id="275" r:id="rId20"/>
    <p:sldId id="264" r:id="rId21"/>
    <p:sldId id="266" r:id="rId22"/>
    <p:sldId id="276" r:id="rId23"/>
    <p:sldId id="267" r:id="rId24"/>
    <p:sldId id="269" r:id="rId25"/>
    <p:sldId id="270" r:id="rId26"/>
    <p:sldId id="278" r:id="rId27"/>
    <p:sldId id="272" r:id="rId28"/>
    <p:sldId id="273" r:id="rId29"/>
    <p:sldId id="279" r:id="rId30"/>
    <p:sldId id="271" r:id="rId31"/>
    <p:sldId id="27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69"/>
    <a:srgbClr val="ED5338"/>
    <a:srgbClr val="4F86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06"/>
    <p:restoredTop sz="68140" autoAdjust="0"/>
  </p:normalViewPr>
  <p:slideViewPr>
    <p:cSldViewPr snapToGrid="0" snapToObjects="1">
      <p:cViewPr varScale="1">
        <p:scale>
          <a:sx n="75" d="100"/>
          <a:sy n="75" d="100"/>
        </p:scale>
        <p:origin x="215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E2DBC-89EC-422A-8F0C-95E89DA61197}" type="datetimeFigureOut">
              <a:rPr lang="en-IE" smtClean="0"/>
              <a:t>20/06/2019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0718B-88B7-4D03-9FDD-5B69FF4B621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74528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4298F-448F-F949-A2A4-E1B2ACBD3C92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921C9-F454-3940-BE85-971728C55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18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921C9-F454-3940-BE85-971728C55D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62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921C9-F454-3940-BE85-971728C55D1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97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921C9-F454-3940-BE85-971728C55D1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30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921C9-F454-3940-BE85-971728C55D1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707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921C9-F454-3940-BE85-971728C55D1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37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921C9-F454-3940-BE85-971728C55D1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64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921C9-F454-3940-BE85-971728C55D1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2516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921C9-F454-3940-BE85-971728C55D1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793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921C9-F454-3940-BE85-971728C55D1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057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921C9-F454-3940-BE85-971728C55D1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823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921C9-F454-3940-BE85-971728C55D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99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Includes reference</a:t>
            </a:r>
            <a:r>
              <a:rPr lang="en-IE" baseline="0" dirty="0" smtClean="0"/>
              <a:t> to approaches to,</a:t>
            </a:r>
          </a:p>
          <a:p>
            <a:r>
              <a:rPr lang="en-IE" baseline="0" dirty="0" smtClean="0"/>
              <a:t>Strategic Planning and Governance</a:t>
            </a:r>
          </a:p>
          <a:p>
            <a:r>
              <a:rPr lang="en-IE" baseline="0" dirty="0" smtClean="0"/>
              <a:t>QA processes on all aspects of Teaching and Learning- programme approval, assessment, external examiners, programmatic review </a:t>
            </a:r>
            <a:r>
              <a:rPr lang="en-IE" baseline="0" dirty="0" err="1" smtClean="0"/>
              <a:t>etc</a:t>
            </a:r>
            <a:endParaRPr lang="en-IE" baseline="0" dirty="0" smtClean="0"/>
          </a:p>
          <a:p>
            <a:r>
              <a:rPr lang="en-IE" baseline="0" dirty="0" smtClean="0"/>
              <a:t>Support for learners- quality enhancement in this regard</a:t>
            </a:r>
          </a:p>
          <a:p>
            <a:r>
              <a:rPr lang="en-IE" baseline="0" dirty="0" smtClean="0"/>
              <a:t>Management of Information- how data is used, </a:t>
            </a:r>
            <a:r>
              <a:rPr lang="en-IE" baseline="0" dirty="0" err="1" smtClean="0"/>
              <a:t>incl</a:t>
            </a:r>
            <a:r>
              <a:rPr lang="en-IE" baseline="0" dirty="0" smtClean="0"/>
              <a:t> analytics</a:t>
            </a:r>
          </a:p>
          <a:p>
            <a:r>
              <a:rPr lang="en-IE" baseline="0" dirty="0" smtClean="0"/>
              <a:t>Research</a:t>
            </a:r>
          </a:p>
          <a:p>
            <a:r>
              <a:rPr lang="en-IE" baseline="0" dirty="0" smtClean="0"/>
              <a:t>Collaborations/ TNE</a:t>
            </a:r>
          </a:p>
          <a:p>
            <a:r>
              <a:rPr lang="en-IE" baseline="0" dirty="0" smtClean="0"/>
              <a:t>Risk management</a:t>
            </a:r>
          </a:p>
          <a:p>
            <a:r>
              <a:rPr lang="en-IE" baseline="0" dirty="0" smtClean="0"/>
              <a:t>Public Information and communication</a:t>
            </a:r>
          </a:p>
          <a:p>
            <a:r>
              <a:rPr lang="en-IE" baseline="0" dirty="0" smtClean="0"/>
              <a:t>Academic staff recruitment and development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921C9-F454-3940-BE85-971728C55D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387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921C9-F454-3940-BE85-971728C55D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70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921C9-F454-3940-BE85-971728C55D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72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921C9-F454-3940-BE85-971728C55D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64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921C9-F454-3940-BE85-971728C55D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417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921C9-F454-3940-BE85-971728C55D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186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921C9-F454-3940-BE85-971728C55D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0306" y="1772014"/>
            <a:ext cx="9144000" cy="954332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0306" y="2818421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0306" y="1772014"/>
            <a:ext cx="9144000" cy="954332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0306" y="2818421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5106" y="1833059"/>
            <a:ext cx="4324818" cy="36685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5085" y="1833059"/>
            <a:ext cx="4248910" cy="36685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0306" y="1772014"/>
            <a:ext cx="9144000" cy="954332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0306" y="2818421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24911" y="1825625"/>
            <a:ext cx="4324818" cy="36685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04890" y="1825625"/>
            <a:ext cx="4248910" cy="36685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6101" y="1526688"/>
            <a:ext cx="9144000" cy="954332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6101" y="257309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0706" y="1825625"/>
            <a:ext cx="4324818" cy="36685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0685" y="1825625"/>
            <a:ext cx="4248910" cy="36685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0306" y="1541555"/>
            <a:ext cx="9144000" cy="954332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0306" y="2929933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370306" y="6221673"/>
            <a:ext cx="4114800" cy="237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9640" y="68563"/>
            <a:ext cx="9028888" cy="66460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309640" y="878275"/>
            <a:ext cx="9028888" cy="37467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24911" y="2925878"/>
            <a:ext cx="4324818" cy="36685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04890" y="2925878"/>
            <a:ext cx="4248910" cy="36685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1282" y="4411137"/>
            <a:ext cx="7546845" cy="954332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71282" y="5457544"/>
            <a:ext cx="7546845" cy="9358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671282" y="6485442"/>
            <a:ext cx="4114800" cy="237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663057" y="6356840"/>
            <a:ext cx="4114800" cy="237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8999" y="523078"/>
            <a:ext cx="9144000" cy="954332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8999" y="1569485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462550" y="6594232"/>
            <a:ext cx="4114800" cy="237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462550" y="6594232"/>
            <a:ext cx="4114800" cy="237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5378" y="1676942"/>
            <a:ext cx="4324818" cy="36685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357" y="1676942"/>
            <a:ext cx="4248910" cy="36685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462550" y="6594232"/>
            <a:ext cx="4114800" cy="237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5311" y="3994824"/>
            <a:ext cx="9144000" cy="954332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5311" y="5041231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462550" y="6594232"/>
            <a:ext cx="4114800" cy="237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1165" y="171838"/>
            <a:ext cx="9028888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1164" y="1662074"/>
            <a:ext cx="4324818" cy="36685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81143" y="1662074"/>
            <a:ext cx="4248910" cy="36685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462550" y="6594232"/>
            <a:ext cx="4114800" cy="237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6159" y="1833059"/>
            <a:ext cx="4324818" cy="36685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46138" y="1833059"/>
            <a:ext cx="4248910" cy="36685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1038" y="478472"/>
            <a:ext cx="9144000" cy="954332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1038" y="152487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441038" y="6594231"/>
            <a:ext cx="4114800" cy="237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441038" y="6594231"/>
            <a:ext cx="4114800" cy="237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0247" y="1699245"/>
            <a:ext cx="4324818" cy="36685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0226" y="1699245"/>
            <a:ext cx="4248910" cy="36685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441038" y="6594231"/>
            <a:ext cx="4114800" cy="237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0443" y="619722"/>
            <a:ext cx="9144000" cy="954332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0443" y="166612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790443" y="6594232"/>
            <a:ext cx="4114800" cy="237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441038" y="6594231"/>
            <a:ext cx="4114800" cy="237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0179" y="253613"/>
            <a:ext cx="9028888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0179" y="1751284"/>
            <a:ext cx="4324818" cy="36685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0158" y="1751284"/>
            <a:ext cx="4248910" cy="36685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441038" y="6594231"/>
            <a:ext cx="4114800" cy="237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0432" y="248014"/>
            <a:ext cx="9144000" cy="954332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0432" y="1294421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920432" y="6585440"/>
            <a:ext cx="4114800" cy="237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920432" y="6585440"/>
            <a:ext cx="4114800" cy="237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27078" y="1684377"/>
            <a:ext cx="4324818" cy="36685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07057" y="1684377"/>
            <a:ext cx="4248910" cy="36685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920432" y="6585440"/>
            <a:ext cx="4114800" cy="237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6170" y="478473"/>
            <a:ext cx="9144000" cy="954332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6170" y="152488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426170" y="6576648"/>
            <a:ext cx="4114800" cy="237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0306" y="1772014"/>
            <a:ext cx="9144000" cy="954332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0306" y="2818421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466159" y="6585440"/>
            <a:ext cx="4114800" cy="237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426170" y="6576648"/>
            <a:ext cx="4114800" cy="237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3603" y="1699245"/>
            <a:ext cx="4324818" cy="36685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3582" y="1699245"/>
            <a:ext cx="4248910" cy="36685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426170" y="6576648"/>
            <a:ext cx="4114800" cy="237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466159" y="6585440"/>
            <a:ext cx="4114800" cy="237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6159" y="1833059"/>
            <a:ext cx="4324818" cy="36685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46138" y="1833059"/>
            <a:ext cx="4248910" cy="36685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466159" y="6585440"/>
            <a:ext cx="4114800" cy="237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0306" y="1772014"/>
            <a:ext cx="9144000" cy="954332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0306" y="2818421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466159" y="6585440"/>
            <a:ext cx="4114800" cy="237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466159" y="6585440"/>
            <a:ext cx="4114800" cy="237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6159" y="1833059"/>
            <a:ext cx="4324818" cy="36685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46138" y="1833059"/>
            <a:ext cx="4248910" cy="36685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466159" y="6585440"/>
            <a:ext cx="4114800" cy="237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0.jp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1.jpg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2.jpg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3.jpg"/><Relationship Id="rId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4.jpg"/><Relationship Id="rId4" Type="http://schemas.openxmlformats.org/officeDocument/2006/relationships/theme" Target="../theme/theme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7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.jp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66159" y="365125"/>
            <a:ext cx="90288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6159" y="1825626"/>
            <a:ext cx="9028888" cy="3746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972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.PingFangSC-Regular" charset="-122"/>
        <a:buChar char="－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32813" y="134667"/>
            <a:ext cx="90288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2813" y="1595168"/>
            <a:ext cx="9028888" cy="3746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649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.PingFangSC-Regular" charset="-122"/>
        <a:buChar char="－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0247" y="201574"/>
            <a:ext cx="90288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247" y="1662075"/>
            <a:ext cx="9028888" cy="3746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274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.PingFangSC-Regular" charset="-122"/>
        <a:buChar char="－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2550" y="231310"/>
            <a:ext cx="90288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2550" y="1691811"/>
            <a:ext cx="9028888" cy="3746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800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.PingFangSC-Regular" charset="-122"/>
        <a:buChar char="－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27078" y="194139"/>
            <a:ext cx="90288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7078" y="1654640"/>
            <a:ext cx="9028888" cy="3746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03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.PingFangSC-Regular" charset="-122"/>
        <a:buChar char="－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3604" y="209008"/>
            <a:ext cx="90288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3604" y="1669509"/>
            <a:ext cx="9028888" cy="3746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74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.PingFangSC-Regular" charset="-122"/>
        <a:buChar char="－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66159" y="365125"/>
            <a:ext cx="90288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6159" y="1825626"/>
            <a:ext cx="9028888" cy="3746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466159" y="6603024"/>
            <a:ext cx="4114800" cy="237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762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.PingFangSC-Regular" charset="-122"/>
        <a:buChar char="－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0483" y="101516"/>
            <a:ext cx="9028888" cy="845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0483" y="1191312"/>
            <a:ext cx="9028888" cy="3746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74608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.PingFangSC-Regular" charset="-122"/>
        <a:buChar char="－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85106" y="365125"/>
            <a:ext cx="90288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5106" y="1825626"/>
            <a:ext cx="9028888" cy="3746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15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.PingFangSC-Regular" charset="-122"/>
        <a:buChar char="－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4911" y="365125"/>
            <a:ext cx="90288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4911" y="1825626"/>
            <a:ext cx="9028888" cy="3746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37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.PingFangSC-Regular" charset="-122"/>
        <a:buChar char="－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0706" y="365125"/>
            <a:ext cx="90288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0706" y="1825626"/>
            <a:ext cx="9028888" cy="3746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35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.PingFangSC-Regular" charset="-122"/>
        <a:buChar char="－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4911" y="1168013"/>
            <a:ext cx="90288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4911" y="2948182"/>
            <a:ext cx="9028888" cy="3746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43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.PingFangSC-Regular" charset="-122"/>
        <a:buChar char="－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63057" y="4587721"/>
            <a:ext cx="74807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49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25379" y="223876"/>
            <a:ext cx="90288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5379" y="1684377"/>
            <a:ext cx="9028888" cy="3746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1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.PingFangSC-Regular" charset="-122"/>
        <a:buChar char="－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0782" y="0"/>
            <a:ext cx="9776171" cy="3385037"/>
          </a:xfrm>
          <a:prstGeom prst="rect">
            <a:avLst/>
          </a:prstGeom>
          <a:solidFill>
            <a:srgbClr val="58C7D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DCU </a:t>
            </a:r>
            <a:r>
              <a:rPr lang="en-US" dirty="0" err="1" smtClean="0"/>
              <a:t>Cinnte</a:t>
            </a:r>
            <a:r>
              <a:rPr lang="en-US" dirty="0" smtClean="0"/>
              <a:t> Institutional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1038" y="1692518"/>
            <a:ext cx="9144000" cy="165576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Summary of Peer Review Findings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Heads and Deans</a:t>
            </a:r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 smtClean="0">
                <a:solidFill>
                  <a:schemeClr val="bg1"/>
                </a:solidFill>
              </a:rPr>
              <a:t>20</a:t>
            </a:r>
            <a:r>
              <a:rPr lang="en-US" sz="32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June, 2019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083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434" y="265418"/>
            <a:ext cx="9028888" cy="845836"/>
          </a:xfrm>
        </p:spPr>
        <p:txBody>
          <a:bodyPr/>
          <a:lstStyle/>
          <a:p>
            <a:r>
              <a:rPr lang="en-IE" dirty="0" smtClean="0">
                <a:solidFill>
                  <a:srgbClr val="003F69"/>
                </a:solidFill>
              </a:rPr>
              <a:t>Report Commendations (6/6)</a:t>
            </a:r>
            <a:endParaRPr lang="en-IE" dirty="0">
              <a:solidFill>
                <a:srgbClr val="003F6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0483" y="1305017"/>
            <a:ext cx="10736616" cy="5202316"/>
          </a:xfrm>
        </p:spPr>
        <p:txBody>
          <a:bodyPr>
            <a:normAutofit/>
          </a:bodyPr>
          <a:lstStyle/>
          <a:p>
            <a:pPr marL="0" indent="0" defTabSz="179388">
              <a:buNone/>
            </a:pPr>
            <a:endParaRPr lang="en-IE" sz="2200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 defTabSz="179388">
              <a:buAutoNum type="arabicPeriod" startAt="11"/>
            </a:pPr>
            <a:r>
              <a:rPr lang="en-IE" sz="2200" dirty="0">
                <a:solidFill>
                  <a:schemeClr val="bg1">
                    <a:lumMod val="50000"/>
                  </a:schemeClr>
                </a:solidFill>
              </a:rPr>
              <a:t>The review team commends DCU’s existing </a:t>
            </a:r>
            <a:r>
              <a:rPr lang="en-IE" sz="2200" b="1" dirty="0"/>
              <a:t>commitment to </a:t>
            </a:r>
            <a:r>
              <a:rPr lang="en-IE" sz="2200" b="1" dirty="0" smtClean="0"/>
              <a:t>widening participation </a:t>
            </a:r>
            <a:r>
              <a:rPr lang="en-IE" sz="2200" b="1" dirty="0"/>
              <a:t>in third level education</a:t>
            </a:r>
            <a:r>
              <a:rPr lang="en-IE" sz="2200" dirty="0">
                <a:solidFill>
                  <a:schemeClr val="bg1">
                    <a:lumMod val="50000"/>
                  </a:schemeClr>
                </a:solidFill>
              </a:rPr>
              <a:t> and with its new initiatives relating </a:t>
            </a:r>
            <a:r>
              <a:rPr lang="en-IE" sz="2200" dirty="0" smtClean="0">
                <a:solidFill>
                  <a:schemeClr val="bg1">
                    <a:lumMod val="50000"/>
                  </a:schemeClr>
                </a:solidFill>
              </a:rPr>
              <a:t>to prospective </a:t>
            </a:r>
            <a:r>
              <a:rPr lang="en-IE" sz="2200" dirty="0">
                <a:solidFill>
                  <a:schemeClr val="bg1">
                    <a:lumMod val="50000"/>
                  </a:schemeClr>
                </a:solidFill>
              </a:rPr>
              <a:t>learners with autism, learners within the asylum system, and </a:t>
            </a:r>
            <a:r>
              <a:rPr lang="en-IE" sz="2200" dirty="0" smtClean="0">
                <a:solidFill>
                  <a:schemeClr val="bg1">
                    <a:lumMod val="50000"/>
                  </a:schemeClr>
                </a:solidFill>
              </a:rPr>
              <a:t>to student </a:t>
            </a:r>
            <a:r>
              <a:rPr lang="en-IE" sz="2200" dirty="0">
                <a:solidFill>
                  <a:schemeClr val="bg1">
                    <a:lumMod val="50000"/>
                  </a:schemeClr>
                </a:solidFill>
              </a:rPr>
              <a:t>from socio-economically disadvantaged backgrounds pursuing a teacher education programme. </a:t>
            </a:r>
          </a:p>
          <a:p>
            <a:pPr marL="457200" indent="-457200" defTabSz="179388">
              <a:buAutoNum type="arabicPeriod" startAt="11"/>
            </a:pPr>
            <a:endParaRPr lang="en-IE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 defTabSz="179388">
              <a:buAutoNum type="arabicPeriod" startAt="11"/>
            </a:pPr>
            <a:endParaRPr lang="en-IE" sz="22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defTabSz="179388">
              <a:buNone/>
            </a:pPr>
            <a:r>
              <a:rPr lang="en-IE" sz="2200" dirty="0">
                <a:solidFill>
                  <a:schemeClr val="bg1">
                    <a:lumMod val="50000"/>
                  </a:schemeClr>
                </a:solidFill>
              </a:rPr>
              <a:t>12.	The review team commends DCU’s </a:t>
            </a:r>
            <a:r>
              <a:rPr lang="en-IE" sz="2200" b="1" dirty="0"/>
              <a:t>procedure for students at risk </a:t>
            </a:r>
            <a:r>
              <a:rPr lang="en-IE" sz="2200" b="1" dirty="0" smtClean="0"/>
              <a:t>of 								academic non-progression</a:t>
            </a:r>
            <a:r>
              <a:rPr lang="en-IE" sz="2200" dirty="0">
                <a:solidFill>
                  <a:schemeClr val="bg1">
                    <a:lumMod val="50000"/>
                  </a:schemeClr>
                </a:solidFill>
              </a:rPr>
              <a:t>, not only for a clear methodology for identifying at </a:t>
            </a:r>
            <a:r>
              <a:rPr lang="en-IE" sz="2200" dirty="0" smtClean="0">
                <a:solidFill>
                  <a:schemeClr val="bg1">
                    <a:lumMod val="50000"/>
                  </a:schemeClr>
                </a:solidFill>
              </a:rPr>
              <a:t>				risk students but </a:t>
            </a:r>
            <a:r>
              <a:rPr lang="en-IE" sz="2200" dirty="0">
                <a:solidFill>
                  <a:schemeClr val="bg1">
                    <a:lumMod val="50000"/>
                  </a:schemeClr>
                </a:solidFill>
              </a:rPr>
              <a:t>also for ensuring that it is a student-centred and student-led </a:t>
            </a:r>
            <a:r>
              <a:rPr lang="en-IE" sz="2200" dirty="0" smtClean="0">
                <a:solidFill>
                  <a:schemeClr val="bg1">
                    <a:lumMod val="50000"/>
                  </a:schemeClr>
                </a:solidFill>
              </a:rPr>
              <a:t>					approach</a:t>
            </a:r>
            <a:r>
              <a:rPr lang="en-IE" sz="22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endParaRPr lang="en-I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483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0782" y="0"/>
            <a:ext cx="9776171" cy="3385037"/>
          </a:xfrm>
          <a:prstGeom prst="rect">
            <a:avLst/>
          </a:prstGeom>
          <a:solidFill>
            <a:srgbClr val="58C7D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8140" y="2249180"/>
            <a:ext cx="4928813" cy="954332"/>
          </a:xfrm>
        </p:spPr>
        <p:txBody>
          <a:bodyPr>
            <a:normAutofit/>
          </a:bodyPr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839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003F69"/>
                </a:solidFill>
              </a:rPr>
              <a:t>Report Commendations (1/6)</a:t>
            </a:r>
            <a:endParaRPr lang="en-IE" dirty="0">
              <a:solidFill>
                <a:srgbClr val="003F6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0483" y="1251751"/>
            <a:ext cx="10736616" cy="5255582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review team recommends that the University provide </a:t>
            </a:r>
            <a:r>
              <a:rPr lang="en-US" b="1" dirty="0"/>
              <a:t>training and support for student representatives on Governing Authority</a:t>
            </a:r>
            <a:r>
              <a:rPr lang="en-US" dirty="0"/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to enable them to make an effective contribution in that role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457200" lvl="0" indent="-457200">
              <a:buFont typeface="+mj-lt"/>
              <a:buAutoNum type="arabicPeriod"/>
            </a:pPr>
            <a:endParaRPr lang="en-IE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endParaRPr lang="en-IE" dirty="0">
              <a:solidFill>
                <a:schemeClr val="bg1">
                  <a:lumMod val="50000"/>
                </a:schemeClr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endParaRPr lang="en-IE" dirty="0">
              <a:solidFill>
                <a:schemeClr val="bg1">
                  <a:lumMod val="50000"/>
                </a:schemeClr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review team recommends that, as a matter of urgency, DCU should </a:t>
            </a:r>
            <a:r>
              <a:rPr lang="en-US" b="1" dirty="0"/>
              <a:t>implement a fit-for-purpose, University-wide, system of independent evaluation of the student learning experience at the module </a:t>
            </a:r>
            <a:r>
              <a:rPr lang="en-US" b="1" dirty="0" smtClean="0"/>
              <a:t>level….</a:t>
            </a:r>
          </a:p>
          <a:p>
            <a:pPr marL="457200" lvl="0" indent="-457200">
              <a:buFont typeface="+mj-lt"/>
              <a:buAutoNum type="arabicPeriod"/>
            </a:pPr>
            <a:endParaRPr lang="en-US" b="1" dirty="0" smtClean="0"/>
          </a:p>
          <a:p>
            <a:endParaRPr lang="en-IE" dirty="0">
              <a:solidFill>
                <a:schemeClr val="bg1">
                  <a:lumMod val="50000"/>
                </a:schemeClr>
              </a:solidFill>
            </a:endParaRPr>
          </a:p>
          <a:p>
            <a:endParaRPr lang="en-I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122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003F69"/>
                </a:solidFill>
              </a:rPr>
              <a:t>Report Commendations (2/6)</a:t>
            </a:r>
            <a:endParaRPr lang="en-IE" dirty="0">
              <a:solidFill>
                <a:srgbClr val="003F6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0483" y="1251751"/>
            <a:ext cx="10736616" cy="525558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b="1" dirty="0" smtClean="0"/>
          </a:p>
          <a:p>
            <a:pPr marL="457200" lvl="0" indent="-457200">
              <a:buFont typeface="+mj-lt"/>
              <a:buAutoNum type="arabicPeriod" startAt="3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review team recommends that the University should take steps to </a:t>
            </a:r>
            <a:r>
              <a:rPr lang="en-US" b="1" dirty="0"/>
              <a:t>ensure effective communication to staff and students about responses to feedback provided and changes implemented (or not) as a result of quality assurance activities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457200" lvl="0" indent="-457200">
              <a:buFont typeface="+mj-lt"/>
              <a:buAutoNum type="arabicPeriod" startAt="3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457200" lvl="0" indent="-457200">
              <a:buFont typeface="+mj-lt"/>
              <a:buAutoNum type="arabicPeriod" startAt="3"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en-IE" dirty="0">
                <a:solidFill>
                  <a:schemeClr val="bg1">
                    <a:lumMod val="50000"/>
                  </a:schemeClr>
                </a:solidFill>
              </a:rPr>
              <a:t>The review team recommends that the University </a:t>
            </a:r>
            <a:r>
              <a:rPr lang="en-IE" b="1" dirty="0"/>
              <a:t>develop a Data Analytics Support Plan to ensure that the Quality Framework is supported by appropriate analytic capacity </a:t>
            </a:r>
            <a:r>
              <a:rPr lang="en-IE" dirty="0">
                <a:solidFill>
                  <a:schemeClr val="bg1">
                    <a:lumMod val="50000"/>
                  </a:schemeClr>
                </a:solidFill>
              </a:rPr>
              <a:t>enabling the University to better identify and understand differences in student progression and performance. </a:t>
            </a:r>
          </a:p>
          <a:p>
            <a:pPr marL="457200" lvl="0" indent="-457200">
              <a:buFont typeface="+mj-lt"/>
              <a:buAutoNum type="arabicPeriod" startAt="3"/>
            </a:pPr>
            <a:endParaRPr lang="en-IE" dirty="0">
              <a:solidFill>
                <a:schemeClr val="bg1">
                  <a:lumMod val="50000"/>
                </a:schemeClr>
              </a:solidFill>
            </a:endParaRPr>
          </a:p>
          <a:p>
            <a:endParaRPr lang="en-IE" dirty="0">
              <a:solidFill>
                <a:schemeClr val="bg1">
                  <a:lumMod val="50000"/>
                </a:schemeClr>
              </a:solidFill>
            </a:endParaRPr>
          </a:p>
          <a:p>
            <a:endParaRPr lang="en-I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625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003F69"/>
                </a:solidFill>
              </a:rPr>
              <a:t>Report Recommendations (3/6)</a:t>
            </a:r>
            <a:endParaRPr lang="en-IE" dirty="0">
              <a:solidFill>
                <a:srgbClr val="003F6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0483" y="1251751"/>
            <a:ext cx="10736616" cy="5255582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 startAt="5"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IE" dirty="0">
                <a:solidFill>
                  <a:schemeClr val="bg1">
                    <a:lumMod val="50000"/>
                  </a:schemeClr>
                </a:solidFill>
              </a:rPr>
              <a:t>review team recommends that the University should a) develop systematic sets of </a:t>
            </a:r>
            <a:r>
              <a:rPr lang="en-IE" b="1" dirty="0"/>
              <a:t>University-wide policies clarifying the minimum expectations of what Faculties and Schools should provide to secure a consistent student learning experience </a:t>
            </a:r>
            <a:r>
              <a:rPr lang="en-IE" dirty="0">
                <a:solidFill>
                  <a:schemeClr val="bg1">
                    <a:lumMod val="50000"/>
                  </a:schemeClr>
                </a:solidFill>
              </a:rPr>
              <a:t>and b) monitor their implementation. </a:t>
            </a:r>
            <a:endParaRPr lang="en-IE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lvl="0" indent="-457200">
              <a:buFont typeface="+mj-lt"/>
              <a:buAutoNum type="arabicPeriod" startAt="5"/>
            </a:pPr>
            <a:endParaRPr lang="en-IE" dirty="0">
              <a:solidFill>
                <a:schemeClr val="bg1">
                  <a:lumMod val="50000"/>
                </a:schemeClr>
              </a:solidFill>
            </a:endParaRPr>
          </a:p>
          <a:p>
            <a:pPr marL="457200" lvl="0" indent="-457200">
              <a:buFont typeface="+mj-lt"/>
              <a:buAutoNum type="arabicPeriod" startAt="5"/>
            </a:pPr>
            <a:endParaRPr lang="en-IE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lvl="0" indent="-457200">
              <a:buFont typeface="+mj-lt"/>
              <a:buAutoNum type="arabicPeriod" startAt="5"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IE" dirty="0">
                <a:solidFill>
                  <a:schemeClr val="bg1">
                    <a:lumMod val="50000"/>
                  </a:schemeClr>
                </a:solidFill>
              </a:rPr>
              <a:t>review team recommends that the University should consider both setting and monitoring expected targets in order to </a:t>
            </a:r>
            <a:r>
              <a:rPr lang="en-IE" b="1" dirty="0"/>
              <a:t>clarify expectations for both research students and supervisors</a:t>
            </a:r>
            <a:r>
              <a:rPr lang="en-IE" dirty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  <a:p>
            <a:endParaRPr lang="en-IE" dirty="0">
              <a:solidFill>
                <a:schemeClr val="bg1">
                  <a:lumMod val="50000"/>
                </a:schemeClr>
              </a:solidFill>
            </a:endParaRPr>
          </a:p>
          <a:p>
            <a:endParaRPr lang="en-I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519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003F69"/>
                </a:solidFill>
              </a:rPr>
              <a:t>Report Recommendations (4/6)</a:t>
            </a:r>
            <a:endParaRPr lang="en-IE" dirty="0">
              <a:solidFill>
                <a:srgbClr val="003F6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0483" y="1251751"/>
            <a:ext cx="10736616" cy="4922215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 startAt="7"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IE" dirty="0">
                <a:solidFill>
                  <a:schemeClr val="bg1">
                    <a:lumMod val="50000"/>
                  </a:schemeClr>
                </a:solidFill>
              </a:rPr>
              <a:t>review team recommends the implementation of </a:t>
            </a:r>
            <a:r>
              <a:rPr lang="en-IE" b="1" dirty="0"/>
              <a:t>a regular staff satisfaction survey </a:t>
            </a:r>
            <a:r>
              <a:rPr lang="en-IE" dirty="0">
                <a:solidFill>
                  <a:schemeClr val="bg1">
                    <a:lumMod val="50000"/>
                  </a:schemeClr>
                </a:solidFill>
              </a:rPr>
              <a:t>for all staff in order to monitor the prevailing culture and identify the support and development required</a:t>
            </a:r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457200" lvl="0" indent="-457200">
              <a:buFont typeface="+mj-lt"/>
              <a:buAutoNum type="arabicPeriod" startAt="7"/>
            </a:pPr>
            <a:endParaRPr lang="en-IE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lvl="0" indent="-457200">
              <a:buFont typeface="+mj-lt"/>
              <a:buAutoNum type="arabicPeriod" startAt="7"/>
            </a:pPr>
            <a:endParaRPr lang="en-IE" dirty="0">
              <a:solidFill>
                <a:schemeClr val="bg1">
                  <a:lumMod val="50000"/>
                </a:schemeClr>
              </a:solidFill>
            </a:endParaRPr>
          </a:p>
          <a:p>
            <a:pPr marL="457200" lvl="0" indent="-457200">
              <a:buFont typeface="+mj-lt"/>
              <a:buAutoNum type="arabicPeriod" startAt="7"/>
            </a:pPr>
            <a:endParaRPr lang="en-IE" dirty="0">
              <a:solidFill>
                <a:schemeClr val="bg1">
                  <a:lumMod val="50000"/>
                </a:schemeClr>
              </a:solidFill>
            </a:endParaRPr>
          </a:p>
          <a:p>
            <a:pPr marL="457200" lvl="0" indent="-457200">
              <a:buFont typeface="+mj-lt"/>
              <a:buAutoNum type="arabicPeriod" startAt="7"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IE" dirty="0">
                <a:solidFill>
                  <a:schemeClr val="bg1">
                    <a:lumMod val="50000"/>
                  </a:schemeClr>
                </a:solidFill>
              </a:rPr>
              <a:t>review team recommends that the University should continue to implement operational changes to </a:t>
            </a:r>
            <a:r>
              <a:rPr lang="en-IE" b="1" dirty="0"/>
              <a:t>build a more systematised recruitment process focusing on increased efficiency, speed </a:t>
            </a:r>
            <a:r>
              <a:rPr lang="en-IE" dirty="0">
                <a:solidFill>
                  <a:schemeClr val="bg1">
                    <a:lumMod val="50000"/>
                  </a:schemeClr>
                </a:solidFill>
              </a:rPr>
              <a:t>and the adoption of online rather than manual transfer of data. </a:t>
            </a:r>
            <a:endParaRPr lang="en-IE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lvl="0" indent="-457200">
              <a:buFont typeface="+mj-lt"/>
              <a:buAutoNum type="arabicPeriod" startAt="7"/>
            </a:pPr>
            <a:endParaRPr lang="en-IE" dirty="0">
              <a:solidFill>
                <a:schemeClr val="bg1">
                  <a:lumMod val="50000"/>
                </a:schemeClr>
              </a:solidFill>
            </a:endParaRPr>
          </a:p>
          <a:p>
            <a:endParaRPr lang="en-IE" dirty="0">
              <a:solidFill>
                <a:schemeClr val="bg1">
                  <a:lumMod val="50000"/>
                </a:schemeClr>
              </a:solidFill>
            </a:endParaRPr>
          </a:p>
          <a:p>
            <a:endParaRPr lang="en-I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207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003F69"/>
                </a:solidFill>
              </a:rPr>
              <a:t>Report Recommendations (5/6)</a:t>
            </a:r>
            <a:endParaRPr lang="en-IE" dirty="0">
              <a:solidFill>
                <a:srgbClr val="003F6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0483" y="1251751"/>
            <a:ext cx="10736616" cy="4922215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 startAt="7"/>
            </a:pPr>
            <a:endParaRPr lang="en-IE" dirty="0">
              <a:solidFill>
                <a:schemeClr val="bg1">
                  <a:lumMod val="50000"/>
                </a:schemeClr>
              </a:solidFill>
            </a:endParaRPr>
          </a:p>
          <a:p>
            <a:pPr marL="457200" lvl="0" indent="-457200">
              <a:buFont typeface="+mj-lt"/>
              <a:buAutoNum type="arabicPeriod" startAt="9"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IE" dirty="0">
                <a:solidFill>
                  <a:schemeClr val="bg1">
                    <a:lumMod val="50000"/>
                  </a:schemeClr>
                </a:solidFill>
              </a:rPr>
              <a:t>review team recommends that it is essential for the revised </a:t>
            </a:r>
            <a:r>
              <a:rPr lang="en-IE" b="1" dirty="0"/>
              <a:t>Performance Management Development Scheme to be implemented, on schedule</a:t>
            </a:r>
            <a:r>
              <a:rPr lang="en-IE" dirty="0">
                <a:solidFill>
                  <a:schemeClr val="bg1">
                    <a:lumMod val="50000"/>
                  </a:schemeClr>
                </a:solidFill>
              </a:rPr>
              <a:t>, by the third quarter of 2019 in order to underpin quality and provide staff support (for example through links to probation, sabbaticals and promotion applications</a:t>
            </a:r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).</a:t>
            </a:r>
          </a:p>
          <a:p>
            <a:pPr marL="457200" lvl="0" indent="-457200">
              <a:buFont typeface="+mj-lt"/>
              <a:buAutoNum type="arabicPeriod" startAt="9"/>
            </a:pPr>
            <a:endParaRPr lang="en-IE" dirty="0">
              <a:solidFill>
                <a:schemeClr val="bg1">
                  <a:lumMod val="50000"/>
                </a:schemeClr>
              </a:solidFill>
            </a:endParaRPr>
          </a:p>
          <a:p>
            <a:pPr marL="457200" lvl="0" indent="-457200">
              <a:buFont typeface="+mj-lt"/>
              <a:buAutoNum type="arabicPeriod" startAt="9"/>
            </a:pPr>
            <a:endParaRPr lang="en-IE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lvl="0" indent="-457200">
              <a:buFont typeface="+mj-lt"/>
              <a:buAutoNum type="arabicPeriod" startAt="10"/>
            </a:pPr>
            <a:r>
              <a:rPr lang="en-IE" dirty="0">
                <a:solidFill>
                  <a:prstClr val="white">
                    <a:lumMod val="50000"/>
                  </a:prstClr>
                </a:solidFill>
              </a:rPr>
              <a:t>The review team recommends that, in the light of the University’s plans for the expansion of Transnational Education (TNE), it should as a matter of urgency </a:t>
            </a:r>
            <a:r>
              <a:rPr lang="en-IE" b="1" dirty="0">
                <a:solidFill>
                  <a:prstClr val="black"/>
                </a:solidFill>
              </a:rPr>
              <a:t>mainstream the quality assurance and enhancement of TNE </a:t>
            </a:r>
            <a:r>
              <a:rPr lang="en-IE" dirty="0">
                <a:solidFill>
                  <a:prstClr val="white">
                    <a:lumMod val="50000"/>
                  </a:prstClr>
                </a:solidFill>
              </a:rPr>
              <a:t>…it is recommended to build more control into the procedures for partner selection and due diligence…</a:t>
            </a:r>
          </a:p>
          <a:p>
            <a:pPr marL="457200" lvl="0" indent="-457200">
              <a:buFont typeface="+mj-lt"/>
              <a:buAutoNum type="arabicPeriod" startAt="9"/>
            </a:pPr>
            <a:endParaRPr lang="en-IE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lvl="0" indent="-457200">
              <a:buFont typeface="+mj-lt"/>
              <a:buAutoNum type="arabicPeriod" startAt="9"/>
            </a:pPr>
            <a:endParaRPr lang="en-IE" dirty="0">
              <a:solidFill>
                <a:schemeClr val="bg1">
                  <a:lumMod val="50000"/>
                </a:schemeClr>
              </a:solidFill>
            </a:endParaRPr>
          </a:p>
          <a:p>
            <a:pPr marL="457200" lvl="0" indent="-457200">
              <a:buFont typeface="+mj-lt"/>
              <a:buAutoNum type="arabicPeriod" startAt="9"/>
            </a:pPr>
            <a:endParaRPr lang="en-IE" dirty="0">
              <a:solidFill>
                <a:schemeClr val="bg1">
                  <a:lumMod val="50000"/>
                </a:schemeClr>
              </a:solidFill>
            </a:endParaRPr>
          </a:p>
          <a:p>
            <a:endParaRPr lang="en-IE" dirty="0">
              <a:solidFill>
                <a:schemeClr val="bg1">
                  <a:lumMod val="50000"/>
                </a:schemeClr>
              </a:solidFill>
            </a:endParaRPr>
          </a:p>
          <a:p>
            <a:endParaRPr lang="en-I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23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003F69"/>
                </a:solidFill>
              </a:rPr>
              <a:t>Report Recommendations (6/6)</a:t>
            </a:r>
            <a:endParaRPr lang="en-IE" dirty="0">
              <a:solidFill>
                <a:srgbClr val="003F6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0483" y="947352"/>
            <a:ext cx="10736616" cy="5255582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 startAt="10"/>
            </a:pPr>
            <a:endParaRPr lang="en-IE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lvl="0" indent="-457200">
              <a:buFont typeface="+mj-lt"/>
              <a:buAutoNum type="arabicPeriod" startAt="11"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IE" dirty="0">
                <a:solidFill>
                  <a:schemeClr val="bg1">
                    <a:lumMod val="50000"/>
                  </a:schemeClr>
                </a:solidFill>
              </a:rPr>
              <a:t>review team recommends that the </a:t>
            </a:r>
            <a:r>
              <a:rPr lang="en-IE" b="1" dirty="0"/>
              <a:t>University address arrangements for the protection of enrolled learners at linked </a:t>
            </a:r>
            <a:r>
              <a:rPr lang="en-IE" b="1" dirty="0" smtClean="0"/>
              <a:t>providers</a:t>
            </a:r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… </a:t>
            </a:r>
          </a:p>
          <a:p>
            <a:pPr marL="457200" lvl="0" indent="-457200">
              <a:buFont typeface="+mj-lt"/>
              <a:buAutoNum type="arabicPeriod" startAt="11"/>
            </a:pPr>
            <a:endParaRPr lang="en-IE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lvl="0" indent="-457200">
              <a:buFont typeface="+mj-lt"/>
              <a:buAutoNum type="arabicPeriod" startAt="11"/>
            </a:pPr>
            <a:endParaRPr lang="en-IE" dirty="0">
              <a:solidFill>
                <a:schemeClr val="bg1">
                  <a:lumMod val="50000"/>
                </a:schemeClr>
              </a:solidFill>
            </a:endParaRPr>
          </a:p>
          <a:p>
            <a:pPr marL="457200" lvl="0" indent="-457200">
              <a:buFont typeface="+mj-lt"/>
              <a:buAutoNum type="arabicPeriod" startAt="11"/>
            </a:pPr>
            <a:endParaRPr lang="en-IE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lvl="0" indent="-457200">
              <a:buFont typeface="+mj-lt"/>
              <a:buAutoNum type="arabicPeriod" startAt="11"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IE" dirty="0">
                <a:solidFill>
                  <a:schemeClr val="bg1">
                    <a:lumMod val="50000"/>
                  </a:schemeClr>
                </a:solidFill>
              </a:rPr>
              <a:t>review team recommends that </a:t>
            </a:r>
            <a:r>
              <a:rPr lang="en-IE" b="1" dirty="0"/>
              <a:t>improved support for international students should continue to be addressed</a:t>
            </a:r>
            <a:r>
              <a:rPr lang="en-IE" dirty="0">
                <a:solidFill>
                  <a:schemeClr val="bg1">
                    <a:lumMod val="50000"/>
                  </a:schemeClr>
                </a:solidFill>
              </a:rPr>
              <a:t>. In particular, the respective roles of the Graduate Studies Office and the International Office should be clarified in respect of international postgraduate research </a:t>
            </a:r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students…</a:t>
            </a:r>
            <a:endParaRPr lang="en-IE" dirty="0">
              <a:solidFill>
                <a:schemeClr val="bg1">
                  <a:lumMod val="50000"/>
                </a:schemeClr>
              </a:solidFill>
            </a:endParaRPr>
          </a:p>
          <a:p>
            <a:endParaRPr lang="en-I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365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784" y="400865"/>
            <a:ext cx="9028888" cy="664605"/>
          </a:xfrm>
        </p:spPr>
        <p:txBody>
          <a:bodyPr>
            <a:normAutofit/>
          </a:bodyPr>
          <a:lstStyle/>
          <a:p>
            <a:r>
              <a:rPr lang="en-IE" sz="3200" dirty="0" smtClean="0">
                <a:solidFill>
                  <a:srgbClr val="003F69"/>
                </a:solidFill>
              </a:rPr>
              <a:t>Next Steps</a:t>
            </a:r>
            <a:endParaRPr lang="en-IE" sz="3200" dirty="0">
              <a:solidFill>
                <a:srgbClr val="003F6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1784" y="1845941"/>
            <a:ext cx="9364496" cy="3746744"/>
          </a:xfrm>
        </p:spPr>
        <p:txBody>
          <a:bodyPr>
            <a:normAutofit/>
          </a:bodyPr>
          <a:lstStyle/>
          <a:p>
            <a:r>
              <a:rPr lang="en-IE" dirty="0" smtClean="0"/>
              <a:t>Communication of Institutional Review Report (May- June 2019)</a:t>
            </a:r>
          </a:p>
          <a:p>
            <a:endParaRPr lang="en-IE" dirty="0" smtClean="0"/>
          </a:p>
          <a:p>
            <a:r>
              <a:rPr lang="en-IE" dirty="0" smtClean="0"/>
              <a:t>Identify Areas of Responsibility for Quality Improvement Planning in Response to Review (June- Dec 2019)</a:t>
            </a:r>
          </a:p>
          <a:p>
            <a:endParaRPr lang="en-IE" dirty="0" smtClean="0"/>
          </a:p>
          <a:p>
            <a:r>
              <a:rPr lang="en-IE" dirty="0" smtClean="0"/>
              <a:t>Formal Institutional Response provided to QQI (Jan/Feb 2020)</a:t>
            </a:r>
          </a:p>
          <a:p>
            <a:endParaRPr lang="en-IE" dirty="0" smtClean="0"/>
          </a:p>
          <a:p>
            <a:r>
              <a:rPr lang="en-IE" dirty="0" smtClean="0"/>
              <a:t>Ongoing monitoring of improvement plan </a:t>
            </a:r>
            <a:r>
              <a:rPr lang="en-IE" dirty="0"/>
              <a:t>i</a:t>
            </a:r>
            <a:r>
              <a:rPr lang="en-IE" dirty="0" smtClean="0"/>
              <a:t>mplementation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91005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663" y="133075"/>
            <a:ext cx="9028888" cy="664605"/>
          </a:xfrm>
        </p:spPr>
        <p:txBody>
          <a:bodyPr>
            <a:normAutofit/>
          </a:bodyPr>
          <a:lstStyle/>
          <a:p>
            <a:r>
              <a:rPr lang="en-IE" sz="3600" dirty="0" smtClean="0"/>
              <a:t>Timetable for DCU Institutional Review</a:t>
            </a:r>
            <a:endParaRPr lang="en-IE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100300"/>
              </p:ext>
            </p:extLst>
          </p:nvPr>
        </p:nvGraphicFramePr>
        <p:xfrm>
          <a:off x="2938509" y="2059253"/>
          <a:ext cx="8689898" cy="3817071"/>
        </p:xfrm>
        <a:graphic>
          <a:graphicData uri="http://schemas.openxmlformats.org/drawingml/2006/table">
            <a:tbl>
              <a:tblPr bandRow="1">
                <a:noFill/>
                <a:tableStyleId>{21E4AEA4-8DFA-4A89-87EB-49C32662AFE0}</a:tableStyleId>
              </a:tblPr>
              <a:tblGrid>
                <a:gridCol w="3458160">
                  <a:extLst>
                    <a:ext uri="{9D8B030D-6E8A-4147-A177-3AD203B41FA5}">
                      <a16:colId xmlns:a16="http://schemas.microsoft.com/office/drawing/2014/main" val="3557261508"/>
                    </a:ext>
                  </a:extLst>
                </a:gridCol>
                <a:gridCol w="5231738">
                  <a:extLst>
                    <a:ext uri="{9D8B030D-6E8A-4147-A177-3AD203B41FA5}">
                      <a16:colId xmlns:a16="http://schemas.microsoft.com/office/drawing/2014/main" val="1511242557"/>
                    </a:ext>
                  </a:extLst>
                </a:gridCol>
              </a:tblGrid>
              <a:tr h="563178">
                <a:tc>
                  <a:txBody>
                    <a:bodyPr/>
                    <a:lstStyle/>
                    <a:p>
                      <a:r>
                        <a:rPr lang="en-IE" sz="2400" b="1" dirty="0" smtClean="0">
                          <a:solidFill>
                            <a:schemeClr val="bg1"/>
                          </a:solidFill>
                        </a:rPr>
                        <a:t>Dec 2017 - July</a:t>
                      </a:r>
                      <a:r>
                        <a:rPr lang="en-IE" sz="2400" b="1" baseline="0" dirty="0" smtClean="0">
                          <a:solidFill>
                            <a:schemeClr val="bg1"/>
                          </a:solidFill>
                        </a:rPr>
                        <a:t> 2018</a:t>
                      </a:r>
                      <a:endParaRPr lang="en-IE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F868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2200" b="0" dirty="0" smtClean="0">
                          <a:solidFill>
                            <a:schemeClr val="bg1"/>
                          </a:solidFill>
                        </a:rPr>
                        <a:t>Institutional Self-Evaluation</a:t>
                      </a:r>
                      <a:endParaRPr lang="en-IE" sz="2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F86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660774"/>
                  </a:ext>
                </a:extLst>
              </a:tr>
              <a:tr h="656172">
                <a:tc>
                  <a:txBody>
                    <a:bodyPr/>
                    <a:lstStyle/>
                    <a:p>
                      <a:r>
                        <a:rPr lang="en-IE" sz="2400" b="1" dirty="0" smtClean="0">
                          <a:solidFill>
                            <a:schemeClr val="bg1"/>
                          </a:solidFill>
                        </a:rPr>
                        <a:t>September 2018</a:t>
                      </a:r>
                      <a:endParaRPr lang="en-IE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F868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2200" b="0" dirty="0" smtClean="0">
                          <a:solidFill>
                            <a:schemeClr val="bg1"/>
                          </a:solidFill>
                        </a:rPr>
                        <a:t>Peer-led</a:t>
                      </a:r>
                      <a:r>
                        <a:rPr lang="en-IE" sz="22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IE" sz="2200" b="0" dirty="0" smtClean="0">
                          <a:solidFill>
                            <a:schemeClr val="bg1"/>
                          </a:solidFill>
                        </a:rPr>
                        <a:t>Planning Visit</a:t>
                      </a:r>
                      <a:endParaRPr lang="en-IE" sz="2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F86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061281"/>
                  </a:ext>
                </a:extLst>
              </a:tr>
              <a:tr h="656172">
                <a:tc>
                  <a:txBody>
                    <a:bodyPr/>
                    <a:lstStyle/>
                    <a:p>
                      <a:r>
                        <a:rPr lang="en-IE" sz="2400" b="1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r>
                        <a:rPr lang="en-IE" sz="2400" b="1" baseline="30000" dirty="0" smtClean="0">
                          <a:solidFill>
                            <a:schemeClr val="bg1"/>
                          </a:solidFill>
                        </a:rPr>
                        <a:t>nd</a:t>
                      </a:r>
                      <a:r>
                        <a:rPr lang="en-IE" sz="2400" b="1" dirty="0" smtClean="0">
                          <a:solidFill>
                            <a:schemeClr val="bg1"/>
                          </a:solidFill>
                        </a:rPr>
                        <a:t>-26</a:t>
                      </a:r>
                      <a:r>
                        <a:rPr lang="en-IE" sz="2400" b="1" baseline="30000" dirty="0" smtClean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IE" sz="2400" b="1" dirty="0" smtClean="0">
                          <a:solidFill>
                            <a:schemeClr val="bg1"/>
                          </a:solidFill>
                        </a:rPr>
                        <a:t> Oct, 2018</a:t>
                      </a:r>
                      <a:endParaRPr lang="en-IE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F868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2200" b="0" dirty="0" smtClean="0">
                          <a:solidFill>
                            <a:schemeClr val="bg1"/>
                          </a:solidFill>
                        </a:rPr>
                        <a:t>Main Review</a:t>
                      </a:r>
                      <a:r>
                        <a:rPr lang="en-IE" sz="2200" b="0" baseline="0" dirty="0" smtClean="0">
                          <a:solidFill>
                            <a:schemeClr val="bg1"/>
                          </a:solidFill>
                        </a:rPr>
                        <a:t> Visit</a:t>
                      </a:r>
                      <a:endParaRPr lang="en-IE" sz="2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F86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303479"/>
                  </a:ext>
                </a:extLst>
              </a:tr>
              <a:tr h="647183">
                <a:tc>
                  <a:txBody>
                    <a:bodyPr/>
                    <a:lstStyle/>
                    <a:p>
                      <a:r>
                        <a:rPr lang="en-IE" sz="2400" b="1" dirty="0" smtClean="0">
                          <a:solidFill>
                            <a:schemeClr val="bg1"/>
                          </a:solidFill>
                        </a:rPr>
                        <a:t>February</a:t>
                      </a:r>
                      <a:r>
                        <a:rPr lang="en-IE" sz="2400" b="1" baseline="0" dirty="0" smtClean="0">
                          <a:solidFill>
                            <a:schemeClr val="bg1"/>
                          </a:solidFill>
                        </a:rPr>
                        <a:t> 2019</a:t>
                      </a:r>
                      <a:endParaRPr lang="en-IE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F868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2200" b="0" dirty="0" smtClean="0">
                          <a:solidFill>
                            <a:schemeClr val="bg1"/>
                          </a:solidFill>
                        </a:rPr>
                        <a:t>Draft</a:t>
                      </a:r>
                      <a:r>
                        <a:rPr lang="en-IE" sz="2200" b="0" baseline="0" dirty="0" smtClean="0">
                          <a:solidFill>
                            <a:schemeClr val="bg1"/>
                          </a:solidFill>
                        </a:rPr>
                        <a:t> Report for Factual Review</a:t>
                      </a:r>
                      <a:endParaRPr lang="en-IE" sz="2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F86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565472"/>
                  </a:ext>
                </a:extLst>
              </a:tr>
              <a:tr h="647183">
                <a:tc>
                  <a:txBody>
                    <a:bodyPr/>
                    <a:lstStyle/>
                    <a:p>
                      <a:r>
                        <a:rPr lang="en-IE" sz="2400" b="1" dirty="0" smtClean="0">
                          <a:solidFill>
                            <a:schemeClr val="bg1"/>
                          </a:solidFill>
                        </a:rPr>
                        <a:t>March 2019</a:t>
                      </a:r>
                      <a:endParaRPr lang="en-IE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F868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2200" b="0" dirty="0" smtClean="0">
                          <a:solidFill>
                            <a:schemeClr val="bg1"/>
                          </a:solidFill>
                        </a:rPr>
                        <a:t>Final Report and Institutional Response</a:t>
                      </a:r>
                      <a:endParaRPr lang="en-IE" sz="2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F86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022100"/>
                  </a:ext>
                </a:extLst>
              </a:tr>
              <a:tr h="647183">
                <a:tc>
                  <a:txBody>
                    <a:bodyPr/>
                    <a:lstStyle/>
                    <a:p>
                      <a:r>
                        <a:rPr lang="en-IE" sz="2400" b="1" dirty="0" smtClean="0">
                          <a:solidFill>
                            <a:schemeClr val="bg1"/>
                          </a:solidFill>
                        </a:rPr>
                        <a:t>April 2019 </a:t>
                      </a:r>
                      <a:endParaRPr lang="en-IE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F868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2200" b="0" dirty="0" smtClean="0">
                          <a:solidFill>
                            <a:schemeClr val="bg1"/>
                          </a:solidFill>
                        </a:rPr>
                        <a:t>Publication of Report</a:t>
                      </a:r>
                      <a:r>
                        <a:rPr lang="en-IE" sz="2200" b="0" baseline="0" dirty="0" smtClean="0">
                          <a:solidFill>
                            <a:schemeClr val="bg1"/>
                          </a:solidFill>
                        </a:rPr>
                        <a:t> and Quality Profile</a:t>
                      </a:r>
                      <a:endParaRPr lang="en-IE" sz="2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F86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445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5573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27" y="133075"/>
            <a:ext cx="9028888" cy="664605"/>
          </a:xfrm>
        </p:spPr>
        <p:txBody>
          <a:bodyPr>
            <a:normAutofit/>
          </a:bodyPr>
          <a:lstStyle/>
          <a:p>
            <a:r>
              <a:rPr lang="en-IE" sz="3600" dirty="0" smtClean="0"/>
              <a:t>Scope of Review</a:t>
            </a:r>
            <a:endParaRPr lang="en-IE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372264" y="1412540"/>
            <a:ext cx="95925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sz="2400" dirty="0" smtClean="0"/>
          </a:p>
          <a:p>
            <a:r>
              <a:rPr lang="en-IE" sz="2400" dirty="0" smtClean="0"/>
              <a:t>Effectiveness of policies, procedures, activities and initiatives at DCU aligned to the European Standards and Guidelines and QQI Core Guidelines for quality in Higher Education</a:t>
            </a:r>
          </a:p>
          <a:p>
            <a:endParaRPr lang="en-IE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257" y="3871224"/>
            <a:ext cx="9035055" cy="21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3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0782" y="0"/>
            <a:ext cx="9776171" cy="3385037"/>
          </a:xfrm>
          <a:prstGeom prst="rect">
            <a:avLst/>
          </a:prstGeom>
          <a:solidFill>
            <a:srgbClr val="58C7D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94773" y="2249180"/>
            <a:ext cx="4902180" cy="954332"/>
          </a:xfrm>
        </p:spPr>
        <p:txBody>
          <a:bodyPr/>
          <a:lstStyle/>
          <a:p>
            <a:r>
              <a:rPr lang="en-US" dirty="0" smtClean="0"/>
              <a:t>Commendations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41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76" y="205033"/>
            <a:ext cx="9028888" cy="845836"/>
          </a:xfrm>
        </p:spPr>
        <p:txBody>
          <a:bodyPr/>
          <a:lstStyle/>
          <a:p>
            <a:r>
              <a:rPr lang="en-IE" dirty="0" smtClean="0">
                <a:solidFill>
                  <a:srgbClr val="003F69"/>
                </a:solidFill>
              </a:rPr>
              <a:t>Report Commendations (1/6)</a:t>
            </a:r>
            <a:endParaRPr lang="en-IE" dirty="0">
              <a:solidFill>
                <a:srgbClr val="003F6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0483" y="1777042"/>
            <a:ext cx="10736616" cy="3648974"/>
          </a:xfrm>
        </p:spPr>
        <p:txBody>
          <a:bodyPr>
            <a:normAutofit/>
          </a:bodyPr>
          <a:lstStyle/>
          <a:p>
            <a:pPr marL="449263" indent="-449263" defTabSz="444500">
              <a:buNone/>
            </a:pPr>
            <a:r>
              <a:rPr lang="en-IE" sz="2200" dirty="0">
                <a:solidFill>
                  <a:schemeClr val="bg1">
                    <a:lumMod val="50000"/>
                  </a:schemeClr>
                </a:solidFill>
              </a:rPr>
              <a:t>1.	The review team commends </a:t>
            </a:r>
            <a:r>
              <a:rPr lang="en-IE" sz="2200" b="1" dirty="0"/>
              <a:t>the progress achieved by DCU in the </a:t>
            </a:r>
            <a:r>
              <a:rPr lang="en-IE" sz="2200" b="1" dirty="0" smtClean="0"/>
              <a:t>incorporation </a:t>
            </a:r>
            <a:r>
              <a:rPr lang="en-IE" sz="2200" b="1" dirty="0"/>
              <a:t>process</a:t>
            </a:r>
            <a:r>
              <a:rPr lang="en-IE" sz="2200" dirty="0">
                <a:solidFill>
                  <a:schemeClr val="bg1">
                    <a:lumMod val="50000"/>
                  </a:schemeClr>
                </a:solidFill>
              </a:rPr>
              <a:t>. It applauds the University’s </a:t>
            </a:r>
            <a:r>
              <a:rPr lang="en-IE" sz="2200" b="1" dirty="0"/>
              <a:t>commitment to securing </a:t>
            </a:r>
            <a:r>
              <a:rPr lang="en-IE" sz="2200" b="1" dirty="0" smtClean="0"/>
              <a:t>buy-in </a:t>
            </a:r>
            <a:r>
              <a:rPr lang="en-IE" sz="2200" b="1" dirty="0"/>
              <a:t>to the concept of “one DCU”,</a:t>
            </a:r>
            <a:r>
              <a:rPr lang="en-IE" sz="2200" dirty="0">
                <a:solidFill>
                  <a:schemeClr val="bg1">
                    <a:lumMod val="50000"/>
                  </a:schemeClr>
                </a:solidFill>
              </a:rPr>
              <a:t> the creation of a new, shared, mission and values, and the singularity of purpose of the Faculty Deans. </a:t>
            </a:r>
          </a:p>
          <a:p>
            <a:pPr marL="0" indent="0" defTabSz="444500">
              <a:buNone/>
            </a:pPr>
            <a:endParaRPr lang="en-IE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IE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IE" sz="22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defTabSz="444500">
              <a:buNone/>
            </a:pPr>
            <a:r>
              <a:rPr lang="en-IE" sz="2200" dirty="0">
                <a:solidFill>
                  <a:schemeClr val="bg1">
                    <a:lumMod val="50000"/>
                  </a:schemeClr>
                </a:solidFill>
              </a:rPr>
              <a:t>2.	The review team </a:t>
            </a:r>
            <a:r>
              <a:rPr lang="en-IE" sz="2200" b="1" dirty="0"/>
              <a:t>commends the engagement of the Governing Authority’s </a:t>
            </a:r>
            <a:r>
              <a:rPr lang="en-IE" sz="2200" b="1" dirty="0" smtClean="0"/>
              <a:t>	external </a:t>
            </a:r>
            <a:r>
              <a:rPr lang="en-IE" sz="2200" b="1" dirty="0"/>
              <a:t>members with the quality assurance and enhancement agenda</a:t>
            </a:r>
            <a:r>
              <a:rPr lang="en-IE" sz="22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endParaRPr lang="en-IE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IE" dirty="0">
              <a:solidFill>
                <a:schemeClr val="bg1">
                  <a:lumMod val="50000"/>
                </a:schemeClr>
              </a:solidFill>
            </a:endParaRPr>
          </a:p>
          <a:p>
            <a:endParaRPr lang="en-I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55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061" y="248165"/>
            <a:ext cx="9028888" cy="845836"/>
          </a:xfrm>
        </p:spPr>
        <p:txBody>
          <a:bodyPr/>
          <a:lstStyle/>
          <a:p>
            <a:r>
              <a:rPr lang="en-IE" dirty="0" smtClean="0">
                <a:solidFill>
                  <a:srgbClr val="003F69"/>
                </a:solidFill>
              </a:rPr>
              <a:t>Report Commendations (2/6)</a:t>
            </a:r>
            <a:endParaRPr lang="en-IE" dirty="0">
              <a:solidFill>
                <a:srgbClr val="003F6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0483" y="1251751"/>
            <a:ext cx="10736616" cy="5255582"/>
          </a:xfrm>
        </p:spPr>
        <p:txBody>
          <a:bodyPr>
            <a:normAutofit/>
          </a:bodyPr>
          <a:lstStyle/>
          <a:p>
            <a:pPr marL="0" indent="0" defTabSz="444500">
              <a:buNone/>
            </a:pPr>
            <a:endParaRPr lang="en-IE" sz="2200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 defTabSz="444500">
              <a:buAutoNum type="arabicPeriod" startAt="3"/>
            </a:pPr>
            <a:r>
              <a:rPr lang="en-IE" sz="2200" dirty="0">
                <a:solidFill>
                  <a:schemeClr val="bg1">
                    <a:lumMod val="50000"/>
                  </a:schemeClr>
                </a:solidFill>
              </a:rPr>
              <a:t>The review team commends the </a:t>
            </a:r>
            <a:r>
              <a:rPr lang="en-IE" sz="2200" b="1" dirty="0"/>
              <a:t>creation of the Quality Promotions Office and </a:t>
            </a:r>
            <a:r>
              <a:rPr lang="en-IE" sz="2200" b="1" dirty="0" smtClean="0"/>
              <a:t>the </a:t>
            </a:r>
            <a:r>
              <a:rPr lang="en-IE" sz="2200" b="1" dirty="0"/>
              <a:t>co-location within it of the institutional research function</a:t>
            </a:r>
            <a:r>
              <a:rPr lang="en-IE" sz="2200" dirty="0">
                <a:solidFill>
                  <a:schemeClr val="bg1">
                    <a:lumMod val="50000"/>
                  </a:schemeClr>
                </a:solidFill>
              </a:rPr>
              <a:t>. It has the </a:t>
            </a:r>
            <a:r>
              <a:rPr lang="en-IE" sz="2200" dirty="0" smtClean="0">
                <a:solidFill>
                  <a:schemeClr val="bg1">
                    <a:lumMod val="50000"/>
                  </a:schemeClr>
                </a:solidFill>
              </a:rPr>
              <a:t>capacity </a:t>
            </a:r>
            <a:r>
              <a:rPr lang="en-IE" sz="2200" dirty="0">
                <a:solidFill>
                  <a:schemeClr val="bg1">
                    <a:lumMod val="50000"/>
                  </a:schemeClr>
                </a:solidFill>
              </a:rPr>
              <a:t>to inform both quality assurance and strategic planning activities and to </a:t>
            </a:r>
            <a:r>
              <a:rPr lang="en-IE" sz="2200" dirty="0" smtClean="0">
                <a:solidFill>
                  <a:schemeClr val="bg1">
                    <a:lumMod val="50000"/>
                  </a:schemeClr>
                </a:solidFill>
              </a:rPr>
              <a:t>facilitate </a:t>
            </a:r>
            <a:r>
              <a:rPr lang="en-IE" sz="2200" dirty="0">
                <a:solidFill>
                  <a:schemeClr val="bg1">
                    <a:lumMod val="50000"/>
                  </a:schemeClr>
                </a:solidFill>
              </a:rPr>
              <a:t>greater congruity between the two…</a:t>
            </a:r>
          </a:p>
          <a:p>
            <a:pPr marL="457200" indent="-457200" defTabSz="444500">
              <a:buAutoNum type="arabicPeriod" startAt="3"/>
            </a:pPr>
            <a:endParaRPr lang="en-IE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 defTabSz="444500">
              <a:buAutoNum type="arabicPeriod" startAt="3"/>
            </a:pPr>
            <a:endParaRPr lang="en-IE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 defTabSz="444500">
              <a:buAutoNum type="arabicPeriod" startAt="3"/>
            </a:pPr>
            <a:endParaRPr lang="en-IE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 defTabSz="444500">
              <a:buAutoNum type="arabicPeriod" startAt="3"/>
            </a:pPr>
            <a:r>
              <a:rPr lang="en-IE" sz="2200" dirty="0">
                <a:solidFill>
                  <a:schemeClr val="bg1">
                    <a:lumMod val="50000"/>
                  </a:schemeClr>
                </a:solidFill>
              </a:rPr>
              <a:t>The review team commends the University’s </a:t>
            </a:r>
            <a:r>
              <a:rPr lang="en-IE" sz="2200" b="1" dirty="0"/>
              <a:t>comprehensive and </a:t>
            </a:r>
            <a:r>
              <a:rPr lang="en-IE" sz="2200" b="1" dirty="0" smtClean="0"/>
              <a:t>inclusive </a:t>
            </a:r>
            <a:r>
              <a:rPr lang="en-IE" sz="2200" b="1" dirty="0"/>
              <a:t>approach to the development of the 2017-22 strategic </a:t>
            </a:r>
            <a:r>
              <a:rPr lang="en-IE" sz="2200" b="1" dirty="0" smtClean="0"/>
              <a:t>plan</a:t>
            </a:r>
            <a:r>
              <a:rPr lang="en-IE" sz="2200" dirty="0" smtClean="0"/>
              <a:t> </a:t>
            </a:r>
            <a:r>
              <a:rPr lang="en-IE" sz="2200" dirty="0">
                <a:solidFill>
                  <a:schemeClr val="bg1">
                    <a:lumMod val="50000"/>
                  </a:schemeClr>
                </a:solidFill>
              </a:rPr>
              <a:t>and its ‘</a:t>
            </a:r>
            <a:r>
              <a:rPr lang="en-IE" sz="2200" dirty="0" smtClean="0">
                <a:solidFill>
                  <a:schemeClr val="bg1">
                    <a:lumMod val="50000"/>
                  </a:schemeClr>
                </a:solidFill>
              </a:rPr>
              <a:t>rolling planning</a:t>
            </a:r>
            <a:r>
              <a:rPr lang="en-IE" sz="2200" dirty="0">
                <a:solidFill>
                  <a:schemeClr val="bg1">
                    <a:lumMod val="50000"/>
                  </a:schemeClr>
                </a:solidFill>
              </a:rPr>
              <a:t>’ process.</a:t>
            </a:r>
          </a:p>
          <a:p>
            <a:pPr marL="457200" indent="-457200" defTabSz="444500">
              <a:buAutoNum type="arabicPeriod" startAt="3"/>
            </a:pPr>
            <a:endParaRPr lang="en-IE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IE" dirty="0">
              <a:solidFill>
                <a:schemeClr val="bg1">
                  <a:lumMod val="50000"/>
                </a:schemeClr>
              </a:solidFill>
            </a:endParaRPr>
          </a:p>
          <a:p>
            <a:endParaRPr lang="en-I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795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02" y="213660"/>
            <a:ext cx="9028888" cy="845836"/>
          </a:xfrm>
        </p:spPr>
        <p:txBody>
          <a:bodyPr/>
          <a:lstStyle/>
          <a:p>
            <a:r>
              <a:rPr lang="en-IE" dirty="0" smtClean="0">
                <a:solidFill>
                  <a:srgbClr val="003F69"/>
                </a:solidFill>
              </a:rPr>
              <a:t>Report Commendations (3/6)</a:t>
            </a:r>
            <a:endParaRPr lang="en-IE" dirty="0">
              <a:solidFill>
                <a:srgbClr val="003F6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0483" y="1305017"/>
            <a:ext cx="10736616" cy="5202316"/>
          </a:xfrm>
        </p:spPr>
        <p:txBody>
          <a:bodyPr>
            <a:normAutofit/>
          </a:bodyPr>
          <a:lstStyle/>
          <a:p>
            <a:pPr marL="457200" indent="-457200" defTabSz="444500">
              <a:buAutoNum type="arabicPeriod" startAt="4"/>
            </a:pPr>
            <a:endParaRPr lang="en-IE" sz="2200" dirty="0"/>
          </a:p>
          <a:p>
            <a:pPr marL="457200" indent="-457200" defTabSz="239713">
              <a:buAutoNum type="arabicPeriod" startAt="5"/>
            </a:pPr>
            <a:r>
              <a:rPr lang="en-IE" sz="2200" dirty="0" smtClean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IE" sz="2200" dirty="0">
                <a:solidFill>
                  <a:schemeClr val="bg1">
                    <a:lumMod val="50000"/>
                  </a:schemeClr>
                </a:solidFill>
              </a:rPr>
              <a:t>review team commends DCU on its University-wide </a:t>
            </a:r>
            <a:r>
              <a:rPr lang="en-IE" sz="2200" b="1" dirty="0"/>
              <a:t>commitment to </a:t>
            </a:r>
            <a:r>
              <a:rPr lang="en-IE" sz="2200" b="1" dirty="0" smtClean="0"/>
              <a:t>	research </a:t>
            </a:r>
            <a:r>
              <a:rPr lang="en-IE" sz="2200" b="1" dirty="0"/>
              <a:t>and its continuing efforts to identify and refine its research </a:t>
            </a:r>
            <a:r>
              <a:rPr lang="en-IE" sz="2200" b="1" dirty="0" smtClean="0"/>
              <a:t>	priorities.</a:t>
            </a:r>
          </a:p>
          <a:p>
            <a:pPr marL="457200" indent="-457200" defTabSz="444500">
              <a:buAutoNum type="arabicPeriod" startAt="5"/>
            </a:pPr>
            <a:endParaRPr lang="en-IE" sz="2200" dirty="0" smtClean="0"/>
          </a:p>
          <a:p>
            <a:pPr marL="457200" indent="-457200" defTabSz="444500">
              <a:buAutoNum type="arabicPeriod" startAt="5"/>
            </a:pPr>
            <a:endParaRPr lang="en-IE" sz="2200" dirty="0"/>
          </a:p>
          <a:p>
            <a:pPr marL="0" indent="0" defTabSz="444500">
              <a:buNone/>
            </a:pPr>
            <a:r>
              <a:rPr lang="en-IE" sz="2200" dirty="0"/>
              <a:t>6.	</a:t>
            </a:r>
            <a:r>
              <a:rPr lang="en-IE" sz="2200" dirty="0" smtClean="0">
                <a:solidFill>
                  <a:schemeClr val="bg1">
                    <a:lumMod val="50000"/>
                  </a:schemeClr>
                </a:solidFill>
              </a:rPr>
              <a:t>The review team commends the </a:t>
            </a:r>
            <a:r>
              <a:rPr lang="en-IE" sz="2200" b="1" dirty="0" smtClean="0"/>
              <a:t>extensive range of services provided by 	the Student Support and Development Centre </a:t>
            </a:r>
            <a:r>
              <a:rPr lang="en-IE" sz="2200" dirty="0" smtClean="0">
                <a:solidFill>
                  <a:schemeClr val="bg1">
                    <a:lumMod val="50000"/>
                  </a:schemeClr>
                </a:solidFill>
              </a:rPr>
              <a:t>(welcoming in particular the 	proposed Leadership and Life-skills centre) and its informed approach to 	developing, evaluating and adapting its services.</a:t>
            </a:r>
          </a:p>
          <a:p>
            <a:endParaRPr lang="en-I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251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434" y="222286"/>
            <a:ext cx="9028888" cy="845836"/>
          </a:xfrm>
        </p:spPr>
        <p:txBody>
          <a:bodyPr/>
          <a:lstStyle/>
          <a:p>
            <a:r>
              <a:rPr lang="en-IE" dirty="0" smtClean="0">
                <a:solidFill>
                  <a:srgbClr val="003F69"/>
                </a:solidFill>
              </a:rPr>
              <a:t>Report Commendations (4/6)</a:t>
            </a:r>
            <a:endParaRPr lang="en-IE" dirty="0">
              <a:solidFill>
                <a:srgbClr val="003F6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0483" y="1305017"/>
            <a:ext cx="10736616" cy="5202316"/>
          </a:xfrm>
        </p:spPr>
        <p:txBody>
          <a:bodyPr>
            <a:normAutofit/>
          </a:bodyPr>
          <a:lstStyle/>
          <a:p>
            <a:pPr marL="457200" indent="-457200" defTabSz="271463">
              <a:buAutoNum type="arabicPeriod" startAt="7"/>
            </a:pPr>
            <a:r>
              <a:rPr lang="en-IE" sz="2200" dirty="0" smtClean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IE" sz="2200" dirty="0">
                <a:solidFill>
                  <a:schemeClr val="bg1">
                    <a:lumMod val="50000"/>
                  </a:schemeClr>
                </a:solidFill>
              </a:rPr>
              <a:t>review team commends the proposed development of the </a:t>
            </a:r>
            <a:r>
              <a:rPr lang="en-IE" sz="2200" b="1" dirty="0" smtClean="0"/>
              <a:t>Global		Experience and </a:t>
            </a:r>
            <a:r>
              <a:rPr lang="en-IE" sz="2200" b="1" dirty="0"/>
              <a:t>Global Citizenship Plan</a:t>
            </a:r>
            <a:r>
              <a:rPr lang="en-IE" sz="2200" dirty="0">
                <a:solidFill>
                  <a:schemeClr val="bg1">
                    <a:lumMod val="50000"/>
                  </a:schemeClr>
                </a:solidFill>
              </a:rPr>
              <a:t> and its associated Language Plan</a:t>
            </a:r>
            <a:r>
              <a:rPr lang="en-IE" sz="22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457200" indent="-457200" defTabSz="271463">
              <a:buAutoNum type="arabicPeriod" startAt="7"/>
            </a:pPr>
            <a:endParaRPr lang="en-IE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 defTabSz="271463">
              <a:buAutoNum type="arabicPeriod" startAt="7"/>
            </a:pPr>
            <a:endParaRPr lang="en-IE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 defTabSz="271463">
              <a:buAutoNum type="arabicPeriod" startAt="7"/>
            </a:pPr>
            <a:endParaRPr lang="en-IE" sz="2200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 defTabSz="179388">
              <a:buAutoNum type="arabicPeriod" startAt="8"/>
            </a:pPr>
            <a:r>
              <a:rPr lang="en-IE" sz="2200" dirty="0" smtClean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IE" sz="2200" dirty="0">
                <a:solidFill>
                  <a:schemeClr val="bg1">
                    <a:lumMod val="50000"/>
                  </a:schemeClr>
                </a:solidFill>
              </a:rPr>
              <a:t>review team commends the </a:t>
            </a:r>
            <a:r>
              <a:rPr lang="en-IE" sz="2200" b="1" dirty="0"/>
              <a:t>operation of DCU Connected, its strategic and </a:t>
            </a:r>
            <a:r>
              <a:rPr lang="en-IE" sz="2200" b="1" dirty="0" smtClean="0"/>
              <a:t>	dynamic </a:t>
            </a:r>
            <a:r>
              <a:rPr lang="en-IE" sz="2200" b="1" dirty="0"/>
              <a:t>approach, and its alignment with the Institutional Mission </a:t>
            </a:r>
            <a:r>
              <a:rPr lang="en-IE" sz="2200" dirty="0">
                <a:solidFill>
                  <a:schemeClr val="bg1">
                    <a:lumMod val="50000"/>
                  </a:schemeClr>
                </a:solidFill>
              </a:rPr>
              <a:t>in terms of </a:t>
            </a:r>
            <a:r>
              <a:rPr lang="en-IE" sz="2200" dirty="0" smtClean="0">
                <a:solidFill>
                  <a:schemeClr val="bg1">
                    <a:lumMod val="50000"/>
                  </a:schemeClr>
                </a:solidFill>
              </a:rPr>
              <a:t>opening </a:t>
            </a:r>
            <a:r>
              <a:rPr lang="en-IE" sz="2200" dirty="0">
                <a:solidFill>
                  <a:schemeClr val="bg1">
                    <a:lumMod val="50000"/>
                  </a:schemeClr>
                </a:solidFill>
              </a:rPr>
              <a:t>access and delivering online learning</a:t>
            </a:r>
            <a:r>
              <a:rPr lang="en-IE" sz="22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457200" indent="-457200" defTabSz="179388">
              <a:buAutoNum type="arabicPeriod" startAt="8"/>
            </a:pPr>
            <a:endParaRPr lang="en-IE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 defTabSz="179388">
              <a:buAutoNum type="arabicPeriod" startAt="8"/>
            </a:pPr>
            <a:endParaRPr lang="en-IE" sz="22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defTabSz="179388">
              <a:buNone/>
            </a:pPr>
            <a:endParaRPr lang="en-I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0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061" y="299924"/>
            <a:ext cx="9028888" cy="845836"/>
          </a:xfrm>
        </p:spPr>
        <p:txBody>
          <a:bodyPr/>
          <a:lstStyle/>
          <a:p>
            <a:r>
              <a:rPr lang="en-IE" dirty="0" smtClean="0">
                <a:solidFill>
                  <a:srgbClr val="003F69"/>
                </a:solidFill>
              </a:rPr>
              <a:t>Report Commendations (5/6)</a:t>
            </a:r>
            <a:endParaRPr lang="en-IE" dirty="0">
              <a:solidFill>
                <a:srgbClr val="003F6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0483" y="1305017"/>
            <a:ext cx="10736616" cy="5202316"/>
          </a:xfrm>
        </p:spPr>
        <p:txBody>
          <a:bodyPr>
            <a:normAutofit/>
          </a:bodyPr>
          <a:lstStyle/>
          <a:p>
            <a:pPr marL="457200" indent="-457200" defTabSz="179388">
              <a:buAutoNum type="arabicPeriod" startAt="8"/>
            </a:pPr>
            <a:endParaRPr lang="en-IE" sz="2200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 defTabSz="179388">
              <a:buAutoNum type="arabicPeriod" startAt="9"/>
            </a:pPr>
            <a:r>
              <a:rPr lang="en-IE" sz="2200" dirty="0">
                <a:solidFill>
                  <a:schemeClr val="bg1">
                    <a:lumMod val="50000"/>
                  </a:schemeClr>
                </a:solidFill>
              </a:rPr>
              <a:t>The review team commends DCU for the </a:t>
            </a:r>
            <a:r>
              <a:rPr lang="en-IE" sz="2200" b="1" dirty="0"/>
              <a:t>innovative INTRA programme </a:t>
            </a:r>
            <a:r>
              <a:rPr lang="en-IE" sz="2200" dirty="0">
                <a:solidFill>
                  <a:schemeClr val="bg1">
                    <a:lumMod val="50000"/>
                  </a:schemeClr>
                </a:solidFill>
              </a:rPr>
              <a:t>and </a:t>
            </a:r>
            <a:r>
              <a:rPr lang="en-IE" sz="2200" b="1" dirty="0" smtClean="0"/>
              <a:t>welcomes </a:t>
            </a:r>
            <a:r>
              <a:rPr lang="en-IE" sz="2200" b="1" dirty="0"/>
              <a:t>its potential </a:t>
            </a:r>
            <a:r>
              <a:rPr lang="en-IE" sz="2200" b="1" dirty="0" smtClean="0"/>
              <a:t>roll-out </a:t>
            </a:r>
            <a:r>
              <a:rPr lang="en-IE" sz="2200" b="1" dirty="0"/>
              <a:t>to all undergraduate programmes </a:t>
            </a:r>
            <a:r>
              <a:rPr lang="en-IE" sz="2200" dirty="0">
                <a:solidFill>
                  <a:schemeClr val="bg1">
                    <a:lumMod val="50000"/>
                  </a:schemeClr>
                </a:solidFill>
              </a:rPr>
              <a:t>as part </a:t>
            </a:r>
            <a:r>
              <a:rPr lang="en-IE" sz="2200" dirty="0" smtClean="0">
                <a:solidFill>
                  <a:schemeClr val="bg1">
                    <a:lumMod val="50000"/>
                  </a:schemeClr>
                </a:solidFill>
              </a:rPr>
              <a:t>of the </a:t>
            </a:r>
            <a:r>
              <a:rPr lang="en-IE" sz="2200" dirty="0">
                <a:solidFill>
                  <a:schemeClr val="bg1">
                    <a:lumMod val="50000"/>
                  </a:schemeClr>
                </a:solidFill>
              </a:rPr>
              <a:t>new DCU Strategic Plan</a:t>
            </a:r>
            <a:r>
              <a:rPr lang="en-IE" sz="22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457200" indent="-457200" defTabSz="179388">
              <a:buAutoNum type="arabicPeriod" startAt="9"/>
            </a:pPr>
            <a:endParaRPr lang="en-IE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 defTabSz="179388">
              <a:buAutoNum type="arabicPeriod" startAt="9"/>
            </a:pPr>
            <a:endParaRPr lang="en-IE" sz="2200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 defTabSz="179388">
              <a:buAutoNum type="arabicPeriod" startAt="9"/>
            </a:pPr>
            <a:endParaRPr lang="en-IE" sz="2200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 defTabSz="179388">
              <a:buFont typeface=".PingFangSC-Regular" charset="-122"/>
              <a:buAutoNum type="arabicPeriod" startAt="9"/>
            </a:pPr>
            <a:r>
              <a:rPr lang="en-IE" sz="2200" dirty="0">
                <a:solidFill>
                  <a:schemeClr val="bg1">
                    <a:lumMod val="50000"/>
                  </a:schemeClr>
                </a:solidFill>
              </a:rPr>
              <a:t>The review team commends the </a:t>
            </a:r>
            <a:r>
              <a:rPr lang="en-IE" sz="2200" b="1" dirty="0"/>
              <a:t>proactive work of the TEU </a:t>
            </a:r>
            <a:r>
              <a:rPr lang="en-IE" sz="2200" dirty="0">
                <a:solidFill>
                  <a:schemeClr val="bg1">
                    <a:lumMod val="50000"/>
                  </a:schemeClr>
                </a:solidFill>
              </a:rPr>
              <a:t>aligned to the 				institutional strategy and its responsiveness to staff demand.</a:t>
            </a:r>
          </a:p>
          <a:p>
            <a:pPr marL="457200" indent="-457200" defTabSz="179388">
              <a:buAutoNum type="arabicPeriod" startAt="9"/>
            </a:pPr>
            <a:endParaRPr lang="en-IE" sz="2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I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725164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</TotalTime>
  <Words>903</Words>
  <Application>Microsoft Office PowerPoint</Application>
  <PresentationFormat>Widescreen</PresentationFormat>
  <Paragraphs>140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18</vt:i4>
      </vt:variant>
    </vt:vector>
  </HeadingPairs>
  <TitlesOfParts>
    <vt:vector size="35" baseType="lpstr">
      <vt:lpstr>.PingFangSC-Regular</vt:lpstr>
      <vt:lpstr>Arial</vt:lpstr>
      <vt:lpstr>Calibri</vt:lpstr>
      <vt:lpstr>2_Office Theme</vt:lpstr>
      <vt:lpstr>14_Office Theme</vt:lpstr>
      <vt:lpstr>15_Office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DCU Cinnte Institutional Review</vt:lpstr>
      <vt:lpstr>Timetable for DCU Institutional Review</vt:lpstr>
      <vt:lpstr>Scope of Review</vt:lpstr>
      <vt:lpstr>Commendations</vt:lpstr>
      <vt:lpstr>Report Commendations (1/6)</vt:lpstr>
      <vt:lpstr>Report Commendations (2/6)</vt:lpstr>
      <vt:lpstr>Report Commendations (3/6)</vt:lpstr>
      <vt:lpstr>Report Commendations (4/6)</vt:lpstr>
      <vt:lpstr>Report Commendations (5/6)</vt:lpstr>
      <vt:lpstr>Report Commendations (6/6)</vt:lpstr>
      <vt:lpstr>Recommendations</vt:lpstr>
      <vt:lpstr>Report Commendations (1/6)</vt:lpstr>
      <vt:lpstr>Report Commendations (2/6)</vt:lpstr>
      <vt:lpstr>Report Recommendations (3/6)</vt:lpstr>
      <vt:lpstr>Report Recommendations (4/6)</vt:lpstr>
      <vt:lpstr>Report Recommendations (5/6)</vt:lpstr>
      <vt:lpstr>Report Recommendations (6/6)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Katy Ruth Halpin</dc:creator>
  <cp:lastModifiedBy>Aisling McKenna</cp:lastModifiedBy>
  <cp:revision>42</cp:revision>
  <cp:lastPrinted>2019-06-17T12:38:59Z</cp:lastPrinted>
  <dcterms:created xsi:type="dcterms:W3CDTF">2017-11-02T15:38:59Z</dcterms:created>
  <dcterms:modified xsi:type="dcterms:W3CDTF">2019-06-20T11:14:47Z</dcterms:modified>
</cp:coreProperties>
</file>