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8" r:id="rId3"/>
    <p:sldMasterId id="2147483689" r:id="rId4"/>
    <p:sldMasterId id="2147483690" r:id="rId5"/>
    <p:sldMasterId id="2147483691" r:id="rId6"/>
    <p:sldMasterId id="2147483692" r:id="rId7"/>
    <p:sldMasterId id="214748369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9bd3a83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19bd3a83ca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9bd3a83c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19bd3a83ca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9bd3a83c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19bd3a83ca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9bd3a83c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19bd3a83ca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9cc47da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19cc47dacb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9bd3a83c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19bd3a83ca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9bd3a83c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19bd3a83ca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9bd3a83c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19bd3a83ca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9bd3a83c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19bd3a83ca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9bd3a83c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19bd3a83ca_0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9bd3a83c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19bd3a83ca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9bd3a83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19bd3a83c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9bd3a83c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19bd3a83ca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9bd3a83c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19bd3a83ca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9bd3a83c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19bd3a83ca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9cc47dac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19cc47dac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9bd3a83c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19bd3a83ca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9bd3a83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19bd3a83c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9bd3a83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19bd3a83c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cc47da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9cc47da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cc47dac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9cc47da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9cc47dac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9cc47da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62465" y="875229"/>
            <a:ext cx="7904205" cy="129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62465" y="2426022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91293" y="456176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918231" y="1596553"/>
            <a:ext cx="5181600" cy="338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6379464" y="1596553"/>
            <a:ext cx="5181600" cy="338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986092" y="669925"/>
            <a:ext cx="10515600" cy="997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986092" y="1985963"/>
            <a:ext cx="5157787" cy="6203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986092" y="2809875"/>
            <a:ext cx="5157787" cy="211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3" type="body"/>
          </p:nvPr>
        </p:nvSpPr>
        <p:spPr>
          <a:xfrm>
            <a:off x="6318504" y="1985963"/>
            <a:ext cx="5183188" cy="6203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4" type="body"/>
          </p:nvPr>
        </p:nvSpPr>
        <p:spPr>
          <a:xfrm>
            <a:off x="6318504" y="2809875"/>
            <a:ext cx="5183188" cy="2115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ctrTitle"/>
          </p:nvPr>
        </p:nvSpPr>
        <p:spPr>
          <a:xfrm>
            <a:off x="1362209" y="1806598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subTitle"/>
          </p:nvPr>
        </p:nvSpPr>
        <p:spPr>
          <a:xfrm>
            <a:off x="1362209" y="3913446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270522" y="2984064"/>
            <a:ext cx="10189958" cy="3233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1387904" y="1837755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1387904" y="4373722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" type="body"/>
          </p:nvPr>
        </p:nvSpPr>
        <p:spPr>
          <a:xfrm>
            <a:off x="1270522" y="2918787"/>
            <a:ext cx="5181600" cy="366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2" type="body"/>
          </p:nvPr>
        </p:nvSpPr>
        <p:spPr>
          <a:xfrm>
            <a:off x="6659880" y="2918787"/>
            <a:ext cx="5181600" cy="366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242124" y="1633093"/>
            <a:ext cx="10515600" cy="997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1242124" y="2949131"/>
            <a:ext cx="5157787" cy="6203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1242124" y="3773043"/>
            <a:ext cx="5157787" cy="277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3" type="body"/>
          </p:nvPr>
        </p:nvSpPr>
        <p:spPr>
          <a:xfrm>
            <a:off x="6574536" y="2949131"/>
            <a:ext cx="5183188" cy="6203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0"/>
          <p:cNvSpPr txBox="1"/>
          <p:nvPr>
            <p:ph idx="4" type="body"/>
          </p:nvPr>
        </p:nvSpPr>
        <p:spPr>
          <a:xfrm>
            <a:off x="6574536" y="3773043"/>
            <a:ext cx="5183188" cy="2774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1294906" y="2452018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43930" y="513412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43930" y="1545409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subTitle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2" type="body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28"/>
          <p:cNvSpPr txBox="1"/>
          <p:nvPr>
            <p:ph idx="2" type="body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3" type="body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28"/>
          <p:cNvSpPr txBox="1"/>
          <p:nvPr>
            <p:ph idx="4" type="body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" type="body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/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" type="subTitle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" type="body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73504" y="387567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73504" y="2874106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/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" type="body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2" type="body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3" type="body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36"/>
          <p:cNvSpPr txBox="1"/>
          <p:nvPr>
            <p:ph idx="4" type="body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/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/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" type="body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 txBox="1"/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>
            <p:ph idx="1" type="subTitle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/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2"/>
          <p:cNvSpPr txBox="1"/>
          <p:nvPr>
            <p:ph idx="1" type="body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/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3"/>
          <p:cNvSpPr txBox="1"/>
          <p:nvPr>
            <p:ph idx="1" type="body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43"/>
          <p:cNvSpPr txBox="1"/>
          <p:nvPr>
            <p:ph idx="2" type="body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4"/>
          <p:cNvSpPr txBox="1"/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4"/>
          <p:cNvSpPr txBox="1"/>
          <p:nvPr>
            <p:ph idx="1" type="body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44"/>
          <p:cNvSpPr txBox="1"/>
          <p:nvPr>
            <p:ph idx="2" type="body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3" type="body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44"/>
          <p:cNvSpPr txBox="1"/>
          <p:nvPr>
            <p:ph idx="4" type="body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5"/>
          <p:cNvSpPr txBox="1"/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356286" y="1514304"/>
            <a:ext cx="7737390" cy="1914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1001021" y="200091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ctrTitle"/>
          </p:nvPr>
        </p:nvSpPr>
        <p:spPr>
          <a:xfrm>
            <a:off x="935489" y="1322152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subTitle"/>
          </p:nvPr>
        </p:nvSpPr>
        <p:spPr>
          <a:xfrm>
            <a:off x="935489" y="3429000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1001021" y="1812072"/>
            <a:ext cx="10189958" cy="3233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1058720" y="679515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1058720" y="3215482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3930" y="513412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1001021" y="1922871"/>
            <a:ext cx="10189958" cy="301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/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9"/>
          <p:cNvSpPr txBox="1"/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39"/>
          <p:cNvSpPr txBox="1"/>
          <p:nvPr>
            <p:ph idx="1" type="body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steve.welsh@dcu.ie" TargetMode="External"/><Relationship Id="rId4" Type="http://schemas.openxmlformats.org/officeDocument/2006/relationships/hyperlink" Target="mailto:rob.lowney@dcu.i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7"/>
          <p:cNvSpPr txBox="1"/>
          <p:nvPr>
            <p:ph type="ctrTitle"/>
          </p:nvPr>
        </p:nvSpPr>
        <p:spPr>
          <a:xfrm>
            <a:off x="362465" y="875229"/>
            <a:ext cx="7904205" cy="1293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QuID Showcase:</a:t>
            </a:r>
            <a:br>
              <a:rPr lang="en-US"/>
            </a:br>
            <a:r>
              <a:rPr lang="en-US"/>
              <a:t>Looping in GenAI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p47"/>
          <p:cNvSpPr txBox="1"/>
          <p:nvPr>
            <p:ph idx="1" type="subTitle"/>
          </p:nvPr>
        </p:nvSpPr>
        <p:spPr>
          <a:xfrm>
            <a:off x="362465" y="2426022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Steve Welsh, Learning Technologist</a:t>
            </a:r>
            <a:br>
              <a:rPr lang="en-US"/>
            </a:br>
            <a:r>
              <a:rPr lang="en-US"/>
              <a:t>Rob Lowney, Sr. Learning Technologist</a:t>
            </a:r>
            <a:br>
              <a:rPr lang="en-US"/>
            </a:br>
            <a:r>
              <a:rPr lang="en-US"/>
              <a:t>Teaching Enhancement Unit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6"/>
          <p:cNvSpPr txBox="1"/>
          <p:nvPr>
            <p:ph type="title"/>
          </p:nvPr>
        </p:nvSpPr>
        <p:spPr>
          <a:xfrm>
            <a:off x="343930" y="577881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540"/>
              <a:t>2. </a:t>
            </a:r>
            <a:r>
              <a:rPr lang="en-US" sz="2540"/>
              <a:t>Recruit some lecturers from each faculty to pilot this plugin to create Loop quiz questions.</a:t>
            </a:r>
            <a:endParaRPr sz="2540"/>
          </a:p>
        </p:txBody>
      </p:sp>
      <p:pic>
        <p:nvPicPr>
          <p:cNvPr id="209" name="Google Shape;209;p5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000" y="1750825"/>
            <a:ext cx="7433976" cy="44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7"/>
          <p:cNvSpPr txBox="1"/>
          <p:nvPr>
            <p:ph type="title"/>
          </p:nvPr>
        </p:nvSpPr>
        <p:spPr>
          <a:xfrm>
            <a:off x="343925" y="577875"/>
            <a:ext cx="11094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540"/>
              <a:t>3. </a:t>
            </a:r>
            <a:r>
              <a:rPr lang="en-US" sz="2540"/>
              <a:t>Support these lecturers to critique and refine the generated content and deploy quizzes to their students.</a:t>
            </a:r>
            <a:endParaRPr sz="2540"/>
          </a:p>
        </p:txBody>
      </p:sp>
      <p:pic>
        <p:nvPicPr>
          <p:cNvPr id="215" name="Google Shape;2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875" y="1896850"/>
            <a:ext cx="5720599" cy="4017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450" y="1896850"/>
            <a:ext cx="4501233" cy="4017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/>
          <p:nvPr>
            <p:ph type="title"/>
          </p:nvPr>
        </p:nvSpPr>
        <p:spPr>
          <a:xfrm>
            <a:off x="343925" y="501675"/>
            <a:ext cx="11580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540"/>
              <a:t>4. </a:t>
            </a:r>
            <a:r>
              <a:rPr lang="en-US" sz="2540"/>
              <a:t>Evaluate lecturers’ experience through a REC-approved evaluation and make recommendations for the future potential of genAI and Loop.</a:t>
            </a:r>
            <a:endParaRPr sz="2540"/>
          </a:p>
        </p:txBody>
      </p:sp>
      <p:pic>
        <p:nvPicPr>
          <p:cNvPr id="222" name="Google Shape;222;p58"/>
          <p:cNvPicPr preferRelativeResize="0"/>
          <p:nvPr/>
        </p:nvPicPr>
        <p:blipFill rotWithShape="1">
          <a:blip r:embed="rId3">
            <a:alphaModFix/>
          </a:blip>
          <a:srcRect b="2912" l="0" r="0" t="0"/>
          <a:stretch/>
        </p:blipFill>
        <p:spPr>
          <a:xfrm>
            <a:off x="2929563" y="1707925"/>
            <a:ext cx="6332874" cy="44138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9"/>
          <p:cNvSpPr txBox="1"/>
          <p:nvPr>
            <p:ph type="title"/>
          </p:nvPr>
        </p:nvSpPr>
        <p:spPr>
          <a:xfrm>
            <a:off x="343925" y="501675"/>
            <a:ext cx="11580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540"/>
              <a:t>4. Evaluate lecturers’ experience through a REC-approved evaluation and make recommendations for the future potential of genAI and Loop.</a:t>
            </a:r>
            <a:endParaRPr sz="2540"/>
          </a:p>
        </p:txBody>
      </p:sp>
      <p:pic>
        <p:nvPicPr>
          <p:cNvPr id="228" name="Google Shape;228;p59"/>
          <p:cNvPicPr preferRelativeResize="0"/>
          <p:nvPr/>
        </p:nvPicPr>
        <p:blipFill rotWithShape="1">
          <a:blip r:embed="rId3">
            <a:alphaModFix/>
          </a:blip>
          <a:srcRect b="3753" l="0" r="0" t="0"/>
          <a:stretch/>
        </p:blipFill>
        <p:spPr>
          <a:xfrm>
            <a:off x="705963" y="1559575"/>
            <a:ext cx="10780074" cy="45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/>
          <p:nvPr>
            <p:ph type="title"/>
          </p:nvPr>
        </p:nvSpPr>
        <p:spPr>
          <a:xfrm>
            <a:off x="982350" y="2242335"/>
            <a:ext cx="10227300" cy="17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300"/>
              <a:t>Pilot Lecturer Feedback</a:t>
            </a:r>
            <a:endParaRPr sz="5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300"/>
              <a:t>Initial Findings</a:t>
            </a:r>
            <a:endParaRPr sz="5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/>
          <p:nvPr/>
        </p:nvSpPr>
        <p:spPr>
          <a:xfrm>
            <a:off x="80475" y="512225"/>
            <a:ext cx="10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</a:rPr>
              <a:t>Q16. “Why were you interested in using the Loop Question Generator tool?”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39" name="Google Shape;239;p61"/>
          <p:cNvSpPr txBox="1"/>
          <p:nvPr/>
        </p:nvSpPr>
        <p:spPr>
          <a:xfrm>
            <a:off x="618425" y="1663713"/>
            <a:ext cx="907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"</a:t>
            </a:r>
            <a:r>
              <a:rPr b="1" lang="en-US" sz="2800">
                <a:solidFill>
                  <a:schemeClr val="lt1"/>
                </a:solidFill>
              </a:rPr>
              <a:t>The idea of saving time</a:t>
            </a:r>
            <a:r>
              <a:rPr lang="en-US" sz="2800">
                <a:solidFill>
                  <a:schemeClr val="lt1"/>
                </a:solidFill>
              </a:rPr>
              <a:t> in providing questions to quiz students and, as a result, being able to </a:t>
            </a:r>
            <a:r>
              <a:rPr b="1" lang="en-US" sz="2800">
                <a:solidFill>
                  <a:schemeClr val="lt1"/>
                </a:solidFill>
              </a:rPr>
              <a:t>provide more robust assessment</a:t>
            </a:r>
            <a:r>
              <a:rPr lang="en-US" sz="2800">
                <a:solidFill>
                  <a:schemeClr val="lt1"/>
                </a:solidFill>
              </a:rPr>
              <a:t> very much appealed to me.”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0" name="Google Shape;240;p61"/>
          <p:cNvSpPr txBox="1"/>
          <p:nvPr/>
        </p:nvSpPr>
        <p:spPr>
          <a:xfrm>
            <a:off x="1830675" y="3784825"/>
            <a:ext cx="907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“I am interested in the potential of AI to support various teaching and learning tasks. This was a good opportunity to experiment with AI for assessment. </a:t>
            </a:r>
            <a:br>
              <a:rPr lang="en-US" sz="2800">
                <a:solidFill>
                  <a:schemeClr val="lt1"/>
                </a:solidFill>
              </a:rPr>
            </a:br>
            <a:r>
              <a:rPr b="1" lang="en-US" sz="2800">
                <a:solidFill>
                  <a:schemeClr val="lt1"/>
                </a:solidFill>
              </a:rPr>
              <a:t>It was also great to see DCU taking the initiative in this space, not feeling like I was 'going it alone'.</a:t>
            </a:r>
            <a:r>
              <a:rPr lang="en-US" sz="2800">
                <a:solidFill>
                  <a:schemeClr val="lt1"/>
                </a:solidFill>
              </a:rPr>
              <a:t>”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2"/>
          <p:cNvSpPr txBox="1"/>
          <p:nvPr/>
        </p:nvSpPr>
        <p:spPr>
          <a:xfrm>
            <a:off x="498500" y="1558638"/>
            <a:ext cx="90768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“I routinely use MCQs as part of my 'study' tools for topics I cover in my modules. Putting these together can be </a:t>
            </a:r>
            <a:r>
              <a:rPr b="1" lang="en-US" sz="2300">
                <a:solidFill>
                  <a:schemeClr val="lt1"/>
                </a:solidFill>
              </a:rPr>
              <a:t>very time consuming</a:t>
            </a:r>
            <a:r>
              <a:rPr lang="en-US" sz="2300">
                <a:solidFill>
                  <a:schemeClr val="lt1"/>
                </a:solidFill>
              </a:rPr>
              <a:t>, and in the past I have used online Google searches and text books to source questions, possible answers, etc. in what has been a huge investment of time and energy. In recent times, I have experimented with AI in an effort to develop more questions, and </a:t>
            </a:r>
            <a:r>
              <a:rPr b="1" lang="en-US" sz="2300">
                <a:solidFill>
                  <a:schemeClr val="lt1"/>
                </a:solidFill>
              </a:rPr>
              <a:t>the opportunity to see a Loop integrated version that performed exactly what I would need was incredibly interesting to me</a:t>
            </a:r>
            <a:r>
              <a:rPr lang="en-US" sz="2300">
                <a:solidFill>
                  <a:schemeClr val="lt1"/>
                </a:solidFill>
              </a:rPr>
              <a:t>.”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246" name="Google Shape;246;p62"/>
          <p:cNvSpPr txBox="1"/>
          <p:nvPr/>
        </p:nvSpPr>
        <p:spPr>
          <a:xfrm>
            <a:off x="80475" y="512225"/>
            <a:ext cx="10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</a:rPr>
              <a:t>Q16. “Why were you interested in using the Loop Question Generator tool?”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47" name="Google Shape;247;p62"/>
          <p:cNvSpPr txBox="1"/>
          <p:nvPr/>
        </p:nvSpPr>
        <p:spPr>
          <a:xfrm>
            <a:off x="2146475" y="5113975"/>
            <a:ext cx="886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“I like to use pools of questions for my quizzes but I find it </a:t>
            </a:r>
            <a:r>
              <a:rPr b="1" lang="en-US" sz="2500">
                <a:solidFill>
                  <a:schemeClr val="lt1"/>
                </a:solidFill>
              </a:rPr>
              <a:t>very time consuming</a:t>
            </a:r>
            <a:r>
              <a:rPr lang="en-US" sz="2500">
                <a:solidFill>
                  <a:schemeClr val="lt1"/>
                </a:solidFill>
              </a:rPr>
              <a:t> to prepare multiple similar questions”</a:t>
            </a:r>
            <a:endParaRPr sz="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3"/>
          <p:cNvSpPr txBox="1"/>
          <p:nvPr/>
        </p:nvSpPr>
        <p:spPr>
          <a:xfrm>
            <a:off x="80475" y="512225"/>
            <a:ext cx="10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</a:rPr>
              <a:t>Q17. “What do you see as the potential future value of tools like this one?”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53" name="Google Shape;253;p63"/>
          <p:cNvSpPr txBox="1"/>
          <p:nvPr/>
        </p:nvSpPr>
        <p:spPr>
          <a:xfrm>
            <a:off x="632650" y="1840363"/>
            <a:ext cx="907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“I can see if being a very powerful tool to allow lecturers quickly generate formative quizzes and also as an aid to lecturers designing exams and other </a:t>
            </a:r>
            <a:r>
              <a:rPr b="1" lang="en-US" sz="2400">
                <a:solidFill>
                  <a:schemeClr val="lt1"/>
                </a:solidFill>
              </a:rPr>
              <a:t>questions beyond formative assessment</a:t>
            </a:r>
            <a:r>
              <a:rPr lang="en-US" sz="2400">
                <a:solidFill>
                  <a:schemeClr val="lt1"/>
                </a:solidFill>
              </a:rPr>
              <a:t>.”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54" name="Google Shape;254;p63"/>
          <p:cNvSpPr txBox="1"/>
          <p:nvPr/>
        </p:nvSpPr>
        <p:spPr>
          <a:xfrm>
            <a:off x="2092825" y="4077525"/>
            <a:ext cx="886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“A great tool for allowing students to assess their knowledge on certain areas covered in a module. The fact the </a:t>
            </a:r>
            <a:r>
              <a:rPr b="1" lang="en-US" sz="2400">
                <a:solidFill>
                  <a:schemeClr val="lt1"/>
                </a:solidFill>
              </a:rPr>
              <a:t>tool provides feedback</a:t>
            </a:r>
            <a:r>
              <a:rPr lang="en-US" sz="2400">
                <a:solidFill>
                  <a:schemeClr val="lt1"/>
                </a:solidFill>
              </a:rPr>
              <a:t> too was of particular interest because this aspect when done manually more than doubles the work effectively.”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4"/>
          <p:cNvSpPr txBox="1"/>
          <p:nvPr/>
        </p:nvSpPr>
        <p:spPr>
          <a:xfrm>
            <a:off x="80475" y="512225"/>
            <a:ext cx="10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</a:rPr>
              <a:t>Q17. “</a:t>
            </a:r>
            <a:r>
              <a:rPr b="1" lang="en-US" sz="2100">
                <a:solidFill>
                  <a:schemeClr val="lt1"/>
                </a:solidFill>
              </a:rPr>
              <a:t>What do you see as the potential future value of tools like this one</a:t>
            </a:r>
            <a:r>
              <a:rPr b="1" lang="en-US" sz="2100">
                <a:solidFill>
                  <a:schemeClr val="lt1"/>
                </a:solidFill>
              </a:rPr>
              <a:t>?”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60" name="Google Shape;260;p64"/>
          <p:cNvSpPr txBox="1"/>
          <p:nvPr/>
        </p:nvSpPr>
        <p:spPr>
          <a:xfrm>
            <a:off x="579000" y="1800125"/>
            <a:ext cx="762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“Based on my experiments, I think it has </a:t>
            </a:r>
            <a:r>
              <a:rPr b="1" lang="en-US" sz="2500">
                <a:solidFill>
                  <a:schemeClr val="lt1"/>
                </a:solidFill>
              </a:rPr>
              <a:t>great potential</a:t>
            </a:r>
            <a:r>
              <a:rPr lang="en-US" sz="2500">
                <a:solidFill>
                  <a:schemeClr val="lt1"/>
                </a:solidFill>
              </a:rPr>
              <a:t> for creative efficient and effective formative assessments at the end of sections of modules.”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61" name="Google Shape;261;p64"/>
          <p:cNvSpPr txBox="1"/>
          <p:nvPr/>
        </p:nvSpPr>
        <p:spPr>
          <a:xfrm>
            <a:off x="2599925" y="4108650"/>
            <a:ext cx="8159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“Time-saving to generate questions. Facilitates providing ‘try it out’ and ‘test yourself’ quizzes (formative/bench marking) without using up the pool of questions for summative quizzes”</a:t>
            </a:r>
            <a:endParaRPr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5"/>
          <p:cNvSpPr txBox="1"/>
          <p:nvPr/>
        </p:nvSpPr>
        <p:spPr>
          <a:xfrm>
            <a:off x="718525" y="512225"/>
            <a:ext cx="968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</a:rPr>
              <a:t>Q7. “</a:t>
            </a:r>
            <a:r>
              <a:rPr b="1" lang="en-US" sz="2100">
                <a:solidFill>
                  <a:schemeClr val="lt1"/>
                </a:solidFill>
              </a:rPr>
              <a:t>How did participating in this pilot impact your understanding of the benefits or limitations of AI tools?</a:t>
            </a:r>
            <a:r>
              <a:rPr b="1" lang="en-US" sz="2100">
                <a:solidFill>
                  <a:schemeClr val="lt1"/>
                </a:solidFill>
              </a:rPr>
              <a:t>”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67" name="Google Shape;267;p65"/>
          <p:cNvSpPr txBox="1"/>
          <p:nvPr/>
        </p:nvSpPr>
        <p:spPr>
          <a:xfrm>
            <a:off x="579000" y="2104925"/>
            <a:ext cx="7628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“I was at the infancy of using GenAI when I embarked on this trial so it </a:t>
            </a:r>
            <a:r>
              <a:rPr b="1" lang="en-US" sz="2500">
                <a:solidFill>
                  <a:schemeClr val="lt1"/>
                </a:solidFill>
              </a:rPr>
              <a:t>gave me a good feel for its capabilities</a:t>
            </a:r>
            <a:r>
              <a:rPr lang="en-US" sz="2500">
                <a:solidFill>
                  <a:schemeClr val="lt1"/>
                </a:solidFill>
              </a:rPr>
              <a:t> and I was excited about the potential.”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68" name="Google Shape;268;p65"/>
          <p:cNvSpPr txBox="1"/>
          <p:nvPr/>
        </p:nvSpPr>
        <p:spPr>
          <a:xfrm>
            <a:off x="2599925" y="4184850"/>
            <a:ext cx="8159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“I already saw a lot of value in using AI, and </a:t>
            </a:r>
            <a:r>
              <a:rPr b="1" lang="en-US" sz="2600">
                <a:solidFill>
                  <a:schemeClr val="lt1"/>
                </a:solidFill>
              </a:rPr>
              <a:t>seeing it integrated into Loop</a:t>
            </a:r>
            <a:r>
              <a:rPr lang="en-US" sz="2600">
                <a:solidFill>
                  <a:schemeClr val="lt1"/>
                </a:solidFill>
              </a:rPr>
              <a:t> in this manner really increased my opinion of how valuable it could be as a tool.”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 txBox="1"/>
          <p:nvPr/>
        </p:nvSpPr>
        <p:spPr>
          <a:xfrm>
            <a:off x="1005875" y="2427600"/>
            <a:ext cx="87009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In a climate of heightened anxiety about student use of genAI</a:t>
            </a:r>
            <a:endParaRPr sz="4300">
              <a:solidFill>
                <a:schemeClr val="dk1"/>
              </a:solidFill>
            </a:endParaRPr>
          </a:p>
        </p:txBody>
      </p:sp>
      <p:pic>
        <p:nvPicPr>
          <p:cNvPr id="156" name="Google Shape;1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" y="7888"/>
            <a:ext cx="4003709" cy="37388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4650" y="7900"/>
            <a:ext cx="4003700" cy="476374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5" y="3793225"/>
            <a:ext cx="3136089" cy="2993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1661" y="7901"/>
            <a:ext cx="3412988" cy="3738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1350" y="3730299"/>
            <a:ext cx="3339429" cy="305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1" name="Google Shape;161;p48"/>
          <p:cNvPicPr preferRelativeResize="0"/>
          <p:nvPr/>
        </p:nvPicPr>
        <p:blipFill rotWithShape="1">
          <a:blip r:embed="rId8">
            <a:alphaModFix/>
          </a:blip>
          <a:srcRect b="45761" l="0" r="0" t="0"/>
          <a:stretch/>
        </p:blipFill>
        <p:spPr>
          <a:xfrm>
            <a:off x="6864250" y="4530863"/>
            <a:ext cx="4354099" cy="22563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2" name="Google Shape;162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6475" y="1782362"/>
            <a:ext cx="3063750" cy="40237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3" name="Google Shape;163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27842" y="1782350"/>
            <a:ext cx="3645532" cy="4023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6"/>
          <p:cNvSpPr txBox="1"/>
          <p:nvPr>
            <p:ph idx="1" type="body"/>
          </p:nvPr>
        </p:nvSpPr>
        <p:spPr>
          <a:xfrm>
            <a:off x="437850" y="1545450"/>
            <a:ext cx="103119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“</a:t>
            </a:r>
            <a:r>
              <a:rPr lang="en-US"/>
              <a:t>It was quite good for </a:t>
            </a:r>
            <a:r>
              <a:rPr b="1" lang="en-US"/>
              <a:t>text only questions,</a:t>
            </a:r>
            <a:r>
              <a:rPr lang="en-US"/>
              <a:t> but it struggled to make well formatted </a:t>
            </a:r>
            <a:r>
              <a:rPr b="1" lang="en-US"/>
              <a:t>mathematics examples</a:t>
            </a:r>
            <a:r>
              <a:rPr lang="en-US"/>
              <a:t>. As a result, the editing for those would take just as long as writing questions from scratch.”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/>
            </a:br>
            <a:r>
              <a:rPr lang="en-US"/>
              <a:t>“It worked best for factual questions with </a:t>
            </a:r>
            <a:r>
              <a:rPr b="1" lang="en-US"/>
              <a:t>closed-ended answers</a:t>
            </a:r>
            <a:r>
              <a:rPr lang="en-US"/>
              <a:t>.  It was much worse at generating more </a:t>
            </a:r>
            <a:r>
              <a:rPr b="1" lang="en-US"/>
              <a:t>complex questions</a:t>
            </a:r>
            <a:r>
              <a:rPr lang="en-US"/>
              <a:t>.”</a:t>
            </a:r>
            <a:br>
              <a:rPr lang="en-US"/>
            </a:br>
            <a:br>
              <a:rPr lang="en-US"/>
            </a:br>
            <a:r>
              <a:rPr lang="en-US"/>
              <a:t>“The questions were mostly basic in my case because, since I teach AI, </a:t>
            </a:r>
            <a:r>
              <a:rPr b="1" lang="en-US"/>
              <a:t>what I teach is novel</a:t>
            </a:r>
            <a:r>
              <a:rPr lang="en-US"/>
              <a:t>, not standard content yet, and </a:t>
            </a:r>
            <a:r>
              <a:rPr b="1" lang="en-US"/>
              <a:t>not available online</a:t>
            </a:r>
            <a:r>
              <a:rPr lang="en-US"/>
              <a:t> for GPT to look for.”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/>
            </a:br>
            <a:r>
              <a:rPr lang="en-US"/>
              <a:t>“The subject I was using the questions for requires </a:t>
            </a:r>
            <a:r>
              <a:rPr b="1" lang="en-US"/>
              <a:t>images</a:t>
            </a:r>
            <a:r>
              <a:rPr lang="en-US"/>
              <a:t>, and a limitation of the tool was that it is only text-based.”</a:t>
            </a:r>
            <a:endParaRPr/>
          </a:p>
        </p:txBody>
      </p:sp>
      <p:sp>
        <p:nvSpPr>
          <p:cNvPr id="274" name="Google Shape;274;p66"/>
          <p:cNvSpPr txBox="1"/>
          <p:nvPr>
            <p:ph type="title"/>
          </p:nvPr>
        </p:nvSpPr>
        <p:spPr>
          <a:xfrm>
            <a:off x="343930" y="4891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Some Known Limitations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7"/>
          <p:cNvPicPr preferRelativeResize="0"/>
          <p:nvPr/>
        </p:nvPicPr>
        <p:blipFill rotWithShape="1">
          <a:blip r:embed="rId3">
            <a:alphaModFix amt="13000"/>
          </a:blip>
          <a:srcRect b="15335" l="12422" r="20101" t="15892"/>
          <a:stretch/>
        </p:blipFill>
        <p:spPr>
          <a:xfrm>
            <a:off x="914400" y="0"/>
            <a:ext cx="11277600" cy="62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7"/>
          <p:cNvSpPr txBox="1"/>
          <p:nvPr>
            <p:ph type="title"/>
          </p:nvPr>
        </p:nvSpPr>
        <p:spPr>
          <a:xfrm>
            <a:off x="343930" y="489106"/>
            <a:ext cx="103119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Further Considerations</a:t>
            </a:r>
            <a:endParaRPr/>
          </a:p>
        </p:txBody>
      </p:sp>
      <p:sp>
        <p:nvSpPr>
          <p:cNvPr id="281" name="Google Shape;281;p67"/>
          <p:cNvSpPr txBox="1"/>
          <p:nvPr>
            <p:ph idx="1" type="body"/>
          </p:nvPr>
        </p:nvSpPr>
        <p:spPr>
          <a:xfrm>
            <a:off x="442725" y="1730600"/>
            <a:ext cx="110676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</a:t>
            </a:r>
            <a:r>
              <a:rPr lang="en-US"/>
              <a:t>I do worry about </a:t>
            </a:r>
            <a:r>
              <a:rPr b="1" lang="en-US"/>
              <a:t>the sustainability of GenAI</a:t>
            </a:r>
            <a:r>
              <a:rPr lang="en-US"/>
              <a:t> and I think it is a </a:t>
            </a:r>
            <a:r>
              <a:rPr b="1" lang="en-US"/>
              <a:t>discussion that should be had across the university</a:t>
            </a:r>
            <a:r>
              <a:rPr lang="en-US"/>
              <a:t>.”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“I presume the business model will be to make tools cheaply available in the first place, and then hike up the price when these tools are widely used. We might find </a:t>
            </a:r>
            <a:r>
              <a:rPr b="1" lang="en-US"/>
              <a:t>we become dependent on them</a:t>
            </a:r>
            <a:r>
              <a:rPr lang="en-US"/>
              <a:t>, and while nice and time saving tools, they may eat into the University budget in the medium term.”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68"/>
          <p:cNvPicPr preferRelativeResize="0"/>
          <p:nvPr/>
        </p:nvPicPr>
        <p:blipFill rotWithShape="1">
          <a:blip r:embed="rId3">
            <a:alphaModFix amt="15000"/>
          </a:blip>
          <a:srcRect b="6006" l="2439" r="0" t="21540"/>
          <a:stretch/>
        </p:blipFill>
        <p:spPr>
          <a:xfrm>
            <a:off x="-473712" y="-578225"/>
            <a:ext cx="13300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8"/>
          <p:cNvSpPr txBox="1"/>
          <p:nvPr/>
        </p:nvSpPr>
        <p:spPr>
          <a:xfrm>
            <a:off x="3642750" y="1769325"/>
            <a:ext cx="75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8"/>
          <p:cNvSpPr txBox="1"/>
          <p:nvPr>
            <p:ph idx="1" type="body"/>
          </p:nvPr>
        </p:nvSpPr>
        <p:spPr>
          <a:xfrm>
            <a:off x="1170975" y="3109125"/>
            <a:ext cx="10011000" cy="26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0132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Continue data collection</a:t>
            </a:r>
            <a:endParaRPr sz="3200"/>
          </a:p>
          <a:p>
            <a:pPr indent="-4013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Evaluate lecturer feedback</a:t>
            </a:r>
            <a:endParaRPr sz="3200"/>
          </a:p>
          <a:p>
            <a:pPr indent="-4013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Adopt tool improvements (question types)</a:t>
            </a:r>
            <a:endParaRPr sz="3200"/>
          </a:p>
          <a:p>
            <a:pPr indent="-4013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Identify opportunities to enhance (targeted) support</a:t>
            </a:r>
            <a:endParaRPr sz="3200"/>
          </a:p>
          <a:p>
            <a:pPr indent="-4013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Weigh factors (+/-) of potential Loop implementation</a:t>
            </a:r>
            <a:endParaRPr sz="3200"/>
          </a:p>
          <a:p>
            <a:pPr indent="-40132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Disseminate research and findings, per REC</a:t>
            </a:r>
            <a:endParaRPr sz="3200"/>
          </a:p>
        </p:txBody>
      </p:sp>
      <p:sp>
        <p:nvSpPr>
          <p:cNvPr id="289" name="Google Shape;289;p68"/>
          <p:cNvSpPr txBox="1"/>
          <p:nvPr>
            <p:ph type="title"/>
          </p:nvPr>
        </p:nvSpPr>
        <p:spPr>
          <a:xfrm>
            <a:off x="1378575" y="1503225"/>
            <a:ext cx="95958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100"/>
              <a:t>Next Steps</a:t>
            </a:r>
            <a:endParaRPr sz="4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9"/>
          <p:cNvSpPr txBox="1"/>
          <p:nvPr>
            <p:ph type="title"/>
          </p:nvPr>
        </p:nvSpPr>
        <p:spPr>
          <a:xfrm>
            <a:off x="1000946" y="897264"/>
            <a:ext cx="101901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6200"/>
              <a:t>Thank you.</a:t>
            </a:r>
            <a:endParaRPr sz="6200"/>
          </a:p>
        </p:txBody>
      </p:sp>
      <p:sp>
        <p:nvSpPr>
          <p:cNvPr id="295" name="Google Shape;295;p69"/>
          <p:cNvSpPr/>
          <p:nvPr/>
        </p:nvSpPr>
        <p:spPr>
          <a:xfrm>
            <a:off x="655625" y="4634075"/>
            <a:ext cx="1729800" cy="1869300"/>
          </a:xfrm>
          <a:prstGeom prst="rect">
            <a:avLst/>
          </a:prstGeom>
          <a:solidFill>
            <a:srgbClr val="2CA6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524" y="2095250"/>
            <a:ext cx="7520950" cy="4762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0"/>
          <p:cNvSpPr txBox="1"/>
          <p:nvPr>
            <p:ph type="ctrTitle"/>
          </p:nvPr>
        </p:nvSpPr>
        <p:spPr>
          <a:xfrm>
            <a:off x="362465" y="722829"/>
            <a:ext cx="79041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Thank you.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96"/>
              <a:buFont typeface="Arial"/>
              <a:buNone/>
            </a:pPr>
            <a:r>
              <a:rPr b="0" lang="en-US" sz="4066"/>
              <a:t>Go raibh maith agaibh.</a:t>
            </a:r>
            <a:endParaRPr b="0" sz="4066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br>
              <a:rPr lang="en-US"/>
            </a:br>
            <a:endParaRPr/>
          </a:p>
        </p:txBody>
      </p:sp>
      <p:sp>
        <p:nvSpPr>
          <p:cNvPr id="302" name="Google Shape;302;p70"/>
          <p:cNvSpPr txBox="1"/>
          <p:nvPr>
            <p:ph idx="1" type="subTitle"/>
          </p:nvPr>
        </p:nvSpPr>
        <p:spPr>
          <a:xfrm>
            <a:off x="362475" y="2215325"/>
            <a:ext cx="7904100" cy="24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Steve Welsh, Learning Technologist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steve.welsh@dcu.ie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r>
              <a:rPr lang="en-US"/>
              <a:t>Rob Lowney, Sr. Learning Technologist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4"/>
              </a:rPr>
              <a:t>rob.lowney@dcu.ie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/>
          <p:nvPr>
            <p:ph type="title"/>
          </p:nvPr>
        </p:nvSpPr>
        <p:spPr>
          <a:xfrm>
            <a:off x="745800" y="2260475"/>
            <a:ext cx="10700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Arial"/>
              <a:buNone/>
            </a:pPr>
            <a:r>
              <a:rPr lang="en-US" sz="5160"/>
              <a:t>How can the ethical adoption </a:t>
            </a:r>
            <a:br>
              <a:rPr lang="en-US" sz="5160"/>
            </a:br>
            <a:r>
              <a:rPr lang="en-US" sz="5160"/>
              <a:t>of genAI tools benefit </a:t>
            </a:r>
            <a:r>
              <a:rPr lang="en-US" sz="5260">
                <a:solidFill>
                  <a:srgbClr val="FEEBB1"/>
                </a:solidFill>
              </a:rPr>
              <a:t>lecturers?</a:t>
            </a:r>
            <a:endParaRPr sz="5260">
              <a:solidFill>
                <a:srgbClr val="FEEBB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 txBox="1"/>
          <p:nvPr>
            <p:ph type="ctrTitle"/>
          </p:nvPr>
        </p:nvSpPr>
        <p:spPr>
          <a:xfrm>
            <a:off x="1362209" y="1806598"/>
            <a:ext cx="7904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Project Aim</a:t>
            </a:r>
            <a:endParaRPr/>
          </a:p>
        </p:txBody>
      </p:sp>
      <p:sp>
        <p:nvSpPr>
          <p:cNvPr id="174" name="Google Shape;174;p50"/>
          <p:cNvSpPr txBox="1"/>
          <p:nvPr>
            <p:ph idx="1" type="subTitle"/>
          </p:nvPr>
        </p:nvSpPr>
        <p:spPr>
          <a:xfrm>
            <a:off x="2037350" y="3099325"/>
            <a:ext cx="9465000" cy="3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 Pilot an integration between Loop and OpenAI’s large language model, so lecturers can directly generate content in Loop and understand the benefits and limitations of utilising genAI in practice. 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/>
          <p:cNvSpPr txBox="1"/>
          <p:nvPr>
            <p:ph type="ctrTitle"/>
          </p:nvPr>
        </p:nvSpPr>
        <p:spPr>
          <a:xfrm>
            <a:off x="1362209" y="1806598"/>
            <a:ext cx="79041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Project Objectives</a:t>
            </a:r>
            <a:endParaRPr/>
          </a:p>
        </p:txBody>
      </p:sp>
      <p:sp>
        <p:nvSpPr>
          <p:cNvPr id="180" name="Google Shape;180;p51"/>
          <p:cNvSpPr txBox="1"/>
          <p:nvPr>
            <p:ph idx="1" type="subTitle"/>
          </p:nvPr>
        </p:nvSpPr>
        <p:spPr>
          <a:xfrm>
            <a:off x="1925050" y="2998450"/>
            <a:ext cx="9801600" cy="3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Install an AI generator plugin on Loop and trial a ChatGPT API subscription.</a:t>
            </a:r>
            <a:br>
              <a:rPr lang="en-US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Recruit some lecturers from each faculty to pilot this plugin to create Loop quiz questions. </a:t>
            </a:r>
            <a:br>
              <a:rPr lang="en-US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Support these lecturers to critique and refine the generated content and deploy quizzes to their students. </a:t>
            </a:r>
            <a:br>
              <a:rPr lang="en-US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Evaluate lecturers’ experience through a REC-approved evaluation and make recommendations for the future potential of genAI and Loop.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2"/>
          <p:cNvSpPr txBox="1"/>
          <p:nvPr>
            <p:ph type="title"/>
          </p:nvPr>
        </p:nvSpPr>
        <p:spPr>
          <a:xfrm>
            <a:off x="249649" y="384625"/>
            <a:ext cx="11436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n-US" sz="2540"/>
              <a:t>1. </a:t>
            </a:r>
            <a:r>
              <a:rPr lang="en-US" sz="2540"/>
              <a:t>Install an AI generator plugin on Loop and trial a ChatGPT API subscription.</a:t>
            </a:r>
            <a:endParaRPr sz="2540"/>
          </a:p>
        </p:txBody>
      </p:sp>
      <p:pic>
        <p:nvPicPr>
          <p:cNvPr id="186" name="Google Shape;1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98" y="1848800"/>
            <a:ext cx="5679324" cy="37344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4300" y="1848800"/>
            <a:ext cx="4875499" cy="373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237" y="329050"/>
            <a:ext cx="7221526" cy="57432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437" y="919800"/>
            <a:ext cx="10061125" cy="4762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75" y="211375"/>
            <a:ext cx="6596350" cy="2947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850" y="1389850"/>
            <a:ext cx="5614726" cy="47349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