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3" roundtripDataSignature="AMtx7mhlIPxhlbx5YPYaZ2XyHV8sRTiQY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customschemas.google.com/relationships/presentationmetadata" Target="meta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1400"/>
              </a:spcBef>
              <a:spcAft>
                <a:spcPts val="0"/>
              </a:spcAft>
              <a:buClr>
                <a:schemeClr val="dk1"/>
              </a:buClr>
              <a:buSzPts val="1100"/>
              <a:buFont typeface="Arial"/>
              <a:buNone/>
            </a:pPr>
            <a:r>
              <a:rPr lang="en-US" sz="1100">
                <a:latin typeface="Verdana"/>
                <a:ea typeface="Verdana"/>
                <a:cs typeface="Verdana"/>
                <a:sym typeface="Verdana"/>
              </a:rPr>
              <a:t>Hello everyone</a:t>
            </a:r>
            <a:endParaRPr sz="1100">
              <a:latin typeface="Verdana"/>
              <a:ea typeface="Verdana"/>
              <a:cs typeface="Verdana"/>
              <a:sym typeface="Verdana"/>
            </a:endParaRPr>
          </a:p>
          <a:p>
            <a:pPr indent="0" lvl="0" marL="0" rtl="0" algn="l">
              <a:spcBef>
                <a:spcPts val="1400"/>
              </a:spcBef>
              <a:spcAft>
                <a:spcPts val="0"/>
              </a:spcAft>
              <a:buClr>
                <a:schemeClr val="dk1"/>
              </a:buClr>
              <a:buSzPts val="1100"/>
              <a:buFont typeface="Arial"/>
              <a:buNone/>
            </a:pPr>
            <a:r>
              <a:rPr lang="en-US" sz="1100">
                <a:latin typeface="Verdana"/>
                <a:ea typeface="Verdana"/>
                <a:cs typeface="Verdana"/>
                <a:sym typeface="Verdana"/>
              </a:rPr>
              <a:t>My name is Monica Lechea and I am a Research Development Officer in the ADAPT Centre, School of Computing in DCU. </a:t>
            </a:r>
            <a:endParaRPr sz="1100">
              <a:latin typeface="Verdana"/>
              <a:ea typeface="Verdana"/>
              <a:cs typeface="Verdana"/>
              <a:sym typeface="Verdana"/>
            </a:endParaRPr>
          </a:p>
          <a:p>
            <a:pPr indent="0" lvl="0" marL="0" rtl="0" algn="l">
              <a:spcBef>
                <a:spcPts val="1400"/>
              </a:spcBef>
              <a:spcAft>
                <a:spcPts val="0"/>
              </a:spcAft>
              <a:buClr>
                <a:schemeClr val="dk1"/>
              </a:buClr>
              <a:buSzPts val="1100"/>
              <a:buFont typeface="Arial"/>
              <a:buNone/>
            </a:pPr>
            <a:r>
              <a:rPr lang="en-US" sz="1100">
                <a:latin typeface="Verdana"/>
                <a:ea typeface="Verdana"/>
                <a:cs typeface="Verdana"/>
                <a:sym typeface="Verdana"/>
              </a:rPr>
              <a:t>Today, I’d like to briefly tell you about my QUID project idea of using AI Assistance in Proposal Development, how I used the funding and what the outputs of my project are.</a:t>
            </a:r>
            <a:endParaRPr sz="1100">
              <a:latin typeface="Verdana"/>
              <a:ea typeface="Verdana"/>
              <a:cs typeface="Verdana"/>
              <a:sym typeface="Verdana"/>
            </a:endParaRPr>
          </a:p>
          <a:p>
            <a:pPr indent="0" lvl="0" marL="0" rtl="0" algn="l">
              <a:spcBef>
                <a:spcPts val="1400"/>
              </a:spcBef>
              <a:spcAft>
                <a:spcPts val="0"/>
              </a:spcAft>
              <a:buClr>
                <a:schemeClr val="dk1"/>
              </a:buClr>
              <a:buSzPts val="1100"/>
              <a:buFont typeface="Arial"/>
              <a:buNone/>
            </a:pPr>
            <a:r>
              <a:rPr lang="en-US" sz="1100">
                <a:latin typeface="Verdana"/>
                <a:ea typeface="Verdana"/>
                <a:cs typeface="Verdana"/>
                <a:sym typeface="Verdana"/>
              </a:rPr>
              <a:t>Just disclaimer that I am not an expert in AI or Generative AI or Large Language Models but probably like many of you, am someone who is interested in understanding how these tools can make our jobs a little easier</a:t>
            </a:r>
            <a:endParaRPr/>
          </a:p>
        </p:txBody>
      </p:sp>
      <p:sp>
        <p:nvSpPr>
          <p:cNvPr id="62" name="Google Shape;6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98239dab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98239dab6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1400"/>
              </a:spcBef>
              <a:spcAft>
                <a:spcPts val="0"/>
              </a:spcAft>
              <a:buNone/>
            </a:pPr>
            <a:r>
              <a:rPr lang="en-US" sz="1100">
                <a:latin typeface="Verdana"/>
                <a:ea typeface="Verdana"/>
                <a:cs typeface="Verdana"/>
                <a:sym typeface="Verdana"/>
              </a:rPr>
              <a:t>So to start off thank for very much to Rachel and Fiona, and the DCU Quality and Institutional Insights Office (QIO) for giving me the opportunity to investigate how </a:t>
            </a:r>
            <a:r>
              <a:rPr lang="en-US" sz="1100">
                <a:latin typeface="Verdana"/>
                <a:ea typeface="Verdana"/>
                <a:cs typeface="Verdana"/>
                <a:sym typeface="Verdana"/>
              </a:rPr>
              <a:t>generative</a:t>
            </a:r>
            <a:r>
              <a:rPr lang="en-US" sz="1100">
                <a:latin typeface="Verdana"/>
                <a:ea typeface="Verdana"/>
                <a:cs typeface="Verdana"/>
                <a:sym typeface="Verdana"/>
              </a:rPr>
              <a:t> AI can be used to support proposal development</a:t>
            </a:r>
            <a:endParaRPr sz="1100">
              <a:latin typeface="Verdana"/>
              <a:ea typeface="Verdana"/>
              <a:cs typeface="Verdana"/>
              <a:sym typeface="Verdana"/>
            </a:endParaRPr>
          </a:p>
          <a:p>
            <a:pPr indent="0" lvl="0" marL="0" rtl="0" algn="l">
              <a:spcBef>
                <a:spcPts val="1400"/>
              </a:spcBef>
              <a:spcAft>
                <a:spcPts val="0"/>
              </a:spcAft>
              <a:buNone/>
            </a:pPr>
            <a:r>
              <a:rPr lang="en-US" sz="1100">
                <a:latin typeface="Verdana"/>
                <a:ea typeface="Verdana"/>
                <a:cs typeface="Verdana"/>
                <a:sym typeface="Verdana"/>
              </a:rPr>
              <a:t>We’ve seen that the emergence of models like ChatGPT have the potential to empower us by automating manual and time consuming tasks. </a:t>
            </a:r>
            <a:endParaRPr sz="1100">
              <a:latin typeface="Verdana"/>
              <a:ea typeface="Verdana"/>
              <a:cs typeface="Verdana"/>
              <a:sym typeface="Verdana"/>
            </a:endParaRPr>
          </a:p>
          <a:p>
            <a:pPr indent="0" lvl="0" marL="0" rtl="0" algn="l">
              <a:spcBef>
                <a:spcPts val="1400"/>
              </a:spcBef>
              <a:spcAft>
                <a:spcPts val="0"/>
              </a:spcAft>
              <a:buNone/>
            </a:pPr>
            <a:r>
              <a:rPr lang="en-US" sz="1100">
                <a:latin typeface="Verdana"/>
                <a:ea typeface="Verdana"/>
                <a:cs typeface="Verdana"/>
                <a:sym typeface="Verdana"/>
              </a:rPr>
              <a:t>However, there is a lack of clarity on the ethical uses of these tools and guidance on how to use them without unwittingly jeopardising intellectual property, privacy and succumbing to the inherent biases of these models. </a:t>
            </a:r>
            <a:endParaRPr sz="1100">
              <a:latin typeface="Verdana"/>
              <a:ea typeface="Verdana"/>
              <a:cs typeface="Verdana"/>
              <a:sym typeface="Verdana"/>
            </a:endParaRPr>
          </a:p>
          <a:p>
            <a:pPr indent="0" lvl="0" marL="0" rtl="0" algn="l">
              <a:spcBef>
                <a:spcPts val="1400"/>
              </a:spcBef>
              <a:spcAft>
                <a:spcPts val="0"/>
              </a:spcAft>
              <a:buNone/>
            </a:pPr>
            <a:r>
              <a:rPr lang="en-US" sz="1100">
                <a:latin typeface="Verdana"/>
                <a:ea typeface="Verdana"/>
                <a:cs typeface="Verdana"/>
                <a:sym typeface="Verdana"/>
              </a:rPr>
              <a:t>So as part of my project I attended </a:t>
            </a:r>
            <a:r>
              <a:rPr lang="en-US" sz="1100">
                <a:latin typeface="Verdana"/>
                <a:ea typeface="Verdana"/>
                <a:cs typeface="Verdana"/>
                <a:sym typeface="Verdana"/>
              </a:rPr>
              <a:t>the EARMA AI Day to obtain an overview of how the Generative AI models are being used in the RMA community as well as attending a workshop to explore more specifically how GenAI can be used for proposal development</a:t>
            </a:r>
            <a:endParaRPr sz="1100">
              <a:latin typeface="Verdana"/>
              <a:ea typeface="Verdana"/>
              <a:cs typeface="Verdana"/>
              <a:sym typeface="Verdana"/>
            </a:endParaRPr>
          </a:p>
          <a:p>
            <a:pPr indent="0" lvl="0" marL="0" rtl="0" algn="l">
              <a:spcBef>
                <a:spcPts val="1400"/>
              </a:spcBef>
              <a:spcAft>
                <a:spcPts val="0"/>
              </a:spcAft>
              <a:buNone/>
            </a:pPr>
            <a:r>
              <a:rPr lang="en-US" sz="1100">
                <a:latin typeface="Verdana"/>
                <a:ea typeface="Verdana"/>
                <a:cs typeface="Verdana"/>
                <a:sym typeface="Verdana"/>
              </a:rPr>
              <a:t>As a result, I was able to develop guidelines based on an analysis and evaluation of some Generative AI models to assess their appropriateness and applicability for Research Development.</a:t>
            </a:r>
            <a:endParaRPr sz="1100">
              <a:latin typeface="Verdana"/>
              <a:ea typeface="Verdana"/>
              <a:cs typeface="Verdana"/>
              <a:sym typeface="Verdana"/>
            </a:endParaRPr>
          </a:p>
          <a:p>
            <a:pPr indent="0" lvl="0" marL="0" rtl="0" algn="l">
              <a:spcBef>
                <a:spcPts val="1400"/>
              </a:spcBef>
              <a:spcAft>
                <a:spcPts val="0"/>
              </a:spcAft>
              <a:buNone/>
            </a:pPr>
            <a:r>
              <a:rPr lang="en-US" sz="1100">
                <a:latin typeface="Verdana"/>
                <a:ea typeface="Verdana"/>
                <a:cs typeface="Verdana"/>
                <a:sym typeface="Verdana"/>
              </a:rPr>
              <a:t>The outputs of my learnings have been accepted as an abstract to the INORMS Congress which is (International Network of Research Management Societies) where I will disseminate my findings internationally. </a:t>
            </a:r>
            <a:endParaRPr sz="1100">
              <a:latin typeface="Verdana"/>
              <a:ea typeface="Verdana"/>
              <a:cs typeface="Verdana"/>
              <a:sym typeface="Verdana"/>
            </a:endParaRPr>
          </a:p>
          <a:p>
            <a:pPr indent="0" lvl="0" marL="0" rtl="0" algn="l">
              <a:spcBef>
                <a:spcPts val="1400"/>
              </a:spcBef>
              <a:spcAft>
                <a:spcPts val="0"/>
              </a:spcAft>
              <a:buNone/>
            </a:pPr>
            <a:r>
              <a:rPr lang="en-US" sz="1100">
                <a:latin typeface="Verdana"/>
                <a:ea typeface="Verdana"/>
                <a:cs typeface="Verdana"/>
                <a:sym typeface="Verdana"/>
              </a:rPr>
              <a:t>I’ve leveraged the learnings and network as a result of the project organise a Generative AI in Research Management event in August 2024, with over 85 attendees and expert speakers which was co-organised by the ADAPT and AMBER research centres. </a:t>
            </a:r>
            <a:endParaRPr sz="1100">
              <a:latin typeface="Verdana"/>
              <a:ea typeface="Verdana"/>
              <a:cs typeface="Verdana"/>
              <a:sym typeface="Verdana"/>
            </a:endParaRPr>
          </a:p>
          <a:p>
            <a:pPr indent="0" lvl="0" marL="0" rtl="0" algn="l">
              <a:spcBef>
                <a:spcPts val="1400"/>
              </a:spcBef>
              <a:spcAft>
                <a:spcPts val="0"/>
              </a:spcAft>
              <a:buNone/>
            </a:pPr>
            <a:r>
              <a:t/>
            </a:r>
            <a:endParaRPr sz="1100">
              <a:latin typeface="Verdana"/>
              <a:ea typeface="Verdana"/>
              <a:cs typeface="Verdana"/>
              <a:sym typeface="Verdana"/>
            </a:endParaRPr>
          </a:p>
        </p:txBody>
      </p:sp>
      <p:sp>
        <p:nvSpPr>
          <p:cNvPr id="69" name="Google Shape;69;g3198239dab6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198239dab6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3198239dab6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Before I get started I want to briefly explain the difference between Generatative AI and Large Language Models (LLMS)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Generative AI encompasses a broader category of AI models designed to create new content across various domains, including text, images, audio, video, and more.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rPr lang="en-US"/>
              <a:t>While a  Large Language Model (LLM) is a specific type of AI model designed to understand, interpret, and generate human language.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77" name="Google Shape;77;g3198239dab6_0_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198239dab6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 name="Google Shape;85;g3198239dab6_0_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 key area of focus for me was to understand the risks of using LLMs and how to use them safely in terms of </a:t>
            </a:r>
            <a:r>
              <a:rPr lang="en-US"/>
              <a:t>ethical</a:t>
            </a:r>
            <a:r>
              <a:rPr lang="en-US"/>
              <a:t> use, IP considerations and personal data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Unfortunately</a:t>
            </a:r>
            <a:r>
              <a:rPr lang="en-US"/>
              <a:t>, there are significant risks associated with using these models especially those based outside the EU</a:t>
            </a:r>
            <a:endParaRPr/>
          </a:p>
          <a:p>
            <a:pPr indent="0" lvl="0" marL="0" rtl="0" algn="l">
              <a:spcBef>
                <a:spcPts val="0"/>
              </a:spcBef>
              <a:spcAft>
                <a:spcPts val="0"/>
              </a:spcAft>
              <a:buNone/>
            </a:pPr>
            <a:r>
              <a:rPr lang="en-US"/>
              <a:t>Its unclear whether the GDPR apply to models based outside the EU, making them potentially unsafe for (IP) issues.</a:t>
            </a:r>
            <a:endParaRPr/>
          </a:p>
          <a:p>
            <a:pPr indent="0" lvl="0" marL="0" rtl="0" algn="l">
              <a:spcBef>
                <a:spcPts val="0"/>
              </a:spcBef>
              <a:spcAft>
                <a:spcPts val="0"/>
              </a:spcAft>
              <a:buNone/>
            </a:pPr>
            <a:r>
              <a:rPr lang="en-US"/>
              <a:t>These models do not offer the "right to forget," meaning data cannot be removed once it is inputted and data inputted may be used for training, resulting in the loss of ownership of that data.</a:t>
            </a:r>
            <a:endParaRPr/>
          </a:p>
          <a:p>
            <a:pPr indent="0" lvl="0" marL="0" rtl="0" algn="l">
              <a:spcBef>
                <a:spcPts val="0"/>
              </a:spcBef>
              <a:spcAft>
                <a:spcPts val="0"/>
              </a:spcAft>
              <a:buNone/>
            </a:pPr>
            <a:r>
              <a:rPr lang="en-US"/>
              <a:t>Many private LLMs are closed source models which means they are not recommended due to the lack of transparency in their construction </a:t>
            </a:r>
            <a:endParaRPr/>
          </a:p>
          <a:p>
            <a:pPr indent="0" lvl="0" marL="0" rtl="0" algn="l">
              <a:spcBef>
                <a:spcPts val="0"/>
              </a:spcBef>
              <a:spcAft>
                <a:spcPts val="0"/>
              </a:spcAft>
              <a:buNone/>
            </a:pPr>
            <a:r>
              <a:rPr lang="en-US"/>
              <a:t>There is a risk that the data used to train LLMs may be biased, leading to biased outputs.</a:t>
            </a:r>
            <a:endParaRPr/>
          </a:p>
          <a:p>
            <a:pPr indent="0" lvl="0" marL="0" rtl="0" algn="l">
              <a:spcBef>
                <a:spcPts val="0"/>
              </a:spcBef>
              <a:spcAft>
                <a:spcPts val="0"/>
              </a:spcAft>
              <a:buNone/>
            </a:pPr>
            <a:r>
              <a:rPr lang="en-US"/>
              <a:t>The outputs generated may not always be accurate, which can affect the reliability of the information provided. LLMs will always try to answer your questions even if they have to make the answers up</a:t>
            </a:r>
            <a:endParaRPr/>
          </a:p>
          <a:p>
            <a:pPr indent="0" lvl="0" marL="0" rtl="0" algn="l">
              <a:spcBef>
                <a:spcPts val="0"/>
              </a:spcBef>
              <a:spcAft>
                <a:spcPts val="0"/>
              </a:spcAft>
              <a:buNone/>
            </a:pPr>
            <a:r>
              <a:rPr lang="en-US"/>
              <a:t>There is a high Energy Consumption when using LLMs and “A single LLM interaction may consume as much power as leaving a low-brightness LED light bulb on for one hour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with this mind, I looked at two different models and assessed how we can use them </a:t>
            </a:r>
            <a:r>
              <a:rPr lang="en-US"/>
              <a:t>safely. I chose a closed source model (ChatGPT) based in the US and widely popular and an open source model Mistral based in the EU. </a:t>
            </a:r>
            <a:endParaRPr/>
          </a:p>
        </p:txBody>
      </p:sp>
      <p:sp>
        <p:nvSpPr>
          <p:cNvPr id="86" name="Google Shape;86;g3198239dab6_0_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198239dab6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3" name="Google Shape;93;g3198239dab6_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1100"/>
              <a:t>ChatGPT is a large language model developed by OpenAI (USA) </a:t>
            </a:r>
            <a:endParaRPr sz="1100"/>
          </a:p>
          <a:p>
            <a:pPr indent="0" lvl="0" marL="0" rtl="0" algn="l">
              <a:spcBef>
                <a:spcPts val="0"/>
              </a:spcBef>
              <a:spcAft>
                <a:spcPts val="0"/>
              </a:spcAft>
              <a:buClr>
                <a:schemeClr val="dk1"/>
              </a:buClr>
              <a:buSzPts val="1100"/>
              <a:buFont typeface="Arial"/>
              <a:buNone/>
            </a:pPr>
            <a:r>
              <a:rPr lang="en-US" sz="1100"/>
              <a:t>Its closed source so not transparent and we do not know how it was trained or the data used </a:t>
            </a:r>
            <a:endParaRPr sz="1100"/>
          </a:p>
          <a:p>
            <a:pPr indent="0" lvl="0" marL="0" rtl="0" algn="l">
              <a:spcBef>
                <a:spcPts val="0"/>
              </a:spcBef>
              <a:spcAft>
                <a:spcPts val="0"/>
              </a:spcAft>
              <a:buClr>
                <a:schemeClr val="dk1"/>
              </a:buClr>
              <a:buSzPts val="1100"/>
              <a:buFont typeface="Arial"/>
              <a:buNone/>
            </a:pPr>
            <a:r>
              <a:rPr lang="en-US" sz="1100"/>
              <a:t>ChatGPT is not GDPR compliant since its based in the USA and the data inputted is subject to the Patriot Act </a:t>
            </a:r>
            <a:endParaRPr sz="1100"/>
          </a:p>
          <a:p>
            <a:pPr indent="0" lvl="0" marL="0" rtl="0" algn="l">
              <a:spcBef>
                <a:spcPts val="0"/>
              </a:spcBef>
              <a:spcAft>
                <a:spcPts val="0"/>
              </a:spcAft>
              <a:buClr>
                <a:schemeClr val="dk1"/>
              </a:buClr>
              <a:buSzPts val="1100"/>
              <a:buFont typeface="Arial"/>
              <a:buNone/>
            </a:pPr>
            <a:r>
              <a:rPr lang="en-US" sz="1100"/>
              <a:t>It does sell your data to third parties and uses it for training future models </a:t>
            </a:r>
            <a:endParaRPr sz="1100"/>
          </a:p>
          <a:p>
            <a:pPr indent="0" lvl="0" marL="0" rtl="0" algn="l">
              <a:spcBef>
                <a:spcPts val="0"/>
              </a:spcBef>
              <a:spcAft>
                <a:spcPts val="0"/>
              </a:spcAft>
              <a:buClr>
                <a:schemeClr val="dk1"/>
              </a:buClr>
              <a:buSzPts val="1100"/>
              <a:buFont typeface="Arial"/>
              <a:buNone/>
            </a:pPr>
            <a:r>
              <a:rPr lang="en-US" sz="1100"/>
              <a:t>Therefore ChatGPT’s use must remain limited to publicly available, non-sensitive information to mitigate privacy and security risks</a:t>
            </a:r>
            <a:endParaRPr sz="1100"/>
          </a:p>
          <a:p>
            <a:pPr indent="0" lvl="0" marL="0" rtl="0" algn="l">
              <a:spcBef>
                <a:spcPts val="0"/>
              </a:spcBef>
              <a:spcAft>
                <a:spcPts val="0"/>
              </a:spcAft>
              <a:buNone/>
            </a:pPr>
            <a:r>
              <a:t/>
            </a:r>
            <a:endParaRPr sz="1100"/>
          </a:p>
          <a:p>
            <a:pPr indent="0" lvl="0" marL="0" rtl="0" algn="l">
              <a:spcBef>
                <a:spcPts val="0"/>
              </a:spcBef>
              <a:spcAft>
                <a:spcPts val="0"/>
              </a:spcAft>
              <a:buClr>
                <a:schemeClr val="dk1"/>
              </a:buClr>
              <a:buSzPts val="1100"/>
              <a:buFont typeface="Arial"/>
              <a:buNone/>
            </a:pPr>
            <a:r>
              <a:rPr lang="en-US" sz="1100"/>
              <a:t>However the free version has some useful capabilities for publicly available content by enabling users to upload large documents and ask it to summerise, analayse or reformat content </a:t>
            </a:r>
            <a:endParaRPr sz="1100"/>
          </a:p>
          <a:p>
            <a:pPr indent="0" lvl="0" marL="0" rtl="0" algn="l">
              <a:spcBef>
                <a:spcPts val="0"/>
              </a:spcBef>
              <a:spcAft>
                <a:spcPts val="0"/>
              </a:spcAft>
              <a:buNone/>
            </a:pPr>
            <a:r>
              <a:rPr lang="en-US" sz="1100"/>
              <a:t>For example, users can upload a Horizon Europe Work Programme and ask it to summerise and reformat content into tables</a:t>
            </a:r>
            <a:endParaRPr sz="1100"/>
          </a:p>
          <a:p>
            <a:pPr indent="0" lvl="0" marL="0" rtl="0" algn="l">
              <a:spcBef>
                <a:spcPts val="0"/>
              </a:spcBef>
              <a:spcAft>
                <a:spcPts val="0"/>
              </a:spcAft>
              <a:buNone/>
            </a:pPr>
            <a:r>
              <a:rPr lang="en-US" sz="1100"/>
              <a:t>The </a:t>
            </a:r>
            <a:r>
              <a:rPr lang="en-US" sz="1100">
                <a:solidFill>
                  <a:srgbClr val="000000"/>
                </a:solidFill>
              </a:rPr>
              <a:t>Content highlighted in Green is accurate</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The Content highlighted in Orange is fabricated</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The Content highlighted in yellow is a summerisation of the text and not an exact match to what was written in the Work Programme</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The Content highlighted in Pink is partial information and therefore incomplete</a:t>
            </a:r>
            <a:endParaRPr sz="1100">
              <a:solidFill>
                <a:srgbClr val="000000"/>
              </a:solidFill>
            </a:endParaRPr>
          </a:p>
          <a:p>
            <a:pPr indent="0" lvl="0" marL="0" rtl="0" algn="l">
              <a:lnSpc>
                <a:spcPct val="115000"/>
              </a:lnSpc>
              <a:spcBef>
                <a:spcPts val="0"/>
              </a:spcBef>
              <a:spcAft>
                <a:spcPts val="0"/>
              </a:spcAft>
              <a:buNone/>
            </a:pPr>
            <a:r>
              <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So chatGPT when used with caution can significantly reduce workloads.</a:t>
            </a:r>
            <a:endParaRPr sz="1100">
              <a:solidFill>
                <a:srgbClr val="000000"/>
              </a:solidFill>
            </a:endParaRPr>
          </a:p>
          <a:p>
            <a:pPr indent="0" lvl="0" marL="0" rtl="0" algn="l">
              <a:lnSpc>
                <a:spcPct val="115000"/>
              </a:lnSpc>
              <a:spcBef>
                <a:spcPts val="0"/>
              </a:spcBef>
              <a:spcAft>
                <a:spcPts val="0"/>
              </a:spcAft>
              <a:buNone/>
            </a:pPr>
            <a:r>
              <a:rPr lang="en-US" sz="1100">
                <a:solidFill>
                  <a:srgbClr val="000000"/>
                </a:solidFill>
              </a:rPr>
              <a:t>This took me about 10 minutes to do and 5 of those minutes were spent checking the outputs for accuracy </a:t>
            </a:r>
            <a:endParaRPr sz="1100">
              <a:solidFill>
                <a:srgbClr val="000000"/>
              </a:solidFill>
            </a:endParaRPr>
          </a:p>
          <a:p>
            <a:pPr indent="0" lvl="0" marL="0" rtl="0" algn="l">
              <a:spcBef>
                <a:spcPts val="0"/>
              </a:spcBef>
              <a:spcAft>
                <a:spcPts val="0"/>
              </a:spcAft>
              <a:buNone/>
            </a:pPr>
            <a:r>
              <a:t/>
            </a:r>
            <a:endParaRPr/>
          </a:p>
        </p:txBody>
      </p:sp>
      <p:sp>
        <p:nvSpPr>
          <p:cNvPr id="94" name="Google Shape;94;g3198239dab6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Mistral is a Large Language Model (LLM) developed by Mistral AI, a company based in Paris, France</a:t>
            </a:r>
            <a:endParaRPr/>
          </a:p>
          <a:p>
            <a:pPr indent="-317500" lvl="0" marL="457200" rtl="0" algn="l">
              <a:spcBef>
                <a:spcPts val="0"/>
              </a:spcBef>
              <a:spcAft>
                <a:spcPts val="0"/>
              </a:spcAft>
              <a:buSzPts val="1400"/>
              <a:buChar char="●"/>
            </a:pPr>
            <a:r>
              <a:rPr lang="en-US"/>
              <a:t>Its </a:t>
            </a:r>
            <a:r>
              <a:rPr lang="en-US"/>
              <a:t>Open source</a:t>
            </a:r>
            <a:endParaRPr/>
          </a:p>
          <a:p>
            <a:pPr indent="-317500" lvl="0" marL="457200" rtl="0" algn="l">
              <a:spcBef>
                <a:spcPts val="0"/>
              </a:spcBef>
              <a:spcAft>
                <a:spcPts val="0"/>
              </a:spcAft>
              <a:buSzPts val="1400"/>
              <a:buChar char="●"/>
            </a:pPr>
            <a:r>
              <a:rPr lang="en-US"/>
              <a:t>GDPR compliant</a:t>
            </a:r>
            <a:endParaRPr/>
          </a:p>
          <a:p>
            <a:pPr indent="-317500" lvl="0" marL="457200" rtl="0" algn="l">
              <a:spcBef>
                <a:spcPts val="0"/>
              </a:spcBef>
              <a:spcAft>
                <a:spcPts val="0"/>
              </a:spcAft>
              <a:buSzPts val="1400"/>
              <a:buChar char="●"/>
            </a:pPr>
            <a:r>
              <a:rPr lang="en-US"/>
              <a:t>it does not sell user data to third parties and doesn’t use inputted data for training its LLM.</a:t>
            </a:r>
            <a:endParaRPr/>
          </a:p>
          <a:p>
            <a:pPr indent="-317500" lvl="0" marL="457200" rtl="0" algn="l">
              <a:spcBef>
                <a:spcPts val="0"/>
              </a:spcBef>
              <a:spcAft>
                <a:spcPts val="0"/>
              </a:spcAft>
              <a:buSzPts val="1400"/>
              <a:buChar char="●"/>
            </a:pPr>
            <a:r>
              <a:rPr lang="en-US"/>
              <a:t>Can be used to draft text, summarize, sense check text against funder guidelines and requirements but the free version does not allow you to upload documents</a:t>
            </a:r>
            <a:endParaRPr/>
          </a:p>
          <a:p>
            <a:pPr indent="0" lvl="0" marL="0" rtl="0" algn="l">
              <a:spcBef>
                <a:spcPts val="0"/>
              </a:spcBef>
              <a:spcAft>
                <a:spcPts val="0"/>
              </a:spcAft>
              <a:buNone/>
            </a:pPr>
            <a:r>
              <a:rPr lang="en-US"/>
              <a:t>It's</a:t>
            </a:r>
            <a:r>
              <a:rPr lang="en-US"/>
              <a:t> important to note that if you are not the owner of the data then you need to ask permission before entering any data into an LLM model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As part of my </a:t>
            </a:r>
            <a:r>
              <a:rPr lang="en-US"/>
              <a:t>research</a:t>
            </a:r>
            <a:r>
              <a:rPr lang="en-US"/>
              <a:t>, I used Mistral to draft text for for the Artificial Intelligence section on MSCA Doctoral Netowrks proposal using the MSCA Handbook instructions.</a:t>
            </a:r>
            <a:endParaRPr/>
          </a:p>
          <a:p>
            <a:pPr indent="0" lvl="0" marL="0" rtl="0" algn="l">
              <a:spcBef>
                <a:spcPts val="0"/>
              </a:spcBef>
              <a:spcAft>
                <a:spcPts val="0"/>
              </a:spcAft>
              <a:buNone/>
            </a:pPr>
            <a:r>
              <a:rPr lang="en-US"/>
              <a:t>You’ll see the basic prompt I used on the slide and there are further instructions in the guidelines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main things I would like to note are</a:t>
            </a:r>
            <a:endParaRPr/>
          </a:p>
          <a:p>
            <a:pPr indent="-317500" lvl="0" marL="457200" rtl="0" algn="l">
              <a:spcBef>
                <a:spcPts val="0"/>
              </a:spcBef>
              <a:spcAft>
                <a:spcPts val="0"/>
              </a:spcAft>
              <a:buSzPts val="1400"/>
              <a:buChar char="●"/>
            </a:pPr>
            <a:r>
              <a:rPr lang="en-US"/>
              <a:t>The text it generated was very generic, it misclassified the level of risk for the project</a:t>
            </a:r>
            <a:endParaRPr/>
          </a:p>
          <a:p>
            <a:pPr indent="-317500" lvl="0" marL="457200" rtl="0" algn="l">
              <a:spcBef>
                <a:spcPts val="0"/>
              </a:spcBef>
              <a:spcAft>
                <a:spcPts val="0"/>
              </a:spcAft>
              <a:buSzPts val="1400"/>
              <a:buChar char="●"/>
            </a:pPr>
            <a:r>
              <a:rPr lang="en-US"/>
              <a:t>So the </a:t>
            </a:r>
            <a:r>
              <a:rPr lang="en-US"/>
              <a:t>user needs provide more detailed information on the technical methods, risk classification, management systems, and specific expertise involved.</a:t>
            </a:r>
            <a:endParaRPr/>
          </a:p>
          <a:p>
            <a:pPr indent="-317500" lvl="0" marL="457200" rtl="0" algn="l">
              <a:spcBef>
                <a:spcPts val="0"/>
              </a:spcBef>
              <a:spcAft>
                <a:spcPts val="0"/>
              </a:spcAft>
              <a:buSzPts val="1400"/>
              <a:buChar char="●"/>
            </a:pPr>
            <a:r>
              <a:rPr lang="en-US"/>
              <a:t>It can be very useful as a starting point for the different sections of the proposal although its outputs will be very broad and require refinement</a:t>
            </a:r>
            <a:endParaRPr/>
          </a:p>
          <a:p>
            <a:pPr indent="-317500" lvl="0" marL="457200" rtl="0" algn="l">
              <a:spcBef>
                <a:spcPts val="0"/>
              </a:spcBef>
              <a:spcAft>
                <a:spcPts val="0"/>
              </a:spcAft>
              <a:buSzPts val="1400"/>
              <a:buChar char="●"/>
            </a:pPr>
            <a:r>
              <a:rPr lang="en-US"/>
              <a:t>I also used it to analyse the differences between the user generated text and the LLM generated text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Mistral a bit safer to use to avoid risking IP and data ownership but always with the consent of the data owner (i.e the researcher)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took me about 10 minutes to do and most of that time was spent reading through the text and seeing how it compared.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104" name="Google Shape;10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98239dab6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98239dab6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a:t>
            </a:r>
            <a:r>
              <a:rPr lang="en-US"/>
              <a:t>in conclusion</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Generative AI models like Mistral and ChatGPT offer significant potential to enhance research development by automating tasks such as summarizing content, brainstorming ideas, and reformatting documents, </a:t>
            </a:r>
            <a:endParaRPr/>
          </a:p>
          <a:p>
            <a:pPr indent="0" lvl="0" marL="0" rtl="0" algn="l">
              <a:spcBef>
                <a:spcPts val="0"/>
              </a:spcBef>
              <a:spcAft>
                <a:spcPts val="0"/>
              </a:spcAft>
              <a:buNone/>
            </a:pPr>
            <a:r>
              <a:rPr lang="en-US"/>
              <a:t>But their use comes with substantial risks and ethical considerations around data privacy, data ownership, transparency, bias, inaccuracy, and high energy consumption. </a:t>
            </a:r>
            <a:endParaRPr/>
          </a:p>
          <a:p>
            <a:pPr indent="0" lvl="0" marL="0" rtl="0" algn="l">
              <a:spcBef>
                <a:spcPts val="0"/>
              </a:spcBef>
              <a:spcAft>
                <a:spcPts val="0"/>
              </a:spcAft>
              <a:buNone/>
            </a:pPr>
            <a:r>
              <a:rPr lang="en-US"/>
              <a:t>To leverage these tools effectively, we need to monitor them carefully for changes in their privacy policies and they are best used for non-</a:t>
            </a:r>
            <a:r>
              <a:rPr lang="en-US"/>
              <a:t>sensitive</a:t>
            </a:r>
            <a:r>
              <a:rPr lang="en-US"/>
              <a:t>, </a:t>
            </a:r>
            <a:r>
              <a:rPr lang="en-US"/>
              <a:t>publicly</a:t>
            </a:r>
            <a:r>
              <a:rPr lang="en-US"/>
              <a:t> available information. </a:t>
            </a:r>
            <a:endParaRPr/>
          </a:p>
          <a:p>
            <a:pPr indent="0" lvl="0" marL="0" rtl="0" algn="l">
              <a:spcBef>
                <a:spcPts val="0"/>
              </a:spcBef>
              <a:spcAft>
                <a:spcPts val="0"/>
              </a:spcAft>
              <a:buNone/>
            </a:pPr>
            <a:r>
              <a:rPr lang="en-US"/>
              <a:t>By doing so, we can harness the benefits of generative AI while mitigating associated risks.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4" name="Google Shape;114;g3198239dab6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2" name="Google Shape;12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2.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3" name="Shape 13"/>
        <p:cNvGrpSpPr/>
        <p:nvPr/>
      </p:nvGrpSpPr>
      <p:grpSpPr>
        <a:xfrm>
          <a:off x="0" y="0"/>
          <a:ext cx="0" cy="0"/>
          <a:chOff x="0" y="0"/>
          <a:chExt cx="0" cy="0"/>
        </a:xfrm>
      </p:grpSpPr>
      <p:pic>
        <p:nvPicPr>
          <p:cNvPr id="14" name="Google Shape;14;p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5" name="Google Shape;15;p8"/>
          <p:cNvSpPr txBox="1"/>
          <p:nvPr>
            <p:ph idx="1" type="subTitle"/>
          </p:nvPr>
        </p:nvSpPr>
        <p:spPr>
          <a:xfrm>
            <a:off x="838200" y="3503395"/>
            <a:ext cx="8171405" cy="993719"/>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6" name="Google Shape;16;p8"/>
          <p:cNvSpPr txBox="1"/>
          <p:nvPr>
            <p:ph type="title"/>
          </p:nvPr>
        </p:nvSpPr>
        <p:spPr>
          <a:xfrm>
            <a:off x="838200" y="1956737"/>
            <a:ext cx="8171405" cy="1445994"/>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 name="Google Shape;17;p8"/>
          <p:cNvPicPr preferRelativeResize="0"/>
          <p:nvPr/>
        </p:nvPicPr>
        <p:blipFill rotWithShape="1">
          <a:blip r:embed="rId3">
            <a:alphaModFix/>
          </a:blip>
          <a:srcRect b="0" l="0" r="0" t="0"/>
          <a:stretch/>
        </p:blipFill>
        <p:spPr>
          <a:xfrm>
            <a:off x="640797" y="338655"/>
            <a:ext cx="1458547" cy="1279427"/>
          </a:xfrm>
          <a:prstGeom prst="rect">
            <a:avLst/>
          </a:prstGeom>
          <a:noFill/>
          <a:ln>
            <a:noFill/>
          </a:ln>
        </p:spPr>
      </p:pic>
      <p:pic>
        <p:nvPicPr>
          <p:cNvPr descr="A black background with white text&#10;&#10;Description automatically generated" id="18" name="Google Shape;18;p8"/>
          <p:cNvPicPr preferRelativeResize="0"/>
          <p:nvPr/>
        </p:nvPicPr>
        <p:blipFill rotWithShape="1">
          <a:blip r:embed="rId4">
            <a:alphaModFix/>
          </a:blip>
          <a:srcRect b="0" l="0" r="0" t="0"/>
          <a:stretch/>
        </p:blipFill>
        <p:spPr>
          <a:xfrm>
            <a:off x="7936454" y="510777"/>
            <a:ext cx="3820886" cy="7836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6_Title and Content">
    <p:spTree>
      <p:nvGrpSpPr>
        <p:cNvPr id="19" name="Shape 19"/>
        <p:cNvGrpSpPr/>
        <p:nvPr/>
      </p:nvGrpSpPr>
      <p:grpSpPr>
        <a:xfrm>
          <a:off x="0" y="0"/>
          <a:ext cx="0" cy="0"/>
          <a:chOff x="0" y="0"/>
          <a:chExt cx="0" cy="0"/>
        </a:xfrm>
      </p:grpSpPr>
      <p:pic>
        <p:nvPicPr>
          <p:cNvPr descr="Cut-out symbol of transgender" id="20" name="Google Shape;20;p17"/>
          <p:cNvPicPr preferRelativeResize="0"/>
          <p:nvPr/>
        </p:nvPicPr>
        <p:blipFill rotWithShape="1">
          <a:blip r:embed="rId2">
            <a:alphaModFix/>
          </a:blip>
          <a:srcRect b="14626" l="0" r="0" t="0"/>
          <a:stretch/>
        </p:blipFill>
        <p:spPr>
          <a:xfrm>
            <a:off x="0" y="-50799"/>
            <a:ext cx="12247786" cy="7086600"/>
          </a:xfrm>
          <a:prstGeom prst="rect">
            <a:avLst/>
          </a:prstGeom>
          <a:noFill/>
          <a:ln>
            <a:noFill/>
          </a:ln>
        </p:spPr>
      </p:pic>
      <p:sp>
        <p:nvSpPr>
          <p:cNvPr id="21" name="Google Shape;21;p17"/>
          <p:cNvSpPr/>
          <p:nvPr/>
        </p:nvSpPr>
        <p:spPr>
          <a:xfrm rot="-5400000">
            <a:off x="2565847" y="-2631395"/>
            <a:ext cx="7086600" cy="12247789"/>
          </a:xfrm>
          <a:prstGeom prst="rect">
            <a:avLst/>
          </a:prstGeom>
          <a:gradFill>
            <a:gsLst>
              <a:gs pos="0">
                <a:srgbClr val="16565C"/>
              </a:gs>
              <a:gs pos="100000">
                <a:srgbClr val="2F798B">
                  <a:alpha val="85098"/>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7"/>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3" name="Google Shape;23;p17"/>
          <p:cNvPicPr preferRelativeResize="0"/>
          <p:nvPr/>
        </p:nvPicPr>
        <p:blipFill rotWithShape="1">
          <a:blip r:embed="rId3">
            <a:alphaModFix/>
          </a:blip>
          <a:srcRect b="0" l="0" r="0" t="0"/>
          <a:stretch/>
        </p:blipFill>
        <p:spPr>
          <a:xfrm>
            <a:off x="10657162" y="147038"/>
            <a:ext cx="1116601" cy="979475"/>
          </a:xfrm>
          <a:prstGeom prst="rect">
            <a:avLst/>
          </a:prstGeom>
          <a:noFill/>
          <a:ln>
            <a:noFill/>
          </a:ln>
        </p:spPr>
      </p:pic>
      <p:sp>
        <p:nvSpPr>
          <p:cNvPr id="24" name="Google Shape;24;p17"/>
          <p:cNvSpPr txBox="1"/>
          <p:nvPr/>
        </p:nvSpPr>
        <p:spPr>
          <a:xfrm>
            <a:off x="418237" y="1564434"/>
            <a:ext cx="10620177" cy="44627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lt1"/>
                </a:solidFill>
                <a:latin typeface="Arial"/>
                <a:ea typeface="Arial"/>
                <a:cs typeface="Arial"/>
                <a:sym typeface="Arial"/>
              </a:rPr>
              <a:t>ADAPT is dedicated to creating an open exchange of ideas, freedom of thought and expression, and respectful scientific debate. ADAPT encourages all members to share the following guidelines as part of their presentations:</a:t>
            </a:r>
            <a:br>
              <a:rPr b="0" i="0" lang="en-US" sz="4000" u="none" cap="none" strike="noStrike">
                <a:solidFill>
                  <a:schemeClr val="lt1"/>
                </a:solidFill>
                <a:latin typeface="Arial"/>
                <a:ea typeface="Arial"/>
                <a:cs typeface="Arial"/>
                <a:sym typeface="Arial"/>
              </a:rPr>
            </a:br>
            <a:endParaRPr b="0" i="0" sz="4000" u="none" cap="none" strike="noStrike">
              <a:solidFill>
                <a:schemeClr val="lt1"/>
              </a:solidFill>
              <a:latin typeface="Arial"/>
              <a:ea typeface="Arial"/>
              <a:cs typeface="Arial"/>
              <a:sym typeface="Arial"/>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Treat your colleagues with respect and dignity</a:t>
            </a:r>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Create a culture of inclusion</a:t>
            </a:r>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Promote equality and diversity</a:t>
            </a:r>
            <a:endParaRPr/>
          </a:p>
          <a:p>
            <a:pPr indent="-571500" lvl="0" marL="571500" marR="0" rtl="0" algn="l">
              <a:lnSpc>
                <a:spcPct val="100000"/>
              </a:lnSpc>
              <a:spcBef>
                <a:spcPts val="0"/>
              </a:spcBef>
              <a:spcAft>
                <a:spcPts val="0"/>
              </a:spcAft>
              <a:buClr>
                <a:schemeClr val="lt1"/>
              </a:buClr>
              <a:buSzPts val="3600"/>
              <a:buFont typeface="Arial"/>
              <a:buChar char="•"/>
            </a:pPr>
            <a:r>
              <a:rPr b="0" i="0" lang="en-US" sz="3600" u="none" cap="none" strike="noStrike">
                <a:solidFill>
                  <a:schemeClr val="lt1"/>
                </a:solidFill>
                <a:latin typeface="Arial"/>
                <a:ea typeface="Arial"/>
                <a:cs typeface="Arial"/>
                <a:sym typeface="Arial"/>
              </a:rPr>
              <a:t>Use language to connect, not to create barriers. </a:t>
            </a:r>
            <a:endParaRPr/>
          </a:p>
          <a:p>
            <a:pPr indent="0" lvl="0" marL="0" marR="0" rtl="0" algn="l">
              <a:lnSpc>
                <a:spcPct val="100000"/>
              </a:lnSpc>
              <a:spcBef>
                <a:spcPts val="0"/>
              </a:spcBef>
              <a:spcAft>
                <a:spcPts val="0"/>
              </a:spcAft>
              <a:buNone/>
            </a:pPr>
            <a:r>
              <a:t/>
            </a:r>
            <a:endParaRPr b="0" i="0" sz="4000" u="none" cap="none" strike="noStrike">
              <a:solidFill>
                <a:schemeClr val="lt1"/>
              </a:solidFill>
              <a:latin typeface="Arial"/>
              <a:ea typeface="Arial"/>
              <a:cs typeface="Arial"/>
              <a:sym typeface="Arial"/>
            </a:endParaRPr>
          </a:p>
        </p:txBody>
      </p:sp>
      <p:sp>
        <p:nvSpPr>
          <p:cNvPr id="25" name="Google Shape;25;p17"/>
          <p:cNvSpPr txBox="1"/>
          <p:nvPr/>
        </p:nvSpPr>
        <p:spPr>
          <a:xfrm>
            <a:off x="381617" y="5944910"/>
            <a:ext cx="47582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92D050"/>
                </a:solidFill>
                <a:latin typeface="Arial"/>
                <a:ea typeface="Arial"/>
                <a:cs typeface="Arial"/>
                <a:sym typeface="Arial"/>
              </a:rPr>
              <a:t>Contact the GEDI Committee: gedi@adaptcentre.ie</a:t>
            </a:r>
            <a:endParaRPr b="0" i="0" sz="1400" u="none" cap="none" strike="noStrike">
              <a:solidFill>
                <a:srgbClr val="92D050"/>
              </a:solidFill>
              <a:latin typeface="Arial"/>
              <a:ea typeface="Arial"/>
              <a:cs typeface="Arial"/>
              <a:sym typeface="Arial"/>
            </a:endParaRPr>
          </a:p>
        </p:txBody>
      </p:sp>
      <p:sp>
        <p:nvSpPr>
          <p:cNvPr id="26" name="Google Shape;26;p17"/>
          <p:cNvSpPr/>
          <p:nvPr/>
        </p:nvSpPr>
        <p:spPr>
          <a:xfrm>
            <a:off x="-14748"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gradFill>
            <a:gsLst>
              <a:gs pos="0">
                <a:srgbClr val="069448"/>
              </a:gs>
              <a:gs pos="100000">
                <a:srgbClr val="71BF56"/>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 name="Google Shape;27;p17"/>
          <p:cNvSpPr txBox="1"/>
          <p:nvPr/>
        </p:nvSpPr>
        <p:spPr>
          <a:xfrm>
            <a:off x="418237" y="259261"/>
            <a:ext cx="9024731" cy="7100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lt1"/>
              </a:buClr>
              <a:buSzPts val="3200"/>
              <a:buFont typeface="Calibri"/>
              <a:buNone/>
            </a:pPr>
            <a:r>
              <a:rPr b="0" i="0" lang="en-US" sz="2800" u="none" cap="none" strike="noStrike">
                <a:solidFill>
                  <a:schemeClr val="lt1"/>
                </a:solidFill>
                <a:latin typeface="Arial"/>
                <a:ea typeface="Arial"/>
                <a:cs typeface="Arial"/>
                <a:sym typeface="Arial"/>
              </a:rPr>
              <a:t>Gender, Equality, Diversity and Inclusion Guidelines</a:t>
            </a:r>
            <a:endParaRPr b="0" i="0" sz="2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8" name="Shape 28"/>
        <p:cNvGrpSpPr/>
        <p:nvPr/>
      </p:nvGrpSpPr>
      <p:grpSpPr>
        <a:xfrm>
          <a:off x="0" y="0"/>
          <a:ext cx="0" cy="0"/>
          <a:chOff x="0" y="0"/>
          <a:chExt cx="0" cy="0"/>
        </a:xfrm>
      </p:grpSpPr>
      <p:sp>
        <p:nvSpPr>
          <p:cNvPr id="29" name="Google Shape;29;p9"/>
          <p:cNvSpPr/>
          <p:nvPr/>
        </p:nvSpPr>
        <p:spPr>
          <a:xfrm rot="-5400000">
            <a:off x="-536355" y="496563"/>
            <a:ext cx="6908800" cy="5865587"/>
          </a:xfrm>
          <a:prstGeom prst="rect">
            <a:avLst/>
          </a:prstGeom>
          <a:gradFill>
            <a:gsLst>
              <a:gs pos="0">
                <a:srgbClr val="16565C"/>
              </a:gs>
              <a:gs pos="100000">
                <a:srgbClr val="2F798B"/>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gradFill>
            <a:gsLst>
              <a:gs pos="0">
                <a:srgbClr val="069448"/>
              </a:gs>
              <a:gs pos="100000">
                <a:srgbClr val="71BF56"/>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txBox="1"/>
          <p:nvPr>
            <p:ph idx="1" type="body"/>
          </p:nvPr>
        </p:nvSpPr>
        <p:spPr>
          <a:xfrm>
            <a:off x="6341165" y="1599126"/>
            <a:ext cx="5287618" cy="457495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9"/>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9"/>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sign&#10;&#10;Description automatically generated" id="34" name="Google Shape;34;p9"/>
          <p:cNvPicPr preferRelativeResize="0"/>
          <p:nvPr/>
        </p:nvPicPr>
        <p:blipFill rotWithShape="1">
          <a:blip r:embed="rId2">
            <a:alphaModFix/>
          </a:blip>
          <a:srcRect b="0" l="0" r="0" t="0"/>
          <a:stretch/>
        </p:blipFill>
        <p:spPr>
          <a:xfrm>
            <a:off x="10203390" y="0"/>
            <a:ext cx="1684107" cy="1263081"/>
          </a:xfrm>
          <a:prstGeom prst="rect">
            <a:avLst/>
          </a:prstGeom>
          <a:noFill/>
          <a:ln>
            <a:noFill/>
          </a:ln>
        </p:spPr>
      </p:pic>
      <p:sp>
        <p:nvSpPr>
          <p:cNvPr id="35" name="Google Shape;35;p9"/>
          <p:cNvSpPr txBox="1"/>
          <p:nvPr>
            <p:ph idx="2" type="body"/>
          </p:nvPr>
        </p:nvSpPr>
        <p:spPr>
          <a:xfrm>
            <a:off x="524565" y="1599126"/>
            <a:ext cx="4741118" cy="457495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36" name="Shape 36"/>
        <p:cNvGrpSpPr/>
        <p:nvPr/>
      </p:nvGrpSpPr>
      <p:grpSpPr>
        <a:xfrm>
          <a:off x="0" y="0"/>
          <a:ext cx="0" cy="0"/>
          <a:chOff x="0" y="0"/>
          <a:chExt cx="0" cy="0"/>
        </a:xfrm>
      </p:grpSpPr>
      <p:sp>
        <p:nvSpPr>
          <p:cNvPr id="37" name="Google Shape;37;p10"/>
          <p:cNvSpPr/>
          <p:nvPr/>
        </p:nvSpPr>
        <p:spPr>
          <a:xfrm rot="-5400000">
            <a:off x="2667000" y="-2667000"/>
            <a:ext cx="6858000" cy="12192000"/>
          </a:xfrm>
          <a:prstGeom prst="rect">
            <a:avLst/>
          </a:prstGeom>
          <a:gradFill>
            <a:gsLst>
              <a:gs pos="0">
                <a:srgbClr val="16565C"/>
              </a:gs>
              <a:gs pos="100000">
                <a:srgbClr val="2F798B"/>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txBox="1"/>
          <p:nvPr>
            <p:ph idx="1" type="body"/>
          </p:nvPr>
        </p:nvSpPr>
        <p:spPr>
          <a:xfrm>
            <a:off x="556591" y="1676400"/>
            <a:ext cx="11072192" cy="4365625"/>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chemeClr val="lt1"/>
              </a:buClr>
              <a:buSzPts val="2800"/>
              <a:buChar char="•"/>
              <a:defRPr>
                <a:solidFill>
                  <a:schemeClr val="lt1"/>
                </a:solidFill>
              </a:defRPr>
            </a:lvl1pPr>
            <a:lvl2pPr indent="-381000" lvl="1" marL="914400" algn="l">
              <a:lnSpc>
                <a:spcPct val="90000"/>
              </a:lnSpc>
              <a:spcBef>
                <a:spcPts val="500"/>
              </a:spcBef>
              <a:spcAft>
                <a:spcPts val="0"/>
              </a:spcAft>
              <a:buClr>
                <a:schemeClr val="lt1"/>
              </a:buClr>
              <a:buSzPts val="2400"/>
              <a:buChar char="•"/>
              <a:defRPr>
                <a:solidFill>
                  <a:schemeClr val="lt1"/>
                </a:solidFill>
              </a:defRPr>
            </a:lvl2pPr>
            <a:lvl3pPr indent="-355600" lvl="2" marL="1371600" algn="l">
              <a:lnSpc>
                <a:spcPct val="90000"/>
              </a:lnSpc>
              <a:spcBef>
                <a:spcPts val="500"/>
              </a:spcBef>
              <a:spcAft>
                <a:spcPts val="0"/>
              </a:spcAft>
              <a:buClr>
                <a:schemeClr val="lt1"/>
              </a:buClr>
              <a:buSzPts val="2000"/>
              <a:buChar char="•"/>
              <a:defRPr>
                <a:solidFill>
                  <a:schemeClr val="lt1"/>
                </a:solidFill>
              </a:defRPr>
            </a:lvl3pPr>
            <a:lvl4pPr indent="-342900" lvl="3" marL="1828800" algn="l">
              <a:lnSpc>
                <a:spcPct val="90000"/>
              </a:lnSpc>
              <a:spcBef>
                <a:spcPts val="500"/>
              </a:spcBef>
              <a:spcAft>
                <a:spcPts val="0"/>
              </a:spcAft>
              <a:buClr>
                <a:schemeClr val="lt1"/>
              </a:buClr>
              <a:buSzPts val="1800"/>
              <a:buChar char="•"/>
              <a:defRPr>
                <a:solidFill>
                  <a:schemeClr val="lt1"/>
                </a:solidFill>
              </a:defRPr>
            </a:lvl4pPr>
            <a:lvl5pPr indent="-342900" lvl="4" marL="2286000" algn="l">
              <a:lnSpc>
                <a:spcPct val="90000"/>
              </a:lnSpc>
              <a:spcBef>
                <a:spcPts val="500"/>
              </a:spcBef>
              <a:spcAft>
                <a:spcPts val="0"/>
              </a:spcAft>
              <a:buClr>
                <a:schemeClr val="lt1"/>
              </a:buClr>
              <a:buSzPts val="1800"/>
              <a:buChar char="•"/>
              <a:defRPr>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10"/>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10"/>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1" name="Google Shape;41;p10"/>
          <p:cNvPicPr preferRelativeResize="0"/>
          <p:nvPr/>
        </p:nvPicPr>
        <p:blipFill rotWithShape="1">
          <a:blip r:embed="rId2">
            <a:alphaModFix/>
          </a:blip>
          <a:srcRect b="0" l="0" r="0" t="0"/>
          <a:stretch/>
        </p:blipFill>
        <p:spPr>
          <a:xfrm>
            <a:off x="10657162" y="147038"/>
            <a:ext cx="1116601" cy="979475"/>
          </a:xfrm>
          <a:prstGeom prst="rect">
            <a:avLst/>
          </a:prstGeom>
          <a:noFill/>
          <a:ln>
            <a:noFill/>
          </a:ln>
        </p:spPr>
      </p:pic>
      <p:sp>
        <p:nvSpPr>
          <p:cNvPr id="42" name="Google Shape;42;p10"/>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gradFill>
            <a:gsLst>
              <a:gs pos="0">
                <a:srgbClr val="069448"/>
              </a:gs>
              <a:gs pos="100000">
                <a:srgbClr val="71BF56"/>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43" name="Shape 43"/>
        <p:cNvGrpSpPr/>
        <p:nvPr/>
      </p:nvGrpSpPr>
      <p:grpSpPr>
        <a:xfrm>
          <a:off x="0" y="0"/>
          <a:ext cx="0" cy="0"/>
          <a:chOff x="0" y="0"/>
          <a:chExt cx="0" cy="0"/>
        </a:xfrm>
      </p:grpSpPr>
      <p:sp>
        <p:nvSpPr>
          <p:cNvPr id="44" name="Google Shape;44;p11"/>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45" name="Google Shape;45;p11"/>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lt1"/>
              </a:buClr>
              <a:buSzPts val="3200"/>
              <a:buFont typeface="Calibri"/>
              <a:buNone/>
              <a:defRPr b="0" i="0" sz="3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A picture containing text, sign&#10;&#10;Description automatically generated" id="46" name="Google Shape;46;p11"/>
          <p:cNvPicPr preferRelativeResize="0"/>
          <p:nvPr/>
        </p:nvPicPr>
        <p:blipFill rotWithShape="1">
          <a:blip r:embed="rId2">
            <a:alphaModFix/>
          </a:blip>
          <a:srcRect b="0" l="0" r="0" t="0"/>
          <a:stretch/>
        </p:blipFill>
        <p:spPr>
          <a:xfrm>
            <a:off x="10203390" y="0"/>
            <a:ext cx="1684107" cy="1263081"/>
          </a:xfrm>
          <a:prstGeom prst="rect">
            <a:avLst/>
          </a:prstGeom>
          <a:noFill/>
          <a:ln>
            <a:noFill/>
          </a:ln>
        </p:spPr>
      </p:pic>
      <p:sp>
        <p:nvSpPr>
          <p:cNvPr id="47" name="Google Shape;47;p11"/>
          <p:cNvSpPr txBox="1"/>
          <p:nvPr>
            <p:ph idx="1" type="body"/>
          </p:nvPr>
        </p:nvSpPr>
        <p:spPr>
          <a:xfrm>
            <a:off x="556592" y="1676400"/>
            <a:ext cx="11072192" cy="447185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1"/>
          <p:cNvSpPr/>
          <p:nvPr/>
        </p:nvSpPr>
        <p:spPr>
          <a:xfrm>
            <a:off x="-14749" y="163140"/>
            <a:ext cx="10218139" cy="891849"/>
          </a:xfrm>
          <a:custGeom>
            <a:rect b="b" l="l" r="r" t="t"/>
            <a:pathLst>
              <a:path extrusionOk="0" h="891849" w="9085006">
                <a:moveTo>
                  <a:pt x="0" y="0"/>
                </a:moveTo>
                <a:lnTo>
                  <a:pt x="9085006" y="0"/>
                </a:lnTo>
                <a:lnTo>
                  <a:pt x="8657302" y="877101"/>
                </a:lnTo>
                <a:lnTo>
                  <a:pt x="0" y="891849"/>
                </a:lnTo>
                <a:lnTo>
                  <a:pt x="0" y="0"/>
                </a:lnTo>
                <a:close/>
              </a:path>
            </a:pathLst>
          </a:custGeom>
          <a:gradFill>
            <a:gsLst>
              <a:gs pos="0">
                <a:srgbClr val="069448"/>
              </a:gs>
              <a:gs pos="100000">
                <a:srgbClr val="71BF56"/>
              </a:gs>
            </a:gsLst>
            <a:lin ang="27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49" name="Shape 49"/>
        <p:cNvGrpSpPr/>
        <p:nvPr/>
      </p:nvGrpSpPr>
      <p:grpSpPr>
        <a:xfrm>
          <a:off x="0" y="0"/>
          <a:ext cx="0" cy="0"/>
          <a:chOff x="0" y="0"/>
          <a:chExt cx="0" cy="0"/>
        </a:xfrm>
      </p:grpSpPr>
      <p:pic>
        <p:nvPicPr>
          <p:cNvPr id="50" name="Google Shape;50;p1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1" name="Google Shape;51;p14"/>
          <p:cNvSpPr txBox="1"/>
          <p:nvPr>
            <p:ph type="ctrTitle"/>
          </p:nvPr>
        </p:nvSpPr>
        <p:spPr>
          <a:xfrm>
            <a:off x="996040" y="1910442"/>
            <a:ext cx="7021289" cy="1518557"/>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000"/>
              <a:buFont typeface="Calibri"/>
              <a:buNone/>
              <a:defRPr b="0" i="0" sz="4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14"/>
          <p:cNvSpPr txBox="1"/>
          <p:nvPr>
            <p:ph idx="1" type="subTitle"/>
          </p:nvPr>
        </p:nvSpPr>
        <p:spPr>
          <a:xfrm>
            <a:off x="996040" y="3593569"/>
            <a:ext cx="7021289" cy="1120226"/>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53" name="Google Shape;53;p14"/>
          <p:cNvPicPr preferRelativeResize="0"/>
          <p:nvPr/>
        </p:nvPicPr>
        <p:blipFill rotWithShape="1">
          <a:blip r:embed="rId3">
            <a:alphaModFix/>
          </a:blip>
          <a:srcRect b="0" l="0" r="0" t="0"/>
          <a:stretch/>
        </p:blipFill>
        <p:spPr>
          <a:xfrm>
            <a:off x="705245" y="403699"/>
            <a:ext cx="1458547" cy="127942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pic>
        <p:nvPicPr>
          <p:cNvPr descr="A close up of a logo&#10;&#10;Description automatically generated" id="55" name="Google Shape;55;p1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6" name="Google Shape;56;p13"/>
          <p:cNvSpPr txBox="1"/>
          <p:nvPr>
            <p:ph type="title"/>
          </p:nvPr>
        </p:nvSpPr>
        <p:spPr>
          <a:xfrm>
            <a:off x="838200" y="872197"/>
            <a:ext cx="6989787" cy="2556803"/>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7" name="Google Shape;57;p13"/>
          <p:cNvSpPr txBox="1"/>
          <p:nvPr>
            <p:ph idx="1" type="body"/>
          </p:nvPr>
        </p:nvSpPr>
        <p:spPr>
          <a:xfrm>
            <a:off x="838200" y="3455988"/>
            <a:ext cx="6989787" cy="204448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58" name="Google Shape;58;p13"/>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13"/>
          <p:cNvPicPr preferRelativeResize="0"/>
          <p:nvPr/>
        </p:nvPicPr>
        <p:blipFill rotWithShape="1">
          <a:blip r:embed="rId3">
            <a:alphaModFix/>
          </a:blip>
          <a:srcRect b="0" l="0" r="0" t="0"/>
          <a:stretch/>
        </p:blipFill>
        <p:spPr>
          <a:xfrm>
            <a:off x="8927245" y="2503600"/>
            <a:ext cx="2109909" cy="185079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7"/>
          <p:cNvSpPr txBox="1"/>
          <p:nvPr>
            <p:ph idx="1" type="body"/>
          </p:nvPr>
        </p:nvSpPr>
        <p:spPr>
          <a:xfrm>
            <a:off x="838200" y="1580867"/>
            <a:ext cx="10515600" cy="4596096"/>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2" name="Google Shape;12;p7"/>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262626"/>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mailto:monica.lechea@adaptcentre.i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
          <p:cNvSpPr txBox="1"/>
          <p:nvPr>
            <p:ph idx="1" type="subTitle"/>
          </p:nvPr>
        </p:nvSpPr>
        <p:spPr>
          <a:xfrm>
            <a:off x="838200" y="3503395"/>
            <a:ext cx="8171405" cy="993719"/>
          </a:xfrm>
          <a:prstGeom prst="rect">
            <a:avLst/>
          </a:prstGeom>
          <a:noFill/>
          <a:ln>
            <a:noFill/>
          </a:ln>
        </p:spPr>
        <p:txBody>
          <a:bodyPr anchorCtr="0" anchor="t" bIns="45700" lIns="91425" spcFirstLastPara="1" rIns="91425" wrap="square" tIns="45700">
            <a:normAutofit lnSpcReduction="10000"/>
          </a:bodyPr>
          <a:lstStyle/>
          <a:p>
            <a:pPr indent="0" lvl="0" marL="0" rtl="0" algn="l">
              <a:lnSpc>
                <a:spcPct val="90000"/>
              </a:lnSpc>
              <a:spcBef>
                <a:spcPts val="0"/>
              </a:spcBef>
              <a:spcAft>
                <a:spcPts val="0"/>
              </a:spcAft>
              <a:buClr>
                <a:schemeClr val="lt1"/>
              </a:buClr>
              <a:buSzPts val="2400"/>
              <a:buNone/>
            </a:pPr>
            <a:r>
              <a:rPr lang="en-US"/>
              <a:t>Monica Lechea</a:t>
            </a:r>
            <a:endParaRPr/>
          </a:p>
          <a:p>
            <a:pPr indent="0" lvl="0" marL="0" rtl="0" algn="l">
              <a:lnSpc>
                <a:spcPct val="90000"/>
              </a:lnSpc>
              <a:spcBef>
                <a:spcPts val="0"/>
              </a:spcBef>
              <a:spcAft>
                <a:spcPts val="0"/>
              </a:spcAft>
              <a:buClr>
                <a:schemeClr val="lt1"/>
              </a:buClr>
              <a:buSzPts val="2400"/>
              <a:buNone/>
            </a:pPr>
            <a:r>
              <a:rPr lang="en-US"/>
              <a:t>Research Development Officer</a:t>
            </a:r>
            <a:endParaRPr/>
          </a:p>
          <a:p>
            <a:pPr indent="0" lvl="0" marL="0" rtl="0" algn="l">
              <a:lnSpc>
                <a:spcPct val="90000"/>
              </a:lnSpc>
              <a:spcBef>
                <a:spcPts val="0"/>
              </a:spcBef>
              <a:spcAft>
                <a:spcPts val="0"/>
              </a:spcAft>
              <a:buClr>
                <a:schemeClr val="lt1"/>
              </a:buClr>
              <a:buSzPts val="2400"/>
              <a:buNone/>
            </a:pPr>
            <a:r>
              <a:rPr lang="en-US"/>
              <a:t>ADAPT Centre , School of Computing</a:t>
            </a:r>
            <a:endParaRPr/>
          </a:p>
        </p:txBody>
      </p:sp>
      <p:sp>
        <p:nvSpPr>
          <p:cNvPr id="65" name="Google Shape;65;p1"/>
          <p:cNvSpPr txBox="1"/>
          <p:nvPr>
            <p:ph type="title"/>
          </p:nvPr>
        </p:nvSpPr>
        <p:spPr>
          <a:xfrm>
            <a:off x="838200" y="1956737"/>
            <a:ext cx="8171405" cy="1445994"/>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QUID Project: AI Assistance in Proposal Development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g3198239dab6_0_0"/>
          <p:cNvSpPr txBox="1"/>
          <p:nvPr>
            <p:ph idx="1" type="body"/>
          </p:nvPr>
        </p:nvSpPr>
        <p:spPr>
          <a:xfrm>
            <a:off x="556591" y="1676400"/>
            <a:ext cx="11072100" cy="4365600"/>
          </a:xfrm>
          <a:prstGeom prst="rect">
            <a:avLst/>
          </a:prstGeom>
        </p:spPr>
        <p:txBody>
          <a:bodyPr anchorCtr="0" anchor="t" bIns="45700" lIns="91425" spcFirstLastPara="1" rIns="91425" wrap="square" tIns="45700">
            <a:normAutofit lnSpcReduction="10000"/>
          </a:bodyPr>
          <a:lstStyle/>
          <a:p>
            <a:pPr indent="-50800" lvl="0" marL="228600" rtl="0" algn="l">
              <a:spcBef>
                <a:spcPts val="0"/>
              </a:spcBef>
              <a:spcAft>
                <a:spcPts val="0"/>
              </a:spcAft>
              <a:buClr>
                <a:schemeClr val="lt1"/>
              </a:buClr>
              <a:buSzPts val="2800"/>
              <a:buFont typeface="Arial"/>
              <a:buNone/>
            </a:pPr>
            <a:r>
              <a:rPr lang="en-US"/>
              <a:t> Total amount of QuID 2024 funding received: €1,500</a:t>
            </a:r>
            <a:endParaRPr/>
          </a:p>
          <a:p>
            <a:pPr indent="0" lvl="0" marL="0" rtl="0" algn="l">
              <a:spcBef>
                <a:spcPts val="0"/>
              </a:spcBef>
              <a:spcAft>
                <a:spcPts val="0"/>
              </a:spcAft>
              <a:buClr>
                <a:schemeClr val="dk1"/>
              </a:buClr>
              <a:buSzPts val="1100"/>
              <a:buFont typeface="Arial"/>
              <a:buNone/>
            </a:pPr>
            <a:r>
              <a:t/>
            </a:r>
            <a:endParaRPr/>
          </a:p>
          <a:p>
            <a:pPr indent="-50800" lvl="0" marL="228600" rtl="0" algn="l">
              <a:spcBef>
                <a:spcPts val="0"/>
              </a:spcBef>
              <a:spcAft>
                <a:spcPts val="0"/>
              </a:spcAft>
              <a:buClr>
                <a:schemeClr val="dk1"/>
              </a:buClr>
              <a:buSzPts val="1100"/>
              <a:buFont typeface="Arial"/>
              <a:buNone/>
            </a:pPr>
            <a:r>
              <a:t/>
            </a:r>
            <a:endParaRPr/>
          </a:p>
          <a:p>
            <a:pPr indent="-406400" lvl="0" marL="457200" rtl="0" algn="l">
              <a:spcBef>
                <a:spcPts val="0"/>
              </a:spcBef>
              <a:spcAft>
                <a:spcPts val="0"/>
              </a:spcAft>
              <a:buSzPts val="2800"/>
              <a:buChar char="•"/>
            </a:pPr>
            <a:r>
              <a:rPr lang="en-US"/>
              <a:t>Attended </a:t>
            </a:r>
            <a:r>
              <a:rPr lang="en-US"/>
              <a:t>Online EARMA AI Day &amp; GenAI models for Research Development workshop</a:t>
            </a:r>
            <a:endParaRPr/>
          </a:p>
          <a:p>
            <a:pPr indent="-406400" lvl="0" marL="457200" rtl="0" algn="l">
              <a:spcBef>
                <a:spcPts val="0"/>
              </a:spcBef>
              <a:spcAft>
                <a:spcPts val="0"/>
              </a:spcAft>
              <a:buSzPts val="2800"/>
              <a:buChar char="•"/>
            </a:pPr>
            <a:r>
              <a:rPr lang="en-US"/>
              <a:t>Develop Guidelines on Generative AI Models for Research Development</a:t>
            </a:r>
            <a:endParaRPr/>
          </a:p>
          <a:p>
            <a:pPr indent="-406400" lvl="0" marL="457200" rtl="0" algn="l">
              <a:spcBef>
                <a:spcPts val="0"/>
              </a:spcBef>
              <a:spcAft>
                <a:spcPts val="0"/>
              </a:spcAft>
              <a:buSzPts val="2800"/>
              <a:buChar char="•"/>
            </a:pPr>
            <a:r>
              <a:rPr lang="en-US"/>
              <a:t>Abstract accepted for International Network of Research Management Societies (INORMS) Congress </a:t>
            </a:r>
            <a:endParaRPr/>
          </a:p>
          <a:p>
            <a:pPr indent="-406400" lvl="0" marL="457200" rtl="0" algn="l">
              <a:spcBef>
                <a:spcPts val="0"/>
              </a:spcBef>
              <a:spcAft>
                <a:spcPts val="0"/>
              </a:spcAft>
              <a:buSzPts val="2800"/>
              <a:buChar char="•"/>
            </a:pPr>
            <a:r>
              <a:rPr lang="en-US"/>
              <a:t>Co-hosted workshop on Generative AI in Research Management (Aug 2024)</a:t>
            </a:r>
            <a:endParaRPr/>
          </a:p>
          <a:p>
            <a:pPr indent="0" lvl="0" marL="0" rtl="0" algn="l">
              <a:spcBef>
                <a:spcPts val="1000"/>
              </a:spcBef>
              <a:spcAft>
                <a:spcPts val="0"/>
              </a:spcAft>
              <a:buNone/>
            </a:pPr>
            <a:r>
              <a:t/>
            </a:r>
            <a:endParaRPr/>
          </a:p>
        </p:txBody>
      </p:sp>
      <p:sp>
        <p:nvSpPr>
          <p:cNvPr id="72" name="Google Shape;72;g3198239dab6_0_0"/>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73" name="Google Shape;73;g3198239dab6_0_0"/>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 AI Assistance in Proposal Development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198239dab6_0_29"/>
          <p:cNvSpPr txBox="1"/>
          <p:nvPr>
            <p:ph idx="1" type="body"/>
          </p:nvPr>
        </p:nvSpPr>
        <p:spPr>
          <a:xfrm>
            <a:off x="6341165" y="1599126"/>
            <a:ext cx="5287500" cy="4575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US"/>
              <a:t>A Large Language Model (LLM) is a specific type of AI model designed to understand, interpret, and generate human language.</a:t>
            </a:r>
            <a:endParaRPr/>
          </a:p>
          <a:p>
            <a:pPr indent="0" lvl="0" marL="0" rtl="0" algn="l">
              <a:spcBef>
                <a:spcPts val="1000"/>
              </a:spcBef>
              <a:spcAft>
                <a:spcPts val="0"/>
              </a:spcAft>
              <a:buClr>
                <a:schemeClr val="dk1"/>
              </a:buClr>
              <a:buSzPts val="1100"/>
              <a:buFont typeface="Arial"/>
              <a:buNone/>
            </a:pPr>
            <a:r>
              <a:rPr lang="en-US"/>
              <a:t>LLMs are trained on vast amounts of text data to predict the likelihood of sequences of words.</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
        <p:nvSpPr>
          <p:cNvPr id="80" name="Google Shape;80;g3198239dab6_0_29"/>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81" name="Google Shape;81;g3198239dab6_0_29"/>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Generative</a:t>
            </a:r>
            <a:r>
              <a:rPr lang="en-US"/>
              <a:t> AI vs LLMs </a:t>
            </a:r>
            <a:endParaRPr/>
          </a:p>
        </p:txBody>
      </p:sp>
      <p:sp>
        <p:nvSpPr>
          <p:cNvPr id="82" name="Google Shape;82;g3198239dab6_0_29"/>
          <p:cNvSpPr txBox="1"/>
          <p:nvPr>
            <p:ph idx="2" type="body"/>
          </p:nvPr>
        </p:nvSpPr>
        <p:spPr>
          <a:xfrm>
            <a:off x="524565" y="1599126"/>
            <a:ext cx="4741200" cy="45750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Clr>
                <a:schemeClr val="dk1"/>
              </a:buClr>
              <a:buSzPts val="1100"/>
              <a:buFont typeface="Arial"/>
              <a:buNone/>
            </a:pPr>
            <a:r>
              <a:rPr lang="en-US"/>
              <a:t>Generative AI encompasses a broader category of AI models designed to create new content across various domains, including text, images, audio, video, and more.</a:t>
            </a:r>
            <a:endParaRPr/>
          </a:p>
          <a:p>
            <a:pPr indent="0" lvl="0" marL="0" rtl="0" algn="l">
              <a:spcBef>
                <a:spcPts val="1000"/>
              </a:spcBef>
              <a:spcAft>
                <a:spcPts val="0"/>
              </a:spcAft>
              <a:buClr>
                <a:schemeClr val="dk1"/>
              </a:buClr>
              <a:buSzPts val="1100"/>
              <a:buFont typeface="Arial"/>
              <a:buNone/>
            </a:pPr>
            <a:r>
              <a:rPr lang="en-US"/>
              <a:t> These models learn patterns from large datasets and use that knowledge to produce original output</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3198239dab6_0_11"/>
          <p:cNvSpPr txBox="1"/>
          <p:nvPr>
            <p:ph idx="1" type="body"/>
          </p:nvPr>
        </p:nvSpPr>
        <p:spPr>
          <a:xfrm>
            <a:off x="559941" y="1539575"/>
            <a:ext cx="11072100" cy="4365600"/>
          </a:xfrm>
          <a:prstGeom prst="rect">
            <a:avLst/>
          </a:prstGeom>
        </p:spPr>
        <p:txBody>
          <a:bodyPr anchorCtr="0" anchor="t" bIns="45700" lIns="91425" spcFirstLastPara="1" rIns="91425" wrap="square" tIns="45700">
            <a:normAutofit fontScale="70000" lnSpcReduction="10000"/>
          </a:bodyPr>
          <a:lstStyle/>
          <a:p>
            <a:pPr indent="0" lvl="0" marL="0" rtl="0" algn="l">
              <a:spcBef>
                <a:spcPts val="1000"/>
              </a:spcBef>
              <a:spcAft>
                <a:spcPts val="0"/>
              </a:spcAft>
              <a:buClr>
                <a:schemeClr val="dk1"/>
              </a:buClr>
              <a:buSzPct val="39285"/>
              <a:buFont typeface="Arial"/>
              <a:buNone/>
            </a:pPr>
            <a:r>
              <a:rPr lang="en-US"/>
              <a:t>There are significant risks associated with using Large Language Models (LLMs) like ChatGPT and Mistral, especially those based outside the EU, including data privacy, ownership, and transparency issues. </a:t>
            </a:r>
            <a:endParaRPr/>
          </a:p>
          <a:p>
            <a:pPr indent="-353060" lvl="0" marL="457200" rtl="0" algn="l">
              <a:spcBef>
                <a:spcPts val="1000"/>
              </a:spcBef>
              <a:spcAft>
                <a:spcPts val="0"/>
              </a:spcAft>
              <a:buSzPct val="100000"/>
              <a:buChar char="•"/>
            </a:pPr>
            <a:r>
              <a:rPr b="1" lang="en-US"/>
              <a:t>GDPR Compliance: </a:t>
            </a:r>
            <a:r>
              <a:rPr lang="en-US"/>
              <a:t>It is unclear whether the General Data Protection Regulation (GDPR) apply to LLMs based outside the EU, making them potentially unsafe for intellectual property (IP) issues.</a:t>
            </a:r>
            <a:endParaRPr/>
          </a:p>
          <a:p>
            <a:pPr indent="-353060" lvl="0" marL="457200" rtl="0" algn="l">
              <a:spcBef>
                <a:spcPts val="0"/>
              </a:spcBef>
              <a:spcAft>
                <a:spcPts val="0"/>
              </a:spcAft>
              <a:buSzPct val="100000"/>
              <a:buChar char="•"/>
            </a:pPr>
            <a:r>
              <a:rPr b="1" lang="en-US"/>
              <a:t>Right to Forget</a:t>
            </a:r>
            <a:r>
              <a:rPr lang="en-US"/>
              <a:t>: LLMs do not offer the "right to forget," meaning data cannot be removed once it is inputted.</a:t>
            </a:r>
            <a:endParaRPr/>
          </a:p>
          <a:p>
            <a:pPr indent="-353060" lvl="0" marL="457200" rtl="0" algn="l">
              <a:spcBef>
                <a:spcPts val="0"/>
              </a:spcBef>
              <a:spcAft>
                <a:spcPts val="0"/>
              </a:spcAft>
              <a:buSzPct val="100000"/>
              <a:buChar char="•"/>
            </a:pPr>
            <a:r>
              <a:rPr b="1" lang="en-US"/>
              <a:t>Data Ownership: </a:t>
            </a:r>
            <a:r>
              <a:rPr lang="en-US"/>
              <a:t>Data inputted into LLMs may be used for training, resulting in the loss of ownership of that data.</a:t>
            </a:r>
            <a:endParaRPr/>
          </a:p>
          <a:p>
            <a:pPr indent="-353060" lvl="0" marL="457200" rtl="0" algn="l">
              <a:spcBef>
                <a:spcPts val="0"/>
              </a:spcBef>
              <a:spcAft>
                <a:spcPts val="0"/>
              </a:spcAft>
              <a:buSzPct val="100000"/>
              <a:buChar char="•"/>
            </a:pPr>
            <a:r>
              <a:rPr b="1" lang="en-US"/>
              <a:t>Closed Source Models: </a:t>
            </a:r>
            <a:r>
              <a:rPr lang="en-US"/>
              <a:t>Many private LLMs are closed source models which means they are not recommended due to the lack of transparency in their construction and the data used, posing a high risk.</a:t>
            </a:r>
            <a:endParaRPr/>
          </a:p>
          <a:p>
            <a:pPr indent="-353060" lvl="0" marL="457200" rtl="0" algn="l">
              <a:spcBef>
                <a:spcPts val="0"/>
              </a:spcBef>
              <a:spcAft>
                <a:spcPts val="0"/>
              </a:spcAft>
              <a:buSzPct val="100000"/>
              <a:buChar char="•"/>
            </a:pPr>
            <a:r>
              <a:rPr b="1" lang="en-US"/>
              <a:t>Biased Data:</a:t>
            </a:r>
            <a:r>
              <a:rPr lang="en-US"/>
              <a:t> There is a risk that the data used to train LLMs may be biased, leading to biased outputs.</a:t>
            </a:r>
            <a:endParaRPr/>
          </a:p>
          <a:p>
            <a:pPr indent="-353060" lvl="0" marL="457200" rtl="0" algn="l">
              <a:spcBef>
                <a:spcPts val="0"/>
              </a:spcBef>
              <a:spcAft>
                <a:spcPts val="0"/>
              </a:spcAft>
              <a:buSzPct val="100000"/>
              <a:buChar char="•"/>
            </a:pPr>
            <a:r>
              <a:rPr b="1" lang="en-US"/>
              <a:t>Inaccuracy of Outputs: </a:t>
            </a:r>
            <a:r>
              <a:rPr lang="en-US"/>
              <a:t>The outputs generated by LLMs may not always be accurate, which can affect the reliability of the information provided.</a:t>
            </a:r>
            <a:endParaRPr/>
          </a:p>
          <a:p>
            <a:pPr indent="-353060" lvl="0" marL="457200" rtl="0" algn="l">
              <a:spcBef>
                <a:spcPts val="0"/>
              </a:spcBef>
              <a:spcAft>
                <a:spcPts val="0"/>
              </a:spcAft>
              <a:buSzPct val="100000"/>
              <a:buChar char="•"/>
            </a:pPr>
            <a:r>
              <a:rPr b="1" lang="en-US"/>
              <a:t>High Energy Consumption:</a:t>
            </a:r>
            <a:r>
              <a:rPr lang="en-US"/>
              <a:t> The use of LLMs consumes a significant amount of energy.“A single LLM interaction may consume as much power as leaving a low-brightness LED lightbulb on for one hour.”</a:t>
            </a:r>
            <a:endParaRPr/>
          </a:p>
        </p:txBody>
      </p:sp>
      <p:sp>
        <p:nvSpPr>
          <p:cNvPr id="89" name="Google Shape;89;g3198239dab6_0_11"/>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90" name="Google Shape;90;g3198239dab6_0_11"/>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Concerns associated with the use of Generative AI models like ChatGPT, Mistral etc</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g3198239dab6_0_45"/>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97" name="Google Shape;97;g3198239dab6_0_45"/>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ChatGPT (https://chatgpt.com/)</a:t>
            </a:r>
            <a:endParaRPr/>
          </a:p>
        </p:txBody>
      </p:sp>
      <p:sp>
        <p:nvSpPr>
          <p:cNvPr id="98" name="Google Shape;98;g3198239dab6_0_45"/>
          <p:cNvSpPr txBox="1"/>
          <p:nvPr>
            <p:ph idx="2" type="body"/>
          </p:nvPr>
        </p:nvSpPr>
        <p:spPr>
          <a:xfrm>
            <a:off x="524575" y="1123000"/>
            <a:ext cx="4741200" cy="50511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ChatGPT is a large language model developed by OpenAI (USA)</a:t>
            </a:r>
            <a:endParaRPr/>
          </a:p>
          <a:p>
            <a:pPr indent="-304800" lvl="0" marL="457200" rtl="0" algn="l">
              <a:lnSpc>
                <a:spcPct val="100000"/>
              </a:lnSpc>
              <a:spcBef>
                <a:spcPts val="1400"/>
              </a:spcBef>
              <a:spcAft>
                <a:spcPts val="0"/>
              </a:spcAft>
              <a:buSzPts val="1200"/>
              <a:buFont typeface="Verdana"/>
              <a:buAutoNum type="arabicPeriod"/>
            </a:pPr>
            <a:r>
              <a:rPr lang="en-US" sz="1200">
                <a:latin typeface="Verdana"/>
                <a:ea typeface="Verdana"/>
                <a:cs typeface="Verdana"/>
                <a:sym typeface="Verdana"/>
              </a:rPr>
              <a:t>Closed source so not transparent</a:t>
            </a:r>
            <a:endParaRPr sz="1200">
              <a:latin typeface="Verdana"/>
              <a:ea typeface="Verdana"/>
              <a:cs typeface="Verdana"/>
              <a:sym typeface="Verdana"/>
            </a:endParaRPr>
          </a:p>
          <a:p>
            <a:pPr indent="-304800" lvl="0" marL="457200" rtl="0" algn="l">
              <a:lnSpc>
                <a:spcPct val="100000"/>
              </a:lnSpc>
              <a:spcBef>
                <a:spcPts val="0"/>
              </a:spcBef>
              <a:spcAft>
                <a:spcPts val="0"/>
              </a:spcAft>
              <a:buSzPts val="1200"/>
              <a:buFont typeface="Verdana"/>
              <a:buAutoNum type="arabicPeriod"/>
            </a:pPr>
            <a:r>
              <a:rPr lang="en-US" sz="1200">
                <a:latin typeface="Verdana"/>
                <a:ea typeface="Verdana"/>
                <a:cs typeface="Verdana"/>
                <a:sym typeface="Verdana"/>
              </a:rPr>
              <a:t>Not GDPR compliant since its based in the USA and the data inputted is subject to the Patriot Act </a:t>
            </a:r>
            <a:endParaRPr sz="1200">
              <a:latin typeface="Verdana"/>
              <a:ea typeface="Verdana"/>
              <a:cs typeface="Verdana"/>
              <a:sym typeface="Verdana"/>
            </a:endParaRPr>
          </a:p>
          <a:p>
            <a:pPr indent="-304800" lvl="0" marL="457200" rtl="0" algn="l">
              <a:lnSpc>
                <a:spcPct val="100000"/>
              </a:lnSpc>
              <a:spcBef>
                <a:spcPts val="0"/>
              </a:spcBef>
              <a:spcAft>
                <a:spcPts val="0"/>
              </a:spcAft>
              <a:buSzPts val="1200"/>
              <a:buFont typeface="Verdana"/>
              <a:buAutoNum type="arabicPeriod"/>
            </a:pPr>
            <a:r>
              <a:rPr lang="en-US" sz="1200">
                <a:latin typeface="Verdana"/>
                <a:ea typeface="Verdana"/>
                <a:cs typeface="Verdana"/>
                <a:sym typeface="Verdana"/>
              </a:rPr>
              <a:t>It does sell your data to third parties and uses it for training future models </a:t>
            </a:r>
            <a:endParaRPr sz="1200">
              <a:latin typeface="Verdana"/>
              <a:ea typeface="Verdana"/>
              <a:cs typeface="Verdana"/>
              <a:sym typeface="Verdana"/>
            </a:endParaRPr>
          </a:p>
          <a:p>
            <a:pPr indent="-304800" lvl="0" marL="457200" rtl="0" algn="l">
              <a:lnSpc>
                <a:spcPct val="100000"/>
              </a:lnSpc>
              <a:spcBef>
                <a:spcPts val="0"/>
              </a:spcBef>
              <a:spcAft>
                <a:spcPts val="0"/>
              </a:spcAft>
              <a:buSzPts val="1200"/>
              <a:buAutoNum type="arabicPeriod"/>
            </a:pPr>
            <a:r>
              <a:rPr lang="en-US" sz="1200">
                <a:latin typeface="Verdana"/>
                <a:ea typeface="Verdana"/>
                <a:cs typeface="Verdana"/>
                <a:sym typeface="Verdana"/>
              </a:rPr>
              <a:t>Therefore </a:t>
            </a:r>
            <a:r>
              <a:rPr b="1" lang="en-US" sz="1200">
                <a:latin typeface="Verdana"/>
                <a:ea typeface="Verdana"/>
                <a:cs typeface="Verdana"/>
                <a:sym typeface="Verdana"/>
              </a:rPr>
              <a:t>ChatGPT’s use must remain limited to publicly available, non-sensitive information to mitigate privacy and security risks.</a:t>
            </a:r>
            <a:endParaRPr b="1" sz="1200">
              <a:latin typeface="Verdana"/>
              <a:ea typeface="Verdana"/>
              <a:cs typeface="Verdana"/>
              <a:sym typeface="Verdana"/>
            </a:endParaRPr>
          </a:p>
          <a:p>
            <a:pPr indent="0" lvl="0" marL="0" rtl="0" algn="l">
              <a:lnSpc>
                <a:spcPct val="100000"/>
              </a:lnSpc>
              <a:spcBef>
                <a:spcPts val="1400"/>
              </a:spcBef>
              <a:spcAft>
                <a:spcPts val="0"/>
              </a:spcAft>
              <a:buNone/>
            </a:pPr>
            <a:r>
              <a:rPr b="1" lang="en-US" sz="1200">
                <a:latin typeface="Verdana"/>
                <a:ea typeface="Verdana"/>
                <a:cs typeface="Verdana"/>
                <a:sym typeface="Verdana"/>
              </a:rPr>
              <a:t>However the free version has some useful capabilities for publicly available content by enabling users to upload large documents and ask it to summerise/analayse/reformat content </a:t>
            </a:r>
            <a:endParaRPr b="1" sz="1200">
              <a:latin typeface="Verdana"/>
              <a:ea typeface="Verdana"/>
              <a:cs typeface="Verdana"/>
              <a:sym typeface="Verdana"/>
            </a:endParaRPr>
          </a:p>
          <a:p>
            <a:pPr indent="0" lvl="0" marL="0" rtl="0" algn="l">
              <a:lnSpc>
                <a:spcPct val="100000"/>
              </a:lnSpc>
              <a:spcBef>
                <a:spcPts val="1400"/>
              </a:spcBef>
              <a:spcAft>
                <a:spcPts val="0"/>
              </a:spcAft>
              <a:buNone/>
            </a:pPr>
            <a:r>
              <a:rPr lang="en-US" sz="1200">
                <a:latin typeface="Verdana"/>
                <a:ea typeface="Verdana"/>
                <a:cs typeface="Verdana"/>
                <a:sym typeface="Verdana"/>
              </a:rPr>
              <a:t>For example, users can upload a Horizon Europe Work Programme and ask it to summerise and reformat content into tables</a:t>
            </a:r>
            <a:endParaRPr sz="1200">
              <a:latin typeface="Verdana"/>
              <a:ea typeface="Verdana"/>
              <a:cs typeface="Verdana"/>
              <a:sym typeface="Verdana"/>
            </a:endParaRPr>
          </a:p>
          <a:p>
            <a:pPr indent="-228600" lvl="0" marL="457200" rtl="0" algn="l">
              <a:lnSpc>
                <a:spcPct val="100000"/>
              </a:lnSpc>
              <a:spcBef>
                <a:spcPts val="1400"/>
              </a:spcBef>
              <a:spcAft>
                <a:spcPts val="0"/>
              </a:spcAft>
              <a:buNone/>
            </a:pPr>
            <a:r>
              <a:t/>
            </a:r>
            <a:endParaRPr b="1" sz="1441">
              <a:latin typeface="Verdana"/>
              <a:ea typeface="Verdana"/>
              <a:cs typeface="Verdana"/>
              <a:sym typeface="Verdana"/>
            </a:endParaRPr>
          </a:p>
        </p:txBody>
      </p:sp>
      <p:pic>
        <p:nvPicPr>
          <p:cNvPr id="99" name="Google Shape;99;g3198239dab6_0_45"/>
          <p:cNvPicPr preferRelativeResize="0"/>
          <p:nvPr/>
        </p:nvPicPr>
        <p:blipFill>
          <a:blip r:embed="rId3">
            <a:alphaModFix/>
          </a:blip>
          <a:stretch>
            <a:fillRect/>
          </a:stretch>
        </p:blipFill>
        <p:spPr>
          <a:xfrm>
            <a:off x="5988675" y="1966025"/>
            <a:ext cx="6008601" cy="2075575"/>
          </a:xfrm>
          <a:prstGeom prst="rect">
            <a:avLst/>
          </a:prstGeom>
          <a:noFill/>
          <a:ln>
            <a:noFill/>
          </a:ln>
        </p:spPr>
      </p:pic>
      <p:pic>
        <p:nvPicPr>
          <p:cNvPr id="100" name="Google Shape;100;g3198239dab6_0_45"/>
          <p:cNvPicPr preferRelativeResize="0"/>
          <p:nvPr/>
        </p:nvPicPr>
        <p:blipFill>
          <a:blip r:embed="rId4">
            <a:alphaModFix/>
          </a:blip>
          <a:stretch>
            <a:fillRect/>
          </a:stretch>
        </p:blipFill>
        <p:spPr>
          <a:xfrm>
            <a:off x="5988675" y="4431025"/>
            <a:ext cx="2419350" cy="1743075"/>
          </a:xfrm>
          <a:prstGeom prst="rect">
            <a:avLst/>
          </a:prstGeom>
          <a:noFill/>
          <a:ln>
            <a:noFill/>
          </a:ln>
        </p:spPr>
      </p:pic>
      <p:sp>
        <p:nvSpPr>
          <p:cNvPr id="101" name="Google Shape;101;g3198239dab6_0_45"/>
          <p:cNvSpPr txBox="1"/>
          <p:nvPr/>
        </p:nvSpPr>
        <p:spPr>
          <a:xfrm>
            <a:off x="5988675" y="1370950"/>
            <a:ext cx="5845200" cy="354000"/>
          </a:xfrm>
          <a:prstGeom prst="rect">
            <a:avLst/>
          </a:prstGeom>
          <a:noFill/>
          <a:ln>
            <a:noFill/>
          </a:ln>
        </p:spPr>
        <p:txBody>
          <a:bodyPr anchorCtr="0" anchor="t" bIns="91425" lIns="91425" spcFirstLastPara="1" rIns="91425" wrap="square" tIns="91425">
            <a:spAutoFit/>
          </a:bodyPr>
          <a:lstStyle/>
          <a:p>
            <a:pPr indent="0" lvl="0" marL="0" rtl="0" algn="just">
              <a:spcBef>
                <a:spcPts val="1400"/>
              </a:spcBef>
              <a:spcAft>
                <a:spcPts val="600"/>
              </a:spcAft>
              <a:buNone/>
            </a:pPr>
            <a:r>
              <a:rPr b="1" lang="en-US" sz="1100">
                <a:solidFill>
                  <a:schemeClr val="dk1"/>
                </a:solidFill>
                <a:latin typeface="Verdana"/>
                <a:ea typeface="Verdana"/>
                <a:cs typeface="Verdana"/>
                <a:sym typeface="Verdana"/>
              </a:rPr>
              <a:t>Using ChatGPT to reformat a document into tables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07" name="Google Shape;107;p2"/>
          <p:cNvSpPr txBox="1"/>
          <p:nvPr>
            <p:ph type="title"/>
          </p:nvPr>
        </p:nvSpPr>
        <p:spPr>
          <a:xfrm>
            <a:off x="556591" y="239928"/>
            <a:ext cx="9024731" cy="710068"/>
          </a:xfrm>
          <a:prstGeom prst="rect">
            <a:avLst/>
          </a:prstGeom>
          <a:noFill/>
          <a:ln>
            <a:noFill/>
          </a:ln>
        </p:spPr>
        <p:txBody>
          <a:bodyPr anchorCtr="0" anchor="ctr" bIns="45700" lIns="91425" spcFirstLastPara="1" rIns="91425" wrap="square" tIns="45700">
            <a:noAutofit/>
          </a:bodyPr>
          <a:lstStyle/>
          <a:p>
            <a:pPr indent="-50800" lvl="0" marL="228600" rtl="0" algn="l">
              <a:spcBef>
                <a:spcPts val="0"/>
              </a:spcBef>
              <a:spcAft>
                <a:spcPts val="0"/>
              </a:spcAft>
              <a:buClr>
                <a:schemeClr val="dk1"/>
              </a:buClr>
              <a:buSzPts val="1100"/>
              <a:buFont typeface="Arial"/>
              <a:buNone/>
            </a:pPr>
            <a:r>
              <a:rPr lang="en-US" sz="2800"/>
              <a:t>Mistral (https://chat.mistral.ai/chat)</a:t>
            </a:r>
            <a:endParaRPr/>
          </a:p>
        </p:txBody>
      </p:sp>
      <p:sp>
        <p:nvSpPr>
          <p:cNvPr id="108" name="Google Shape;108;p2"/>
          <p:cNvSpPr txBox="1"/>
          <p:nvPr>
            <p:ph idx="2" type="body"/>
          </p:nvPr>
        </p:nvSpPr>
        <p:spPr>
          <a:xfrm>
            <a:off x="524575" y="1599125"/>
            <a:ext cx="4800300" cy="51225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sz="1500"/>
              <a:t>Mistral is a Large Language Model (LLM) developed by Mistral AI, a company based in Paris, France. </a:t>
            </a:r>
            <a:endParaRPr sz="1500"/>
          </a:p>
          <a:p>
            <a:pPr indent="0" lvl="0" marL="0" rtl="0" algn="l">
              <a:spcBef>
                <a:spcPts val="0"/>
              </a:spcBef>
              <a:spcAft>
                <a:spcPts val="0"/>
              </a:spcAft>
              <a:buNone/>
            </a:pPr>
            <a:r>
              <a:t/>
            </a:r>
            <a:endParaRPr b="1" sz="1500"/>
          </a:p>
          <a:p>
            <a:pPr indent="-323850" lvl="0" marL="457200" rtl="0" algn="l">
              <a:spcBef>
                <a:spcPts val="0"/>
              </a:spcBef>
              <a:spcAft>
                <a:spcPts val="0"/>
              </a:spcAft>
              <a:buSzPts val="1500"/>
              <a:buFont typeface="Calibri"/>
              <a:buChar char="●"/>
            </a:pPr>
            <a:r>
              <a:rPr lang="en-US" sz="1500"/>
              <a:t>Open source</a:t>
            </a:r>
            <a:endParaRPr sz="1500"/>
          </a:p>
          <a:p>
            <a:pPr indent="-323850" lvl="0" marL="457200" rtl="0" algn="l">
              <a:spcBef>
                <a:spcPts val="0"/>
              </a:spcBef>
              <a:spcAft>
                <a:spcPts val="0"/>
              </a:spcAft>
              <a:buSzPts val="1500"/>
              <a:buFont typeface="Calibri"/>
              <a:buChar char="●"/>
            </a:pPr>
            <a:r>
              <a:rPr lang="en-US" sz="1500"/>
              <a:t>GDPR compliant</a:t>
            </a:r>
            <a:endParaRPr sz="1500"/>
          </a:p>
          <a:p>
            <a:pPr indent="-323850" lvl="0" marL="457200" rtl="0" algn="l">
              <a:spcBef>
                <a:spcPts val="0"/>
              </a:spcBef>
              <a:spcAft>
                <a:spcPts val="0"/>
              </a:spcAft>
              <a:buSzPts val="1500"/>
              <a:buFont typeface="Calibri"/>
              <a:buChar char="●"/>
            </a:pPr>
            <a:r>
              <a:rPr lang="en-US" sz="1500"/>
              <a:t>Does not sell user data to third parties and doesn’t use inputted data for training its LLM.</a:t>
            </a:r>
            <a:endParaRPr sz="1500"/>
          </a:p>
          <a:p>
            <a:pPr indent="-323850" lvl="0" marL="457200" rtl="0" algn="l">
              <a:spcBef>
                <a:spcPts val="0"/>
              </a:spcBef>
              <a:spcAft>
                <a:spcPts val="0"/>
              </a:spcAft>
              <a:buSzPts val="1500"/>
              <a:buFont typeface="Calibri"/>
              <a:buChar char="●"/>
            </a:pPr>
            <a:r>
              <a:rPr lang="en-US" sz="1500"/>
              <a:t>Can be used to draft proposal text, summarize, sense check against funder guidelines and requirements</a:t>
            </a:r>
            <a:endParaRPr sz="1500"/>
          </a:p>
          <a:p>
            <a:pPr indent="-323850" lvl="0" marL="457200" rtl="0" algn="l">
              <a:spcBef>
                <a:spcPts val="0"/>
              </a:spcBef>
              <a:spcAft>
                <a:spcPts val="0"/>
              </a:spcAft>
              <a:buSzPts val="1500"/>
              <a:buFont typeface="Calibri"/>
              <a:buChar char="●"/>
            </a:pPr>
            <a:r>
              <a:rPr lang="en-US" sz="1500"/>
              <a:t>Limited functionality in terms of being upload documents in the free version which makes it impractical for some things. </a:t>
            </a:r>
            <a:endParaRPr sz="1500"/>
          </a:p>
          <a:p>
            <a:pPr indent="-228600" lvl="0" marL="457200" rtl="0" algn="l">
              <a:spcBef>
                <a:spcPts val="0"/>
              </a:spcBef>
              <a:spcAft>
                <a:spcPts val="0"/>
              </a:spcAft>
              <a:buNone/>
            </a:pPr>
            <a:r>
              <a:t/>
            </a:r>
            <a:endParaRPr sz="1500"/>
          </a:p>
          <a:p>
            <a:pPr indent="-228600" lvl="0" marL="457200" rtl="0" algn="l">
              <a:spcBef>
                <a:spcPts val="0"/>
              </a:spcBef>
              <a:spcAft>
                <a:spcPts val="0"/>
              </a:spcAft>
              <a:buNone/>
            </a:pPr>
            <a:r>
              <a:rPr lang="en-US" sz="1500"/>
              <a:t>Caution: Privacy terms are subject to change!</a:t>
            </a:r>
            <a:endParaRPr sz="1500"/>
          </a:p>
          <a:p>
            <a:pPr indent="-228600" lvl="0" marL="457200" rtl="0" algn="l">
              <a:spcBef>
                <a:spcPts val="0"/>
              </a:spcBef>
              <a:spcAft>
                <a:spcPts val="0"/>
              </a:spcAft>
              <a:buNone/>
            </a:pPr>
            <a:r>
              <a:t/>
            </a:r>
            <a:endParaRPr sz="1500"/>
          </a:p>
          <a:p>
            <a:pPr indent="0" lvl="0" marL="0" rtl="0" algn="l">
              <a:spcBef>
                <a:spcPts val="0"/>
              </a:spcBef>
              <a:spcAft>
                <a:spcPts val="0"/>
              </a:spcAft>
              <a:buNone/>
            </a:pPr>
            <a:r>
              <a:rPr lang="en-US" sz="1500"/>
              <a:t>Note</a:t>
            </a:r>
            <a:endParaRPr sz="1500"/>
          </a:p>
          <a:p>
            <a:pPr indent="-323850" lvl="0" marL="457200" rtl="0" algn="l">
              <a:spcBef>
                <a:spcPts val="0"/>
              </a:spcBef>
              <a:spcAft>
                <a:spcPts val="0"/>
              </a:spcAft>
              <a:buSzPts val="1500"/>
              <a:buFont typeface="Calibri"/>
              <a:buChar char="●"/>
            </a:pPr>
            <a:r>
              <a:rPr lang="en-US" sz="1500"/>
              <a:t>Provides very general text and can make erroneous judgments</a:t>
            </a:r>
            <a:endParaRPr sz="1500"/>
          </a:p>
          <a:p>
            <a:pPr indent="-323850" lvl="0" marL="457200" rtl="0" algn="l">
              <a:spcBef>
                <a:spcPts val="0"/>
              </a:spcBef>
              <a:spcAft>
                <a:spcPts val="0"/>
              </a:spcAft>
              <a:buSzPts val="1500"/>
              <a:buFont typeface="Calibri"/>
              <a:buChar char="●"/>
            </a:pPr>
            <a:r>
              <a:rPr lang="en-US" sz="1500"/>
              <a:t>User needs to provide more detailed information on the technical methods, risk classification, management systems, and specific expertise involved.</a:t>
            </a:r>
            <a:endParaRPr/>
          </a:p>
        </p:txBody>
      </p:sp>
      <p:pic>
        <p:nvPicPr>
          <p:cNvPr descr="A picture containing screenshot, colorfulness, graphics, purple&#10;&#10;Description automatically generated" id="109" name="Google Shape;109;p2"/>
          <p:cNvPicPr preferRelativeResize="0"/>
          <p:nvPr/>
        </p:nvPicPr>
        <p:blipFill rotWithShape="1">
          <a:blip r:embed="rId3">
            <a:alphaModFix/>
          </a:blip>
          <a:srcRect b="0" l="0" r="0" t="0"/>
          <a:stretch/>
        </p:blipFill>
        <p:spPr>
          <a:xfrm rot="5400000">
            <a:off x="2918890" y="-3087316"/>
            <a:ext cx="1966064" cy="2352346"/>
          </a:xfrm>
          <a:prstGeom prst="rect">
            <a:avLst/>
          </a:prstGeom>
          <a:noFill/>
          <a:ln>
            <a:noFill/>
          </a:ln>
        </p:spPr>
      </p:pic>
      <p:sp>
        <p:nvSpPr>
          <p:cNvPr id="110" name="Google Shape;110;p2"/>
          <p:cNvSpPr txBox="1"/>
          <p:nvPr/>
        </p:nvSpPr>
        <p:spPr>
          <a:xfrm>
            <a:off x="6211200" y="1478375"/>
            <a:ext cx="5304300" cy="5269200"/>
          </a:xfrm>
          <a:prstGeom prst="rect">
            <a:avLst/>
          </a:prstGeom>
          <a:noFill/>
          <a:ln>
            <a:noFill/>
          </a:ln>
        </p:spPr>
        <p:txBody>
          <a:bodyPr anchorCtr="0" anchor="t" bIns="91425" lIns="91425" spcFirstLastPara="1" rIns="91425" wrap="square" tIns="91425">
            <a:spAutoFit/>
          </a:bodyPr>
          <a:lstStyle/>
          <a:p>
            <a:pPr indent="0" lvl="0" marL="0" rtl="0" algn="l">
              <a:spcBef>
                <a:spcPts val="1400"/>
              </a:spcBef>
              <a:spcAft>
                <a:spcPts val="0"/>
              </a:spcAft>
              <a:buNone/>
            </a:pPr>
            <a:r>
              <a:rPr b="1" lang="en-US" sz="1500">
                <a:solidFill>
                  <a:schemeClr val="dk1"/>
                </a:solidFill>
                <a:latin typeface="Calibri"/>
                <a:ea typeface="Calibri"/>
                <a:cs typeface="Calibri"/>
                <a:sym typeface="Calibri"/>
              </a:rPr>
              <a:t>Using Mistral to draft text for the Artificial Intelligence section on Horizon Europe proposal using the MSCA Handbook instructions.</a:t>
            </a:r>
            <a:endParaRPr b="1"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sz="1500">
              <a:solidFill>
                <a:schemeClr val="dk1"/>
              </a:solidFill>
              <a:latin typeface="Calibri"/>
              <a:ea typeface="Calibri"/>
              <a:cs typeface="Calibri"/>
              <a:sym typeface="Calibri"/>
            </a:endParaRPr>
          </a:p>
          <a:p>
            <a:pPr indent="0" lvl="0" marL="457200" rtl="0" algn="l">
              <a:spcBef>
                <a:spcPts val="0"/>
              </a:spcBef>
              <a:spcAft>
                <a:spcPts val="0"/>
              </a:spcAft>
              <a:buNone/>
            </a:pPr>
            <a:r>
              <a:rPr b="1" lang="en-US" sz="1500">
                <a:solidFill>
                  <a:schemeClr val="dk1"/>
                </a:solidFill>
                <a:latin typeface="Calibri"/>
                <a:ea typeface="Calibri"/>
                <a:cs typeface="Calibri"/>
                <a:sym typeface="Calibri"/>
              </a:rPr>
              <a:t>— Start User Prompt — </a:t>
            </a:r>
            <a:endParaRPr b="1" sz="1500">
              <a:solidFill>
                <a:srgbClr val="0000FF"/>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Draft a paragraph on the use of Artificial Intelligence based on the following guidelines </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 [COPY &amp; PASTE GUIDELINES]</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using the following information </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accent1"/>
                </a:solidFill>
                <a:latin typeface="Calibri"/>
                <a:ea typeface="Calibri"/>
                <a:cs typeface="Calibri"/>
                <a:sym typeface="Calibri"/>
              </a:rPr>
              <a:t>[add summary of the proposal]</a:t>
            </a:r>
            <a:endParaRPr b="1" sz="1500">
              <a:solidFill>
                <a:schemeClr val="accent1"/>
              </a:solidFill>
              <a:latin typeface="Calibri"/>
              <a:ea typeface="Calibri"/>
              <a:cs typeface="Calibri"/>
              <a:sym typeface="Calibri"/>
            </a:endParaRPr>
          </a:p>
          <a:p>
            <a:pPr indent="0" lvl="0" marL="457200" rtl="0" algn="l">
              <a:spcBef>
                <a:spcPts val="1400"/>
              </a:spcBef>
              <a:spcAft>
                <a:spcPts val="0"/>
              </a:spcAft>
              <a:buNone/>
            </a:pPr>
            <a:r>
              <a:rPr b="1" lang="en-US" sz="1500">
                <a:solidFill>
                  <a:schemeClr val="dk1"/>
                </a:solidFill>
                <a:latin typeface="Calibri"/>
                <a:ea typeface="Calibri"/>
                <a:cs typeface="Calibri"/>
                <a:sym typeface="Calibri"/>
              </a:rPr>
              <a:t>' </a:t>
            </a:r>
            <a:endParaRPr b="1" sz="1500">
              <a:solidFill>
                <a:schemeClr val="dk1"/>
              </a:solidFill>
              <a:latin typeface="Calibri"/>
              <a:ea typeface="Calibri"/>
              <a:cs typeface="Calibri"/>
              <a:sym typeface="Calibri"/>
            </a:endParaRPr>
          </a:p>
          <a:p>
            <a:pPr indent="0" lvl="0" marL="457200" rtl="0" algn="l">
              <a:spcBef>
                <a:spcPts val="0"/>
              </a:spcBef>
              <a:spcAft>
                <a:spcPts val="0"/>
              </a:spcAft>
              <a:buNone/>
            </a:pPr>
            <a:r>
              <a:rPr b="1" lang="en-US" sz="1500">
                <a:solidFill>
                  <a:schemeClr val="dk1"/>
                </a:solidFill>
                <a:latin typeface="Calibri"/>
                <a:ea typeface="Calibri"/>
                <a:cs typeface="Calibri"/>
                <a:sym typeface="Calibri"/>
              </a:rPr>
              <a:t>— End User Prompt — </a:t>
            </a:r>
            <a:endParaRPr b="1" sz="1500">
              <a:solidFill>
                <a:schemeClr val="dk1"/>
              </a:solidFill>
              <a:latin typeface="Calibri"/>
              <a:ea typeface="Calibri"/>
              <a:cs typeface="Calibri"/>
              <a:sym typeface="Calibri"/>
            </a:endParaRPr>
          </a:p>
          <a:p>
            <a:pPr indent="0" lvl="0" marL="0" rtl="0" algn="l">
              <a:spcBef>
                <a:spcPts val="0"/>
              </a:spcBef>
              <a:spcAft>
                <a:spcPts val="0"/>
              </a:spcAft>
              <a:buNone/>
            </a:pPr>
            <a:r>
              <a:t/>
            </a:r>
            <a:endParaRPr b="1" sz="12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3198239dab6_0_21"/>
          <p:cNvSpPr txBox="1"/>
          <p:nvPr>
            <p:ph idx="12" type="sldNum"/>
          </p:nvPr>
        </p:nvSpPr>
        <p:spPr>
          <a:xfrm>
            <a:off x="9254069"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17" name="Google Shape;117;g3198239dab6_0_21"/>
          <p:cNvSpPr txBox="1"/>
          <p:nvPr>
            <p:ph type="title"/>
          </p:nvPr>
        </p:nvSpPr>
        <p:spPr>
          <a:xfrm>
            <a:off x="556591" y="239928"/>
            <a:ext cx="9024600" cy="710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U</a:t>
            </a:r>
            <a:r>
              <a:rPr lang="en-US"/>
              <a:t>se of generative AI in Research Development</a:t>
            </a:r>
            <a:endParaRPr/>
          </a:p>
        </p:txBody>
      </p:sp>
      <p:pic>
        <p:nvPicPr>
          <p:cNvPr id="118" name="Google Shape;118;g3198239dab6_0_21"/>
          <p:cNvPicPr preferRelativeResize="0"/>
          <p:nvPr/>
        </p:nvPicPr>
        <p:blipFill>
          <a:blip r:embed="rId3">
            <a:alphaModFix/>
          </a:blip>
          <a:stretch>
            <a:fillRect/>
          </a:stretch>
        </p:blipFill>
        <p:spPr>
          <a:xfrm>
            <a:off x="4987425" y="1446225"/>
            <a:ext cx="5921074" cy="4252125"/>
          </a:xfrm>
          <a:prstGeom prst="rect">
            <a:avLst/>
          </a:prstGeom>
          <a:noFill/>
          <a:ln>
            <a:noFill/>
          </a:ln>
        </p:spPr>
      </p:pic>
      <p:sp>
        <p:nvSpPr>
          <p:cNvPr id="119" name="Google Shape;119;g3198239dab6_0_21"/>
          <p:cNvSpPr txBox="1"/>
          <p:nvPr/>
        </p:nvSpPr>
        <p:spPr>
          <a:xfrm>
            <a:off x="229700" y="1368425"/>
            <a:ext cx="4257000" cy="38013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Generative AI models like Mistral and ChatGPT offer significant potential to enhance research development by automating tasks such as summarizing content, brainstorming ideas, and reformatting documents, their use comes with substantial risks and ethical considerations. </a:t>
            </a:r>
            <a:endParaRPr sz="16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Key concerns include data privacy, ownership, transparency, bias, inaccuracy, and high energy consumption. </a:t>
            </a:r>
            <a:endParaRPr sz="16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To leverage these tools effectively, it is crucial to use them judiciously, ensuring compliance with regulations like GDPR, validating outputs for accuracy, and limiting their application to non-sensitive information. </a:t>
            </a:r>
            <a:endParaRPr sz="1600">
              <a:solidFill>
                <a:schemeClr val="lt1"/>
              </a:solidFill>
              <a:latin typeface="Calibri"/>
              <a:ea typeface="Calibri"/>
              <a:cs typeface="Calibri"/>
              <a:sym typeface="Calibri"/>
            </a:endParaRPr>
          </a:p>
          <a:p>
            <a:pPr indent="-330200" lvl="0" marL="457200" rtl="0" algn="l">
              <a:spcBef>
                <a:spcPts val="0"/>
              </a:spcBef>
              <a:spcAft>
                <a:spcPts val="0"/>
              </a:spcAft>
              <a:buClr>
                <a:schemeClr val="lt1"/>
              </a:buClr>
              <a:buSzPts val="1600"/>
              <a:buFont typeface="Calibri"/>
              <a:buChar char="❖"/>
            </a:pPr>
            <a:r>
              <a:rPr lang="en-US" sz="1600">
                <a:solidFill>
                  <a:schemeClr val="lt1"/>
                </a:solidFill>
                <a:latin typeface="Calibri"/>
                <a:ea typeface="Calibri"/>
                <a:cs typeface="Calibri"/>
                <a:sym typeface="Calibri"/>
              </a:rPr>
              <a:t>By doing so, we can harness the benefits of generative AI while mitigating associated risks and upholding ethical standards.</a:t>
            </a:r>
            <a:endParaRPr sz="1600">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type="title"/>
          </p:nvPr>
        </p:nvSpPr>
        <p:spPr>
          <a:xfrm>
            <a:off x="838200" y="872197"/>
            <a:ext cx="6989787" cy="255680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lt1"/>
              </a:buClr>
              <a:buSzPts val="4400"/>
              <a:buFont typeface="Calibri"/>
              <a:buNone/>
            </a:pPr>
            <a:r>
              <a:rPr lang="en-US"/>
              <a:t>Thank you</a:t>
            </a:r>
            <a:endParaRPr/>
          </a:p>
        </p:txBody>
      </p:sp>
      <p:sp>
        <p:nvSpPr>
          <p:cNvPr id="125" name="Google Shape;125;p6"/>
          <p:cNvSpPr txBox="1"/>
          <p:nvPr>
            <p:ph idx="1" type="body"/>
          </p:nvPr>
        </p:nvSpPr>
        <p:spPr>
          <a:xfrm>
            <a:off x="838200" y="3455988"/>
            <a:ext cx="6989787" cy="204448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2400"/>
              <a:buNone/>
            </a:pPr>
            <a:r>
              <a:rPr lang="en-US"/>
              <a:t>Monica Lechea </a:t>
            </a:r>
            <a:endParaRPr/>
          </a:p>
          <a:p>
            <a:pPr indent="0" lvl="0" marL="0" rtl="0" algn="l">
              <a:lnSpc>
                <a:spcPct val="90000"/>
              </a:lnSpc>
              <a:spcBef>
                <a:spcPts val="0"/>
              </a:spcBef>
              <a:spcAft>
                <a:spcPts val="0"/>
              </a:spcAft>
              <a:buClr>
                <a:schemeClr val="lt1"/>
              </a:buClr>
              <a:buSzPts val="2400"/>
              <a:buNone/>
            </a:pPr>
            <a:r>
              <a:rPr lang="en-US" u="sng">
                <a:hlinkClick r:id="rId3"/>
              </a:rPr>
              <a:t>monica.lechea@adaptcentre.ie</a:t>
            </a:r>
            <a:r>
              <a:rPr lang="en-US"/>
              <a:t> </a:t>
            </a:r>
            <a:endParaRPr/>
          </a:p>
        </p:txBody>
      </p:sp>
      <p:sp>
        <p:nvSpPr>
          <p:cNvPr id="126" name="Google Shape;126;p6"/>
          <p:cNvSpPr txBox="1"/>
          <p:nvPr>
            <p:ph idx="12" type="sldNum"/>
          </p:nvPr>
        </p:nvSpPr>
        <p:spPr>
          <a:xfrm>
            <a:off x="9254069"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16575E"/>
      </a:dk2>
      <a:lt2>
        <a:srgbClr val="E7E6E6"/>
      </a:lt2>
      <a:accent1>
        <a:srgbClr val="574099"/>
      </a:accent1>
      <a:accent2>
        <a:srgbClr val="6992CC"/>
      </a:accent2>
      <a:accent3>
        <a:srgbClr val="63B4B6"/>
      </a:accent3>
      <a:accent4>
        <a:srgbClr val="03B89D"/>
      </a:accent4>
      <a:accent5>
        <a:srgbClr val="89C665"/>
      </a:accent5>
      <a:accent6>
        <a:srgbClr val="67BB51"/>
      </a:accent6>
      <a:hlink>
        <a:srgbClr val="773393"/>
      </a:hlink>
      <a:folHlink>
        <a:srgbClr val="5ABC5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2020-03-25T20:24:27Z</dcterms:created>
  <dc:creator>Jenny Margaret Walsh</dc:creator>
</cp:coreProperties>
</file>