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8" r:id="rId13"/>
    <p:sldId id="269" r:id="rId14"/>
    <p:sldId id="272" r:id="rId15"/>
    <p:sldId id="26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2"/>
  </p:normalViewPr>
  <p:slideViewPr>
    <p:cSldViewPr snapToGrid="0">
      <p:cViewPr varScale="1">
        <p:scale>
          <a:sx n="104" d="100"/>
          <a:sy n="104" d="100"/>
        </p:scale>
        <p:origin x="904" y="-1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81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96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4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3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8177-B30B-A36C-E19C-07DA8F08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03178-9331-B165-336F-84BCB6E77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22C69-3D24-4DC6-6F25-665D7BFA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D8642-E973-7486-023A-0BD4B82A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C5D56-C550-FA49-82FC-41A91165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4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3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2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8220AC-39A0-AE48-8570-9D2C691E73E2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206F-4E2F-6D42-B31F-9F633865D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3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C8BFA1-DB80-6532-4E2B-D4097564D28C}"/>
              </a:ext>
            </a:extLst>
          </p:cNvPr>
          <p:cNvSpPr/>
          <p:nvPr/>
        </p:nvSpPr>
        <p:spPr>
          <a:xfrm>
            <a:off x="6096000" y="-13648"/>
            <a:ext cx="2153313" cy="11600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9A5BC-57ED-4C5D-6783-0D9200195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31102"/>
            <a:ext cx="8825658" cy="3329581"/>
          </a:xfrm>
        </p:spPr>
        <p:txBody>
          <a:bodyPr>
            <a:noAutofit/>
          </a:bodyPr>
          <a:lstStyle/>
          <a:p>
            <a:r>
              <a:rPr lang="en-US" sz="4000" dirty="0"/>
              <a:t>Quality and Institutional Insights Office (QIO) </a:t>
            </a:r>
            <a:br>
              <a:rPr lang="en-US" sz="4000" dirty="0"/>
            </a:br>
            <a:r>
              <a:rPr lang="en-US" sz="2000" dirty="0"/>
              <a:t>Quality Improvement &amp; Development (</a:t>
            </a:r>
            <a:r>
              <a:rPr lang="en-US" sz="2000" dirty="0" err="1"/>
              <a:t>QuID</a:t>
            </a:r>
            <a:r>
              <a:rPr lang="en-US" sz="2000" dirty="0"/>
              <a:t>) Funding 2023/24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29468-B950-BF37-D9B2-940C9DB20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060682"/>
            <a:ext cx="8825658" cy="20806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Transitioning AI from a Threat to a Tool: Project Completion Report 2024</a:t>
            </a:r>
          </a:p>
          <a:p>
            <a:r>
              <a:rPr lang="en-US" sz="2600" b="1" dirty="0"/>
              <a:t>Understanding and comparing the benefits of Google’s Gemini AI and ChatGPT for Python Learning</a:t>
            </a:r>
          </a:p>
          <a:p>
            <a:endParaRPr lang="en-US" sz="2600" b="1" dirty="0"/>
          </a:p>
          <a:p>
            <a:r>
              <a:rPr lang="en-US" sz="2600" b="1" dirty="0"/>
              <a:t>Dr. Anderson </a:t>
            </a:r>
            <a:r>
              <a:rPr lang="en-US" sz="2600" b="1" dirty="0" err="1"/>
              <a:t>Simiscuka</a:t>
            </a:r>
            <a:r>
              <a:rPr lang="en-US" sz="2600" b="1" dirty="0"/>
              <a:t>, </a:t>
            </a:r>
            <a:r>
              <a:rPr lang="en-US" sz="2600" dirty="0"/>
              <a:t>Performance Engineering Lab, School of Electronic Engineering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EB3EA-BD52-AD19-4AC9-E9B81ECE0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313" y="-13648"/>
            <a:ext cx="2191224" cy="1160060"/>
          </a:xfrm>
          <a:prstGeom prst="rect">
            <a:avLst/>
          </a:prstGeom>
        </p:spPr>
      </p:pic>
      <p:pic>
        <p:nvPicPr>
          <p:cNvPr id="5122" name="Picture 2" descr="10 steps for creating your own DCU email signature">
            <a:extLst>
              <a:ext uri="{FF2B5EF4-FFF2-40B4-BE49-F238E27FC236}">
                <a16:creationId xmlns:a16="http://schemas.microsoft.com/office/drawing/2014/main" id="{46A5B928-ACAF-7182-26F7-16F509903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93" y="129652"/>
            <a:ext cx="1180925" cy="93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88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099D-540F-F2E5-54DD-E6DC4A14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Assurance and Enhancement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187C4-1CCD-DD59-DDEB-109DD41C9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Benefits: Introduced </a:t>
            </a:r>
            <a:r>
              <a:rPr lang="en-US" b="1" dirty="0"/>
              <a:t>Python</a:t>
            </a:r>
            <a:r>
              <a:rPr lang="en-US" dirty="0"/>
              <a:t> programming with AI tools.</a:t>
            </a:r>
          </a:p>
          <a:p>
            <a:r>
              <a:rPr lang="en-US" dirty="0"/>
              <a:t>Outputs: Findings submitted to </a:t>
            </a:r>
            <a:r>
              <a:rPr lang="en-US" b="1" dirty="0"/>
              <a:t>IEEE Transactions on Education</a:t>
            </a:r>
            <a:r>
              <a:rPr lang="en-US" dirty="0"/>
              <a:t>.</a:t>
            </a:r>
          </a:p>
          <a:p>
            <a:r>
              <a:rPr lang="en-US" b="1" dirty="0"/>
              <a:t>Methodology</a:t>
            </a:r>
            <a:r>
              <a:rPr lang="en-US" dirty="0"/>
              <a:t> applicable to engineering and math education.</a:t>
            </a:r>
          </a:p>
          <a:p>
            <a:r>
              <a:rPr lang="en-US" dirty="0"/>
              <a:t>The project also aligns with </a:t>
            </a:r>
            <a:r>
              <a:rPr lang="en-US" b="1" dirty="0"/>
              <a:t>Quality and Qualifications Ireland (QQI) </a:t>
            </a:r>
            <a:r>
              <a:rPr lang="en-US" dirty="0"/>
              <a:t>guidelines on identifying beneficial applications of such AI tools.</a:t>
            </a:r>
          </a:p>
        </p:txBody>
      </p:sp>
    </p:spTree>
    <p:extLst>
      <p:ext uri="{BB962C8B-B14F-4D97-AF65-F5344CB8AC3E}">
        <p14:creationId xmlns:p14="http://schemas.microsoft.com/office/powerpoint/2010/main" val="106551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29D3-C78B-D366-B8FC-526C4DD8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D789E-7314-D109-A802-5FB64921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553" y="1557169"/>
            <a:ext cx="8946541" cy="4195481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Assignment 1 (Manual):</a:t>
            </a:r>
          </a:p>
          <a:p>
            <a:pPr indent="-119063"/>
            <a:r>
              <a:rPr lang="en-US" dirty="0"/>
              <a:t>   Average Marks: 71.7</a:t>
            </a:r>
          </a:p>
          <a:p>
            <a:pPr indent="-119063"/>
            <a:r>
              <a:rPr lang="en-US" dirty="0"/>
              <a:t>   Average Time Fixing Errors: 142 mins</a:t>
            </a:r>
          </a:p>
          <a:p>
            <a:pPr indent="-119063"/>
            <a:r>
              <a:rPr lang="en-US" dirty="0"/>
              <a:t>   Average Time Completion: 424 mins</a:t>
            </a:r>
          </a:p>
          <a:p>
            <a:endParaRPr lang="en-US" dirty="0"/>
          </a:p>
          <a:p>
            <a:r>
              <a:rPr lang="en-US" dirty="0"/>
              <a:t>Assignment 2 (LLM):</a:t>
            </a:r>
          </a:p>
          <a:p>
            <a:pPr indent="-119063"/>
            <a:r>
              <a:rPr lang="en-US" dirty="0"/>
              <a:t>   Average Marks: 69.8</a:t>
            </a:r>
          </a:p>
          <a:p>
            <a:pPr indent="-119063"/>
            <a:r>
              <a:rPr lang="en-US" dirty="0"/>
              <a:t>   Average Time Fixing Errors: 166 mins</a:t>
            </a:r>
          </a:p>
          <a:p>
            <a:pPr indent="-119063"/>
            <a:r>
              <a:rPr lang="en-US" dirty="0"/>
              <a:t>   Average Time Completion: 326 mins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0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4406F-DC05-E3C4-0AF5-A3863F1D0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6B1B-892F-7462-2FF5-DB7EB84C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8F3A6-64D2-9980-3CAB-510C11BC3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553" y="1557169"/>
            <a:ext cx="8946541" cy="419548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much time did you spend fixing errors?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EBDF9-3555-F4CC-B8AF-BDFDBE7EDE3A}"/>
              </a:ext>
            </a:extLst>
          </p:cNvPr>
          <p:cNvSpPr/>
          <p:nvPr/>
        </p:nvSpPr>
        <p:spPr>
          <a:xfrm>
            <a:off x="2739012" y="3201892"/>
            <a:ext cx="6691947" cy="3308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0DEC4-D219-8526-1C7F-9A4EE031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63"/>
          <a:stretch/>
        </p:blipFill>
        <p:spPr>
          <a:xfrm>
            <a:off x="2794953" y="3255682"/>
            <a:ext cx="2884665" cy="314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CB9EE-ECE4-9A01-E697-8121721CC7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065"/>
          <a:stretch/>
        </p:blipFill>
        <p:spPr>
          <a:xfrm>
            <a:off x="5679618" y="3255682"/>
            <a:ext cx="3665278" cy="289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A7BBC5-B77C-DE8C-67F2-E582355BEE01}"/>
              </a:ext>
            </a:extLst>
          </p:cNvPr>
          <p:cNvSpPr txBox="1"/>
          <p:nvPr/>
        </p:nvSpPr>
        <p:spPr>
          <a:xfrm>
            <a:off x="3035192" y="2803260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Assignment 1                              Assignment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D286C-9364-7B4D-2396-CF6A9E63DB51}"/>
              </a:ext>
            </a:extLst>
          </p:cNvPr>
          <p:cNvSpPr txBox="1"/>
          <p:nvPr/>
        </p:nvSpPr>
        <p:spPr>
          <a:xfrm>
            <a:off x="3049793" y="3236266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04527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3389D-4021-DE15-74F6-023856219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A375-F292-7449-BB3C-2E6832B9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Evaluation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511B68-2224-9101-43D6-06B2D710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282854"/>
            <a:ext cx="7067822" cy="548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6244-4B19-5612-89AE-32726BB11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D50C-4F3F-50A3-A4DF-CC0727A1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C6BD2B-6C08-B47C-8AA6-26356D6E748F}"/>
              </a:ext>
            </a:extLst>
          </p:cNvPr>
          <p:cNvSpPr txBox="1">
            <a:spLocks/>
          </p:cNvSpPr>
          <p:nvPr/>
        </p:nvSpPr>
        <p:spPr>
          <a:xfrm>
            <a:off x="646111" y="951471"/>
            <a:ext cx="11077803" cy="5906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en-US" sz="1600" dirty="0"/>
          </a:p>
          <a:p>
            <a:r>
              <a:rPr lang="en-IE" sz="1600" b="1" dirty="0"/>
              <a:t>Code Compilation:</a:t>
            </a:r>
            <a:endParaRPr lang="en-IE" sz="1600" dirty="0"/>
          </a:p>
          <a:p>
            <a:pPr lvl="1"/>
            <a:r>
              <a:rPr lang="en-IE" sz="1600" b="1" dirty="0"/>
              <a:t>ChatGPT:</a:t>
            </a:r>
            <a:r>
              <a:rPr lang="en-IE" sz="1600" dirty="0"/>
              <a:t> 12 out of 101 students (12%) reported code compilation issues.</a:t>
            </a:r>
          </a:p>
          <a:p>
            <a:pPr lvl="1"/>
            <a:r>
              <a:rPr lang="en-IE" sz="1600" b="1" dirty="0"/>
              <a:t>Gemini:</a:t>
            </a:r>
            <a:r>
              <a:rPr lang="en-IE" sz="1600" dirty="0"/>
              <a:t> 40 out of 98 students (41%) reported code compilation issues.</a:t>
            </a:r>
          </a:p>
          <a:p>
            <a:r>
              <a:rPr lang="en-IE" sz="1600" dirty="0"/>
              <a:t>Students used approximately </a:t>
            </a:r>
            <a:r>
              <a:rPr lang="en-IE" sz="1600" b="1" dirty="0"/>
              <a:t>23% less time to complete assignment</a:t>
            </a:r>
            <a:r>
              <a:rPr lang="en-IE" sz="1600" dirty="0"/>
              <a:t> using LLMs, despite slightly lower marks.</a:t>
            </a:r>
          </a:p>
          <a:p>
            <a:r>
              <a:rPr lang="en-IE" sz="1600" b="1" dirty="0"/>
              <a:t>Student Satisfaction with LLMs:</a:t>
            </a:r>
            <a:endParaRPr lang="en-IE" sz="1600" dirty="0"/>
          </a:p>
          <a:p>
            <a:pPr lvl="2"/>
            <a:r>
              <a:rPr lang="en-IE" dirty="0"/>
              <a:t>65% of students agreed or strongly agreed that ChatGPT provided satisfactory answers, compared to 15% for Gemini.</a:t>
            </a:r>
          </a:p>
          <a:p>
            <a:pPr lvl="2"/>
            <a:r>
              <a:rPr lang="en-IE" dirty="0"/>
              <a:t>67% of students agreed or strongly agreed that ChatGPT provided satisfactory Python code, compared to 19% for Gemini.</a:t>
            </a:r>
          </a:p>
          <a:p>
            <a:pPr lvl="2" indent="-285750"/>
            <a:r>
              <a:rPr lang="en-IE" dirty="0"/>
              <a:t>42% disagreed or strongly disagreed that ChatGPT’s code was worse than their own, while 49% agreed or strongly agreed for Gemini.</a:t>
            </a:r>
          </a:p>
          <a:p>
            <a:r>
              <a:rPr lang="en-IE" sz="1600" b="1" dirty="0"/>
              <a:t>Overall Findings:</a:t>
            </a:r>
            <a:endParaRPr lang="en-IE" sz="1600" dirty="0"/>
          </a:p>
          <a:p>
            <a:pPr lvl="1"/>
            <a:r>
              <a:rPr lang="en-IE" sz="1600" dirty="0"/>
              <a:t>ChatGPT consistently </a:t>
            </a:r>
            <a:r>
              <a:rPr lang="en-IE" sz="1600" b="1" dirty="0"/>
              <a:t>outperformed</a:t>
            </a:r>
            <a:r>
              <a:rPr lang="en-IE" sz="1600" dirty="0"/>
              <a:t> Gemini in terms of code quality, compilation success, and student satisfaction.</a:t>
            </a:r>
          </a:p>
          <a:p>
            <a:pPr lvl="1"/>
            <a:r>
              <a:rPr lang="en-IE" sz="1600" dirty="0"/>
              <a:t>The faster completion times in Assignment 2 suggest that LLMs assist in </a:t>
            </a:r>
            <a:r>
              <a:rPr lang="en-IE" sz="1600" b="1" dirty="0"/>
              <a:t>reducing workload</a:t>
            </a:r>
            <a:r>
              <a:rPr lang="en-IE" sz="1600" dirty="0"/>
              <a:t>, though Gemini’s higher failure rates required more time spent fixing errors.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5740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02FAE-AB42-9845-33A0-C6037BC28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1025" y="1616465"/>
            <a:ext cx="8946541" cy="4195481"/>
          </a:xfrm>
        </p:spPr>
        <p:txBody>
          <a:bodyPr/>
          <a:lstStyle/>
          <a:p>
            <a:r>
              <a:rPr lang="en-US" dirty="0"/>
              <a:t>This project was funded by the Quality and Institutional Insights Office, Dublin City University.</a:t>
            </a:r>
          </a:p>
        </p:txBody>
      </p:sp>
    </p:spTree>
    <p:extLst>
      <p:ext uri="{BB962C8B-B14F-4D97-AF65-F5344CB8AC3E}">
        <p14:creationId xmlns:p14="http://schemas.microsoft.com/office/powerpoint/2010/main" val="72534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E282A-66AA-171F-043B-C75DA2E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679B-B772-67FF-A8C4-16BB181D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238" y="2883090"/>
            <a:ext cx="3707524" cy="1400530"/>
          </a:xfrm>
        </p:spPr>
        <p:txBody>
          <a:bodyPr/>
          <a:lstStyle/>
          <a:p>
            <a:pPr algn="ctr"/>
            <a:r>
              <a:rPr lang="en-US" sz="5200" dirty="0"/>
              <a:t>Thank you!</a:t>
            </a:r>
            <a:br>
              <a:rPr lang="en-US" sz="5200" dirty="0"/>
            </a:br>
            <a:r>
              <a:rPr lang="en-US" sz="3000" dirty="0"/>
              <a:t>Any questions?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A09AD3-CFE5-0E26-3ADD-635E35C7391F}"/>
              </a:ext>
            </a:extLst>
          </p:cNvPr>
          <p:cNvSpPr txBox="1">
            <a:spLocks/>
          </p:cNvSpPr>
          <p:nvPr/>
        </p:nvSpPr>
        <p:spPr>
          <a:xfrm>
            <a:off x="701821" y="452718"/>
            <a:ext cx="9647035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C6655-E25F-FC3D-2C19-00FAD4C9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0009" y="6027827"/>
            <a:ext cx="8946541" cy="4195481"/>
          </a:xfrm>
        </p:spPr>
        <p:txBody>
          <a:bodyPr/>
          <a:lstStyle/>
          <a:p>
            <a:pPr algn="ctr"/>
            <a:r>
              <a:rPr lang="en-US" dirty="0"/>
              <a:t>This project was funded by the Quality and Institutional Insights Office, Dublin City University.</a:t>
            </a:r>
          </a:p>
        </p:txBody>
      </p:sp>
    </p:spTree>
    <p:extLst>
      <p:ext uri="{BB962C8B-B14F-4D97-AF65-F5344CB8AC3E}">
        <p14:creationId xmlns:p14="http://schemas.microsoft.com/office/powerpoint/2010/main" val="376266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EDA16-791A-8276-3424-0754EEE02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Applicant and Involved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859D4-9F9E-95DB-7395-36A468872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1353" y="1851191"/>
            <a:ext cx="7982552" cy="4195481"/>
          </a:xfrm>
        </p:spPr>
        <p:txBody>
          <a:bodyPr>
            <a:normAutofit/>
          </a:bodyPr>
          <a:lstStyle/>
          <a:p>
            <a:r>
              <a:rPr lang="en-US" sz="1600" dirty="0"/>
              <a:t>Applicant/Project PI: </a:t>
            </a:r>
            <a:r>
              <a:rPr lang="en-US" sz="1600" b="1" dirty="0"/>
              <a:t>Dr. Anderson </a:t>
            </a:r>
            <a:r>
              <a:rPr lang="en-US" sz="1600" b="1" dirty="0" err="1"/>
              <a:t>Simiscuka</a:t>
            </a:r>
            <a:r>
              <a:rPr lang="en-US" sz="1600" dirty="0"/>
              <a:t>, Postdoctoral Researcher, Performance Engineering Lab, School of Electronic Engineering</a:t>
            </a:r>
          </a:p>
          <a:p>
            <a:pPr lvl="1"/>
            <a:r>
              <a:rPr lang="en-US" sz="1600" dirty="0"/>
              <a:t>Design of Assignments, Data Processing, and Publication Leading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98C3A-DC30-0114-9E44-1ACFFD7B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75" y="1716036"/>
            <a:ext cx="1036347" cy="1249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175945-48C4-D44D-A4F7-E5815ACD9884}"/>
              </a:ext>
            </a:extLst>
          </p:cNvPr>
          <p:cNvSpPr txBox="1"/>
          <p:nvPr/>
        </p:nvSpPr>
        <p:spPr>
          <a:xfrm>
            <a:off x="2871353" y="5012598"/>
            <a:ext cx="798255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Mentor: </a:t>
            </a:r>
            <a:r>
              <a:rPr lang="en-US" sz="1600" b="1" dirty="0">
                <a:latin typeface="+mj-lt"/>
                <a:ea typeface="+mj-ea"/>
                <a:cs typeface="+mj-cs"/>
              </a:rPr>
              <a:t>Prof. Gabriel-Miro Muntean, Performance Engineering Lab, School of Electronic Engineering</a:t>
            </a:r>
          </a:p>
          <a:p>
            <a:pPr marL="800100" lvl="2" indent="-34290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Mentoring, Design of Assignments, Delivery to Students, and Marking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E65F-3305-7691-CA8F-DEBF5C416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076" y="4925162"/>
            <a:ext cx="1031281" cy="1380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2CDDE4-B5C8-D001-9D52-15EC25F1E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075" y="3372331"/>
            <a:ext cx="1031281" cy="1406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3259A6-E6FD-7E0E-24D7-FA49F63591B8}"/>
              </a:ext>
            </a:extLst>
          </p:cNvPr>
          <p:cNvSpPr txBox="1"/>
          <p:nvPr/>
        </p:nvSpPr>
        <p:spPr>
          <a:xfrm>
            <a:off x="2871352" y="3573165"/>
            <a:ext cx="7524179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dirty="0">
                <a:latin typeface="+mj-lt"/>
                <a:ea typeface="+mj-ea"/>
                <a:cs typeface="+mj-cs"/>
              </a:rPr>
              <a:t>Collaborator: </a:t>
            </a:r>
            <a:r>
              <a:rPr lang="en-US" sz="1600" b="1" dirty="0">
                <a:latin typeface="+mj-lt"/>
                <a:ea typeface="+mj-ea"/>
                <a:cs typeface="+mj-cs"/>
              </a:rPr>
              <a:t>Dr. Abid Yaqoob</a:t>
            </a:r>
            <a:r>
              <a:rPr lang="en-US" sz="1600" dirty="0">
                <a:latin typeface="+mj-lt"/>
                <a:ea typeface="+mj-ea"/>
                <a:cs typeface="+mj-cs"/>
              </a:rPr>
              <a:t>, Performance Engineering Lab, School of Electronic Engineering</a:t>
            </a:r>
          </a:p>
          <a:p>
            <a:pPr marL="457200" lvl="2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</a:pPr>
            <a:r>
              <a:rPr lang="en-US" sz="1600" dirty="0">
                <a:latin typeface="+mj-lt"/>
                <a:ea typeface="+mj-ea"/>
                <a:cs typeface="+mj-cs"/>
              </a:rPr>
              <a:t>Design of Assignments,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71909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032">
            <a:extLst>
              <a:ext uri="{FF2B5EF4-FFF2-40B4-BE49-F238E27FC236}">
                <a16:creationId xmlns:a16="http://schemas.microsoft.com/office/drawing/2014/main" id="{603C1FDD-3EB9-4E32-AAFF-F0872E90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B0C4B3D9-75AB-4AAB-B53A-4232B752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37" name="Oval 1036">
            <a:extLst>
              <a:ext uri="{FF2B5EF4-FFF2-40B4-BE49-F238E27FC236}">
                <a16:creationId xmlns:a16="http://schemas.microsoft.com/office/drawing/2014/main" id="{1D73A963-D417-4FD9-851E-5E323F67D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72E40AAF-9C56-4002-B55E-6A255814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41" name="Picture 1040">
            <a:extLst>
              <a:ext uri="{FF2B5EF4-FFF2-40B4-BE49-F238E27FC236}">
                <a16:creationId xmlns:a16="http://schemas.microsoft.com/office/drawing/2014/main" id="{CF4F217F-0736-44C0-9047-DD52FCA2F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2DCB6E42-3037-40F7-A351-6B952A87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F57200-6D75-AAC5-CB45-BC7A7EE7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1045" name="Freeform 23">
            <a:extLst>
              <a:ext uri="{FF2B5EF4-FFF2-40B4-BE49-F238E27FC236}">
                <a16:creationId xmlns:a16="http://schemas.microsoft.com/office/drawing/2014/main" id="{7A230B02-B3B1-498E-BE49-EF94F13C5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Freeform 5">
            <a:extLst>
              <a:ext uri="{FF2B5EF4-FFF2-40B4-BE49-F238E27FC236}">
                <a16:creationId xmlns:a16="http://schemas.microsoft.com/office/drawing/2014/main" id="{5941AA73-0C33-46E3-8B00-D29615AFB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9C424939-16B9-4D30-B009-B57847402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D448F10-1828-6296-E02B-8CCA198E2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935" y="1559989"/>
            <a:ext cx="4104754" cy="151875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EE94166D-D1EB-4A13-AD35-5A93679CC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D851-CE85-620E-9326-785FEB4D7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240" y="1141407"/>
            <a:ext cx="4772138" cy="532413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With the rise of AI tools like </a:t>
            </a:r>
            <a:r>
              <a:rPr lang="en-US" sz="1600" b="1" dirty="0"/>
              <a:t>ChatGPT and Google Gemini</a:t>
            </a:r>
            <a:r>
              <a:rPr lang="en-US" sz="1600" dirty="0"/>
              <a:t>, there is a growing need to explore their practical applications in education, especially in </a:t>
            </a:r>
            <a:r>
              <a:rPr lang="en-US" sz="1600" b="1" dirty="0"/>
              <a:t>programming</a:t>
            </a:r>
            <a:r>
              <a:rPr lang="en-US" sz="1600" dirty="0"/>
              <a:t>.</a:t>
            </a:r>
          </a:p>
          <a:p>
            <a:r>
              <a:rPr lang="en-US" sz="1600" dirty="0"/>
              <a:t>Programming is a </a:t>
            </a:r>
            <a:r>
              <a:rPr lang="en-US" sz="1600" b="1" dirty="0"/>
              <a:t>challenging</a:t>
            </a:r>
            <a:r>
              <a:rPr lang="en-US" sz="1600" dirty="0"/>
              <a:t> skill for beginners, and AI tools can help students by </a:t>
            </a:r>
            <a:r>
              <a:rPr lang="en-US" sz="1600" b="1" dirty="0"/>
              <a:t>simplifying complex concepts</a:t>
            </a:r>
            <a:r>
              <a:rPr lang="en-US" sz="1600" dirty="0"/>
              <a:t>, </a:t>
            </a:r>
            <a:r>
              <a:rPr lang="en-US" sz="1600" b="1" dirty="0"/>
              <a:t>debugging</a:t>
            </a:r>
            <a:r>
              <a:rPr lang="en-US" sz="1600" dirty="0"/>
              <a:t> code, and offering </a:t>
            </a:r>
            <a:r>
              <a:rPr lang="en-US" sz="1600" b="1" dirty="0"/>
              <a:t>solutions in real-time</a:t>
            </a:r>
            <a:r>
              <a:rPr lang="en-US" sz="1600" dirty="0"/>
              <a:t>. </a:t>
            </a:r>
          </a:p>
          <a:p>
            <a:r>
              <a:rPr lang="en-US" sz="1600" dirty="0"/>
              <a:t>AI can </a:t>
            </a:r>
            <a:r>
              <a:rPr lang="en-US" sz="1600" b="1" dirty="0"/>
              <a:t>reduce</a:t>
            </a:r>
            <a:r>
              <a:rPr lang="en-US" sz="1600" dirty="0"/>
              <a:t> the time students spend </a:t>
            </a:r>
            <a:r>
              <a:rPr lang="en-US" sz="1600" b="1" dirty="0"/>
              <a:t>troubleshooting</a:t>
            </a:r>
            <a:r>
              <a:rPr lang="en-US" sz="1600" dirty="0"/>
              <a:t> errors, allowing them to focus on logic, structure, and </a:t>
            </a:r>
            <a:r>
              <a:rPr lang="en-US" sz="1600" b="1" dirty="0"/>
              <a:t>problem-solving</a:t>
            </a:r>
            <a:r>
              <a:rPr lang="en-US" sz="1600" dirty="0"/>
              <a:t>.</a:t>
            </a:r>
          </a:p>
          <a:p>
            <a:r>
              <a:rPr lang="en-US" sz="1600" dirty="0"/>
              <a:t>By showing how AI can </a:t>
            </a:r>
            <a:r>
              <a:rPr lang="en-US" sz="1600" b="1" dirty="0"/>
              <a:t>assist</a:t>
            </a:r>
            <a:r>
              <a:rPr lang="en-US" sz="1600" dirty="0"/>
              <a:t>, rather than replace, human learning processes, this project can pave the way for transforming AI tools into </a:t>
            </a:r>
            <a:r>
              <a:rPr lang="en-US" sz="1600" b="1" dirty="0"/>
              <a:t>effective educational aids</a:t>
            </a:r>
            <a:r>
              <a:rPr lang="en-US" sz="1600" dirty="0"/>
              <a:t>.</a:t>
            </a:r>
          </a:p>
        </p:txBody>
      </p:sp>
      <p:pic>
        <p:nvPicPr>
          <p:cNvPr id="1026" name="Picture 2" descr="Chat GPT Open Ai logo illustration icon | Premium AI-generated image">
            <a:extLst>
              <a:ext uri="{FF2B5EF4-FFF2-40B4-BE49-F238E27FC236}">
                <a16:creationId xmlns:a16="http://schemas.microsoft.com/office/drawing/2014/main" id="{852C7E6C-C30B-A91E-502B-3B51EA116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22597"/>
          <a:stretch/>
        </p:blipFill>
        <p:spPr bwMode="auto">
          <a:xfrm>
            <a:off x="6094410" y="3779253"/>
            <a:ext cx="5449471" cy="16960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gle logo - Wikipedia">
            <a:extLst>
              <a:ext uri="{FF2B5EF4-FFF2-40B4-BE49-F238E27FC236}">
                <a16:creationId xmlns:a16="http://schemas.microsoft.com/office/drawing/2014/main" id="{362ABA3D-2A24-32DC-9FBE-600B029E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45" y="1393706"/>
            <a:ext cx="1678764" cy="5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3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8625-F8E6-A055-D872-6A130D85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CCA3C-0E0E-38B2-3094-A2148EC3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Focus: </a:t>
            </a:r>
            <a:r>
              <a:rPr lang="en-US" b="1" dirty="0"/>
              <a:t>Comparing the benefits of ChatGPT and Google Gemini for Python learning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Participants: </a:t>
            </a:r>
            <a:r>
              <a:rPr lang="en-US" b="1" dirty="0"/>
              <a:t>204 first-year BSc students </a:t>
            </a:r>
            <a:r>
              <a:rPr lang="en-US" dirty="0"/>
              <a:t>(EM108 module).</a:t>
            </a:r>
          </a:p>
          <a:p>
            <a:endParaRPr lang="en-US" dirty="0"/>
          </a:p>
          <a:p>
            <a:r>
              <a:rPr lang="en-US" dirty="0"/>
              <a:t>Activities: Coding </a:t>
            </a:r>
            <a:r>
              <a:rPr lang="en-US" b="1" dirty="0"/>
              <a:t>'Morra' and 'Quarto'</a:t>
            </a:r>
            <a:r>
              <a:rPr lang="en-US" dirty="0"/>
              <a:t> games, with/without LLM assistance.</a:t>
            </a:r>
          </a:p>
          <a:p>
            <a:endParaRPr lang="en-US" dirty="0"/>
          </a:p>
          <a:p>
            <a:r>
              <a:rPr lang="en-US" b="1" dirty="0"/>
              <a:t>Questionnaire</a:t>
            </a:r>
            <a:r>
              <a:rPr lang="en-US" dirty="0"/>
              <a:t> to capture experiences with assignments.</a:t>
            </a:r>
          </a:p>
        </p:txBody>
      </p:sp>
      <p:pic>
        <p:nvPicPr>
          <p:cNvPr id="3074" name="Picture 2" descr="Python Logo - PNG and Vector - Logo Download">
            <a:extLst>
              <a:ext uri="{FF2B5EF4-FFF2-40B4-BE49-F238E27FC236}">
                <a16:creationId xmlns:a16="http://schemas.microsoft.com/office/drawing/2014/main" id="{EEE71537-A11F-A6AA-D13C-3B10588F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04" y="2871788"/>
            <a:ext cx="1786446" cy="1985962"/>
          </a:xfrm>
          <a:prstGeom prst="rect">
            <a:avLst/>
          </a:prstGeom>
          <a:noFill/>
          <a:effectLst>
            <a:outerShdw blurRad="63500" sx="102000" sy="102000" algn="ctr" rotWithShape="0">
              <a:schemeClr val="tx2">
                <a:lumMod val="2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58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4123-C1A9-2200-10F6-80875ED56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1 - Game: Morra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70DD4-66B9-1FDA-418C-055F3CBBC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367" y="1853248"/>
            <a:ext cx="677580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Morra is a simple two-player game where each player simultaneously shows a number of fingers (0-5).</a:t>
            </a:r>
          </a:p>
          <a:p>
            <a:endParaRPr lang="en-US" dirty="0"/>
          </a:p>
          <a:p>
            <a:r>
              <a:rPr lang="en-US" dirty="0"/>
              <a:t>Rules:</a:t>
            </a:r>
          </a:p>
          <a:p>
            <a:endParaRPr lang="en-US" dirty="0"/>
          </a:p>
          <a:p>
            <a:pPr lvl="1"/>
            <a:r>
              <a:rPr lang="en-US" dirty="0"/>
              <a:t>1. Players also simultaneously guess the total number of fingers shown by both players.</a:t>
            </a:r>
          </a:p>
          <a:p>
            <a:pPr lvl="1"/>
            <a:r>
              <a:rPr lang="en-US" dirty="0"/>
              <a:t>2. A player wins if their guess matches the actual total number of fingers.</a:t>
            </a:r>
          </a:p>
          <a:p>
            <a:pPr lvl="1"/>
            <a:r>
              <a:rPr lang="en-US" dirty="0"/>
              <a:t>3. If both players guess correctly, it is a tie.</a:t>
            </a:r>
          </a:p>
          <a:p>
            <a:pPr lvl="1"/>
            <a:endParaRPr lang="en-US" dirty="0"/>
          </a:p>
          <a:p>
            <a:r>
              <a:rPr lang="en-US" dirty="0"/>
              <a:t>This game is used to teach </a:t>
            </a:r>
            <a:r>
              <a:rPr lang="en-US" b="1" dirty="0"/>
              <a:t>basic logic and conditional programming </a:t>
            </a:r>
            <a:r>
              <a:rPr lang="en-US" dirty="0"/>
              <a:t>in Python.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88B29-1184-12A5-4AC6-96D833350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3"/>
          <a:stretch/>
        </p:blipFill>
        <p:spPr>
          <a:xfrm>
            <a:off x="7016169" y="2425463"/>
            <a:ext cx="4935463" cy="32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E860-1085-9621-DD35-63786570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2 - Game: Quarto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71E3A-DF40-FEAD-6D36-C235A2A0F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683503"/>
            <a:ext cx="7524750" cy="4831597"/>
          </a:xfrm>
        </p:spPr>
        <p:txBody>
          <a:bodyPr>
            <a:normAutofit/>
          </a:bodyPr>
          <a:lstStyle/>
          <a:p>
            <a:r>
              <a:rPr lang="en-US" sz="1600" dirty="0"/>
              <a:t>Quarto is a two-player board game played on a 4x4 grid.</a:t>
            </a:r>
          </a:p>
          <a:p>
            <a:endParaRPr lang="en-US" sz="1600" dirty="0"/>
          </a:p>
          <a:p>
            <a:r>
              <a:rPr lang="en-US" sz="1600" dirty="0"/>
              <a:t>Objective: Players try to create a line (horizontal, vertical, or diagonal) of four pieces sharing at least one common feature.</a:t>
            </a:r>
          </a:p>
          <a:p>
            <a:endParaRPr lang="en-US" sz="1600" dirty="0"/>
          </a:p>
          <a:p>
            <a:r>
              <a:rPr lang="en-US" sz="1600" dirty="0"/>
              <a:t>Features: Pieces differ by height, color, shape, and solid/hollow.</a:t>
            </a:r>
          </a:p>
          <a:p>
            <a:endParaRPr lang="en-US" sz="1600" dirty="0"/>
          </a:p>
          <a:p>
            <a:r>
              <a:rPr lang="en-US" sz="1600" dirty="0"/>
              <a:t>Rules:</a:t>
            </a:r>
          </a:p>
          <a:p>
            <a:pPr lvl="1"/>
            <a:r>
              <a:rPr lang="en-US" sz="1400" dirty="0"/>
              <a:t>1. Players select a piece for their opponent to play.</a:t>
            </a:r>
          </a:p>
          <a:p>
            <a:pPr lvl="1"/>
            <a:r>
              <a:rPr lang="en-US" sz="1400" dirty="0"/>
              <a:t>2. The opponent must place the piece on the board.</a:t>
            </a:r>
          </a:p>
          <a:p>
            <a:pPr lvl="1"/>
            <a:r>
              <a:rPr lang="en-US" sz="1400" dirty="0"/>
              <a:t>3. The game encourages strategic thinking and decision-making.</a:t>
            </a:r>
          </a:p>
          <a:p>
            <a:r>
              <a:rPr lang="en-US" sz="1600" dirty="0"/>
              <a:t>This game is ideal for </a:t>
            </a:r>
            <a:r>
              <a:rPr lang="en-US" sz="1600" b="1" dirty="0"/>
              <a:t>teaching advanced programming concepts and AI decision logic</a:t>
            </a:r>
            <a:r>
              <a:rPr lang="en-US" sz="16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E08B5-6B61-1D8A-B200-EA7D8AC5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86024"/>
            <a:ext cx="4171950" cy="28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91155-CFD1-3602-589C-F58255609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0BF6-25C0-9282-EE53-55E39AFA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2 - Game: Quarto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CF4D8-C69B-D9C3-D442-CE1E27115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683503"/>
            <a:ext cx="7524750" cy="4831597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600" dirty="0"/>
              <a:t>Group Allocation: Students worked in pairs. Each pair was assigned into one of four groups (A, B, C, D), each with different requirements:  </a:t>
            </a:r>
          </a:p>
          <a:p>
            <a:pPr lvl="1"/>
            <a:r>
              <a:rPr lang="en-US" sz="1400" dirty="0"/>
              <a:t>Specified LLM to use (</a:t>
            </a:r>
            <a:r>
              <a:rPr lang="en-US" sz="1400" b="1" dirty="0" err="1"/>
              <a:t>ChatCPT</a:t>
            </a:r>
            <a:r>
              <a:rPr lang="en-US" sz="1400" b="1" dirty="0"/>
              <a:t> or Gemini</a:t>
            </a:r>
            <a:r>
              <a:rPr lang="en-US" sz="1400" dirty="0"/>
              <a:t>).  </a:t>
            </a:r>
          </a:p>
          <a:p>
            <a:pPr lvl="1"/>
            <a:r>
              <a:rPr lang="en-US" sz="1400" dirty="0"/>
              <a:t>Input type for generating Python code: </a:t>
            </a:r>
            <a:r>
              <a:rPr lang="en-US" sz="1400" b="1" dirty="0"/>
              <a:t>diagrams or pseudocode</a:t>
            </a:r>
            <a:r>
              <a:rPr lang="en-US" sz="1400" dirty="0"/>
              <a:t>.  </a:t>
            </a:r>
          </a:p>
          <a:p>
            <a:pPr lvl="1"/>
            <a:r>
              <a:rPr lang="en-US" sz="1400" b="1" dirty="0"/>
              <a:t>ChatGPT Plus </a:t>
            </a:r>
            <a:r>
              <a:rPr lang="en-US" sz="1400" dirty="0"/>
              <a:t>was the only version allowing for diagrams and images to be inserted as inputs for prompts. In total, 20 pairs (40 students) needed these plus accounts.</a:t>
            </a:r>
          </a:p>
          <a:p>
            <a:r>
              <a:rPr lang="en-US" sz="1600" dirty="0"/>
              <a:t>Step-by-Step Process:  </a:t>
            </a:r>
          </a:p>
          <a:p>
            <a:pPr lvl="1"/>
            <a:r>
              <a:rPr lang="en-US" sz="1400" dirty="0"/>
              <a:t>1. Students created a step-by-step plan for the Quarto game.  </a:t>
            </a:r>
          </a:p>
          <a:p>
            <a:pPr lvl="1"/>
            <a:r>
              <a:rPr lang="en-US" sz="1400" dirty="0"/>
              <a:t>2. The plan was input into the LLM to generate pseudocode or a diagram.  </a:t>
            </a:r>
          </a:p>
          <a:p>
            <a:pPr lvl="1"/>
            <a:r>
              <a:rPr lang="en-US" sz="1400" dirty="0"/>
              <a:t>3. The generated pseudocode or diagram was reinserted into the LLM to produce Python code.  </a:t>
            </a:r>
          </a:p>
          <a:p>
            <a:pPr lvl="1"/>
            <a:r>
              <a:rPr lang="en-US" sz="1400" dirty="0"/>
              <a:t>4. Students asked the LLM to </a:t>
            </a:r>
            <a:r>
              <a:rPr lang="en-US" sz="1400" b="1" dirty="0"/>
              <a:t>correct errors </a:t>
            </a:r>
            <a:r>
              <a:rPr lang="en-US" sz="1400" dirty="0"/>
              <a:t>using prompts.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3A538-3302-D74E-069F-5FF64961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86024"/>
            <a:ext cx="4171950" cy="28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7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A701-B9E5-1CE9-3CD5-D7955252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82714-C884-FE30-3AD1-12A544D46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Approval: 08/03/2024 - DCUREC/2024/027 </a:t>
            </a:r>
          </a:p>
          <a:p>
            <a:endParaRPr lang="en-US" dirty="0"/>
          </a:p>
          <a:p>
            <a:r>
              <a:rPr lang="en-US" dirty="0"/>
              <a:t>Purchase of ChatGPT Accounts: 25–27/03/2024</a:t>
            </a:r>
          </a:p>
          <a:p>
            <a:endParaRPr lang="en-US" dirty="0"/>
          </a:p>
          <a:p>
            <a:r>
              <a:rPr lang="en-US" dirty="0"/>
              <a:t>Assignment 1 (Morra): 13/03/2024 – 29/03/2024</a:t>
            </a:r>
          </a:p>
          <a:p>
            <a:endParaRPr lang="en-US" dirty="0"/>
          </a:p>
          <a:p>
            <a:r>
              <a:rPr lang="en-US" dirty="0"/>
              <a:t>Assignment 2 (Quarto): 27/03/2024 – 10/04/2024</a:t>
            </a:r>
          </a:p>
          <a:p>
            <a:endParaRPr lang="en-US" dirty="0"/>
          </a:p>
          <a:p>
            <a:r>
              <a:rPr lang="en-US" dirty="0"/>
              <a:t>Conference Attendance: 19–21/06/2024</a:t>
            </a:r>
          </a:p>
        </p:txBody>
      </p:sp>
    </p:spTree>
    <p:extLst>
      <p:ext uri="{BB962C8B-B14F-4D97-AF65-F5344CB8AC3E}">
        <p14:creationId xmlns:p14="http://schemas.microsoft.com/office/powerpoint/2010/main" val="82434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84F6-6760-99FA-9003-6A9233C3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Costs and Funding Usage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D728-4089-09DD-3881-5560AB22D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ChatGPT Accounts (20): €463.80</a:t>
            </a:r>
          </a:p>
          <a:p>
            <a:r>
              <a:rPr lang="en-US" dirty="0"/>
              <a:t>Conference Costs: €2,333.00</a:t>
            </a:r>
          </a:p>
          <a:p>
            <a:pPr lvl="1"/>
            <a:r>
              <a:rPr lang="en-US" dirty="0"/>
              <a:t>Flights to Conference: €502.78</a:t>
            </a:r>
          </a:p>
          <a:p>
            <a:pPr lvl="1"/>
            <a:r>
              <a:rPr lang="en-US" dirty="0"/>
              <a:t>Conference Fee: €551.82</a:t>
            </a:r>
          </a:p>
          <a:p>
            <a:pPr lvl="1"/>
            <a:r>
              <a:rPr lang="en-US" dirty="0"/>
              <a:t>Accommodation: €1,278.40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Expenses: €2,796.80</a:t>
            </a:r>
          </a:p>
        </p:txBody>
      </p:sp>
    </p:spTree>
    <p:extLst>
      <p:ext uri="{BB962C8B-B14F-4D97-AF65-F5344CB8AC3E}">
        <p14:creationId xmlns:p14="http://schemas.microsoft.com/office/powerpoint/2010/main" val="2775524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1919</TotalTime>
  <Words>1061</Words>
  <Application>Microsoft Macintosh PowerPoint</Application>
  <PresentationFormat>Widescreen</PresentationFormat>
  <Paragraphs>122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Quality and Institutional Insights Office (QIO)  Quality Improvement &amp; Development (QuID) Funding 2023/24 </vt:lpstr>
      <vt:lpstr>Applicant and Involved Members</vt:lpstr>
      <vt:lpstr>Motivation</vt:lpstr>
      <vt:lpstr>Project Description</vt:lpstr>
      <vt:lpstr>Assignment 1 - Game: Morra</vt:lpstr>
      <vt:lpstr>Assignment 2 - Game: Quarto</vt:lpstr>
      <vt:lpstr>Assignment 2 - Game: Quarto</vt:lpstr>
      <vt:lpstr>Project Timeline</vt:lpstr>
      <vt:lpstr>Project Costs and Funding Usage</vt:lpstr>
      <vt:lpstr>Quality Assurance and Enhancement</vt:lpstr>
      <vt:lpstr>Project Evaluation</vt:lpstr>
      <vt:lpstr>Project Evaluation</vt:lpstr>
      <vt:lpstr>Project Evaluation</vt:lpstr>
      <vt:lpstr>Conclusions       </vt:lpstr>
      <vt:lpstr>PowerPoint Presentation</vt:lpstr>
      <vt:lpstr>Thank you!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Simiscuka</dc:creator>
  <cp:lastModifiedBy>Anderson Simiscuka</cp:lastModifiedBy>
  <cp:revision>13</cp:revision>
  <dcterms:created xsi:type="dcterms:W3CDTF">2024-11-25T17:18:30Z</dcterms:created>
  <dcterms:modified xsi:type="dcterms:W3CDTF">2024-11-27T01:21:58Z</dcterms:modified>
</cp:coreProperties>
</file>