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86" r:id="rId4"/>
    <p:sldId id="285" r:id="rId5"/>
    <p:sldId id="262" r:id="rId6"/>
    <p:sldId id="259" r:id="rId7"/>
    <p:sldId id="289" r:id="rId8"/>
    <p:sldId id="266" r:id="rId9"/>
    <p:sldId id="290" r:id="rId10"/>
    <p:sldId id="291" r:id="rId11"/>
    <p:sldId id="293" r:id="rId12"/>
    <p:sldId id="296" r:id="rId13"/>
    <p:sldId id="294" r:id="rId14"/>
    <p:sldId id="295" r:id="rId15"/>
  </p:sldIdLst>
  <p:sldSz cx="12192000" cy="6858000"/>
  <p:notesSz cx="6858000" cy="9144000"/>
  <p:embeddedFontLst>
    <p:embeddedFont>
      <p:font typeface="Arial Black" panose="020B0A04020102020204" pitchFamily="34" charset="0"/>
      <p:regular r:id="rId17"/>
      <p:bold r:id="rId18"/>
    </p:embeddedFont>
    <p:embeddedFont>
      <p:font typeface="Prompt" panose="00000500000000000000" pitchFamily="2" charset="-34"/>
      <p:regular r:id="rId19"/>
      <p:bold r:id="rId20"/>
      <p:italic r:id="rId21"/>
      <p:boldItalic r:id="rId22"/>
    </p:embeddedFont>
  </p:embeddedFontLst>
  <p:defaultTextStyle>
    <a:defPPr marR="0" lvl="0" algn="l" rtl="0">
      <a:lnSpc>
        <a:spcPct val="100000"/>
      </a:lnSpc>
      <a:spcBef>
        <a:spcPts val="0"/>
      </a:spcBef>
      <a:spcAft>
        <a:spcPts val="0"/>
      </a:spcAft>
      <a:defRPr lang="ga-IE"/>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6A"/>
    <a:srgbClr val="E1C6F3"/>
    <a:srgbClr val="A958DD"/>
    <a:srgbClr val="E6E6E6"/>
    <a:srgbClr val="5DC9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72" autoAdjust="0"/>
  </p:normalViewPr>
  <p:slideViewPr>
    <p:cSldViewPr snapToGrid="0">
      <p:cViewPr varScale="1">
        <p:scale>
          <a:sx n="68" d="100"/>
          <a:sy n="68" d="100"/>
        </p:scale>
        <p:origin x="807" y="48"/>
      </p:cViewPr>
      <p:guideLst/>
    </p:cSldViewPr>
  </p:slideViewPr>
  <p:notesTextViewPr>
    <p:cViewPr>
      <p:scale>
        <a:sx n="1" d="1"/>
        <a:sy n="1" d="1"/>
      </p:scale>
      <p:origin x="0" y="0"/>
    </p:cViewPr>
  </p:notesTextViewPr>
  <p:notesViewPr>
    <p:cSldViewPr snapToGrid="0">
      <p:cViewPr varScale="1">
        <p:scale>
          <a:sx n="68" d="100"/>
          <a:sy n="68" d="100"/>
        </p:scale>
        <p:origin x="259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ms.gle/sPFEvzfTc5ZpfLbt9"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mary.odoherty@dcu.ie" TargetMode="External"/><Relationship Id="rId4" Type="http://schemas.openxmlformats.org/officeDocument/2006/relationships/hyperlink" Target="https://forms.gle/fgSMbmXMBAk9tjTa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s.gle/fgSMbmXMBAk9tjTa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ga-ie" sz="1100" b="0" i="0" u="none" strike="noStrike" dirty="0">
                <a:solidFill>
                  <a:schemeClr val="tx1"/>
                </a:solidFill>
                <a:effectLst/>
                <a:latin typeface="+mn-lt"/>
              </a:rPr>
              <a:t>The Pathways units aim to encourage students from diverse backgrounds to think about their career choices, the career decision making process and particularly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dirty="0">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dirty="0">
                <a:solidFill>
                  <a:schemeClr val="tx1"/>
                </a:solidFill>
                <a:effectLst/>
                <a:latin typeface="+mn-lt"/>
              </a:rPr>
              <a:t>There are 3 units for 1</a:t>
            </a:r>
            <a:r>
              <a:rPr lang="ga-ie" sz="1100" b="0" i="0" u="none" strike="noStrike" baseline="30000" dirty="0">
                <a:solidFill>
                  <a:schemeClr val="tx1"/>
                </a:solidFill>
                <a:effectLst/>
                <a:latin typeface="+mn-lt"/>
              </a:rPr>
              <a:t>st</a:t>
            </a:r>
            <a:r>
              <a:rPr lang="ga-ie" sz="1100" b="0" i="0" u="none" strike="noStrike" dirty="0">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dirty="0">
                <a:solidFill>
                  <a:schemeClr val="tx1"/>
                </a:solidFill>
                <a:effectLst/>
                <a:latin typeface="+mn-lt"/>
              </a:rPr>
              <a:t>Unit 1: Hidden skills and talents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dirty="0">
                <a:solidFill>
                  <a:schemeClr val="tx1"/>
                </a:solidFill>
                <a:effectLst/>
                <a:latin typeface="+mn-lt"/>
              </a:rPr>
              <a:t>Unit 2: Strategies and styles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dirty="0">
                <a:solidFill>
                  <a:schemeClr val="tx1"/>
                </a:solidFill>
                <a:effectLst/>
                <a:latin typeface="+mn-lt"/>
              </a:rPr>
              <a:t>Unit 3: Goals and motivations</a:t>
            </a:r>
          </a:p>
          <a:p>
            <a:pPr rtl="0"/>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ga-ie" sz="1100" b="0" i="0" u="sng" dirty="0">
                <a:solidFill>
                  <a:schemeClr val="tx1"/>
                </a:solidFill>
                <a:latin typeface="+mn-lt"/>
                <a:ea typeface="Prompt"/>
                <a:cs typeface="Prompt"/>
                <a:sym typeface="Prompt"/>
              </a:rPr>
              <a:t>Some important points about how the Pathways units work</a:t>
            </a:r>
            <a:r>
              <a:rPr lang="ga-ie" sz="1100" b="0" i="0" dirty="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ga-ie" sz="1100" i="0" dirty="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ga-ie" sz="1100" dirty="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 in the google drive</a:t>
            </a:r>
            <a:r>
              <a:rPr lang="ga-ie" sz="1100" dirty="0">
                <a:solidFill>
                  <a:schemeClr val="tx1"/>
                </a:solidFill>
                <a:effectLst/>
                <a:latin typeface="+mn-lt"/>
                <a:ea typeface="Aptos" panose="020B0004020202020204" pitchFamily="34" charset="0"/>
                <a:cs typeface="Prompt"/>
                <a:sym typeface="Prompt"/>
              </a:rPr>
              <a:t>.</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ga-ie" sz="1100" i="0" dirty="0">
                <a:solidFill>
                  <a:schemeClr val="tx1"/>
                </a:solidFill>
                <a:latin typeface="+mn-lt"/>
                <a:ea typeface="Prompt"/>
                <a:cs typeface="Prompt"/>
                <a:sym typeface="Prompt"/>
              </a:rPr>
              <a:t>It is important to show slides in presentation mode,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ga-ie" sz="1100" i="0" dirty="0">
                <a:solidFill>
                  <a:schemeClr val="tx1"/>
                </a:solidFill>
                <a:latin typeface="+mn-lt"/>
                <a:ea typeface="Prompt"/>
                <a:cs typeface="Prompt"/>
                <a:sym typeface="Prompt"/>
              </a:rPr>
              <a:t>When the text in the slide notes is in italics, it is meant it is meant to be paraphrased or used without adaptation by the teacher with students; and when the text is not italicised, it is meant for the teacher only.</a:t>
            </a:r>
          </a:p>
          <a:p>
            <a:pPr marL="457200" lvl="0" indent="-298450" algn="l" rtl="0">
              <a:lnSpc>
                <a:spcPct val="100000"/>
              </a:lnSpc>
              <a:spcBef>
                <a:spcPts val="0"/>
              </a:spcBef>
              <a:spcAft>
                <a:spcPts val="0"/>
              </a:spcAft>
              <a:buClr>
                <a:schemeClr val="dk1"/>
              </a:buClr>
              <a:buSzPts val="1100"/>
              <a:buFont typeface="Prompt"/>
              <a:buChar char="●"/>
            </a:pPr>
            <a:r>
              <a:rPr lang="ga-ie" sz="1100" i="0" dirty="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this might be useful, you will be promoted in the slide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lvl="0" indent="0" algn="l" rtl="0">
              <a:spcBef>
                <a:spcPts val="0"/>
              </a:spcBef>
              <a:spcAft>
                <a:spcPts val="0"/>
              </a:spcAft>
              <a:buNone/>
            </a:pPr>
            <a:r>
              <a:rPr lang="ga-ie" sz="1100" b="0" i="0" u="none" strike="noStrike" dirty="0">
                <a:solidFill>
                  <a:schemeClr val="tx1"/>
                </a:solidFill>
                <a:effectLst/>
                <a:latin typeface="+mn-lt"/>
              </a:rPr>
              <a:t>As a participating teacher, you will be invited to respond to short surveys about the usefulness and effectiveness of these units. In addition, you will be asked to invite students to participate in the research (once parental consent has been provided). This will involve questionnaires and interviews/focus groups.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lvl="0" indent="0" algn="l" rtl="0">
              <a:spcBef>
                <a:spcPts val="0"/>
              </a:spcBef>
              <a:spcAft>
                <a:spcPts val="0"/>
              </a:spcAft>
              <a:buNone/>
            </a:pPr>
            <a:r>
              <a:rPr lang="ga-ie" sz="1100" b="1" i="0" u="sng" strike="noStrike" dirty="0">
                <a:solidFill>
                  <a:schemeClr val="tx1"/>
                </a:solidFill>
                <a:effectLst/>
                <a:latin typeface="+mn-lt"/>
              </a:rPr>
              <a:t>NB</a:t>
            </a:r>
            <a:r>
              <a:rPr lang="ga-ie" sz="1100" b="1" i="0" u="none" strike="noStrike" dirty="0">
                <a:solidFill>
                  <a:schemeClr val="tx1"/>
                </a:solidFill>
                <a:effectLst/>
                <a:latin typeface="+mn-lt"/>
              </a:rPr>
              <a:t>: </a:t>
            </a:r>
            <a:r>
              <a:rPr lang="ga-ie" sz="1100" b="0" i="0" u="none" strike="noStrike" dirty="0">
                <a:solidFill>
                  <a:schemeClr val="tx1"/>
                </a:solidFill>
                <a:effectLst/>
                <a:latin typeface="+mn-lt"/>
              </a:rPr>
              <a:t>Before you start Unit 1, please make sure that your students have completed the short baseline survey: </a:t>
            </a:r>
            <a:r>
              <a:rPr lang="ga-ie" sz="1100" b="0" i="0" u="none" strike="noStrike" dirty="0">
                <a:solidFill>
                  <a:schemeClr val="tx1"/>
                </a:solidFill>
                <a:effectLst/>
                <a:latin typeface="+mn-lt"/>
                <a:hlinkClick r:id="rId3"/>
              </a:rPr>
              <a:t>https://forms.gle/sPFEvzfTc5ZpfLbt9</a:t>
            </a:r>
            <a:r>
              <a:rPr lang="ga-ie" sz="1100" b="0" i="0" u="none" strike="noStrike" dirty="0">
                <a:solidFill>
                  <a:schemeClr val="tx1"/>
                </a:solidFill>
                <a:effectLst/>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dirty="0">
                <a:solidFill>
                  <a:schemeClr val="tx1"/>
                </a:solidFill>
                <a:latin typeface="+mn-lt"/>
              </a:rPr>
              <a:t>Please remember to complete the short teacher survey as soon as possible after finishing Unit 1: </a:t>
            </a:r>
            <a:r>
              <a:rPr lang="ga-ie" sz="1100" b="0" dirty="0">
                <a:solidFill>
                  <a:schemeClr val="tx1"/>
                </a:solidFill>
                <a:latin typeface="+mn-lt"/>
                <a:hlinkClick r:id="rId4"/>
              </a:rPr>
              <a:t>https://forms.gle/fgSMbmXMBAk9tjTa7</a:t>
            </a:r>
            <a:r>
              <a:rPr lang="ga-ie" sz="1100" b="0" dirty="0">
                <a:solidFill>
                  <a:schemeClr val="tx1"/>
                </a:solidFill>
                <a:latin typeface="+mn-lt"/>
              </a:rPr>
              <a:t>  </a:t>
            </a:r>
            <a:endParaRPr lang="en-GB" sz="1100" b="1" dirty="0">
              <a:solidFill>
                <a:schemeClr val="tx1"/>
              </a:solidFill>
              <a:latin typeface="+mn-lt"/>
            </a:endParaRP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dirty="0">
                <a:solidFill>
                  <a:schemeClr val="tx1"/>
                </a:solidFill>
                <a:effectLst/>
                <a:latin typeface="+mn-lt"/>
              </a:rPr>
              <a:t>If you require any further information, please contact: </a:t>
            </a:r>
            <a:r>
              <a:rPr lang="ga-ie" sz="1100" b="0" i="0" dirty="0">
                <a:solidFill>
                  <a:srgbClr val="222222"/>
                </a:solidFill>
                <a:effectLst/>
                <a:latin typeface="+mn-lt"/>
                <a:hlinkClick r:id="rId5"/>
              </a:rPr>
              <a:t>mary.odoherty@dcu.ie</a:t>
            </a:r>
            <a:r>
              <a:rPr lang="ga-ie" sz="1100" b="0" i="0" dirty="0">
                <a:solidFill>
                  <a:srgbClr val="222222"/>
                </a:solidFill>
                <a:effectLst/>
                <a:latin typeface="+mn-lt"/>
              </a:rPr>
              <a:t> </a:t>
            </a:r>
            <a:r>
              <a:rPr lang="ga-ie" sz="1600" b="0" i="0" dirty="0">
                <a:solidFill>
                  <a:srgbClr val="222222"/>
                </a:solidFill>
                <a:effectLst/>
                <a:latin typeface="Arial" panose="020B0604020202020204" pitchFamily="34" charset="0"/>
              </a:rPr>
              <a:t> </a:t>
            </a:r>
            <a:endParaRPr lang="en-GB" sz="1100" b="0" i="0" u="sng" strike="noStrike" dirty="0">
              <a:solidFill>
                <a:schemeClr val="tx1"/>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ga-ie" sz="1100" b="0" i="0" u="sng" strike="noStrike" dirty="0">
                <a:solidFill>
                  <a:schemeClr val="tx1"/>
                </a:solidFill>
                <a:effectLst/>
                <a:latin typeface="+mn-lt"/>
              </a:rPr>
              <a:t>Thank you</a:t>
            </a:r>
            <a:endParaRPr lang="en-GB" sz="1100" b="0" dirty="0">
              <a:solidFill>
                <a:schemeClr val="tx1"/>
              </a:solidFill>
              <a:effectLst/>
              <a:latin typeface="+mn-lt"/>
            </a:endParaRPr>
          </a:p>
          <a:p>
            <a:pPr rtl="0"/>
            <a:br>
              <a:rPr lang="en-GB" sz="1100" dirty="0">
                <a:solidFill>
                  <a:schemeClr val="tx1"/>
                </a:solidFill>
                <a:latin typeface="+mn-lt"/>
              </a:rPr>
            </a:br>
            <a:endParaRPr sz="1100" dirty="0">
              <a:solidFill>
                <a:schemeClr val="tx1"/>
              </a:solidFill>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a:solidFill>
                  <a:schemeClr val="tx1"/>
                </a:solidFill>
                <a:latin typeface="+mn-lt"/>
              </a:rPr>
              <a:t>Distribute one copy of this slide to each student or invite students to copy their own football.</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Write your name at the top of the page.</a:t>
            </a:r>
          </a:p>
          <a:p>
            <a:pPr marL="0" lvl="0" indent="0" algn="l" rtl="0">
              <a:spcBef>
                <a:spcPts val="0"/>
              </a:spcBef>
              <a:spcAft>
                <a:spcPts val="0"/>
              </a:spcAft>
              <a:buNone/>
            </a:pPr>
            <a:r>
              <a:rPr lang="ga-ie" sz="1100" i="1">
                <a:solidFill>
                  <a:schemeClr val="tx1"/>
                </a:solidFill>
                <a:latin typeface="+mn-lt"/>
              </a:rPr>
              <a:t>Think about a goal you want to achieve or complete in the short terms (e.g. by the end of today, next week or this year). </a:t>
            </a:r>
          </a:p>
          <a:p>
            <a:pPr marL="158750" rtl="0">
              <a:spcBef>
                <a:spcPts val="0"/>
              </a:spcBef>
              <a:spcAft>
                <a:spcPts val="0"/>
              </a:spcAft>
            </a:pPr>
            <a:r>
              <a:rPr lang="ga-ie" sz="1100" b="0" i="1" u="none" strike="noStrike">
                <a:solidFill>
                  <a:schemeClr val="tx1"/>
                </a:solidFill>
                <a:effectLst/>
                <a:latin typeface="+mn-lt"/>
              </a:rPr>
              <a:t>Write this goal under the ‘My Goal’ heading.</a:t>
            </a:r>
            <a:endParaRPr lang="en-GB" sz="1100" b="0" i="1" dirty="0">
              <a:solidFill>
                <a:schemeClr val="tx1"/>
              </a:solidFill>
              <a:effectLst/>
              <a:latin typeface="+mn-lt"/>
            </a:endParaRPr>
          </a:p>
          <a:p>
            <a:pPr marL="158750" rtl="0">
              <a:spcBef>
                <a:spcPts val="0"/>
              </a:spcBef>
              <a:spcAft>
                <a:spcPts val="0"/>
              </a:spcAft>
            </a:pPr>
            <a:r>
              <a:rPr lang="ga-ie" sz="1100" b="0" i="1" u="none" strike="noStrike">
                <a:solidFill>
                  <a:schemeClr val="tx1"/>
                </a:solidFill>
                <a:effectLst/>
                <a:latin typeface="+mn-lt"/>
              </a:rPr>
              <a:t>In the white spaces on the football, write/draw ideas for how you can use your </a:t>
            </a:r>
          </a:p>
          <a:p>
            <a:pPr marL="158750" rtl="0">
              <a:spcBef>
                <a:spcPts val="0"/>
              </a:spcBef>
              <a:spcAft>
                <a:spcPts val="0"/>
              </a:spcAft>
            </a:pPr>
            <a:r>
              <a:rPr lang="ga-ie" sz="1100" b="0" i="1" u="none" strike="noStrike">
                <a:solidFill>
                  <a:schemeClr val="tx1"/>
                </a:solidFill>
                <a:effectLst/>
                <a:latin typeface="+mn-lt"/>
              </a:rPr>
              <a:t>skills/talents to achieve this goal.</a:t>
            </a:r>
          </a:p>
          <a:p>
            <a:pPr marL="158750" rtl="0">
              <a:spcBef>
                <a:spcPts val="0"/>
              </a:spcBef>
              <a:spcAft>
                <a:spcPts val="0"/>
              </a:spcAft>
            </a:pPr>
            <a:r>
              <a:rPr lang="ga-ie" sz="1100" b="0" i="1" u="none" strike="noStrike">
                <a:solidFill>
                  <a:schemeClr val="tx1"/>
                </a:solidFill>
                <a:effectLst/>
                <a:latin typeface="+mn-lt"/>
              </a:rPr>
              <a:t>In the space around the football, write/draw things or people who can support you to </a:t>
            </a:r>
          </a:p>
          <a:p>
            <a:pPr marL="158750" rtl="0">
              <a:spcBef>
                <a:spcPts val="0"/>
              </a:spcBef>
              <a:spcAft>
                <a:spcPts val="0"/>
              </a:spcAft>
            </a:pPr>
            <a:r>
              <a:rPr lang="ga-ie" sz="1100" b="0" i="1" u="none" strike="noStrike">
                <a:solidFill>
                  <a:schemeClr val="tx1"/>
                </a:solidFill>
                <a:effectLst/>
                <a:latin typeface="+mn-lt"/>
              </a:rPr>
              <a:t>achieve this goal.</a:t>
            </a:r>
            <a:endParaRPr lang="en-GB" sz="1100" b="0" i="1" dirty="0">
              <a:solidFill>
                <a:schemeClr val="tx1"/>
              </a:solidFill>
              <a:effectLst/>
              <a:latin typeface="+mn-lt"/>
            </a:endParaRPr>
          </a:p>
          <a:p>
            <a:pPr marL="158750" rtl="0">
              <a:spcBef>
                <a:spcPts val="0"/>
              </a:spcBef>
              <a:spcAft>
                <a:spcPts val="0"/>
              </a:spcAft>
            </a:pPr>
            <a:r>
              <a:rPr lang="ga-ie" sz="1100" b="0" i="1" u="none" strike="noStrike">
                <a:solidFill>
                  <a:schemeClr val="tx1"/>
                </a:solidFill>
                <a:effectLst/>
                <a:latin typeface="+mn-lt"/>
              </a:rPr>
              <a:t>Write the date by which you want to have achieved your goal on the sheet. Be </a:t>
            </a:r>
          </a:p>
          <a:p>
            <a:pPr marL="158750" rtl="0">
              <a:spcBef>
                <a:spcPts val="0"/>
              </a:spcBef>
              <a:spcAft>
                <a:spcPts val="0"/>
              </a:spcAft>
            </a:pPr>
            <a:r>
              <a:rPr lang="ga-ie" sz="1100" b="0" i="1" u="none" strike="noStrike">
                <a:solidFill>
                  <a:schemeClr val="tx1"/>
                </a:solidFill>
                <a:effectLst/>
                <a:latin typeface="+mn-lt"/>
              </a:rPr>
              <a:t>realistic!</a:t>
            </a:r>
          </a:p>
          <a:p>
            <a:pPr marL="158750" rtl="0">
              <a:spcBef>
                <a:spcPts val="0"/>
              </a:spcBef>
              <a:spcAft>
                <a:spcPts val="0"/>
              </a:spcAft>
            </a:pPr>
            <a:endParaRPr lang="en-GB" sz="1100" b="0" i="1" u="none" strike="noStrike" dirty="0">
              <a:solidFill>
                <a:schemeClr val="tx1"/>
              </a:solidFill>
              <a:effectLst/>
              <a:latin typeface="+mn-lt"/>
            </a:endParaRPr>
          </a:p>
          <a:p>
            <a:pPr marL="158750" rtl="0">
              <a:spcBef>
                <a:spcPts val="0"/>
              </a:spcBef>
              <a:spcAft>
                <a:spcPts val="0"/>
              </a:spcAft>
            </a:pPr>
            <a:r>
              <a:rPr lang="ga-ie" sz="1100" b="0" i="0" u="none" strike="noStrike">
                <a:solidFill>
                  <a:schemeClr val="tx1"/>
                </a:solidFill>
                <a:effectLst/>
                <a:latin typeface="+mn-lt"/>
              </a:rPr>
              <a:t>Display the completed footballs on classroom wall or ask students to keep it safe in </a:t>
            </a:r>
          </a:p>
          <a:p>
            <a:pPr marL="158750" rtl="0">
              <a:spcBef>
                <a:spcPts val="0"/>
              </a:spcBef>
              <a:spcAft>
                <a:spcPts val="0"/>
              </a:spcAft>
            </a:pPr>
            <a:r>
              <a:rPr lang="ga-ie" sz="1100" b="0" i="0" u="none" strike="noStrike">
                <a:solidFill>
                  <a:schemeClr val="tx1"/>
                </a:solidFill>
                <a:effectLst/>
                <a:latin typeface="+mn-lt"/>
              </a:rPr>
              <a:t>their copy. </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47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a:solidFill>
                  <a:schemeClr val="tx1"/>
                </a:solidFill>
                <a:latin typeface="+mn-lt"/>
              </a:rPr>
              <a:t>You might like to show Slide 8, with the 8 key skills of junior cycle after you explain the activity below.</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Take a minute to think about one skill/talent you used as you participated in the activities in this unit.</a:t>
            </a:r>
          </a:p>
          <a:p>
            <a:pPr marL="0" lvl="0" indent="0" algn="l" rtl="0">
              <a:spcBef>
                <a:spcPts val="0"/>
              </a:spcBef>
              <a:spcAft>
                <a:spcPts val="0"/>
              </a:spcAft>
              <a:buNone/>
            </a:pPr>
            <a:r>
              <a:rPr lang="ga-ie" sz="1100" i="0">
                <a:solidFill>
                  <a:schemeClr val="tx1"/>
                </a:solidFill>
                <a:latin typeface="+mn-lt"/>
              </a:rPr>
              <a:t>Depending on your class, you might want to remind them of the activities in this unit.</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Come up with a username to summarise this one skill/talent </a:t>
            </a:r>
            <a:r>
              <a:rPr lang="ga-ie" sz="1100" i="0">
                <a:solidFill>
                  <a:schemeClr val="tx1"/>
                </a:solidFill>
                <a:latin typeface="+mn-lt"/>
              </a:rPr>
              <a:t>(see example below)</a:t>
            </a:r>
            <a:r>
              <a:rPr lang="ga-ie" sz="1100" i="1">
                <a:solidFill>
                  <a:schemeClr val="tx1"/>
                </a:solidFill>
                <a:latin typeface="+mn-lt"/>
              </a:rPr>
              <a:t>.</a:t>
            </a:r>
          </a:p>
          <a:p>
            <a:pPr marL="0" lvl="0" indent="0" algn="l" rtl="0">
              <a:spcBef>
                <a:spcPts val="0"/>
              </a:spcBef>
              <a:spcAft>
                <a:spcPts val="0"/>
              </a:spcAft>
              <a:buNone/>
            </a:pPr>
            <a:r>
              <a:rPr lang="ga-ie" sz="1100" i="1">
                <a:solidFill>
                  <a:schemeClr val="tx1"/>
                </a:solidFill>
                <a:latin typeface="+mn-lt"/>
              </a:rPr>
              <a:t>Write your username, with a short explanation, in your copy</a:t>
            </a:r>
            <a:r>
              <a:rPr lang="ga-ie" sz="1100" i="0">
                <a:solidFill>
                  <a:schemeClr val="tx1"/>
                </a:solidFill>
                <a:latin typeface="+mn-lt"/>
              </a:rPr>
              <a:t>.</a:t>
            </a:r>
          </a:p>
          <a:p>
            <a:pPr marL="0" lvl="0" indent="0" algn="l" rtl="0">
              <a:spcBef>
                <a:spcPts val="0"/>
              </a:spcBef>
              <a:spcAft>
                <a:spcPts val="0"/>
              </a:spcAft>
              <a:buNone/>
            </a:pPr>
            <a:r>
              <a:rPr lang="ga-ie" sz="1100" i="1">
                <a:solidFill>
                  <a:schemeClr val="tx1"/>
                </a:solidFill>
                <a:latin typeface="+mn-lt"/>
              </a:rPr>
              <a:t>Now, come up with a password, with a maximum of 8 characters, to describe how you demonstrated this skill or talent </a:t>
            </a:r>
            <a:r>
              <a:rPr lang="ga-ie" sz="1100" i="0">
                <a:solidFill>
                  <a:schemeClr val="tx1"/>
                </a:solidFill>
                <a:latin typeface="+mn-lt"/>
              </a:rPr>
              <a:t>(see example below).</a:t>
            </a: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Write your password, with a short explanation, in your copy.</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a:solidFill>
                  <a:schemeClr val="tx1"/>
                </a:solidFill>
                <a:latin typeface="+mn-lt"/>
              </a:rPr>
              <a:t>Depending on your class, it might help to share the following as examples:</a:t>
            </a:r>
          </a:p>
          <a:p>
            <a:pPr marL="0" lvl="0" indent="0" algn="l" rtl="0">
              <a:spcBef>
                <a:spcPts val="0"/>
              </a:spcBef>
              <a:spcAft>
                <a:spcPts val="0"/>
              </a:spcAft>
              <a:buNone/>
            </a:pPr>
            <a:r>
              <a:rPr lang="ga-ie" sz="1100">
                <a:solidFill>
                  <a:schemeClr val="tx1"/>
                </a:solidFill>
                <a:latin typeface="+mn-lt"/>
              </a:rPr>
              <a:t>Username: CreativeCathy; Password: WithIdea (because my name is Cathy and my skill is being creative and I demonstrated this skill/talent by coming up with a good idea about how to present my Young Achiever)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a:solidFill>
                  <a:schemeClr val="tx1"/>
                </a:solidFill>
                <a:latin typeface="+mn-lt"/>
              </a:rPr>
              <a:t>Username: TimTeamWork; Password: HelpPal (because my name is Tim and my skill is working with others. I demonstrated this skill/talent when I helped my friends when we were working together in pairs/groups).</a:t>
            </a:r>
            <a:endParaRPr sz="1100" dirty="0">
              <a:solidFill>
                <a:schemeClr val="tx1"/>
              </a:solidFill>
              <a:latin typeface="+mn-lt"/>
            </a:endParaRPr>
          </a:p>
        </p:txBody>
      </p:sp>
      <p:sp>
        <p:nvSpPr>
          <p:cNvPr id="452" name="Google Shape;4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40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Read each learning intention aloud.</a:t>
            </a:r>
          </a:p>
          <a:p>
            <a:pPr marL="0" lvl="0" indent="0" algn="l" rtl="0">
              <a:spcBef>
                <a:spcPts val="0"/>
              </a:spcBef>
              <a:spcAft>
                <a:spcPts val="0"/>
              </a:spcAft>
              <a:buNone/>
            </a:pPr>
            <a:r>
              <a:rPr lang="ga-ie" sz="1100" b="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The extension activity suggested on this slide is linked to Activity 1 (Slide 4) and Activity 4 (Slide 10).</a:t>
            </a:r>
          </a:p>
          <a:p>
            <a:pPr marL="0" lvl="0" indent="0" algn="l" rtl="0">
              <a:spcBef>
                <a:spcPts val="0"/>
              </a:spcBef>
              <a:spcAft>
                <a:spcPts val="0"/>
              </a:spcAft>
              <a:buNone/>
            </a:pPr>
            <a:endParaRPr lang="en-IE"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u="sng">
                <a:solidFill>
                  <a:schemeClr val="tx1"/>
                </a:solidFill>
                <a:latin typeface="+mn-lt"/>
              </a:rPr>
              <a:t>NB</a:t>
            </a:r>
            <a:r>
              <a:rPr lang="ga-ie" sz="1100" b="1">
                <a:solidFill>
                  <a:schemeClr val="tx1"/>
                </a:solidFill>
                <a:latin typeface="+mn-lt"/>
              </a:rPr>
              <a:t>:</a:t>
            </a:r>
            <a:r>
              <a:rPr lang="ga-ie" sz="1100" b="0">
                <a:solidFill>
                  <a:schemeClr val="tx1"/>
                </a:solidFill>
                <a:latin typeface="+mn-lt"/>
              </a:rPr>
              <a:t> Please remember to complete the short teacher survey as soon as possible after finishing Unit 1: </a:t>
            </a:r>
            <a:r>
              <a:rPr lang="ga-ie" sz="1100" b="0">
                <a:solidFill>
                  <a:schemeClr val="tx1"/>
                </a:solidFill>
                <a:latin typeface="+mn-lt"/>
                <a:hlinkClick r:id="rId3"/>
              </a:rPr>
              <a:t>https://forms.gle/fgSMbmXMBAk9tjTa7</a:t>
            </a:r>
            <a:r>
              <a:rPr lang="ga-ie" sz="1100" b="0">
                <a:solidFill>
                  <a:schemeClr val="tx1"/>
                </a:solidFill>
                <a:latin typeface="+mn-lt"/>
              </a:rPr>
              <a:t> </a:t>
            </a:r>
            <a:endParaRPr lang="en-GB" sz="1100" b="1"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 (One animation at *Click)</a:t>
            </a:r>
            <a:endParaRPr lang="en-IE" sz="1100" b="1" i="1" dirty="0">
              <a:solidFill>
                <a:schemeClr val="tx1"/>
              </a:solidFill>
              <a:latin typeface="+mn-lt"/>
            </a:endParaRPr>
          </a:p>
          <a:p>
            <a:pPr marL="0" lvl="0" indent="0" algn="l" rtl="0">
              <a:spcBef>
                <a:spcPts val="0"/>
              </a:spcBef>
              <a:spcAft>
                <a:spcPts val="0"/>
              </a:spcAft>
              <a:buNone/>
            </a:pPr>
            <a:endParaRPr lang="en-IE" sz="1100" b="0" i="1" dirty="0">
              <a:solidFill>
                <a:schemeClr val="tx1"/>
              </a:solidFill>
              <a:latin typeface="+mn-lt"/>
            </a:endParaRPr>
          </a:p>
          <a:p>
            <a:pPr marL="0" lvl="0" indent="0" algn="l" rtl="0">
              <a:spcBef>
                <a:spcPts val="0"/>
              </a:spcBef>
              <a:spcAft>
                <a:spcPts val="0"/>
              </a:spcAft>
              <a:buNone/>
            </a:pPr>
            <a:r>
              <a:rPr lang="ga-ie" sz="1100" b="0" i="1">
                <a:solidFill>
                  <a:schemeClr val="tx1"/>
                </a:solidFill>
                <a:latin typeface="+mn-lt"/>
              </a:rPr>
              <a:t>Has anyone in the class ever gotten The Guinness Book of Records as a present? Can you remember any of the young people in the book?</a:t>
            </a:r>
          </a:p>
          <a:p>
            <a:pPr marL="0" lvl="0" indent="0" algn="l" rtl="0">
              <a:spcBef>
                <a:spcPts val="0"/>
              </a:spcBef>
              <a:spcAft>
                <a:spcPts val="0"/>
              </a:spcAft>
              <a:buNone/>
            </a:pPr>
            <a:r>
              <a:rPr lang="ga-ie" sz="1100" b="0" i="1">
                <a:solidFill>
                  <a:schemeClr val="tx1"/>
                </a:solidFill>
                <a:latin typeface="+mn-lt"/>
              </a:rPr>
              <a:t>The four people on the slide were in The Guinness Book of Records in 2023.</a:t>
            </a:r>
          </a:p>
          <a:p>
            <a:pPr marL="0" lvl="0" indent="0" algn="l" rtl="0">
              <a:spcBef>
                <a:spcPts val="0"/>
              </a:spcBef>
              <a:spcAft>
                <a:spcPts val="0"/>
              </a:spcAft>
              <a:buNone/>
            </a:pPr>
            <a:r>
              <a:rPr lang="ga-ie" sz="1100" b="0" i="1">
                <a:solidFill>
                  <a:schemeClr val="tx1"/>
                </a:solidFill>
                <a:latin typeface="+mn-lt"/>
              </a:rPr>
              <a:t>Of these four young people, three are from the United States. Dara McAnulty is from Northern Ireland. He is really interested in nature and especially in birds.</a:t>
            </a:r>
          </a:p>
          <a:p>
            <a:pPr marL="0" lvl="0" indent="0" algn="l" rtl="0">
              <a:spcBef>
                <a:spcPts val="0"/>
              </a:spcBef>
              <a:spcAft>
                <a:spcPts val="0"/>
              </a:spcAft>
              <a:buNone/>
            </a:pPr>
            <a:r>
              <a:rPr lang="ga-ie" sz="1100" b="0" i="1">
                <a:solidFill>
                  <a:schemeClr val="tx1"/>
                </a:solidFill>
                <a:latin typeface="+mn-lt"/>
              </a:rPr>
              <a:t>Zalia Avant-garde was in The Guinness Book of Records for both basketball and spelling; Gitanjali Rao has invented new technologies; and Chloe Chambers has broken racing records even though she is still a learner driver!  </a:t>
            </a:r>
          </a:p>
          <a:p>
            <a:pPr marL="0" lvl="0" indent="0" algn="l" rtl="0">
              <a:spcBef>
                <a:spcPts val="0"/>
              </a:spcBef>
              <a:spcAft>
                <a:spcPts val="0"/>
              </a:spcAft>
              <a:buNone/>
            </a:pPr>
            <a:r>
              <a:rPr lang="ga-ie" sz="1100" b="0" i="1">
                <a:solidFill>
                  <a:schemeClr val="tx1"/>
                </a:solidFill>
                <a:latin typeface="+mn-lt"/>
              </a:rPr>
              <a:t>How do you think these young people realised that they had these skills and talents? </a:t>
            </a:r>
          </a:p>
          <a:p>
            <a:pPr marL="0" lvl="0" indent="0" algn="l" rtl="0">
              <a:spcBef>
                <a:spcPts val="0"/>
              </a:spcBef>
              <a:spcAft>
                <a:spcPts val="0"/>
              </a:spcAft>
              <a:buNone/>
            </a:pPr>
            <a:endParaRPr lang="en-IE" sz="1100" b="1" i="0" dirty="0">
              <a:solidFill>
                <a:schemeClr val="tx1"/>
              </a:solidFill>
              <a:latin typeface="+mn-lt"/>
            </a:endParaRPr>
          </a:p>
          <a:p>
            <a:pPr marL="0" lvl="0" indent="0" algn="l" rtl="0">
              <a:spcBef>
                <a:spcPts val="0"/>
              </a:spcBef>
              <a:spcAft>
                <a:spcPts val="0"/>
              </a:spcAft>
              <a:buNone/>
            </a:pPr>
            <a:r>
              <a:rPr lang="ga-ie" sz="1100" b="1" i="0">
                <a:solidFill>
                  <a:schemeClr val="tx1"/>
                </a:solidFill>
                <a:latin typeface="+mn-lt"/>
              </a:rPr>
              <a:t>*Click</a:t>
            </a:r>
            <a:r>
              <a:rPr lang="ga-ie" sz="1100" b="0" i="0">
                <a:solidFill>
                  <a:schemeClr val="tx1"/>
                </a:solidFill>
                <a:latin typeface="+mn-lt"/>
              </a:rPr>
              <a:t> to animate the next step in this activity</a:t>
            </a:r>
          </a:p>
          <a:p>
            <a:pPr marL="0" lvl="0" indent="0" algn="l" rtl="0">
              <a:spcBef>
                <a:spcPts val="0"/>
              </a:spcBef>
              <a:spcAft>
                <a:spcPts val="0"/>
              </a:spcAft>
              <a:buNone/>
            </a:pPr>
            <a:endParaRPr lang="en-IE" sz="1100" b="0" i="1" dirty="0">
              <a:solidFill>
                <a:schemeClr val="tx1"/>
              </a:solidFill>
              <a:latin typeface="+mn-lt"/>
            </a:endParaRPr>
          </a:p>
          <a:p>
            <a:pPr marL="0" lvl="0" indent="0" algn="l" rtl="0">
              <a:spcBef>
                <a:spcPts val="0"/>
              </a:spcBef>
              <a:spcAft>
                <a:spcPts val="0"/>
              </a:spcAft>
              <a:buNone/>
            </a:pPr>
            <a:r>
              <a:rPr lang="ga-ie" sz="1100" b="0" i="1">
                <a:solidFill>
                  <a:schemeClr val="tx1"/>
                </a:solidFill>
                <a:latin typeface="+mn-lt"/>
              </a:rPr>
              <a:t>Take out your devices.</a:t>
            </a:r>
          </a:p>
          <a:p>
            <a:pPr marL="0" lvl="0" indent="0" algn="l" rtl="0">
              <a:spcBef>
                <a:spcPts val="0"/>
              </a:spcBef>
              <a:spcAft>
                <a:spcPts val="0"/>
              </a:spcAft>
              <a:buNone/>
            </a:pPr>
            <a:r>
              <a:rPr lang="ga-ie" sz="1100" b="0" i="1">
                <a:solidFill>
                  <a:schemeClr val="tx1"/>
                </a:solidFill>
                <a:latin typeface="+mn-lt"/>
              </a:rPr>
              <a:t>Go to: </a:t>
            </a:r>
            <a:r>
              <a:rPr lang="ga-ie" sz="1100" b="0" i="0">
                <a:solidFill>
                  <a:schemeClr val="tx1"/>
                </a:solidFill>
                <a:latin typeface="+mn-lt"/>
              </a:rPr>
              <a:t>https://kids.guinnessworldrecords.com/records/young-achievers/</a:t>
            </a:r>
          </a:p>
          <a:p>
            <a:pPr marL="0" lvl="0" indent="0" algn="l" rtl="0">
              <a:spcBef>
                <a:spcPts val="0"/>
              </a:spcBef>
              <a:spcAft>
                <a:spcPts val="0"/>
              </a:spcAft>
              <a:buNone/>
            </a:pPr>
            <a:endParaRPr lang="en-IE" sz="1100" b="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a:solidFill>
                  <a:schemeClr val="tx1"/>
                </a:solidFill>
                <a:latin typeface="+mn-lt"/>
              </a:rPr>
              <a:t>Depending on availability of devices, this activity could be done individually, in pairs or in small groups.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a:solidFill>
                  <a:schemeClr val="tx1"/>
                </a:solidFill>
                <a:latin typeface="+mn-lt"/>
              </a:rPr>
              <a:t>If you do not have online access, you could select and copy information about 2-4 Guinness Book of Records Young Achievers in advance (see website below). Invite students to answer questions 1-4 (below) as you read the information about the Young Achieves aloud in class.</a:t>
            </a:r>
          </a:p>
          <a:p>
            <a:pPr marL="0" lvl="0" indent="0" algn="l" rtl="0">
              <a:spcBef>
                <a:spcPts val="0"/>
              </a:spcBef>
              <a:spcAft>
                <a:spcPts val="0"/>
              </a:spcAft>
              <a:buNone/>
            </a:pPr>
            <a:endParaRPr lang="en-IE" sz="1100" b="0" i="1" dirty="0">
              <a:solidFill>
                <a:schemeClr val="tx1"/>
              </a:solidFill>
              <a:latin typeface="+mn-lt"/>
            </a:endParaRPr>
          </a:p>
          <a:p>
            <a:pPr marL="0" lvl="0" indent="0" algn="l" rtl="0">
              <a:spcBef>
                <a:spcPts val="0"/>
              </a:spcBef>
              <a:spcAft>
                <a:spcPts val="0"/>
              </a:spcAft>
              <a:buNone/>
            </a:pPr>
            <a:r>
              <a:rPr lang="ga-ie" sz="1100" b="0" i="1">
                <a:solidFill>
                  <a:schemeClr val="tx1"/>
                </a:solidFill>
                <a:latin typeface="+mn-lt"/>
              </a:rPr>
              <a:t>Choose one of the Young Achievers profiled on this page. Pick someone that you feel you have something in common with – maybe you share a skill or a talent, maybe they have a skill or a talent that you think you might also be good at, or maybe you’re just curious to know more about them.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solidFill>
                <a:schemeClr val="tx1"/>
              </a:solidFill>
              <a:latin typeface="+mn-lt"/>
            </a:endParaRPr>
          </a:p>
          <a:p>
            <a:pPr marL="0" lvl="0" indent="0" algn="l" rtl="0">
              <a:spcBef>
                <a:spcPts val="0"/>
              </a:spcBef>
              <a:spcAft>
                <a:spcPts val="0"/>
              </a:spcAft>
              <a:buNone/>
            </a:pPr>
            <a:r>
              <a:rPr lang="ga-ie" sz="1100" b="0" i="1">
                <a:solidFill>
                  <a:schemeClr val="tx1"/>
                </a:solidFill>
                <a:latin typeface="+mn-lt"/>
              </a:rPr>
              <a:t>Read about your chosen person and find out:</a:t>
            </a:r>
          </a:p>
          <a:p>
            <a:pPr marL="228600" lvl="0" indent="-228600" algn="l" rtl="0">
              <a:spcBef>
                <a:spcPts val="0"/>
              </a:spcBef>
              <a:spcAft>
                <a:spcPts val="0"/>
              </a:spcAft>
              <a:buAutoNum type="arabicParenBoth"/>
            </a:pPr>
            <a:r>
              <a:rPr lang="ga-ie" sz="1100" b="0" i="1">
                <a:solidFill>
                  <a:schemeClr val="tx1"/>
                </a:solidFill>
                <a:latin typeface="+mn-lt"/>
              </a:rPr>
              <a:t>How this person discovered their skill or talent?</a:t>
            </a:r>
          </a:p>
          <a:p>
            <a:pPr marL="228600" lvl="0" indent="-228600" algn="l" rtl="0">
              <a:spcBef>
                <a:spcPts val="0"/>
              </a:spcBef>
              <a:spcAft>
                <a:spcPts val="0"/>
              </a:spcAft>
              <a:buAutoNum type="arabicParenBoth"/>
            </a:pPr>
            <a:r>
              <a:rPr lang="ga-ie" sz="1100" b="0" i="1">
                <a:solidFill>
                  <a:schemeClr val="tx1"/>
                </a:solidFill>
                <a:latin typeface="+mn-lt"/>
              </a:rPr>
              <a:t>What they do to improve their skill or talent?</a:t>
            </a:r>
          </a:p>
          <a:p>
            <a:pPr marL="228600" lvl="0" indent="-228600" algn="l" rtl="0">
              <a:spcBef>
                <a:spcPts val="0"/>
              </a:spcBef>
              <a:spcAft>
                <a:spcPts val="0"/>
              </a:spcAft>
              <a:buAutoNum type="arabicParenBoth"/>
            </a:pPr>
            <a:r>
              <a:rPr lang="ga-ie" sz="1100" b="0" i="1">
                <a:solidFill>
                  <a:schemeClr val="tx1"/>
                </a:solidFill>
                <a:latin typeface="+mn-lt"/>
              </a:rPr>
              <a:t>Who has helped and supported them in getting to this point?</a:t>
            </a:r>
          </a:p>
          <a:p>
            <a:pPr marL="228600" lvl="0" indent="-228600" algn="l" rtl="0">
              <a:spcBef>
                <a:spcPts val="0"/>
              </a:spcBef>
              <a:spcAft>
                <a:spcPts val="0"/>
              </a:spcAft>
              <a:buAutoNum type="arabicParenBoth"/>
            </a:pPr>
            <a:r>
              <a:rPr lang="ga-ie" sz="1100" b="0" i="1">
                <a:solidFill>
                  <a:schemeClr val="tx1"/>
                </a:solidFill>
                <a:latin typeface="+mn-lt"/>
              </a:rPr>
              <a:t>How they plan on using this skill or talent in the future?</a:t>
            </a:r>
          </a:p>
          <a:p>
            <a:pPr marL="0" lvl="0" indent="0" algn="l" rtl="0">
              <a:spcBef>
                <a:spcPts val="0"/>
              </a:spcBef>
              <a:spcAft>
                <a:spcPts val="0"/>
              </a:spcAft>
              <a:buNone/>
            </a:pPr>
            <a:r>
              <a:rPr lang="ga-ie" sz="1100" b="0" i="1">
                <a:solidFill>
                  <a:schemeClr val="tx1"/>
                </a:solidFill>
                <a:latin typeface="+mn-lt"/>
              </a:rPr>
              <a:t>Keep notes on your findings.</a:t>
            </a:r>
          </a:p>
          <a:p>
            <a:pPr marL="0" lvl="0" indent="0" algn="l" rtl="0">
              <a:spcBef>
                <a:spcPts val="0"/>
              </a:spcBef>
              <a:spcAft>
                <a:spcPts val="0"/>
              </a:spcAft>
              <a:buNone/>
            </a:pPr>
            <a:endParaRPr lang="en-IE" sz="1100" b="0" i="0" dirty="0">
              <a:solidFill>
                <a:schemeClr val="tx1"/>
              </a:solidFill>
              <a:latin typeface="+mn-lt"/>
            </a:endParaRPr>
          </a:p>
          <a:p>
            <a:pPr marL="0" lvl="0" indent="0" algn="l" rtl="0">
              <a:spcBef>
                <a:spcPts val="0"/>
              </a:spcBef>
              <a:spcAft>
                <a:spcPts val="0"/>
              </a:spcAft>
              <a:buNone/>
            </a:pPr>
            <a:r>
              <a:rPr lang="ga-ie" sz="1100" b="0" i="0">
                <a:solidFill>
                  <a:schemeClr val="tx1"/>
                </a:solidFill>
                <a:latin typeface="+mn-lt"/>
              </a:rPr>
              <a:t>When students have finished this step, ask for volunteers to present their findings.</a:t>
            </a:r>
          </a:p>
          <a:p>
            <a:pPr marL="0" lvl="0" indent="0" algn="l" rtl="0">
              <a:spcBef>
                <a:spcPts val="0"/>
              </a:spcBef>
              <a:spcAft>
                <a:spcPts val="0"/>
              </a:spcAft>
              <a:buNone/>
            </a:pPr>
            <a:r>
              <a:rPr lang="ga-ie" sz="1100" b="0" i="0">
                <a:solidFill>
                  <a:schemeClr val="tx1"/>
                </a:solidFill>
                <a:latin typeface="+mn-lt"/>
              </a:rPr>
              <a:t>Their presentation should include a brief biography of their chosen person and the answers to the 4 questions above.</a:t>
            </a:r>
          </a:p>
          <a:p>
            <a:pPr marL="0" lvl="0" indent="0" algn="l" rtl="0">
              <a:spcBef>
                <a:spcPts val="0"/>
              </a:spcBef>
              <a:spcAft>
                <a:spcPts val="0"/>
              </a:spcAft>
              <a:buNone/>
            </a:pPr>
            <a:endParaRPr lang="en-IE" sz="1100" b="0" i="0" dirty="0">
              <a:solidFill>
                <a:schemeClr val="tx1"/>
              </a:solidFill>
              <a:latin typeface="+mn-lt"/>
            </a:endParaRPr>
          </a:p>
          <a:p>
            <a:pPr marL="0" lvl="0" indent="0" algn="l" rtl="0">
              <a:spcBef>
                <a:spcPts val="0"/>
              </a:spcBef>
              <a:spcAft>
                <a:spcPts val="0"/>
              </a:spcAft>
              <a:buNone/>
            </a:pPr>
            <a:r>
              <a:rPr lang="ga-ie" sz="1100" b="0" i="0">
                <a:solidFill>
                  <a:schemeClr val="tx1"/>
                </a:solidFill>
                <a:latin typeface="+mn-lt"/>
              </a:rPr>
              <a:t>Use the following to prompt students during their presentations:</a:t>
            </a:r>
          </a:p>
          <a:p>
            <a:pPr marL="171450" lvl="0" indent="-171450" algn="l" rtl="0">
              <a:spcBef>
                <a:spcPts val="0"/>
              </a:spcBef>
              <a:spcAft>
                <a:spcPts val="0"/>
              </a:spcAft>
              <a:buFont typeface="Arial" panose="020B0604020202020204" pitchFamily="34" charset="0"/>
              <a:buChar char="•"/>
            </a:pPr>
            <a:r>
              <a:rPr lang="ga-ie" sz="1100" b="0" i="1">
                <a:solidFill>
                  <a:schemeClr val="tx1"/>
                </a:solidFill>
                <a:latin typeface="+mn-lt"/>
              </a:rPr>
              <a:t>Do you find this person inspiring? Why?</a:t>
            </a:r>
          </a:p>
          <a:p>
            <a:pPr marL="171450" lvl="0" indent="-171450" algn="l" rtl="0">
              <a:spcBef>
                <a:spcPts val="0"/>
              </a:spcBef>
              <a:spcAft>
                <a:spcPts val="0"/>
              </a:spcAft>
              <a:buFont typeface="Arial" panose="020B0604020202020204" pitchFamily="34" charset="0"/>
              <a:buChar char="•"/>
            </a:pPr>
            <a:r>
              <a:rPr lang="ga-ie" sz="1100" b="0" i="1">
                <a:solidFill>
                  <a:schemeClr val="tx1"/>
                </a:solidFill>
                <a:latin typeface="+mn-lt"/>
              </a:rPr>
              <a:t>What have you learned by reading about this person?</a:t>
            </a:r>
          </a:p>
          <a:p>
            <a:pPr marL="171450" lvl="0" indent="-171450" algn="l" rtl="0">
              <a:spcBef>
                <a:spcPts val="0"/>
              </a:spcBef>
              <a:spcAft>
                <a:spcPts val="0"/>
              </a:spcAft>
              <a:buFont typeface="Arial" panose="020B0604020202020204" pitchFamily="34" charset="0"/>
              <a:buChar char="•"/>
            </a:pPr>
            <a:r>
              <a:rPr lang="ga-ie" sz="1100" b="0" i="1">
                <a:solidFill>
                  <a:schemeClr val="tx1"/>
                </a:solidFill>
                <a:latin typeface="+mn-lt"/>
              </a:rPr>
              <a:t>If you could ask this person one question, what would it be?</a:t>
            </a:r>
          </a:p>
          <a:p>
            <a:pPr marL="0" lvl="0" indent="0" algn="l" rtl="0">
              <a:spcBef>
                <a:spcPts val="0"/>
              </a:spcBef>
              <a:spcAft>
                <a:spcPts val="0"/>
              </a:spcAft>
              <a:buNone/>
            </a:pPr>
            <a:endParaRPr lang="en-IE" b="0" i="0"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5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ga-ie" sz="1100" i="0">
                <a:solidFill>
                  <a:schemeClr val="tx1"/>
                </a:solidFill>
                <a:latin typeface="+mn-lt"/>
              </a:rPr>
              <a:t>Read aloud the quote on the slide. </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Although some of our skills and talents are obvious, others go unnoticed or are hidden. You can spot your hidden skills and talents by paying attention to the things that energise you. </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Take two minutes to think back over the last week. </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When did you feel most energised? What were you doing at the time? What skills or talents were you using? </a:t>
            </a:r>
          </a:p>
          <a:p>
            <a:pPr marL="0" lvl="0" indent="0" algn="l" rtl="0">
              <a:spcBef>
                <a:spcPts val="0"/>
              </a:spcBef>
              <a:spcAft>
                <a:spcPts val="0"/>
              </a:spcAft>
              <a:buNone/>
            </a:pPr>
            <a:r>
              <a:rPr lang="ga-ie" sz="1100" i="1">
                <a:solidFill>
                  <a:schemeClr val="tx1"/>
                </a:solidFill>
                <a:latin typeface="+mn-lt"/>
              </a:rPr>
              <a:t>You might find it helps to jot down your answers to these question on a piece of paper.</a:t>
            </a:r>
          </a:p>
          <a:p>
            <a:pPr marL="0" lvl="0" indent="0" algn="l" rtl="0">
              <a:spcBef>
                <a:spcPts val="0"/>
              </a:spcBef>
              <a:spcAft>
                <a:spcPts val="0"/>
              </a:spcAft>
              <a:buNone/>
            </a:pPr>
            <a:endParaRPr lang="en-IE" i="1" dirty="0"/>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a:solidFill>
                  <a:schemeClr val="tx1"/>
                </a:solidFill>
                <a:latin typeface="+mn-lt"/>
              </a:rPr>
              <a:t>Distribute a copy of this slide to each student or invite students to copy the headings on the graphic.</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Firstly, write your name, then concentrate on the information about your favourite things.</a:t>
            </a:r>
          </a:p>
          <a:p>
            <a:pPr marL="0" lvl="0" indent="0" algn="l" rtl="0">
              <a:spcBef>
                <a:spcPts val="0"/>
              </a:spcBef>
              <a:spcAft>
                <a:spcPts val="0"/>
              </a:spcAft>
              <a:buNone/>
            </a:pPr>
            <a:r>
              <a:rPr lang="ga-ie" sz="1100" i="1">
                <a:solidFill>
                  <a:schemeClr val="tx1"/>
                </a:solidFill>
                <a:latin typeface="+mn-lt"/>
              </a:rPr>
              <a:t>Then, come up with talents and skills that you have as a result of your favourite things.  </a:t>
            </a:r>
          </a:p>
          <a:p>
            <a:pPr marL="0" lvl="0" indent="0" algn="l" rtl="0">
              <a:spcBef>
                <a:spcPts val="0"/>
              </a:spcBef>
              <a:spcAft>
                <a:spcPts val="0"/>
              </a:spcAft>
              <a:buNone/>
            </a:pPr>
            <a:r>
              <a:rPr lang="ga-ie" sz="1100" i="1">
                <a:solidFill>
                  <a:schemeClr val="tx1"/>
                </a:solidFill>
                <a:latin typeface="+mn-lt"/>
              </a:rPr>
              <a:t>Finally, write positive words that describe you – it could be ‘friendly’ or ‘sporty’ or ‘artistic’ or ‘funny’. If possible, pick adjectives (describing words) that make sense in light of the other things that you have written.</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0">
                <a:solidFill>
                  <a:schemeClr val="tx1"/>
                </a:solidFill>
                <a:latin typeface="+mn-lt"/>
              </a:rPr>
              <a:t>Divide the class into small groups.</a:t>
            </a:r>
          </a:p>
          <a:p>
            <a:pPr marL="0" lvl="0" indent="0" algn="l" rtl="0">
              <a:spcBef>
                <a:spcPts val="0"/>
              </a:spcBef>
              <a:spcAft>
                <a:spcPts val="0"/>
              </a:spcAft>
              <a:buNone/>
            </a:pPr>
            <a:r>
              <a:rPr lang="ga-ie" sz="1100" i="1">
                <a:solidFill>
                  <a:schemeClr val="tx1"/>
                </a:solidFill>
                <a:latin typeface="+mn-lt"/>
              </a:rPr>
              <a:t>Now, take turns to share your favourite things, hidden skills and talents in your group. </a:t>
            </a:r>
          </a:p>
          <a:p>
            <a:pPr marL="0" lvl="0" indent="0" algn="l" rtl="0">
              <a:spcBef>
                <a:spcPts val="0"/>
              </a:spcBef>
              <a:spcAft>
                <a:spcPts val="0"/>
              </a:spcAft>
              <a:buNone/>
            </a:pPr>
            <a:r>
              <a:rPr lang="ga-ie" sz="1100" i="1">
                <a:solidFill>
                  <a:schemeClr val="tx1"/>
                </a:solidFill>
                <a:latin typeface="+mn-lt"/>
              </a:rPr>
              <a:t>Remember to listen attentively and show your interest by asking questions when your classmates have finishing speaking about their favourite things and skills/talents. </a:t>
            </a:r>
          </a:p>
          <a:p>
            <a:pPr marL="0" lvl="0" indent="0" algn="l" rtl="0">
              <a:spcBef>
                <a:spcPts val="0"/>
              </a:spcBef>
              <a:spcAft>
                <a:spcPts val="0"/>
              </a:spcAft>
              <a:buNone/>
            </a:pPr>
            <a:endParaRPr lang="en-IE" sz="11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0">
                <a:solidFill>
                  <a:schemeClr val="tx1"/>
                </a:solidFill>
                <a:latin typeface="+mn-lt"/>
              </a:rPr>
              <a:t>Consider using an online alarm clock or a bell to signal to students when it is time to hear from someone else.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a:solidFill>
                  <a:schemeClr val="tx1"/>
                </a:solidFill>
                <a:latin typeface="+mn-lt"/>
              </a:rPr>
              <a:t>Allow approx. 10 minutes, then invite students to bring their attention back to you.</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Sometimes other people are better at spotting our hidden skills and talents than we are. That is because we sometimes think our skills and talents aren’t that special and we take them for granted.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What, if anything, did you notice or discover about your classmates in this activity?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What, if anything, did you learn about the pool of skill and talent in your 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Who or what has helped and supported the members of the group to build these skills and talents?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What one positive adjective would you use to describe your 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Hold onto this worksheet/piece of paper, because you might want to add to it later.</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a:solidFill>
                  <a:schemeClr val="tx1"/>
                </a:solidFill>
                <a:latin typeface="+mn-lt"/>
              </a:rPr>
              <a:t>Tell/remind students that there is a focus in junior cycle on building the 8 key skills on the slide.</a:t>
            </a:r>
          </a:p>
          <a:p>
            <a:pPr marL="0" lvl="0" indent="0" algn="l" rtl="0">
              <a:spcBef>
                <a:spcPts val="0"/>
              </a:spcBef>
              <a:spcAft>
                <a:spcPts val="0"/>
              </a:spcAft>
              <a:buNone/>
            </a:pPr>
            <a:r>
              <a:rPr lang="ga-ie" sz="1100">
                <a:solidFill>
                  <a:schemeClr val="tx1"/>
                </a:solidFill>
                <a:latin typeface="+mn-lt"/>
              </a:rPr>
              <a:t>Read each key skill aloud, ensuring that </a:t>
            </a:r>
            <a:r>
              <a:rPr lang="ga-ie" sz="1100" b="0" i="0" u="none" strike="noStrike">
                <a:solidFill>
                  <a:schemeClr val="tx1"/>
                </a:solidFill>
                <a:effectLst/>
                <a:latin typeface="+mn-lt"/>
                <a:cs typeface="Prompt" panose="00000500000000000000" pitchFamily="2" charset="-34"/>
              </a:rPr>
              <a:t>everyone understands what each key skill means.</a:t>
            </a:r>
          </a:p>
          <a:p>
            <a:pPr marL="0" lvl="0" indent="0" algn="l" rtl="0">
              <a:spcBef>
                <a:spcPts val="0"/>
              </a:spcBef>
              <a:spcAft>
                <a:spcPts val="0"/>
              </a:spcAft>
              <a:buNone/>
            </a:pPr>
            <a:endParaRPr lang="en-GB" sz="1100" b="0" i="0" u="none" strike="noStrike" dirty="0">
              <a:solidFill>
                <a:schemeClr val="tx1"/>
              </a:solidFill>
              <a:effectLst/>
              <a:latin typeface="+mn-lt"/>
              <a:cs typeface="Prompt" panose="00000500000000000000" pitchFamily="2" charset="-34"/>
            </a:endParaRPr>
          </a:p>
          <a:p>
            <a:pPr marL="0" lvl="0" indent="0" algn="l" rtl="0">
              <a:spcBef>
                <a:spcPts val="0"/>
              </a:spcBef>
              <a:spcAft>
                <a:spcPts val="0"/>
              </a:spcAft>
              <a:buNone/>
            </a:pPr>
            <a:r>
              <a:rPr lang="ga-ie" sz="1100" b="0" i="1" u="none" strike="noStrike">
                <a:solidFill>
                  <a:schemeClr val="tx1"/>
                </a:solidFill>
                <a:effectLst/>
                <a:latin typeface="+mn-lt"/>
                <a:cs typeface="Prompt" panose="00000500000000000000" pitchFamily="2" charset="-34"/>
              </a:rPr>
              <a:t>Compare the 8 key skills of junior cycle with the skills/talents you have on your worksheet </a:t>
            </a:r>
            <a:r>
              <a:rPr lang="ga-ie" sz="1100" b="0" i="0" u="none" strike="noStrike">
                <a:solidFill>
                  <a:schemeClr val="tx1"/>
                </a:solidFill>
                <a:effectLst/>
                <a:latin typeface="+mn-lt"/>
                <a:cs typeface="Prompt" panose="00000500000000000000" pitchFamily="2" charset="-34"/>
              </a:rPr>
              <a:t>(Slide 6).</a:t>
            </a:r>
          </a:p>
          <a:p>
            <a:pPr marL="0" lvl="0" indent="0" algn="l" rtl="0">
              <a:spcBef>
                <a:spcPts val="0"/>
              </a:spcBef>
              <a:spcAft>
                <a:spcPts val="0"/>
              </a:spcAft>
              <a:buNone/>
            </a:pPr>
            <a:r>
              <a:rPr lang="ga-ie" sz="1100" b="0" i="1" u="none" strike="noStrike">
                <a:solidFill>
                  <a:schemeClr val="tx1"/>
                </a:solidFill>
                <a:effectLst/>
                <a:latin typeface="+mn-lt"/>
                <a:cs typeface="Prompt" panose="00000500000000000000" pitchFamily="2" charset="-34"/>
              </a:rPr>
              <a:t>Which key skills are you confident that you can demonstrate or show?</a:t>
            </a:r>
          </a:p>
          <a:p>
            <a:pPr marL="0" lvl="0" indent="0" algn="l" rtl="0">
              <a:spcBef>
                <a:spcPts val="0"/>
              </a:spcBef>
              <a:spcAft>
                <a:spcPts val="0"/>
              </a:spcAft>
              <a:buNone/>
            </a:pPr>
            <a:r>
              <a:rPr lang="ga-ie" sz="1100" b="0" i="1" u="none" strike="noStrike">
                <a:solidFill>
                  <a:schemeClr val="tx1"/>
                </a:solidFill>
                <a:effectLst/>
                <a:latin typeface="+mn-lt"/>
                <a:cs typeface="Prompt" panose="00000500000000000000" pitchFamily="2" charset="-34"/>
              </a:rPr>
              <a:t>Which key skills do you think you might you need to do some work on?</a:t>
            </a:r>
            <a:endParaRPr lang="en-GB" sz="1100" b="0" i="1" dirty="0">
              <a:solidFill>
                <a:schemeClr val="tx1"/>
              </a:solidFill>
              <a:effectLst/>
              <a:latin typeface="+mn-lt"/>
            </a:endParaRPr>
          </a:p>
        </p:txBody>
      </p:sp>
      <p:sp>
        <p:nvSpPr>
          <p:cNvPr id="456" name="Google Shape;4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65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Divide the class into pairs.</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i="1">
                <a:solidFill>
                  <a:schemeClr val="tx1"/>
                </a:solidFill>
                <a:latin typeface="+mn-lt"/>
              </a:rPr>
              <a:t>Imagine you are on a video call together.</a:t>
            </a:r>
          </a:p>
          <a:p>
            <a:pPr marL="0" lvl="0" indent="0" algn="l" rtl="0">
              <a:spcBef>
                <a:spcPts val="0"/>
              </a:spcBef>
              <a:spcAft>
                <a:spcPts val="0"/>
              </a:spcAft>
              <a:buNone/>
            </a:pPr>
            <a:r>
              <a:rPr lang="ga-ie" sz="1100" b="0" i="1">
                <a:solidFill>
                  <a:schemeClr val="tx1"/>
                </a:solidFill>
                <a:latin typeface="+mn-lt"/>
              </a:rPr>
              <a:t>Each person should pick one conversation option from the four on the slide.</a:t>
            </a:r>
          </a:p>
          <a:p>
            <a:pPr marL="0" lvl="0" indent="0" algn="l" rtl="0">
              <a:spcBef>
                <a:spcPts val="0"/>
              </a:spcBef>
              <a:spcAft>
                <a:spcPts val="0"/>
              </a:spcAft>
              <a:buNone/>
            </a:pPr>
            <a:r>
              <a:rPr lang="ga-ie" sz="1100" b="0" i="1">
                <a:solidFill>
                  <a:schemeClr val="tx1"/>
                </a:solidFill>
                <a:latin typeface="+mn-lt"/>
              </a:rPr>
              <a:t>Take turns to use your chosen conversation option to ask questions of your partner.</a:t>
            </a:r>
          </a:p>
          <a:p>
            <a:pPr marL="0" lvl="0" indent="0" algn="l" rtl="0">
              <a:spcBef>
                <a:spcPts val="0"/>
              </a:spcBef>
              <a:spcAft>
                <a:spcPts val="0"/>
              </a:spcAft>
              <a:buNone/>
            </a:pPr>
            <a:r>
              <a:rPr lang="ga-ie" sz="1100" b="0" i="1">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If you want to, now’s the time to add another talent/skill or adjective to your sheet </a:t>
            </a:r>
            <a:r>
              <a:rPr lang="ga-ie" sz="1100" i="0">
                <a:solidFill>
                  <a:schemeClr val="tx1"/>
                </a:solidFill>
                <a:latin typeface="+mn-lt"/>
              </a:rPr>
              <a:t>(see Slide 6)</a:t>
            </a:r>
            <a:r>
              <a:rPr lang="ga-ie" sz="1100" i="1">
                <a:solidFill>
                  <a:schemeClr val="tx1"/>
                </a:solidFill>
                <a:latin typeface="+mn-lt"/>
              </a:rPr>
              <a:t>.</a:t>
            </a:r>
          </a:p>
          <a:p>
            <a:pPr marL="0" lvl="0" indent="0" algn="l" rtl="0">
              <a:spcBef>
                <a:spcPts val="0"/>
              </a:spcBef>
              <a:spcAft>
                <a:spcPts val="0"/>
              </a:spcAft>
              <a:buNone/>
            </a:pPr>
            <a:endParaRPr sz="1100" dirty="0">
              <a:solidFill>
                <a:schemeClr val="tx1"/>
              </a:solidFill>
              <a:latin typeface="+mn-lt"/>
            </a:endParaRPr>
          </a:p>
        </p:txBody>
      </p:sp>
      <p:sp>
        <p:nvSpPr>
          <p:cNvPr id="228" name="Google Shape;2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ga-ie" sz="1100" i="0">
                <a:solidFill>
                  <a:schemeClr val="tx1"/>
                </a:solidFill>
                <a:latin typeface="+mn-lt"/>
              </a:rPr>
              <a:t>Read the quote on the slide aloud. </a:t>
            </a:r>
          </a:p>
          <a:p>
            <a:pPr marL="0" lvl="0" indent="0" algn="l" rtl="0">
              <a:spcBef>
                <a:spcPts val="0"/>
              </a:spcBef>
              <a:spcAft>
                <a:spcPts val="0"/>
              </a:spcAft>
              <a:buNone/>
            </a:pPr>
            <a:endParaRPr lang="en-GB" sz="1100" b="0" i="1" u="none" strike="noStrike" dirty="0">
              <a:solidFill>
                <a:schemeClr val="tx1"/>
              </a:solidFill>
              <a:effectLst/>
              <a:latin typeface="+mn-lt"/>
            </a:endParaRPr>
          </a:p>
          <a:p>
            <a:pPr marL="0" lvl="0" indent="0" algn="l" rtl="0">
              <a:spcBef>
                <a:spcPts val="0"/>
              </a:spcBef>
              <a:spcAft>
                <a:spcPts val="0"/>
              </a:spcAft>
              <a:buNone/>
            </a:pPr>
            <a:r>
              <a:rPr lang="ga-ie" sz="1100" b="0" i="1" u="none" strike="noStrike">
                <a:solidFill>
                  <a:schemeClr val="tx1"/>
                </a:solidFill>
                <a:effectLst/>
                <a:latin typeface="+mn-lt"/>
              </a:rPr>
              <a:t>When a person’s goals align with their skills/talents, they tend to put in more effort, and are more likely to be successful. It’s a self-fulfilling prophesy. </a:t>
            </a:r>
            <a:r>
              <a:rPr lang="ga-ie" sz="1100" b="0" i="1">
                <a:solidFill>
                  <a:schemeClr val="tx1"/>
                </a:solidFill>
                <a:effectLst/>
                <a:latin typeface="+mn-lt"/>
              </a:rPr>
              <a:t>A self-fulfilling prophecy is a prediction that comes true at least partly because of the belief or expectation that the prediction will come true. For example, if you believe, like the sleeping panda on the slide, that you are going to have a lazy weekend, if you doing nothing is your goal, then you are probably going to be successful in your goal.</a:t>
            </a:r>
          </a:p>
          <a:p>
            <a:pPr marL="0" lvl="0" indent="0" algn="l" rtl="0">
              <a:spcBef>
                <a:spcPts val="0"/>
              </a:spcBef>
              <a:spcAft>
                <a:spcPts val="0"/>
              </a:spcAft>
              <a:buNone/>
            </a:pPr>
            <a:endParaRPr lang="en-GB" sz="1100" b="0" i="1" dirty="0">
              <a:solidFill>
                <a:schemeClr val="tx1"/>
              </a:solidFill>
              <a:effectLst/>
              <a:latin typeface="+mn-lt"/>
            </a:endParaRPr>
          </a:p>
          <a:p>
            <a:pPr marL="0" lvl="0" indent="0" algn="l" rtl="0">
              <a:spcBef>
                <a:spcPts val="0"/>
              </a:spcBef>
              <a:spcAft>
                <a:spcPts val="0"/>
              </a:spcAft>
              <a:buNone/>
            </a:pPr>
            <a:r>
              <a:rPr lang="ga-ie" sz="1100" b="0" i="0">
                <a:solidFill>
                  <a:schemeClr val="tx1"/>
                </a:solidFill>
                <a:effectLst/>
                <a:latin typeface="+mn-lt"/>
              </a:rPr>
              <a:t>Depending on your class, you might like to share an example from your journey to becoming a teacher when your goals aligned with your skills/talents. </a:t>
            </a:r>
            <a:endParaRPr lang="en-IE" sz="1100" i="0" dirty="0">
              <a:solidFill>
                <a:schemeClr val="tx1"/>
              </a:solidFill>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137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536CC2AE-08C1-C8BD-60F1-76255532EF7F}"/>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B28198A5-D993-EA68-A5B3-30BAE0A64C9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bg>
      <p:bgPr>
        <a:solidFill>
          <a:srgbClr val="9C3FD8"/>
        </a:solidFill>
        <a:effectLst/>
      </p:bgPr>
    </p:bg>
    <p:spTree>
      <p:nvGrpSpPr>
        <p:cNvPr id="1" name="Shape 1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chemeClr val="lt1"/>
        </a:solid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33"/>
          <p:cNvPicPr preferRelativeResize="0"/>
          <p:nvPr/>
        </p:nvPicPr>
        <p:blipFill rotWithShape="1">
          <a:blip r:embed="rId3">
            <a:alphaModFix/>
          </a:blip>
          <a:srcRect/>
          <a:stretch/>
        </p:blipFill>
        <p:spPr>
          <a:xfrm>
            <a:off x="222421" y="228198"/>
            <a:ext cx="11454713" cy="544625"/>
          </a:xfrm>
          <a:prstGeom prst="rect">
            <a:avLst/>
          </a:prstGeom>
          <a:noFill/>
          <a:ln>
            <a:noFill/>
          </a:ln>
        </p:spPr>
      </p:pic>
      <p:sp>
        <p:nvSpPr>
          <p:cNvPr id="34" name="Google Shape;34;p3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5" name="Google Shape;35;p33"/>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bg>
      <p:bgPr>
        <a:solidFill>
          <a:srgbClr val="9C3FD8"/>
        </a:solidFill>
        <a:effectLst/>
      </p:bgPr>
    </p:bg>
    <p:spTree>
      <p:nvGrpSpPr>
        <p:cNvPr id="1" name="Shape 93"/>
        <p:cNvGrpSpPr/>
        <p:nvPr/>
      </p:nvGrpSpPr>
      <p:grpSpPr>
        <a:xfrm>
          <a:off x="0" y="0"/>
          <a:ext cx="0" cy="0"/>
          <a:chOff x="0" y="0"/>
          <a:chExt cx="0" cy="0"/>
        </a:xfrm>
      </p:grpSpPr>
      <p:pic>
        <p:nvPicPr>
          <p:cNvPr id="94" name="Google Shape;94;p41" descr="Shape, square&#10;&#10;Description automatically generated"/>
          <p:cNvPicPr preferRelativeResize="0"/>
          <p:nvPr/>
        </p:nvPicPr>
        <p:blipFill rotWithShape="1">
          <a:blip r:embed="rId2">
            <a:alphaModFix/>
          </a:blip>
          <a:srcRect/>
          <a:stretch/>
        </p:blipFill>
        <p:spPr>
          <a:xfrm>
            <a:off x="356287" y="1996923"/>
            <a:ext cx="2568137" cy="3791955"/>
          </a:xfrm>
          <a:prstGeom prst="rect">
            <a:avLst/>
          </a:prstGeom>
          <a:noFill/>
          <a:ln>
            <a:noFill/>
          </a:ln>
        </p:spPr>
      </p:pic>
      <p:pic>
        <p:nvPicPr>
          <p:cNvPr id="97" name="Google Shape;97;p41"/>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98" name="Google Shape;98;p4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99" name="Google Shape;99;p41"/>
          <p:cNvSpPr txBox="1">
            <a:spLocks noGrp="1"/>
          </p:cNvSpPr>
          <p:nvPr>
            <p:ph type="body" idx="1"/>
          </p:nvPr>
        </p:nvSpPr>
        <p:spPr>
          <a:xfrm>
            <a:off x="644309" y="2448748"/>
            <a:ext cx="1990237" cy="3062876"/>
          </a:xfrm>
          <a:prstGeom prst="rect">
            <a:avLst/>
          </a:prstGeom>
          <a:noFill/>
          <a:ln>
            <a:noFill/>
          </a:ln>
        </p:spPr>
        <p:txBody>
          <a:bodyPr spcFirstLastPara="1" wrap="square" lIns="91425" tIns="45700" rIns="91425" bIns="45700" rtlCol="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00" name="Google Shape;100;p41"/>
          <p:cNvPicPr preferRelativeResize="0"/>
          <p:nvPr/>
        </p:nvPicPr>
        <p:blipFill rotWithShape="1">
          <a:blip r:embed="rId4">
            <a:alphaModFix/>
          </a:blip>
          <a:srcRect/>
          <a:stretch/>
        </p:blipFill>
        <p:spPr>
          <a:xfrm>
            <a:off x="1040538" y="1304069"/>
            <a:ext cx="1248019" cy="927100"/>
          </a:xfrm>
          <a:prstGeom prst="rect">
            <a:avLst/>
          </a:prstGeom>
          <a:noFill/>
          <a:ln>
            <a:noFill/>
          </a:ln>
        </p:spPr>
      </p:pic>
      <p:sp>
        <p:nvSpPr>
          <p:cNvPr id="101" name="Google Shape;101;p41"/>
          <p:cNvSpPr txBox="1"/>
          <p:nvPr/>
        </p:nvSpPr>
        <p:spPr>
          <a:xfrm>
            <a:off x="1368096" y="1691980"/>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ga-ie" sz="2800" b="1" i="0" u="none" strike="noStrike" cap="none">
                <a:solidFill>
                  <a:schemeClr val="lt1"/>
                </a:solidFill>
                <a:latin typeface="Arial"/>
                <a:ea typeface="Arial"/>
                <a:cs typeface="Arial"/>
                <a:sym typeface="Arial"/>
              </a:rPr>
              <a:t>1</a:t>
            </a:r>
            <a:endParaRPr sz="2800" b="1" i="0" u="none" strike="noStrike" cap="none">
              <a:solidFill>
                <a:schemeClr val="lt1"/>
              </a:solidFill>
              <a:latin typeface="Arial"/>
              <a:ea typeface="Arial"/>
              <a:cs typeface="Arial"/>
              <a:sym typeface="Arial"/>
            </a:endParaRPr>
          </a:p>
        </p:txBody>
      </p:sp>
      <p:pic>
        <p:nvPicPr>
          <p:cNvPr id="102" name="Google Shape;102;p41"/>
          <p:cNvPicPr preferRelativeResize="0"/>
          <p:nvPr/>
        </p:nvPicPr>
        <p:blipFill rotWithShape="1">
          <a:blip r:embed="rId5">
            <a:alphaModFix/>
          </a:blip>
          <a:srcRect/>
          <a:stretch/>
        </p:blipFill>
        <p:spPr>
          <a:xfrm>
            <a:off x="3104607" y="1977081"/>
            <a:ext cx="2568137" cy="3793524"/>
          </a:xfrm>
          <a:prstGeom prst="rect">
            <a:avLst/>
          </a:prstGeom>
          <a:noFill/>
          <a:ln>
            <a:noFill/>
          </a:ln>
        </p:spPr>
      </p:pic>
      <p:sp>
        <p:nvSpPr>
          <p:cNvPr id="103" name="Google Shape;103;p41"/>
          <p:cNvSpPr txBox="1">
            <a:spLocks noGrp="1"/>
          </p:cNvSpPr>
          <p:nvPr>
            <p:ph type="body" idx="2"/>
          </p:nvPr>
        </p:nvSpPr>
        <p:spPr>
          <a:xfrm>
            <a:off x="3392629" y="2448748"/>
            <a:ext cx="1990237" cy="3062876"/>
          </a:xfrm>
          <a:prstGeom prst="rect">
            <a:avLst/>
          </a:prstGeom>
          <a:noFill/>
          <a:ln>
            <a:noFill/>
          </a:ln>
        </p:spPr>
        <p:txBody>
          <a:bodyPr spcFirstLastPara="1" wrap="square" lIns="91425" tIns="45700" rIns="91425" bIns="45700" rtlCol="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04" name="Google Shape;104;p41"/>
          <p:cNvPicPr preferRelativeResize="0"/>
          <p:nvPr/>
        </p:nvPicPr>
        <p:blipFill rotWithShape="1">
          <a:blip r:embed="rId6">
            <a:alphaModFix/>
          </a:blip>
          <a:srcRect/>
          <a:stretch/>
        </p:blipFill>
        <p:spPr>
          <a:xfrm>
            <a:off x="3788858" y="1304069"/>
            <a:ext cx="1248019" cy="927099"/>
          </a:xfrm>
          <a:prstGeom prst="rect">
            <a:avLst/>
          </a:prstGeom>
          <a:noFill/>
          <a:ln>
            <a:noFill/>
          </a:ln>
        </p:spPr>
      </p:pic>
      <p:sp>
        <p:nvSpPr>
          <p:cNvPr id="105" name="Google Shape;105;p41"/>
          <p:cNvSpPr txBox="1"/>
          <p:nvPr/>
        </p:nvSpPr>
        <p:spPr>
          <a:xfrm>
            <a:off x="4116416" y="1691980"/>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ga-ie" sz="2800" b="1" i="0" u="none" strike="noStrike" cap="none">
                <a:solidFill>
                  <a:schemeClr val="lt1"/>
                </a:solidFill>
                <a:latin typeface="Arial"/>
                <a:ea typeface="Arial"/>
                <a:cs typeface="Arial"/>
                <a:sym typeface="Arial"/>
              </a:rPr>
              <a:t>2</a:t>
            </a:r>
            <a:endParaRPr sz="2800" b="1" i="0" u="none" strike="noStrike" cap="none">
              <a:solidFill>
                <a:schemeClr val="lt1"/>
              </a:solidFill>
              <a:latin typeface="Arial"/>
              <a:ea typeface="Arial"/>
              <a:cs typeface="Arial"/>
              <a:sym typeface="Arial"/>
            </a:endParaRPr>
          </a:p>
        </p:txBody>
      </p:sp>
      <p:pic>
        <p:nvPicPr>
          <p:cNvPr id="106" name="Google Shape;106;p41" descr="Shape, square&#10;&#10;Description automatically generated"/>
          <p:cNvPicPr preferRelativeResize="0"/>
          <p:nvPr/>
        </p:nvPicPr>
        <p:blipFill rotWithShape="1">
          <a:blip r:embed="rId2">
            <a:alphaModFix/>
          </a:blip>
          <a:srcRect/>
          <a:stretch/>
        </p:blipFill>
        <p:spPr>
          <a:xfrm>
            <a:off x="5928191" y="1989721"/>
            <a:ext cx="2568137" cy="3791955"/>
          </a:xfrm>
          <a:prstGeom prst="rect">
            <a:avLst/>
          </a:prstGeom>
          <a:noFill/>
          <a:ln>
            <a:noFill/>
          </a:ln>
        </p:spPr>
      </p:pic>
      <p:sp>
        <p:nvSpPr>
          <p:cNvPr id="107" name="Google Shape;107;p41"/>
          <p:cNvSpPr txBox="1">
            <a:spLocks noGrp="1"/>
          </p:cNvSpPr>
          <p:nvPr>
            <p:ph type="body" idx="3"/>
          </p:nvPr>
        </p:nvSpPr>
        <p:spPr>
          <a:xfrm>
            <a:off x="6216213" y="2441546"/>
            <a:ext cx="1990237" cy="3062876"/>
          </a:xfrm>
          <a:prstGeom prst="rect">
            <a:avLst/>
          </a:prstGeom>
          <a:noFill/>
          <a:ln>
            <a:noFill/>
          </a:ln>
        </p:spPr>
        <p:txBody>
          <a:bodyPr spcFirstLastPara="1" wrap="square" lIns="91425" tIns="45700" rIns="91425" bIns="45700" rtlCol="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08" name="Google Shape;108;p41"/>
          <p:cNvPicPr preferRelativeResize="0"/>
          <p:nvPr/>
        </p:nvPicPr>
        <p:blipFill rotWithShape="1">
          <a:blip r:embed="rId4">
            <a:alphaModFix/>
          </a:blip>
          <a:srcRect/>
          <a:stretch/>
        </p:blipFill>
        <p:spPr>
          <a:xfrm>
            <a:off x="6612442" y="1296867"/>
            <a:ext cx="1248019" cy="927100"/>
          </a:xfrm>
          <a:prstGeom prst="rect">
            <a:avLst/>
          </a:prstGeom>
          <a:noFill/>
          <a:ln>
            <a:noFill/>
          </a:ln>
        </p:spPr>
      </p:pic>
      <p:sp>
        <p:nvSpPr>
          <p:cNvPr id="109" name="Google Shape;109;p41"/>
          <p:cNvSpPr txBox="1"/>
          <p:nvPr/>
        </p:nvSpPr>
        <p:spPr>
          <a:xfrm>
            <a:off x="6940000" y="168477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ga-ie" sz="2800" b="1" i="0" u="none" strike="noStrike" cap="none">
                <a:solidFill>
                  <a:schemeClr val="lt1"/>
                </a:solidFill>
                <a:latin typeface="Arial"/>
                <a:ea typeface="Arial"/>
                <a:cs typeface="Arial"/>
                <a:sym typeface="Arial"/>
              </a:rPr>
              <a:t>3</a:t>
            </a:r>
            <a:endParaRPr sz="2800" b="1" i="0" u="none" strike="noStrike" cap="none">
              <a:solidFill>
                <a:schemeClr val="lt1"/>
              </a:solidFill>
              <a:latin typeface="Arial"/>
              <a:ea typeface="Arial"/>
              <a:cs typeface="Arial"/>
              <a:sym typeface="Arial"/>
            </a:endParaRPr>
          </a:p>
        </p:txBody>
      </p:sp>
      <p:pic>
        <p:nvPicPr>
          <p:cNvPr id="110" name="Google Shape;110;p41"/>
          <p:cNvPicPr preferRelativeResize="0"/>
          <p:nvPr/>
        </p:nvPicPr>
        <p:blipFill rotWithShape="1">
          <a:blip r:embed="rId5">
            <a:alphaModFix/>
          </a:blip>
          <a:srcRect/>
          <a:stretch/>
        </p:blipFill>
        <p:spPr>
          <a:xfrm>
            <a:off x="8676511" y="1969879"/>
            <a:ext cx="2568137" cy="3793524"/>
          </a:xfrm>
          <a:prstGeom prst="rect">
            <a:avLst/>
          </a:prstGeom>
          <a:noFill/>
          <a:ln>
            <a:noFill/>
          </a:ln>
        </p:spPr>
      </p:pic>
      <p:sp>
        <p:nvSpPr>
          <p:cNvPr id="111" name="Google Shape;111;p41"/>
          <p:cNvSpPr txBox="1">
            <a:spLocks noGrp="1"/>
          </p:cNvSpPr>
          <p:nvPr>
            <p:ph type="body" idx="4"/>
          </p:nvPr>
        </p:nvSpPr>
        <p:spPr>
          <a:xfrm>
            <a:off x="8964533" y="2441546"/>
            <a:ext cx="1990237" cy="3062876"/>
          </a:xfrm>
          <a:prstGeom prst="rect">
            <a:avLst/>
          </a:prstGeom>
          <a:noFill/>
          <a:ln>
            <a:noFill/>
          </a:ln>
        </p:spPr>
        <p:txBody>
          <a:bodyPr spcFirstLastPara="1" wrap="square" lIns="91425" tIns="45700" rIns="91425" bIns="45700" rtlCol="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112" name="Google Shape;112;p41"/>
          <p:cNvPicPr preferRelativeResize="0"/>
          <p:nvPr/>
        </p:nvPicPr>
        <p:blipFill rotWithShape="1">
          <a:blip r:embed="rId6">
            <a:alphaModFix/>
          </a:blip>
          <a:srcRect/>
          <a:stretch/>
        </p:blipFill>
        <p:spPr>
          <a:xfrm>
            <a:off x="9360762" y="1296867"/>
            <a:ext cx="1248019" cy="927099"/>
          </a:xfrm>
          <a:prstGeom prst="rect">
            <a:avLst/>
          </a:prstGeom>
          <a:noFill/>
          <a:ln>
            <a:noFill/>
          </a:ln>
        </p:spPr>
      </p:pic>
      <p:sp>
        <p:nvSpPr>
          <p:cNvPr id="113" name="Google Shape;113;p41"/>
          <p:cNvSpPr txBox="1"/>
          <p:nvPr/>
        </p:nvSpPr>
        <p:spPr>
          <a:xfrm>
            <a:off x="9688320" y="1684778"/>
            <a:ext cx="634831" cy="410341"/>
          </a:xfrm>
          <a:prstGeom prst="rect">
            <a:avLst/>
          </a:prstGeom>
          <a:noFill/>
          <a:ln>
            <a:noFill/>
          </a:ln>
        </p:spPr>
        <p:txBody>
          <a:bodyPr spcFirstLastPara="1" wrap="square" lIns="91425" tIns="45700" rIns="91425" bIns="45700" rtlCol="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ga-ie" sz="2800" b="1" i="0" u="none" strike="noStrike" cap="none">
                <a:solidFill>
                  <a:schemeClr val="lt1"/>
                </a:solidFill>
                <a:latin typeface="Arial"/>
                <a:ea typeface="Arial"/>
                <a:cs typeface="Arial"/>
                <a:sym typeface="Arial"/>
              </a:rPr>
              <a:t>4</a:t>
            </a:r>
            <a:endParaRPr sz="28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580D2C8A-9073-52D8-29F4-B7F84584D713}"/>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BECCAE4-4D46-9FE5-659D-451F1FCF3FA0}"/>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a:solidFill>
                <a:srgbClr val="FF826A"/>
              </a:solidFill>
              <a:latin typeface="Arial Black"/>
              <a:ea typeface="Arial Black"/>
              <a:cs typeface="Arial Black"/>
              <a:sym typeface="Arial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9" r:id="rId7"/>
    <p:sldLayoutId id="2147483665" r:id="rId8"/>
    <p:sldLayoutId id="2147483666"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9.png"/><Relationship Id="rId9" Type="http://schemas.openxmlformats.org/officeDocument/2006/relationships/hyperlink" Target="https://kids.guinnessworldrecords.com/records/young-achiev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ga-ie"/>
              <a:t>Conairí</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E1C6F3"/>
              </a:buClr>
              <a:buSzPts val="2800"/>
              <a:buNone/>
            </a:pPr>
            <a:r>
              <a:rPr lang="ga-ie"/>
              <a:t>An Chéad Bhliain</a:t>
            </a:r>
          </a:p>
          <a:p>
            <a:pPr marL="0" lvl="0" indent="0" algn="l" rtl="0">
              <a:lnSpc>
                <a:spcPct val="90000"/>
              </a:lnSpc>
              <a:spcBef>
                <a:spcPts val="0"/>
              </a:spcBef>
              <a:spcAft>
                <a:spcPts val="0"/>
              </a:spcAft>
              <a:buClr>
                <a:srgbClr val="E1C6F3"/>
              </a:buClr>
              <a:buSzPts val="2800"/>
              <a:buNone/>
            </a:pPr>
            <a:r>
              <a:rPr lang="ga-ie"/>
              <a:t>Aonad 1: Scileanna agus Buanna Faoi Cheilt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4: Bileog Oibre</a:t>
            </a:r>
            <a:endParaRPr dirty="0"/>
          </a:p>
        </p:txBody>
      </p:sp>
      <p:pic>
        <p:nvPicPr>
          <p:cNvPr id="7170" name="Picture 2">
            <a:extLst>
              <a:ext uri="{FF2B5EF4-FFF2-40B4-BE49-F238E27FC236}">
                <a16:creationId xmlns:a16="http://schemas.microsoft.com/office/drawing/2014/main" id="{84DA121B-95D8-9B00-00A2-914CD8DB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388" y="778476"/>
            <a:ext cx="5945660" cy="5945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5653F9-7AF9-2E6E-FB3C-CAE1DDFAE09F}"/>
              </a:ext>
            </a:extLst>
          </p:cNvPr>
          <p:cNvSpPr txBox="1"/>
          <p:nvPr/>
        </p:nvSpPr>
        <p:spPr>
          <a:xfrm>
            <a:off x="356287" y="1335260"/>
            <a:ext cx="5533766" cy="4832092"/>
          </a:xfrm>
          <a:prstGeom prst="rect">
            <a:avLst/>
          </a:prstGeom>
          <a:noFill/>
        </p:spPr>
        <p:txBody>
          <a:bodyPr wrap="square" rtlCol="0">
            <a:spAutoFit/>
          </a:bodyPr>
          <a:lstStyle/>
          <a:p>
            <a:pPr rtl="0"/>
            <a:r>
              <a:rPr lang="ga-ie" sz="2800" dirty="0"/>
              <a:t>M’ainm:</a:t>
            </a:r>
          </a:p>
          <a:p>
            <a:pPr rtl="0"/>
            <a:r>
              <a:rPr lang="ga-ie" sz="2800" dirty="0"/>
              <a:t>__________________________</a:t>
            </a:r>
          </a:p>
          <a:p>
            <a:pPr rtl="0"/>
            <a:endParaRPr lang="en-IE" sz="2800" dirty="0"/>
          </a:p>
          <a:p>
            <a:pPr rtl="0"/>
            <a:r>
              <a:rPr lang="ga-ie" sz="2800" dirty="0"/>
              <a:t>Mo chuspóir:</a:t>
            </a:r>
          </a:p>
          <a:p>
            <a:pPr rtl="0"/>
            <a:r>
              <a:rPr lang="ga-ie" sz="2800" dirty="0"/>
              <a:t>__________________________</a:t>
            </a:r>
          </a:p>
          <a:p>
            <a:pPr rtl="0"/>
            <a:r>
              <a:rPr lang="ga-ie" sz="2800" dirty="0"/>
              <a:t>__________________________</a:t>
            </a:r>
          </a:p>
          <a:p>
            <a:pPr rtl="0"/>
            <a:endParaRPr lang="en-IE" sz="2800" dirty="0"/>
          </a:p>
          <a:p>
            <a:pPr rtl="0"/>
            <a:r>
              <a:rPr lang="ga-ie" sz="2800" dirty="0"/>
              <a:t>An dáta faoina bhfuil sé de dhíth orm mo chuspóir a bhaint amach:</a:t>
            </a:r>
          </a:p>
          <a:p>
            <a:pPr rtl="0"/>
            <a:r>
              <a:rPr lang="ga-ie" sz="2800" dirty="0"/>
              <a:t>__________________________</a:t>
            </a:r>
          </a:p>
          <a:p>
            <a:pPr rtl="0"/>
            <a:endParaRPr lang="en-IE" sz="2800" dirty="0"/>
          </a:p>
        </p:txBody>
      </p:sp>
      <p:pic>
        <p:nvPicPr>
          <p:cNvPr id="6" name="Google Shape;331;p19" descr="Icon&#10;&#10;Description automatically generated">
            <a:extLst>
              <a:ext uri="{FF2B5EF4-FFF2-40B4-BE49-F238E27FC236}">
                <a16:creationId xmlns:a16="http://schemas.microsoft.com/office/drawing/2014/main" id="{880DF35D-39C2-B0B1-BFB6-EE969C2C04D9}"/>
              </a:ext>
            </a:extLst>
          </p:cNvPr>
          <p:cNvPicPr preferRelativeResize="0"/>
          <p:nvPr/>
        </p:nvPicPr>
        <p:blipFill rotWithShape="1">
          <a:blip r:embed="rId4">
            <a:alphaModFix/>
          </a:blip>
          <a:srcRect/>
          <a:stretch/>
        </p:blipFill>
        <p:spPr>
          <a:xfrm>
            <a:off x="11184759" y="831639"/>
            <a:ext cx="1007241" cy="1007241"/>
          </a:xfrm>
          <a:prstGeom prst="rect">
            <a:avLst/>
          </a:prstGeom>
          <a:noFill/>
          <a:ln>
            <a:noFill/>
          </a:ln>
        </p:spPr>
      </p:pic>
    </p:spTree>
    <p:extLst>
      <p:ext uri="{BB962C8B-B14F-4D97-AF65-F5344CB8AC3E}">
        <p14:creationId xmlns:p14="http://schemas.microsoft.com/office/powerpoint/2010/main" val="72296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grpSp>
        <p:nvGrpSpPr>
          <p:cNvPr id="5" name="Group 4">
            <a:extLst>
              <a:ext uri="{FF2B5EF4-FFF2-40B4-BE49-F238E27FC236}">
                <a16:creationId xmlns:a16="http://schemas.microsoft.com/office/drawing/2014/main" id="{E66A3E15-7B12-0BA2-FE28-78C214108890}"/>
              </a:ext>
            </a:extLst>
          </p:cNvPr>
          <p:cNvGrpSpPr/>
          <p:nvPr/>
        </p:nvGrpSpPr>
        <p:grpSpPr>
          <a:xfrm>
            <a:off x="4251080" y="1030614"/>
            <a:ext cx="3689839" cy="4796771"/>
            <a:chOff x="4251080" y="1334530"/>
            <a:chExt cx="3689839" cy="4796771"/>
          </a:xfrm>
        </p:grpSpPr>
        <p:pic>
          <p:nvPicPr>
            <p:cNvPr id="2" name="Google Shape;424;p21" descr="Shape, square&#10;&#10;Description automatically generated">
              <a:extLst>
                <a:ext uri="{FF2B5EF4-FFF2-40B4-BE49-F238E27FC236}">
                  <a16:creationId xmlns:a16="http://schemas.microsoft.com/office/drawing/2014/main" id="{2170FE9E-766B-256B-CC04-F253C87BB6BC}"/>
                </a:ext>
              </a:extLst>
            </p:cNvPr>
            <p:cNvPicPr preferRelativeResize="0"/>
            <p:nvPr/>
          </p:nvPicPr>
          <p:blipFill rotWithShape="1">
            <a:blip r:embed="rId3">
              <a:alphaModFix/>
            </a:blip>
            <a:srcRect/>
            <a:stretch/>
          </p:blipFill>
          <p:spPr>
            <a:xfrm>
              <a:off x="4251080" y="1908485"/>
              <a:ext cx="3689839" cy="4222816"/>
            </a:xfrm>
            <a:prstGeom prst="rect">
              <a:avLst/>
            </a:prstGeom>
            <a:noFill/>
            <a:ln>
              <a:noFill/>
            </a:ln>
          </p:spPr>
        </p:pic>
        <p:sp>
          <p:nvSpPr>
            <p:cNvPr id="3" name="TextBox 2">
              <a:extLst>
                <a:ext uri="{FF2B5EF4-FFF2-40B4-BE49-F238E27FC236}">
                  <a16:creationId xmlns:a16="http://schemas.microsoft.com/office/drawing/2014/main" id="{879BE6A9-9FA2-8AA4-C024-BE32D8D6792B}"/>
                </a:ext>
              </a:extLst>
            </p:cNvPr>
            <p:cNvSpPr txBox="1"/>
            <p:nvPr/>
          </p:nvSpPr>
          <p:spPr>
            <a:xfrm>
              <a:off x="4304984" y="2582562"/>
              <a:ext cx="3516844" cy="2000548"/>
            </a:xfrm>
            <a:prstGeom prst="rect">
              <a:avLst/>
            </a:prstGeom>
            <a:noFill/>
          </p:spPr>
          <p:txBody>
            <a:bodyPr wrap="square" rtlCol="0">
              <a:spAutoFit/>
            </a:bodyPr>
            <a:lstStyle/>
            <a:p>
              <a:pPr rtl="0"/>
              <a:r>
                <a:rPr lang="ga-ie" sz="2000" b="1"/>
                <a:t>Ainm úsáideora: </a:t>
              </a:r>
            </a:p>
            <a:p>
              <a:pPr rtl="0"/>
              <a:endParaRPr lang="en-IE" dirty="0"/>
            </a:p>
            <a:p>
              <a:pPr rtl="0"/>
              <a:r>
                <a:rPr lang="ga-ie"/>
                <a:t>_________________________________</a:t>
              </a:r>
            </a:p>
            <a:p>
              <a:pPr rtl="0"/>
              <a:endParaRPr lang="en-IE" dirty="0"/>
            </a:p>
            <a:p>
              <a:pPr rtl="0"/>
              <a:endParaRPr lang="en-IE" dirty="0"/>
            </a:p>
            <a:p>
              <a:pPr rtl="0"/>
              <a:r>
                <a:rPr lang="ga-ie" sz="2000" b="1"/>
                <a:t>Pasfhocal:</a:t>
              </a:r>
            </a:p>
            <a:p>
              <a:pPr rtl="0"/>
              <a:endParaRPr lang="en-IE" dirty="0"/>
            </a:p>
            <a:p>
              <a:pPr rtl="0"/>
              <a:r>
                <a:rPr lang="ga-ie"/>
                <a:t>_________________________________</a:t>
              </a:r>
            </a:p>
          </p:txBody>
        </p:sp>
        <p:pic>
          <p:nvPicPr>
            <p:cNvPr id="4" name="Google Shape;400;p20" descr="Icon&#10;&#10;Description automatically generated">
              <a:extLst>
                <a:ext uri="{FF2B5EF4-FFF2-40B4-BE49-F238E27FC236}">
                  <a16:creationId xmlns:a16="http://schemas.microsoft.com/office/drawing/2014/main" id="{1DD14F65-ACA1-FE41-96FA-C90D808A361B}"/>
                </a:ext>
              </a:extLst>
            </p:cNvPr>
            <p:cNvPicPr preferRelativeResize="0"/>
            <p:nvPr/>
          </p:nvPicPr>
          <p:blipFill rotWithShape="1">
            <a:blip r:embed="rId4">
              <a:alphaModFix/>
            </a:blip>
            <a:srcRect/>
            <a:stretch/>
          </p:blipFill>
          <p:spPr>
            <a:xfrm>
              <a:off x="5291144" y="1334530"/>
              <a:ext cx="1609711" cy="886281"/>
            </a:xfrm>
            <a:prstGeom prst="rect">
              <a:avLst/>
            </a:prstGeom>
            <a:noFill/>
            <a:ln>
              <a:noFill/>
            </a:ln>
          </p:spPr>
        </p:pic>
      </p:grpSp>
      <p:pic>
        <p:nvPicPr>
          <p:cNvPr id="6" name="Google Shape;425;p21" descr="Shape, square&#10;&#10;Description automatically generated">
            <a:extLst>
              <a:ext uri="{FF2B5EF4-FFF2-40B4-BE49-F238E27FC236}">
                <a16:creationId xmlns:a16="http://schemas.microsoft.com/office/drawing/2014/main" id="{BF27A22E-CEC3-45F9-653F-C0AC20369006}"/>
              </a:ext>
            </a:extLst>
          </p:cNvPr>
          <p:cNvPicPr preferRelativeResize="0"/>
          <p:nvPr/>
        </p:nvPicPr>
        <p:blipFill rotWithShape="1">
          <a:blip r:embed="rId5">
            <a:alphaModFix/>
          </a:blip>
          <a:srcRect/>
          <a:stretch/>
        </p:blipFill>
        <p:spPr>
          <a:xfrm rot="16200000">
            <a:off x="11111180" y="985999"/>
            <a:ext cx="1007241" cy="823346"/>
          </a:xfrm>
          <a:prstGeom prst="rect">
            <a:avLst/>
          </a:prstGeom>
          <a:noFill/>
          <a:ln>
            <a:noFill/>
          </a:ln>
        </p:spPr>
      </p:pic>
      <p:pic>
        <p:nvPicPr>
          <p:cNvPr id="7" name="Google Shape;331;p19" descr="Icon&#10;&#10;Description automatically generated">
            <a:extLst>
              <a:ext uri="{FF2B5EF4-FFF2-40B4-BE49-F238E27FC236}">
                <a16:creationId xmlns:a16="http://schemas.microsoft.com/office/drawing/2014/main" id="{A59FCFBC-B37D-C86C-C2A5-D0B4DC79BCAB}"/>
              </a:ext>
            </a:extLst>
          </p:cNvPr>
          <p:cNvPicPr preferRelativeResize="0"/>
          <p:nvPr/>
        </p:nvPicPr>
        <p:blipFill rotWithShape="1">
          <a:blip r:embed="rId6">
            <a:alphaModFix/>
          </a:blip>
          <a:srcRect/>
          <a:stretch/>
        </p:blipFill>
        <p:spPr>
          <a:xfrm>
            <a:off x="11111179" y="894051"/>
            <a:ext cx="1007241" cy="1007241"/>
          </a:xfrm>
          <a:prstGeom prst="rect">
            <a:avLst/>
          </a:prstGeom>
          <a:noFill/>
          <a:ln>
            <a:noFill/>
          </a:ln>
        </p:spPr>
      </p:pic>
      <p:pic>
        <p:nvPicPr>
          <p:cNvPr id="8" name="Google Shape;407;p20">
            <a:extLst>
              <a:ext uri="{FF2B5EF4-FFF2-40B4-BE49-F238E27FC236}">
                <a16:creationId xmlns:a16="http://schemas.microsoft.com/office/drawing/2014/main" id="{AC7E4ACB-19AD-E036-2685-632A6FD1EA2C}"/>
              </a:ext>
            </a:extLst>
          </p:cNvPr>
          <p:cNvPicPr preferRelativeResize="0"/>
          <p:nvPr/>
        </p:nvPicPr>
        <p:blipFill rotWithShape="1">
          <a:blip r:embed="rId7">
            <a:alphaModFix/>
          </a:blip>
          <a:srcRect/>
          <a:stretch/>
        </p:blipFill>
        <p:spPr>
          <a:xfrm>
            <a:off x="314320" y="261286"/>
            <a:ext cx="10731639" cy="450441"/>
          </a:xfrm>
          <a:prstGeom prst="rect">
            <a:avLst/>
          </a:prstGeom>
          <a:noFill/>
          <a:ln>
            <a:noFill/>
          </a:ln>
        </p:spPr>
      </p:pic>
      <p:sp>
        <p:nvSpPr>
          <p:cNvPr id="10" name="Google Shape;178;p4">
            <a:extLst>
              <a:ext uri="{FF2B5EF4-FFF2-40B4-BE49-F238E27FC236}">
                <a16:creationId xmlns:a16="http://schemas.microsoft.com/office/drawing/2014/main" id="{1887EE10-B40B-6ED0-357A-E05535825234}"/>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chemeClr val="lt1"/>
              </a:buClr>
              <a:buSzPts val="1800"/>
            </a:pPr>
            <a:r>
              <a:rPr lang="ga-ie" sz="1800" b="1">
                <a:solidFill>
                  <a:schemeClr val="bg1"/>
                </a:solidFill>
              </a:rPr>
              <a:t>Aonad 1, Gníomhaíocht 5</a:t>
            </a:r>
          </a:p>
        </p:txBody>
      </p:sp>
    </p:spTree>
    <p:extLst>
      <p:ext uri="{BB962C8B-B14F-4D97-AF65-F5344CB8AC3E}">
        <p14:creationId xmlns:p14="http://schemas.microsoft.com/office/powerpoint/2010/main" val="325482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7" y="2859791"/>
            <a:ext cx="8561973" cy="2942696"/>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61627" y="3350749"/>
            <a:ext cx="8128000" cy="2343602"/>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2400"/>
            </a:pPr>
            <a:endParaRPr lang="en-IE" sz="2000" dirty="0"/>
          </a:p>
          <a:p>
            <a:pPr marL="342900" indent="-342900" rtl="0">
              <a:buClr>
                <a:srgbClr val="A958DD"/>
              </a:buClr>
              <a:buFont typeface="Courier New" panose="02070309020205020404" pitchFamily="49" charset="0"/>
              <a:buChar char="o"/>
            </a:pPr>
            <a:r>
              <a:rPr lang="ga-ie" sz="2000" dirty="0"/>
              <a:t>faisnéis a achoimriú maidir le daoine óga a bhfuil rudaí gnóthaithe acu mar gheall ar a gcuid scileanna agus buanna</a:t>
            </a:r>
          </a:p>
          <a:p>
            <a:pPr marL="342900" indent="-342900" rtl="0">
              <a:buClr>
                <a:srgbClr val="A958DD"/>
              </a:buClr>
              <a:buFont typeface="Courier New" panose="02070309020205020404" pitchFamily="49" charset="0"/>
              <a:buChar char="o"/>
            </a:pPr>
            <a:r>
              <a:rPr lang="ga-ie" sz="2000" dirty="0"/>
              <a:t>machnamh a dhéanamh ar ár scileanna agus ár mbuanna féin</a:t>
            </a:r>
          </a:p>
          <a:p>
            <a:pPr marL="342900" indent="-342900" rtl="0">
              <a:buClr>
                <a:srgbClr val="A958DD"/>
              </a:buClr>
              <a:buFont typeface="Courier New" panose="02070309020205020404" pitchFamily="49" charset="0"/>
              <a:buChar char="o"/>
            </a:pPr>
            <a:r>
              <a:rPr lang="ga-ie" sz="2000" dirty="0"/>
              <a:t>na scileanna, na buanna agus na tacaíochtaí a shainaithint a theastaíonn uainn chun cuspóir a bhaint amach</a:t>
            </a:r>
          </a:p>
          <a:p>
            <a:pPr marL="228600" indent="-76200" rtl="0">
              <a:lnSpc>
                <a:spcPct val="90000"/>
              </a:lnSpc>
              <a:buClr>
                <a:srgbClr val="01334E"/>
              </a:buClr>
              <a:buSzPts val="2400"/>
            </a:pPr>
            <a:endParaRPr lang="en-IE" dirty="0"/>
          </a:p>
        </p:txBody>
      </p:sp>
      <p:pic>
        <p:nvPicPr>
          <p:cNvPr id="5" name="Google Shape;298;p17">
            <a:extLst>
              <a:ext uri="{FF2B5EF4-FFF2-40B4-BE49-F238E27FC236}">
                <a16:creationId xmlns:a16="http://schemas.microsoft.com/office/drawing/2014/main" id="{029FFDE3-AF25-7D19-8196-90215D4ACB65}"/>
              </a:ext>
            </a:extLst>
          </p:cNvPr>
          <p:cNvPicPr preferRelativeResize="0"/>
          <p:nvPr/>
        </p:nvPicPr>
        <p:blipFill rotWithShape="1">
          <a:blip r:embed="rId4">
            <a:alphaModFix/>
          </a:blip>
          <a:srcRect/>
          <a:stretch/>
        </p:blipFill>
        <p:spPr>
          <a:xfrm>
            <a:off x="690512" y="1491752"/>
            <a:ext cx="1935162" cy="1962584"/>
          </a:xfrm>
          <a:prstGeom prst="rect">
            <a:avLst/>
          </a:prstGeom>
          <a:noFill/>
          <a:ln>
            <a:noFill/>
          </a:ln>
        </p:spPr>
      </p:pic>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1800"/>
            </a:pPr>
            <a:r>
              <a:rPr lang="ga-ie" sz="1800" b="1"/>
              <a:t>Aonad 1, Ag seiceáil isteach leis na cuspóirí foghlama</a:t>
            </a:r>
          </a:p>
        </p:txBody>
      </p:sp>
      <p:pic>
        <p:nvPicPr>
          <p:cNvPr id="2" name="Google Shape;429;p64" descr="Icon&#10;&#10;Description automatically generated with low confidence">
            <a:extLst>
              <a:ext uri="{FF2B5EF4-FFF2-40B4-BE49-F238E27FC236}">
                <a16:creationId xmlns:a16="http://schemas.microsoft.com/office/drawing/2014/main" id="{86E4DEF6-60BC-8318-0A22-3490FE2FFDF0}"/>
              </a:ext>
            </a:extLst>
          </p:cNvPr>
          <p:cNvPicPr preferRelativeResize="0"/>
          <p:nvPr/>
        </p:nvPicPr>
        <p:blipFill rotWithShape="1">
          <a:blip r:embed="rId5">
            <a:alphaModFix/>
          </a:blip>
          <a:srcRect/>
          <a:stretch/>
        </p:blipFill>
        <p:spPr>
          <a:xfrm>
            <a:off x="2344585" y="1163649"/>
            <a:ext cx="621324" cy="433659"/>
          </a:xfrm>
          <a:prstGeom prst="rect">
            <a:avLst/>
          </a:prstGeom>
          <a:noFill/>
          <a:ln>
            <a:noFill/>
          </a:ln>
        </p:spPr>
      </p:pic>
      <p:pic>
        <p:nvPicPr>
          <p:cNvPr id="6" name="Google Shape;430;p64" descr="Icon&#10;&#10;Description automatically generated with low confidence">
            <a:extLst>
              <a:ext uri="{FF2B5EF4-FFF2-40B4-BE49-F238E27FC236}">
                <a16:creationId xmlns:a16="http://schemas.microsoft.com/office/drawing/2014/main" id="{C9DC37EA-1EB6-2108-0ED0-C194B427A65E}"/>
              </a:ext>
            </a:extLst>
          </p:cNvPr>
          <p:cNvPicPr preferRelativeResize="0"/>
          <p:nvPr/>
        </p:nvPicPr>
        <p:blipFill rotWithShape="1">
          <a:blip r:embed="rId5">
            <a:alphaModFix/>
          </a:blip>
          <a:srcRect/>
          <a:stretch/>
        </p:blipFill>
        <p:spPr>
          <a:xfrm rot="10800000">
            <a:off x="6248182" y="2363978"/>
            <a:ext cx="621324" cy="433659"/>
          </a:xfrm>
          <a:prstGeom prst="rect">
            <a:avLst/>
          </a:prstGeom>
          <a:noFill/>
          <a:ln>
            <a:noFill/>
          </a:ln>
        </p:spPr>
      </p:pic>
      <p:sp>
        <p:nvSpPr>
          <p:cNvPr id="7" name="TextBox 6">
            <a:extLst>
              <a:ext uri="{FF2B5EF4-FFF2-40B4-BE49-F238E27FC236}">
                <a16:creationId xmlns:a16="http://schemas.microsoft.com/office/drawing/2014/main" id="{BB616E6D-6E21-8BF8-13C3-32282384FE8B}"/>
              </a:ext>
            </a:extLst>
          </p:cNvPr>
          <p:cNvSpPr txBox="1"/>
          <p:nvPr/>
        </p:nvSpPr>
        <p:spPr>
          <a:xfrm>
            <a:off x="2422474" y="1380479"/>
            <a:ext cx="4136370" cy="1200329"/>
          </a:xfrm>
          <a:prstGeom prst="rect">
            <a:avLst/>
          </a:prstGeom>
          <a:noFill/>
        </p:spPr>
        <p:txBody>
          <a:bodyPr wrap="square" rtlCol="0">
            <a:spAutoFit/>
          </a:bodyPr>
          <a:lstStyle/>
          <a:p>
            <a:pPr marL="0" lvl="0" indent="0" algn="ctr" rtl="0">
              <a:lnSpc>
                <a:spcPct val="90000"/>
              </a:lnSpc>
              <a:spcBef>
                <a:spcPts val="0"/>
              </a:spcBef>
              <a:spcAft>
                <a:spcPts val="0"/>
              </a:spcAft>
              <a:buClr>
                <a:srgbClr val="01334E"/>
              </a:buClr>
              <a:buSzPts val="4000"/>
              <a:buNone/>
            </a:pPr>
            <a:r>
              <a:rPr lang="ga-ie" sz="2000" b="1" dirty="0"/>
              <a:t>Haigh arís! </a:t>
            </a:r>
          </a:p>
          <a:p>
            <a:pPr marL="0" lvl="0" indent="0" algn="ctr" rtl="0">
              <a:lnSpc>
                <a:spcPct val="90000"/>
              </a:lnSpc>
              <a:spcBef>
                <a:spcPts val="0"/>
              </a:spcBef>
              <a:spcAft>
                <a:spcPts val="0"/>
              </a:spcAft>
              <a:buClr>
                <a:srgbClr val="01334E"/>
              </a:buClr>
              <a:buSzPts val="4000"/>
              <a:buNone/>
            </a:pPr>
            <a:r>
              <a:rPr lang="ga-ie" sz="2000" b="1" dirty="0"/>
              <a:t>Conas mar a d’éirigh leat le hAonad 1?</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ga-ie" sz="2000" b="1" dirty="0"/>
              <a:t>Ar fhoghlaim tú conas...?</a:t>
            </a:r>
          </a:p>
        </p:txBody>
      </p:sp>
    </p:spTree>
    <p:extLst>
      <p:ext uri="{BB962C8B-B14F-4D97-AF65-F5344CB8AC3E}">
        <p14:creationId xmlns:p14="http://schemas.microsoft.com/office/powerpoint/2010/main" val="259697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1, Gníomhaíocht le cois</a:t>
            </a:r>
            <a:endParaRPr dirty="0"/>
          </a:p>
        </p:txBody>
      </p:sp>
      <p:sp>
        <p:nvSpPr>
          <p:cNvPr id="207" name="Google Shape;207;p8"/>
          <p:cNvSpPr txBox="1">
            <a:spLocks noGrp="1"/>
          </p:cNvSpPr>
          <p:nvPr>
            <p:ph type="body" idx="1"/>
          </p:nvPr>
        </p:nvSpPr>
        <p:spPr>
          <a:xfrm>
            <a:off x="1826914" y="1138421"/>
            <a:ext cx="3617188" cy="222726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1800" dirty="0"/>
              <a:t>Seo smaoineamh duit.</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ga-ie" sz="1800" dirty="0"/>
              <a:t>An gcuimhin leat an cuspóir sin go ndúirt tú gur mhaith leat é a bhaint amach?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ga-ie" sz="1800" dirty="0"/>
              <a:t>Nuair is féidir leat a rá i ndáiríre gur bhain tú do chuspóir amach, cad chuige nach ndéanfá sin a cheiliúradh trí phróifíl Gnóthachtálaithe Óga a dhéanamh díot féin?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ga-ie" sz="1800" dirty="0"/>
              <a:t>B’fhéidir gur féidir libh uile oibriú le chéile chun ‘Guinness Book of Records’ a dhéanamh do do rang féin?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ga-ie" sz="1800" dirty="0"/>
              <a:t>Chun an fhírinne a dhéanamh, tá sibh uile GO hIONTACH GO hOIFIGIÚIL!!!</a:t>
            </a:r>
            <a:endParaRPr sz="1800" dirty="0"/>
          </a:p>
        </p:txBody>
      </p:sp>
      <p:pic>
        <p:nvPicPr>
          <p:cNvPr id="12" name="Google Shape;298;p17">
            <a:extLst>
              <a:ext uri="{FF2B5EF4-FFF2-40B4-BE49-F238E27FC236}">
                <a16:creationId xmlns:a16="http://schemas.microsoft.com/office/drawing/2014/main" id="{79129725-F84C-6577-8039-10EBF3AF2CAD}"/>
              </a:ext>
            </a:extLst>
          </p:cNvPr>
          <p:cNvPicPr preferRelativeResize="0"/>
          <p:nvPr/>
        </p:nvPicPr>
        <p:blipFill rotWithShape="1">
          <a:blip r:embed="rId3">
            <a:alphaModFix/>
          </a:blip>
          <a:srcRect/>
          <a:stretch/>
        </p:blipFill>
        <p:spPr>
          <a:xfrm>
            <a:off x="6046178" y="628853"/>
            <a:ext cx="4969554" cy="4808170"/>
          </a:xfrm>
          <a:prstGeom prst="rect">
            <a:avLst/>
          </a:prstGeom>
          <a:noFill/>
          <a:ln>
            <a:noFill/>
          </a:ln>
        </p:spPr>
      </p:pic>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4">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5">
            <a:alphaModFix/>
          </a:blip>
          <a:srcRect/>
          <a:stretch/>
        </p:blipFill>
        <p:spPr>
          <a:xfrm>
            <a:off x="11066124" y="847441"/>
            <a:ext cx="1007241" cy="1007241"/>
          </a:xfrm>
          <a:prstGeom prst="rect">
            <a:avLst/>
          </a:prstGeom>
          <a:noFill/>
          <a:ln>
            <a:noFill/>
          </a:ln>
        </p:spPr>
      </p:pic>
      <p:pic>
        <p:nvPicPr>
          <p:cNvPr id="3" name="Google Shape;439;p65" descr="Icon&#10;&#10;Description automatically generated with low confidence">
            <a:extLst>
              <a:ext uri="{FF2B5EF4-FFF2-40B4-BE49-F238E27FC236}">
                <a16:creationId xmlns:a16="http://schemas.microsoft.com/office/drawing/2014/main" id="{FD1BC7CC-B717-F131-C91A-C9D6A1F82633}"/>
              </a:ext>
            </a:extLst>
          </p:cNvPr>
          <p:cNvPicPr preferRelativeResize="0"/>
          <p:nvPr/>
        </p:nvPicPr>
        <p:blipFill rotWithShape="1">
          <a:blip r:embed="rId6">
            <a:alphaModFix/>
          </a:blip>
          <a:srcRect/>
          <a:stretch/>
        </p:blipFill>
        <p:spPr>
          <a:xfrm>
            <a:off x="1258654" y="1057548"/>
            <a:ext cx="621324" cy="433659"/>
          </a:xfrm>
          <a:prstGeom prst="rect">
            <a:avLst/>
          </a:prstGeom>
          <a:noFill/>
          <a:ln>
            <a:noFill/>
          </a:ln>
        </p:spPr>
      </p:pic>
      <p:pic>
        <p:nvPicPr>
          <p:cNvPr id="4" name="Google Shape;440;p65" descr="Icon&#10;&#10;Description automatically generated with low confidence">
            <a:extLst>
              <a:ext uri="{FF2B5EF4-FFF2-40B4-BE49-F238E27FC236}">
                <a16:creationId xmlns:a16="http://schemas.microsoft.com/office/drawing/2014/main" id="{84DECB31-DE0C-30AD-8CAD-2FFE4C9B51A1}"/>
              </a:ext>
            </a:extLst>
          </p:cNvPr>
          <p:cNvPicPr preferRelativeResize="0"/>
          <p:nvPr/>
        </p:nvPicPr>
        <p:blipFill rotWithShape="1">
          <a:blip r:embed="rId6">
            <a:alphaModFix/>
          </a:blip>
          <a:srcRect/>
          <a:stretch/>
        </p:blipFill>
        <p:spPr>
          <a:xfrm rot="10800000">
            <a:off x="5340595" y="6073993"/>
            <a:ext cx="621324" cy="433659"/>
          </a:xfrm>
          <a:prstGeom prst="rect">
            <a:avLst/>
          </a:prstGeom>
          <a:noFill/>
          <a:ln>
            <a:noFill/>
          </a:ln>
        </p:spPr>
      </p:pic>
    </p:spTree>
    <p:extLst>
      <p:ext uri="{BB962C8B-B14F-4D97-AF65-F5344CB8AC3E}">
        <p14:creationId xmlns:p14="http://schemas.microsoft.com/office/powerpoint/2010/main" val="117348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77069F43-6DB0-13C4-2F23-860923EF7359}"/>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4" name="Google Shape;450;p66">
            <a:extLst>
              <a:ext uri="{FF2B5EF4-FFF2-40B4-BE49-F238E27FC236}">
                <a16:creationId xmlns:a16="http://schemas.microsoft.com/office/drawing/2014/main" id="{527C2F97-474D-4C24-500D-B7B143B4EBA1}"/>
              </a:ext>
            </a:extLst>
          </p:cNvPr>
          <p:cNvSpPr txBox="1"/>
          <p:nvPr/>
        </p:nvSpPr>
        <p:spPr>
          <a:xfrm>
            <a:off x="718052" y="2321084"/>
            <a:ext cx="2355633" cy="1415732"/>
          </a:xfrm>
          <a:prstGeom prst="rect">
            <a:avLst/>
          </a:prstGeom>
          <a:noFill/>
          <a:ln>
            <a:noFill/>
          </a:ln>
        </p:spPr>
        <p:txBody>
          <a:bodyPr spcFirstLastPara="1" wrap="square" lIns="91425" tIns="45700" rIns="91425" bIns="45700" rtlCol="0" anchor="t" anchorCtr="0">
            <a:spAutoFit/>
          </a:bodyPr>
          <a:lstStyle/>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Tionscadal Conaire</a:t>
            </a:r>
            <a:endParaRPr sz="1800" dirty="0"/>
          </a:p>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Institiúid Oideachais</a:t>
            </a:r>
            <a:endParaRPr sz="1800" dirty="0"/>
          </a:p>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Ollscoil Chathair Bhaile Átha Cliath</a:t>
            </a:r>
            <a:endParaRPr sz="1800" dirty="0"/>
          </a:p>
          <a:p>
            <a:pPr marL="0" marR="0" lvl="0" indent="0" algn="l">
              <a:lnSpc>
                <a:spcPct val="100000"/>
              </a:lnSpc>
              <a:spcBef>
                <a:spcPts val="0"/>
              </a:spcBef>
              <a:spcAft>
                <a:spcPts val="0"/>
              </a:spcAft>
              <a:buNone/>
            </a:pPr>
            <a:r>
              <a:rPr lang="ga-ie" sz="1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5DC973"/>
              </a:buClr>
              <a:buSzPts val="1800"/>
              <a:buFont typeface="Arial"/>
              <a:buNone/>
            </a:pPr>
            <a:r>
              <a:rPr lang="ga-ie"/>
              <a:t>Aonad 1: Scileanna agus Buanna Faoi Cheilt</a:t>
            </a:r>
            <a:endParaRPr dirty="0"/>
          </a:p>
        </p:txBody>
      </p:sp>
      <p:sp>
        <p:nvSpPr>
          <p:cNvPr id="165" name="Google Shape;165;p2"/>
          <p:cNvSpPr txBox="1">
            <a:spLocks noGrp="1"/>
          </p:cNvSpPr>
          <p:nvPr>
            <p:ph type="body" idx="1"/>
          </p:nvPr>
        </p:nvSpPr>
        <p:spPr>
          <a:xfrm>
            <a:off x="513149" y="968070"/>
            <a:ext cx="8128000" cy="2038194"/>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400"/>
              <a:buNone/>
            </a:pPr>
            <a:r>
              <a:rPr lang="ga-ie" sz="1800" b="1" dirty="0"/>
              <a:t>Cuspóirí foghlama molta</a:t>
            </a:r>
          </a:p>
          <a:p>
            <a:pPr marL="0" lvl="0" indent="0" algn="l" rtl="0">
              <a:lnSpc>
                <a:spcPct val="90000"/>
              </a:lnSpc>
              <a:spcBef>
                <a:spcPts val="0"/>
              </a:spcBef>
              <a:spcAft>
                <a:spcPts val="0"/>
              </a:spcAft>
              <a:buClr>
                <a:srgbClr val="01334E"/>
              </a:buClr>
              <a:buSzPts val="2400"/>
              <a:buNone/>
            </a:pPr>
            <a:endParaRPr lang="en-IE" sz="2000" dirty="0"/>
          </a:p>
          <a:p>
            <a:pPr marL="0" lvl="0" indent="0" algn="l" rtl="0">
              <a:lnSpc>
                <a:spcPct val="90000"/>
              </a:lnSpc>
              <a:spcBef>
                <a:spcPts val="0"/>
              </a:spcBef>
              <a:spcAft>
                <a:spcPts val="0"/>
              </a:spcAft>
              <a:buClr>
                <a:srgbClr val="01334E"/>
              </a:buClr>
              <a:buSzPts val="2400"/>
              <a:buNone/>
            </a:pPr>
            <a:r>
              <a:rPr lang="ga-ie" sz="1600" dirty="0"/>
              <a:t>Táimid ag foghlaim conas...</a:t>
            </a:r>
          </a:p>
          <a:p>
            <a:pPr marL="342900" indent="-342900" rtl="0">
              <a:spcBef>
                <a:spcPts val="0"/>
              </a:spcBef>
              <a:buClr>
                <a:srgbClr val="A958DD"/>
              </a:buClr>
              <a:buFont typeface="Courier New" panose="02070309020205020404" pitchFamily="49" charset="0"/>
              <a:buChar char="o"/>
            </a:pPr>
            <a:r>
              <a:rPr lang="ga-ie" sz="1600" dirty="0"/>
              <a:t>faisnéis a achoimriú maidir le daoine óga a bhfuil rudaí gnóthaithe acu mar gheall ar a gcuid scileanna agus buanna</a:t>
            </a:r>
          </a:p>
          <a:p>
            <a:pPr marL="342900" indent="-342900" rtl="0">
              <a:spcBef>
                <a:spcPts val="0"/>
              </a:spcBef>
              <a:buClr>
                <a:srgbClr val="A958DD"/>
              </a:buClr>
              <a:buFont typeface="Courier New" panose="02070309020205020404" pitchFamily="49" charset="0"/>
              <a:buChar char="o"/>
            </a:pPr>
            <a:r>
              <a:rPr lang="ga-ie" sz="1600" dirty="0"/>
              <a:t>machnamh a dhéanamh ar ár scileanna agus ár mbuanna féin</a:t>
            </a:r>
          </a:p>
          <a:p>
            <a:pPr marL="342900" indent="-342900" rtl="0">
              <a:spcBef>
                <a:spcPts val="0"/>
              </a:spcBef>
              <a:buClr>
                <a:srgbClr val="A958DD"/>
              </a:buClr>
              <a:buFont typeface="Courier New" panose="02070309020205020404" pitchFamily="49" charset="0"/>
              <a:buChar char="o"/>
            </a:pPr>
            <a:r>
              <a:rPr lang="ga-ie" sz="1600" dirty="0"/>
              <a:t>na scileanna, na buanna agus na tacaíochtaí a shainaithint a theastaíonn uainn chun cuspóir a bhaint amach</a:t>
            </a:r>
          </a:p>
          <a:p>
            <a:pPr marL="228600" lvl="0" indent="-76200" algn="l" rtl="0">
              <a:lnSpc>
                <a:spcPct val="90000"/>
              </a:lnSpc>
              <a:spcBef>
                <a:spcPts val="0"/>
              </a:spcBef>
              <a:spcAft>
                <a:spcPts val="0"/>
              </a:spcAft>
              <a:buClr>
                <a:srgbClr val="01334E"/>
              </a:buClr>
              <a:buSzPts val="2400"/>
              <a:buNone/>
            </a:pPr>
            <a:endParaRPr lang="en-IE"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000"/>
              <a:buNone/>
            </a:pPr>
            <a:r>
              <a:rPr lang="ga-ie" b="1" dirty="0"/>
              <a:t>Eochairscileanna</a:t>
            </a:r>
          </a:p>
          <a:p>
            <a:pPr marL="263525" indent="-263525" rtl="0">
              <a:spcBef>
                <a:spcPts val="0"/>
              </a:spcBef>
            </a:pPr>
            <a:r>
              <a:rPr lang="ga-ie" sz="1900" dirty="0"/>
              <a:t>Léamh agus scríobh a bheith agat</a:t>
            </a:r>
          </a:p>
          <a:p>
            <a:pPr marL="263525" indent="-263525" rtl="0">
              <a:spcBef>
                <a:spcPts val="0"/>
              </a:spcBef>
            </a:pPr>
            <a:r>
              <a:rPr lang="ga-ie" sz="1900" dirty="0"/>
              <a:t>Mé féin a bhainistiú</a:t>
            </a:r>
          </a:p>
          <a:p>
            <a:pPr marL="263525" indent="-263525" rtl="0">
              <a:spcBef>
                <a:spcPts val="0"/>
              </a:spcBef>
            </a:pPr>
            <a:r>
              <a:rPr lang="ga-ie" sz="1900" dirty="0"/>
              <a:t>Ag fanacht ar fónamh</a:t>
            </a:r>
          </a:p>
          <a:p>
            <a:pPr marL="263525" indent="-263525" rtl="0">
              <a:spcBef>
                <a:spcPts val="0"/>
              </a:spcBef>
            </a:pPr>
            <a:r>
              <a:rPr lang="ga-ie" sz="1900" dirty="0"/>
              <a:t>Faisnéis agus smaoineamh a bhainistiú</a:t>
            </a:r>
          </a:p>
          <a:p>
            <a:pPr marL="263525" indent="-263525" rtl="0">
              <a:spcBef>
                <a:spcPts val="0"/>
              </a:spcBef>
            </a:pPr>
            <a:r>
              <a:rPr lang="ga-ie" sz="1900" dirty="0"/>
              <a:t>A bheith uimheartha</a:t>
            </a:r>
          </a:p>
          <a:p>
            <a:pPr marL="263525" indent="-263525" rtl="0">
              <a:spcBef>
                <a:spcPts val="0"/>
              </a:spcBef>
            </a:pPr>
            <a:r>
              <a:rPr lang="ga-ie" sz="1900" dirty="0"/>
              <a:t>A bheith cruthaitheach</a:t>
            </a:r>
          </a:p>
          <a:p>
            <a:pPr marL="263525" indent="-263525" rtl="0">
              <a:spcBef>
                <a:spcPts val="0"/>
              </a:spcBef>
            </a:pPr>
            <a:r>
              <a:rPr lang="ga-ie" sz="1900" dirty="0"/>
              <a:t>Ag obair le daoine eile</a:t>
            </a:r>
          </a:p>
          <a:p>
            <a:pPr marL="263525" indent="-263525" rtl="0">
              <a:spcBef>
                <a:spcPts val="0"/>
              </a:spcBef>
            </a:pPr>
            <a:r>
              <a:rPr lang="ga-ie" sz="1900" dirty="0"/>
              <a:t>Cumarsáid</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2106304908"/>
              </p:ext>
            </p:extLst>
          </p:nvPr>
        </p:nvGraphicFramePr>
        <p:xfrm>
          <a:off x="356287" y="2960544"/>
          <a:ext cx="8284861" cy="3706918"/>
        </p:xfrm>
        <a:graphic>
          <a:graphicData uri="http://schemas.openxmlformats.org/drawingml/2006/table">
            <a:tbl>
              <a:tblPr firstRow="1" bandRow="1">
                <a:noFill/>
                <a:tableStyleId>{D0C22D7A-A71E-4F7F-B25F-03412A6EF1EF}</a:tableStyleId>
              </a:tblPr>
              <a:tblGrid>
                <a:gridCol w="1116913">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5847148">
                  <a:extLst>
                    <a:ext uri="{9D8B030D-6E8A-4147-A177-3AD203B41FA5}">
                      <a16:colId xmlns:a16="http://schemas.microsoft.com/office/drawing/2014/main" val="20003"/>
                    </a:ext>
                  </a:extLst>
                </a:gridCol>
              </a:tblGrid>
              <a:tr h="286709">
                <a:tc>
                  <a:txBody>
                    <a:bodyPr/>
                    <a:lstStyle/>
                    <a:p>
                      <a:pPr marL="0" marR="0" lvl="0" indent="0" algn="l" rtl="0">
                        <a:lnSpc>
                          <a:spcPct val="100000"/>
                        </a:lnSpc>
                        <a:spcBef>
                          <a:spcPts val="0"/>
                        </a:spcBef>
                        <a:spcAft>
                          <a:spcPts val="0"/>
                        </a:spcAft>
                        <a:buClr>
                          <a:srgbClr val="000000"/>
                        </a:buClr>
                        <a:buSzPts val="1600"/>
                        <a:buFont typeface="Arial"/>
                        <a:buNone/>
                      </a:pPr>
                      <a:r>
                        <a:rPr lang="ga-IE" sz="1300" b="1" i="0" u="none" strike="noStrike" cap="none" dirty="0">
                          <a:solidFill>
                            <a:srgbClr val="9C3FD8"/>
                          </a:solidFill>
                          <a:latin typeface="Arial"/>
                          <a:ea typeface="Arial"/>
                          <a:cs typeface="Arial"/>
                          <a:sym typeface="Arial"/>
                        </a:rPr>
                        <a:t>Sleamhnáin</a:t>
                      </a:r>
                      <a:endParaRPr lang="ga-IE" sz="1300" b="1" i="0" u="none" strike="noStrike" cap="none" dirty="0">
                        <a:latin typeface="Arial"/>
                        <a:ea typeface="Arial"/>
                        <a:cs typeface="Arial"/>
                        <a:sym typeface="Arial"/>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300" b="1" i="0" u="none" strike="noStrike" cap="none" dirty="0" err="1">
                          <a:solidFill>
                            <a:srgbClr val="9C3FD8"/>
                          </a:solidFill>
                          <a:latin typeface="Arial"/>
                          <a:ea typeface="Arial"/>
                          <a:cs typeface="Arial"/>
                          <a:sym typeface="Arial"/>
                        </a:rPr>
                        <a:t>Gníomhaíocht</a:t>
                      </a:r>
                      <a:endParaRPr lang="en-GB" sz="1300" u="none" strike="noStrike" cap="none" dirty="0"/>
                    </a:p>
                  </a:txBody>
                  <a:tcPr marL="91450" marR="91450" marT="45725" marB="45725">
                    <a:solidFill>
                      <a:schemeClr val="bg1"/>
                    </a:solidFill>
                  </a:tcPr>
                </a:tc>
                <a:tc>
                  <a:txBody>
                    <a:bodyPr/>
                    <a:lstStyle/>
                    <a:p>
                      <a:pPr marL="0" marR="0" lvl="0" indent="0" algn="l" rtl="0">
                        <a:spcBef>
                          <a:spcPts val="0"/>
                        </a:spcBef>
                        <a:spcAft>
                          <a:spcPts val="0"/>
                        </a:spcAft>
                        <a:buNone/>
                      </a:pPr>
                      <a:r>
                        <a:rPr lang="ga-ie" sz="1300" b="1" i="0" dirty="0">
                          <a:solidFill>
                            <a:srgbClr val="9C3FD8"/>
                          </a:solidFill>
                          <a:latin typeface="Arial"/>
                          <a:ea typeface="Arial"/>
                          <a:cs typeface="Arial"/>
                          <a:sym typeface="Arial"/>
                        </a:rPr>
                        <a:t>Cad a bheidh ar bun againn?</a:t>
                      </a:r>
                      <a:endParaRPr sz="13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ga-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300" b="0" i="0" dirty="0">
                          <a:latin typeface="Arial"/>
                          <a:ea typeface="Arial"/>
                          <a:cs typeface="Arial"/>
                          <a:sym typeface="Arial"/>
                        </a:rPr>
                        <a:t>Réamheolas ar na deilbhíní</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4</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dirty="0">
                          <a:latin typeface="Arial"/>
                          <a:ea typeface="Arial"/>
                          <a:cs typeface="Arial"/>
                          <a:sym typeface="Arial"/>
                        </a:rPr>
                        <a:t>Faisnéis a achoimriú agus a chur i láthair maidir le daoine óga eile</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5-7</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dirty="0">
                          <a:latin typeface="Arial"/>
                          <a:ea typeface="Arial"/>
                          <a:cs typeface="Arial"/>
                          <a:sym typeface="Arial"/>
                        </a:rPr>
                        <a:t>Machnamh a dhéanamh ar ár scileanna agus ár mbuanna, iad sin a chomhroinnt le daoine eile agus an ceangal a dhéanamh le 8 n-eochairscil den tsraith shóisearach </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8</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dirty="0">
                          <a:latin typeface="Arial"/>
                          <a:ea typeface="Arial"/>
                          <a:cs typeface="Arial"/>
                          <a:sym typeface="Arial"/>
                        </a:rPr>
                        <a:t>Plé a dhéanamh ar na buntáistí agus na míbhuntáistí a bhaineann le scileanna agus buanna a bheith agat agus le hiad a fháil/a fhorbairt</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9-10</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4</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dirty="0">
                          <a:latin typeface="Arial"/>
                          <a:ea typeface="Arial"/>
                          <a:cs typeface="Arial"/>
                          <a:sym typeface="Arial"/>
                        </a:rPr>
                        <a:t>Cuspóir a shocrú agus na scileanna, buanna agus tacaíochtaí a shainaithint a theastaíonn chun an cuspóir sin a bhaint amach</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4"/>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11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5</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dirty="0">
                          <a:latin typeface="Arial"/>
                          <a:ea typeface="Arial"/>
                          <a:cs typeface="Arial"/>
                          <a:sym typeface="Arial"/>
                        </a:rPr>
                        <a:t>Machnamh a dhéanamh ar na scileanna agus buanna a úsáideadh san aonad seo</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3526138960"/>
                  </a:ext>
                </a:extLst>
              </a:tr>
              <a:tr h="317117">
                <a:tc>
                  <a:txBody>
                    <a:bodyPr/>
                    <a:lstStyle/>
                    <a:p>
                      <a:pPr marL="0" marR="0" lvl="0" indent="0" algn="l" rtl="0">
                        <a:spcBef>
                          <a:spcPts val="0"/>
                        </a:spcBef>
                        <a:spcAft>
                          <a:spcPts val="0"/>
                        </a:spcAft>
                        <a:buNone/>
                      </a:pPr>
                      <a:r>
                        <a:rPr lang="ga-ie" sz="1300"/>
                        <a:t>12</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6</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300" b="0" i="0" dirty="0">
                          <a:latin typeface="Arial"/>
                          <a:ea typeface="Arial"/>
                          <a:cs typeface="Arial"/>
                          <a:sym typeface="Arial"/>
                        </a:rPr>
                        <a:t>Ag seiceáil isteach leis na cuspóirí foghlama</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ga-ie" sz="1300"/>
                        <a:t>13</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Ceacht le cois</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300" b="0" i="0" dirty="0">
                          <a:latin typeface="Arial"/>
                          <a:ea typeface="Arial"/>
                          <a:cs typeface="Arial"/>
                          <a:sym typeface="Arial"/>
                        </a:rPr>
                        <a:t>Plé a dhéanamh ar conas baint amach ár gcuspóirí a cheiliúradh</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rtlCol="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Fad: </a:t>
            </a:r>
            <a:r>
              <a:rPr lang="ga-ie" sz="1600" i="0" u="none" strike="noStrike" cap="none" dirty="0">
                <a:solidFill>
                  <a:schemeClr val="lt1"/>
                </a:solidFill>
                <a:latin typeface="Arial"/>
                <a:ea typeface="Arial"/>
                <a:cs typeface="Arial"/>
                <a:sym typeface="Arial"/>
              </a:rPr>
              <a:t>Thart ar 2 uair a chloig</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rtlCol="0" anchor="ctr" anchorCtr="0">
            <a:noAutofit/>
          </a:bodyPr>
          <a:lstStyle/>
          <a:p>
            <a:pPr lvl="2" rtl="0">
              <a:lnSpc>
                <a:spcPct val="90000"/>
              </a:lnSpc>
              <a:buClr>
                <a:srgbClr val="01334E"/>
              </a:buClr>
              <a:buSzPts val="1800"/>
            </a:pPr>
            <a:r>
              <a:rPr lang="ga-ie" sz="2000" b="1" i="0" u="none" strike="noStrike" cap="none" dirty="0">
                <a:solidFill>
                  <a:srgbClr val="01334E"/>
                </a:solidFill>
                <a:latin typeface="Arial"/>
                <a:ea typeface="Arial"/>
                <a:cs typeface="Arial"/>
                <a:sym typeface="Arial"/>
              </a:rPr>
              <a:t>Táscairí Folláine</a:t>
            </a:r>
          </a:p>
          <a:p>
            <a:pPr marL="285750" lvl="2" indent="-285750" rtl="0">
              <a:lnSpc>
                <a:spcPct val="90000"/>
              </a:lnSpc>
              <a:buClr>
                <a:srgbClr val="01334E"/>
              </a:buClr>
              <a:buSzPts val="1800"/>
              <a:buFont typeface="Arial" panose="020B0604020202020204" pitchFamily="34" charset="0"/>
              <a:buChar char="•"/>
            </a:pPr>
            <a:r>
              <a:rPr lang="ga-ie" sz="1900" dirty="0">
                <a:solidFill>
                  <a:srgbClr val="01334E"/>
                </a:solidFill>
              </a:rPr>
              <a:t>Freagrach</a:t>
            </a:r>
          </a:p>
          <a:p>
            <a:pPr marL="285750" lvl="2" indent="-285750" rtl="0">
              <a:lnSpc>
                <a:spcPct val="90000"/>
              </a:lnSpc>
              <a:buClr>
                <a:srgbClr val="01334E"/>
              </a:buClr>
              <a:buSzPts val="1800"/>
              <a:buFont typeface="Arial" panose="020B0604020202020204" pitchFamily="34" charset="0"/>
              <a:buChar char="•"/>
            </a:pPr>
            <a:r>
              <a:rPr lang="ga-ie" sz="1900" i="0" u="none" strike="noStrike" cap="none" dirty="0">
                <a:solidFill>
                  <a:srgbClr val="01334E"/>
                </a:solidFill>
                <a:latin typeface="Arial"/>
                <a:ea typeface="Arial"/>
                <a:cs typeface="Arial"/>
                <a:sym typeface="Arial"/>
              </a:rPr>
              <a:t>Athléimneach</a:t>
            </a:r>
          </a:p>
          <a:p>
            <a:pPr marL="285750" lvl="2" indent="-285750" rtl="0">
              <a:lnSpc>
                <a:spcPct val="90000"/>
              </a:lnSpc>
              <a:buClr>
                <a:srgbClr val="01334E"/>
              </a:buClr>
              <a:buSzPts val="1800"/>
              <a:buFont typeface="Arial" panose="020B0604020202020204" pitchFamily="34" charset="0"/>
              <a:buChar char="•"/>
            </a:pPr>
            <a:r>
              <a:rPr lang="ga-ie" sz="1900" dirty="0">
                <a:solidFill>
                  <a:srgbClr val="01334E"/>
                </a:solidFill>
              </a:rPr>
              <a:t>Nasctha</a:t>
            </a:r>
            <a:endParaRPr lang="en-IE" sz="1900" i="0" u="none" strike="noStrike" cap="none" dirty="0">
              <a:solidFill>
                <a:srgbClr val="01334E"/>
              </a:solidFill>
              <a:latin typeface="Arial"/>
              <a:ea typeface="Arial"/>
              <a:cs typeface="Arial"/>
              <a:sym typeface="Arial"/>
            </a:endParaRPr>
          </a:p>
          <a:p>
            <a:pPr marL="285750" lvl="2" indent="-285750" rtl="0">
              <a:lnSpc>
                <a:spcPct val="90000"/>
              </a:lnSpc>
              <a:buClr>
                <a:srgbClr val="01334E"/>
              </a:buClr>
              <a:buSzPts val="1800"/>
              <a:buFont typeface="Arial" panose="020B0604020202020204" pitchFamily="34" charset="0"/>
              <a:buChar char="•"/>
            </a:pPr>
            <a:r>
              <a:rPr lang="ga-ie" sz="1900" dirty="0">
                <a:solidFill>
                  <a:srgbClr val="01334E"/>
                </a:solidFill>
              </a:rPr>
              <a:t>Feasach</a:t>
            </a:r>
            <a:endParaRPr sz="1900" i="0" u="none" strike="noStrike" cap="none" dirty="0">
              <a:solidFill>
                <a:srgbClr val="01334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1, Réamheolas</a:t>
            </a:r>
            <a:endParaRPr dirty="0"/>
          </a:p>
        </p:txBody>
      </p:sp>
      <p:sp>
        <p:nvSpPr>
          <p:cNvPr id="207" name="Google Shape;207;p8"/>
          <p:cNvSpPr txBox="1">
            <a:spLocks noGrp="1"/>
          </p:cNvSpPr>
          <p:nvPr>
            <p:ph type="body" idx="1"/>
          </p:nvPr>
        </p:nvSpPr>
        <p:spPr>
          <a:xfrm>
            <a:off x="661059" y="1004892"/>
            <a:ext cx="4969554" cy="222726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2000" dirty="0"/>
              <a:t>Haigh, is mise Larissa. </a:t>
            </a:r>
          </a:p>
          <a:p>
            <a:pPr marL="0" lvl="0" indent="0" algn="ctr" rtl="0">
              <a:lnSpc>
                <a:spcPct val="90000"/>
              </a:lnSpc>
              <a:spcBef>
                <a:spcPts val="0"/>
              </a:spcBef>
              <a:spcAft>
                <a:spcPts val="0"/>
              </a:spcAft>
              <a:buClr>
                <a:srgbClr val="01334E"/>
              </a:buClr>
              <a:buSzPts val="4000"/>
              <a:buNone/>
            </a:pPr>
            <a:r>
              <a:rPr lang="ga-ie" sz="2000" dirty="0"/>
              <a:t>Deas buaileadh leat! </a:t>
            </a:r>
          </a:p>
          <a:p>
            <a:pPr marL="0" lvl="0" indent="0" algn="ctr" rtl="0">
              <a:lnSpc>
                <a:spcPct val="90000"/>
              </a:lnSpc>
              <a:spcBef>
                <a:spcPts val="0"/>
              </a:spcBef>
              <a:spcAft>
                <a:spcPts val="0"/>
              </a:spcAft>
              <a:buClr>
                <a:srgbClr val="01334E"/>
              </a:buClr>
              <a:buSzPts val="4000"/>
              <a:buNone/>
            </a:pPr>
            <a:r>
              <a:rPr lang="ga-ie" sz="2000" dirty="0"/>
              <a:t>Tá mé anseo le hinsint duit go mbainimid úsáid as deilbhíní (na pictiúir bheaga thíos) san aonad seo. Cuideoidh siad sin leat an méid a bheidh á dhéanamh agat le linn na ngníomhaíochtaí éagsúla a thuiscint. </a:t>
            </a:r>
          </a:p>
          <a:p>
            <a:pPr marL="0" lvl="0" indent="0" algn="ctr" rtl="0">
              <a:lnSpc>
                <a:spcPct val="90000"/>
              </a:lnSpc>
              <a:spcBef>
                <a:spcPts val="0"/>
              </a:spcBef>
              <a:spcAft>
                <a:spcPts val="0"/>
              </a:spcAft>
              <a:buClr>
                <a:srgbClr val="01334E"/>
              </a:buClr>
              <a:buSzPts val="4000"/>
              <a:buNone/>
            </a:pPr>
            <a:r>
              <a:rPr lang="ga-ie" sz="2000" dirty="0"/>
              <a:t>Bain sult as (agus bí ag foghlaim)!</a:t>
            </a:r>
          </a:p>
          <a:p>
            <a:pPr marL="0" lvl="0" indent="0" algn="ctr" rtl="0">
              <a:lnSpc>
                <a:spcPct val="90000"/>
              </a:lnSpc>
              <a:spcBef>
                <a:spcPts val="0"/>
              </a:spcBef>
              <a:spcAft>
                <a:spcPts val="0"/>
              </a:spcAft>
              <a:buClr>
                <a:srgbClr val="01334E"/>
              </a:buClr>
              <a:buSzPts val="4000"/>
              <a:buNone/>
            </a:pPr>
            <a:r>
              <a:rPr lang="ga-ie" sz="2800" dirty="0"/>
              <a:t> </a:t>
            </a:r>
            <a:endParaRPr sz="2800" dirty="0"/>
          </a:p>
        </p:txBody>
      </p:sp>
      <p:pic>
        <p:nvPicPr>
          <p:cNvPr id="12" name="Google Shape;298;p17">
            <a:extLst>
              <a:ext uri="{FF2B5EF4-FFF2-40B4-BE49-F238E27FC236}">
                <a16:creationId xmlns:a16="http://schemas.microsoft.com/office/drawing/2014/main" id="{79129725-F84C-6577-8039-10EBF3AF2CAD}"/>
              </a:ext>
            </a:extLst>
          </p:cNvPr>
          <p:cNvPicPr preferRelativeResize="0"/>
          <p:nvPr/>
        </p:nvPicPr>
        <p:blipFill rotWithShape="1">
          <a:blip r:embed="rId3">
            <a:alphaModFix/>
          </a:blip>
          <a:srcRect/>
          <a:stretch/>
        </p:blipFill>
        <p:spPr>
          <a:xfrm>
            <a:off x="6046178" y="628853"/>
            <a:ext cx="4969554" cy="4808170"/>
          </a:xfrm>
          <a:prstGeom prst="rect">
            <a:avLst/>
          </a:prstGeom>
          <a:noFill/>
          <a:ln>
            <a:noFill/>
          </a:ln>
        </p:spPr>
      </p:pic>
      <p:grpSp>
        <p:nvGrpSpPr>
          <p:cNvPr id="17" name="Group 16">
            <a:extLst>
              <a:ext uri="{FF2B5EF4-FFF2-40B4-BE49-F238E27FC236}">
                <a16:creationId xmlns:a16="http://schemas.microsoft.com/office/drawing/2014/main" id="{F227C52B-9564-A6C4-3556-C2460EBDD5FD}"/>
              </a:ext>
            </a:extLst>
          </p:cNvPr>
          <p:cNvGrpSpPr/>
          <p:nvPr/>
        </p:nvGrpSpPr>
        <p:grpSpPr>
          <a:xfrm>
            <a:off x="563926" y="3893964"/>
            <a:ext cx="5288234" cy="2730755"/>
            <a:chOff x="563926" y="3993980"/>
            <a:chExt cx="5288234" cy="2730755"/>
          </a:xfrm>
        </p:grpSpPr>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4">
              <a:alphaModFix/>
            </a:blip>
            <a:srcRect/>
            <a:stretch/>
          </p:blipFill>
          <p:spPr>
            <a:xfrm>
              <a:off x="610565" y="3993980"/>
              <a:ext cx="5181190" cy="2730755"/>
            </a:xfrm>
            <a:prstGeom prst="rect">
              <a:avLst/>
            </a:prstGeom>
            <a:noFill/>
            <a:ln>
              <a:noFill/>
            </a:ln>
          </p:spPr>
        </p:pic>
        <p:pic>
          <p:nvPicPr>
            <p:cNvPr id="3" name="Google Shape;326;p19" descr="Icon&#10;&#10;Description automatically generated">
              <a:extLst>
                <a:ext uri="{FF2B5EF4-FFF2-40B4-BE49-F238E27FC236}">
                  <a16:creationId xmlns:a16="http://schemas.microsoft.com/office/drawing/2014/main" id="{A19F2577-B3E6-DBB4-7AE0-F97F0F4A0127}"/>
                </a:ext>
              </a:extLst>
            </p:cNvPr>
            <p:cNvPicPr preferRelativeResize="0"/>
            <p:nvPr/>
          </p:nvPicPr>
          <p:blipFill rotWithShape="1">
            <a:blip r:embed="rId5">
              <a:alphaModFix/>
            </a:blip>
            <a:srcRect/>
            <a:stretch/>
          </p:blipFill>
          <p:spPr>
            <a:xfrm>
              <a:off x="3105641" y="4849842"/>
              <a:ext cx="1007241" cy="1007241"/>
            </a:xfrm>
            <a:prstGeom prst="rect">
              <a:avLst/>
            </a:prstGeom>
            <a:noFill/>
            <a:ln>
              <a:noFill/>
            </a:ln>
          </p:spPr>
        </p:pic>
        <p:pic>
          <p:nvPicPr>
            <p:cNvPr id="4" name="Google Shape;337;p19" descr="Icon&#10;&#10;Description automatically generated">
              <a:extLst>
                <a:ext uri="{FF2B5EF4-FFF2-40B4-BE49-F238E27FC236}">
                  <a16:creationId xmlns:a16="http://schemas.microsoft.com/office/drawing/2014/main" id="{6EA73DF0-05DB-C79E-F489-0F78612F4F66}"/>
                </a:ext>
              </a:extLst>
            </p:cNvPr>
            <p:cNvPicPr preferRelativeResize="0"/>
            <p:nvPr/>
          </p:nvPicPr>
          <p:blipFill rotWithShape="1">
            <a:blip r:embed="rId6">
              <a:alphaModFix/>
            </a:blip>
            <a:srcRect/>
            <a:stretch/>
          </p:blipFill>
          <p:spPr>
            <a:xfrm>
              <a:off x="572482" y="4877549"/>
              <a:ext cx="1007241" cy="1007241"/>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7">
              <a:alphaModFix/>
            </a:blip>
            <a:srcRect/>
            <a:stretch/>
          </p:blipFill>
          <p:spPr>
            <a:xfrm>
              <a:off x="572482" y="4024142"/>
              <a:ext cx="1007241" cy="1007241"/>
            </a:xfrm>
            <a:prstGeom prst="rect">
              <a:avLst/>
            </a:prstGeom>
            <a:noFill/>
            <a:ln>
              <a:noFill/>
            </a:ln>
          </p:spPr>
        </p:pic>
        <p:pic>
          <p:nvPicPr>
            <p:cNvPr id="6" name="Google Shape;346;p19" descr="Icon&#10;&#10;Description automatically generated">
              <a:extLst>
                <a:ext uri="{FF2B5EF4-FFF2-40B4-BE49-F238E27FC236}">
                  <a16:creationId xmlns:a16="http://schemas.microsoft.com/office/drawing/2014/main" id="{859EC7AB-BCA5-FFA4-2ED7-88BBE2DE2FDB}"/>
                </a:ext>
              </a:extLst>
            </p:cNvPr>
            <p:cNvPicPr preferRelativeResize="0"/>
            <p:nvPr/>
          </p:nvPicPr>
          <p:blipFill rotWithShape="1">
            <a:blip r:embed="rId8">
              <a:alphaModFix/>
            </a:blip>
            <a:srcRect/>
            <a:stretch/>
          </p:blipFill>
          <p:spPr>
            <a:xfrm>
              <a:off x="3135195" y="4024141"/>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470566" y="4349013"/>
              <a:ext cx="1840832" cy="369332"/>
            </a:xfrm>
            <a:prstGeom prst="rect">
              <a:avLst/>
            </a:prstGeom>
            <a:noFill/>
          </p:spPr>
          <p:txBody>
            <a:bodyPr wrap="square" rtlCol="0">
              <a:spAutoFit/>
            </a:bodyPr>
            <a:lstStyle/>
            <a:p>
              <a:r>
                <a:rPr lang="ga-ie" sz="1800" dirty="0"/>
                <a:t>Obair aonair</a:t>
              </a:r>
            </a:p>
          </p:txBody>
        </p:sp>
        <p:sp>
          <p:nvSpPr>
            <p:cNvPr id="8" name="TextBox 7">
              <a:extLst>
                <a:ext uri="{FF2B5EF4-FFF2-40B4-BE49-F238E27FC236}">
                  <a16:creationId xmlns:a16="http://schemas.microsoft.com/office/drawing/2014/main" id="{E159AB85-EB10-C6AE-1E9C-956F8E690A42}"/>
                </a:ext>
              </a:extLst>
            </p:cNvPr>
            <p:cNvSpPr txBox="1"/>
            <p:nvPr/>
          </p:nvSpPr>
          <p:spPr>
            <a:xfrm>
              <a:off x="1478169" y="5079514"/>
              <a:ext cx="1840832" cy="646331"/>
            </a:xfrm>
            <a:prstGeom prst="rect">
              <a:avLst/>
            </a:prstGeom>
            <a:noFill/>
          </p:spPr>
          <p:txBody>
            <a:bodyPr wrap="square" rtlCol="0">
              <a:spAutoFit/>
            </a:bodyPr>
            <a:lstStyle/>
            <a:p>
              <a:r>
                <a:rPr lang="ga-ie" sz="1800" dirty="0"/>
                <a:t>Obair i mbeirteanna</a:t>
              </a:r>
            </a:p>
          </p:txBody>
        </p:sp>
        <p:sp>
          <p:nvSpPr>
            <p:cNvPr id="9" name="TextBox 8">
              <a:extLst>
                <a:ext uri="{FF2B5EF4-FFF2-40B4-BE49-F238E27FC236}">
                  <a16:creationId xmlns:a16="http://schemas.microsoft.com/office/drawing/2014/main" id="{2E236B09-07C1-E514-BF31-9CD3255F0B82}"/>
                </a:ext>
              </a:extLst>
            </p:cNvPr>
            <p:cNvSpPr txBox="1"/>
            <p:nvPr/>
          </p:nvSpPr>
          <p:spPr>
            <a:xfrm>
              <a:off x="3996122" y="4216933"/>
              <a:ext cx="1840832" cy="646331"/>
            </a:xfrm>
            <a:prstGeom prst="rect">
              <a:avLst/>
            </a:prstGeom>
            <a:noFill/>
          </p:spPr>
          <p:txBody>
            <a:bodyPr wrap="square" rtlCol="0">
              <a:spAutoFit/>
            </a:bodyPr>
            <a:lstStyle/>
            <a:p>
              <a:r>
                <a:rPr lang="ga-ie" sz="1800" dirty="0"/>
                <a:t>Láithreoireacht a dhéanamh</a:t>
              </a:r>
            </a:p>
          </p:txBody>
        </p:sp>
        <p:sp>
          <p:nvSpPr>
            <p:cNvPr id="10" name="TextBox 9">
              <a:extLst>
                <a:ext uri="{FF2B5EF4-FFF2-40B4-BE49-F238E27FC236}">
                  <a16:creationId xmlns:a16="http://schemas.microsoft.com/office/drawing/2014/main" id="{CDC3503C-2617-70F5-03EB-B93B91D5A7F1}"/>
                </a:ext>
              </a:extLst>
            </p:cNvPr>
            <p:cNvSpPr txBox="1"/>
            <p:nvPr/>
          </p:nvSpPr>
          <p:spPr>
            <a:xfrm>
              <a:off x="4011328" y="5143248"/>
              <a:ext cx="1840832" cy="369332"/>
            </a:xfrm>
            <a:prstGeom prst="rect">
              <a:avLst/>
            </a:prstGeom>
            <a:noFill/>
          </p:spPr>
          <p:txBody>
            <a:bodyPr wrap="square" rtlCol="0">
              <a:spAutoFit/>
            </a:bodyPr>
            <a:lstStyle/>
            <a:p>
              <a:r>
                <a:rPr lang="ga-ie" sz="1800" dirty="0"/>
                <a:t>Téigh ar líne</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9">
              <a:alphaModFix/>
            </a:blip>
            <a:srcRect/>
            <a:stretch/>
          </p:blipFill>
          <p:spPr>
            <a:xfrm>
              <a:off x="563926" y="5651335"/>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470566" y="5943052"/>
              <a:ext cx="1840832" cy="369332"/>
            </a:xfrm>
            <a:prstGeom prst="rect">
              <a:avLst/>
            </a:prstGeom>
            <a:noFill/>
          </p:spPr>
          <p:txBody>
            <a:bodyPr wrap="square" rtlCol="0">
              <a:spAutoFit/>
            </a:bodyPr>
            <a:lstStyle/>
            <a:p>
              <a:r>
                <a:rPr lang="ga-ie" sz="1800"/>
                <a:t>Obair ghrúpa</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10">
              <a:alphaModFix/>
            </a:blip>
            <a:srcRect/>
            <a:stretch/>
          </p:blipFill>
          <p:spPr>
            <a:xfrm>
              <a:off x="3135195" y="5624097"/>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011328" y="5826907"/>
              <a:ext cx="1840832" cy="646331"/>
            </a:xfrm>
            <a:prstGeom prst="rect">
              <a:avLst/>
            </a:prstGeom>
            <a:noFill/>
          </p:spPr>
          <p:txBody>
            <a:bodyPr wrap="square" rtlCol="0">
              <a:spAutoFit/>
            </a:bodyPr>
            <a:lstStyle/>
            <a:p>
              <a:r>
                <a:rPr lang="ga-ie" sz="1800" dirty="0"/>
                <a:t>Gníomhaíocht le cois</a:t>
              </a:r>
            </a:p>
          </p:txBody>
        </p:sp>
      </p:grpSp>
      <p:pic>
        <p:nvPicPr>
          <p:cNvPr id="18" name="Google Shape;247;p53" descr="Icon&#10;&#10;Description automatically generated with low confidence">
            <a:extLst>
              <a:ext uri="{FF2B5EF4-FFF2-40B4-BE49-F238E27FC236}">
                <a16:creationId xmlns:a16="http://schemas.microsoft.com/office/drawing/2014/main" id="{FD11B6BC-75E8-BA88-815C-55DAA4650656}"/>
              </a:ext>
            </a:extLst>
          </p:cNvPr>
          <p:cNvPicPr preferRelativeResize="0"/>
          <p:nvPr/>
        </p:nvPicPr>
        <p:blipFill rotWithShape="1">
          <a:blip r:embed="rId11">
            <a:alphaModFix/>
          </a:blip>
          <a:srcRect/>
          <a:stretch/>
        </p:blipFill>
        <p:spPr>
          <a:xfrm>
            <a:off x="731887" y="904833"/>
            <a:ext cx="685903" cy="433659"/>
          </a:xfrm>
          <a:prstGeom prst="rect">
            <a:avLst/>
          </a:prstGeom>
          <a:noFill/>
          <a:ln>
            <a:noFill/>
          </a:ln>
        </p:spPr>
      </p:pic>
      <p:pic>
        <p:nvPicPr>
          <p:cNvPr id="19" name="Google Shape;248;p53" descr="Icon&#10;&#10;Description automatically generated with low confidence">
            <a:extLst>
              <a:ext uri="{FF2B5EF4-FFF2-40B4-BE49-F238E27FC236}">
                <a16:creationId xmlns:a16="http://schemas.microsoft.com/office/drawing/2014/main" id="{23238467-A099-8FF1-35EC-075CF93655AA}"/>
              </a:ext>
            </a:extLst>
          </p:cNvPr>
          <p:cNvPicPr preferRelativeResize="0"/>
          <p:nvPr/>
        </p:nvPicPr>
        <p:blipFill rotWithShape="1">
          <a:blip r:embed="rId11">
            <a:alphaModFix/>
          </a:blip>
          <a:srcRect/>
          <a:stretch/>
        </p:blipFill>
        <p:spPr>
          <a:xfrm rot="10800000">
            <a:off x="5382598" y="3240948"/>
            <a:ext cx="685903" cy="433659"/>
          </a:xfrm>
          <a:prstGeom prst="rect">
            <a:avLst/>
          </a:prstGeom>
          <a:noFill/>
          <a:ln>
            <a:noFill/>
          </a:ln>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8" name="Google Shape;425;p21" descr="Shape, square&#10;&#10;Description automatically generated">
            <a:extLst>
              <a:ext uri="{FF2B5EF4-FFF2-40B4-BE49-F238E27FC236}">
                <a16:creationId xmlns:a16="http://schemas.microsoft.com/office/drawing/2014/main" id="{B0D015A2-F1C8-979B-F89E-68438AE531F7}"/>
              </a:ext>
            </a:extLst>
          </p:cNvPr>
          <p:cNvPicPr preferRelativeResize="0"/>
          <p:nvPr/>
        </p:nvPicPr>
        <p:blipFill rotWithShape="1">
          <a:blip r:embed="rId3">
            <a:alphaModFix/>
          </a:blip>
          <a:srcRect/>
          <a:stretch/>
        </p:blipFill>
        <p:spPr>
          <a:xfrm rot="5400000">
            <a:off x="10712870" y="1301160"/>
            <a:ext cx="1638856" cy="820582"/>
          </a:xfrm>
          <a:prstGeom prst="rect">
            <a:avLst/>
          </a:prstGeom>
          <a:noFill/>
          <a:ln>
            <a:noFill/>
          </a:ln>
        </p:spPr>
      </p:pic>
      <p:sp>
        <p:nvSpPr>
          <p:cNvPr id="172" name="Google Shape;172;p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1</a:t>
            </a:r>
            <a:endParaRPr dirty="0"/>
          </a:p>
        </p:txBody>
      </p:sp>
      <p:pic>
        <p:nvPicPr>
          <p:cNvPr id="3" name="Picture 2">
            <a:extLst>
              <a:ext uri="{FF2B5EF4-FFF2-40B4-BE49-F238E27FC236}">
                <a16:creationId xmlns:a16="http://schemas.microsoft.com/office/drawing/2014/main" id="{6EF6D1C0-F449-737A-7E8B-28C6D33C8401}"/>
              </a:ext>
            </a:extLst>
          </p:cNvPr>
          <p:cNvPicPr>
            <a:picLocks noChangeAspect="1"/>
          </p:cNvPicPr>
          <p:nvPr/>
        </p:nvPicPr>
        <p:blipFill rotWithShape="1">
          <a:blip r:embed="rId4"/>
          <a:srcRect l="8790" t="30968" r="9597" b="14265"/>
          <a:stretch/>
        </p:blipFill>
        <p:spPr>
          <a:xfrm>
            <a:off x="434945" y="2153259"/>
            <a:ext cx="10575393" cy="3991897"/>
          </a:xfrm>
          <a:prstGeom prst="rect">
            <a:avLst/>
          </a:prstGeom>
        </p:spPr>
      </p:pic>
      <p:pic>
        <p:nvPicPr>
          <p:cNvPr id="4" name="Google Shape;309;p18">
            <a:extLst>
              <a:ext uri="{FF2B5EF4-FFF2-40B4-BE49-F238E27FC236}">
                <a16:creationId xmlns:a16="http://schemas.microsoft.com/office/drawing/2014/main" id="{5D257F8F-A0CF-D663-7696-57916D7421C6}"/>
              </a:ext>
            </a:extLst>
          </p:cNvPr>
          <p:cNvPicPr preferRelativeResize="0"/>
          <p:nvPr/>
        </p:nvPicPr>
        <p:blipFill rotWithShape="1">
          <a:blip r:embed="rId5">
            <a:alphaModFix/>
          </a:blip>
          <a:srcRect/>
          <a:stretch/>
        </p:blipFill>
        <p:spPr>
          <a:xfrm>
            <a:off x="117984" y="857470"/>
            <a:ext cx="1935162" cy="1962583"/>
          </a:xfrm>
          <a:prstGeom prst="rect">
            <a:avLst/>
          </a:prstGeom>
          <a:noFill/>
          <a:ln>
            <a:noFill/>
          </a:ln>
        </p:spPr>
      </p:pic>
      <p:grpSp>
        <p:nvGrpSpPr>
          <p:cNvPr id="11" name="Group 10">
            <a:extLst>
              <a:ext uri="{FF2B5EF4-FFF2-40B4-BE49-F238E27FC236}">
                <a16:creationId xmlns:a16="http://schemas.microsoft.com/office/drawing/2014/main" id="{420888C1-8072-CCD7-8613-0B07182C069F}"/>
              </a:ext>
            </a:extLst>
          </p:cNvPr>
          <p:cNvGrpSpPr/>
          <p:nvPr/>
        </p:nvGrpSpPr>
        <p:grpSpPr>
          <a:xfrm>
            <a:off x="1852778" y="939791"/>
            <a:ext cx="9157560" cy="1037035"/>
            <a:chOff x="1852777" y="801726"/>
            <a:chExt cx="9157560" cy="1037035"/>
          </a:xfrm>
        </p:grpSpPr>
        <p:pic>
          <p:nvPicPr>
            <p:cNvPr id="7" name="Google Shape;406;p20">
              <a:extLst>
                <a:ext uri="{FF2B5EF4-FFF2-40B4-BE49-F238E27FC236}">
                  <a16:creationId xmlns:a16="http://schemas.microsoft.com/office/drawing/2014/main" id="{609E8080-708D-D41B-8050-DCA5AB5077AD}"/>
                </a:ext>
              </a:extLst>
            </p:cNvPr>
            <p:cNvPicPr preferRelativeResize="0"/>
            <p:nvPr/>
          </p:nvPicPr>
          <p:blipFill rotWithShape="1">
            <a:blip r:embed="rId6">
              <a:alphaModFix/>
            </a:blip>
            <a:srcRect/>
            <a:stretch/>
          </p:blipFill>
          <p:spPr>
            <a:xfrm>
              <a:off x="1852777" y="801726"/>
              <a:ext cx="9157560" cy="1037035"/>
            </a:xfrm>
            <a:prstGeom prst="rect">
              <a:avLst/>
            </a:prstGeom>
            <a:noFill/>
            <a:ln>
              <a:noFill/>
            </a:ln>
          </p:spPr>
        </p:pic>
        <p:sp>
          <p:nvSpPr>
            <p:cNvPr id="9" name="TextBox 8">
              <a:extLst>
                <a:ext uri="{FF2B5EF4-FFF2-40B4-BE49-F238E27FC236}">
                  <a16:creationId xmlns:a16="http://schemas.microsoft.com/office/drawing/2014/main" id="{7B2CFEDF-4A3C-F69F-B40F-BCCFECB76A08}"/>
                </a:ext>
              </a:extLst>
            </p:cNvPr>
            <p:cNvSpPr txBox="1"/>
            <p:nvPr/>
          </p:nvSpPr>
          <p:spPr>
            <a:xfrm>
              <a:off x="2010264" y="984620"/>
              <a:ext cx="9000073" cy="646331"/>
            </a:xfrm>
            <a:prstGeom prst="rect">
              <a:avLst/>
            </a:prstGeom>
            <a:noFill/>
          </p:spPr>
          <p:txBody>
            <a:bodyPr wrap="square" rtlCol="0">
              <a:spAutoFit/>
            </a:bodyPr>
            <a:lstStyle/>
            <a:p>
              <a:pPr rtl="0"/>
              <a:r>
                <a:rPr lang="ga-ie" sz="1800"/>
                <a:t>Seo roinnt de na Gnóthachtálaithe Óga ó ‘Guinness Book of Records’ 2023. Tá go leor eile ann! </a:t>
              </a:r>
            </a:p>
          </p:txBody>
        </p:sp>
      </p:grpSp>
      <p:pic>
        <p:nvPicPr>
          <p:cNvPr id="6" name="Google Shape;326;p19" descr="Icon&#10;&#10;Description automatically generated">
            <a:extLst>
              <a:ext uri="{FF2B5EF4-FFF2-40B4-BE49-F238E27FC236}">
                <a16:creationId xmlns:a16="http://schemas.microsoft.com/office/drawing/2014/main" id="{E54799A4-C89B-4091-0F02-46EE97792946}"/>
              </a:ext>
            </a:extLst>
          </p:cNvPr>
          <p:cNvPicPr preferRelativeResize="0"/>
          <p:nvPr/>
        </p:nvPicPr>
        <p:blipFill rotWithShape="1">
          <a:blip r:embed="rId7">
            <a:alphaModFix/>
          </a:blip>
          <a:srcRect/>
          <a:stretch/>
        </p:blipFill>
        <p:spPr>
          <a:xfrm>
            <a:off x="11018758" y="782707"/>
            <a:ext cx="1007241" cy="1007241"/>
          </a:xfrm>
          <a:prstGeom prst="rect">
            <a:avLst/>
          </a:prstGeom>
          <a:noFill/>
          <a:ln>
            <a:noFill/>
          </a:ln>
        </p:spPr>
      </p:pic>
      <p:grpSp>
        <p:nvGrpSpPr>
          <p:cNvPr id="14" name="Group 13">
            <a:extLst>
              <a:ext uri="{FF2B5EF4-FFF2-40B4-BE49-F238E27FC236}">
                <a16:creationId xmlns:a16="http://schemas.microsoft.com/office/drawing/2014/main" id="{68329DB8-803F-5E9E-3B0B-DEF621AD07A6}"/>
              </a:ext>
            </a:extLst>
          </p:cNvPr>
          <p:cNvGrpSpPr/>
          <p:nvPr/>
        </p:nvGrpSpPr>
        <p:grpSpPr>
          <a:xfrm>
            <a:off x="1852778" y="939790"/>
            <a:ext cx="9174495" cy="1037035"/>
            <a:chOff x="1835841" y="1011816"/>
            <a:chExt cx="9174495" cy="1037035"/>
          </a:xfrm>
        </p:grpSpPr>
        <p:pic>
          <p:nvPicPr>
            <p:cNvPr id="12" name="Google Shape;407;p20">
              <a:extLst>
                <a:ext uri="{FF2B5EF4-FFF2-40B4-BE49-F238E27FC236}">
                  <a16:creationId xmlns:a16="http://schemas.microsoft.com/office/drawing/2014/main" id="{49CFAB15-8BD0-42BB-5CCD-CD3B3AA22BB0}"/>
                </a:ext>
              </a:extLst>
            </p:cNvPr>
            <p:cNvPicPr preferRelativeResize="0"/>
            <p:nvPr/>
          </p:nvPicPr>
          <p:blipFill rotWithShape="1">
            <a:blip r:embed="rId8">
              <a:alphaModFix/>
            </a:blip>
            <a:srcRect/>
            <a:stretch/>
          </p:blipFill>
          <p:spPr>
            <a:xfrm>
              <a:off x="1835841" y="1011816"/>
              <a:ext cx="9174495" cy="1037035"/>
            </a:xfrm>
            <a:prstGeom prst="rect">
              <a:avLst/>
            </a:prstGeom>
            <a:noFill/>
            <a:ln>
              <a:noFill/>
            </a:ln>
          </p:spPr>
        </p:pic>
        <p:sp>
          <p:nvSpPr>
            <p:cNvPr id="13" name="TextBox 12">
              <a:extLst>
                <a:ext uri="{FF2B5EF4-FFF2-40B4-BE49-F238E27FC236}">
                  <a16:creationId xmlns:a16="http://schemas.microsoft.com/office/drawing/2014/main" id="{F2881038-C105-D09D-F180-06014BC8EECA}"/>
                </a:ext>
              </a:extLst>
            </p:cNvPr>
            <p:cNvSpPr txBox="1"/>
            <p:nvPr/>
          </p:nvSpPr>
          <p:spPr>
            <a:xfrm>
              <a:off x="2142556" y="1246595"/>
              <a:ext cx="8857027" cy="677108"/>
            </a:xfrm>
            <a:prstGeom prst="rect">
              <a:avLst/>
            </a:prstGeom>
            <a:noFill/>
          </p:spPr>
          <p:txBody>
            <a:bodyPr wrap="square" rtlCol="0">
              <a:spAutoFit/>
            </a:bodyPr>
            <a:lstStyle/>
            <a:p>
              <a:pPr rtl="0"/>
              <a:r>
                <a:rPr lang="ga-ie" sz="1800" dirty="0"/>
                <a:t>Tá sé in am dul ar líne: </a:t>
              </a:r>
              <a:r>
                <a:rPr lang="ga-ie" sz="1800" b="0" i="0" dirty="0">
                  <a:hlinkClick r:id="rId9"/>
                </a:rPr>
                <a:t>https://kids.guinnessworldrecords.com/records/young-achievers/</a:t>
              </a:r>
              <a:r>
                <a:rPr lang="ga-ie" sz="1800" dirty="0"/>
                <a:t> </a:t>
              </a:r>
            </a:p>
            <a:p>
              <a:pPr rtl="0"/>
              <a:r>
                <a:rPr lang="ga-ie" sz="2000" dirty="0"/>
                <a:t> </a:t>
              </a:r>
            </a:p>
          </p:txBody>
        </p:sp>
      </p:grpSp>
      <p:pic>
        <p:nvPicPr>
          <p:cNvPr id="17" name="Google Shape;346;p19" descr="Icon&#10;&#10;Description automatically generated">
            <a:extLst>
              <a:ext uri="{FF2B5EF4-FFF2-40B4-BE49-F238E27FC236}">
                <a16:creationId xmlns:a16="http://schemas.microsoft.com/office/drawing/2014/main" id="{A5E53C67-A3A7-2A62-33BF-6739553FA75C}"/>
              </a:ext>
            </a:extLst>
          </p:cNvPr>
          <p:cNvPicPr preferRelativeResize="0"/>
          <p:nvPr/>
        </p:nvPicPr>
        <p:blipFill rotWithShape="1">
          <a:blip r:embed="rId10">
            <a:alphaModFix/>
          </a:blip>
          <a:srcRect/>
          <a:stretch/>
        </p:blipFill>
        <p:spPr>
          <a:xfrm>
            <a:off x="11035693" y="1523635"/>
            <a:ext cx="1007241" cy="1007241"/>
          </a:xfrm>
          <a:prstGeom prst="rect">
            <a:avLst/>
          </a:prstGeom>
          <a:noFill/>
          <a:ln>
            <a:noFill/>
          </a:ln>
        </p:spPr>
      </p:pic>
    </p:spTree>
    <p:extLst>
      <p:ext uri="{BB962C8B-B14F-4D97-AF65-F5344CB8AC3E}">
        <p14:creationId xmlns:p14="http://schemas.microsoft.com/office/powerpoint/2010/main" val="187426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2</a:t>
            </a:r>
            <a:endParaRPr dirty="0"/>
          </a:p>
        </p:txBody>
      </p:sp>
      <p:sp>
        <p:nvSpPr>
          <p:cNvPr id="197" name="Google Shape;197;p7"/>
          <p:cNvSpPr txBox="1">
            <a:spLocks noGrp="1"/>
          </p:cNvSpPr>
          <p:nvPr>
            <p:ph type="body" idx="1"/>
          </p:nvPr>
        </p:nvSpPr>
        <p:spPr>
          <a:xfrm>
            <a:off x="1748116" y="1371520"/>
            <a:ext cx="8787713" cy="4396345"/>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lt1"/>
              </a:buClr>
              <a:buSzPts val="4000"/>
              <a:buNone/>
            </a:pPr>
            <a:r>
              <a:rPr lang="ga-ie" sz="4800" b="1" dirty="0"/>
              <a:t>Tá a lán buanna faoi cheilt agam. Is í an fhadhb nach bhfuil mise fiú in ann iad a aimsiú!</a:t>
            </a:r>
            <a:endParaRPr sz="4800" dirty="0"/>
          </a:p>
          <a:p>
            <a:pPr marL="0" lvl="0" indent="0" algn="ctr" rtl="0">
              <a:lnSpc>
                <a:spcPct val="100000"/>
              </a:lnSpc>
              <a:spcBef>
                <a:spcPts val="1000"/>
              </a:spcBef>
              <a:spcAft>
                <a:spcPts val="0"/>
              </a:spcAft>
              <a:buClr>
                <a:schemeClr val="lt1"/>
              </a:buClr>
              <a:buSzPts val="4000"/>
              <a:buNone/>
            </a:pPr>
            <a:endParaRPr sz="4000"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034845" y="1370088"/>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10512843" y="3793438"/>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pic>
        <p:nvPicPr>
          <p:cNvPr id="6" name="Google Shape;425;p21" descr="Shape, square&#10;&#10;Description automatically generated">
            <a:extLst>
              <a:ext uri="{FF2B5EF4-FFF2-40B4-BE49-F238E27FC236}">
                <a16:creationId xmlns:a16="http://schemas.microsoft.com/office/drawing/2014/main" id="{5E20C731-3046-A9EE-8219-07E64CD96F37}"/>
              </a:ext>
            </a:extLst>
          </p:cNvPr>
          <p:cNvPicPr preferRelativeResize="0"/>
          <p:nvPr/>
        </p:nvPicPr>
        <p:blipFill rotWithShape="1">
          <a:blip r:embed="rId5">
            <a:alphaModFix/>
          </a:blip>
          <a:srcRect/>
          <a:stretch/>
        </p:blipFill>
        <p:spPr>
          <a:xfrm rot="16200000">
            <a:off x="11111180" y="985999"/>
            <a:ext cx="1007241" cy="823346"/>
          </a:xfrm>
          <a:prstGeom prst="rect">
            <a:avLst/>
          </a:prstGeom>
          <a:noFill/>
          <a:ln>
            <a:noFill/>
          </a:ln>
        </p:spPr>
      </p:pic>
      <p:pic>
        <p:nvPicPr>
          <p:cNvPr id="4" name="Google Shape;331;p19" descr="Icon&#10;&#10;Description automatically generated">
            <a:extLst>
              <a:ext uri="{FF2B5EF4-FFF2-40B4-BE49-F238E27FC236}">
                <a16:creationId xmlns:a16="http://schemas.microsoft.com/office/drawing/2014/main" id="{3CF01E53-53A8-5761-E83E-DE576523705D}"/>
              </a:ext>
            </a:extLst>
          </p:cNvPr>
          <p:cNvPicPr preferRelativeResize="0"/>
          <p:nvPr/>
        </p:nvPicPr>
        <p:blipFill rotWithShape="1">
          <a:blip r:embed="rId6">
            <a:alphaModFix/>
          </a:blip>
          <a:srcRect/>
          <a:stretch/>
        </p:blipFill>
        <p:spPr>
          <a:xfrm>
            <a:off x="11111180" y="894051"/>
            <a:ext cx="1007241" cy="1007241"/>
          </a:xfrm>
          <a:prstGeom prst="rect">
            <a:avLst/>
          </a:prstGeom>
          <a:noFill/>
          <a:ln>
            <a:noFill/>
          </a:ln>
        </p:spPr>
      </p:pic>
      <p:pic>
        <p:nvPicPr>
          <p:cNvPr id="8" name="Picture 7" descr="Box Pusheen">
            <a:extLst>
              <a:ext uri="{FF2B5EF4-FFF2-40B4-BE49-F238E27FC236}">
                <a16:creationId xmlns:a16="http://schemas.microsoft.com/office/drawing/2014/main" id="{8BB1F880-DA68-1E41-3CB3-EAFC7A237EEB}"/>
              </a:ext>
            </a:extLst>
          </p:cNvPr>
          <p:cNvPicPr>
            <a:picLocks noChangeAspect="1"/>
          </p:cNvPicPr>
          <p:nvPr/>
        </p:nvPicPr>
        <p:blipFill>
          <a:blip r:embed="rId7"/>
          <a:stretch>
            <a:fillRect/>
          </a:stretch>
        </p:blipFill>
        <p:spPr>
          <a:xfrm>
            <a:off x="481915" y="3793438"/>
            <a:ext cx="2766373" cy="27663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2: Bileog Oibre</a:t>
            </a:r>
            <a:endParaRPr dirty="0"/>
          </a:p>
        </p:txBody>
      </p:sp>
      <p:grpSp>
        <p:nvGrpSpPr>
          <p:cNvPr id="2" name="Group 1">
            <a:extLst>
              <a:ext uri="{FF2B5EF4-FFF2-40B4-BE49-F238E27FC236}">
                <a16:creationId xmlns:a16="http://schemas.microsoft.com/office/drawing/2014/main" id="{95CEF024-933D-43A7-BEAB-2748AD2797F9}"/>
              </a:ext>
            </a:extLst>
          </p:cNvPr>
          <p:cNvGrpSpPr/>
          <p:nvPr/>
        </p:nvGrpSpPr>
        <p:grpSpPr>
          <a:xfrm>
            <a:off x="3336914" y="1003109"/>
            <a:ext cx="5443474" cy="5696960"/>
            <a:chOff x="1101092" y="393069"/>
            <a:chExt cx="6136313" cy="6288712"/>
          </a:xfrm>
        </p:grpSpPr>
        <p:sp>
          <p:nvSpPr>
            <p:cNvPr id="3" name="TextBox 2">
              <a:extLst>
                <a:ext uri="{FF2B5EF4-FFF2-40B4-BE49-F238E27FC236}">
                  <a16:creationId xmlns:a16="http://schemas.microsoft.com/office/drawing/2014/main" id="{EC3336D6-5489-6FD3-62F2-E348E1D893DC}"/>
                </a:ext>
              </a:extLst>
            </p:cNvPr>
            <p:cNvSpPr txBox="1"/>
            <p:nvPr/>
          </p:nvSpPr>
          <p:spPr>
            <a:xfrm rot="20388405">
              <a:off x="4280432" y="5917353"/>
              <a:ext cx="2390671" cy="764428"/>
            </a:xfrm>
            <a:prstGeom prst="rect">
              <a:avLst/>
            </a:prstGeom>
            <a:noFill/>
          </p:spPr>
          <p:txBody>
            <a:bodyPr wrap="square" rtlCol="0">
              <a:spAutoFit/>
            </a:bodyPr>
            <a:lstStyle/>
            <a:p>
              <a:pPr algn="ctr" rtl="0"/>
              <a:r>
                <a:rPr lang="ga-ie" sz="1300" dirty="0"/>
                <a:t>An spórt is fearr leat bheith ag féachaint air/ag imirt</a:t>
              </a:r>
            </a:p>
          </p:txBody>
        </p:sp>
        <p:grpSp>
          <p:nvGrpSpPr>
            <p:cNvPr id="4" name="Group 3">
              <a:extLst>
                <a:ext uri="{FF2B5EF4-FFF2-40B4-BE49-F238E27FC236}">
                  <a16:creationId xmlns:a16="http://schemas.microsoft.com/office/drawing/2014/main" id="{3269D388-6B0D-6613-D2C4-3101256E9B6C}"/>
                </a:ext>
              </a:extLst>
            </p:cNvPr>
            <p:cNvGrpSpPr/>
            <p:nvPr/>
          </p:nvGrpSpPr>
          <p:grpSpPr>
            <a:xfrm>
              <a:off x="1101092" y="393069"/>
              <a:ext cx="6136313" cy="6046057"/>
              <a:chOff x="1101092" y="393069"/>
              <a:chExt cx="6136313" cy="6046057"/>
            </a:xfrm>
          </p:grpSpPr>
          <p:sp>
            <p:nvSpPr>
              <p:cNvPr id="5" name="TextBox 4">
                <a:extLst>
                  <a:ext uri="{FF2B5EF4-FFF2-40B4-BE49-F238E27FC236}">
                    <a16:creationId xmlns:a16="http://schemas.microsoft.com/office/drawing/2014/main" id="{2343B08A-C948-8F13-9901-0004B165E797}"/>
                  </a:ext>
                </a:extLst>
              </p:cNvPr>
              <p:cNvSpPr txBox="1"/>
              <p:nvPr/>
            </p:nvSpPr>
            <p:spPr>
              <a:xfrm rot="1310373">
                <a:off x="1809736" y="5895532"/>
                <a:ext cx="2110388" cy="543594"/>
              </a:xfrm>
              <a:prstGeom prst="rect">
                <a:avLst/>
              </a:prstGeom>
              <a:noFill/>
            </p:spPr>
            <p:txBody>
              <a:bodyPr wrap="square" rtlCol="0">
                <a:spAutoFit/>
              </a:bodyPr>
              <a:lstStyle/>
              <a:p>
                <a:pPr algn="ctr" rtl="0"/>
                <a:r>
                  <a:rPr lang="ga-ie" sz="1300" dirty="0"/>
                  <a:t>An scannán/an físchluiche is fearr leat</a:t>
                </a:r>
              </a:p>
            </p:txBody>
          </p:sp>
          <p:sp>
            <p:nvSpPr>
              <p:cNvPr id="6" name="TextBox 5">
                <a:extLst>
                  <a:ext uri="{FF2B5EF4-FFF2-40B4-BE49-F238E27FC236}">
                    <a16:creationId xmlns:a16="http://schemas.microsoft.com/office/drawing/2014/main" id="{1D49E16F-6F03-4AB6-F4BE-6C6CC1E78318}"/>
                  </a:ext>
                </a:extLst>
              </p:cNvPr>
              <p:cNvSpPr txBox="1"/>
              <p:nvPr/>
            </p:nvSpPr>
            <p:spPr>
              <a:xfrm rot="20349118">
                <a:off x="1641939" y="393069"/>
                <a:ext cx="2050096" cy="543594"/>
              </a:xfrm>
              <a:prstGeom prst="rect">
                <a:avLst/>
              </a:prstGeom>
              <a:noFill/>
            </p:spPr>
            <p:txBody>
              <a:bodyPr wrap="square" rtlCol="0">
                <a:spAutoFit/>
              </a:bodyPr>
              <a:lstStyle/>
              <a:p>
                <a:pPr algn="ctr" rtl="0"/>
                <a:r>
                  <a:rPr lang="ga-ie" sz="1300" dirty="0"/>
                  <a:t>An caitheamh aimsire is fearr leat</a:t>
                </a:r>
              </a:p>
            </p:txBody>
          </p:sp>
          <p:sp>
            <p:nvSpPr>
              <p:cNvPr id="7" name="TextBox 6">
                <a:extLst>
                  <a:ext uri="{FF2B5EF4-FFF2-40B4-BE49-F238E27FC236}">
                    <a16:creationId xmlns:a16="http://schemas.microsoft.com/office/drawing/2014/main" id="{5820505A-D5FD-4194-1DB9-1F274DA236CE}"/>
                  </a:ext>
                </a:extLst>
              </p:cNvPr>
              <p:cNvSpPr txBox="1"/>
              <p:nvPr/>
            </p:nvSpPr>
            <p:spPr>
              <a:xfrm rot="1230446">
                <a:off x="4160544" y="466610"/>
                <a:ext cx="2366866" cy="322759"/>
              </a:xfrm>
              <a:prstGeom prst="rect">
                <a:avLst/>
              </a:prstGeom>
              <a:noFill/>
            </p:spPr>
            <p:txBody>
              <a:bodyPr wrap="square" rtlCol="0">
                <a:spAutoFit/>
              </a:bodyPr>
              <a:lstStyle/>
              <a:p>
                <a:pPr algn="ctr" rtl="0"/>
                <a:r>
                  <a:rPr lang="ga-ie" sz="1300" dirty="0"/>
                  <a:t>An áit is fearr leat</a:t>
                </a:r>
              </a:p>
            </p:txBody>
          </p:sp>
          <p:grpSp>
            <p:nvGrpSpPr>
              <p:cNvPr id="8" name="Group 7">
                <a:extLst>
                  <a:ext uri="{FF2B5EF4-FFF2-40B4-BE49-F238E27FC236}">
                    <a16:creationId xmlns:a16="http://schemas.microsoft.com/office/drawing/2014/main" id="{06EF43C7-9A30-F344-8729-483220C57E5A}"/>
                  </a:ext>
                </a:extLst>
              </p:cNvPr>
              <p:cNvGrpSpPr/>
              <p:nvPr/>
            </p:nvGrpSpPr>
            <p:grpSpPr>
              <a:xfrm>
                <a:off x="1101092" y="550506"/>
                <a:ext cx="6136313" cy="5570376"/>
                <a:chOff x="1101092" y="550506"/>
                <a:chExt cx="6136313" cy="5570376"/>
              </a:xfrm>
            </p:grpSpPr>
            <p:sp>
              <p:nvSpPr>
                <p:cNvPr id="9" name="Oval 8">
                  <a:extLst>
                    <a:ext uri="{FF2B5EF4-FFF2-40B4-BE49-F238E27FC236}">
                      <a16:creationId xmlns:a16="http://schemas.microsoft.com/office/drawing/2014/main" id="{E064C94B-32D5-429D-5128-8DD6C217E20B}"/>
                    </a:ext>
                  </a:extLst>
                </p:cNvPr>
                <p:cNvSpPr/>
                <p:nvPr/>
              </p:nvSpPr>
              <p:spPr>
                <a:xfrm>
                  <a:off x="1194318" y="550506"/>
                  <a:ext cx="5878286" cy="5570376"/>
                </a:xfrm>
                <a:prstGeom prst="ellipse">
                  <a:avLst/>
                </a:prstGeom>
                <a:solidFill>
                  <a:schemeClr val="bg1"/>
                </a:solidFill>
                <a:ln>
                  <a:solidFill>
                    <a:srgbClr val="E1C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sp>
              <p:nvSpPr>
                <p:cNvPr id="10" name="Oval 9">
                  <a:extLst>
                    <a:ext uri="{FF2B5EF4-FFF2-40B4-BE49-F238E27FC236}">
                      <a16:creationId xmlns:a16="http://schemas.microsoft.com/office/drawing/2014/main" id="{C152A524-7701-B8D0-15EE-DDF10FA2E2F3}"/>
                    </a:ext>
                  </a:extLst>
                </p:cNvPr>
                <p:cNvSpPr/>
                <p:nvPr/>
              </p:nvSpPr>
              <p:spPr>
                <a:xfrm>
                  <a:off x="1791478" y="1119673"/>
                  <a:ext cx="4683966" cy="4432042"/>
                </a:xfrm>
                <a:prstGeom prst="ellipse">
                  <a:avLst/>
                </a:prstGeom>
                <a:solidFill>
                  <a:schemeClr val="bg1"/>
                </a:solidFill>
                <a:ln>
                  <a:solidFill>
                    <a:srgbClr val="E1C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cxnSp>
              <p:nvCxnSpPr>
                <p:cNvPr id="11" name="Straight Connector 10">
                  <a:extLst>
                    <a:ext uri="{FF2B5EF4-FFF2-40B4-BE49-F238E27FC236}">
                      <a16:creationId xmlns:a16="http://schemas.microsoft.com/office/drawing/2014/main" id="{EE01169F-1A76-758A-EBBA-455CFF0E00EA}"/>
                    </a:ext>
                  </a:extLst>
                </p:cNvPr>
                <p:cNvCxnSpPr>
                  <a:cxnSpLocks/>
                  <a:stCxn id="9" idx="0"/>
                  <a:endCxn id="10" idx="0"/>
                </p:cNvCxnSpPr>
                <p:nvPr/>
              </p:nvCxnSpPr>
              <p:spPr>
                <a:xfrm>
                  <a:off x="4133461" y="550506"/>
                  <a:ext cx="0" cy="569167"/>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75942A-7A09-2397-74EC-96E5C418A456}"/>
                    </a:ext>
                  </a:extLst>
                </p:cNvPr>
                <p:cNvCxnSpPr>
                  <a:cxnSpLocks/>
                  <a:endCxn id="9" idx="4"/>
                </p:cNvCxnSpPr>
                <p:nvPr/>
              </p:nvCxnSpPr>
              <p:spPr>
                <a:xfrm>
                  <a:off x="4121798" y="5551715"/>
                  <a:ext cx="11663" cy="569167"/>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286BDA-182E-344E-A2FB-C7119B8A23F0}"/>
                    </a:ext>
                  </a:extLst>
                </p:cNvPr>
                <p:cNvCxnSpPr>
                  <a:cxnSpLocks/>
                  <a:stCxn id="9" idx="2"/>
                  <a:endCxn id="10" idx="2"/>
                </p:cNvCxnSpPr>
                <p:nvPr/>
              </p:nvCxnSpPr>
              <p:spPr>
                <a:xfrm>
                  <a:off x="1194318" y="3335694"/>
                  <a:ext cx="597160"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5957A9-86C8-9EB7-AFF0-064344D088DD}"/>
                    </a:ext>
                  </a:extLst>
                </p:cNvPr>
                <p:cNvCxnSpPr>
                  <a:cxnSpLocks/>
                </p:cNvCxnSpPr>
                <p:nvPr/>
              </p:nvCxnSpPr>
              <p:spPr>
                <a:xfrm>
                  <a:off x="6475444" y="3335693"/>
                  <a:ext cx="597160"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FC5F99-FC90-0CDE-F856-46332F14CF88}"/>
                    </a:ext>
                  </a:extLst>
                </p:cNvPr>
                <p:cNvCxnSpPr>
                  <a:cxnSpLocks/>
                  <a:stCxn id="9" idx="1"/>
                  <a:endCxn id="10" idx="1"/>
                </p:cNvCxnSpPr>
                <p:nvPr/>
              </p:nvCxnSpPr>
              <p:spPr>
                <a:xfrm>
                  <a:off x="2055173" y="1366269"/>
                  <a:ext cx="422256" cy="402462"/>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FCCFE-5EEA-808C-8161-2C1425B6A8B4}"/>
                    </a:ext>
                  </a:extLst>
                </p:cNvPr>
                <p:cNvCxnSpPr>
                  <a:cxnSpLocks/>
                  <a:stCxn id="10" idx="5"/>
                  <a:endCxn id="9" idx="5"/>
                </p:cNvCxnSpPr>
                <p:nvPr/>
              </p:nvCxnSpPr>
              <p:spPr>
                <a:xfrm>
                  <a:off x="5789493" y="4902657"/>
                  <a:ext cx="422256" cy="402462"/>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C9E7D2-E1F6-089C-35B6-BD59DA0B14F5}"/>
                    </a:ext>
                  </a:extLst>
                </p:cNvPr>
                <p:cNvCxnSpPr>
                  <a:cxnSpLocks/>
                  <a:stCxn id="9" idx="7"/>
                  <a:endCxn id="10" idx="7"/>
                </p:cNvCxnSpPr>
                <p:nvPr/>
              </p:nvCxnSpPr>
              <p:spPr>
                <a:xfrm flipH="1">
                  <a:off x="5789493" y="1366269"/>
                  <a:ext cx="422256" cy="402462"/>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5AB630-DA04-9956-C3FD-ED2F56DF8544}"/>
                    </a:ext>
                  </a:extLst>
                </p:cNvPr>
                <p:cNvCxnSpPr>
                  <a:cxnSpLocks/>
                  <a:stCxn id="10" idx="3"/>
                  <a:endCxn id="9" idx="3"/>
                </p:cNvCxnSpPr>
                <p:nvPr/>
              </p:nvCxnSpPr>
              <p:spPr>
                <a:xfrm flipH="1">
                  <a:off x="2055173" y="4902657"/>
                  <a:ext cx="422256" cy="402462"/>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40DAAD-A416-5E88-F2D9-5F8EECE7B92D}"/>
                    </a:ext>
                  </a:extLst>
                </p:cNvPr>
                <p:cNvCxnSpPr>
                  <a:cxnSpLocks/>
                </p:cNvCxnSpPr>
                <p:nvPr/>
              </p:nvCxnSpPr>
              <p:spPr>
                <a:xfrm>
                  <a:off x="1769294" y="3335693"/>
                  <a:ext cx="4706150"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A729AA-85FF-0C88-138E-F5C1C1A703CF}"/>
                    </a:ext>
                  </a:extLst>
                </p:cNvPr>
                <p:cNvCxnSpPr>
                  <a:cxnSpLocks/>
                </p:cNvCxnSpPr>
                <p:nvPr/>
              </p:nvCxnSpPr>
              <p:spPr>
                <a:xfrm>
                  <a:off x="2090402" y="4402493"/>
                  <a:ext cx="4121347"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40410D-80E1-6FBC-41DF-A524DDA00C2E}"/>
                    </a:ext>
                  </a:extLst>
                </p:cNvPr>
                <p:cNvCxnSpPr>
                  <a:cxnSpLocks/>
                  <a:stCxn id="10" idx="3"/>
                  <a:endCxn id="10" idx="5"/>
                </p:cNvCxnSpPr>
                <p:nvPr/>
              </p:nvCxnSpPr>
              <p:spPr>
                <a:xfrm>
                  <a:off x="2477429" y="4902657"/>
                  <a:ext cx="3312064"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2971E48-6500-DD85-EEAB-F0CDF8DC3448}"/>
                    </a:ext>
                  </a:extLst>
                </p:cNvPr>
                <p:cNvSpPr txBox="1"/>
                <p:nvPr/>
              </p:nvSpPr>
              <p:spPr>
                <a:xfrm rot="4116908">
                  <a:off x="6042572" y="2095102"/>
                  <a:ext cx="2060064" cy="329603"/>
                </a:xfrm>
                <a:prstGeom prst="rect">
                  <a:avLst/>
                </a:prstGeom>
                <a:noFill/>
              </p:spPr>
              <p:txBody>
                <a:bodyPr wrap="none" rtlCol="0">
                  <a:spAutoFit/>
                </a:bodyPr>
                <a:lstStyle/>
                <a:p>
                  <a:pPr algn="ctr" rtl="0"/>
                  <a:r>
                    <a:rPr lang="ga-ie" sz="1300" dirty="0"/>
                    <a:t>An leabhar is fearr leat</a:t>
                  </a:r>
                </a:p>
              </p:txBody>
            </p:sp>
            <p:sp>
              <p:nvSpPr>
                <p:cNvPr id="23" name="TextBox 22">
                  <a:extLst>
                    <a:ext uri="{FF2B5EF4-FFF2-40B4-BE49-F238E27FC236}">
                      <a16:creationId xmlns:a16="http://schemas.microsoft.com/office/drawing/2014/main" id="{35EC03B8-33DA-1D50-43D4-28A57982A95C}"/>
                    </a:ext>
                  </a:extLst>
                </p:cNvPr>
                <p:cNvSpPr txBox="1"/>
                <p:nvPr/>
              </p:nvSpPr>
              <p:spPr>
                <a:xfrm rot="17723500">
                  <a:off x="6164538" y="4385503"/>
                  <a:ext cx="1690235" cy="329603"/>
                </a:xfrm>
                <a:prstGeom prst="rect">
                  <a:avLst/>
                </a:prstGeom>
                <a:noFill/>
              </p:spPr>
              <p:txBody>
                <a:bodyPr wrap="none" rtlCol="0">
                  <a:spAutoFit/>
                </a:bodyPr>
                <a:lstStyle/>
                <a:p>
                  <a:pPr algn="ctr" rtl="0"/>
                  <a:r>
                    <a:rPr lang="ga-ie" sz="1300" dirty="0"/>
                    <a:t>An bia is fearr leat</a:t>
                  </a:r>
                </a:p>
              </p:txBody>
            </p:sp>
            <p:sp>
              <p:nvSpPr>
                <p:cNvPr id="24" name="TextBox 23">
                  <a:extLst>
                    <a:ext uri="{FF2B5EF4-FFF2-40B4-BE49-F238E27FC236}">
                      <a16:creationId xmlns:a16="http://schemas.microsoft.com/office/drawing/2014/main" id="{4569153A-299C-36A5-8F4C-056FD431EA18}"/>
                    </a:ext>
                  </a:extLst>
                </p:cNvPr>
                <p:cNvSpPr txBox="1"/>
                <p:nvPr/>
              </p:nvSpPr>
              <p:spPr>
                <a:xfrm rot="3839205">
                  <a:off x="374769" y="4365674"/>
                  <a:ext cx="1782250" cy="329603"/>
                </a:xfrm>
                <a:prstGeom prst="rect">
                  <a:avLst/>
                </a:prstGeom>
                <a:noFill/>
              </p:spPr>
              <p:txBody>
                <a:bodyPr wrap="none" rtlCol="0">
                  <a:spAutoFit/>
                </a:bodyPr>
                <a:lstStyle/>
                <a:p>
                  <a:pPr rtl="0"/>
                  <a:r>
                    <a:rPr lang="ga-ie" sz="1300" dirty="0"/>
                    <a:t>An ceol is fearr leat</a:t>
                  </a:r>
                </a:p>
              </p:txBody>
            </p:sp>
            <p:sp>
              <p:nvSpPr>
                <p:cNvPr id="25" name="TextBox 24">
                  <a:extLst>
                    <a:ext uri="{FF2B5EF4-FFF2-40B4-BE49-F238E27FC236}">
                      <a16:creationId xmlns:a16="http://schemas.microsoft.com/office/drawing/2014/main" id="{B421477C-2B16-0FD0-057E-21DD9FF6E345}"/>
                    </a:ext>
                  </a:extLst>
                </p:cNvPr>
                <p:cNvSpPr txBox="1"/>
                <p:nvPr/>
              </p:nvSpPr>
              <p:spPr>
                <a:xfrm rot="17790438">
                  <a:off x="365655" y="2040696"/>
                  <a:ext cx="1803485" cy="329603"/>
                </a:xfrm>
                <a:prstGeom prst="rect">
                  <a:avLst/>
                </a:prstGeom>
                <a:noFill/>
              </p:spPr>
              <p:txBody>
                <a:bodyPr wrap="none" rtlCol="0">
                  <a:spAutoFit/>
                </a:bodyPr>
                <a:lstStyle/>
                <a:p>
                  <a:pPr rtl="0"/>
                  <a:r>
                    <a:rPr lang="ga-ie" sz="1300" dirty="0"/>
                    <a:t>An dath is fearr leat</a:t>
                  </a:r>
                </a:p>
              </p:txBody>
            </p:sp>
            <p:cxnSp>
              <p:nvCxnSpPr>
                <p:cNvPr id="26" name="Straight Connector 25">
                  <a:extLst>
                    <a:ext uri="{FF2B5EF4-FFF2-40B4-BE49-F238E27FC236}">
                      <a16:creationId xmlns:a16="http://schemas.microsoft.com/office/drawing/2014/main" id="{155D34BA-61F4-9D26-2AA9-EC28E2B2068B}"/>
                    </a:ext>
                  </a:extLst>
                </p:cNvPr>
                <p:cNvCxnSpPr>
                  <a:cxnSpLocks/>
                </p:cNvCxnSpPr>
                <p:nvPr/>
              </p:nvCxnSpPr>
              <p:spPr>
                <a:xfrm>
                  <a:off x="2477429" y="1768731"/>
                  <a:ext cx="3312064"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8892C-90E3-B1DC-261B-46612568C0BF}"/>
                    </a:ext>
                  </a:extLst>
                </p:cNvPr>
                <p:cNvSpPr txBox="1"/>
                <p:nvPr/>
              </p:nvSpPr>
              <p:spPr>
                <a:xfrm>
                  <a:off x="3707912" y="1130234"/>
                  <a:ext cx="814507" cy="369332"/>
                </a:xfrm>
                <a:prstGeom prst="rect">
                  <a:avLst/>
                </a:prstGeom>
                <a:noFill/>
              </p:spPr>
              <p:txBody>
                <a:bodyPr wrap="square" rtlCol="0">
                  <a:spAutoFit/>
                </a:bodyPr>
                <a:lstStyle/>
                <a:p>
                  <a:pPr algn="ctr" rtl="0"/>
                  <a:r>
                    <a:rPr lang="ga-ie"/>
                    <a:t>Ainm</a:t>
                  </a:r>
                </a:p>
              </p:txBody>
            </p:sp>
            <p:sp>
              <p:nvSpPr>
                <p:cNvPr id="28" name="TextBox 27">
                  <a:extLst>
                    <a:ext uri="{FF2B5EF4-FFF2-40B4-BE49-F238E27FC236}">
                      <a16:creationId xmlns:a16="http://schemas.microsoft.com/office/drawing/2014/main" id="{5DD428D5-5FBE-DC53-D52D-0DB47566BA41}"/>
                    </a:ext>
                  </a:extLst>
                </p:cNvPr>
                <p:cNvSpPr txBox="1"/>
                <p:nvPr/>
              </p:nvSpPr>
              <p:spPr>
                <a:xfrm>
                  <a:off x="2492512" y="1783743"/>
                  <a:ext cx="3312063" cy="369332"/>
                </a:xfrm>
                <a:prstGeom prst="rect">
                  <a:avLst/>
                </a:prstGeom>
                <a:noFill/>
                <a:ln>
                  <a:noFill/>
                </a:ln>
              </p:spPr>
              <p:txBody>
                <a:bodyPr wrap="square" rtlCol="0">
                  <a:spAutoFit/>
                </a:bodyPr>
                <a:lstStyle/>
                <a:p>
                  <a:pPr algn="ctr" rtl="0"/>
                  <a:r>
                    <a:rPr lang="ga-ie"/>
                    <a:t>Bua(nna) nó scil(eanna)</a:t>
                  </a:r>
                </a:p>
              </p:txBody>
            </p:sp>
            <p:cxnSp>
              <p:nvCxnSpPr>
                <p:cNvPr id="29" name="Straight Connector 28">
                  <a:extLst>
                    <a:ext uri="{FF2B5EF4-FFF2-40B4-BE49-F238E27FC236}">
                      <a16:creationId xmlns:a16="http://schemas.microsoft.com/office/drawing/2014/main" id="{66F16AD3-BE5C-28A6-EC47-72379575C67A}"/>
                    </a:ext>
                  </a:extLst>
                </p:cNvPr>
                <p:cNvCxnSpPr>
                  <a:cxnSpLocks/>
                </p:cNvCxnSpPr>
                <p:nvPr/>
              </p:nvCxnSpPr>
              <p:spPr>
                <a:xfrm>
                  <a:off x="1890271" y="3935758"/>
                  <a:ext cx="4501004"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8EA5F4-0CA0-11C8-7BF2-DD92F8DBB526}"/>
                    </a:ext>
                  </a:extLst>
                </p:cNvPr>
                <p:cNvCxnSpPr>
                  <a:cxnSpLocks/>
                </p:cNvCxnSpPr>
                <p:nvPr/>
              </p:nvCxnSpPr>
              <p:spPr>
                <a:xfrm>
                  <a:off x="2055173" y="2383193"/>
                  <a:ext cx="4156576"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5CB3337-B469-01D9-19C3-C453D29BBB21}"/>
                    </a:ext>
                  </a:extLst>
                </p:cNvPr>
                <p:cNvCxnSpPr>
                  <a:cxnSpLocks/>
                </p:cNvCxnSpPr>
                <p:nvPr/>
              </p:nvCxnSpPr>
              <p:spPr>
                <a:xfrm>
                  <a:off x="1890271" y="2878483"/>
                  <a:ext cx="4493692"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sp>
              <p:nvSpPr>
                <p:cNvPr id="1024" name="TextBox 1023">
                  <a:extLst>
                    <a:ext uri="{FF2B5EF4-FFF2-40B4-BE49-F238E27FC236}">
                      <a16:creationId xmlns:a16="http://schemas.microsoft.com/office/drawing/2014/main" id="{B54C7017-C18B-A084-AA40-06F6AFC6ACE5}"/>
                    </a:ext>
                  </a:extLst>
                </p:cNvPr>
                <p:cNvSpPr txBox="1"/>
                <p:nvPr/>
              </p:nvSpPr>
              <p:spPr>
                <a:xfrm>
                  <a:off x="1806176" y="3370524"/>
                  <a:ext cx="4683966" cy="646331"/>
                </a:xfrm>
                <a:prstGeom prst="rect">
                  <a:avLst/>
                </a:prstGeom>
                <a:noFill/>
                <a:ln>
                  <a:noFill/>
                </a:ln>
              </p:spPr>
              <p:txBody>
                <a:bodyPr wrap="square" rtlCol="0">
                  <a:spAutoFit/>
                </a:bodyPr>
                <a:lstStyle/>
                <a:p>
                  <a:pPr algn="ctr" rtl="0"/>
                  <a:r>
                    <a:rPr lang="ga-ie"/>
                    <a:t>Aidiachtaí (focail thuairisciúla) chun cur síos ort féin</a:t>
                  </a:r>
                </a:p>
              </p:txBody>
            </p:sp>
          </p:grpSp>
        </p:grpSp>
      </p:grpSp>
      <p:pic>
        <p:nvPicPr>
          <p:cNvPr id="1025" name="Google Shape;330;p19" descr="A picture containing text&#10;&#10;Description automatically generated">
            <a:extLst>
              <a:ext uri="{FF2B5EF4-FFF2-40B4-BE49-F238E27FC236}">
                <a16:creationId xmlns:a16="http://schemas.microsoft.com/office/drawing/2014/main" id="{3D9FC4AA-38E9-F405-77BA-26C4BB31C069}"/>
              </a:ext>
            </a:extLst>
          </p:cNvPr>
          <p:cNvPicPr preferRelativeResize="0"/>
          <p:nvPr/>
        </p:nvPicPr>
        <p:blipFill rotWithShape="1">
          <a:blip r:embed="rId3">
            <a:alphaModFix/>
          </a:blip>
          <a:srcRect/>
          <a:stretch/>
        </p:blipFill>
        <p:spPr>
          <a:xfrm>
            <a:off x="11176203" y="1548016"/>
            <a:ext cx="1007241" cy="1007241"/>
          </a:xfrm>
          <a:prstGeom prst="rect">
            <a:avLst/>
          </a:prstGeom>
          <a:noFill/>
          <a:ln>
            <a:noFill/>
          </a:ln>
        </p:spPr>
      </p:pic>
      <p:pic>
        <p:nvPicPr>
          <p:cNvPr id="1026" name="Google Shape;331;p19" descr="Icon&#10;&#10;Description automatically generated">
            <a:extLst>
              <a:ext uri="{FF2B5EF4-FFF2-40B4-BE49-F238E27FC236}">
                <a16:creationId xmlns:a16="http://schemas.microsoft.com/office/drawing/2014/main" id="{A9350940-49A4-DEFC-82B3-3223B7FF9D65}"/>
              </a:ext>
            </a:extLst>
          </p:cNvPr>
          <p:cNvPicPr preferRelativeResize="0"/>
          <p:nvPr/>
        </p:nvPicPr>
        <p:blipFill rotWithShape="1">
          <a:blip r:embed="rId4">
            <a:alphaModFix/>
          </a:blip>
          <a:srcRect/>
          <a:stretch/>
        </p:blipFill>
        <p:spPr>
          <a:xfrm>
            <a:off x="11184759" y="753228"/>
            <a:ext cx="1007241" cy="10072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6" name="Google Shape;417;p20" descr="Shape, square&#10;&#10;Description automatically generated">
            <a:extLst>
              <a:ext uri="{FF2B5EF4-FFF2-40B4-BE49-F238E27FC236}">
                <a16:creationId xmlns:a16="http://schemas.microsoft.com/office/drawing/2014/main" id="{4259D9DE-7EC7-C452-7C53-F88503D0639E}"/>
              </a:ext>
            </a:extLst>
          </p:cNvPr>
          <p:cNvPicPr preferRelativeResize="0"/>
          <p:nvPr/>
        </p:nvPicPr>
        <p:blipFill rotWithShape="1">
          <a:blip r:embed="rId3">
            <a:alphaModFix/>
          </a:blip>
          <a:srcRect/>
          <a:stretch/>
        </p:blipFill>
        <p:spPr>
          <a:xfrm rot="377373">
            <a:off x="-840034" y="-811169"/>
            <a:ext cx="5566192" cy="8093988"/>
          </a:xfrm>
          <a:prstGeom prst="rect">
            <a:avLst/>
          </a:prstGeom>
          <a:noFill/>
          <a:ln>
            <a:noFill/>
          </a:ln>
        </p:spPr>
      </p:pic>
      <p:pic>
        <p:nvPicPr>
          <p:cNvPr id="8" name="Google Shape;407;p20">
            <a:extLst>
              <a:ext uri="{FF2B5EF4-FFF2-40B4-BE49-F238E27FC236}">
                <a16:creationId xmlns:a16="http://schemas.microsoft.com/office/drawing/2014/main" id="{78893B54-69BD-9CC5-0905-B4A5993330D2}"/>
              </a:ext>
            </a:extLst>
          </p:cNvPr>
          <p:cNvPicPr preferRelativeResize="0"/>
          <p:nvPr/>
        </p:nvPicPr>
        <p:blipFill rotWithShape="1">
          <a:blip r:embed="rId4">
            <a:alphaModFix/>
          </a:blip>
          <a:srcRect/>
          <a:stretch/>
        </p:blipFill>
        <p:spPr>
          <a:xfrm>
            <a:off x="236043" y="222422"/>
            <a:ext cx="11441092" cy="556054"/>
          </a:xfrm>
          <a:prstGeom prst="rect">
            <a:avLst/>
          </a:prstGeom>
          <a:noFill/>
          <a:ln>
            <a:noFill/>
          </a:ln>
        </p:spPr>
      </p:pic>
      <p:sp>
        <p:nvSpPr>
          <p:cNvPr id="12" name="Google Shape;178;p4">
            <a:extLst>
              <a:ext uri="{FF2B5EF4-FFF2-40B4-BE49-F238E27FC236}">
                <a16:creationId xmlns:a16="http://schemas.microsoft.com/office/drawing/2014/main" id="{8E26F3D5-130A-4892-F8DB-D1F07FFDE342}"/>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chemeClr val="lt1"/>
              </a:buClr>
              <a:buSzPts val="1800"/>
            </a:pPr>
            <a:r>
              <a:rPr lang="ga-ie" sz="1800" b="1">
                <a:solidFill>
                  <a:schemeClr val="bg1"/>
                </a:solidFill>
              </a:rPr>
              <a:t>Aonad 1, Gníomhaíocht 2</a:t>
            </a:r>
          </a:p>
        </p:txBody>
      </p:sp>
      <p:pic>
        <p:nvPicPr>
          <p:cNvPr id="13" name="Google Shape;331;p19" descr="Icon&#10;&#10;Description automatically generated">
            <a:extLst>
              <a:ext uri="{FF2B5EF4-FFF2-40B4-BE49-F238E27FC236}">
                <a16:creationId xmlns:a16="http://schemas.microsoft.com/office/drawing/2014/main" id="{4A70D67B-4535-3AED-2C5C-84D13C5D89DF}"/>
              </a:ext>
            </a:extLst>
          </p:cNvPr>
          <p:cNvPicPr preferRelativeResize="0"/>
          <p:nvPr/>
        </p:nvPicPr>
        <p:blipFill rotWithShape="1">
          <a:blip r:embed="rId5">
            <a:alphaModFix/>
          </a:blip>
          <a:srcRect/>
          <a:stretch/>
        </p:blipFill>
        <p:spPr>
          <a:xfrm>
            <a:off x="11119020" y="801908"/>
            <a:ext cx="1007241" cy="1007241"/>
          </a:xfrm>
          <a:prstGeom prst="rect">
            <a:avLst/>
          </a:prstGeom>
          <a:noFill/>
          <a:ln>
            <a:noFill/>
          </a:ln>
        </p:spPr>
      </p:pic>
      <p:pic>
        <p:nvPicPr>
          <p:cNvPr id="3" name="Picture 2">
            <a:extLst>
              <a:ext uri="{FF2B5EF4-FFF2-40B4-BE49-F238E27FC236}">
                <a16:creationId xmlns:a16="http://schemas.microsoft.com/office/drawing/2014/main" id="{81B4E78D-EA31-2991-1E0F-839CD82F8583}"/>
              </a:ext>
            </a:extLst>
          </p:cNvPr>
          <p:cNvPicPr>
            <a:picLocks noChangeAspect="1"/>
          </p:cNvPicPr>
          <p:nvPr/>
        </p:nvPicPr>
        <p:blipFill>
          <a:blip r:embed="rId6"/>
          <a:stretch>
            <a:fillRect/>
          </a:stretch>
        </p:blipFill>
        <p:spPr>
          <a:xfrm>
            <a:off x="5467036" y="933738"/>
            <a:ext cx="5651984" cy="5701840"/>
          </a:xfrm>
          <a:prstGeom prst="ellipse">
            <a:avLst/>
          </a:prstGeom>
        </p:spPr>
      </p:pic>
    </p:spTree>
    <p:extLst>
      <p:ext uri="{BB962C8B-B14F-4D97-AF65-F5344CB8AC3E}">
        <p14:creationId xmlns:p14="http://schemas.microsoft.com/office/powerpoint/2010/main" val="325326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3</a:t>
            </a:r>
            <a:endParaRPr dirty="0"/>
          </a:p>
        </p:txBody>
      </p:sp>
      <p:sp>
        <p:nvSpPr>
          <p:cNvPr id="231" name="Google Shape;231;p11"/>
          <p:cNvSpPr txBox="1">
            <a:spLocks noGrp="1"/>
          </p:cNvSpPr>
          <p:nvPr>
            <p:ph type="body" idx="1"/>
          </p:nvPr>
        </p:nvSpPr>
        <p:spPr>
          <a:xfrm>
            <a:off x="487681" y="2276028"/>
            <a:ext cx="2316480" cy="3062876"/>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1600"/>
              <a:buNone/>
            </a:pPr>
            <a:r>
              <a:rPr lang="ga-ie" sz="1800" b="0" i="0" u="none" strike="noStrike" dirty="0">
                <a:solidFill>
                  <a:srgbClr val="000000"/>
                </a:solidFill>
                <a:effectLst/>
                <a:latin typeface="+mn-lt"/>
              </a:rPr>
              <a:t>Cathain a bhí an rath is mó ort (an bród is mó ort asat féin) i do shaol? B’fhéidir nuair a bhí tú i do chara maith ag duine, nuair a thug tú léiriú maith, nuair a d’fhoghlaim tú rud go maith. Cad atá fút féin is cúis leis an rath sin?</a:t>
            </a:r>
            <a:endParaRPr sz="1800" dirty="0">
              <a:latin typeface="+mn-lt"/>
            </a:endParaRPr>
          </a:p>
        </p:txBody>
      </p:sp>
      <p:sp>
        <p:nvSpPr>
          <p:cNvPr id="232" name="Google Shape;232;p11"/>
          <p:cNvSpPr txBox="1">
            <a:spLocks noGrp="1"/>
          </p:cNvSpPr>
          <p:nvPr>
            <p:ph type="body" idx="2"/>
          </p:nvPr>
        </p:nvSpPr>
        <p:spPr>
          <a:xfrm>
            <a:off x="3227468" y="2279174"/>
            <a:ext cx="2316479" cy="3062876"/>
          </a:xfrm>
          <a:prstGeom prst="rect">
            <a:avLst/>
          </a:prstGeom>
          <a:noFill/>
          <a:ln>
            <a:noFill/>
          </a:ln>
        </p:spPr>
        <p:txBody>
          <a:bodyPr spcFirstLastPara="1" wrap="square" lIns="91425" tIns="45700" rIns="91425" bIns="45700" rtlCol="0" anchor="t" anchorCtr="0">
            <a:noAutofit/>
          </a:bodyPr>
          <a:lstStyle/>
          <a:p>
            <a:pPr marL="0" indent="0" rtl="0">
              <a:spcBef>
                <a:spcPts val="0"/>
              </a:spcBef>
              <a:spcAft>
                <a:spcPts val="0"/>
              </a:spcAft>
              <a:buNone/>
            </a:pPr>
            <a:r>
              <a:rPr lang="ga-ie" sz="1650" b="0" i="0" u="none" strike="noStrike" dirty="0">
                <a:solidFill>
                  <a:srgbClr val="000000"/>
                </a:solidFill>
                <a:effectLst/>
                <a:latin typeface="+mn-lt"/>
              </a:rPr>
              <a:t>Samhlaigh am nuair a bhraith tú i mbarr do mhaitheasa... </a:t>
            </a:r>
            <a:endParaRPr lang="en-GB" sz="1650" b="0" dirty="0">
              <a:effectLst/>
              <a:latin typeface="+mn-lt"/>
            </a:endParaRPr>
          </a:p>
          <a:p>
            <a:pPr marL="0" indent="0" rtl="0">
              <a:spcBef>
                <a:spcPts val="0"/>
              </a:spcBef>
              <a:spcAft>
                <a:spcPts val="0"/>
              </a:spcAft>
              <a:buNone/>
            </a:pPr>
            <a:r>
              <a:rPr lang="ga-ie" sz="1650" b="0" i="0" u="none" strike="noStrike" dirty="0">
                <a:solidFill>
                  <a:srgbClr val="000000"/>
                </a:solidFill>
                <a:effectLst/>
                <a:latin typeface="+mn-lt"/>
              </a:rPr>
              <a:t>Cuir síos ar an méid a bhí ar bun agat, agus ar an rud sa chás sin a chuir muinín ionat. </a:t>
            </a:r>
            <a:endParaRPr lang="en-GB" sz="1650" b="0" dirty="0">
              <a:effectLst/>
              <a:latin typeface="+mn-lt"/>
            </a:endParaRPr>
          </a:p>
          <a:p>
            <a:pPr marL="0" indent="0" rtl="0">
              <a:spcBef>
                <a:spcPts val="0"/>
              </a:spcBef>
              <a:spcAft>
                <a:spcPts val="0"/>
              </a:spcAft>
              <a:buNone/>
            </a:pPr>
            <a:r>
              <a:rPr lang="ga-ie" sz="1650" b="0" i="0" u="none" strike="noStrike" dirty="0">
                <a:solidFill>
                  <a:srgbClr val="000000"/>
                </a:solidFill>
                <a:effectLst/>
                <a:latin typeface="+mn-lt"/>
              </a:rPr>
              <a:t>Cuir an t-am sin i gcomparáid le ham nuair a mhothaigh tú míshuaimhneach, nó le ham nuair nach raibh muinín ionat. </a:t>
            </a:r>
            <a:endParaRPr lang="en-GB" sz="1650" b="0" dirty="0">
              <a:effectLst/>
              <a:latin typeface="+mn-lt"/>
            </a:endParaRPr>
          </a:p>
          <a:p>
            <a:pPr marL="0" indent="0" rtl="0">
              <a:spcBef>
                <a:spcPts val="0"/>
              </a:spcBef>
              <a:spcAft>
                <a:spcPts val="0"/>
              </a:spcAft>
              <a:buNone/>
            </a:pPr>
            <a:r>
              <a:rPr lang="ga-ie" sz="1650" b="0" i="0" u="none" strike="noStrike" dirty="0">
                <a:solidFill>
                  <a:srgbClr val="000000"/>
                </a:solidFill>
                <a:effectLst/>
                <a:latin typeface="+mn-lt"/>
              </a:rPr>
              <a:t>Cad iad na difríochtaí? </a:t>
            </a:r>
            <a:endParaRPr lang="en-GB" sz="1650" b="0" dirty="0">
              <a:effectLst/>
              <a:latin typeface="+mn-lt"/>
            </a:endParaRPr>
          </a:p>
        </p:txBody>
      </p:sp>
      <p:sp>
        <p:nvSpPr>
          <p:cNvPr id="233" name="Google Shape;233;p11"/>
          <p:cNvSpPr txBox="1">
            <a:spLocks noGrp="1"/>
          </p:cNvSpPr>
          <p:nvPr>
            <p:ph type="body" idx="3"/>
          </p:nvPr>
        </p:nvSpPr>
        <p:spPr>
          <a:xfrm>
            <a:off x="6096001" y="2268826"/>
            <a:ext cx="2316478" cy="3062876"/>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1600"/>
              <a:buNone/>
            </a:pPr>
            <a:r>
              <a:rPr lang="ga-ie" sz="1700" b="0" i="0" u="none" strike="noStrike">
                <a:solidFill>
                  <a:srgbClr val="000000"/>
                </a:solidFill>
                <a:effectLst/>
                <a:latin typeface="+mn-lt"/>
              </a:rPr>
              <a:t>Smaoinigh ar dhuine éigin i do shaol ar a bhfuil meas nó urraim agat. Cad iad scileanna/buanna is mó an duine sin? Conas atá sin ar eolas agat? </a:t>
            </a:r>
          </a:p>
          <a:p>
            <a:pPr marL="0" lvl="0" indent="0" algn="l" rtl="0">
              <a:lnSpc>
                <a:spcPct val="90000"/>
              </a:lnSpc>
              <a:spcBef>
                <a:spcPts val="0"/>
              </a:spcBef>
              <a:spcAft>
                <a:spcPts val="0"/>
              </a:spcAft>
              <a:buClr>
                <a:srgbClr val="01334E"/>
              </a:buClr>
              <a:buSzPts val="1600"/>
              <a:buNone/>
            </a:pPr>
            <a:r>
              <a:rPr lang="ga-ie" sz="1700" b="0" i="0" u="none" strike="noStrike">
                <a:solidFill>
                  <a:srgbClr val="000000"/>
                </a:solidFill>
                <a:effectLst/>
                <a:latin typeface="+mn-lt"/>
              </a:rPr>
              <a:t>An bhfuil cuid ar bith de na scileanna/buanna sin agat? Conas atá sin ar eolas agat?</a:t>
            </a:r>
            <a:endParaRPr sz="1700" dirty="0">
              <a:latin typeface="+mn-lt"/>
            </a:endParaRPr>
          </a:p>
        </p:txBody>
      </p:sp>
      <p:sp>
        <p:nvSpPr>
          <p:cNvPr id="234" name="Google Shape;234;p11"/>
          <p:cNvSpPr txBox="1">
            <a:spLocks noGrp="1"/>
          </p:cNvSpPr>
          <p:nvPr>
            <p:ph type="body" idx="4"/>
          </p:nvPr>
        </p:nvSpPr>
        <p:spPr>
          <a:xfrm>
            <a:off x="8798011" y="2268826"/>
            <a:ext cx="2316478" cy="3062876"/>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1600"/>
              <a:buNone/>
            </a:pPr>
            <a:r>
              <a:rPr lang="ga-ie" sz="1700" b="0" i="0" u="none" strike="noStrike" dirty="0">
                <a:solidFill>
                  <a:srgbClr val="000000"/>
                </a:solidFill>
                <a:effectLst/>
                <a:latin typeface="+mn-lt"/>
              </a:rPr>
              <a:t>D’fhéadfaimis a bheith mífhoighneach nó tuirseach mar gheall ar chásanna ina léirítear dúinn go bhféadfadh ár scileanna/buanna a bheith níos láidre b’fhéidir. Cén cineál cásanna is cúis le mothúcháin mar sin a chur ort? Cad a d’fhéadfadh a bheith ina chúis leis sin?</a:t>
            </a:r>
            <a:endParaRPr sz="1700" dirty="0">
              <a:latin typeface="+mn-lt"/>
            </a:endParaRPr>
          </a:p>
        </p:txBody>
      </p:sp>
      <p:pic>
        <p:nvPicPr>
          <p:cNvPr id="5" name="Google Shape;425;p21" descr="Shape, square&#10;&#10;Description automatically generated">
            <a:extLst>
              <a:ext uri="{FF2B5EF4-FFF2-40B4-BE49-F238E27FC236}">
                <a16:creationId xmlns:a16="http://schemas.microsoft.com/office/drawing/2014/main" id="{134CF8B4-BB59-72C6-3403-7DF92D56FF1A}"/>
              </a:ext>
            </a:extLst>
          </p:cNvPr>
          <p:cNvPicPr preferRelativeResize="0"/>
          <p:nvPr/>
        </p:nvPicPr>
        <p:blipFill rotWithShape="1">
          <a:blip r:embed="rId3">
            <a:alphaModFix/>
          </a:blip>
          <a:srcRect/>
          <a:stretch/>
        </p:blipFill>
        <p:spPr>
          <a:xfrm rot="16200000">
            <a:off x="11066125" y="974496"/>
            <a:ext cx="1007241" cy="823346"/>
          </a:xfrm>
          <a:prstGeom prst="rect">
            <a:avLst/>
          </a:prstGeom>
          <a:noFill/>
          <a:ln>
            <a:noFill/>
          </a:ln>
        </p:spPr>
      </p:pic>
      <p:pic>
        <p:nvPicPr>
          <p:cNvPr id="2" name="Google Shape;337;p19" descr="Icon&#10;&#10;Description automatically generated">
            <a:extLst>
              <a:ext uri="{FF2B5EF4-FFF2-40B4-BE49-F238E27FC236}">
                <a16:creationId xmlns:a16="http://schemas.microsoft.com/office/drawing/2014/main" id="{9B1836FC-716F-D6A0-0283-45274D5A0FD0}"/>
              </a:ext>
            </a:extLst>
          </p:cNvPr>
          <p:cNvPicPr preferRelativeResize="0"/>
          <p:nvPr/>
        </p:nvPicPr>
        <p:blipFill rotWithShape="1">
          <a:blip r:embed="rId4">
            <a:alphaModFix/>
          </a:blip>
          <a:srcRect/>
          <a:stretch/>
        </p:blipFill>
        <p:spPr>
          <a:xfrm>
            <a:off x="11066124" y="882549"/>
            <a:ext cx="1007241" cy="10072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4</a:t>
            </a:r>
            <a:endParaRPr dirty="0"/>
          </a:p>
        </p:txBody>
      </p:sp>
      <p:sp>
        <p:nvSpPr>
          <p:cNvPr id="197" name="Google Shape;197;p7"/>
          <p:cNvSpPr txBox="1">
            <a:spLocks noGrp="1"/>
          </p:cNvSpPr>
          <p:nvPr>
            <p:ph type="body" idx="1"/>
          </p:nvPr>
        </p:nvSpPr>
        <p:spPr>
          <a:xfrm>
            <a:off x="1918119" y="1370088"/>
            <a:ext cx="8787713" cy="4396345"/>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lt1"/>
              </a:buClr>
              <a:buSzPts val="4000"/>
              <a:buNone/>
            </a:pPr>
            <a:r>
              <a:rPr lang="ga-ie" sz="4600" b="1" dirty="0"/>
              <a:t>Is é mo chuspóir an tseachtain seo gan bogadh ach an oiread sin agus gur léir nach bhfuil mé gan aithne!</a:t>
            </a:r>
            <a:endParaRPr sz="4600" dirty="0"/>
          </a:p>
          <a:p>
            <a:pPr marL="0" lvl="0" indent="0" algn="ctr" rtl="0">
              <a:lnSpc>
                <a:spcPct val="100000"/>
              </a:lnSpc>
              <a:spcBef>
                <a:spcPts val="1000"/>
              </a:spcBef>
              <a:spcAft>
                <a:spcPts val="0"/>
              </a:spcAft>
              <a:buClr>
                <a:schemeClr val="lt1"/>
              </a:buClr>
              <a:buSzPts val="4000"/>
              <a:buNone/>
            </a:pPr>
            <a:endParaRPr sz="4000" dirty="0"/>
          </a:p>
        </p:txBody>
      </p:sp>
      <p:pic>
        <p:nvPicPr>
          <p:cNvPr id="200" name="Google Shape;200;p7" descr="Shape, circle&#10;&#10;Description automatically generated"/>
          <p:cNvPicPr preferRelativeResize="0"/>
          <p:nvPr/>
        </p:nvPicPr>
        <p:blipFill rotWithShape="1">
          <a:blip r:embed="rId3">
            <a:alphaModFix/>
          </a:blip>
          <a:srcRect/>
          <a:stretch/>
        </p:blipFill>
        <p:spPr>
          <a:xfrm>
            <a:off x="633536" y="3883085"/>
            <a:ext cx="2473080" cy="2597029"/>
          </a:xfrm>
          <a:prstGeom prst="rect">
            <a:avLst/>
          </a:prstGeom>
          <a:noFill/>
          <a:ln>
            <a:noFill/>
          </a:ln>
        </p:spPr>
      </p:pic>
      <p:pic>
        <p:nvPicPr>
          <p:cNvPr id="6" name="Picture 5" descr="Zzzz Panda">
            <a:extLst>
              <a:ext uri="{FF2B5EF4-FFF2-40B4-BE49-F238E27FC236}">
                <a16:creationId xmlns:a16="http://schemas.microsoft.com/office/drawing/2014/main" id="{D33EF0E2-EFF1-D47A-B4CA-03AE4B55CA3B}"/>
              </a:ext>
            </a:extLst>
          </p:cNvPr>
          <p:cNvPicPr>
            <a:picLocks noChangeAspect="1"/>
          </p:cNvPicPr>
          <p:nvPr/>
        </p:nvPicPr>
        <p:blipFill>
          <a:blip r:embed="rId4"/>
          <a:stretch>
            <a:fillRect/>
          </a:stretch>
        </p:blipFill>
        <p:spPr>
          <a:xfrm>
            <a:off x="633536" y="3945059"/>
            <a:ext cx="2473080" cy="2473080"/>
          </a:xfrm>
          <a:prstGeom prst="rect">
            <a:avLst/>
          </a:prstGeom>
        </p:spPr>
      </p:pic>
      <p:pic>
        <p:nvPicPr>
          <p:cNvPr id="2" name="Google Shape;198;p7" descr="Icon&#10;&#10;Description automatically generated with low confidence">
            <a:extLst>
              <a:ext uri="{FF2B5EF4-FFF2-40B4-BE49-F238E27FC236}">
                <a16:creationId xmlns:a16="http://schemas.microsoft.com/office/drawing/2014/main" id="{DB05CE12-0C5C-9DC5-BCF8-ACA84ED9F91D}"/>
              </a:ext>
            </a:extLst>
          </p:cNvPr>
          <p:cNvPicPr preferRelativeResize="0"/>
          <p:nvPr/>
        </p:nvPicPr>
        <p:blipFill rotWithShape="1">
          <a:blip r:embed="rId5">
            <a:alphaModFix/>
          </a:blip>
          <a:srcRect/>
          <a:stretch/>
        </p:blipFill>
        <p:spPr>
          <a:xfrm>
            <a:off x="1034845" y="1370088"/>
            <a:ext cx="621324" cy="433659"/>
          </a:xfrm>
          <a:prstGeom prst="rect">
            <a:avLst/>
          </a:prstGeom>
          <a:noFill/>
          <a:ln>
            <a:noFill/>
          </a:ln>
        </p:spPr>
      </p:pic>
      <p:pic>
        <p:nvPicPr>
          <p:cNvPr id="3" name="Google Shape;199;p7" descr="Icon&#10;&#10;Description automatically generated with low confidence">
            <a:extLst>
              <a:ext uri="{FF2B5EF4-FFF2-40B4-BE49-F238E27FC236}">
                <a16:creationId xmlns:a16="http://schemas.microsoft.com/office/drawing/2014/main" id="{0445A382-4D8B-5E6F-5E14-F0C0C7B0550B}"/>
              </a:ext>
            </a:extLst>
          </p:cNvPr>
          <p:cNvPicPr preferRelativeResize="0"/>
          <p:nvPr/>
        </p:nvPicPr>
        <p:blipFill rotWithShape="1">
          <a:blip r:embed="rId5">
            <a:alphaModFix/>
          </a:blip>
          <a:srcRect/>
          <a:stretch/>
        </p:blipFill>
        <p:spPr>
          <a:xfrm rot="10800000">
            <a:off x="10512843" y="3793438"/>
            <a:ext cx="621324" cy="433659"/>
          </a:xfrm>
          <a:prstGeom prst="rect">
            <a:avLst/>
          </a:prstGeom>
          <a:noFill/>
          <a:ln>
            <a:noFill/>
          </a:ln>
        </p:spPr>
      </p:pic>
    </p:spTree>
    <p:extLst>
      <p:ext uri="{BB962C8B-B14F-4D97-AF65-F5344CB8AC3E}">
        <p14:creationId xmlns:p14="http://schemas.microsoft.com/office/powerpoint/2010/main" val="28457585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3031</Words>
  <Application>Microsoft Office PowerPoint</Application>
  <PresentationFormat>Widescreen</PresentationFormat>
  <Paragraphs>292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Black</vt:lpstr>
      <vt:lpstr>Prompt</vt:lpstr>
      <vt:lpstr>Courier New</vt:lpstr>
      <vt:lpstr>Arial</vt:lpstr>
      <vt:lpstr>Calibri</vt:lpstr>
      <vt:lpstr>Office Theme</vt:lpstr>
      <vt:lpstr>Conairí</vt:lpstr>
      <vt:lpstr>Aonad 1: Scileanna agus Buanna Faoi Cheilt</vt:lpstr>
      <vt:lpstr>Aonad 1, Réamheolas</vt:lpstr>
      <vt:lpstr>Aonad 1, Gníomhaíocht 1</vt:lpstr>
      <vt:lpstr>Aonad 1, Gníomhaíocht 2</vt:lpstr>
      <vt:lpstr>Aonad 1, Gníomhaíocht 2: Bileog Oibre</vt:lpstr>
      <vt:lpstr>PowerPoint Presentation</vt:lpstr>
      <vt:lpstr>Aonad 1, Gníomhaíocht 3</vt:lpstr>
      <vt:lpstr>Aonad 1, Gníomhaíocht 4</vt:lpstr>
      <vt:lpstr>Aonad 1, Gníomhaíocht 4: Bileog Oibre</vt:lpstr>
      <vt:lpstr>PowerPoint Presentation</vt:lpstr>
      <vt:lpstr>PowerPoint Presentation</vt:lpstr>
      <vt:lpstr>Aonad 1, Gníomhaíocht le cois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26</cp:revision>
  <dcterms:created xsi:type="dcterms:W3CDTF">2022-07-12T11:58:05Z</dcterms:created>
  <dcterms:modified xsi:type="dcterms:W3CDTF">2024-08-29T15:46:55Z</dcterms:modified>
</cp:coreProperties>
</file>