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2" r:id="rId2"/>
  </p:sldMasterIdLst>
  <p:notesMasterIdLst>
    <p:notesMasterId r:id="rId19"/>
  </p:notesMasterIdLst>
  <p:sldIdLst>
    <p:sldId id="256" r:id="rId3"/>
    <p:sldId id="257" r:id="rId4"/>
    <p:sldId id="286" r:id="rId5"/>
    <p:sldId id="285" r:id="rId6"/>
    <p:sldId id="289" r:id="rId7"/>
    <p:sldId id="262" r:id="rId8"/>
    <p:sldId id="259" r:id="rId9"/>
    <p:sldId id="271" r:id="rId10"/>
    <p:sldId id="299" r:id="rId11"/>
    <p:sldId id="297" r:id="rId12"/>
    <p:sldId id="284" r:id="rId13"/>
    <p:sldId id="300" r:id="rId14"/>
    <p:sldId id="301" r:id="rId15"/>
    <p:sldId id="296" r:id="rId16"/>
    <p:sldId id="294" r:id="rId17"/>
    <p:sldId id="295" r:id="rId18"/>
  </p:sldIdLst>
  <p:sldSz cx="12192000" cy="6858000"/>
  <p:notesSz cx="6858000" cy="9144000"/>
  <p:embeddedFontLst>
    <p:embeddedFont>
      <p:font typeface="Arial Black" panose="020B0A04020102020204" pitchFamily="34" charset="0"/>
      <p:regular r:id="rId20"/>
      <p:bold r:id="rId21"/>
    </p:embeddedFont>
    <p:embeddedFont>
      <p:font typeface="Prompt" panose="00000500000000000000" pitchFamily="2" charset="-34"/>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gpo2erKjDrfpdlHpY8TWg8Efbi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27D"/>
    <a:srgbClr val="E7D1F5"/>
    <a:srgbClr val="9C3FD8"/>
    <a:srgbClr val="5DC973"/>
    <a:srgbClr val="FFFFFF"/>
    <a:srgbClr val="F6EEFB"/>
    <a:srgbClr val="E1C6F3"/>
    <a:srgbClr val="A958DD"/>
    <a:srgbClr val="FF826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C22D7A-A71E-4F7F-B25F-03412A6EF1EF}">
  <a:tblStyle styleId="{D0C22D7A-A71E-4F7F-B25F-03412A6EF1EF}" styleName="Table_0">
    <a:wholeTbl>
      <a:tcTxStyle b="off" i="off">
        <a:font>
          <a:latin typeface="Arial"/>
          <a:ea typeface="Arial"/>
          <a:cs typeface="Arial"/>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FCECE7"/>
          </a:solidFill>
        </a:fill>
      </a:tcStyle>
    </a:wholeTbl>
    <a:band1H>
      <a:tcTxStyle/>
      <a:tcStyle>
        <a:tcBdr/>
        <a:fill>
          <a:solidFill>
            <a:srgbClr val="F8D6CC"/>
          </a:solidFill>
        </a:fill>
      </a:tcStyle>
    </a:band1H>
    <a:band2H>
      <a:tcTxStyle/>
      <a:tcStyle>
        <a:tcBdr/>
      </a:tcStyle>
    </a:band2H>
    <a:band1V>
      <a:tcTxStyle/>
      <a:tcStyle>
        <a:tcBdr/>
        <a:fill>
          <a:solidFill>
            <a:srgbClr val="F8D6CC"/>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2"/>
              </a:solidFill>
              <a:prstDash val="solid"/>
              <a:round/>
              <a:headEnd type="none" w="sm" len="sm"/>
              <a:tailEnd type="none" w="sm" len="sm"/>
            </a:ln>
          </a:top>
        </a:tcBdr>
        <a:fill>
          <a:solidFill>
            <a:srgbClr val="FCECE7"/>
          </a:solidFill>
        </a:fill>
      </a:tcStyle>
    </a:lastRow>
    <a:seCell>
      <a:tcTxStyle/>
      <a:tcStyle>
        <a:tcBdr/>
      </a:tcStyle>
    </a:seCell>
    <a:swCell>
      <a:tcTxStyle/>
      <a:tcStyle>
        <a:tcBdr/>
      </a:tcStyle>
    </a:swCell>
    <a:firstRow>
      <a:tcTxStyle b="on" i="off"/>
      <a:tcStyle>
        <a:tcBdr/>
        <a:fill>
          <a:solidFill>
            <a:srgbClr val="FCECE7"/>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80408" autoAdjust="0"/>
  </p:normalViewPr>
  <p:slideViewPr>
    <p:cSldViewPr snapToGrid="0">
      <p:cViewPr varScale="1">
        <p:scale>
          <a:sx n="72" d="100"/>
          <a:sy n="72" d="100"/>
        </p:scale>
        <p:origin x="588" y="42"/>
      </p:cViewPr>
      <p:guideLst/>
    </p:cSldViewPr>
  </p:slideViewPr>
  <p:notesTextViewPr>
    <p:cViewPr>
      <p:scale>
        <a:sx n="1" d="1"/>
        <a:sy n="1" d="1"/>
      </p:scale>
      <p:origin x="0" y="0"/>
    </p:cViewPr>
  </p:notesTextViewPr>
  <p:notesViewPr>
    <p:cSldViewPr snapToGrid="0">
      <p:cViewPr varScale="1">
        <p:scale>
          <a:sx n="68" d="100"/>
          <a:sy n="68" d="100"/>
        </p:scale>
        <p:origin x="2592" y="-69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orms.gle/sPFEvzfTc5ZpfLbt9"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forms.gle/jqGLBJGs2PoTRWHS8"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forms.gle/jqGLBJGs2PoTRWHS8"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forms.gle/a6jNH9HZrpiHYmmv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solidFill>
                  <a:schemeClr val="tx1"/>
                </a:solidFill>
                <a:latin typeface="+mn-lt"/>
              </a:rPr>
              <a:t>Attention teachers:</a:t>
            </a:r>
          </a:p>
          <a:p>
            <a:pPr marL="0" lvl="0" indent="0" algn="l" rtl="0">
              <a:spcBef>
                <a:spcPts val="0"/>
              </a:spcBef>
              <a:spcAft>
                <a:spcPts val="0"/>
              </a:spcAft>
              <a:buNone/>
            </a:pPr>
            <a:endParaRPr lang="en-IE" sz="1100" i="0" dirty="0">
              <a:solidFill>
                <a:schemeClr val="tx1"/>
              </a:solidFill>
              <a:latin typeface="+mn-lt"/>
            </a:endParaRPr>
          </a:p>
          <a:p>
            <a:pPr marL="0" lvl="0" indent="0" algn="l" rtl="0">
              <a:spcBef>
                <a:spcPts val="0"/>
              </a:spcBef>
              <a:spcAft>
                <a:spcPts val="0"/>
              </a:spcAft>
              <a:buNone/>
            </a:pPr>
            <a:r>
              <a:rPr lang="en-GB" sz="1100" b="0" i="0" u="none" strike="noStrike" dirty="0">
                <a:solidFill>
                  <a:schemeClr val="tx1"/>
                </a:solidFill>
                <a:effectLst/>
                <a:latin typeface="+mn-lt"/>
              </a:rPr>
              <a:t>The Pathways units aim to encourage students from diverse backgrounds to think about their career choices, the career decision making process and particularly teaching as a desirable career.   </a:t>
            </a:r>
          </a:p>
          <a:p>
            <a:pPr marL="0" lvl="0" indent="0" algn="l" rtl="0">
              <a:spcBef>
                <a:spcPts val="0"/>
              </a:spcBef>
              <a:spcAft>
                <a:spcPts val="0"/>
              </a:spcAft>
              <a:buNone/>
            </a:pPr>
            <a:endParaRPr lang="en-GB" sz="11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0" u="none" strike="noStrike" dirty="0">
                <a:solidFill>
                  <a:schemeClr val="tx1"/>
                </a:solidFill>
                <a:effectLst/>
                <a:latin typeface="+mn-lt"/>
              </a:rPr>
              <a:t>These units are an initiative of the Path Project, which is funded by the Higher Education Authority (HEA), and based in the Institute of Education, Dublin City University (DCU).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0" u="none" strike="noStrike" dirty="0">
                <a:solidFill>
                  <a:schemeClr val="tx1"/>
                </a:solidFill>
                <a:effectLst/>
                <a:latin typeface="+mn-lt"/>
              </a:rPr>
              <a:t>There are 3 units for 1</a:t>
            </a:r>
            <a:r>
              <a:rPr lang="en-GB" sz="1100" b="0" i="0" u="none" strike="noStrike" baseline="30000" dirty="0">
                <a:solidFill>
                  <a:schemeClr val="tx1"/>
                </a:solidFill>
                <a:effectLst/>
                <a:latin typeface="+mn-lt"/>
              </a:rPr>
              <a:t>st</a:t>
            </a:r>
            <a:r>
              <a:rPr lang="en-GB" sz="1100" b="0" i="0" u="none" strike="noStrike" dirty="0">
                <a:solidFill>
                  <a:schemeClr val="tx1"/>
                </a:solidFill>
                <a:effectLst/>
                <a:latin typeface="+mn-lt"/>
              </a:rPr>
              <a:t> Year students, each approximately 2 hours duration. </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100" b="0" i="0" u="none" strike="noStrike" dirty="0">
                <a:solidFill>
                  <a:schemeClr val="tx1"/>
                </a:solidFill>
                <a:effectLst/>
                <a:latin typeface="+mn-lt"/>
              </a:rPr>
              <a:t>Unit 1: Hidden skills and talents</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100" b="0" i="0" u="none" strike="noStrike" dirty="0">
                <a:solidFill>
                  <a:schemeClr val="tx1"/>
                </a:solidFill>
                <a:effectLst/>
                <a:latin typeface="+mn-lt"/>
              </a:rPr>
              <a:t>Unit 2: Strategies and styles</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100" b="0" i="0" u="none" strike="noStrike" dirty="0">
                <a:solidFill>
                  <a:schemeClr val="tx1"/>
                </a:solidFill>
                <a:effectLst/>
                <a:latin typeface="+mn-lt"/>
              </a:rPr>
              <a:t>Unit 3: Goals and motivations</a:t>
            </a:r>
          </a:p>
          <a:p>
            <a:endParaRPr lang="en-GB" sz="1100" b="0" i="0" u="none" strike="noStrike" dirty="0">
              <a:solidFill>
                <a:schemeClr val="tx1"/>
              </a:solidFill>
              <a:effectLst/>
              <a:latin typeface="+mn-lt"/>
            </a:endParaRPr>
          </a:p>
          <a:p>
            <a:pPr marL="0" marR="0" lvl="0" indent="0" algn="l" rtl="0">
              <a:lnSpc>
                <a:spcPct val="100000"/>
              </a:lnSpc>
              <a:spcBef>
                <a:spcPts val="0"/>
              </a:spcBef>
              <a:spcAft>
                <a:spcPts val="0"/>
              </a:spcAft>
              <a:buClr>
                <a:schemeClr val="dk1"/>
              </a:buClr>
              <a:buSzPts val="1100"/>
              <a:buFont typeface="Arial"/>
              <a:buNone/>
            </a:pPr>
            <a:r>
              <a:rPr lang="en-GB" sz="1100" b="0" i="0" u="sng" dirty="0">
                <a:solidFill>
                  <a:schemeClr val="tx1"/>
                </a:solidFill>
                <a:latin typeface="+mn-lt"/>
                <a:ea typeface="Prompt"/>
                <a:cs typeface="Prompt"/>
                <a:sym typeface="Prompt"/>
              </a:rPr>
              <a:t>Some important points about how the Pathways units work</a:t>
            </a:r>
            <a:r>
              <a:rPr lang="en-GB" sz="1100" b="0" i="0" dirty="0">
                <a:solidFill>
                  <a:schemeClr val="tx1"/>
                </a:solidFill>
                <a:latin typeface="+mn-lt"/>
                <a:ea typeface="Prompt"/>
                <a:cs typeface="Prompt"/>
                <a:sym typeface="Prompt"/>
              </a:rPr>
              <a:t>:</a:t>
            </a:r>
          </a:p>
          <a:p>
            <a:pPr marL="457200" lvl="0" indent="-298450" algn="l" rtl="0">
              <a:lnSpc>
                <a:spcPct val="100000"/>
              </a:lnSpc>
              <a:spcBef>
                <a:spcPts val="0"/>
              </a:spcBef>
              <a:spcAft>
                <a:spcPts val="0"/>
              </a:spcAft>
              <a:buClr>
                <a:schemeClr val="dk1"/>
              </a:buClr>
              <a:buSzPts val="1100"/>
              <a:buChar char="●"/>
            </a:pPr>
            <a:r>
              <a:rPr lang="en-GB" sz="1100" i="0" dirty="0">
                <a:solidFill>
                  <a:schemeClr val="tx1"/>
                </a:solidFill>
                <a:latin typeface="+mn-lt"/>
                <a:ea typeface="Prompt"/>
                <a:cs typeface="Prompt"/>
                <a:sym typeface="Prompt"/>
              </a:rPr>
              <a:t>The slides are classroom ready.   </a:t>
            </a:r>
          </a:p>
          <a:p>
            <a:pPr marL="457200" lvl="0" indent="-298450" algn="l" rtl="0">
              <a:lnSpc>
                <a:spcPct val="100000"/>
              </a:lnSpc>
              <a:spcBef>
                <a:spcPts val="0"/>
              </a:spcBef>
              <a:spcAft>
                <a:spcPts val="0"/>
              </a:spcAft>
              <a:buClr>
                <a:schemeClr val="dk1"/>
              </a:buClr>
              <a:buSzPts val="1100"/>
              <a:buChar char="●"/>
            </a:pPr>
            <a:r>
              <a:rPr lang="en-GB" sz="1100" dirty="0">
                <a:effectLst/>
                <a:latin typeface="+mn-lt"/>
                <a:ea typeface="Aptos" panose="020B0004020202020204" pitchFamily="34" charset="0"/>
                <a:cs typeface="Arial" panose="020B0604020202020204" pitchFamily="34" charset="0"/>
              </a:rPr>
              <a:t>The teacher notes, with step-by-step guidance for the specific activity on each slide, is available in the slide notes or can be accessed in pdf format in the google drive.</a:t>
            </a:r>
            <a:endParaRPr lang="en-GB" sz="1100" i="0" dirty="0">
              <a:solidFill>
                <a:schemeClr val="tx1"/>
              </a:solidFill>
              <a:latin typeface="+mn-lt"/>
              <a:ea typeface="Prompt"/>
              <a:cs typeface="Prompt"/>
              <a:sym typeface="Prompt"/>
            </a:endParaRPr>
          </a:p>
          <a:p>
            <a:pPr marL="457200" marR="0" lvl="0" indent="-298450" algn="l" rtl="0">
              <a:lnSpc>
                <a:spcPct val="100000"/>
              </a:lnSpc>
              <a:spcBef>
                <a:spcPts val="0"/>
              </a:spcBef>
              <a:spcAft>
                <a:spcPts val="0"/>
              </a:spcAft>
              <a:buClr>
                <a:schemeClr val="dk1"/>
              </a:buClr>
              <a:buSzPts val="1100"/>
              <a:buFont typeface="Prompt"/>
              <a:buChar char="●"/>
            </a:pPr>
            <a:r>
              <a:rPr lang="en-GB" sz="1100" i="0" dirty="0">
                <a:solidFill>
                  <a:schemeClr val="tx1"/>
                </a:solidFill>
                <a:latin typeface="+mn-lt"/>
                <a:ea typeface="Prompt"/>
                <a:cs typeface="Prompt"/>
                <a:sym typeface="Prompt"/>
              </a:rPr>
              <a:t>It is important to show slides in presentation mode, as some activities depend on animation. Where there is animation on a slide, this is indicated in the teacher notes.  </a:t>
            </a:r>
          </a:p>
          <a:p>
            <a:pPr marL="457200" lvl="0" indent="-298450" algn="l" rtl="0">
              <a:lnSpc>
                <a:spcPct val="100000"/>
              </a:lnSpc>
              <a:spcBef>
                <a:spcPts val="0"/>
              </a:spcBef>
              <a:spcAft>
                <a:spcPts val="0"/>
              </a:spcAft>
              <a:buClr>
                <a:schemeClr val="dk1"/>
              </a:buClr>
              <a:buSzPts val="1100"/>
              <a:buFont typeface="Prompt"/>
              <a:buChar char="●"/>
            </a:pPr>
            <a:r>
              <a:rPr lang="en-GB" sz="1100" i="0" dirty="0">
                <a:solidFill>
                  <a:schemeClr val="tx1"/>
                </a:solidFill>
                <a:latin typeface="+mn-lt"/>
                <a:ea typeface="Prompt"/>
                <a:cs typeface="Prompt"/>
                <a:sym typeface="Prompt"/>
              </a:rPr>
              <a:t>When the text in the slide notes is in italics, it is meant it is meant to be paraphrased or used without adaptation by the teacher with students; and when the text is not italicised, it is meant to for the teacher only.</a:t>
            </a:r>
          </a:p>
          <a:p>
            <a:pPr marL="457200" marR="0" lvl="0" indent="-298450" algn="l" defTabSz="914400" rtl="0" eaLnBrk="1" fontAlgn="auto" latinLnBrk="0" hangingPunct="1">
              <a:lnSpc>
                <a:spcPct val="100000"/>
              </a:lnSpc>
              <a:spcBef>
                <a:spcPts val="0"/>
              </a:spcBef>
              <a:spcAft>
                <a:spcPts val="0"/>
              </a:spcAft>
              <a:buClr>
                <a:schemeClr val="dk1"/>
              </a:buClr>
              <a:buSzPts val="1100"/>
              <a:buFont typeface="Prompt"/>
              <a:buChar char="●"/>
              <a:tabLst/>
              <a:defRPr/>
            </a:pPr>
            <a:r>
              <a:rPr lang="en-GB" sz="1100" i="0" dirty="0">
                <a:solidFill>
                  <a:schemeClr val="tx1"/>
                </a:solidFill>
                <a:latin typeface="+mn-lt"/>
                <a:ea typeface="Prompt"/>
                <a:cs typeface="Prompt"/>
                <a:sym typeface="Prompt"/>
              </a:rPr>
              <a:t>There is very little preparation of materials required. Occasionally, and depending on your class, you might decide to photocopy worksheet slides in advance. In activities where this might be useful, you will be prompted in the teacher notes. </a:t>
            </a:r>
          </a:p>
          <a:p>
            <a:pPr marL="0" lvl="0" indent="0" algn="l" rtl="0">
              <a:spcBef>
                <a:spcPts val="0"/>
              </a:spcBef>
              <a:spcAft>
                <a:spcPts val="0"/>
              </a:spcAft>
              <a:buNone/>
            </a:pPr>
            <a:endParaRPr lang="en-GB" sz="1100" b="0" i="0" u="none" strike="noStrike" dirty="0">
              <a:solidFill>
                <a:schemeClr val="tx1"/>
              </a:solidFill>
              <a:effectLst/>
              <a:latin typeface="+mn-lt"/>
            </a:endParaRPr>
          </a:p>
          <a:p>
            <a:pPr marL="0" lvl="0" indent="0" algn="l" rtl="0">
              <a:spcBef>
                <a:spcPts val="0"/>
              </a:spcBef>
              <a:spcAft>
                <a:spcPts val="0"/>
              </a:spcAft>
              <a:buNone/>
            </a:pPr>
            <a:r>
              <a:rPr lang="en-GB" sz="1100" b="0" i="0" u="none" strike="noStrike" dirty="0">
                <a:solidFill>
                  <a:schemeClr val="tx1"/>
                </a:solidFill>
                <a:effectLst/>
                <a:latin typeface="+mn-lt"/>
              </a:rPr>
              <a:t>As a participating teacher, you will be invited to respond to short surveys about your experience of the units. In addition, you will be asked to invite students to participate in the research (once parental consent has been provided). This will involve questionnaires and interviews/focus groups. </a:t>
            </a:r>
          </a:p>
          <a:p>
            <a:pPr marL="0" lvl="0" indent="0" algn="l" rtl="0">
              <a:spcBef>
                <a:spcPts val="0"/>
              </a:spcBef>
              <a:spcAft>
                <a:spcPts val="0"/>
              </a:spcAft>
              <a:buNone/>
            </a:pPr>
            <a:endParaRPr lang="en-GB" sz="1100" b="0" i="0" u="none" strike="noStrike" dirty="0">
              <a:solidFill>
                <a:schemeClr val="tx1"/>
              </a:solidFill>
              <a:effectLst/>
              <a:latin typeface="+mn-lt"/>
            </a:endParaRPr>
          </a:p>
          <a:p>
            <a:pPr marL="0" lvl="0" indent="0" algn="l" rtl="0">
              <a:spcBef>
                <a:spcPts val="0"/>
              </a:spcBef>
              <a:spcAft>
                <a:spcPts val="0"/>
              </a:spcAft>
              <a:buNone/>
            </a:pPr>
            <a:r>
              <a:rPr lang="en-GB" sz="1100" b="1" i="0" u="sng" strike="noStrike" dirty="0">
                <a:solidFill>
                  <a:schemeClr val="tx1"/>
                </a:solidFill>
                <a:effectLst/>
                <a:latin typeface="+mn-lt"/>
              </a:rPr>
              <a:t>NB</a:t>
            </a:r>
            <a:r>
              <a:rPr lang="en-GB" sz="1100" b="1" i="0" u="none" strike="noStrike" dirty="0">
                <a:solidFill>
                  <a:schemeClr val="tx1"/>
                </a:solidFill>
                <a:effectLst/>
                <a:latin typeface="+mn-lt"/>
              </a:rPr>
              <a:t>: </a:t>
            </a:r>
            <a:r>
              <a:rPr lang="en-GB" sz="1100" b="0" i="0" u="none" strike="noStrike" dirty="0">
                <a:solidFill>
                  <a:schemeClr val="tx1"/>
                </a:solidFill>
                <a:effectLst/>
                <a:latin typeface="+mn-lt"/>
              </a:rPr>
              <a:t>If your students have not engaged with Unit 1 materials and are starting with Unit 2, please ensure that they first complete a short baseline survey: </a:t>
            </a:r>
            <a:r>
              <a:rPr lang="en-GB" sz="1100" b="0" i="0" u="none" strike="noStrike" dirty="0">
                <a:solidFill>
                  <a:schemeClr val="tx1"/>
                </a:solidFill>
                <a:effectLst/>
                <a:latin typeface="+mn-lt"/>
                <a:hlinkClick r:id="rId3"/>
              </a:rPr>
              <a:t>https://forms.gle/sPFEvzfTc5ZpfLbt9</a:t>
            </a:r>
            <a:r>
              <a:rPr lang="en-GB" sz="1100" b="0" i="0" u="none" strike="noStrike" dirty="0">
                <a:solidFill>
                  <a:schemeClr val="tx1"/>
                </a:solidFill>
                <a:effectLst/>
                <a:latin typeface="+mn-lt"/>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dirty="0">
                <a:solidFill>
                  <a:schemeClr val="tx1"/>
                </a:solidFill>
                <a:latin typeface="+mn-lt"/>
              </a:rPr>
              <a:t>Please remember to complete the short teacher survey as soon as possible after finishing Unit 2: </a:t>
            </a:r>
            <a:r>
              <a:rPr lang="en-IE" sz="1100" b="0" i="0" dirty="0">
                <a:solidFill>
                  <a:schemeClr val="tx1"/>
                </a:solidFill>
                <a:effectLst/>
                <a:latin typeface="+mn-lt"/>
                <a:hlinkClick r:id="rId4"/>
              </a:rPr>
              <a:t>https://forms.gle/jqGLBJGs2PoTRWHS8</a:t>
            </a:r>
            <a:r>
              <a:rPr lang="en-IE" sz="1100" b="0" i="0" dirty="0">
                <a:solidFill>
                  <a:schemeClr val="tx1"/>
                </a:solidFill>
                <a:effectLst/>
                <a:latin typeface="+mn-lt"/>
              </a:rPr>
              <a:t> </a:t>
            </a:r>
            <a:endParaRPr lang="en-GB" sz="11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0" u="none" strike="noStrike" dirty="0">
                <a:solidFill>
                  <a:schemeClr val="tx1"/>
                </a:solidFill>
                <a:effectLst/>
                <a:latin typeface="+mn-lt"/>
              </a:rPr>
              <a:t>If you require any further information, please contact: </a:t>
            </a:r>
            <a:r>
              <a:rPr lang="en-GB" sz="1100" b="0" i="0" dirty="0">
                <a:solidFill>
                  <a:srgbClr val="222222"/>
                </a:solidFill>
                <a:effectLst/>
                <a:latin typeface="+mn-lt"/>
              </a:rPr>
              <a:t>mary.odoherty@dcu</a:t>
            </a:r>
            <a:r>
              <a:rPr lang="en-GB" sz="1100" b="0" i="0">
                <a:solidFill>
                  <a:srgbClr val="222222"/>
                </a:solidFill>
                <a:effectLst/>
                <a:latin typeface="+mn-lt"/>
              </a:rPr>
              <a:t>.ie</a:t>
            </a:r>
            <a:r>
              <a:rPr lang="en-GB" sz="1600" b="0" i="0">
                <a:solidFill>
                  <a:srgbClr val="222222"/>
                </a:solidFill>
                <a:effectLst/>
                <a:latin typeface="Arial" panose="020B0604020202020204" pitchFamily="34" charset="0"/>
              </a:rPr>
              <a:t> </a:t>
            </a:r>
            <a:endParaRPr lang="en-GB" sz="1100" b="0" i="0" u="sng" dirty="0">
              <a:solidFill>
                <a:srgbClr val="1155CC"/>
              </a:solidFill>
              <a:effectLst/>
              <a:latin typeface="+mn-lt"/>
            </a:endParaRPr>
          </a:p>
          <a:p>
            <a:pPr marL="0" lvl="0" indent="0" algn="l" rtl="0">
              <a:spcBef>
                <a:spcPts val="0"/>
              </a:spcBef>
              <a:spcAft>
                <a:spcPts val="0"/>
              </a:spcAft>
              <a:buNone/>
            </a:pPr>
            <a:endParaRPr lang="en-GB" sz="1100" b="0" i="0" u="sng" strike="noStrike" dirty="0">
              <a:solidFill>
                <a:schemeClr val="tx1"/>
              </a:solidFill>
              <a:effectLst/>
              <a:latin typeface="+mn-lt"/>
            </a:endParaRPr>
          </a:p>
          <a:p>
            <a:pPr marL="0" lvl="0" indent="0" algn="l" rtl="0">
              <a:spcBef>
                <a:spcPts val="0"/>
              </a:spcBef>
              <a:spcAft>
                <a:spcPts val="0"/>
              </a:spcAft>
              <a:buNone/>
            </a:pPr>
            <a:r>
              <a:rPr lang="en-GB" sz="1100" b="0" i="0" u="sng" strike="noStrike" dirty="0">
                <a:solidFill>
                  <a:schemeClr val="tx1"/>
                </a:solidFill>
                <a:effectLst/>
                <a:latin typeface="+mn-lt"/>
              </a:rPr>
              <a:t>Thank you</a:t>
            </a:r>
            <a:endParaRPr lang="en-GB" sz="1100" b="0" dirty="0">
              <a:solidFill>
                <a:schemeClr val="tx1"/>
              </a:solidFill>
              <a:effectLst/>
              <a:latin typeface="+mn-lt"/>
            </a:endParaRPr>
          </a:p>
          <a:p>
            <a:pPr marL="0" lvl="0" indent="0" algn="l" rtl="0">
              <a:spcBef>
                <a:spcPts val="0"/>
              </a:spcBef>
              <a:spcAft>
                <a:spcPts val="0"/>
              </a:spcAft>
              <a:buNone/>
            </a:pPr>
            <a:endParaRPr sz="1100" dirty="0">
              <a:solidFill>
                <a:schemeClr val="tx1"/>
              </a:solidFill>
              <a:latin typeface="+mn-lt"/>
            </a:endParaRPr>
          </a:p>
        </p:txBody>
      </p:sp>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E" sz="1100" b="1" dirty="0">
                <a:solidFill>
                  <a:schemeClr val="tx1"/>
                </a:solidFill>
                <a:latin typeface="+mn-lt"/>
              </a:rPr>
              <a:t>Teacher notes</a:t>
            </a:r>
          </a:p>
          <a:p>
            <a:pPr marL="0" lvl="0" indent="0" algn="l" rtl="0">
              <a:spcBef>
                <a:spcPts val="0"/>
              </a:spcBef>
              <a:spcAft>
                <a:spcPts val="0"/>
              </a:spcAft>
              <a:buNone/>
            </a:pPr>
            <a:endParaRPr lang="en-IE" sz="1100" b="1" i="0" dirty="0">
              <a:solidFill>
                <a:schemeClr val="tx1"/>
              </a:solidFill>
              <a:effectLst/>
              <a:latin typeface="+mn-lt"/>
            </a:endParaRPr>
          </a:p>
          <a:p>
            <a:pPr marL="0" lvl="0" indent="0" algn="l" rtl="0">
              <a:spcBef>
                <a:spcPts val="0"/>
              </a:spcBef>
              <a:spcAft>
                <a:spcPts val="0"/>
              </a:spcAft>
              <a:buNone/>
            </a:pPr>
            <a:r>
              <a:rPr lang="en-IE" sz="1100" b="0" i="0" dirty="0">
                <a:solidFill>
                  <a:schemeClr val="tx1"/>
                </a:solidFill>
                <a:effectLst/>
                <a:latin typeface="+mn-lt"/>
              </a:rPr>
              <a:t>Ask for volunteers to read the points on the slide aloud.</a:t>
            </a:r>
          </a:p>
          <a:p>
            <a:pPr marL="0" lvl="0" indent="0" algn="l" rtl="0">
              <a:spcBef>
                <a:spcPts val="0"/>
              </a:spcBef>
              <a:spcAft>
                <a:spcPts val="0"/>
              </a:spcAft>
              <a:buNone/>
            </a:pPr>
            <a:endParaRPr lang="en-IE" sz="1100" b="0" i="0" dirty="0">
              <a:solidFill>
                <a:schemeClr val="tx1"/>
              </a:solidFill>
              <a:effectLst/>
              <a:latin typeface="+mn-lt"/>
            </a:endParaRPr>
          </a:p>
          <a:p>
            <a:pPr marL="0" lvl="0" indent="0" algn="l" rtl="0">
              <a:spcBef>
                <a:spcPts val="0"/>
              </a:spcBef>
              <a:spcAft>
                <a:spcPts val="0"/>
              </a:spcAft>
              <a:buNone/>
            </a:pPr>
            <a:r>
              <a:rPr lang="en-IE" sz="1100" b="0" i="1" dirty="0">
                <a:solidFill>
                  <a:schemeClr val="tx1"/>
                </a:solidFill>
                <a:effectLst/>
                <a:latin typeface="+mn-lt"/>
              </a:rPr>
              <a:t>Remember, regardless of the percentage you got for being a Visual learner, you can work on strengthening your visual information processing and problem solving. </a:t>
            </a:r>
          </a:p>
          <a:p>
            <a:endParaRPr lang="en-IE" sz="1100" dirty="0">
              <a:solidFill>
                <a:schemeClr val="tx1"/>
              </a:solidFill>
              <a:latin typeface="+mn-lt"/>
            </a:endParaRPr>
          </a:p>
        </p:txBody>
      </p:sp>
    </p:spTree>
    <p:extLst>
      <p:ext uri="{BB962C8B-B14F-4D97-AF65-F5344CB8AC3E}">
        <p14:creationId xmlns:p14="http://schemas.microsoft.com/office/powerpoint/2010/main" val="555640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E" sz="1100" b="1" dirty="0">
                <a:solidFill>
                  <a:schemeClr val="tx1"/>
                </a:solidFill>
                <a:latin typeface="+mn-lt"/>
              </a:rPr>
              <a:t>Teacher notes</a:t>
            </a:r>
          </a:p>
          <a:p>
            <a:pPr marL="0" lvl="0" indent="0" algn="l" rtl="0">
              <a:spcBef>
                <a:spcPts val="0"/>
              </a:spcBef>
              <a:spcAft>
                <a:spcPts val="0"/>
              </a:spcAft>
              <a:buNone/>
            </a:pPr>
            <a:endParaRPr lang="en-IE" sz="1100" b="1" i="0" dirty="0">
              <a:solidFill>
                <a:schemeClr val="tx1"/>
              </a:solidFill>
              <a:effectLst/>
              <a:latin typeface="+mn-lt"/>
            </a:endParaRPr>
          </a:p>
          <a:p>
            <a:pPr marL="0" lvl="0" indent="0" algn="l" rtl="0">
              <a:spcBef>
                <a:spcPts val="0"/>
              </a:spcBef>
              <a:spcAft>
                <a:spcPts val="0"/>
              </a:spcAft>
              <a:buNone/>
            </a:pPr>
            <a:r>
              <a:rPr lang="en-IE" sz="1100" b="0" i="0" dirty="0">
                <a:solidFill>
                  <a:schemeClr val="tx1"/>
                </a:solidFill>
                <a:effectLst/>
                <a:latin typeface="+mn-lt"/>
              </a:rPr>
              <a:t>Ask for volunteers to read the points on the slide aloud.</a:t>
            </a:r>
          </a:p>
          <a:p>
            <a:pPr marL="0" lvl="0" indent="0" algn="l" rtl="0">
              <a:spcBef>
                <a:spcPts val="0"/>
              </a:spcBef>
              <a:spcAft>
                <a:spcPts val="0"/>
              </a:spcAft>
              <a:buNone/>
            </a:pPr>
            <a:endParaRPr lang="en-IE" sz="1100" b="0" i="0" dirty="0">
              <a:solidFill>
                <a:schemeClr val="tx1"/>
              </a:solidFill>
              <a:effectLst/>
              <a:latin typeface="+mn-lt"/>
            </a:endParaRPr>
          </a:p>
          <a:p>
            <a:pPr marL="0" lvl="0" indent="0" algn="l" rtl="0">
              <a:spcBef>
                <a:spcPts val="0"/>
              </a:spcBef>
              <a:spcAft>
                <a:spcPts val="0"/>
              </a:spcAft>
              <a:buNone/>
            </a:pPr>
            <a:r>
              <a:rPr lang="en-IE" sz="1100" b="0" i="1" dirty="0">
                <a:solidFill>
                  <a:schemeClr val="tx1"/>
                </a:solidFill>
                <a:effectLst/>
                <a:latin typeface="+mn-lt"/>
              </a:rPr>
              <a:t>Remember, regardless of the percentage you got for being an Auditory learner, you can work on strengthening your auditory information processing and problem solving. </a:t>
            </a:r>
          </a:p>
          <a:p>
            <a:endParaRPr lang="en-IE" sz="1100" dirty="0">
              <a:solidFill>
                <a:schemeClr val="tx1"/>
              </a:solidFill>
              <a:latin typeface="+mn-lt"/>
            </a:endParaRPr>
          </a:p>
        </p:txBody>
      </p:sp>
    </p:spTree>
    <p:extLst>
      <p:ext uri="{BB962C8B-B14F-4D97-AF65-F5344CB8AC3E}">
        <p14:creationId xmlns:p14="http://schemas.microsoft.com/office/powerpoint/2010/main" val="3727484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E" sz="1100" b="1" dirty="0">
                <a:solidFill>
                  <a:schemeClr val="tx1"/>
                </a:solidFill>
                <a:latin typeface="+mn-lt"/>
              </a:rPr>
              <a:t>Teacher notes</a:t>
            </a:r>
          </a:p>
          <a:p>
            <a:pPr marL="0" lvl="0" indent="0" algn="l" rtl="0">
              <a:spcBef>
                <a:spcPts val="0"/>
              </a:spcBef>
              <a:spcAft>
                <a:spcPts val="0"/>
              </a:spcAft>
              <a:buNone/>
            </a:pPr>
            <a:endParaRPr lang="en-IE" sz="1100" b="1" i="0" dirty="0">
              <a:solidFill>
                <a:schemeClr val="tx1"/>
              </a:solidFill>
              <a:effectLst/>
              <a:latin typeface="+mn-lt"/>
            </a:endParaRPr>
          </a:p>
          <a:p>
            <a:pPr marL="0" lvl="0" indent="0" algn="l" rtl="0">
              <a:spcBef>
                <a:spcPts val="0"/>
              </a:spcBef>
              <a:spcAft>
                <a:spcPts val="0"/>
              </a:spcAft>
              <a:buNone/>
            </a:pPr>
            <a:r>
              <a:rPr lang="en-IE" sz="1100" b="0" i="0" dirty="0">
                <a:solidFill>
                  <a:schemeClr val="tx1"/>
                </a:solidFill>
                <a:effectLst/>
                <a:latin typeface="+mn-lt"/>
              </a:rPr>
              <a:t>Ask for volunteers to read the points on the slide aloud.</a:t>
            </a:r>
          </a:p>
          <a:p>
            <a:pPr marL="0" lvl="0" indent="0" algn="l" rtl="0">
              <a:spcBef>
                <a:spcPts val="0"/>
              </a:spcBef>
              <a:spcAft>
                <a:spcPts val="0"/>
              </a:spcAft>
              <a:buNone/>
            </a:pPr>
            <a:endParaRPr lang="en-IE" sz="1100" b="0" i="0" dirty="0">
              <a:solidFill>
                <a:schemeClr val="tx1"/>
              </a:solidFill>
              <a:effectLst/>
              <a:latin typeface="+mn-lt"/>
            </a:endParaRPr>
          </a:p>
          <a:p>
            <a:pPr marL="0" lvl="0" indent="0" algn="l" rtl="0">
              <a:spcBef>
                <a:spcPts val="0"/>
              </a:spcBef>
              <a:spcAft>
                <a:spcPts val="0"/>
              </a:spcAft>
              <a:buNone/>
            </a:pPr>
            <a:r>
              <a:rPr lang="en-IE" sz="1100" b="0" i="1" dirty="0">
                <a:solidFill>
                  <a:schemeClr val="tx1"/>
                </a:solidFill>
                <a:effectLst/>
                <a:latin typeface="+mn-lt"/>
              </a:rPr>
              <a:t>Remember, regardless of the percentage you got for being a Kinaesthetic learner, you can work on strengthening your kinaesthetic information processing and problem solving. </a:t>
            </a:r>
          </a:p>
          <a:p>
            <a:pPr marL="0" lvl="0" indent="0" algn="l" rtl="0">
              <a:spcBef>
                <a:spcPts val="0"/>
              </a:spcBef>
              <a:spcAft>
                <a:spcPts val="0"/>
              </a:spcAft>
              <a:buNone/>
            </a:pPr>
            <a:endParaRPr lang="en-IE" sz="1100" b="0" i="1" dirty="0">
              <a:solidFill>
                <a:schemeClr val="tx1"/>
              </a:solidFill>
              <a:effectLst/>
              <a:latin typeface="+mn-lt"/>
            </a:endParaRPr>
          </a:p>
          <a:p>
            <a:pPr marL="0" lvl="0" indent="0" algn="l" rtl="0">
              <a:spcBef>
                <a:spcPts val="0"/>
              </a:spcBef>
              <a:spcAft>
                <a:spcPts val="0"/>
              </a:spcAft>
              <a:buNone/>
            </a:pPr>
            <a:r>
              <a:rPr lang="en-IE" sz="1100" i="1" dirty="0">
                <a:solidFill>
                  <a:schemeClr val="tx1"/>
                </a:solidFill>
                <a:latin typeface="+mn-lt"/>
              </a:rPr>
              <a:t>Now’s the time to fill in that first row in your Learning and Teaching Strategies Log (Slide 7). </a:t>
            </a:r>
          </a:p>
          <a:p>
            <a:pPr marL="0" lvl="0" indent="0" algn="l" rtl="0">
              <a:spcBef>
                <a:spcPts val="0"/>
              </a:spcBef>
              <a:spcAft>
                <a:spcPts val="0"/>
              </a:spcAft>
              <a:buNone/>
            </a:pPr>
            <a:r>
              <a:rPr lang="en-IE" sz="1100" i="1" dirty="0">
                <a:solidFill>
                  <a:schemeClr val="tx1"/>
                </a:solidFill>
                <a:latin typeface="+mn-lt"/>
              </a:rPr>
              <a:t>The name of the first strategy is the Learning Styles Quiz and Discussion.</a:t>
            </a:r>
          </a:p>
          <a:p>
            <a:pPr marL="0" lvl="0" indent="0" algn="l" rtl="0">
              <a:spcBef>
                <a:spcPts val="0"/>
              </a:spcBef>
              <a:spcAft>
                <a:spcPts val="0"/>
              </a:spcAft>
              <a:buNone/>
            </a:pPr>
            <a:r>
              <a:rPr lang="en-IE" sz="1100" i="1" dirty="0">
                <a:solidFill>
                  <a:schemeClr val="tx1"/>
                </a:solidFill>
                <a:latin typeface="+mn-lt"/>
              </a:rPr>
              <a:t>Take a minute to write a short description of this quiz, then jot down your reflections in the ‘what went well’ and ‘even better if’ columns.</a:t>
            </a:r>
          </a:p>
          <a:p>
            <a:pPr marL="0" lvl="0" indent="0" algn="l" rtl="0">
              <a:spcBef>
                <a:spcPts val="0"/>
              </a:spcBef>
              <a:spcAft>
                <a:spcPts val="0"/>
              </a:spcAft>
              <a:buNone/>
            </a:pPr>
            <a:endParaRPr lang="en-IE" sz="1100" b="0" i="1" dirty="0">
              <a:solidFill>
                <a:schemeClr val="tx1"/>
              </a:solidFill>
              <a:effectLst/>
              <a:latin typeface="+mn-lt"/>
            </a:endParaRPr>
          </a:p>
          <a:p>
            <a:endParaRPr lang="en-IE" sz="1100" dirty="0">
              <a:solidFill>
                <a:schemeClr val="tx1"/>
              </a:solidFill>
              <a:latin typeface="+mn-lt"/>
            </a:endParaRPr>
          </a:p>
        </p:txBody>
      </p:sp>
    </p:spTree>
    <p:extLst>
      <p:ext uri="{BB962C8B-B14F-4D97-AF65-F5344CB8AC3E}">
        <p14:creationId xmlns:p14="http://schemas.microsoft.com/office/powerpoint/2010/main" val="3492747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solidFill>
                  <a:schemeClr val="tx1"/>
                </a:solidFill>
                <a:latin typeface="+mn-lt"/>
              </a:rPr>
              <a:t>Teacher notes</a:t>
            </a:r>
            <a:endParaRPr lang="en-IE" sz="1100" b="1" i="1" u="none" strike="noStrike" baseline="0" dirty="0">
              <a:solidFill>
                <a:schemeClr val="tx1"/>
              </a:solidFill>
              <a:latin typeface="+mn-lt"/>
            </a:endParaRPr>
          </a:p>
          <a:p>
            <a:pPr marL="0" lvl="0" indent="0" algn="l" rtl="0">
              <a:spcBef>
                <a:spcPts val="0"/>
              </a:spcBef>
              <a:spcAft>
                <a:spcPts val="0"/>
              </a:spcAft>
              <a:buNone/>
            </a:pPr>
            <a:endParaRPr lang="en-IE" sz="1100" b="1" i="1" u="none" strike="noStrike" baseline="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1" u="none" strike="noStrike" dirty="0">
                <a:solidFill>
                  <a:schemeClr val="tx1"/>
                </a:solidFill>
                <a:effectLst/>
                <a:latin typeface="+mn-lt"/>
              </a:rPr>
              <a:t>We’ve come full circle, back to our learning and teaching methodologies.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0" i="1"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1" u="none" strike="noStrike" dirty="0">
                <a:solidFill>
                  <a:schemeClr val="tx1"/>
                </a:solidFill>
                <a:effectLst/>
                <a:latin typeface="+mn-lt"/>
              </a:rPr>
              <a:t>Now that we know a bit more about the way we learn and the diversity of strengths in this class, let’s take a few minutes to discuss which learning and teaching strategies suits the different learning styles.</a:t>
            </a:r>
          </a:p>
          <a:p>
            <a:pPr marL="0" lvl="0" indent="0" algn="l" rtl="0">
              <a:spcBef>
                <a:spcPts val="0"/>
              </a:spcBef>
              <a:spcAft>
                <a:spcPts val="0"/>
              </a:spcAft>
              <a:buNone/>
            </a:pPr>
            <a:endParaRPr lang="en-IE" sz="1100" b="0" i="1" u="none" strike="noStrike" baseline="0" dirty="0">
              <a:solidFill>
                <a:schemeClr val="tx1"/>
              </a:solidFill>
              <a:latin typeface="+mn-lt"/>
            </a:endParaRPr>
          </a:p>
          <a:p>
            <a:pPr marL="0" lvl="0" indent="0" algn="l" rtl="0">
              <a:spcBef>
                <a:spcPts val="0"/>
              </a:spcBef>
              <a:spcAft>
                <a:spcPts val="0"/>
              </a:spcAft>
              <a:buNone/>
            </a:pPr>
            <a:r>
              <a:rPr lang="en-IE" sz="1100" b="0" i="0" u="none" strike="noStrike" baseline="0" dirty="0">
                <a:solidFill>
                  <a:schemeClr val="tx1"/>
                </a:solidFill>
                <a:latin typeface="+mn-lt"/>
              </a:rPr>
              <a:t>Read each strategy aloud and ask students to indicate which learning style is helped when this strategy is used in class.</a:t>
            </a:r>
          </a:p>
          <a:p>
            <a:pPr marL="0" lvl="0" indent="0" algn="l" rtl="0">
              <a:spcBef>
                <a:spcPts val="0"/>
              </a:spcBef>
              <a:spcAft>
                <a:spcPts val="0"/>
              </a:spcAft>
              <a:buNone/>
            </a:pPr>
            <a:endParaRPr lang="en-IE" sz="1100" b="0" i="0" u="none" strike="noStrike" baseline="0" dirty="0">
              <a:solidFill>
                <a:schemeClr val="tx1"/>
              </a:solidFill>
              <a:latin typeface="+mn-lt"/>
            </a:endParaRPr>
          </a:p>
          <a:p>
            <a:pPr marL="0" lvl="0" indent="0" algn="l" rtl="0">
              <a:spcBef>
                <a:spcPts val="0"/>
              </a:spcBef>
              <a:spcAft>
                <a:spcPts val="0"/>
              </a:spcAft>
              <a:buNone/>
            </a:pPr>
            <a:r>
              <a:rPr lang="en-IE" sz="1100" b="0" i="1" u="none" strike="noStrike" baseline="0" dirty="0">
                <a:solidFill>
                  <a:schemeClr val="tx1"/>
                </a:solidFill>
                <a:latin typeface="+mn-lt"/>
              </a:rPr>
              <a:t>What have you noticed from matching learning styles to learning and teaching strategies?</a:t>
            </a:r>
          </a:p>
          <a:p>
            <a:pPr marL="0" lvl="0" indent="0" algn="l" rtl="0">
              <a:spcBef>
                <a:spcPts val="0"/>
              </a:spcBef>
              <a:spcAft>
                <a:spcPts val="0"/>
              </a:spcAft>
              <a:buNone/>
            </a:pPr>
            <a:endParaRPr lang="en-IE" sz="1100" b="0" i="0" u="none" strike="noStrike" baseline="0" dirty="0">
              <a:solidFill>
                <a:schemeClr val="tx1"/>
              </a:solidFill>
              <a:latin typeface="+mn-lt"/>
            </a:endParaRPr>
          </a:p>
          <a:p>
            <a:pPr marL="228600" indent="-228600" algn="just" rtl="0">
              <a:spcBef>
                <a:spcPts val="0"/>
              </a:spcBef>
              <a:spcAft>
                <a:spcPts val="0"/>
              </a:spcAft>
            </a:pPr>
            <a:r>
              <a:rPr lang="en-GB" sz="1100" b="0" i="1" u="none" strike="noStrike" baseline="0" dirty="0">
                <a:solidFill>
                  <a:schemeClr val="tx1"/>
                </a:solidFill>
                <a:latin typeface="+mn-lt"/>
              </a:rPr>
              <a:t>Just like every person has different learning strengths or styles, every classroom has </a:t>
            </a:r>
          </a:p>
          <a:p>
            <a:pPr marL="228600" indent="-228600" algn="just" rtl="0">
              <a:spcBef>
                <a:spcPts val="0"/>
              </a:spcBef>
              <a:spcAft>
                <a:spcPts val="0"/>
              </a:spcAft>
            </a:pPr>
            <a:r>
              <a:rPr lang="en-GB" sz="1100" b="0" i="1" u="none" strike="noStrike" baseline="0" dirty="0">
                <a:solidFill>
                  <a:schemeClr val="tx1"/>
                </a:solidFill>
                <a:latin typeface="+mn-lt"/>
              </a:rPr>
              <a:t>a diverse group of personalities and learning strengths or styles. </a:t>
            </a:r>
          </a:p>
          <a:p>
            <a:pPr marL="228600" indent="-228600" algn="just" rtl="0">
              <a:spcBef>
                <a:spcPts val="0"/>
              </a:spcBef>
              <a:spcAft>
                <a:spcPts val="0"/>
              </a:spcAft>
            </a:pPr>
            <a:endParaRPr lang="en-GB" sz="1100" b="0" i="1" u="none" strike="noStrike" baseline="0" dirty="0">
              <a:solidFill>
                <a:schemeClr val="tx1"/>
              </a:solidFill>
              <a:latin typeface="+mn-lt"/>
            </a:endParaRPr>
          </a:p>
          <a:p>
            <a:pPr marL="228600" indent="-228600" algn="just" rtl="0">
              <a:spcBef>
                <a:spcPts val="0"/>
              </a:spcBef>
              <a:spcAft>
                <a:spcPts val="0"/>
              </a:spcAft>
            </a:pPr>
            <a:r>
              <a:rPr lang="en-GB" sz="1100" b="0" i="1" u="none" strike="noStrike" baseline="0" dirty="0">
                <a:solidFill>
                  <a:schemeClr val="tx1"/>
                </a:solidFill>
                <a:latin typeface="+mn-lt"/>
              </a:rPr>
              <a:t>When teachers are choosing and planning the learning and teaching approaches that </a:t>
            </a:r>
          </a:p>
          <a:p>
            <a:pPr marL="228600" indent="-228600" algn="just" rtl="0">
              <a:spcBef>
                <a:spcPts val="0"/>
              </a:spcBef>
              <a:spcAft>
                <a:spcPts val="0"/>
              </a:spcAft>
            </a:pPr>
            <a:r>
              <a:rPr lang="en-GB" sz="1100" b="0" i="1" u="none" strike="noStrike" baseline="0" dirty="0">
                <a:solidFill>
                  <a:schemeClr val="tx1"/>
                </a:solidFill>
                <a:latin typeface="+mn-lt"/>
              </a:rPr>
              <a:t>they will use with a particular class, they try to suit all these learning styles over </a:t>
            </a:r>
          </a:p>
          <a:p>
            <a:pPr marL="228600" indent="-228600" algn="just" rtl="0">
              <a:spcBef>
                <a:spcPts val="0"/>
              </a:spcBef>
              <a:spcAft>
                <a:spcPts val="0"/>
              </a:spcAft>
            </a:pPr>
            <a:r>
              <a:rPr lang="en-GB" sz="1100" b="0" i="1" u="none" strike="noStrike" baseline="0" dirty="0">
                <a:solidFill>
                  <a:schemeClr val="tx1"/>
                </a:solidFill>
                <a:latin typeface="+mn-lt"/>
              </a:rPr>
              <a:t>the course of time.  </a:t>
            </a:r>
          </a:p>
          <a:p>
            <a:pPr marL="228600" indent="-228600" algn="just" rtl="0">
              <a:spcBef>
                <a:spcPts val="0"/>
              </a:spcBef>
              <a:spcAft>
                <a:spcPts val="0"/>
              </a:spcAft>
            </a:pPr>
            <a:endParaRPr lang="en-GB" sz="1100" b="0" i="1" u="none" strike="noStrike" baseline="0" dirty="0">
              <a:solidFill>
                <a:schemeClr val="tx1"/>
              </a:solidFill>
              <a:latin typeface="+mn-lt"/>
            </a:endParaRPr>
          </a:p>
          <a:p>
            <a:pPr marL="228600" indent="-228600" algn="just" rtl="0">
              <a:spcBef>
                <a:spcPts val="0"/>
              </a:spcBef>
              <a:spcAft>
                <a:spcPts val="0"/>
              </a:spcAft>
            </a:pPr>
            <a:r>
              <a:rPr lang="en-GB" sz="1100" b="0" i="1" u="none" strike="noStrike" baseline="0" dirty="0">
                <a:solidFill>
                  <a:schemeClr val="tx1"/>
                </a:solidFill>
                <a:latin typeface="+mn-lt"/>
              </a:rPr>
              <a:t>Why do you think teachers do this? </a:t>
            </a:r>
          </a:p>
          <a:p>
            <a:pPr marL="228600" indent="-228600" algn="just" rtl="0">
              <a:spcBef>
                <a:spcPts val="0"/>
              </a:spcBef>
              <a:spcAft>
                <a:spcPts val="0"/>
              </a:spcAft>
            </a:pPr>
            <a:endParaRPr lang="en-GB" sz="1100" b="0" i="1" u="none" strike="noStrike" baseline="0" dirty="0">
              <a:solidFill>
                <a:schemeClr val="tx1"/>
              </a:solidFill>
              <a:latin typeface="+mn-lt"/>
            </a:endParaRPr>
          </a:p>
          <a:p>
            <a:pPr marL="228600" indent="-228600" algn="just" rtl="0">
              <a:spcBef>
                <a:spcPts val="0"/>
              </a:spcBef>
              <a:spcAft>
                <a:spcPts val="0"/>
              </a:spcAft>
            </a:pPr>
            <a:r>
              <a:rPr lang="en-GB" sz="1100" b="0" i="0" u="none" strike="noStrike" baseline="0" dirty="0">
                <a:solidFill>
                  <a:schemeClr val="tx1"/>
                </a:solidFill>
                <a:latin typeface="+mn-lt"/>
              </a:rPr>
              <a:t>Depending on your class, you might like to share an example from your own teaching </a:t>
            </a:r>
          </a:p>
          <a:p>
            <a:pPr marL="228600" indent="-228600" algn="just" rtl="0">
              <a:spcBef>
                <a:spcPts val="0"/>
              </a:spcBef>
              <a:spcAft>
                <a:spcPts val="0"/>
              </a:spcAft>
            </a:pPr>
            <a:r>
              <a:rPr lang="en-GB" sz="1100" b="0" i="0" u="none" strike="noStrike" baseline="0" dirty="0">
                <a:solidFill>
                  <a:schemeClr val="tx1"/>
                </a:solidFill>
                <a:latin typeface="+mn-lt"/>
              </a:rPr>
              <a:t>where you planned teaching strategies because you knew they would suit the </a:t>
            </a:r>
          </a:p>
          <a:p>
            <a:pPr marL="228600" indent="-228600" algn="just" rtl="0">
              <a:spcBef>
                <a:spcPts val="0"/>
              </a:spcBef>
              <a:spcAft>
                <a:spcPts val="0"/>
              </a:spcAft>
            </a:pPr>
            <a:r>
              <a:rPr lang="en-GB" sz="1100" b="0" i="0" u="none" strike="noStrike" baseline="0" dirty="0">
                <a:solidFill>
                  <a:schemeClr val="tx1"/>
                </a:solidFill>
                <a:latin typeface="+mn-lt"/>
              </a:rPr>
              <a:t>Learning styles and needs of students.</a:t>
            </a:r>
          </a:p>
        </p:txBody>
      </p:sp>
      <p:sp>
        <p:nvSpPr>
          <p:cNvPr id="170" name="Google Shape;17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7189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solidFill>
                  <a:schemeClr val="tx1"/>
                </a:solidFill>
                <a:latin typeface="+mn-lt"/>
              </a:rPr>
              <a:t>Teacher notes</a:t>
            </a:r>
          </a:p>
          <a:p>
            <a:pPr marL="0" lvl="0" indent="0" algn="l" rtl="0">
              <a:spcBef>
                <a:spcPts val="0"/>
              </a:spcBef>
              <a:spcAft>
                <a:spcPts val="0"/>
              </a:spcAft>
              <a:buNone/>
            </a:pPr>
            <a:endParaRPr lang="en-IE" sz="1100" dirty="0">
              <a:solidFill>
                <a:schemeClr val="tx1"/>
              </a:solidFill>
              <a:latin typeface="+mn-lt"/>
            </a:endParaRPr>
          </a:p>
          <a:p>
            <a:pPr marL="0" lvl="0" indent="0" algn="l" rtl="0">
              <a:spcBef>
                <a:spcPts val="0"/>
              </a:spcBef>
              <a:spcAft>
                <a:spcPts val="0"/>
              </a:spcAft>
              <a:buNone/>
            </a:pPr>
            <a:r>
              <a:rPr lang="en-IE" sz="1100" b="0" dirty="0">
                <a:solidFill>
                  <a:schemeClr val="tx1"/>
                </a:solidFill>
                <a:latin typeface="+mn-lt"/>
              </a:rPr>
              <a:t>Read each learning intention aloud.</a:t>
            </a:r>
          </a:p>
          <a:p>
            <a:pPr marL="0" lvl="0" indent="0" algn="l" rtl="0">
              <a:spcBef>
                <a:spcPts val="0"/>
              </a:spcBef>
              <a:spcAft>
                <a:spcPts val="0"/>
              </a:spcAft>
              <a:buNone/>
            </a:pPr>
            <a:r>
              <a:rPr lang="en-IE" sz="1100" b="0" dirty="0">
                <a:solidFill>
                  <a:schemeClr val="tx1"/>
                </a:solidFill>
                <a:latin typeface="+mn-lt"/>
              </a:rPr>
              <a:t>Ask students to give you a thumbs up if they feel they have achieved the learning intention, a thumbs down if they still need some support and a fist if they are unsure.</a:t>
            </a:r>
          </a:p>
          <a:p>
            <a:pPr marL="0" lvl="0" indent="0" algn="l" rtl="0">
              <a:spcBef>
                <a:spcPts val="0"/>
              </a:spcBef>
              <a:spcAft>
                <a:spcPts val="0"/>
              </a:spcAft>
              <a:buNone/>
            </a:pPr>
            <a:endParaRPr sz="1100" dirty="0">
              <a:solidFill>
                <a:schemeClr val="tx1"/>
              </a:solidFill>
              <a:latin typeface="+mn-lt"/>
            </a:endParaRPr>
          </a:p>
        </p:txBody>
      </p:sp>
      <p:sp>
        <p:nvSpPr>
          <p:cNvPr id="440" name="Google Shape;44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655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solidFill>
                  <a:schemeClr val="tx1"/>
                </a:solidFill>
                <a:latin typeface="+mn-lt"/>
              </a:rPr>
              <a:t>Teacher notes</a:t>
            </a:r>
            <a:endParaRPr lang="en-IE" sz="1100" b="0" dirty="0">
              <a:solidFill>
                <a:schemeClr val="tx1"/>
              </a:solidFill>
              <a:latin typeface="+mn-lt"/>
            </a:endParaRPr>
          </a:p>
          <a:p>
            <a:pPr marL="0" lvl="0" indent="0" algn="l" rtl="0">
              <a:spcBef>
                <a:spcPts val="0"/>
              </a:spcBef>
              <a:spcAft>
                <a:spcPts val="0"/>
              </a:spcAft>
              <a:buNone/>
            </a:pPr>
            <a:endParaRPr lang="en-IE" sz="1100" b="0" dirty="0">
              <a:solidFill>
                <a:schemeClr val="tx1"/>
              </a:solidFill>
              <a:latin typeface="+mn-lt"/>
            </a:endParaRPr>
          </a:p>
          <a:p>
            <a:pPr marL="0" lvl="0" indent="0" algn="l" rtl="0">
              <a:spcBef>
                <a:spcPts val="0"/>
              </a:spcBef>
              <a:spcAft>
                <a:spcPts val="0"/>
              </a:spcAft>
              <a:buNone/>
            </a:pPr>
            <a:r>
              <a:rPr lang="en-IE" sz="1100" b="0" dirty="0">
                <a:solidFill>
                  <a:schemeClr val="tx1"/>
                </a:solidFill>
                <a:latin typeface="+mn-lt"/>
              </a:rPr>
              <a:t>The extension activity suggested on this slide is linked to Activity 1 (Slide 4) and Activity 3 (Slide 13).</a:t>
            </a:r>
          </a:p>
          <a:p>
            <a:pPr marL="0" lvl="0" indent="0" algn="l" rtl="0">
              <a:spcBef>
                <a:spcPts val="0"/>
              </a:spcBef>
              <a:spcAft>
                <a:spcPts val="0"/>
              </a:spcAft>
              <a:buNone/>
            </a:pPr>
            <a:endParaRPr lang="en-IE" sz="11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1" i="0" u="sng" strike="noStrike" dirty="0">
                <a:solidFill>
                  <a:schemeClr val="tx1"/>
                </a:solidFill>
                <a:effectLst/>
                <a:latin typeface="+mn-lt"/>
              </a:rPr>
              <a:t>NB</a:t>
            </a:r>
            <a:r>
              <a:rPr lang="en-GB" sz="1100" b="1" i="0" u="none" strike="noStrike" dirty="0">
                <a:solidFill>
                  <a:schemeClr val="tx1"/>
                </a:solidFill>
                <a:effectLst/>
                <a:latin typeface="+mn-lt"/>
              </a:rPr>
              <a:t>: </a:t>
            </a:r>
            <a:r>
              <a:rPr lang="en-GB" sz="1100" b="0" dirty="0">
                <a:solidFill>
                  <a:schemeClr val="tx1"/>
                </a:solidFill>
                <a:latin typeface="+mn-lt"/>
              </a:rPr>
              <a:t>Please remember to complete the short teacher survey as soon as possible after finishing Unit 2: </a:t>
            </a:r>
            <a:r>
              <a:rPr lang="en-IE" sz="1100" b="0" i="0" dirty="0">
                <a:solidFill>
                  <a:schemeClr val="tx1"/>
                </a:solidFill>
                <a:effectLst/>
                <a:latin typeface="+mn-lt"/>
                <a:hlinkClick r:id="rId3"/>
              </a:rPr>
              <a:t>https://forms.gle/jqGLBJGs2PoTRWHS8</a:t>
            </a:r>
            <a:r>
              <a:rPr lang="en-IE" sz="1100" b="0" i="0" dirty="0">
                <a:solidFill>
                  <a:schemeClr val="tx1"/>
                </a:solidFill>
                <a:effectLst/>
                <a:latin typeface="+mn-lt"/>
              </a:rPr>
              <a:t> </a:t>
            </a:r>
            <a:endParaRPr sz="1100" b="1" dirty="0">
              <a:solidFill>
                <a:schemeClr val="tx1"/>
              </a:solidFill>
              <a:latin typeface="+mn-lt"/>
            </a:endParaRPr>
          </a:p>
        </p:txBody>
      </p:sp>
      <p:sp>
        <p:nvSpPr>
          <p:cNvPr id="204" name="Google Shape;2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8953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6" name="Google Shape;43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5211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4" name="Google Shape;2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1145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solidFill>
                  <a:schemeClr val="tx1"/>
                </a:solidFill>
                <a:latin typeface="+mn-lt"/>
              </a:rPr>
              <a:t>Teacher notes</a:t>
            </a:r>
            <a:endParaRPr lang="en-IE" sz="1100" b="1" i="1" u="none" strike="noStrike" baseline="0" dirty="0">
              <a:solidFill>
                <a:schemeClr val="tx1"/>
              </a:solidFill>
              <a:latin typeface="+mn-lt"/>
            </a:endParaRPr>
          </a:p>
          <a:p>
            <a:pPr marL="0" lvl="0" indent="0" algn="l" rtl="0">
              <a:spcBef>
                <a:spcPts val="0"/>
              </a:spcBef>
              <a:spcAft>
                <a:spcPts val="0"/>
              </a:spcAft>
              <a:buNone/>
            </a:pPr>
            <a:endParaRPr lang="en-IE" sz="1100" b="1" i="1" u="none" strike="noStrike" baseline="0" dirty="0">
              <a:solidFill>
                <a:schemeClr val="tx1"/>
              </a:solidFill>
              <a:latin typeface="+mn-lt"/>
            </a:endParaRPr>
          </a:p>
          <a:p>
            <a:pPr marL="0" lvl="0" indent="0" algn="l" rtl="0">
              <a:spcBef>
                <a:spcPts val="0"/>
              </a:spcBef>
              <a:spcAft>
                <a:spcPts val="0"/>
              </a:spcAft>
              <a:buNone/>
            </a:pPr>
            <a:r>
              <a:rPr lang="en-GB" sz="1100" b="0" i="0" u="none" strike="noStrike" baseline="0" dirty="0">
                <a:solidFill>
                  <a:schemeClr val="tx1"/>
                </a:solidFill>
                <a:latin typeface="+mn-lt"/>
              </a:rPr>
              <a:t>Ask for volunteers to read the text in the rows on the slide aloud. </a:t>
            </a:r>
          </a:p>
          <a:p>
            <a:pPr marL="0" lvl="0" indent="0" algn="l" rtl="0">
              <a:spcBef>
                <a:spcPts val="0"/>
              </a:spcBef>
              <a:spcAft>
                <a:spcPts val="0"/>
              </a:spcAft>
              <a:buNone/>
            </a:pPr>
            <a:endParaRPr lang="en-GB" sz="1100" b="0" i="0" u="none" strike="noStrike" baseline="0" dirty="0">
              <a:solidFill>
                <a:schemeClr val="tx1"/>
              </a:solidFill>
              <a:latin typeface="+mn-lt"/>
            </a:endParaRPr>
          </a:p>
          <a:p>
            <a:pPr marL="0" lvl="0" indent="0" algn="l" rtl="0">
              <a:spcBef>
                <a:spcPts val="0"/>
              </a:spcBef>
              <a:spcAft>
                <a:spcPts val="0"/>
              </a:spcAft>
              <a:buNone/>
            </a:pPr>
            <a:r>
              <a:rPr lang="en-GB" sz="1100" b="0" i="1" u="none" strike="noStrike" baseline="0" dirty="0">
                <a:solidFill>
                  <a:schemeClr val="tx1"/>
                </a:solidFill>
                <a:latin typeface="+mn-lt"/>
              </a:rPr>
              <a:t>Does anyone know what these are? What do they all have in common? </a:t>
            </a:r>
          </a:p>
          <a:p>
            <a:pPr marL="0" lvl="0" indent="0" algn="l" rtl="0">
              <a:spcBef>
                <a:spcPts val="0"/>
              </a:spcBef>
              <a:spcAft>
                <a:spcPts val="0"/>
              </a:spcAft>
              <a:buNone/>
            </a:pPr>
            <a:r>
              <a:rPr lang="en-GB" sz="1100" b="0" i="1" u="none" strike="noStrike" baseline="0" dirty="0">
                <a:solidFill>
                  <a:schemeClr val="tx1"/>
                </a:solidFill>
                <a:latin typeface="+mn-lt"/>
              </a:rPr>
              <a:t>These are all learning and teaching strategies (sometimes called approaches or methodologies).</a:t>
            </a:r>
          </a:p>
          <a:p>
            <a:pPr marL="0" lvl="0" indent="0" algn="l" rtl="0">
              <a:spcBef>
                <a:spcPts val="0"/>
              </a:spcBef>
              <a:spcAft>
                <a:spcPts val="0"/>
              </a:spcAft>
              <a:buNone/>
            </a:pPr>
            <a:r>
              <a:rPr lang="en-GB" sz="1100" b="0" i="1" u="none" strike="noStrike" baseline="0" dirty="0">
                <a:solidFill>
                  <a:schemeClr val="tx1"/>
                </a:solidFill>
                <a:latin typeface="+mn-lt"/>
              </a:rPr>
              <a:t>Which of these strategies have you experienced at some point in primary or secondary school? Can you explain this strategy to the rest of the class?</a:t>
            </a:r>
          </a:p>
          <a:p>
            <a:pPr marL="0" lvl="0" indent="0" algn="l" rtl="0">
              <a:spcBef>
                <a:spcPts val="0"/>
              </a:spcBef>
              <a:spcAft>
                <a:spcPts val="0"/>
              </a:spcAft>
              <a:buNone/>
            </a:pPr>
            <a:r>
              <a:rPr lang="en-GB" sz="1100" b="0" i="1" u="none" strike="noStrike" baseline="0" dirty="0">
                <a:solidFill>
                  <a:schemeClr val="tx1"/>
                </a:solidFill>
                <a:latin typeface="+mn-lt"/>
              </a:rPr>
              <a:t>Are there any strategies on the slide that you have never heard of before?  Can anyone explain what happens with these strategies?</a:t>
            </a:r>
          </a:p>
          <a:p>
            <a:pPr marL="0" lvl="0" indent="0" algn="l" rtl="0">
              <a:spcBef>
                <a:spcPts val="0"/>
              </a:spcBef>
              <a:spcAft>
                <a:spcPts val="0"/>
              </a:spcAft>
              <a:buNone/>
            </a:pPr>
            <a:r>
              <a:rPr lang="en-GB" sz="1100" b="0" i="1" u="none" strike="noStrike" baseline="0" dirty="0">
                <a:solidFill>
                  <a:schemeClr val="tx1"/>
                </a:solidFill>
                <a:latin typeface="+mn-lt"/>
              </a:rPr>
              <a:t>Are there other strategies that belong on this slide?</a:t>
            </a:r>
          </a:p>
          <a:p>
            <a:pPr marL="0" lvl="0" indent="0" algn="l" rtl="0">
              <a:spcBef>
                <a:spcPts val="0"/>
              </a:spcBef>
              <a:spcAft>
                <a:spcPts val="0"/>
              </a:spcAft>
              <a:buNone/>
            </a:pPr>
            <a:endParaRPr lang="en-GB" sz="1100" b="0" i="1" u="none" strike="noStrike" baseline="0" dirty="0">
              <a:solidFill>
                <a:schemeClr val="tx1"/>
              </a:solidFill>
              <a:latin typeface="+mn-lt"/>
            </a:endParaRPr>
          </a:p>
          <a:p>
            <a:pPr marL="0" lvl="0" indent="0" algn="l" rtl="0">
              <a:spcBef>
                <a:spcPts val="0"/>
              </a:spcBef>
              <a:spcAft>
                <a:spcPts val="0"/>
              </a:spcAft>
              <a:buNone/>
            </a:pPr>
            <a:r>
              <a:rPr lang="en-GB" sz="1100" b="0" i="0" u="none" strike="noStrike" baseline="0" dirty="0">
                <a:solidFill>
                  <a:schemeClr val="tx1"/>
                </a:solidFill>
                <a:latin typeface="+mn-lt"/>
              </a:rPr>
              <a:t>Use the two spaces at the bottom of the table to insert any additional strategies that students suggest.  [NB: To do this you will need to be in ‘normal’ not ‘presentation’ view.]</a:t>
            </a:r>
          </a:p>
          <a:p>
            <a:pPr marL="0" lvl="0" indent="0" algn="l" rtl="0">
              <a:spcBef>
                <a:spcPts val="0"/>
              </a:spcBef>
              <a:spcAft>
                <a:spcPts val="0"/>
              </a:spcAft>
              <a:buNone/>
            </a:pPr>
            <a:endParaRPr lang="en-GB" sz="1100" b="0" i="0" u="none" strike="noStrike" baseline="0" dirty="0">
              <a:solidFill>
                <a:schemeClr val="tx1"/>
              </a:solidFill>
              <a:latin typeface="+mn-lt"/>
            </a:endParaRPr>
          </a:p>
          <a:p>
            <a:pPr marL="0" lvl="0" indent="0" algn="l" rtl="0">
              <a:spcBef>
                <a:spcPts val="0"/>
              </a:spcBef>
              <a:spcAft>
                <a:spcPts val="0"/>
              </a:spcAft>
              <a:buNone/>
            </a:pPr>
            <a:r>
              <a:rPr lang="en-GB" sz="1100" b="0" i="1" u="none" strike="noStrike" baseline="0" dirty="0">
                <a:solidFill>
                  <a:schemeClr val="tx1"/>
                </a:solidFill>
                <a:latin typeface="+mn-lt"/>
              </a:rPr>
              <a:t>We are going to do an activity in small groups, where you will rank the learning and teaching strategies on the slide.</a:t>
            </a:r>
          </a:p>
          <a:p>
            <a:pPr marL="0" lvl="0" indent="0" algn="l" rtl="0">
              <a:spcBef>
                <a:spcPts val="0"/>
              </a:spcBef>
              <a:spcAft>
                <a:spcPts val="0"/>
              </a:spcAft>
              <a:buNone/>
            </a:pPr>
            <a:r>
              <a:rPr lang="en-GB" sz="1100" b="0" i="1" u="none" strike="noStrike" baseline="0" dirty="0">
                <a:solidFill>
                  <a:schemeClr val="tx1"/>
                </a:solidFill>
                <a:latin typeface="+mn-lt"/>
              </a:rPr>
              <a:t>Firstly, you will rank the strategies under the heading of ‘Enjoyable’, with the most enjoyable first. </a:t>
            </a:r>
          </a:p>
          <a:p>
            <a:pPr marL="0" lvl="0" indent="0" algn="l" rtl="0">
              <a:spcBef>
                <a:spcPts val="0"/>
              </a:spcBef>
              <a:spcAft>
                <a:spcPts val="0"/>
              </a:spcAft>
              <a:buNone/>
            </a:pPr>
            <a:r>
              <a:rPr lang="en-GB" sz="1100" b="0" i="1" u="none" strike="noStrike" baseline="0" dirty="0">
                <a:solidFill>
                  <a:schemeClr val="tx1"/>
                </a:solidFill>
                <a:latin typeface="+mn-lt"/>
              </a:rPr>
              <a:t>Then, you will rank the strategies under the heading of ‘Effective’ (meaning that the strategy engaged you and helped you to learn), with the most effective first.</a:t>
            </a:r>
          </a:p>
          <a:p>
            <a:pPr marL="0" lvl="0" indent="0" algn="l" rtl="0">
              <a:spcBef>
                <a:spcPts val="0"/>
              </a:spcBef>
              <a:spcAft>
                <a:spcPts val="0"/>
              </a:spcAft>
              <a:buNone/>
            </a:pPr>
            <a:r>
              <a:rPr lang="en-GB" sz="1100" b="0" i="1" u="none" strike="noStrike" baseline="0" dirty="0">
                <a:solidFill>
                  <a:schemeClr val="tx1"/>
                </a:solidFill>
                <a:latin typeface="+mn-lt"/>
              </a:rPr>
              <a:t>For both rankings, take note of the top two scoring strategies and be prepared to give the reasons why you ranked these two at the top.</a:t>
            </a:r>
          </a:p>
          <a:p>
            <a:pPr marL="0" lvl="0" indent="0" algn="l" rtl="0">
              <a:spcBef>
                <a:spcPts val="0"/>
              </a:spcBef>
              <a:spcAft>
                <a:spcPts val="0"/>
              </a:spcAft>
              <a:buNone/>
            </a:pPr>
            <a:endParaRPr lang="en-GB" sz="1100" b="0" i="1" u="none" strike="noStrike" baseline="0" dirty="0">
              <a:solidFill>
                <a:schemeClr val="tx1"/>
              </a:solidFill>
              <a:latin typeface="+mn-lt"/>
            </a:endParaRPr>
          </a:p>
          <a:p>
            <a:pPr marL="0" lvl="0" indent="0" algn="l" rtl="0">
              <a:spcBef>
                <a:spcPts val="0"/>
              </a:spcBef>
              <a:spcAft>
                <a:spcPts val="0"/>
              </a:spcAft>
              <a:buNone/>
            </a:pPr>
            <a:r>
              <a:rPr lang="en-GB" sz="1100" b="0" i="0" u="none" strike="noStrike" baseline="0" dirty="0">
                <a:solidFill>
                  <a:schemeClr val="tx1"/>
                </a:solidFill>
                <a:latin typeface="+mn-lt"/>
              </a:rPr>
              <a:t>Depending on your class, you might also like to do the ranking activity as well. You can use this activity as an opportunity to talk to your class about the strategies you most enjoy using in your teaching and the ones where you learn the most from or about your students. </a:t>
            </a:r>
          </a:p>
          <a:p>
            <a:pPr marL="0" lvl="0" indent="0" algn="l" rtl="0">
              <a:spcBef>
                <a:spcPts val="0"/>
              </a:spcBef>
              <a:spcAft>
                <a:spcPts val="0"/>
              </a:spcAft>
              <a:buNone/>
            </a:pPr>
            <a:endParaRPr lang="en-GB" sz="1100" b="0" i="0" u="none" strike="noStrike" baseline="0" dirty="0">
              <a:solidFill>
                <a:schemeClr val="tx1"/>
              </a:solidFill>
              <a:latin typeface="+mn-lt"/>
            </a:endParaRPr>
          </a:p>
          <a:p>
            <a:pPr marL="0" lvl="0" indent="0" algn="l" rtl="0">
              <a:spcBef>
                <a:spcPts val="0"/>
              </a:spcBef>
              <a:spcAft>
                <a:spcPts val="0"/>
              </a:spcAft>
              <a:buNone/>
            </a:pPr>
            <a:r>
              <a:rPr lang="en-GB" sz="1100" b="0" i="0" u="none" strike="noStrike" baseline="0" dirty="0">
                <a:solidFill>
                  <a:schemeClr val="tx1"/>
                </a:solidFill>
                <a:latin typeface="+mn-lt"/>
              </a:rPr>
              <a:t>Divide the class into small groups.</a:t>
            </a:r>
          </a:p>
          <a:p>
            <a:pPr marL="0" lvl="0" indent="0" algn="l" rtl="0">
              <a:spcBef>
                <a:spcPts val="0"/>
              </a:spcBef>
              <a:spcAft>
                <a:spcPts val="0"/>
              </a:spcAft>
              <a:buNone/>
            </a:pPr>
            <a:r>
              <a:rPr lang="en-GB" sz="1100" b="0" i="0" u="none" strike="noStrike" baseline="0" dirty="0">
                <a:solidFill>
                  <a:schemeClr val="tx1"/>
                </a:solidFill>
                <a:latin typeface="+mn-lt"/>
              </a:rPr>
              <a:t>Prompt students to take out a piece of paper and pen so that they can write their ranking lists.</a:t>
            </a:r>
          </a:p>
          <a:p>
            <a:pPr marL="0" lvl="0" indent="0" algn="l" rtl="0">
              <a:spcBef>
                <a:spcPts val="0"/>
              </a:spcBef>
              <a:spcAft>
                <a:spcPts val="0"/>
              </a:spcAft>
              <a:buNone/>
            </a:pPr>
            <a:r>
              <a:rPr lang="en-GB" sz="1100" b="0" i="0" u="none" strike="noStrike" baseline="0" dirty="0">
                <a:solidFill>
                  <a:schemeClr val="tx1"/>
                </a:solidFill>
                <a:latin typeface="+mn-lt"/>
              </a:rPr>
              <a:t>Allow sufficient time for discussion and give students a 2-minute warning when they need to change from the first to the second ranking task.</a:t>
            </a:r>
          </a:p>
          <a:p>
            <a:pPr marL="0" lvl="0" indent="0" algn="l" rtl="0">
              <a:spcBef>
                <a:spcPts val="0"/>
              </a:spcBef>
              <a:spcAft>
                <a:spcPts val="0"/>
              </a:spcAft>
              <a:buNone/>
            </a:pPr>
            <a:r>
              <a:rPr lang="en-GB" sz="1100" b="0" i="0" u="none" strike="noStrike" baseline="0" dirty="0">
                <a:solidFill>
                  <a:schemeClr val="tx1"/>
                </a:solidFill>
                <a:latin typeface="+mn-lt"/>
              </a:rPr>
              <a:t>Facilitate feedback from each group, focusing on the reasons why particular strategies are favoured. </a:t>
            </a:r>
          </a:p>
          <a:p>
            <a:pPr marL="0" lvl="0" indent="0" algn="l" rtl="0">
              <a:spcBef>
                <a:spcPts val="0"/>
              </a:spcBef>
              <a:spcAft>
                <a:spcPts val="0"/>
              </a:spcAft>
              <a:buNone/>
            </a:pPr>
            <a:r>
              <a:rPr lang="en-GB" sz="1100" b="0" i="0" u="none" strike="noStrike" baseline="0" dirty="0">
                <a:solidFill>
                  <a:schemeClr val="tx1"/>
                </a:solidFill>
                <a:latin typeface="+mn-lt"/>
              </a:rPr>
              <a:t>Highlight the different choices made by groups and ask students to discuss these </a:t>
            </a:r>
            <a:r>
              <a:rPr lang="en-IE" sz="1100" b="0" i="0" u="none" strike="noStrike" baseline="0" dirty="0">
                <a:solidFill>
                  <a:schemeClr val="tx1"/>
                </a:solidFill>
                <a:latin typeface="+mn-lt"/>
              </a:rPr>
              <a:t>differences.</a:t>
            </a:r>
          </a:p>
          <a:p>
            <a:pPr marL="0" lvl="0" indent="0" algn="l" rtl="0">
              <a:spcBef>
                <a:spcPts val="0"/>
              </a:spcBef>
              <a:spcAft>
                <a:spcPts val="0"/>
              </a:spcAft>
              <a:buNone/>
            </a:pPr>
            <a:endParaRPr lang="en-IE" sz="1100" b="0" i="0" u="none" strike="noStrike" baseline="0" dirty="0">
              <a:solidFill>
                <a:schemeClr val="tx1"/>
              </a:solidFill>
              <a:latin typeface="+mn-lt"/>
            </a:endParaRPr>
          </a:p>
          <a:p>
            <a:pPr marL="0" lvl="0" indent="0" algn="l" rtl="0">
              <a:spcBef>
                <a:spcPts val="0"/>
              </a:spcBef>
              <a:spcAft>
                <a:spcPts val="0"/>
              </a:spcAft>
              <a:buNone/>
            </a:pPr>
            <a:r>
              <a:rPr lang="en-IE" sz="1100" b="0" i="1" u="none" strike="noStrike" baseline="0" dirty="0">
                <a:solidFill>
                  <a:schemeClr val="tx1"/>
                </a:solidFill>
                <a:latin typeface="+mn-lt"/>
              </a:rPr>
              <a:t>Did any group have the same one/two strategies ranked at the top for both ‘enjoyable’ and ‘effective’?</a:t>
            </a:r>
          </a:p>
          <a:p>
            <a:pPr marL="0" lvl="0" indent="0" algn="l" rtl="0">
              <a:spcBef>
                <a:spcPts val="0"/>
              </a:spcBef>
              <a:spcAft>
                <a:spcPts val="0"/>
              </a:spcAft>
              <a:buNone/>
            </a:pPr>
            <a:r>
              <a:rPr lang="en-IE" sz="1100" b="0" i="1" u="none" strike="noStrike" baseline="0" dirty="0">
                <a:solidFill>
                  <a:schemeClr val="tx1"/>
                </a:solidFill>
                <a:latin typeface="+mn-lt"/>
              </a:rPr>
              <a:t>What, if anything, does this tell us?</a:t>
            </a:r>
          </a:p>
          <a:p>
            <a:pPr marL="0" lvl="0" indent="0" algn="l" rtl="0">
              <a:spcBef>
                <a:spcPts val="0"/>
              </a:spcBef>
              <a:spcAft>
                <a:spcPts val="0"/>
              </a:spcAft>
              <a:buNone/>
            </a:pPr>
            <a:endParaRPr lang="en-IE" sz="1100" b="0" i="1" u="none" strike="noStrike" baseline="0" dirty="0">
              <a:solidFill>
                <a:schemeClr val="tx1"/>
              </a:solidFill>
              <a:latin typeface="+mn-lt"/>
            </a:endParaRPr>
          </a:p>
        </p:txBody>
      </p:sp>
      <p:sp>
        <p:nvSpPr>
          <p:cNvPr id="170" name="Google Shape;17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95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solidFill>
                  <a:schemeClr val="tx1"/>
                </a:solidFill>
                <a:latin typeface="+mn-lt"/>
              </a:rPr>
              <a:t>Teacher notes</a:t>
            </a:r>
          </a:p>
          <a:p>
            <a:pPr marL="0" lvl="0" indent="0" algn="l" rtl="0">
              <a:spcBef>
                <a:spcPts val="0"/>
              </a:spcBef>
              <a:spcAft>
                <a:spcPts val="0"/>
              </a:spcAft>
              <a:buNone/>
            </a:pPr>
            <a:endParaRPr lang="en-IE" sz="1100" dirty="0">
              <a:solidFill>
                <a:schemeClr val="tx1"/>
              </a:solidFill>
              <a:latin typeface="+mn-lt"/>
            </a:endParaRPr>
          </a:p>
          <a:p>
            <a:pPr marL="0" lvl="0" indent="0" algn="l" rtl="0">
              <a:spcBef>
                <a:spcPts val="0"/>
              </a:spcBef>
              <a:spcAft>
                <a:spcPts val="0"/>
              </a:spcAft>
              <a:buNone/>
            </a:pPr>
            <a:r>
              <a:rPr lang="en-IE" sz="1100" dirty="0">
                <a:solidFill>
                  <a:schemeClr val="tx1"/>
                </a:solidFill>
                <a:latin typeface="+mn-lt"/>
              </a:rPr>
              <a:t>Tell/remind students that there is a focus in junior cycle on building the 8 key skills on the slide.</a:t>
            </a:r>
          </a:p>
          <a:p>
            <a:pPr marL="0" lvl="0" indent="0" algn="l" rtl="0">
              <a:spcBef>
                <a:spcPts val="0"/>
              </a:spcBef>
              <a:spcAft>
                <a:spcPts val="0"/>
              </a:spcAft>
              <a:buNone/>
            </a:pPr>
            <a:r>
              <a:rPr lang="en-IE" sz="1100" dirty="0">
                <a:solidFill>
                  <a:schemeClr val="tx1"/>
                </a:solidFill>
                <a:latin typeface="+mn-lt"/>
              </a:rPr>
              <a:t>Read each key skill aloud, ensuring that </a:t>
            </a:r>
            <a:r>
              <a:rPr lang="en-GB" sz="1100" b="0" i="0" u="none" strike="noStrike" dirty="0">
                <a:solidFill>
                  <a:schemeClr val="tx1"/>
                </a:solidFill>
                <a:effectLst/>
                <a:latin typeface="+mn-lt"/>
                <a:cs typeface="Prompt" panose="00000500000000000000" pitchFamily="2" charset="-34"/>
              </a:rPr>
              <a:t>everyone understands what each key skill means.</a:t>
            </a:r>
          </a:p>
          <a:p>
            <a:pPr marL="0" lvl="0" indent="0" algn="l" rtl="0">
              <a:spcBef>
                <a:spcPts val="0"/>
              </a:spcBef>
              <a:spcAft>
                <a:spcPts val="0"/>
              </a:spcAft>
              <a:buNone/>
            </a:pPr>
            <a:endParaRPr lang="en-GB" sz="1100" b="0" i="0" u="none" strike="noStrike" dirty="0">
              <a:solidFill>
                <a:schemeClr val="tx1"/>
              </a:solidFill>
              <a:effectLst/>
              <a:latin typeface="+mn-lt"/>
              <a:cs typeface="Prompt" panose="00000500000000000000" pitchFamily="2" charset="-34"/>
            </a:endParaRPr>
          </a:p>
          <a:p>
            <a:pPr marL="0" lvl="0" indent="0" algn="l" rtl="0">
              <a:spcBef>
                <a:spcPts val="0"/>
              </a:spcBef>
              <a:spcAft>
                <a:spcPts val="0"/>
              </a:spcAft>
              <a:buNone/>
            </a:pPr>
            <a:r>
              <a:rPr lang="en-GB" sz="1100" b="0" i="1" u="none" strike="noStrike" dirty="0">
                <a:solidFill>
                  <a:schemeClr val="tx1"/>
                </a:solidFill>
                <a:effectLst/>
                <a:latin typeface="+mn-lt"/>
                <a:cs typeface="Prompt" panose="00000500000000000000" pitchFamily="2" charset="-34"/>
              </a:rPr>
              <a:t>Think about your two most enjoyable learning and teaching strategies. Which key skills do you think these strategies help to build?</a:t>
            </a:r>
          </a:p>
          <a:p>
            <a:pPr marL="0" lvl="0" indent="0" algn="l" rtl="0">
              <a:spcBef>
                <a:spcPts val="0"/>
              </a:spcBef>
              <a:spcAft>
                <a:spcPts val="0"/>
              </a:spcAft>
              <a:buNone/>
            </a:pPr>
            <a:endParaRPr lang="en-GB" sz="1100" b="0" i="1" u="none" strike="noStrike" dirty="0">
              <a:solidFill>
                <a:schemeClr val="tx1"/>
              </a:solidFill>
              <a:effectLst/>
              <a:latin typeface="+mn-lt"/>
              <a:cs typeface="Prompt" panose="00000500000000000000" pitchFamily="2" charset="-34"/>
            </a:endParaRPr>
          </a:p>
          <a:p>
            <a:pPr marL="0" lvl="0" indent="0" algn="l" rtl="0">
              <a:spcBef>
                <a:spcPts val="0"/>
              </a:spcBef>
              <a:spcAft>
                <a:spcPts val="0"/>
              </a:spcAft>
              <a:buNone/>
            </a:pPr>
            <a:r>
              <a:rPr lang="en-GB" sz="1100" b="0" i="1" u="none" strike="noStrike" dirty="0">
                <a:solidFill>
                  <a:schemeClr val="tx1"/>
                </a:solidFill>
                <a:effectLst/>
                <a:latin typeface="+mn-lt"/>
                <a:cs typeface="Prompt" panose="00000500000000000000" pitchFamily="2" charset="-34"/>
              </a:rPr>
              <a:t>Now, think about your two most effective strategies. Which key skills do you think these strategies help to strengthen? </a:t>
            </a:r>
            <a:endParaRPr lang="en-GB" sz="1100" b="0" i="1" dirty="0">
              <a:solidFill>
                <a:schemeClr val="tx1"/>
              </a:solidFill>
              <a:effectLst/>
              <a:latin typeface="+mn-lt"/>
            </a:endParaRPr>
          </a:p>
        </p:txBody>
      </p:sp>
      <p:sp>
        <p:nvSpPr>
          <p:cNvPr id="456" name="Google Shape;45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1654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solidFill>
                  <a:schemeClr val="tx1"/>
                </a:solidFill>
                <a:latin typeface="+mn-lt"/>
              </a:rPr>
              <a:t>Teacher notes</a:t>
            </a:r>
          </a:p>
          <a:p>
            <a:pPr marL="0" lvl="0" indent="0" algn="l" rtl="0">
              <a:spcBef>
                <a:spcPts val="0"/>
              </a:spcBef>
              <a:spcAft>
                <a:spcPts val="0"/>
              </a:spcAft>
              <a:buNone/>
            </a:pPr>
            <a:endParaRPr lang="en-IE" sz="1100" b="1" i="0" u="none" strike="noStrike" baseline="0" dirty="0">
              <a:solidFill>
                <a:schemeClr val="tx1"/>
              </a:solidFill>
              <a:latin typeface="+mn-lt"/>
            </a:endParaRPr>
          </a:p>
          <a:p>
            <a:pPr marL="0" lvl="0" indent="0" algn="l" rtl="0">
              <a:spcBef>
                <a:spcPts val="0"/>
              </a:spcBef>
              <a:spcAft>
                <a:spcPts val="0"/>
              </a:spcAft>
              <a:buNone/>
            </a:pPr>
            <a:r>
              <a:rPr lang="en-GB" sz="1100" b="0" i="1" u="none" strike="noStrike" baseline="0" dirty="0">
                <a:solidFill>
                  <a:schemeClr val="tx1"/>
                </a:solidFill>
                <a:latin typeface="+mn-lt"/>
              </a:rPr>
              <a:t>The learning pyramid on the slide is based on research that shows that people tend to remember more of their learning when they are actively engaged. This means that learning and teaching strategies, like the ones that we have been talking about, are most effective when students are learning actively. </a:t>
            </a:r>
          </a:p>
          <a:p>
            <a:pPr marL="0" lvl="0" indent="0" algn="l" rtl="0">
              <a:spcBef>
                <a:spcPts val="0"/>
              </a:spcBef>
              <a:spcAft>
                <a:spcPts val="0"/>
              </a:spcAft>
              <a:buNone/>
            </a:pPr>
            <a:endParaRPr lang="en-GB" sz="1100" b="0" i="1" u="none" strike="noStrike" baseline="0" dirty="0">
              <a:solidFill>
                <a:schemeClr val="tx1"/>
              </a:solidFill>
              <a:latin typeface="+mn-lt"/>
            </a:endParaRPr>
          </a:p>
          <a:p>
            <a:pPr marL="0" lvl="0" indent="0" algn="l" rtl="0">
              <a:spcBef>
                <a:spcPts val="0"/>
              </a:spcBef>
              <a:spcAft>
                <a:spcPts val="0"/>
              </a:spcAft>
              <a:buNone/>
            </a:pPr>
            <a:r>
              <a:rPr lang="en-GB" sz="1100" b="0" i="1" u="none" strike="noStrike" baseline="0" dirty="0">
                <a:solidFill>
                  <a:schemeClr val="tx1"/>
                </a:solidFill>
                <a:latin typeface="+mn-lt"/>
              </a:rPr>
              <a:t>It is part of a teachers’ job to try to keep all students engaged, and hopefully also to make sure that learning is as enjoyable as possible. </a:t>
            </a:r>
          </a:p>
          <a:p>
            <a:pPr marL="0" lvl="0" indent="0" algn="l" rtl="0">
              <a:spcBef>
                <a:spcPts val="0"/>
              </a:spcBef>
              <a:spcAft>
                <a:spcPts val="0"/>
              </a:spcAft>
              <a:buNone/>
            </a:pPr>
            <a:endParaRPr lang="en-GB" sz="1100" b="0" i="1" u="none" strike="noStrike" baseline="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1" u="none" strike="noStrike" dirty="0">
                <a:solidFill>
                  <a:schemeClr val="tx1"/>
                </a:solidFill>
                <a:effectLst/>
                <a:latin typeface="+mn-lt"/>
              </a:rPr>
              <a:t>The reality is that one strategy may work for one person and a different one for another person. One method may work for certain topics or subjects and a different method for different topics or subjects.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0" i="1"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1" u="none" strike="noStrike" dirty="0">
                <a:solidFill>
                  <a:schemeClr val="tx1"/>
                </a:solidFill>
                <a:effectLst/>
                <a:latin typeface="+mn-lt"/>
              </a:rPr>
              <a:t>The challenge for you (and your teachers) is:</a:t>
            </a:r>
          </a:p>
          <a:p>
            <a:pPr marL="514350" indent="-285750" algn="just" rtl="0" fontAlgn="base">
              <a:spcBef>
                <a:spcPts val="0"/>
              </a:spcBef>
              <a:spcAft>
                <a:spcPts val="1000"/>
              </a:spcAft>
              <a:buFont typeface="Arial" panose="020B0604020202020204" pitchFamily="34" charset="0"/>
              <a:buChar char="•"/>
            </a:pPr>
            <a:r>
              <a:rPr lang="en-GB" sz="1100" b="0" i="1" u="none" strike="noStrike" dirty="0">
                <a:solidFill>
                  <a:schemeClr val="tx1"/>
                </a:solidFill>
                <a:effectLst/>
                <a:latin typeface="+mn-lt"/>
              </a:rPr>
              <a:t>find the best strategies that work for you/the class.</a:t>
            </a:r>
          </a:p>
          <a:p>
            <a:pPr marL="514350" indent="-285750" algn="just" rtl="0" fontAlgn="base">
              <a:spcBef>
                <a:spcPts val="0"/>
              </a:spcBef>
              <a:spcAft>
                <a:spcPts val="1000"/>
              </a:spcAft>
              <a:buFont typeface="Arial" panose="020B0604020202020204" pitchFamily="34" charset="0"/>
              <a:buChar char="•"/>
            </a:pPr>
            <a:r>
              <a:rPr lang="en-GB" sz="1100" b="0" i="1" u="none" strike="noStrike" dirty="0">
                <a:solidFill>
                  <a:schemeClr val="tx1"/>
                </a:solidFill>
                <a:effectLst/>
                <a:latin typeface="+mn-lt"/>
              </a:rPr>
              <a:t>be able to change from one strategy to another as the topic or subject changes.</a:t>
            </a:r>
          </a:p>
          <a:p>
            <a:pPr marL="0" lvl="0" indent="0" algn="l" rtl="0">
              <a:spcBef>
                <a:spcPts val="0"/>
              </a:spcBef>
              <a:spcAft>
                <a:spcPts val="0"/>
              </a:spcAft>
              <a:buNone/>
            </a:pPr>
            <a:endParaRPr lang="en-GB" sz="1100" b="0" i="1" u="none" strike="noStrike" baseline="0" dirty="0">
              <a:solidFill>
                <a:schemeClr val="tx1"/>
              </a:solidFill>
              <a:latin typeface="+mn-lt"/>
            </a:endParaRPr>
          </a:p>
        </p:txBody>
      </p:sp>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solidFill>
                  <a:schemeClr val="tx1"/>
                </a:solidFill>
                <a:latin typeface="+mn-lt"/>
              </a:rPr>
              <a:t>Teacher notes</a:t>
            </a:r>
          </a:p>
          <a:p>
            <a:pPr marL="0" lvl="0" indent="0" algn="l" rtl="0">
              <a:spcBef>
                <a:spcPts val="0"/>
              </a:spcBef>
              <a:spcAft>
                <a:spcPts val="0"/>
              </a:spcAft>
              <a:buNone/>
            </a:pPr>
            <a:endParaRPr lang="en-IE" sz="1100" dirty="0">
              <a:solidFill>
                <a:schemeClr val="tx1"/>
              </a:solidFill>
              <a:latin typeface="+mn-lt"/>
            </a:endParaRPr>
          </a:p>
          <a:p>
            <a:pPr marL="0" lvl="0" indent="0" algn="l" rtl="0">
              <a:spcBef>
                <a:spcPts val="0"/>
              </a:spcBef>
              <a:spcAft>
                <a:spcPts val="0"/>
              </a:spcAft>
              <a:buNone/>
            </a:pPr>
            <a:r>
              <a:rPr lang="en-IE" sz="1100" i="1" dirty="0">
                <a:solidFill>
                  <a:schemeClr val="tx1"/>
                </a:solidFill>
                <a:latin typeface="+mn-lt"/>
              </a:rPr>
              <a:t>Throughout the rest of the Pathways module, we’re going to keep a log of the different learning and teaching strategies that we use. </a:t>
            </a:r>
          </a:p>
          <a:p>
            <a:pPr marL="0" lvl="0" indent="0" algn="l" rtl="0">
              <a:spcBef>
                <a:spcPts val="0"/>
              </a:spcBef>
              <a:spcAft>
                <a:spcPts val="0"/>
              </a:spcAft>
              <a:buNone/>
            </a:pPr>
            <a:endParaRPr lang="en-IE" sz="1100" i="0" dirty="0">
              <a:solidFill>
                <a:schemeClr val="tx1"/>
              </a:solidFill>
              <a:latin typeface="+mn-lt"/>
            </a:endParaRPr>
          </a:p>
          <a:p>
            <a:pPr marL="0" lvl="0" indent="0" algn="l" rtl="0">
              <a:spcBef>
                <a:spcPts val="0"/>
              </a:spcBef>
              <a:spcAft>
                <a:spcPts val="0"/>
              </a:spcAft>
              <a:buNone/>
            </a:pPr>
            <a:r>
              <a:rPr lang="en-IE" sz="1100" i="0" dirty="0">
                <a:solidFill>
                  <a:schemeClr val="tx1"/>
                </a:solidFill>
                <a:latin typeface="+mn-lt"/>
              </a:rPr>
              <a:t>Invite students to copy the table into their journal/copy.</a:t>
            </a:r>
          </a:p>
          <a:p>
            <a:pPr marL="0" lvl="0" indent="0" algn="l" rtl="0">
              <a:spcBef>
                <a:spcPts val="0"/>
              </a:spcBef>
              <a:spcAft>
                <a:spcPts val="0"/>
              </a:spcAft>
              <a:buNone/>
            </a:pPr>
            <a:endParaRPr lang="en-IE" sz="1100" i="1" dirty="0">
              <a:solidFill>
                <a:schemeClr val="tx1"/>
              </a:solidFill>
              <a:latin typeface="+mn-lt"/>
            </a:endParaRPr>
          </a:p>
          <a:p>
            <a:pPr marL="0" lvl="0" indent="0" algn="l" rtl="0">
              <a:spcBef>
                <a:spcPts val="0"/>
              </a:spcBef>
              <a:spcAft>
                <a:spcPts val="0"/>
              </a:spcAft>
              <a:buNone/>
            </a:pPr>
            <a:r>
              <a:rPr lang="en-IE" sz="1100" i="1" dirty="0">
                <a:solidFill>
                  <a:schemeClr val="tx1"/>
                </a:solidFill>
                <a:latin typeface="+mn-lt"/>
              </a:rPr>
              <a:t>For every strategy we do, you need to write down the name and a short description, a reflection on what went well and how things could be improved (even better if). </a:t>
            </a:r>
          </a:p>
          <a:p>
            <a:pPr marL="0" lvl="0" indent="0" algn="l" rtl="0">
              <a:spcBef>
                <a:spcPts val="0"/>
              </a:spcBef>
              <a:spcAft>
                <a:spcPts val="0"/>
              </a:spcAft>
              <a:buNone/>
            </a:pPr>
            <a:r>
              <a:rPr lang="en-IE" sz="1100" i="1" dirty="0">
                <a:solidFill>
                  <a:schemeClr val="tx1"/>
                </a:solidFill>
                <a:latin typeface="+mn-lt"/>
              </a:rPr>
              <a:t>The ‘what went well?’ and ‘even better if’ columns might be something that your classmates or teacher did well or could do better, but you should try to focus on yourself – that is, identify what you did well and what you can do to improve your own enjoyment or engagement with your learning?</a:t>
            </a:r>
          </a:p>
          <a:p>
            <a:pPr marL="0" lvl="0" indent="0" algn="l" rtl="0">
              <a:spcBef>
                <a:spcPts val="0"/>
              </a:spcBef>
              <a:spcAft>
                <a:spcPts val="0"/>
              </a:spcAft>
              <a:buNone/>
            </a:pPr>
            <a:endParaRPr lang="en-IE" sz="1100" i="1" dirty="0">
              <a:solidFill>
                <a:schemeClr val="tx1"/>
              </a:solidFill>
              <a:latin typeface="+mn-lt"/>
            </a:endParaRPr>
          </a:p>
          <a:p>
            <a:pPr marL="0" lvl="0" indent="0" algn="l" rtl="0">
              <a:spcBef>
                <a:spcPts val="0"/>
              </a:spcBef>
              <a:spcAft>
                <a:spcPts val="0"/>
              </a:spcAft>
              <a:buNone/>
            </a:pPr>
            <a:r>
              <a:rPr lang="en-IE" sz="1100" i="1" dirty="0">
                <a:solidFill>
                  <a:schemeClr val="tx1"/>
                </a:solidFill>
                <a:latin typeface="+mn-lt"/>
              </a:rPr>
              <a:t>Teachers often do this type of thinking or reflection after a lesson, especially if it’s the first time that they have tried a strategy or the first time with a particular class.</a:t>
            </a:r>
          </a:p>
          <a:p>
            <a:pPr marL="0" lvl="0" indent="0" algn="l" rtl="0">
              <a:spcBef>
                <a:spcPts val="0"/>
              </a:spcBef>
              <a:spcAft>
                <a:spcPts val="0"/>
              </a:spcAft>
              <a:buNone/>
            </a:pPr>
            <a:endParaRPr lang="en-IE" sz="1100" i="1" dirty="0">
              <a:solidFill>
                <a:schemeClr val="tx1"/>
              </a:solidFill>
              <a:latin typeface="+mn-lt"/>
            </a:endParaRPr>
          </a:p>
          <a:p>
            <a:pPr marL="0" lvl="0" indent="0" algn="l" rtl="0">
              <a:spcBef>
                <a:spcPts val="0"/>
              </a:spcBef>
              <a:spcAft>
                <a:spcPts val="0"/>
              </a:spcAft>
              <a:buNone/>
            </a:pPr>
            <a:r>
              <a:rPr lang="en-IE" sz="1100" i="1" dirty="0">
                <a:solidFill>
                  <a:schemeClr val="tx1"/>
                </a:solidFill>
                <a:latin typeface="+mn-lt"/>
              </a:rPr>
              <a:t>Do you think this is a useful exercise for teachers to do? Why/not?</a:t>
            </a:r>
          </a:p>
          <a:p>
            <a:pPr marL="0" lvl="0" indent="0" algn="l" rtl="0">
              <a:spcBef>
                <a:spcPts val="0"/>
              </a:spcBef>
              <a:spcAft>
                <a:spcPts val="0"/>
              </a:spcAft>
              <a:buNone/>
            </a:pPr>
            <a:endParaRPr lang="en-IE" sz="1100" i="1" dirty="0">
              <a:solidFill>
                <a:schemeClr val="tx1"/>
              </a:solidFill>
              <a:latin typeface="+mn-lt"/>
            </a:endParaRPr>
          </a:p>
          <a:p>
            <a:pPr marL="0" lvl="0" indent="0" algn="l" rtl="0">
              <a:spcBef>
                <a:spcPts val="0"/>
              </a:spcBef>
              <a:spcAft>
                <a:spcPts val="0"/>
              </a:spcAft>
              <a:buNone/>
            </a:pPr>
            <a:r>
              <a:rPr lang="en-IE" sz="1100" i="0" dirty="0">
                <a:solidFill>
                  <a:schemeClr val="tx1"/>
                </a:solidFill>
                <a:latin typeface="+mn-lt"/>
              </a:rPr>
              <a:t>Depending on your class, you might want to share an example of a time that you used a strategy for the first time, how it went, your reflections afterwards and if/how this changed how you used this strategy thereafter?</a:t>
            </a:r>
          </a:p>
          <a:p>
            <a:pPr marL="0" lvl="0" indent="0" algn="l" rtl="0">
              <a:spcBef>
                <a:spcPts val="0"/>
              </a:spcBef>
              <a:spcAft>
                <a:spcPts val="0"/>
              </a:spcAft>
              <a:buNone/>
            </a:pPr>
            <a:endParaRPr lang="en-IE" sz="1100" i="1" dirty="0">
              <a:solidFill>
                <a:schemeClr val="tx1"/>
              </a:solidFill>
              <a:latin typeface="+mn-lt"/>
            </a:endParaRPr>
          </a:p>
          <a:p>
            <a:pPr marL="0" lvl="0" indent="0" algn="l" rtl="0">
              <a:spcBef>
                <a:spcPts val="0"/>
              </a:spcBef>
              <a:spcAft>
                <a:spcPts val="0"/>
              </a:spcAft>
              <a:buNone/>
            </a:pPr>
            <a:r>
              <a:rPr lang="en-IE" sz="1100" i="1" dirty="0">
                <a:solidFill>
                  <a:schemeClr val="tx1"/>
                </a:solidFill>
                <a:latin typeface="+mn-lt"/>
              </a:rPr>
              <a:t>After the next learning and teaching strategy, I’ll remind you to fill in the first row in your log.</a:t>
            </a:r>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E" sz="1100" b="1" dirty="0">
                <a:solidFill>
                  <a:schemeClr val="tx1"/>
                </a:solidFill>
                <a:latin typeface="+mn-lt"/>
              </a:rPr>
              <a:t>Teacher notes</a:t>
            </a:r>
          </a:p>
          <a:p>
            <a:pPr marL="0" lvl="0" indent="0" algn="l" rtl="0">
              <a:spcBef>
                <a:spcPts val="0"/>
              </a:spcBef>
              <a:spcAft>
                <a:spcPts val="0"/>
              </a:spcAft>
              <a:buNone/>
            </a:pPr>
            <a:endParaRPr lang="en-IE" sz="1100" b="1" i="0" dirty="0">
              <a:solidFill>
                <a:schemeClr val="tx1"/>
              </a:solidFill>
              <a:effectLst/>
              <a:latin typeface="+mn-lt"/>
            </a:endParaRPr>
          </a:p>
          <a:p>
            <a:pPr marL="228600" indent="-228600" algn="just" rtl="0">
              <a:spcBef>
                <a:spcPts val="0"/>
              </a:spcBef>
              <a:spcAft>
                <a:spcPts val="0"/>
              </a:spcAft>
            </a:pPr>
            <a:r>
              <a:rPr lang="en-GB" sz="1100" b="0" i="1" u="none" strike="noStrike" dirty="0">
                <a:solidFill>
                  <a:schemeClr val="tx1"/>
                </a:solidFill>
                <a:effectLst/>
                <a:latin typeface="+mn-lt"/>
              </a:rPr>
              <a:t>Some experts say that the people understand information and solve problems in three </a:t>
            </a:r>
          </a:p>
          <a:p>
            <a:pPr marL="228600" indent="-228600" algn="just" rtl="0">
              <a:spcBef>
                <a:spcPts val="0"/>
              </a:spcBef>
              <a:spcAft>
                <a:spcPts val="0"/>
              </a:spcAft>
            </a:pPr>
            <a:r>
              <a:rPr lang="en-GB" sz="1100" b="0" i="1" u="none" strike="noStrike" dirty="0">
                <a:solidFill>
                  <a:schemeClr val="tx1"/>
                </a:solidFill>
                <a:effectLst/>
                <a:latin typeface="+mn-lt"/>
              </a:rPr>
              <a:t>different ways. </a:t>
            </a:r>
          </a:p>
          <a:p>
            <a:pPr marL="228600" indent="-228600" algn="just" rtl="0">
              <a:spcBef>
                <a:spcPts val="0"/>
              </a:spcBef>
              <a:spcAft>
                <a:spcPts val="0"/>
              </a:spcAft>
            </a:pPr>
            <a:endParaRPr lang="en-GB" sz="1100" b="1" i="1" u="none" strike="noStrike" dirty="0">
              <a:solidFill>
                <a:schemeClr val="tx1"/>
              </a:solidFill>
              <a:effectLst/>
              <a:latin typeface="+mn-lt"/>
            </a:endParaRPr>
          </a:p>
          <a:p>
            <a:pPr marL="228600" indent="-228600" algn="just" rtl="0">
              <a:spcBef>
                <a:spcPts val="0"/>
              </a:spcBef>
              <a:spcAft>
                <a:spcPts val="0"/>
              </a:spcAft>
            </a:pPr>
            <a:r>
              <a:rPr lang="en-GB" sz="1100" b="1" i="1" u="none" strike="noStrike" dirty="0">
                <a:solidFill>
                  <a:schemeClr val="tx1"/>
                </a:solidFill>
                <a:effectLst/>
                <a:latin typeface="+mn-lt"/>
              </a:rPr>
              <a:t>Visual</a:t>
            </a:r>
            <a:r>
              <a:rPr lang="en-GB" sz="1100" b="0" i="1" u="none" strike="noStrike" dirty="0">
                <a:solidFill>
                  <a:schemeClr val="tx1"/>
                </a:solidFill>
                <a:effectLst/>
                <a:latin typeface="+mn-lt"/>
              </a:rPr>
              <a:t> (seeing) people like to learn through written language such as reading and </a:t>
            </a:r>
          </a:p>
          <a:p>
            <a:pPr marL="228600" indent="-228600" algn="just" rtl="0">
              <a:spcBef>
                <a:spcPts val="0"/>
              </a:spcBef>
              <a:spcAft>
                <a:spcPts val="0"/>
              </a:spcAft>
            </a:pPr>
            <a:r>
              <a:rPr lang="en-GB" sz="1100" b="0" i="1" u="none" strike="noStrike" dirty="0">
                <a:solidFill>
                  <a:schemeClr val="tx1"/>
                </a:solidFill>
                <a:effectLst/>
                <a:latin typeface="+mn-lt"/>
              </a:rPr>
              <a:t>writing. They remember what they have written down. They use bullet points, charts, </a:t>
            </a:r>
          </a:p>
          <a:p>
            <a:pPr marL="228600" indent="-228600" algn="just" rtl="0">
              <a:spcBef>
                <a:spcPts val="0"/>
              </a:spcBef>
              <a:spcAft>
                <a:spcPts val="0"/>
              </a:spcAft>
            </a:pPr>
            <a:r>
              <a:rPr lang="en-GB" sz="1100" b="0" i="1" u="none" strike="noStrike" dirty="0">
                <a:solidFill>
                  <a:schemeClr val="tx1"/>
                </a:solidFill>
                <a:effectLst/>
                <a:latin typeface="+mn-lt"/>
              </a:rPr>
              <a:t>graphs, mind maps, pictures, write stories, or use flash cards.</a:t>
            </a:r>
            <a:endParaRPr lang="en-GB" sz="1100" b="0" i="1" dirty="0">
              <a:solidFill>
                <a:schemeClr val="tx1"/>
              </a:solidFill>
              <a:effectLst/>
              <a:latin typeface="+mn-lt"/>
            </a:endParaRPr>
          </a:p>
          <a:p>
            <a:pPr marL="228600" indent="-228600" algn="just" rtl="0">
              <a:spcBef>
                <a:spcPts val="0"/>
              </a:spcBef>
              <a:spcAft>
                <a:spcPts val="0"/>
              </a:spcAft>
            </a:pPr>
            <a:endParaRPr lang="en-GB" sz="1100" b="1" i="1" u="none" strike="noStrike" dirty="0">
              <a:solidFill>
                <a:schemeClr val="tx1"/>
              </a:solidFill>
              <a:effectLst/>
              <a:latin typeface="+mn-lt"/>
            </a:endParaRPr>
          </a:p>
          <a:p>
            <a:pPr marL="228600" indent="-228600" algn="just" rtl="0">
              <a:spcBef>
                <a:spcPts val="0"/>
              </a:spcBef>
              <a:spcAft>
                <a:spcPts val="0"/>
              </a:spcAft>
            </a:pPr>
            <a:r>
              <a:rPr lang="en-GB" sz="1100" b="1" i="1" u="none" strike="noStrike" dirty="0">
                <a:solidFill>
                  <a:schemeClr val="tx1"/>
                </a:solidFill>
                <a:effectLst/>
                <a:latin typeface="+mn-lt"/>
              </a:rPr>
              <a:t>Auditory</a:t>
            </a:r>
            <a:r>
              <a:rPr lang="en-GB" sz="1100" b="0" i="1" u="none" strike="noStrike" dirty="0">
                <a:solidFill>
                  <a:schemeClr val="tx1"/>
                </a:solidFill>
                <a:effectLst/>
                <a:latin typeface="+mn-lt"/>
              </a:rPr>
              <a:t> (hearing) people like to learn by making speeches or doing presentations, </a:t>
            </a:r>
          </a:p>
          <a:p>
            <a:pPr marL="228600" indent="-228600" algn="just" rtl="0">
              <a:spcBef>
                <a:spcPts val="0"/>
              </a:spcBef>
              <a:spcAft>
                <a:spcPts val="0"/>
              </a:spcAft>
            </a:pPr>
            <a:r>
              <a:rPr lang="en-GB" sz="1100" b="0" i="1" u="none" strike="noStrike" dirty="0">
                <a:solidFill>
                  <a:schemeClr val="tx1"/>
                </a:solidFill>
                <a:effectLst/>
                <a:latin typeface="+mn-lt"/>
              </a:rPr>
              <a:t>using recordings, reading aloud, creating musical jingles to aid memory or telling </a:t>
            </a:r>
          </a:p>
          <a:p>
            <a:pPr marL="228600" indent="-228600" algn="just" rtl="0">
              <a:spcBef>
                <a:spcPts val="0"/>
              </a:spcBef>
              <a:spcAft>
                <a:spcPts val="0"/>
              </a:spcAft>
            </a:pPr>
            <a:r>
              <a:rPr lang="en-GB" sz="1100" b="0" i="1" u="none" strike="noStrike" dirty="0">
                <a:solidFill>
                  <a:schemeClr val="tx1"/>
                </a:solidFill>
                <a:effectLst/>
                <a:latin typeface="+mn-lt"/>
              </a:rPr>
              <a:t>stories. </a:t>
            </a:r>
          </a:p>
          <a:p>
            <a:pPr marL="228600" indent="-228600" algn="just" rtl="0">
              <a:spcBef>
                <a:spcPts val="0"/>
              </a:spcBef>
              <a:spcAft>
                <a:spcPts val="0"/>
              </a:spcAft>
            </a:pPr>
            <a:endParaRPr lang="en-GB" sz="1100" b="1" i="1" u="none" strike="noStrike" dirty="0">
              <a:solidFill>
                <a:schemeClr val="tx1"/>
              </a:solidFill>
              <a:effectLst/>
              <a:latin typeface="+mn-lt"/>
            </a:endParaRPr>
          </a:p>
          <a:p>
            <a:pPr marL="228600" indent="-228600" algn="just" rtl="0">
              <a:spcBef>
                <a:spcPts val="0"/>
              </a:spcBef>
              <a:spcAft>
                <a:spcPts val="0"/>
              </a:spcAft>
            </a:pPr>
            <a:r>
              <a:rPr lang="en-GB" sz="1100" b="1" i="1" u="none" strike="noStrike" dirty="0">
                <a:solidFill>
                  <a:schemeClr val="tx1"/>
                </a:solidFill>
                <a:effectLst/>
                <a:latin typeface="+mn-lt"/>
              </a:rPr>
              <a:t>Kinaesthetic</a:t>
            </a:r>
            <a:r>
              <a:rPr lang="en-GB" sz="1100" b="0" i="1" u="none" strike="noStrike" dirty="0">
                <a:solidFill>
                  <a:schemeClr val="tx1"/>
                </a:solidFill>
                <a:effectLst/>
                <a:latin typeface="+mn-lt"/>
              </a:rPr>
              <a:t> (doing) people like to learn by moving, touching or making. They often </a:t>
            </a:r>
          </a:p>
          <a:p>
            <a:pPr marL="228600" indent="-228600" algn="just" rtl="0">
              <a:spcBef>
                <a:spcPts val="0"/>
              </a:spcBef>
              <a:spcAft>
                <a:spcPts val="0"/>
              </a:spcAft>
            </a:pPr>
            <a:r>
              <a:rPr lang="en-GB" sz="1100" b="0" i="1" u="none" strike="noStrike" dirty="0">
                <a:solidFill>
                  <a:schemeClr val="tx1"/>
                </a:solidFill>
                <a:effectLst/>
                <a:latin typeface="+mn-lt"/>
              </a:rPr>
              <a:t>move about while studying.</a:t>
            </a:r>
          </a:p>
          <a:p>
            <a:pPr marL="228600" indent="-228600" algn="just" rtl="0">
              <a:spcBef>
                <a:spcPts val="0"/>
              </a:spcBef>
              <a:spcAft>
                <a:spcPts val="0"/>
              </a:spcAft>
            </a:pPr>
            <a:endParaRPr lang="en-GB" sz="1100" b="0" i="0" u="none" strike="noStrike" baseline="0" dirty="0">
              <a:solidFill>
                <a:schemeClr val="tx1"/>
              </a:solidFill>
              <a:effectLst/>
              <a:latin typeface="+mn-lt"/>
            </a:endParaRPr>
          </a:p>
          <a:p>
            <a:pPr marL="228600" indent="-228600" algn="just" rtl="0">
              <a:spcBef>
                <a:spcPts val="0"/>
              </a:spcBef>
              <a:spcAft>
                <a:spcPts val="0"/>
              </a:spcAft>
            </a:pPr>
            <a:r>
              <a:rPr lang="en-GB" sz="1100" b="0" i="1" u="none" strike="noStrike" baseline="0" dirty="0">
                <a:solidFill>
                  <a:schemeClr val="tx1"/>
                </a:solidFill>
                <a:latin typeface="+mn-lt"/>
              </a:rPr>
              <a:t>Your strongest learning style might, for example, be through seeing things (visual), </a:t>
            </a:r>
          </a:p>
          <a:p>
            <a:pPr marL="228600" indent="-228600" algn="just" rtl="0">
              <a:spcBef>
                <a:spcPts val="0"/>
              </a:spcBef>
              <a:spcAft>
                <a:spcPts val="0"/>
              </a:spcAft>
            </a:pPr>
            <a:r>
              <a:rPr lang="en-GB" sz="1100" b="0" i="1" u="none" strike="noStrike" baseline="0" dirty="0">
                <a:solidFill>
                  <a:schemeClr val="tx1"/>
                </a:solidFill>
                <a:latin typeface="+mn-lt"/>
              </a:rPr>
              <a:t>but that doesn’t mean that you aren’t also able to learn by hearing (auditory) or </a:t>
            </a:r>
          </a:p>
          <a:p>
            <a:pPr marL="228600" indent="-228600" algn="just" rtl="0">
              <a:spcBef>
                <a:spcPts val="0"/>
              </a:spcBef>
              <a:spcAft>
                <a:spcPts val="0"/>
              </a:spcAft>
            </a:pPr>
            <a:r>
              <a:rPr lang="en-GB" sz="1100" b="0" i="1" u="none" strike="noStrike" baseline="0" dirty="0">
                <a:solidFill>
                  <a:schemeClr val="tx1"/>
                </a:solidFill>
                <a:latin typeface="+mn-lt"/>
              </a:rPr>
              <a:t>making (kinaesthetic). It just means at that point in your life, your visual processing of </a:t>
            </a:r>
          </a:p>
          <a:p>
            <a:pPr marL="228600" indent="-228600" algn="just" rtl="0">
              <a:spcBef>
                <a:spcPts val="0"/>
              </a:spcBef>
              <a:spcAft>
                <a:spcPts val="0"/>
              </a:spcAft>
            </a:pPr>
            <a:r>
              <a:rPr lang="en-GB" sz="1100" b="0" i="1" u="none" strike="noStrike" baseline="0" dirty="0">
                <a:solidFill>
                  <a:schemeClr val="tx1"/>
                </a:solidFill>
                <a:latin typeface="+mn-lt"/>
              </a:rPr>
              <a:t>information and problem solving is the strongest of the three learning styles. In fact, </a:t>
            </a:r>
          </a:p>
          <a:p>
            <a:pPr marL="228600" indent="-228600" algn="just" rtl="0">
              <a:spcBef>
                <a:spcPts val="0"/>
              </a:spcBef>
              <a:spcAft>
                <a:spcPts val="0"/>
              </a:spcAft>
            </a:pPr>
            <a:r>
              <a:rPr lang="en-GB" sz="1100" b="0" i="1" u="none" strike="noStrike" baseline="0" dirty="0">
                <a:solidFill>
                  <a:schemeClr val="tx1"/>
                </a:solidFill>
                <a:latin typeface="+mn-lt"/>
              </a:rPr>
              <a:t>most people use a combination of learning styles, and it is possible to strengthen a </a:t>
            </a:r>
          </a:p>
          <a:p>
            <a:pPr marL="228600" indent="-228600" algn="just" rtl="0">
              <a:spcBef>
                <a:spcPts val="0"/>
              </a:spcBef>
              <a:spcAft>
                <a:spcPts val="0"/>
              </a:spcAft>
            </a:pPr>
            <a:r>
              <a:rPr lang="en-GB" sz="1100" b="0" i="1" u="none" strike="noStrike" baseline="0" dirty="0">
                <a:solidFill>
                  <a:schemeClr val="tx1"/>
                </a:solidFill>
                <a:latin typeface="+mn-lt"/>
              </a:rPr>
              <a:t>learning style over time. </a:t>
            </a:r>
          </a:p>
          <a:p>
            <a:pPr marL="228600" indent="-228600" algn="just" rtl="0">
              <a:spcBef>
                <a:spcPts val="0"/>
              </a:spcBef>
              <a:spcAft>
                <a:spcPts val="0"/>
              </a:spcAft>
            </a:pPr>
            <a:endParaRPr lang="en-GB" sz="1100" b="0" i="1" u="none" strike="noStrike" baseline="0" dirty="0">
              <a:solidFill>
                <a:schemeClr val="tx1"/>
              </a:solidFill>
              <a:latin typeface="+mn-lt"/>
            </a:endParaRPr>
          </a:p>
          <a:p>
            <a:pPr marL="2286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1" dirty="0">
                <a:solidFill>
                  <a:schemeClr val="tx1"/>
                </a:solidFill>
                <a:effectLst/>
                <a:latin typeface="+mn-lt"/>
              </a:rPr>
              <a:t>Would you like to know about your learning style(s)? Why/not? </a:t>
            </a:r>
          </a:p>
          <a:p>
            <a:pPr marL="2286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0" i="0" u="none" strike="noStrike" baseline="0" dirty="0">
              <a:solidFill>
                <a:schemeClr val="tx1"/>
              </a:solidFill>
              <a:effectLst/>
              <a:latin typeface="+mn-lt"/>
            </a:endParaRPr>
          </a:p>
          <a:p>
            <a:pPr marL="2286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1" u="none" strike="noStrike" baseline="0" dirty="0">
                <a:solidFill>
                  <a:schemeClr val="tx1"/>
                </a:solidFill>
                <a:latin typeface="+mn-lt"/>
              </a:rPr>
              <a:t>We’re going to do a short Learning Styles Quiz with 20 multi-choice questions, to find </a:t>
            </a:r>
          </a:p>
          <a:p>
            <a:pPr marL="2286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1" u="none" strike="noStrike" baseline="0" dirty="0">
                <a:solidFill>
                  <a:schemeClr val="tx1"/>
                </a:solidFill>
                <a:latin typeface="+mn-lt"/>
              </a:rPr>
              <a:t>out which of the three learning styles is your strongest right now.</a:t>
            </a:r>
          </a:p>
          <a:p>
            <a:pPr marL="228600" indent="-228600" algn="just" rtl="0">
              <a:spcBef>
                <a:spcPts val="0"/>
              </a:spcBef>
              <a:spcAft>
                <a:spcPts val="0"/>
              </a:spcAft>
            </a:pPr>
            <a:endParaRPr lang="en-GB" sz="1100" b="0" i="1" u="none" strike="noStrike" baseline="0" dirty="0">
              <a:solidFill>
                <a:schemeClr val="tx1"/>
              </a:solidFill>
              <a:latin typeface="+mn-lt"/>
            </a:endParaRPr>
          </a:p>
          <a:p>
            <a:pPr marL="2286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0" u="none" strike="noStrike" baseline="0" dirty="0">
                <a:solidFill>
                  <a:schemeClr val="tx1"/>
                </a:solidFill>
                <a:latin typeface="+mn-lt"/>
              </a:rPr>
              <a:t>To access the Learning Styles Quiz, share this link with your students</a:t>
            </a:r>
            <a:r>
              <a:rPr lang="en-GB" sz="1100" b="0" i="1" u="none" strike="noStrike" baseline="0" dirty="0">
                <a:solidFill>
                  <a:schemeClr val="tx1"/>
                </a:solidFill>
                <a:latin typeface="+mn-lt"/>
              </a:rPr>
              <a:t> </a:t>
            </a:r>
          </a:p>
          <a:p>
            <a:pPr marL="2286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0" u="none" strike="noStrike" baseline="0" dirty="0">
                <a:solidFill>
                  <a:schemeClr val="tx1"/>
                </a:solidFill>
                <a:latin typeface="+mn-lt"/>
              </a:rPr>
              <a:t>(</a:t>
            </a:r>
            <a:r>
              <a:rPr lang="en-IE" sz="1100" dirty="0">
                <a:solidFill>
                  <a:schemeClr val="tx1"/>
                </a:solidFill>
                <a:latin typeface="+mn-lt"/>
                <a:hlinkClick r:id="rId3"/>
              </a:rPr>
              <a:t>https://forms.gle/a6jNH9HZrpiHYmmv5</a:t>
            </a:r>
            <a:r>
              <a:rPr lang="en-IE" sz="1100" dirty="0">
                <a:solidFill>
                  <a:schemeClr val="tx1"/>
                </a:solidFill>
                <a:latin typeface="+mn-lt"/>
              </a:rPr>
              <a:t>) or distribute pre-printed copies of the pdf of </a:t>
            </a:r>
          </a:p>
          <a:p>
            <a:pPr marL="2286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dirty="0">
                <a:solidFill>
                  <a:schemeClr val="tx1"/>
                </a:solidFill>
                <a:latin typeface="+mn-lt"/>
              </a:rPr>
              <a:t>the Quiz, available in the Pathways Unit 2 google drive folder.</a:t>
            </a:r>
          </a:p>
          <a:p>
            <a:pPr marL="2286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dirty="0">
                <a:solidFill>
                  <a:schemeClr val="tx1"/>
                </a:solidFill>
                <a:latin typeface="+mn-lt"/>
              </a:rPr>
              <a:t>[</a:t>
            </a:r>
            <a:r>
              <a:rPr lang="en-IE" sz="1100" b="1" dirty="0">
                <a:solidFill>
                  <a:schemeClr val="tx1"/>
                </a:solidFill>
                <a:latin typeface="+mn-lt"/>
              </a:rPr>
              <a:t>NB: </a:t>
            </a:r>
            <a:r>
              <a:rPr lang="en-IE" sz="1100" dirty="0">
                <a:solidFill>
                  <a:schemeClr val="tx1"/>
                </a:solidFill>
                <a:latin typeface="+mn-lt"/>
              </a:rPr>
              <a:t>in the online version, students are asked to provide an email address only so </a:t>
            </a:r>
          </a:p>
          <a:p>
            <a:pPr marL="2286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dirty="0">
                <a:solidFill>
                  <a:schemeClr val="tx1"/>
                </a:solidFill>
                <a:latin typeface="+mn-lt"/>
              </a:rPr>
              <a:t>that they automatically receive a copy of their completed quiz.]</a:t>
            </a:r>
          </a:p>
          <a:p>
            <a:pPr marL="2286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dirty="0">
              <a:solidFill>
                <a:schemeClr val="tx1"/>
              </a:solidFill>
              <a:latin typeface="+mn-lt"/>
            </a:endParaRPr>
          </a:p>
          <a:p>
            <a:pPr marL="2286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1" dirty="0">
                <a:solidFill>
                  <a:schemeClr val="tx1"/>
                </a:solidFill>
                <a:latin typeface="+mn-lt"/>
              </a:rPr>
              <a:t>Answer each questions as honestly as possible to get an accurate result.</a:t>
            </a:r>
          </a:p>
          <a:p>
            <a:pPr marL="2286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1" dirty="0">
                <a:solidFill>
                  <a:schemeClr val="tx1"/>
                </a:solidFill>
                <a:latin typeface="+mn-lt"/>
              </a:rPr>
              <a:t>Try not to leave any question blank. If you are unsure how to answer a question, </a:t>
            </a:r>
          </a:p>
          <a:p>
            <a:pPr marL="2286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1" dirty="0">
                <a:solidFill>
                  <a:schemeClr val="tx1"/>
                </a:solidFill>
                <a:latin typeface="+mn-lt"/>
              </a:rPr>
              <a:t>choose the option that is closest to what you would do in this situation.</a:t>
            </a:r>
          </a:p>
          <a:p>
            <a:pPr marL="2286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1" i="1" dirty="0">
                <a:solidFill>
                  <a:schemeClr val="tx1"/>
                </a:solidFill>
                <a:latin typeface="+mn-lt"/>
              </a:rPr>
              <a:t>NB: </a:t>
            </a:r>
            <a:r>
              <a:rPr lang="en-IE" sz="1100" i="1" dirty="0">
                <a:solidFill>
                  <a:schemeClr val="tx1"/>
                </a:solidFill>
                <a:latin typeface="+mn-lt"/>
              </a:rPr>
              <a:t>Make a note of the number of the option you pick for each Quiz question. </a:t>
            </a:r>
          </a:p>
        </p:txBody>
      </p:sp>
    </p:spTree>
    <p:extLst>
      <p:ext uri="{BB962C8B-B14F-4D97-AF65-F5344CB8AC3E}">
        <p14:creationId xmlns:p14="http://schemas.microsoft.com/office/powerpoint/2010/main" val="2654949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E" sz="1100" b="1" dirty="0">
                <a:solidFill>
                  <a:schemeClr val="tx1"/>
                </a:solidFill>
                <a:latin typeface="+mn-lt"/>
              </a:rPr>
              <a:t>Teacher notes</a:t>
            </a:r>
          </a:p>
          <a:p>
            <a:pPr marL="0" lvl="0" indent="0" algn="l" rtl="0">
              <a:spcBef>
                <a:spcPts val="0"/>
              </a:spcBef>
              <a:spcAft>
                <a:spcPts val="0"/>
              </a:spcAft>
              <a:buNone/>
            </a:pPr>
            <a:endParaRPr lang="en-IE" sz="1100" b="1" i="0" dirty="0">
              <a:solidFill>
                <a:schemeClr val="tx1"/>
              </a:solidFill>
              <a:effectLst/>
              <a:latin typeface="+mn-lt"/>
            </a:endParaRPr>
          </a:p>
          <a:p>
            <a:pPr marL="0" lvl="0" indent="0" algn="l" rtl="0">
              <a:spcBef>
                <a:spcPts val="0"/>
              </a:spcBef>
              <a:spcAft>
                <a:spcPts val="0"/>
              </a:spcAft>
              <a:buNone/>
            </a:pPr>
            <a:r>
              <a:rPr lang="en-IE" sz="1100" b="0" i="1" dirty="0">
                <a:solidFill>
                  <a:schemeClr val="tx1"/>
                </a:solidFill>
                <a:effectLst/>
                <a:latin typeface="+mn-lt"/>
              </a:rPr>
              <a:t>Each question in the Learning Styles Quiz had three options. </a:t>
            </a:r>
          </a:p>
          <a:p>
            <a:pPr marL="0" lvl="0" indent="0" algn="l" rtl="0">
              <a:spcBef>
                <a:spcPts val="0"/>
              </a:spcBef>
              <a:spcAft>
                <a:spcPts val="0"/>
              </a:spcAft>
              <a:buNone/>
            </a:pPr>
            <a:r>
              <a:rPr lang="en-IE" sz="1100" b="0" i="1" dirty="0">
                <a:solidFill>
                  <a:schemeClr val="tx1"/>
                </a:solidFill>
                <a:effectLst/>
                <a:latin typeface="+mn-lt"/>
              </a:rPr>
              <a:t>The first option in every case was the option that a Visual learner would have selected, the second option was Auditory, and the third option was Kinaesthetic.</a:t>
            </a:r>
          </a:p>
          <a:p>
            <a:pPr marL="0" lvl="0" indent="0" algn="l" rtl="0">
              <a:spcBef>
                <a:spcPts val="0"/>
              </a:spcBef>
              <a:spcAft>
                <a:spcPts val="0"/>
              </a:spcAft>
              <a:buNone/>
            </a:pPr>
            <a:endParaRPr lang="en-IE" sz="1100" b="0" i="1" dirty="0">
              <a:solidFill>
                <a:schemeClr val="tx1"/>
              </a:solidFill>
              <a:effectLst/>
              <a:latin typeface="+mn-lt"/>
            </a:endParaRPr>
          </a:p>
          <a:p>
            <a:pPr marL="0" lvl="0" indent="0" algn="l" rtl="0">
              <a:spcBef>
                <a:spcPts val="0"/>
              </a:spcBef>
              <a:spcAft>
                <a:spcPts val="0"/>
              </a:spcAft>
              <a:buNone/>
            </a:pPr>
            <a:r>
              <a:rPr lang="en-IE" sz="1100" b="0" i="1" dirty="0">
                <a:solidFill>
                  <a:schemeClr val="tx1"/>
                </a:solidFill>
                <a:effectLst/>
                <a:latin typeface="+mn-lt"/>
              </a:rPr>
              <a:t>Count how many times you selected a Visual option, how many times you selected an Auditory option, and how many times you selected a Kinaesthetic option.</a:t>
            </a:r>
          </a:p>
          <a:p>
            <a:pPr marL="0" lvl="0" indent="0" algn="l" rtl="0">
              <a:spcBef>
                <a:spcPts val="0"/>
              </a:spcBef>
              <a:spcAft>
                <a:spcPts val="0"/>
              </a:spcAft>
              <a:buNone/>
            </a:pPr>
            <a:endParaRPr lang="en-IE" sz="1100" b="0" i="1" dirty="0">
              <a:solidFill>
                <a:schemeClr val="tx1"/>
              </a:solidFill>
              <a:effectLst/>
              <a:latin typeface="+mn-lt"/>
            </a:endParaRPr>
          </a:p>
          <a:p>
            <a:pPr marL="0" lvl="0" indent="0" algn="l" rtl="0">
              <a:spcBef>
                <a:spcPts val="0"/>
              </a:spcBef>
              <a:spcAft>
                <a:spcPts val="0"/>
              </a:spcAft>
              <a:buNone/>
            </a:pPr>
            <a:r>
              <a:rPr lang="en-IE" sz="1100" b="0" i="1" dirty="0">
                <a:solidFill>
                  <a:schemeClr val="tx1"/>
                </a:solidFill>
                <a:effectLst/>
                <a:latin typeface="+mn-lt"/>
              </a:rPr>
              <a:t>Imagine we had someone in the class called X. </a:t>
            </a:r>
          </a:p>
          <a:p>
            <a:pPr marL="0" lvl="0" indent="0" algn="l" rtl="0">
              <a:spcBef>
                <a:spcPts val="0"/>
              </a:spcBef>
              <a:spcAft>
                <a:spcPts val="0"/>
              </a:spcAft>
              <a:buNone/>
            </a:pPr>
            <a:r>
              <a:rPr lang="en-IE" sz="1100" b="0" i="1" dirty="0">
                <a:solidFill>
                  <a:schemeClr val="tx1"/>
                </a:solidFill>
                <a:effectLst/>
                <a:latin typeface="+mn-lt"/>
              </a:rPr>
              <a:t>X got 12 as their total under Visual, 5 as their total under Auditory and 3 as their total under Kinaesthetic. </a:t>
            </a:r>
          </a:p>
          <a:p>
            <a:pPr marL="0" lvl="0" indent="0" algn="l" rtl="0">
              <a:spcBef>
                <a:spcPts val="0"/>
              </a:spcBef>
              <a:spcAft>
                <a:spcPts val="0"/>
              </a:spcAft>
              <a:buNone/>
            </a:pPr>
            <a:endParaRPr lang="en-IE" sz="1100" b="0" i="1" dirty="0">
              <a:solidFill>
                <a:schemeClr val="tx1"/>
              </a:solidFill>
              <a:effectLst/>
              <a:latin typeface="+mn-lt"/>
            </a:endParaRPr>
          </a:p>
          <a:p>
            <a:pPr marL="0" lvl="0" indent="0" algn="l" rtl="0">
              <a:spcBef>
                <a:spcPts val="0"/>
              </a:spcBef>
              <a:spcAft>
                <a:spcPts val="0"/>
              </a:spcAft>
              <a:buNone/>
            </a:pPr>
            <a:r>
              <a:rPr lang="en-IE" sz="1100" b="0" i="1" dirty="0">
                <a:solidFill>
                  <a:schemeClr val="tx1"/>
                </a:solidFill>
                <a:effectLst/>
                <a:latin typeface="+mn-lt"/>
              </a:rPr>
              <a:t>How can X work out the percentage for each of these?</a:t>
            </a:r>
          </a:p>
          <a:p>
            <a:pPr marL="0" lvl="0" indent="0" algn="l" rtl="0">
              <a:spcBef>
                <a:spcPts val="0"/>
              </a:spcBef>
              <a:spcAft>
                <a:spcPts val="0"/>
              </a:spcAft>
              <a:buNone/>
            </a:pPr>
            <a:endParaRPr lang="en-IE" sz="1100" b="0" i="1" dirty="0">
              <a:solidFill>
                <a:schemeClr val="tx1"/>
              </a:solidFill>
              <a:effectLst/>
              <a:latin typeface="+mn-lt"/>
            </a:endParaRPr>
          </a:p>
          <a:p>
            <a:pPr marL="0" lvl="0" indent="0" algn="l" rtl="0">
              <a:spcBef>
                <a:spcPts val="0"/>
              </a:spcBef>
              <a:spcAft>
                <a:spcPts val="0"/>
              </a:spcAft>
              <a:buNone/>
            </a:pPr>
            <a:r>
              <a:rPr lang="en-IE" sz="1100" b="0" i="1" dirty="0">
                <a:solidFill>
                  <a:schemeClr val="tx1"/>
                </a:solidFill>
                <a:effectLst/>
                <a:latin typeface="+mn-lt"/>
              </a:rPr>
              <a:t>X needs to divide each total by 20 (the number of questions in the quiz), then multiple that answer by 100.  </a:t>
            </a:r>
          </a:p>
          <a:p>
            <a:pPr marL="0" lvl="0" indent="0" algn="l" rtl="0">
              <a:spcBef>
                <a:spcPts val="0"/>
              </a:spcBef>
              <a:spcAft>
                <a:spcPts val="0"/>
              </a:spcAft>
              <a:buNone/>
            </a:pPr>
            <a:r>
              <a:rPr lang="en-IE" sz="1100" b="0" i="1" dirty="0">
                <a:solidFill>
                  <a:schemeClr val="tx1"/>
                </a:solidFill>
                <a:effectLst/>
                <a:latin typeface="+mn-lt"/>
              </a:rPr>
              <a:t>The result is that X is 60% Visual, 25% Auditory and 15% Kinaesthetic.</a:t>
            </a:r>
          </a:p>
          <a:p>
            <a:pPr marL="0" lvl="0" indent="0" algn="l" rtl="0">
              <a:spcBef>
                <a:spcPts val="0"/>
              </a:spcBef>
              <a:spcAft>
                <a:spcPts val="0"/>
              </a:spcAft>
              <a:buNone/>
            </a:pPr>
            <a:endParaRPr lang="en-IE" sz="1100" b="0" i="1" dirty="0">
              <a:solidFill>
                <a:schemeClr val="tx1"/>
              </a:solidFill>
              <a:effectLst/>
              <a:latin typeface="+mn-lt"/>
            </a:endParaRPr>
          </a:p>
          <a:p>
            <a:pPr marL="0" lvl="0" indent="0" algn="l" rtl="0">
              <a:spcBef>
                <a:spcPts val="0"/>
              </a:spcBef>
              <a:spcAft>
                <a:spcPts val="0"/>
              </a:spcAft>
              <a:buNone/>
            </a:pPr>
            <a:r>
              <a:rPr lang="en-IE" sz="1100" b="0" i="1" dirty="0">
                <a:solidFill>
                  <a:schemeClr val="tx1"/>
                </a:solidFill>
                <a:effectLst/>
                <a:latin typeface="+mn-lt"/>
              </a:rPr>
              <a:t>Now, work out what percentage you got for each of the learning styles.</a:t>
            </a:r>
          </a:p>
          <a:p>
            <a:pPr marL="0" lvl="0" indent="0" algn="l" rtl="0">
              <a:spcBef>
                <a:spcPts val="0"/>
              </a:spcBef>
              <a:spcAft>
                <a:spcPts val="0"/>
              </a:spcAft>
              <a:buNone/>
            </a:pPr>
            <a:endParaRPr lang="en-IE" sz="1100" b="0" i="0" dirty="0">
              <a:solidFill>
                <a:schemeClr val="tx1"/>
              </a:solidFill>
              <a:effectLst/>
              <a:latin typeface="+mn-lt"/>
            </a:endParaRPr>
          </a:p>
          <a:p>
            <a:pPr marL="0" lvl="0" indent="0" algn="l" rtl="0">
              <a:spcBef>
                <a:spcPts val="0"/>
              </a:spcBef>
              <a:spcAft>
                <a:spcPts val="0"/>
              </a:spcAft>
              <a:buNone/>
            </a:pPr>
            <a:r>
              <a:rPr lang="en-IE" sz="1100" b="0" i="1" dirty="0">
                <a:solidFill>
                  <a:schemeClr val="tx1"/>
                </a:solidFill>
                <a:effectLst/>
                <a:latin typeface="+mn-lt"/>
              </a:rPr>
              <a:t>What have you learned about the three learning styles by doing the Quiz?</a:t>
            </a:r>
          </a:p>
          <a:p>
            <a:pPr marL="0" lvl="0" indent="0" algn="l" rtl="0">
              <a:spcBef>
                <a:spcPts val="0"/>
              </a:spcBef>
              <a:spcAft>
                <a:spcPts val="0"/>
              </a:spcAft>
              <a:buNone/>
            </a:pPr>
            <a:endParaRPr lang="en-IE" sz="1100" b="0" i="1" dirty="0">
              <a:solidFill>
                <a:schemeClr val="tx1"/>
              </a:solidFill>
              <a:effectLst/>
              <a:latin typeface="+mn-lt"/>
            </a:endParaRPr>
          </a:p>
          <a:p>
            <a:pPr marL="0" lvl="0" indent="0" algn="l" rtl="0">
              <a:spcBef>
                <a:spcPts val="0"/>
              </a:spcBef>
              <a:spcAft>
                <a:spcPts val="0"/>
              </a:spcAft>
              <a:buNone/>
            </a:pPr>
            <a:r>
              <a:rPr lang="en-IE" sz="1100" b="0" i="1" dirty="0">
                <a:solidFill>
                  <a:schemeClr val="tx1"/>
                </a:solidFill>
                <a:effectLst/>
                <a:latin typeface="+mn-lt"/>
              </a:rPr>
              <a:t>As we go through the information on the next few slides, see if you recognise yourself in the description of the three learning styles. </a:t>
            </a:r>
          </a:p>
          <a:p>
            <a:pPr marL="0" lvl="0" indent="0" algn="l" rtl="0">
              <a:spcBef>
                <a:spcPts val="0"/>
              </a:spcBef>
              <a:spcAft>
                <a:spcPts val="0"/>
              </a:spcAft>
              <a:buNone/>
            </a:pPr>
            <a:r>
              <a:rPr lang="en-IE" sz="1100" b="0" i="1" dirty="0">
                <a:solidFill>
                  <a:schemeClr val="tx1"/>
                </a:solidFill>
                <a:effectLst/>
                <a:latin typeface="+mn-lt"/>
              </a:rPr>
              <a:t>Keep a note if you come across any tips or hints that might help you to learn more effectively.</a:t>
            </a:r>
          </a:p>
        </p:txBody>
      </p:sp>
    </p:spTree>
    <p:extLst>
      <p:ext uri="{BB962C8B-B14F-4D97-AF65-F5344CB8AC3E}">
        <p14:creationId xmlns:p14="http://schemas.microsoft.com/office/powerpoint/2010/main" val="1159746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29.png"/><Relationship Id="rId5" Type="http://schemas.openxmlformats.org/officeDocument/2006/relationships/image" Target="../media/image19.png"/><Relationship Id="rId4" Type="http://schemas.openxmlformats.org/officeDocument/2006/relationships/image" Target="../media/image2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547817" y="1122363"/>
            <a:ext cx="91440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826A"/>
              </a:buClr>
              <a:buSzPts val="6000"/>
              <a:buFont typeface="Arial Black"/>
              <a:buNone/>
              <a:defRPr sz="6000">
                <a:solidFill>
                  <a:srgbClr val="FF826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547817" y="3602038"/>
            <a:ext cx="91440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E1C6F3"/>
              </a:buClr>
              <a:buSzPts val="2800"/>
              <a:buNone/>
              <a:defRPr sz="2800" b="1">
                <a:solidFill>
                  <a:srgbClr val="E1C6F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1"/>
          <p:cNvSpPr txBox="1"/>
          <p:nvPr userDrawn="1"/>
        </p:nvSpPr>
        <p:spPr>
          <a:xfrm>
            <a:off x="547817" y="6311900"/>
            <a:ext cx="9144000" cy="51990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1800"/>
              <a:buFont typeface="Arial"/>
              <a:buNone/>
            </a:pPr>
            <a:r>
              <a:rPr lang="en-US" sz="1800" b="1" i="0" u="none" strike="noStrike" cap="none" dirty="0">
                <a:solidFill>
                  <a:schemeClr val="lt1"/>
                </a:solidFill>
                <a:latin typeface="Arial"/>
                <a:ea typeface="Arial"/>
                <a:cs typeface="Arial"/>
                <a:sym typeface="Arial"/>
              </a:rPr>
              <a:t>2024</a:t>
            </a:r>
            <a:endParaRPr sz="1800" b="1" i="0" u="none" strike="noStrike" cap="none" dirty="0">
              <a:solidFill>
                <a:schemeClr val="lt1"/>
              </a:solidFill>
              <a:latin typeface="Arial"/>
              <a:ea typeface="Arial"/>
              <a:cs typeface="Arial"/>
              <a:sym typeface="Arial"/>
            </a:endParaRPr>
          </a:p>
        </p:txBody>
      </p:sp>
      <p:pic>
        <p:nvPicPr>
          <p:cNvPr id="2" name="Google Shape;139;p48" descr="Logo, company name&#10;&#10;Description automatically generated">
            <a:extLst>
              <a:ext uri="{FF2B5EF4-FFF2-40B4-BE49-F238E27FC236}">
                <a16:creationId xmlns:a16="http://schemas.microsoft.com/office/drawing/2014/main" id="{DE6DD3DE-E5A7-2FA6-1644-3F5364798480}"/>
              </a:ext>
            </a:extLst>
          </p:cNvPr>
          <p:cNvPicPr preferRelativeResize="0"/>
          <p:nvPr userDrawn="1"/>
        </p:nvPicPr>
        <p:blipFill rotWithShape="1">
          <a:blip r:embed="rId3">
            <a:alphaModFix/>
          </a:blip>
          <a:srcRect/>
          <a:stretch/>
        </p:blipFill>
        <p:spPr>
          <a:xfrm>
            <a:off x="11299568" y="5579656"/>
            <a:ext cx="892432" cy="794264"/>
          </a:xfrm>
          <a:prstGeom prst="rect">
            <a:avLst/>
          </a:prstGeom>
          <a:noFill/>
          <a:ln>
            <a:noFill/>
          </a:ln>
        </p:spPr>
      </p:pic>
      <p:pic>
        <p:nvPicPr>
          <p:cNvPr id="3" name="Picture 2" descr="Higher Education Authority">
            <a:extLst>
              <a:ext uri="{FF2B5EF4-FFF2-40B4-BE49-F238E27FC236}">
                <a16:creationId xmlns:a16="http://schemas.microsoft.com/office/drawing/2014/main" id="{77C9CDEA-0BA1-BE56-FC20-CDF56D7A246A}"/>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39063" b="36577"/>
          <a:stretch/>
        </p:blipFill>
        <p:spPr bwMode="auto">
          <a:xfrm>
            <a:off x="10383329" y="6313190"/>
            <a:ext cx="1753284" cy="427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rgbClr val="01334E"/>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755831" y="1996923"/>
            <a:ext cx="3313359" cy="3791955"/>
          </a:xfrm>
          <a:prstGeom prst="rect">
            <a:avLst/>
          </a:prstGeom>
        </p:spPr>
      </p:pic>
      <p:pic>
        <p:nvPicPr>
          <p:cNvPr id="6" name="Picture 5">
            <a:extLst>
              <a:ext uri="{FF2B5EF4-FFF2-40B4-BE49-F238E27FC236}">
                <a16:creationId xmlns:a16="http://schemas.microsoft.com/office/drawing/2014/main" id="{56133A36-64C6-9AC9-D6B4-507C30FE9E54}"/>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7" name="Title 1">
            <a:extLst>
              <a:ext uri="{FF2B5EF4-FFF2-40B4-BE49-F238E27FC236}">
                <a16:creationId xmlns:a16="http://schemas.microsoft.com/office/drawing/2014/main" id="{5E9B9F39-09DB-7637-6EDA-C87D1E980E23}"/>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33DEF7C1-CAB3-3F7B-9D96-DA688984E086}"/>
              </a:ext>
            </a:extLst>
          </p:cNvPr>
          <p:cNvSpPr>
            <a:spLocks noGrp="1"/>
          </p:cNvSpPr>
          <p:nvPr>
            <p:ph idx="1"/>
          </p:nvPr>
        </p:nvSpPr>
        <p:spPr>
          <a:xfrm>
            <a:off x="1043853" y="2448748"/>
            <a:ext cx="2774385" cy="3062876"/>
          </a:xfrm>
        </p:spPr>
        <p:txBody>
          <a:bodyPr>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2" name="Picture 11">
            <a:extLst>
              <a:ext uri="{FF2B5EF4-FFF2-40B4-BE49-F238E27FC236}">
                <a16:creationId xmlns:a16="http://schemas.microsoft.com/office/drawing/2014/main" id="{20A5FA43-A51E-1061-48BE-F271EFD550B7}"/>
              </a:ext>
            </a:extLst>
          </p:cNvPr>
          <p:cNvPicPr>
            <a:picLocks noChangeAspect="1"/>
          </p:cNvPicPr>
          <p:nvPr userDrawn="1"/>
        </p:nvPicPr>
        <p:blipFill>
          <a:blip r:embed="rId4"/>
          <a:stretch>
            <a:fillRect/>
          </a:stretch>
        </p:blipFill>
        <p:spPr>
          <a:xfrm>
            <a:off x="1136906" y="1304069"/>
            <a:ext cx="2546350" cy="927100"/>
          </a:xfrm>
          <a:prstGeom prst="rect">
            <a:avLst/>
          </a:prstGeom>
        </p:spPr>
      </p:pic>
      <p:sp>
        <p:nvSpPr>
          <p:cNvPr id="14" name="Title 1">
            <a:extLst>
              <a:ext uri="{FF2B5EF4-FFF2-40B4-BE49-F238E27FC236}">
                <a16:creationId xmlns:a16="http://schemas.microsoft.com/office/drawing/2014/main" id="{3B12CB75-B79E-557C-EA08-17C2787BBC12}"/>
              </a:ext>
            </a:extLst>
          </p:cNvPr>
          <p:cNvSpPr txBox="1">
            <a:spLocks/>
          </p:cNvSpPr>
          <p:nvPr userDrawn="1"/>
        </p:nvSpPr>
        <p:spPr>
          <a:xfrm>
            <a:off x="1268110" y="1644623"/>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400" dirty="0"/>
              <a:t>Heading</a:t>
            </a:r>
            <a:endParaRPr lang="en-US" sz="2400" dirty="0"/>
          </a:p>
        </p:txBody>
      </p:sp>
      <p:pic>
        <p:nvPicPr>
          <p:cNvPr id="31" name="Picture 30">
            <a:extLst>
              <a:ext uri="{FF2B5EF4-FFF2-40B4-BE49-F238E27FC236}">
                <a16:creationId xmlns:a16="http://schemas.microsoft.com/office/drawing/2014/main" id="{CDC855F8-8289-A00A-D6B1-2B7427CD3F65}"/>
              </a:ext>
            </a:extLst>
          </p:cNvPr>
          <p:cNvPicPr>
            <a:picLocks noChangeAspect="1"/>
          </p:cNvPicPr>
          <p:nvPr userDrawn="1"/>
        </p:nvPicPr>
        <p:blipFill>
          <a:blip r:embed="rId5"/>
          <a:srcRect/>
          <a:stretch/>
        </p:blipFill>
        <p:spPr>
          <a:xfrm>
            <a:off x="4357212" y="2023747"/>
            <a:ext cx="3313358" cy="3791955"/>
          </a:xfrm>
          <a:prstGeom prst="rect">
            <a:avLst/>
          </a:prstGeom>
        </p:spPr>
      </p:pic>
      <p:sp>
        <p:nvSpPr>
          <p:cNvPr id="32" name="Content Placeholder 2">
            <a:extLst>
              <a:ext uri="{FF2B5EF4-FFF2-40B4-BE49-F238E27FC236}">
                <a16:creationId xmlns:a16="http://schemas.microsoft.com/office/drawing/2014/main" id="{E687C281-618D-27C0-DC3F-957FBEF95C6E}"/>
              </a:ext>
            </a:extLst>
          </p:cNvPr>
          <p:cNvSpPr>
            <a:spLocks noGrp="1"/>
          </p:cNvSpPr>
          <p:nvPr>
            <p:ph idx="10"/>
          </p:nvPr>
        </p:nvSpPr>
        <p:spPr>
          <a:xfrm>
            <a:off x="4645234" y="2475572"/>
            <a:ext cx="2774385" cy="3062876"/>
          </a:xfrm>
        </p:spPr>
        <p:txBody>
          <a:bodyPr>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33" name="Picture 32">
            <a:extLst>
              <a:ext uri="{FF2B5EF4-FFF2-40B4-BE49-F238E27FC236}">
                <a16:creationId xmlns:a16="http://schemas.microsoft.com/office/drawing/2014/main" id="{A909A2AF-4C1B-802B-14FC-2059827F13A8}"/>
              </a:ext>
            </a:extLst>
          </p:cNvPr>
          <p:cNvPicPr>
            <a:picLocks noChangeAspect="1"/>
          </p:cNvPicPr>
          <p:nvPr userDrawn="1"/>
        </p:nvPicPr>
        <p:blipFill>
          <a:blip r:embed="rId6"/>
          <a:srcRect/>
          <a:stretch/>
        </p:blipFill>
        <p:spPr>
          <a:xfrm>
            <a:off x="4738287" y="1330893"/>
            <a:ext cx="2546350" cy="927100"/>
          </a:xfrm>
          <a:prstGeom prst="rect">
            <a:avLst/>
          </a:prstGeom>
        </p:spPr>
      </p:pic>
      <p:sp>
        <p:nvSpPr>
          <p:cNvPr id="34" name="Title 1">
            <a:extLst>
              <a:ext uri="{FF2B5EF4-FFF2-40B4-BE49-F238E27FC236}">
                <a16:creationId xmlns:a16="http://schemas.microsoft.com/office/drawing/2014/main" id="{FEDBA32B-CBAE-FFF4-0F0A-C95A578E4814}"/>
              </a:ext>
            </a:extLst>
          </p:cNvPr>
          <p:cNvSpPr txBox="1">
            <a:spLocks/>
          </p:cNvSpPr>
          <p:nvPr userDrawn="1"/>
        </p:nvSpPr>
        <p:spPr>
          <a:xfrm>
            <a:off x="4869491" y="1671447"/>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400" dirty="0"/>
              <a:t>Heading</a:t>
            </a:r>
            <a:endParaRPr lang="en-US" sz="2400" dirty="0"/>
          </a:p>
        </p:txBody>
      </p:sp>
      <p:pic>
        <p:nvPicPr>
          <p:cNvPr id="35" name="Picture 34" descr="Shape, square&#10;&#10;Description automatically generated">
            <a:extLst>
              <a:ext uri="{FF2B5EF4-FFF2-40B4-BE49-F238E27FC236}">
                <a16:creationId xmlns:a16="http://schemas.microsoft.com/office/drawing/2014/main" id="{DE4A588A-CEA7-F1FA-8764-0CF14F4F9FD3}"/>
              </a:ext>
            </a:extLst>
          </p:cNvPr>
          <p:cNvPicPr>
            <a:picLocks noChangeAspect="1"/>
          </p:cNvPicPr>
          <p:nvPr userDrawn="1"/>
        </p:nvPicPr>
        <p:blipFill>
          <a:blip r:embed="rId2"/>
          <a:stretch>
            <a:fillRect/>
          </a:stretch>
        </p:blipFill>
        <p:spPr>
          <a:xfrm>
            <a:off x="7986887" y="2040954"/>
            <a:ext cx="3313359" cy="3791955"/>
          </a:xfrm>
          <a:prstGeom prst="rect">
            <a:avLst/>
          </a:prstGeom>
        </p:spPr>
      </p:pic>
      <p:sp>
        <p:nvSpPr>
          <p:cNvPr id="36" name="Content Placeholder 2">
            <a:extLst>
              <a:ext uri="{FF2B5EF4-FFF2-40B4-BE49-F238E27FC236}">
                <a16:creationId xmlns:a16="http://schemas.microsoft.com/office/drawing/2014/main" id="{3C127F1C-B4D3-4FDD-228B-3F896D260489}"/>
              </a:ext>
            </a:extLst>
          </p:cNvPr>
          <p:cNvSpPr>
            <a:spLocks noGrp="1"/>
          </p:cNvSpPr>
          <p:nvPr>
            <p:ph idx="11"/>
          </p:nvPr>
        </p:nvSpPr>
        <p:spPr>
          <a:xfrm>
            <a:off x="8274909" y="2492779"/>
            <a:ext cx="2774385" cy="3062876"/>
          </a:xfrm>
        </p:spPr>
        <p:txBody>
          <a:bodyPr>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37" name="Picture 36">
            <a:extLst>
              <a:ext uri="{FF2B5EF4-FFF2-40B4-BE49-F238E27FC236}">
                <a16:creationId xmlns:a16="http://schemas.microsoft.com/office/drawing/2014/main" id="{B0FD30AB-81A9-0229-C84B-38600284869A}"/>
              </a:ext>
            </a:extLst>
          </p:cNvPr>
          <p:cNvPicPr>
            <a:picLocks noChangeAspect="1"/>
          </p:cNvPicPr>
          <p:nvPr userDrawn="1"/>
        </p:nvPicPr>
        <p:blipFill>
          <a:blip r:embed="rId4"/>
          <a:stretch>
            <a:fillRect/>
          </a:stretch>
        </p:blipFill>
        <p:spPr>
          <a:xfrm>
            <a:off x="8367962" y="1348100"/>
            <a:ext cx="2546350" cy="927100"/>
          </a:xfrm>
          <a:prstGeom prst="rect">
            <a:avLst/>
          </a:prstGeom>
        </p:spPr>
      </p:pic>
      <p:sp>
        <p:nvSpPr>
          <p:cNvPr id="38" name="Title 1">
            <a:extLst>
              <a:ext uri="{FF2B5EF4-FFF2-40B4-BE49-F238E27FC236}">
                <a16:creationId xmlns:a16="http://schemas.microsoft.com/office/drawing/2014/main" id="{FACA4762-F589-6C74-5BF5-669855452A5D}"/>
              </a:ext>
            </a:extLst>
          </p:cNvPr>
          <p:cNvSpPr txBox="1">
            <a:spLocks/>
          </p:cNvSpPr>
          <p:nvPr userDrawn="1"/>
        </p:nvSpPr>
        <p:spPr>
          <a:xfrm>
            <a:off x="8499166" y="1688654"/>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400" dirty="0"/>
              <a:t>Heading</a:t>
            </a:r>
            <a:endParaRPr lang="en-US" sz="2400" dirty="0"/>
          </a:p>
        </p:txBody>
      </p:sp>
    </p:spTree>
    <p:extLst>
      <p:ext uri="{BB962C8B-B14F-4D97-AF65-F5344CB8AC3E}">
        <p14:creationId xmlns:p14="http://schemas.microsoft.com/office/powerpoint/2010/main" val="1777419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9734-6CCC-4186-63C3-F458F9B52793}"/>
              </a:ext>
            </a:extLst>
          </p:cNvPr>
          <p:cNvSpPr>
            <a:spLocks noGrp="1"/>
          </p:cNvSpPr>
          <p:nvPr>
            <p:ph type="ctrTitle"/>
          </p:nvPr>
        </p:nvSpPr>
        <p:spPr>
          <a:xfrm>
            <a:off x="547817" y="1122363"/>
            <a:ext cx="9144000" cy="2387600"/>
          </a:xfrm>
        </p:spPr>
        <p:txBody>
          <a:bodyPr anchor="b"/>
          <a:lstStyle>
            <a:lvl1pPr algn="l">
              <a:defRPr sz="6000">
                <a:solidFill>
                  <a:srgbClr val="FF826A"/>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2505D949-2015-FCD8-475D-2C66A944C0D7}"/>
              </a:ext>
            </a:extLst>
          </p:cNvPr>
          <p:cNvSpPr>
            <a:spLocks noGrp="1"/>
          </p:cNvSpPr>
          <p:nvPr>
            <p:ph type="subTitle" idx="1"/>
          </p:nvPr>
        </p:nvSpPr>
        <p:spPr>
          <a:xfrm>
            <a:off x="547817" y="3602038"/>
            <a:ext cx="9144000" cy="1655762"/>
          </a:xfrm>
        </p:spPr>
        <p:txBody>
          <a:bodyPr>
            <a:normAutofit/>
          </a:bodyPr>
          <a:lstStyle>
            <a:lvl1pPr marL="0" indent="0" algn="l">
              <a:buNone/>
              <a:defRPr sz="2800" b="1">
                <a:solidFill>
                  <a:srgbClr val="E1C6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Subtitle 2">
            <a:extLst>
              <a:ext uri="{FF2B5EF4-FFF2-40B4-BE49-F238E27FC236}">
                <a16:creationId xmlns:a16="http://schemas.microsoft.com/office/drawing/2014/main" id="{1CE56081-2806-6891-72EE-2B003CA90826}"/>
              </a:ext>
            </a:extLst>
          </p:cNvPr>
          <p:cNvSpPr txBox="1">
            <a:spLocks/>
          </p:cNvSpPr>
          <p:nvPr userDrawn="1"/>
        </p:nvSpPr>
        <p:spPr>
          <a:xfrm>
            <a:off x="547817" y="6311900"/>
            <a:ext cx="9144000" cy="5199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1C6F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solidFill>
                  <a:schemeClr val="bg1"/>
                </a:solidFill>
              </a:rPr>
              <a:t>Click to edit Master subtitle style</a:t>
            </a:r>
            <a:endParaRPr lang="en-US" sz="1800" dirty="0">
              <a:solidFill>
                <a:schemeClr val="bg1"/>
              </a:solidFill>
            </a:endParaRPr>
          </a:p>
        </p:txBody>
      </p:sp>
      <p:pic>
        <p:nvPicPr>
          <p:cNvPr id="4" name="Google Shape;139;p48" descr="Logo, company name&#10;&#10;Description automatically generated">
            <a:extLst>
              <a:ext uri="{FF2B5EF4-FFF2-40B4-BE49-F238E27FC236}">
                <a16:creationId xmlns:a16="http://schemas.microsoft.com/office/drawing/2014/main" id="{1D02DEE1-6162-1880-49BC-22BE3E3EFD0B}"/>
              </a:ext>
            </a:extLst>
          </p:cNvPr>
          <p:cNvPicPr preferRelativeResize="0"/>
          <p:nvPr userDrawn="1"/>
        </p:nvPicPr>
        <p:blipFill rotWithShape="1">
          <a:blip r:embed="rId3">
            <a:alphaModFix/>
          </a:blip>
          <a:srcRect/>
          <a:stretch/>
        </p:blipFill>
        <p:spPr>
          <a:xfrm>
            <a:off x="11299568" y="5579656"/>
            <a:ext cx="892432" cy="794264"/>
          </a:xfrm>
          <a:prstGeom prst="rect">
            <a:avLst/>
          </a:prstGeom>
          <a:noFill/>
          <a:ln>
            <a:noFill/>
          </a:ln>
        </p:spPr>
      </p:pic>
      <p:pic>
        <p:nvPicPr>
          <p:cNvPr id="5" name="Picture 4" descr="Higher Education Authority">
            <a:extLst>
              <a:ext uri="{FF2B5EF4-FFF2-40B4-BE49-F238E27FC236}">
                <a16:creationId xmlns:a16="http://schemas.microsoft.com/office/drawing/2014/main" id="{1D27461F-A627-C342-7774-82C84A505D6E}"/>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39063" b="36577"/>
          <a:stretch/>
        </p:blipFill>
        <p:spPr bwMode="auto">
          <a:xfrm>
            <a:off x="10383329" y="6313190"/>
            <a:ext cx="1753284" cy="42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5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pic>
        <p:nvPicPr>
          <p:cNvPr id="17" name="Picture 16" descr="A picture containing text, silhouette&#10;&#10;Description automatically generated">
            <a:extLst>
              <a:ext uri="{FF2B5EF4-FFF2-40B4-BE49-F238E27FC236}">
                <a16:creationId xmlns:a16="http://schemas.microsoft.com/office/drawing/2014/main" id="{714C0C71-CA48-29AC-8224-43F526BD50A4}"/>
              </a:ext>
            </a:extLst>
          </p:cNvPr>
          <p:cNvPicPr>
            <a:picLocks noChangeAspect="1"/>
          </p:cNvPicPr>
          <p:nvPr userDrawn="1"/>
        </p:nvPicPr>
        <p:blipFill>
          <a:blip r:embed="rId2"/>
          <a:stretch>
            <a:fillRect/>
          </a:stretch>
        </p:blipFill>
        <p:spPr>
          <a:xfrm>
            <a:off x="9069860" y="815574"/>
            <a:ext cx="2892944" cy="1831420"/>
          </a:xfrm>
          <a:prstGeom prst="rect">
            <a:avLst/>
          </a:prstGeom>
        </p:spPr>
      </p:pic>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22" y="227825"/>
            <a:ext cx="8822724" cy="545372"/>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rgbClr val="5DC973"/>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5"/>
            <a:ext cx="8441724" cy="1634267"/>
          </a:xfrm>
        </p:spPr>
        <p:txBody>
          <a:bodyPr>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2FDA5616-2491-3F6A-278A-BBA8E1126B78}"/>
              </a:ext>
            </a:extLst>
          </p:cNvPr>
          <p:cNvPicPr>
            <a:picLocks noChangeAspect="1"/>
          </p:cNvPicPr>
          <p:nvPr userDrawn="1"/>
        </p:nvPicPr>
        <p:blipFill>
          <a:blip r:embed="rId4"/>
          <a:srcRect/>
          <a:stretch/>
        </p:blipFill>
        <p:spPr>
          <a:xfrm>
            <a:off x="349445" y="2763512"/>
            <a:ext cx="8441724" cy="3866663"/>
          </a:xfrm>
          <a:prstGeom prst="rect">
            <a:avLst/>
          </a:prstGeom>
        </p:spPr>
      </p:pic>
      <p:pic>
        <p:nvPicPr>
          <p:cNvPr id="13" name="Picture 12" descr="Shape, rectangle&#10;&#10;Description automatically generated">
            <a:extLst>
              <a:ext uri="{FF2B5EF4-FFF2-40B4-BE49-F238E27FC236}">
                <a16:creationId xmlns:a16="http://schemas.microsoft.com/office/drawing/2014/main" id="{EE9A7068-B841-A585-0710-40FBFAB94CD0}"/>
              </a:ext>
            </a:extLst>
          </p:cNvPr>
          <p:cNvPicPr>
            <a:picLocks noChangeAspect="1"/>
          </p:cNvPicPr>
          <p:nvPr userDrawn="1"/>
        </p:nvPicPr>
        <p:blipFill>
          <a:blip r:embed="rId5"/>
          <a:stretch>
            <a:fillRect/>
          </a:stretch>
        </p:blipFill>
        <p:spPr>
          <a:xfrm>
            <a:off x="9179011" y="217487"/>
            <a:ext cx="2801568" cy="545372"/>
          </a:xfrm>
          <a:prstGeom prst="rect">
            <a:avLst/>
          </a:prstGeom>
        </p:spPr>
      </p:pic>
      <p:sp>
        <p:nvSpPr>
          <p:cNvPr id="14" name="Title 1">
            <a:extLst>
              <a:ext uri="{FF2B5EF4-FFF2-40B4-BE49-F238E27FC236}">
                <a16:creationId xmlns:a16="http://schemas.microsoft.com/office/drawing/2014/main" id="{918360D9-4963-0CAB-67BD-1943D67B21AA}"/>
              </a:ext>
            </a:extLst>
          </p:cNvPr>
          <p:cNvSpPr txBox="1">
            <a:spLocks/>
          </p:cNvSpPr>
          <p:nvPr userDrawn="1"/>
        </p:nvSpPr>
        <p:spPr>
          <a:xfrm>
            <a:off x="9306698" y="324019"/>
            <a:ext cx="2529015" cy="3529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rgbClr val="5DC973"/>
                </a:solidFill>
                <a:latin typeface="Arial" panose="020B0604020202020204" pitchFamily="34" charset="0"/>
                <a:ea typeface="+mj-ea"/>
                <a:cs typeface="Arial" panose="020B0604020202020204" pitchFamily="34" charset="0"/>
              </a:defRPr>
            </a:lvl1pPr>
          </a:lstStyle>
          <a:p>
            <a:r>
              <a:rPr lang="en-GB" dirty="0">
                <a:solidFill>
                  <a:schemeClr val="bg1"/>
                </a:solidFill>
              </a:rPr>
              <a:t>Duration:</a:t>
            </a:r>
            <a:endParaRPr lang="en-US" dirty="0">
              <a:solidFill>
                <a:schemeClr val="bg1"/>
              </a:solidFill>
            </a:endParaRPr>
          </a:p>
        </p:txBody>
      </p:sp>
      <p:sp>
        <p:nvSpPr>
          <p:cNvPr id="15" name="Title 1">
            <a:extLst>
              <a:ext uri="{FF2B5EF4-FFF2-40B4-BE49-F238E27FC236}">
                <a16:creationId xmlns:a16="http://schemas.microsoft.com/office/drawing/2014/main" id="{21227E10-8B8A-8210-F5E0-29FCC9C53AA0}"/>
              </a:ext>
            </a:extLst>
          </p:cNvPr>
          <p:cNvSpPr txBox="1">
            <a:spLocks/>
          </p:cNvSpPr>
          <p:nvPr userDrawn="1"/>
        </p:nvSpPr>
        <p:spPr>
          <a:xfrm>
            <a:off x="9179011" y="971098"/>
            <a:ext cx="1361303" cy="14137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rgbClr val="5DC973"/>
                </a:solidFill>
                <a:latin typeface="Arial" panose="020B0604020202020204" pitchFamily="34" charset="0"/>
                <a:ea typeface="+mj-ea"/>
                <a:cs typeface="Arial" panose="020B0604020202020204" pitchFamily="34" charset="0"/>
              </a:defRPr>
            </a:lvl1pPr>
          </a:lstStyle>
          <a:p>
            <a:r>
              <a:rPr lang="en-GB" dirty="0">
                <a:solidFill>
                  <a:srgbClr val="01334E"/>
                </a:solidFill>
              </a:rPr>
              <a:t>Click to edit Master title style</a:t>
            </a:r>
            <a:endParaRPr lang="en-US" dirty="0">
              <a:solidFill>
                <a:srgbClr val="01334E"/>
              </a:solidFill>
            </a:endParaRPr>
          </a:p>
        </p:txBody>
      </p:sp>
      <p:pic>
        <p:nvPicPr>
          <p:cNvPr id="19" name="Picture 18" descr="Shape, square&#10;&#10;Description automatically generated">
            <a:extLst>
              <a:ext uri="{FF2B5EF4-FFF2-40B4-BE49-F238E27FC236}">
                <a16:creationId xmlns:a16="http://schemas.microsoft.com/office/drawing/2014/main" id="{A308DEAF-20A9-D0F7-FA80-8C86BDCAB057}"/>
              </a:ext>
            </a:extLst>
          </p:cNvPr>
          <p:cNvPicPr>
            <a:picLocks noChangeAspect="1"/>
          </p:cNvPicPr>
          <p:nvPr userDrawn="1"/>
        </p:nvPicPr>
        <p:blipFill>
          <a:blip r:embed="rId6"/>
          <a:stretch>
            <a:fillRect/>
          </a:stretch>
        </p:blipFill>
        <p:spPr>
          <a:xfrm>
            <a:off x="8990272" y="2699709"/>
            <a:ext cx="2990307" cy="4002650"/>
          </a:xfrm>
          <a:prstGeom prst="rect">
            <a:avLst/>
          </a:prstGeom>
        </p:spPr>
      </p:pic>
      <p:sp>
        <p:nvSpPr>
          <p:cNvPr id="20" name="Content Placeholder 2">
            <a:extLst>
              <a:ext uri="{FF2B5EF4-FFF2-40B4-BE49-F238E27FC236}">
                <a16:creationId xmlns:a16="http://schemas.microsoft.com/office/drawing/2014/main" id="{87BAD02D-B8AB-89B4-22D1-6F9A6FB63EF2}"/>
              </a:ext>
            </a:extLst>
          </p:cNvPr>
          <p:cNvSpPr>
            <a:spLocks noGrp="1"/>
          </p:cNvSpPr>
          <p:nvPr>
            <p:ph idx="10"/>
          </p:nvPr>
        </p:nvSpPr>
        <p:spPr>
          <a:xfrm>
            <a:off x="9179011" y="3140562"/>
            <a:ext cx="2485767" cy="2341605"/>
          </a:xfrm>
        </p:spPr>
        <p:txBody>
          <a:bodyPr>
            <a:noAutofit/>
          </a:bodyPr>
          <a:lstStyle>
            <a:lvl1pPr>
              <a:defRPr sz="2000">
                <a:solidFill>
                  <a:srgbClr val="01334E"/>
                </a:solidFill>
              </a:defRPr>
            </a:lvl1pPr>
            <a:lvl2pPr>
              <a:defRPr sz="1800">
                <a:solidFill>
                  <a:srgbClr val="01334E"/>
                </a:solidFill>
              </a:defRPr>
            </a:lvl2pPr>
            <a:lvl3pPr>
              <a:defRPr sz="1600">
                <a:solidFill>
                  <a:srgbClr val="01334E"/>
                </a:solidFill>
              </a:defRPr>
            </a:lvl3pPr>
            <a:lvl4pPr>
              <a:defRPr sz="1400">
                <a:solidFill>
                  <a:srgbClr val="01334E"/>
                </a:solidFill>
              </a:defRPr>
            </a:lvl4pPr>
            <a:lvl5pPr>
              <a:defRPr sz="14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206841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21" y="228198"/>
            <a:ext cx="1145471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68097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587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E1C6F3">
            <a:alpha val="30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A80472-65FA-70FE-DAC5-C2E233A349F0}"/>
              </a:ext>
            </a:extLst>
          </p:cNvPr>
          <p:cNvPicPr>
            <a:picLocks noChangeAspect="1"/>
          </p:cNvPicPr>
          <p:nvPr userDrawn="1"/>
        </p:nvPicPr>
        <p:blipFill>
          <a:blip r:embed="rId2"/>
          <a:srcRect/>
          <a:stretch/>
        </p:blipFill>
        <p:spPr>
          <a:xfrm>
            <a:off x="222431" y="228198"/>
            <a:ext cx="11454693" cy="544625"/>
          </a:xfrm>
          <a:prstGeom prst="rect">
            <a:avLst/>
          </a:prstGeom>
        </p:spPr>
      </p:pic>
      <p:sp>
        <p:nvSpPr>
          <p:cNvPr id="8" name="Title 1">
            <a:extLst>
              <a:ext uri="{FF2B5EF4-FFF2-40B4-BE49-F238E27FC236}">
                <a16:creationId xmlns:a16="http://schemas.microsoft.com/office/drawing/2014/main" id="{1F439D2D-435E-8C26-1457-B836EF2CF036}"/>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9" name="Content Placeholder 2">
            <a:extLst>
              <a:ext uri="{FF2B5EF4-FFF2-40B4-BE49-F238E27FC236}">
                <a16:creationId xmlns:a16="http://schemas.microsoft.com/office/drawing/2014/main" id="{31EA8030-DF62-8C79-7CB5-A45B236BCEB4}"/>
              </a:ext>
            </a:extLst>
          </p:cNvPr>
          <p:cNvSpPr>
            <a:spLocks noGrp="1"/>
          </p:cNvSpPr>
          <p:nvPr>
            <p:ph idx="1"/>
          </p:nvPr>
        </p:nvSpPr>
        <p:spPr>
          <a:xfrm>
            <a:off x="356287" y="874154"/>
            <a:ext cx="10703010" cy="5655791"/>
          </a:xfrm>
        </p:spPr>
        <p:txBody>
          <a:bodyPr>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22538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a:no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60010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0231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2"/>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174309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21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chemeClr val="lt1"/>
        </a:solidFill>
        <a:effectLst/>
      </p:bgPr>
    </p:bg>
    <p:spTree>
      <p:nvGrpSpPr>
        <p:cNvPr id="1" name="Shape 21"/>
        <p:cNvGrpSpPr/>
        <p:nvPr/>
      </p:nvGrpSpPr>
      <p:grpSpPr>
        <a:xfrm>
          <a:off x="0" y="0"/>
          <a:ext cx="0" cy="0"/>
          <a:chOff x="0" y="0"/>
          <a:chExt cx="0" cy="0"/>
        </a:xfrm>
      </p:grpSpPr>
      <p:pic>
        <p:nvPicPr>
          <p:cNvPr id="22" name="Google Shape;22;p32" descr="A picture containing text, silhouette&#10;&#10;Description automatically generated"/>
          <p:cNvPicPr preferRelativeResize="0"/>
          <p:nvPr/>
        </p:nvPicPr>
        <p:blipFill rotWithShape="1">
          <a:blip r:embed="rId2">
            <a:alphaModFix/>
          </a:blip>
          <a:srcRect/>
          <a:stretch/>
        </p:blipFill>
        <p:spPr>
          <a:xfrm>
            <a:off x="8972497" y="815574"/>
            <a:ext cx="2990307" cy="1831420"/>
          </a:xfrm>
          <a:prstGeom prst="rect">
            <a:avLst/>
          </a:prstGeom>
          <a:noFill/>
          <a:ln>
            <a:noFill/>
          </a:ln>
        </p:spPr>
      </p:pic>
      <p:sp>
        <p:nvSpPr>
          <p:cNvPr id="24" name="Google Shape;24;p32"/>
          <p:cNvSpPr txBox="1">
            <a:spLocks noGrp="1"/>
          </p:cNvSpPr>
          <p:nvPr>
            <p:ph type="title"/>
          </p:nvPr>
        </p:nvSpPr>
        <p:spPr>
          <a:xfrm>
            <a:off x="356287" y="328054"/>
            <a:ext cx="8290756" cy="3529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DC973"/>
              </a:buClr>
              <a:buSzPts val="1800"/>
              <a:buFont typeface="Arial"/>
              <a:buNone/>
              <a:defRPr sz="1800" b="1" i="0">
                <a:solidFill>
                  <a:srgbClr val="5DC97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5" name="Google Shape;25;p32"/>
          <p:cNvSpPr txBox="1">
            <a:spLocks noGrp="1"/>
          </p:cNvSpPr>
          <p:nvPr>
            <p:ph type="body" idx="1"/>
          </p:nvPr>
        </p:nvSpPr>
        <p:spPr>
          <a:xfrm>
            <a:off x="356287" y="874155"/>
            <a:ext cx="8441724" cy="1634267"/>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32"/>
          <p:cNvPicPr preferRelativeResize="0"/>
          <p:nvPr/>
        </p:nvPicPr>
        <p:blipFill rotWithShape="1">
          <a:blip r:embed="rId3">
            <a:alphaModFix/>
          </a:blip>
          <a:srcRect/>
          <a:stretch/>
        </p:blipFill>
        <p:spPr>
          <a:xfrm rot="10800000">
            <a:off x="229190" y="681036"/>
            <a:ext cx="8561973" cy="2942696"/>
          </a:xfrm>
          <a:prstGeom prst="rect">
            <a:avLst/>
          </a:prstGeom>
          <a:noFill/>
          <a:ln>
            <a:noFill/>
          </a:ln>
        </p:spPr>
      </p:pic>
      <p:pic>
        <p:nvPicPr>
          <p:cNvPr id="27" name="Google Shape;27;p32" descr="Shape, rectangle&#10;&#10;Description automatically generated"/>
          <p:cNvPicPr preferRelativeResize="0"/>
          <p:nvPr/>
        </p:nvPicPr>
        <p:blipFill rotWithShape="1">
          <a:blip r:embed="rId4">
            <a:alphaModFix/>
          </a:blip>
          <a:srcRect/>
          <a:stretch/>
        </p:blipFill>
        <p:spPr>
          <a:xfrm>
            <a:off x="8990272" y="217487"/>
            <a:ext cx="2990307" cy="545372"/>
          </a:xfrm>
          <a:prstGeom prst="rect">
            <a:avLst/>
          </a:prstGeom>
          <a:noFill/>
          <a:ln>
            <a:noFill/>
          </a:ln>
        </p:spPr>
      </p:pic>
      <p:sp>
        <p:nvSpPr>
          <p:cNvPr id="29" name="Google Shape;29;p32"/>
          <p:cNvSpPr txBox="1"/>
          <p:nvPr/>
        </p:nvSpPr>
        <p:spPr>
          <a:xfrm>
            <a:off x="9179011" y="971098"/>
            <a:ext cx="1361303" cy="14137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1334E"/>
              </a:buClr>
              <a:buSzPts val="1800"/>
              <a:buFont typeface="Arial"/>
              <a:buNone/>
            </a:pPr>
            <a:endParaRPr sz="1800" b="1" i="0" u="none" strike="noStrike" cap="none" dirty="0">
              <a:solidFill>
                <a:srgbClr val="01334E"/>
              </a:solidFill>
              <a:latin typeface="Arial"/>
              <a:ea typeface="Arial"/>
              <a:cs typeface="Arial"/>
              <a:sym typeface="Arial"/>
            </a:endParaRPr>
          </a:p>
        </p:txBody>
      </p:sp>
      <p:pic>
        <p:nvPicPr>
          <p:cNvPr id="30" name="Google Shape;30;p32" descr="Shape, square&#10;&#10;Description automatically generated"/>
          <p:cNvPicPr preferRelativeResize="0"/>
          <p:nvPr/>
        </p:nvPicPr>
        <p:blipFill rotWithShape="1">
          <a:blip r:embed="rId5">
            <a:alphaModFix/>
          </a:blip>
          <a:srcRect/>
          <a:stretch/>
        </p:blipFill>
        <p:spPr>
          <a:xfrm>
            <a:off x="8990272" y="2699709"/>
            <a:ext cx="2990307" cy="4002650"/>
          </a:xfrm>
          <a:prstGeom prst="rect">
            <a:avLst/>
          </a:prstGeom>
          <a:noFill/>
          <a:ln>
            <a:noFill/>
          </a:ln>
        </p:spPr>
      </p:pic>
      <p:sp>
        <p:nvSpPr>
          <p:cNvPr id="31" name="Google Shape;31;p32"/>
          <p:cNvSpPr txBox="1">
            <a:spLocks noGrp="1"/>
          </p:cNvSpPr>
          <p:nvPr>
            <p:ph type="body" idx="2"/>
          </p:nvPr>
        </p:nvSpPr>
        <p:spPr>
          <a:xfrm>
            <a:off x="9179011" y="3140562"/>
            <a:ext cx="2485767" cy="2341605"/>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Clr>
                <a:srgbClr val="01334E"/>
              </a:buClr>
              <a:buSzPts val="2000"/>
              <a:buChar char="•"/>
              <a:defRPr sz="2000">
                <a:solidFill>
                  <a:srgbClr val="01334E"/>
                </a:solidFill>
              </a:defRPr>
            </a:lvl1pPr>
            <a:lvl2pPr marL="914400" lvl="1" indent="-342900" algn="l">
              <a:lnSpc>
                <a:spcPct val="90000"/>
              </a:lnSpc>
              <a:spcBef>
                <a:spcPts val="500"/>
              </a:spcBef>
              <a:spcAft>
                <a:spcPts val="0"/>
              </a:spcAft>
              <a:buClr>
                <a:srgbClr val="01334E"/>
              </a:buClr>
              <a:buSzPts val="1800"/>
              <a:buChar char="•"/>
              <a:defRPr sz="1800">
                <a:solidFill>
                  <a:srgbClr val="01334E"/>
                </a:solidFill>
              </a:defRPr>
            </a:lvl2pPr>
            <a:lvl3pPr marL="1371600" lvl="2" indent="-330200" algn="l">
              <a:lnSpc>
                <a:spcPct val="90000"/>
              </a:lnSpc>
              <a:spcBef>
                <a:spcPts val="500"/>
              </a:spcBef>
              <a:spcAft>
                <a:spcPts val="0"/>
              </a:spcAft>
              <a:buClr>
                <a:srgbClr val="01334E"/>
              </a:buClr>
              <a:buSzPts val="1600"/>
              <a:buChar char="•"/>
              <a:defRPr sz="1600">
                <a:solidFill>
                  <a:srgbClr val="01334E"/>
                </a:solidFill>
              </a:defRPr>
            </a:lvl3pPr>
            <a:lvl4pPr marL="1828800" lvl="3" indent="-317500" algn="l">
              <a:lnSpc>
                <a:spcPct val="90000"/>
              </a:lnSpc>
              <a:spcBef>
                <a:spcPts val="500"/>
              </a:spcBef>
              <a:spcAft>
                <a:spcPts val="0"/>
              </a:spcAft>
              <a:buClr>
                <a:srgbClr val="01334E"/>
              </a:buClr>
              <a:buSzPts val="1400"/>
              <a:buChar char="•"/>
              <a:defRPr sz="1400">
                <a:solidFill>
                  <a:srgbClr val="01334E"/>
                </a:solidFill>
              </a:defRPr>
            </a:lvl4pPr>
            <a:lvl5pPr marL="2286000" lvl="4" indent="-317500" algn="l">
              <a:lnSpc>
                <a:spcPct val="90000"/>
              </a:lnSpc>
              <a:spcBef>
                <a:spcPts val="500"/>
              </a:spcBef>
              <a:spcAft>
                <a:spcPts val="0"/>
              </a:spcAft>
              <a:buClr>
                <a:srgbClr val="01334E"/>
              </a:buClr>
              <a:buSzPts val="1400"/>
              <a:buChar char="•"/>
              <a:defRPr sz="14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 name="Google Shape;23;p32"/>
          <p:cNvPicPr preferRelativeResize="0"/>
          <p:nvPr/>
        </p:nvPicPr>
        <p:blipFill rotWithShape="1">
          <a:blip r:embed="rId6">
            <a:alphaModFix/>
          </a:blip>
          <a:srcRect/>
          <a:stretch/>
        </p:blipFill>
        <p:spPr>
          <a:xfrm>
            <a:off x="222422" y="227825"/>
            <a:ext cx="8568747" cy="54537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a:no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882661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2121360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rgbClr val="01334E"/>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5" name="Title 1">
            <a:extLst>
              <a:ext uri="{FF2B5EF4-FFF2-40B4-BE49-F238E27FC236}">
                <a16:creationId xmlns:a16="http://schemas.microsoft.com/office/drawing/2014/main" id="{04744C5A-F58F-A0CB-79C7-8CCDD29DC7F2}"/>
              </a:ext>
            </a:extLst>
          </p:cNvPr>
          <p:cNvSpPr txBox="1">
            <a:spLocks/>
          </p:cNvSpPr>
          <p:nvPr userDrawn="1"/>
        </p:nvSpPr>
        <p:spPr>
          <a:xfrm>
            <a:off x="547817" y="1122363"/>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rgbClr val="FF826A"/>
                </a:solidFill>
                <a:latin typeface="Arial Black" panose="020B0604020202020204" pitchFamily="34" charset="0"/>
                <a:ea typeface="+mj-ea"/>
                <a:cs typeface="Arial Black" panose="020B0604020202020204" pitchFamily="34" charset="0"/>
              </a:defRPr>
            </a:lvl1pPr>
          </a:lstStyle>
          <a:p>
            <a:endParaRPr lang="en-US" dirty="0"/>
          </a:p>
        </p:txBody>
      </p:sp>
      <p:sp>
        <p:nvSpPr>
          <p:cNvPr id="13" name="Content Placeholder 12">
            <a:extLst>
              <a:ext uri="{FF2B5EF4-FFF2-40B4-BE49-F238E27FC236}">
                <a16:creationId xmlns:a16="http://schemas.microsoft.com/office/drawing/2014/main" id="{6048AEA0-BE64-ABE9-EA40-D97EC3196F7E}"/>
              </a:ext>
            </a:extLst>
          </p:cNvPr>
          <p:cNvSpPr>
            <a:spLocks noGrp="1"/>
          </p:cNvSpPr>
          <p:nvPr>
            <p:ph sz="quarter" idx="10" hasCustomPrompt="1"/>
          </p:nvPr>
        </p:nvSpPr>
        <p:spPr>
          <a:xfrm>
            <a:off x="1294134" y="1934796"/>
            <a:ext cx="5657651" cy="2227263"/>
          </a:xfrm>
        </p:spPr>
        <p:txBody>
          <a:bodyPr>
            <a:normAutofit/>
          </a:bodyPr>
          <a:lstStyle>
            <a:lvl1pPr marL="0" indent="0">
              <a:buNone/>
              <a:defRPr sz="4000" b="1" i="0">
                <a:solidFill>
                  <a:srgbClr val="01334E"/>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2851759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04744C5A-F58F-A0CB-79C7-8CCDD29DC7F2}"/>
              </a:ext>
            </a:extLst>
          </p:cNvPr>
          <p:cNvSpPr txBox="1">
            <a:spLocks/>
          </p:cNvSpPr>
          <p:nvPr userDrawn="1"/>
        </p:nvSpPr>
        <p:spPr>
          <a:xfrm>
            <a:off x="547817" y="1122363"/>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rgbClr val="FF826A"/>
                </a:solidFill>
                <a:latin typeface="Arial Black" panose="020B0604020202020204" pitchFamily="34" charset="0"/>
                <a:ea typeface="+mj-ea"/>
                <a:cs typeface="Arial Black" panose="020B0604020202020204" pitchFamily="34" charset="0"/>
              </a:defRPr>
            </a:lvl1pPr>
          </a:lstStyle>
          <a:p>
            <a:endParaRPr lang="en-US" dirty="0"/>
          </a:p>
        </p:txBody>
      </p:sp>
    </p:spTree>
    <p:extLst>
      <p:ext uri="{BB962C8B-B14F-4D97-AF65-F5344CB8AC3E}">
        <p14:creationId xmlns:p14="http://schemas.microsoft.com/office/powerpoint/2010/main" val="1706199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5DC97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2"/>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rgbClr val="01334E"/>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pic>
        <p:nvPicPr>
          <p:cNvPr id="5" name="Picture 4" descr="Shape, square&#10;&#10;Description automatically generated">
            <a:extLst>
              <a:ext uri="{FF2B5EF4-FFF2-40B4-BE49-F238E27FC236}">
                <a16:creationId xmlns:a16="http://schemas.microsoft.com/office/drawing/2014/main" id="{44AD3993-3236-4686-424E-474F46C5FF6D}"/>
              </a:ext>
            </a:extLst>
          </p:cNvPr>
          <p:cNvPicPr>
            <a:picLocks noChangeAspect="1"/>
          </p:cNvPicPr>
          <p:nvPr userDrawn="1"/>
        </p:nvPicPr>
        <p:blipFill>
          <a:blip r:embed="rId3"/>
          <a:stretch>
            <a:fillRect/>
          </a:stretch>
        </p:blipFill>
        <p:spPr>
          <a:xfrm>
            <a:off x="222431" y="1503710"/>
            <a:ext cx="5528062" cy="3743217"/>
          </a:xfrm>
          <a:prstGeom prst="rect">
            <a:avLst/>
          </a:prstGeom>
        </p:spPr>
      </p:pic>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642549" y="1929138"/>
            <a:ext cx="4695569" cy="2835876"/>
          </a:xfrm>
        </p:spPr>
        <p:txBody>
          <a:bodyPr>
            <a:noAutofit/>
          </a:bodyPr>
          <a:lstStyle>
            <a:lvl1pPr>
              <a:defRPr sz="2000">
                <a:solidFill>
                  <a:srgbClr val="01334E"/>
                </a:solidFill>
              </a:defRPr>
            </a:lvl1pPr>
            <a:lvl2pPr>
              <a:defRPr sz="1800">
                <a:solidFill>
                  <a:srgbClr val="01334E"/>
                </a:solidFill>
              </a:defRPr>
            </a:lvl2pPr>
            <a:lvl3pPr>
              <a:defRPr sz="1600">
                <a:solidFill>
                  <a:srgbClr val="01334E"/>
                </a:solidFill>
              </a:defRPr>
            </a:lvl3pPr>
            <a:lvl4pPr>
              <a:defRPr sz="1400">
                <a:solidFill>
                  <a:srgbClr val="01334E"/>
                </a:solidFill>
              </a:defRPr>
            </a:lvl4pPr>
            <a:lvl5pPr>
              <a:defRPr sz="14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661588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5DC97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310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01334E"/>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755831" y="1996923"/>
            <a:ext cx="3313359" cy="3791955"/>
          </a:xfrm>
          <a:prstGeom prst="rect">
            <a:avLst/>
          </a:prstGeom>
        </p:spPr>
      </p:pic>
      <p:pic>
        <p:nvPicPr>
          <p:cNvPr id="6" name="Picture 5">
            <a:extLst>
              <a:ext uri="{FF2B5EF4-FFF2-40B4-BE49-F238E27FC236}">
                <a16:creationId xmlns:a16="http://schemas.microsoft.com/office/drawing/2014/main" id="{56133A36-64C6-9AC9-D6B4-507C30FE9E54}"/>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7" name="Title 1">
            <a:extLst>
              <a:ext uri="{FF2B5EF4-FFF2-40B4-BE49-F238E27FC236}">
                <a16:creationId xmlns:a16="http://schemas.microsoft.com/office/drawing/2014/main" id="{5E9B9F39-09DB-7637-6EDA-C87D1E980E23}"/>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33DEF7C1-CAB3-3F7B-9D96-DA688984E086}"/>
              </a:ext>
            </a:extLst>
          </p:cNvPr>
          <p:cNvSpPr>
            <a:spLocks noGrp="1"/>
          </p:cNvSpPr>
          <p:nvPr>
            <p:ph idx="1"/>
          </p:nvPr>
        </p:nvSpPr>
        <p:spPr>
          <a:xfrm>
            <a:off x="1043853" y="2448748"/>
            <a:ext cx="2774385" cy="3062876"/>
          </a:xfrm>
        </p:spPr>
        <p:txBody>
          <a:bodyPr>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2" name="Picture 11">
            <a:extLst>
              <a:ext uri="{FF2B5EF4-FFF2-40B4-BE49-F238E27FC236}">
                <a16:creationId xmlns:a16="http://schemas.microsoft.com/office/drawing/2014/main" id="{20A5FA43-A51E-1061-48BE-F271EFD550B7}"/>
              </a:ext>
            </a:extLst>
          </p:cNvPr>
          <p:cNvPicPr>
            <a:picLocks noChangeAspect="1"/>
          </p:cNvPicPr>
          <p:nvPr userDrawn="1"/>
        </p:nvPicPr>
        <p:blipFill>
          <a:blip r:embed="rId4"/>
          <a:stretch>
            <a:fillRect/>
          </a:stretch>
        </p:blipFill>
        <p:spPr>
          <a:xfrm>
            <a:off x="1136906" y="1304069"/>
            <a:ext cx="2546350" cy="927100"/>
          </a:xfrm>
          <a:prstGeom prst="rect">
            <a:avLst/>
          </a:prstGeom>
        </p:spPr>
      </p:pic>
      <p:sp>
        <p:nvSpPr>
          <p:cNvPr id="14" name="Title 1">
            <a:extLst>
              <a:ext uri="{FF2B5EF4-FFF2-40B4-BE49-F238E27FC236}">
                <a16:creationId xmlns:a16="http://schemas.microsoft.com/office/drawing/2014/main" id="{3B12CB75-B79E-557C-EA08-17C2787BBC12}"/>
              </a:ext>
            </a:extLst>
          </p:cNvPr>
          <p:cNvSpPr txBox="1">
            <a:spLocks/>
          </p:cNvSpPr>
          <p:nvPr userDrawn="1"/>
        </p:nvSpPr>
        <p:spPr>
          <a:xfrm>
            <a:off x="1268110" y="1644623"/>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400" dirty="0"/>
              <a:t>Heading</a:t>
            </a:r>
            <a:endParaRPr lang="en-US" sz="2400" dirty="0"/>
          </a:p>
        </p:txBody>
      </p:sp>
      <p:pic>
        <p:nvPicPr>
          <p:cNvPr id="31" name="Picture 30">
            <a:extLst>
              <a:ext uri="{FF2B5EF4-FFF2-40B4-BE49-F238E27FC236}">
                <a16:creationId xmlns:a16="http://schemas.microsoft.com/office/drawing/2014/main" id="{CDC855F8-8289-A00A-D6B1-2B7427CD3F65}"/>
              </a:ext>
            </a:extLst>
          </p:cNvPr>
          <p:cNvPicPr>
            <a:picLocks noChangeAspect="1"/>
          </p:cNvPicPr>
          <p:nvPr userDrawn="1"/>
        </p:nvPicPr>
        <p:blipFill>
          <a:blip r:embed="rId5"/>
          <a:srcRect/>
          <a:stretch/>
        </p:blipFill>
        <p:spPr>
          <a:xfrm>
            <a:off x="4357212" y="2023747"/>
            <a:ext cx="3313358" cy="3791955"/>
          </a:xfrm>
          <a:prstGeom prst="rect">
            <a:avLst/>
          </a:prstGeom>
        </p:spPr>
      </p:pic>
      <p:sp>
        <p:nvSpPr>
          <p:cNvPr id="32" name="Content Placeholder 2">
            <a:extLst>
              <a:ext uri="{FF2B5EF4-FFF2-40B4-BE49-F238E27FC236}">
                <a16:creationId xmlns:a16="http://schemas.microsoft.com/office/drawing/2014/main" id="{E687C281-618D-27C0-DC3F-957FBEF95C6E}"/>
              </a:ext>
            </a:extLst>
          </p:cNvPr>
          <p:cNvSpPr>
            <a:spLocks noGrp="1"/>
          </p:cNvSpPr>
          <p:nvPr>
            <p:ph idx="10"/>
          </p:nvPr>
        </p:nvSpPr>
        <p:spPr>
          <a:xfrm>
            <a:off x="4645234" y="2475572"/>
            <a:ext cx="2774385" cy="3062876"/>
          </a:xfrm>
        </p:spPr>
        <p:txBody>
          <a:bodyPr>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33" name="Picture 32">
            <a:extLst>
              <a:ext uri="{FF2B5EF4-FFF2-40B4-BE49-F238E27FC236}">
                <a16:creationId xmlns:a16="http://schemas.microsoft.com/office/drawing/2014/main" id="{A909A2AF-4C1B-802B-14FC-2059827F13A8}"/>
              </a:ext>
            </a:extLst>
          </p:cNvPr>
          <p:cNvPicPr>
            <a:picLocks noChangeAspect="1"/>
          </p:cNvPicPr>
          <p:nvPr userDrawn="1"/>
        </p:nvPicPr>
        <p:blipFill>
          <a:blip r:embed="rId6"/>
          <a:srcRect/>
          <a:stretch/>
        </p:blipFill>
        <p:spPr>
          <a:xfrm>
            <a:off x="4738287" y="1330893"/>
            <a:ext cx="2546350" cy="927100"/>
          </a:xfrm>
          <a:prstGeom prst="rect">
            <a:avLst/>
          </a:prstGeom>
        </p:spPr>
      </p:pic>
      <p:sp>
        <p:nvSpPr>
          <p:cNvPr id="34" name="Title 1">
            <a:extLst>
              <a:ext uri="{FF2B5EF4-FFF2-40B4-BE49-F238E27FC236}">
                <a16:creationId xmlns:a16="http://schemas.microsoft.com/office/drawing/2014/main" id="{FEDBA32B-CBAE-FFF4-0F0A-C95A578E4814}"/>
              </a:ext>
            </a:extLst>
          </p:cNvPr>
          <p:cNvSpPr txBox="1">
            <a:spLocks/>
          </p:cNvSpPr>
          <p:nvPr userDrawn="1"/>
        </p:nvSpPr>
        <p:spPr>
          <a:xfrm>
            <a:off x="4869491" y="1671447"/>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400" dirty="0"/>
              <a:t>Heading</a:t>
            </a:r>
            <a:endParaRPr lang="en-US" sz="2400" dirty="0"/>
          </a:p>
        </p:txBody>
      </p:sp>
      <p:pic>
        <p:nvPicPr>
          <p:cNvPr id="35" name="Picture 34" descr="Shape, square&#10;&#10;Description automatically generated">
            <a:extLst>
              <a:ext uri="{FF2B5EF4-FFF2-40B4-BE49-F238E27FC236}">
                <a16:creationId xmlns:a16="http://schemas.microsoft.com/office/drawing/2014/main" id="{DE4A588A-CEA7-F1FA-8764-0CF14F4F9FD3}"/>
              </a:ext>
            </a:extLst>
          </p:cNvPr>
          <p:cNvPicPr>
            <a:picLocks noChangeAspect="1"/>
          </p:cNvPicPr>
          <p:nvPr userDrawn="1"/>
        </p:nvPicPr>
        <p:blipFill>
          <a:blip r:embed="rId2"/>
          <a:stretch>
            <a:fillRect/>
          </a:stretch>
        </p:blipFill>
        <p:spPr>
          <a:xfrm>
            <a:off x="7986887" y="2040954"/>
            <a:ext cx="3313359" cy="3791955"/>
          </a:xfrm>
          <a:prstGeom prst="rect">
            <a:avLst/>
          </a:prstGeom>
        </p:spPr>
      </p:pic>
      <p:sp>
        <p:nvSpPr>
          <p:cNvPr id="36" name="Content Placeholder 2">
            <a:extLst>
              <a:ext uri="{FF2B5EF4-FFF2-40B4-BE49-F238E27FC236}">
                <a16:creationId xmlns:a16="http://schemas.microsoft.com/office/drawing/2014/main" id="{3C127F1C-B4D3-4FDD-228B-3F896D260489}"/>
              </a:ext>
            </a:extLst>
          </p:cNvPr>
          <p:cNvSpPr>
            <a:spLocks noGrp="1"/>
          </p:cNvSpPr>
          <p:nvPr>
            <p:ph idx="11"/>
          </p:nvPr>
        </p:nvSpPr>
        <p:spPr>
          <a:xfrm>
            <a:off x="8274909" y="2492779"/>
            <a:ext cx="2774385" cy="3062876"/>
          </a:xfrm>
        </p:spPr>
        <p:txBody>
          <a:bodyPr>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37" name="Picture 36">
            <a:extLst>
              <a:ext uri="{FF2B5EF4-FFF2-40B4-BE49-F238E27FC236}">
                <a16:creationId xmlns:a16="http://schemas.microsoft.com/office/drawing/2014/main" id="{B0FD30AB-81A9-0229-C84B-38600284869A}"/>
              </a:ext>
            </a:extLst>
          </p:cNvPr>
          <p:cNvPicPr>
            <a:picLocks noChangeAspect="1"/>
          </p:cNvPicPr>
          <p:nvPr userDrawn="1"/>
        </p:nvPicPr>
        <p:blipFill>
          <a:blip r:embed="rId4"/>
          <a:stretch>
            <a:fillRect/>
          </a:stretch>
        </p:blipFill>
        <p:spPr>
          <a:xfrm>
            <a:off x="8367962" y="1348100"/>
            <a:ext cx="2546350" cy="927100"/>
          </a:xfrm>
          <a:prstGeom prst="rect">
            <a:avLst/>
          </a:prstGeom>
        </p:spPr>
      </p:pic>
      <p:sp>
        <p:nvSpPr>
          <p:cNvPr id="38" name="Title 1">
            <a:extLst>
              <a:ext uri="{FF2B5EF4-FFF2-40B4-BE49-F238E27FC236}">
                <a16:creationId xmlns:a16="http://schemas.microsoft.com/office/drawing/2014/main" id="{FACA4762-F589-6C74-5BF5-669855452A5D}"/>
              </a:ext>
            </a:extLst>
          </p:cNvPr>
          <p:cNvSpPr txBox="1">
            <a:spLocks/>
          </p:cNvSpPr>
          <p:nvPr userDrawn="1"/>
        </p:nvSpPr>
        <p:spPr>
          <a:xfrm>
            <a:off x="8499166" y="1688654"/>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400" dirty="0"/>
              <a:t>Heading</a:t>
            </a:r>
            <a:endParaRPr lang="en-US" sz="2400" dirty="0"/>
          </a:p>
        </p:txBody>
      </p:sp>
    </p:spTree>
    <p:extLst>
      <p:ext uri="{BB962C8B-B14F-4D97-AF65-F5344CB8AC3E}">
        <p14:creationId xmlns:p14="http://schemas.microsoft.com/office/powerpoint/2010/main" val="2910297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334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2353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rgbClr val="9C3FD8"/>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356287" y="1996923"/>
            <a:ext cx="2568137" cy="3791955"/>
          </a:xfrm>
          <a:prstGeom prst="rect">
            <a:avLst/>
          </a:prstGeom>
        </p:spPr>
      </p:pic>
      <p:pic>
        <p:nvPicPr>
          <p:cNvPr id="6" name="Picture 5">
            <a:extLst>
              <a:ext uri="{FF2B5EF4-FFF2-40B4-BE49-F238E27FC236}">
                <a16:creationId xmlns:a16="http://schemas.microsoft.com/office/drawing/2014/main" id="{56133A36-64C6-9AC9-D6B4-507C30FE9E54}"/>
              </a:ext>
            </a:extLst>
          </p:cNvPr>
          <p:cNvPicPr>
            <a:picLocks noChangeAspect="1"/>
          </p:cNvPicPr>
          <p:nvPr userDrawn="1"/>
        </p:nvPicPr>
        <p:blipFill>
          <a:blip r:embed="rId3"/>
          <a:srcRect/>
          <a:stretch/>
        </p:blipFill>
        <p:spPr>
          <a:xfrm>
            <a:off x="222431" y="228198"/>
            <a:ext cx="11454693" cy="544624"/>
          </a:xfrm>
          <a:prstGeom prst="rect">
            <a:avLst/>
          </a:prstGeom>
        </p:spPr>
      </p:pic>
      <p:sp>
        <p:nvSpPr>
          <p:cNvPr id="7" name="Title 1">
            <a:extLst>
              <a:ext uri="{FF2B5EF4-FFF2-40B4-BE49-F238E27FC236}">
                <a16:creationId xmlns:a16="http://schemas.microsoft.com/office/drawing/2014/main" id="{5E9B9F39-09DB-7637-6EDA-C87D1E980E23}"/>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33DEF7C1-CAB3-3F7B-9D96-DA688984E086}"/>
              </a:ext>
            </a:extLst>
          </p:cNvPr>
          <p:cNvSpPr>
            <a:spLocks noGrp="1"/>
          </p:cNvSpPr>
          <p:nvPr>
            <p:ph idx="1"/>
          </p:nvPr>
        </p:nvSpPr>
        <p:spPr>
          <a:xfrm>
            <a:off x="644309" y="2448748"/>
            <a:ext cx="1990237" cy="3062876"/>
          </a:xfrm>
        </p:spPr>
        <p:txBody>
          <a:bodyPr>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2" name="Picture 11">
            <a:extLst>
              <a:ext uri="{FF2B5EF4-FFF2-40B4-BE49-F238E27FC236}">
                <a16:creationId xmlns:a16="http://schemas.microsoft.com/office/drawing/2014/main" id="{20A5FA43-A51E-1061-48BE-F271EFD550B7}"/>
              </a:ext>
            </a:extLst>
          </p:cNvPr>
          <p:cNvPicPr>
            <a:picLocks noChangeAspect="1"/>
          </p:cNvPicPr>
          <p:nvPr userDrawn="1"/>
        </p:nvPicPr>
        <p:blipFill>
          <a:blip r:embed="rId4"/>
          <a:srcRect/>
          <a:stretch/>
        </p:blipFill>
        <p:spPr>
          <a:xfrm>
            <a:off x="1040538" y="1304069"/>
            <a:ext cx="1248019" cy="927100"/>
          </a:xfrm>
          <a:prstGeom prst="rect">
            <a:avLst/>
          </a:prstGeom>
        </p:spPr>
      </p:pic>
      <p:sp>
        <p:nvSpPr>
          <p:cNvPr id="14" name="Title 1">
            <a:extLst>
              <a:ext uri="{FF2B5EF4-FFF2-40B4-BE49-F238E27FC236}">
                <a16:creationId xmlns:a16="http://schemas.microsoft.com/office/drawing/2014/main" id="{3B12CB75-B79E-557C-EA08-17C2787BBC12}"/>
              </a:ext>
            </a:extLst>
          </p:cNvPr>
          <p:cNvSpPr txBox="1">
            <a:spLocks/>
          </p:cNvSpPr>
          <p:nvPr userDrawn="1"/>
        </p:nvSpPr>
        <p:spPr>
          <a:xfrm>
            <a:off x="1368096" y="169198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800" dirty="0"/>
              <a:t>1</a:t>
            </a:r>
            <a:endParaRPr lang="en-US" sz="2800" dirty="0"/>
          </a:p>
        </p:txBody>
      </p:sp>
      <p:pic>
        <p:nvPicPr>
          <p:cNvPr id="24" name="Picture 23">
            <a:extLst>
              <a:ext uri="{FF2B5EF4-FFF2-40B4-BE49-F238E27FC236}">
                <a16:creationId xmlns:a16="http://schemas.microsoft.com/office/drawing/2014/main" id="{B19E40C0-1F86-701A-FAD5-6CC8DC29E406}"/>
              </a:ext>
            </a:extLst>
          </p:cNvPr>
          <p:cNvPicPr>
            <a:picLocks noChangeAspect="1"/>
          </p:cNvPicPr>
          <p:nvPr userDrawn="1"/>
        </p:nvPicPr>
        <p:blipFill>
          <a:blip r:embed="rId5"/>
          <a:srcRect/>
          <a:stretch/>
        </p:blipFill>
        <p:spPr>
          <a:xfrm>
            <a:off x="3104607" y="1977081"/>
            <a:ext cx="2568137" cy="3793524"/>
          </a:xfrm>
          <a:prstGeom prst="rect">
            <a:avLst/>
          </a:prstGeom>
        </p:spPr>
      </p:pic>
      <p:sp>
        <p:nvSpPr>
          <p:cNvPr id="25" name="Content Placeholder 2">
            <a:extLst>
              <a:ext uri="{FF2B5EF4-FFF2-40B4-BE49-F238E27FC236}">
                <a16:creationId xmlns:a16="http://schemas.microsoft.com/office/drawing/2014/main" id="{ACF068E1-E4B8-DD6F-5BC6-21A903FD428C}"/>
              </a:ext>
            </a:extLst>
          </p:cNvPr>
          <p:cNvSpPr>
            <a:spLocks noGrp="1"/>
          </p:cNvSpPr>
          <p:nvPr>
            <p:ph idx="10"/>
          </p:nvPr>
        </p:nvSpPr>
        <p:spPr>
          <a:xfrm>
            <a:off x="3392629" y="2448748"/>
            <a:ext cx="1990237" cy="3062876"/>
          </a:xfrm>
        </p:spPr>
        <p:txBody>
          <a:bodyPr>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6" name="Picture 25">
            <a:extLst>
              <a:ext uri="{FF2B5EF4-FFF2-40B4-BE49-F238E27FC236}">
                <a16:creationId xmlns:a16="http://schemas.microsoft.com/office/drawing/2014/main" id="{056103D4-A960-A3FD-4A90-D93B9107F5CE}"/>
              </a:ext>
            </a:extLst>
          </p:cNvPr>
          <p:cNvPicPr>
            <a:picLocks noChangeAspect="1"/>
          </p:cNvPicPr>
          <p:nvPr userDrawn="1"/>
        </p:nvPicPr>
        <p:blipFill>
          <a:blip r:embed="rId6"/>
          <a:srcRect/>
          <a:stretch/>
        </p:blipFill>
        <p:spPr>
          <a:xfrm>
            <a:off x="3788858" y="1304069"/>
            <a:ext cx="1248019" cy="927099"/>
          </a:xfrm>
          <a:prstGeom prst="rect">
            <a:avLst/>
          </a:prstGeom>
        </p:spPr>
      </p:pic>
      <p:sp>
        <p:nvSpPr>
          <p:cNvPr id="27" name="Title 1">
            <a:extLst>
              <a:ext uri="{FF2B5EF4-FFF2-40B4-BE49-F238E27FC236}">
                <a16:creationId xmlns:a16="http://schemas.microsoft.com/office/drawing/2014/main" id="{0333B9EC-A07A-36BA-71AA-690100EE51A4}"/>
              </a:ext>
            </a:extLst>
          </p:cNvPr>
          <p:cNvSpPr txBox="1">
            <a:spLocks/>
          </p:cNvSpPr>
          <p:nvPr userDrawn="1"/>
        </p:nvSpPr>
        <p:spPr>
          <a:xfrm>
            <a:off x="4116416" y="169198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800" dirty="0"/>
              <a:t>2</a:t>
            </a:r>
            <a:endParaRPr lang="en-US" sz="2800" dirty="0"/>
          </a:p>
        </p:txBody>
      </p:sp>
      <p:pic>
        <p:nvPicPr>
          <p:cNvPr id="28" name="Picture 27" descr="Shape, square&#10;&#10;Description automatically generated">
            <a:extLst>
              <a:ext uri="{FF2B5EF4-FFF2-40B4-BE49-F238E27FC236}">
                <a16:creationId xmlns:a16="http://schemas.microsoft.com/office/drawing/2014/main" id="{F50DB0FF-1C4F-3266-3352-7C27AF3FA676}"/>
              </a:ext>
            </a:extLst>
          </p:cNvPr>
          <p:cNvPicPr>
            <a:picLocks noChangeAspect="1"/>
          </p:cNvPicPr>
          <p:nvPr userDrawn="1"/>
        </p:nvPicPr>
        <p:blipFill>
          <a:blip r:embed="rId2"/>
          <a:stretch>
            <a:fillRect/>
          </a:stretch>
        </p:blipFill>
        <p:spPr>
          <a:xfrm>
            <a:off x="5928191" y="1989721"/>
            <a:ext cx="2568137" cy="3791955"/>
          </a:xfrm>
          <a:prstGeom prst="rect">
            <a:avLst/>
          </a:prstGeom>
        </p:spPr>
      </p:pic>
      <p:sp>
        <p:nvSpPr>
          <p:cNvPr id="29" name="Content Placeholder 2">
            <a:extLst>
              <a:ext uri="{FF2B5EF4-FFF2-40B4-BE49-F238E27FC236}">
                <a16:creationId xmlns:a16="http://schemas.microsoft.com/office/drawing/2014/main" id="{14347B1A-AFC6-7555-FCB5-22AAF3C5F87E}"/>
              </a:ext>
            </a:extLst>
          </p:cNvPr>
          <p:cNvSpPr>
            <a:spLocks noGrp="1"/>
          </p:cNvSpPr>
          <p:nvPr>
            <p:ph idx="11"/>
          </p:nvPr>
        </p:nvSpPr>
        <p:spPr>
          <a:xfrm>
            <a:off x="6216213" y="2441546"/>
            <a:ext cx="1990237" cy="3062876"/>
          </a:xfrm>
        </p:spPr>
        <p:txBody>
          <a:bodyPr>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30" name="Picture 29">
            <a:extLst>
              <a:ext uri="{FF2B5EF4-FFF2-40B4-BE49-F238E27FC236}">
                <a16:creationId xmlns:a16="http://schemas.microsoft.com/office/drawing/2014/main" id="{6640E307-93EE-0AC5-291C-341C35513B3F}"/>
              </a:ext>
            </a:extLst>
          </p:cNvPr>
          <p:cNvPicPr>
            <a:picLocks noChangeAspect="1"/>
          </p:cNvPicPr>
          <p:nvPr userDrawn="1"/>
        </p:nvPicPr>
        <p:blipFill>
          <a:blip r:embed="rId4"/>
          <a:srcRect/>
          <a:stretch/>
        </p:blipFill>
        <p:spPr>
          <a:xfrm>
            <a:off x="6612442" y="1296867"/>
            <a:ext cx="1248019" cy="927100"/>
          </a:xfrm>
          <a:prstGeom prst="rect">
            <a:avLst/>
          </a:prstGeom>
        </p:spPr>
      </p:pic>
      <p:sp>
        <p:nvSpPr>
          <p:cNvPr id="39" name="Title 1">
            <a:extLst>
              <a:ext uri="{FF2B5EF4-FFF2-40B4-BE49-F238E27FC236}">
                <a16:creationId xmlns:a16="http://schemas.microsoft.com/office/drawing/2014/main" id="{0C7E4E3F-B976-81D4-915B-979A21D5B1E2}"/>
              </a:ext>
            </a:extLst>
          </p:cNvPr>
          <p:cNvSpPr txBox="1">
            <a:spLocks/>
          </p:cNvSpPr>
          <p:nvPr userDrawn="1"/>
        </p:nvSpPr>
        <p:spPr>
          <a:xfrm>
            <a:off x="6940000"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800" dirty="0"/>
              <a:t>3</a:t>
            </a:r>
            <a:endParaRPr lang="en-US" sz="2800" dirty="0"/>
          </a:p>
        </p:txBody>
      </p:sp>
      <p:pic>
        <p:nvPicPr>
          <p:cNvPr id="40" name="Picture 39">
            <a:extLst>
              <a:ext uri="{FF2B5EF4-FFF2-40B4-BE49-F238E27FC236}">
                <a16:creationId xmlns:a16="http://schemas.microsoft.com/office/drawing/2014/main" id="{ED6F1987-6785-6E09-5406-66CC2542C25C}"/>
              </a:ext>
            </a:extLst>
          </p:cNvPr>
          <p:cNvPicPr>
            <a:picLocks noChangeAspect="1"/>
          </p:cNvPicPr>
          <p:nvPr userDrawn="1"/>
        </p:nvPicPr>
        <p:blipFill>
          <a:blip r:embed="rId5"/>
          <a:srcRect/>
          <a:stretch/>
        </p:blipFill>
        <p:spPr>
          <a:xfrm>
            <a:off x="8676511" y="1969879"/>
            <a:ext cx="2568137" cy="3793524"/>
          </a:xfrm>
          <a:prstGeom prst="rect">
            <a:avLst/>
          </a:prstGeom>
        </p:spPr>
      </p:pic>
      <p:sp>
        <p:nvSpPr>
          <p:cNvPr id="41" name="Content Placeholder 2">
            <a:extLst>
              <a:ext uri="{FF2B5EF4-FFF2-40B4-BE49-F238E27FC236}">
                <a16:creationId xmlns:a16="http://schemas.microsoft.com/office/drawing/2014/main" id="{2E4F3683-34E7-C2B3-3923-A53B59729F2D}"/>
              </a:ext>
            </a:extLst>
          </p:cNvPr>
          <p:cNvSpPr>
            <a:spLocks noGrp="1"/>
          </p:cNvSpPr>
          <p:nvPr>
            <p:ph idx="12"/>
          </p:nvPr>
        </p:nvSpPr>
        <p:spPr>
          <a:xfrm>
            <a:off x="8964533" y="2441546"/>
            <a:ext cx="1990237" cy="3062876"/>
          </a:xfrm>
        </p:spPr>
        <p:txBody>
          <a:bodyPr>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2" name="Picture 41">
            <a:extLst>
              <a:ext uri="{FF2B5EF4-FFF2-40B4-BE49-F238E27FC236}">
                <a16:creationId xmlns:a16="http://schemas.microsoft.com/office/drawing/2014/main" id="{8D0326EC-7E44-8FAD-07B5-B5398493BD91}"/>
              </a:ext>
            </a:extLst>
          </p:cNvPr>
          <p:cNvPicPr>
            <a:picLocks noChangeAspect="1"/>
          </p:cNvPicPr>
          <p:nvPr userDrawn="1"/>
        </p:nvPicPr>
        <p:blipFill>
          <a:blip r:embed="rId6"/>
          <a:srcRect/>
          <a:stretch/>
        </p:blipFill>
        <p:spPr>
          <a:xfrm>
            <a:off x="9360762" y="1296867"/>
            <a:ext cx="1248019" cy="927099"/>
          </a:xfrm>
          <a:prstGeom prst="rect">
            <a:avLst/>
          </a:prstGeom>
        </p:spPr>
      </p:pic>
      <p:sp>
        <p:nvSpPr>
          <p:cNvPr id="43" name="Title 1">
            <a:extLst>
              <a:ext uri="{FF2B5EF4-FFF2-40B4-BE49-F238E27FC236}">
                <a16:creationId xmlns:a16="http://schemas.microsoft.com/office/drawing/2014/main" id="{E163C30A-3871-79E4-9FFA-ADDFB17FDCF6}"/>
              </a:ext>
            </a:extLst>
          </p:cNvPr>
          <p:cNvSpPr txBox="1">
            <a:spLocks/>
          </p:cNvSpPr>
          <p:nvPr userDrawn="1"/>
        </p:nvSpPr>
        <p:spPr>
          <a:xfrm>
            <a:off x="9688320"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800" dirty="0"/>
              <a:t>4</a:t>
            </a:r>
            <a:endParaRPr lang="en-US" sz="2800" dirty="0"/>
          </a:p>
        </p:txBody>
      </p:sp>
    </p:spTree>
    <p:extLst>
      <p:ext uri="{BB962C8B-B14F-4D97-AF65-F5344CB8AC3E}">
        <p14:creationId xmlns:p14="http://schemas.microsoft.com/office/powerpoint/2010/main" val="3537349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9C3FD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5669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Google Shape;33;p33"/>
          <p:cNvPicPr preferRelativeResize="0"/>
          <p:nvPr/>
        </p:nvPicPr>
        <p:blipFill rotWithShape="1">
          <a:blip r:embed="rId3">
            <a:alphaModFix/>
          </a:blip>
          <a:srcRect/>
          <a:stretch/>
        </p:blipFill>
        <p:spPr>
          <a:xfrm>
            <a:off x="222421" y="228198"/>
            <a:ext cx="11454713" cy="544625"/>
          </a:xfrm>
          <a:prstGeom prst="rect">
            <a:avLst/>
          </a:prstGeom>
          <a:noFill/>
          <a:ln>
            <a:noFill/>
          </a:ln>
        </p:spPr>
      </p:pic>
      <p:sp>
        <p:nvSpPr>
          <p:cNvPr id="34" name="Google Shape;34;p33"/>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3"/>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4532871" y="1665073"/>
            <a:ext cx="5896233" cy="1325563"/>
          </a:xfrm>
        </p:spPr>
        <p:txBody>
          <a:bodyPr anchor="b"/>
          <a:lstStyle>
            <a:lvl1pPr>
              <a:defRPr>
                <a:solidFill>
                  <a:srgbClr val="FF826A"/>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hasCustomPrompt="1"/>
          </p:nvPr>
        </p:nvSpPr>
        <p:spPr>
          <a:xfrm>
            <a:off x="4532871" y="3064390"/>
            <a:ext cx="5389605" cy="2128537"/>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Title/School</a:t>
            </a:r>
            <a:endParaRPr lang="en-US" dirty="0"/>
          </a:p>
        </p:txBody>
      </p:sp>
    </p:spTree>
    <p:extLst>
      <p:ext uri="{BB962C8B-B14F-4D97-AF65-F5344CB8AC3E}">
        <p14:creationId xmlns:p14="http://schemas.microsoft.com/office/powerpoint/2010/main" val="14620292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418071" y="540609"/>
            <a:ext cx="8244015" cy="1325563"/>
          </a:xfrm>
        </p:spPr>
        <p:txBody>
          <a:bodyPr/>
          <a:lstStyle>
            <a:lvl1pPr>
              <a:defRPr>
                <a:solidFill>
                  <a:srgbClr val="FF826A"/>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418071" y="2137634"/>
            <a:ext cx="8244015" cy="3076917"/>
          </a:xfrm>
        </p:spPr>
        <p:txBody>
          <a:bodyPr/>
          <a:lstStyle>
            <a:lvl1pPr>
              <a:defRPr>
                <a:solidFill>
                  <a:srgbClr val="01334E"/>
                </a:solidFill>
              </a:defRPr>
            </a:lvl1pPr>
            <a:lvl2pPr>
              <a:defRPr>
                <a:solidFill>
                  <a:srgbClr val="01334E"/>
                </a:solidFill>
              </a:defRPr>
            </a:lvl2pPr>
            <a:lvl3pPr>
              <a:defRPr>
                <a:solidFill>
                  <a:srgbClr val="01334E"/>
                </a:solidFill>
              </a:defRPr>
            </a:lvl3pPr>
            <a:lvl4pPr>
              <a:defRPr>
                <a:solidFill>
                  <a:srgbClr val="01334E"/>
                </a:solidFill>
              </a:defRPr>
            </a:lvl4pPr>
            <a:lvl5pPr>
              <a:defRPr>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ubtitle 2">
            <a:extLst>
              <a:ext uri="{FF2B5EF4-FFF2-40B4-BE49-F238E27FC236}">
                <a16:creationId xmlns:a16="http://schemas.microsoft.com/office/drawing/2014/main" id="{FBC639E9-3D7B-B733-D12E-3332632FA872}"/>
              </a:ext>
            </a:extLst>
          </p:cNvPr>
          <p:cNvSpPr txBox="1">
            <a:spLocks/>
          </p:cNvSpPr>
          <p:nvPr userDrawn="1"/>
        </p:nvSpPr>
        <p:spPr>
          <a:xfrm>
            <a:off x="418071" y="6051947"/>
            <a:ext cx="9144000" cy="5199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1C6F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b="0" dirty="0">
                <a:solidFill>
                  <a:schemeClr val="bg1"/>
                </a:solidFill>
              </a:rPr>
              <a:t>Click to edit Master subtitle style</a:t>
            </a:r>
            <a:endParaRPr lang="en-US" sz="1800" b="0" dirty="0">
              <a:solidFill>
                <a:schemeClr val="bg1"/>
              </a:solidFill>
            </a:endParaRPr>
          </a:p>
        </p:txBody>
      </p:sp>
    </p:spTree>
    <p:extLst>
      <p:ext uri="{BB962C8B-B14F-4D97-AF65-F5344CB8AC3E}">
        <p14:creationId xmlns:p14="http://schemas.microsoft.com/office/powerpoint/2010/main" val="37109132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D75E67-26FC-9F96-16DC-A9BCFC7D549D}"/>
              </a:ext>
            </a:extLst>
          </p:cNvPr>
          <p:cNvSpPr>
            <a:spLocks noGrp="1"/>
          </p:cNvSpPr>
          <p:nvPr>
            <p:ph type="dt" sz="half" idx="10"/>
          </p:nvPr>
        </p:nvSpPr>
        <p:spPr/>
        <p:txBody>
          <a:bodyPr/>
          <a:lstStyle/>
          <a:p>
            <a:fld id="{4A32817D-B2C5-FE42-AD20-3D309ABCC58A}" type="datetimeFigureOut">
              <a:rPr lang="en-US" smtClean="0"/>
              <a:t>8/19/2024</a:t>
            </a:fld>
            <a:endParaRPr lang="en-US" dirty="0"/>
          </a:p>
        </p:txBody>
      </p:sp>
      <p:sp>
        <p:nvSpPr>
          <p:cNvPr id="3" name="Footer Placeholder 2">
            <a:extLst>
              <a:ext uri="{FF2B5EF4-FFF2-40B4-BE49-F238E27FC236}">
                <a16:creationId xmlns:a16="http://schemas.microsoft.com/office/drawing/2014/main" id="{661656E8-7DFD-EB53-275D-76DE64AAB4E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9031320-EF56-99C6-CBB7-C12301CF7F89}"/>
              </a:ext>
            </a:extLst>
          </p:cNvPr>
          <p:cNvSpPr>
            <a:spLocks noGrp="1"/>
          </p:cNvSpPr>
          <p:nvPr>
            <p:ph type="sldNum" sz="quarter" idx="12"/>
          </p:nvPr>
        </p:nvSpPr>
        <p:spPr/>
        <p:txBody>
          <a:bodyPr/>
          <a:lstStyle/>
          <a:p>
            <a:fld id="{7A96CF1D-C6AB-8D43-AA1A-2142132553A4}" type="slidenum">
              <a:rPr lang="en-US" smtClean="0"/>
              <a:t>‹#›</a:t>
            </a:fld>
            <a:endParaRPr lang="en-US" dirty="0"/>
          </a:p>
        </p:txBody>
      </p:sp>
    </p:spTree>
    <p:extLst>
      <p:ext uri="{BB962C8B-B14F-4D97-AF65-F5344CB8AC3E}">
        <p14:creationId xmlns:p14="http://schemas.microsoft.com/office/powerpoint/2010/main" val="2951496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chemeClr val="lt1"/>
        </a:solidFill>
        <a:effectLst/>
      </p:bgPr>
    </p:bg>
    <p:spTree>
      <p:nvGrpSpPr>
        <p:cNvPr id="1" name="Shape 38"/>
        <p:cNvGrpSpPr/>
        <p:nvPr/>
      </p:nvGrpSpPr>
      <p:grpSpPr>
        <a:xfrm>
          <a:off x="0" y="0"/>
          <a:ext cx="0" cy="0"/>
          <a:chOff x="0" y="0"/>
          <a:chExt cx="0" cy="0"/>
        </a:xfrm>
      </p:grpSpPr>
      <p:pic>
        <p:nvPicPr>
          <p:cNvPr id="39" name="Google Shape;39;p34"/>
          <p:cNvPicPr preferRelativeResize="0"/>
          <p:nvPr/>
        </p:nvPicPr>
        <p:blipFill rotWithShape="1">
          <a:blip r:embed="rId2">
            <a:alphaModFix/>
          </a:blip>
          <a:srcRect/>
          <a:stretch/>
        </p:blipFill>
        <p:spPr>
          <a:xfrm>
            <a:off x="222431" y="228198"/>
            <a:ext cx="11454693" cy="544624"/>
          </a:xfrm>
          <a:prstGeom prst="rect">
            <a:avLst/>
          </a:prstGeom>
          <a:noFill/>
          <a:ln>
            <a:noFill/>
          </a:ln>
        </p:spPr>
      </p:pic>
      <p:sp>
        <p:nvSpPr>
          <p:cNvPr id="40" name="Google Shape;40;p3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4"/>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blipFill>
          <a:blip r:embed="rId2">
            <a:alphaModFix/>
          </a:blip>
          <a:stretch>
            <a:fillRect/>
          </a:stretch>
        </a:blipFill>
        <a:effectLst/>
      </p:bgPr>
    </p:bg>
    <p:spTree>
      <p:nvGrpSpPr>
        <p:cNvPr id="1" name="Shape 56"/>
        <p:cNvGrpSpPr/>
        <p:nvPr/>
      </p:nvGrpSpPr>
      <p:grpSpPr>
        <a:xfrm>
          <a:off x="0" y="0"/>
          <a:ext cx="0" cy="0"/>
          <a:chOff x="0" y="0"/>
          <a:chExt cx="0" cy="0"/>
        </a:xfrm>
      </p:grpSpPr>
      <p:pic>
        <p:nvPicPr>
          <p:cNvPr id="57" name="Google Shape;57;p37"/>
          <p:cNvPicPr preferRelativeResize="0"/>
          <p:nvPr/>
        </p:nvPicPr>
        <p:blipFill rotWithShape="1">
          <a:blip r:embed="rId3">
            <a:alphaModFix/>
          </a:blip>
          <a:srcRect/>
          <a:stretch/>
        </p:blipFill>
        <p:spPr>
          <a:xfrm>
            <a:off x="222431" y="228198"/>
            <a:ext cx="11454693" cy="544625"/>
          </a:xfrm>
          <a:prstGeom prst="rect">
            <a:avLst/>
          </a:prstGeom>
          <a:noFill/>
          <a:ln>
            <a:noFill/>
          </a:ln>
        </p:spPr>
      </p:pic>
      <p:sp>
        <p:nvSpPr>
          <p:cNvPr id="58" name="Google Shape;58;p37"/>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37"/>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blipFill>
          <a:blip r:embed="rId2">
            <a:alphaModFix/>
          </a:blip>
          <a:stretch>
            <a:fillRect/>
          </a:stretch>
        </a:blipFill>
        <a:effectLst/>
      </p:bgPr>
    </p:bg>
    <p:spTree>
      <p:nvGrpSpPr>
        <p:cNvPr id="1" name="Shape 62"/>
        <p:cNvGrpSpPr/>
        <p:nvPr/>
      </p:nvGrpSpPr>
      <p:grpSpPr>
        <a:xfrm>
          <a:off x="0" y="0"/>
          <a:ext cx="0" cy="0"/>
          <a:chOff x="0" y="0"/>
          <a:chExt cx="0" cy="0"/>
        </a:xfrm>
      </p:grpSpPr>
      <p:pic>
        <p:nvPicPr>
          <p:cNvPr id="63" name="Google Shape;63;p38"/>
          <p:cNvPicPr preferRelativeResize="0"/>
          <p:nvPr/>
        </p:nvPicPr>
        <p:blipFill rotWithShape="1">
          <a:blip r:embed="rId3">
            <a:alphaModFix/>
          </a:blip>
          <a:srcRect/>
          <a:stretch/>
        </p:blipFill>
        <p:spPr>
          <a:xfrm>
            <a:off x="222431" y="228198"/>
            <a:ext cx="11454693" cy="544624"/>
          </a:xfrm>
          <a:prstGeom prst="rect">
            <a:avLst/>
          </a:prstGeom>
          <a:noFill/>
          <a:ln>
            <a:noFill/>
          </a:ln>
        </p:spPr>
      </p:pic>
      <p:sp>
        <p:nvSpPr>
          <p:cNvPr id="64" name="Google Shape;64;p3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1334E"/>
              </a:buClr>
              <a:buSzPts val="1800"/>
              <a:buFont typeface="Arial"/>
              <a:buNone/>
              <a:defRPr sz="1800" b="1" i="0">
                <a:solidFill>
                  <a:srgbClr val="01334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8"/>
          <p:cNvSpPr txBox="1"/>
          <p:nvPr/>
        </p:nvSpPr>
        <p:spPr>
          <a:xfrm>
            <a:off x="547817" y="1122363"/>
            <a:ext cx="9144000" cy="23876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F826A"/>
              </a:buClr>
              <a:buSzPts val="6000"/>
              <a:buFont typeface="Arial Black"/>
              <a:buNone/>
            </a:pPr>
            <a:endParaRPr sz="6000" b="1" i="0" u="none" strike="noStrike" cap="none" dirty="0">
              <a:solidFill>
                <a:srgbClr val="FF826A"/>
              </a:solidFill>
              <a:latin typeface="Arial Black"/>
              <a:ea typeface="Arial Black"/>
              <a:cs typeface="Arial Black"/>
              <a:sym typeface="Arial Black"/>
            </a:endParaRPr>
          </a:p>
        </p:txBody>
      </p:sp>
      <p:sp>
        <p:nvSpPr>
          <p:cNvPr id="68" name="Google Shape;68;p38"/>
          <p:cNvSpPr txBox="1">
            <a:spLocks noGrp="1"/>
          </p:cNvSpPr>
          <p:nvPr>
            <p:ph type="body" idx="1"/>
          </p:nvPr>
        </p:nvSpPr>
        <p:spPr>
          <a:xfrm>
            <a:off x="1294134" y="1934796"/>
            <a:ext cx="5657651" cy="22272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1334E"/>
              </a:buClr>
              <a:buSzPts val="4000"/>
              <a:buNone/>
              <a:defRPr sz="4000" b="1" i="0">
                <a:solidFill>
                  <a:srgbClr val="01334E"/>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blipFill>
          <a:blip r:embed="rId2">
            <a:alphaModFix/>
          </a:blip>
          <a:stretch>
            <a:fillRect/>
          </a:stretch>
        </a:blipFill>
        <a:effectLst/>
      </p:bgPr>
    </p:bg>
    <p:spTree>
      <p:nvGrpSpPr>
        <p:cNvPr id="1" name="Shape 135"/>
        <p:cNvGrpSpPr/>
        <p:nvPr/>
      </p:nvGrpSpPr>
      <p:grpSpPr>
        <a:xfrm>
          <a:off x="0" y="0"/>
          <a:ext cx="0" cy="0"/>
          <a:chOff x="0" y="0"/>
          <a:chExt cx="0" cy="0"/>
        </a:xfrm>
      </p:grpSpPr>
      <p:pic>
        <p:nvPicPr>
          <p:cNvPr id="2" name="Google Shape;139;p48" descr="Logo, company name&#10;&#10;Description automatically generated">
            <a:extLst>
              <a:ext uri="{FF2B5EF4-FFF2-40B4-BE49-F238E27FC236}">
                <a16:creationId xmlns:a16="http://schemas.microsoft.com/office/drawing/2014/main" id="{67C84856-B637-0C58-FF7E-0FD9B0AAA821}"/>
              </a:ext>
            </a:extLst>
          </p:cNvPr>
          <p:cNvPicPr preferRelativeResize="0"/>
          <p:nvPr userDrawn="1"/>
        </p:nvPicPr>
        <p:blipFill rotWithShape="1">
          <a:blip r:embed="rId3">
            <a:alphaModFix/>
          </a:blip>
          <a:srcRect/>
          <a:stretch/>
        </p:blipFill>
        <p:spPr>
          <a:xfrm>
            <a:off x="11299568" y="5579656"/>
            <a:ext cx="892432" cy="794264"/>
          </a:xfrm>
          <a:prstGeom prst="rect">
            <a:avLst/>
          </a:prstGeom>
          <a:noFill/>
          <a:ln>
            <a:noFill/>
          </a:ln>
        </p:spPr>
      </p:pic>
      <p:pic>
        <p:nvPicPr>
          <p:cNvPr id="3" name="Picture 2" descr="Higher Education Authority">
            <a:extLst>
              <a:ext uri="{FF2B5EF4-FFF2-40B4-BE49-F238E27FC236}">
                <a16:creationId xmlns:a16="http://schemas.microsoft.com/office/drawing/2014/main" id="{95C40225-3549-BBE4-F771-27CF234412CC}"/>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39063" b="36577"/>
          <a:stretch/>
        </p:blipFill>
        <p:spPr bwMode="auto">
          <a:xfrm>
            <a:off x="10383329" y="6313190"/>
            <a:ext cx="1753284" cy="427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blipFill>
          <a:blip r:embed="rId2">
            <a:alphaModFix/>
          </a:blip>
          <a:stretch>
            <a:fillRect/>
          </a:stretch>
        </a:blipFill>
        <a:effectLst/>
      </p:bgPr>
    </p:bg>
    <p:spTree>
      <p:nvGrpSpPr>
        <p:cNvPr id="1" name="Shape 138"/>
        <p:cNvGrpSpPr/>
        <p:nvPr/>
      </p:nvGrpSpPr>
      <p:grpSpPr>
        <a:xfrm>
          <a:off x="0" y="0"/>
          <a:ext cx="0" cy="0"/>
          <a:chOff x="0" y="0"/>
          <a:chExt cx="0" cy="0"/>
        </a:xfrm>
      </p:grpSpPr>
      <p:sp>
        <p:nvSpPr>
          <p:cNvPr id="141" name="Google Shape;141;p48"/>
          <p:cNvSpPr txBox="1"/>
          <p:nvPr/>
        </p:nvSpPr>
        <p:spPr>
          <a:xfrm>
            <a:off x="547817" y="1122363"/>
            <a:ext cx="9144000" cy="23876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F826A"/>
              </a:buClr>
              <a:buSzPts val="6000"/>
              <a:buFont typeface="Arial Black"/>
              <a:buNone/>
            </a:pPr>
            <a:endParaRPr sz="6000" b="1" i="0" u="none" strike="noStrike" cap="none" dirty="0">
              <a:solidFill>
                <a:srgbClr val="FF826A"/>
              </a:solidFill>
              <a:latin typeface="Arial Black"/>
              <a:ea typeface="Arial Black"/>
              <a:cs typeface="Arial Black"/>
              <a:sym typeface="Arial Black"/>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chemeClr val="lt1"/>
        </a:solidFill>
        <a:effectLst/>
      </p:bgPr>
    </p:bg>
    <p:spTree>
      <p:nvGrpSpPr>
        <p:cNvPr id="1" name="Shape 15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theme" Target="../theme/theme2.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Black"/>
              <a:buNone/>
              <a:defRPr sz="4400" b="1"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65" r:id="rId7"/>
    <p:sldLayoutId id="2147483666"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65E515-FF7B-AE43-F4B6-E541AAAB3F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36D91BD-7172-54BE-4831-D6A45F014B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F09EED8-1978-58CC-02FF-AC4B01A7EA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2817D-B2C5-FE42-AD20-3D309ABCC58A}" type="datetimeFigureOut">
              <a:rPr lang="en-US" smtClean="0"/>
              <a:t>8/19/2024</a:t>
            </a:fld>
            <a:endParaRPr lang="en-US" dirty="0"/>
          </a:p>
        </p:txBody>
      </p:sp>
      <p:sp>
        <p:nvSpPr>
          <p:cNvPr id="5" name="Footer Placeholder 4">
            <a:extLst>
              <a:ext uri="{FF2B5EF4-FFF2-40B4-BE49-F238E27FC236}">
                <a16:creationId xmlns:a16="http://schemas.microsoft.com/office/drawing/2014/main" id="{47EE28B7-6CDA-EDEC-B5E0-4E7CB0C1A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52D8C77-A345-2ECD-CBA5-9531EBA75C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6CF1D-C6AB-8D43-AA1A-2142132553A4}" type="slidenum">
              <a:rPr lang="en-US" smtClean="0"/>
              <a:t>‹#›</a:t>
            </a:fld>
            <a:endParaRPr lang="en-US" dirty="0"/>
          </a:p>
        </p:txBody>
      </p:sp>
    </p:spTree>
    <p:extLst>
      <p:ext uri="{BB962C8B-B14F-4D97-AF65-F5344CB8AC3E}">
        <p14:creationId xmlns:p14="http://schemas.microsoft.com/office/powerpoint/2010/main" val="19542919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38.png"/><Relationship Id="rId5" Type="http://schemas.openxmlformats.org/officeDocument/2006/relationships/image" Target="../media/image42.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38.png"/><Relationship Id="rId5" Type="http://schemas.openxmlformats.org/officeDocument/2006/relationships/image" Target="../media/image26.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image" Target="../media/image44.png"/><Relationship Id="rId5" Type="http://schemas.openxmlformats.org/officeDocument/2006/relationships/image" Target="../media/image3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27.png"/><Relationship Id="rId9"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39.png"/><Relationship Id="rId5" Type="http://schemas.openxmlformats.org/officeDocument/2006/relationships/image" Target="../media/image11.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2.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44.pn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
          <p:cNvSpPr txBox="1">
            <a:spLocks noGrp="1"/>
          </p:cNvSpPr>
          <p:nvPr>
            <p:ph type="ctrTitle"/>
          </p:nvPr>
        </p:nvSpPr>
        <p:spPr>
          <a:xfrm>
            <a:off x="547817" y="1122363"/>
            <a:ext cx="9144000"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826A"/>
              </a:buClr>
              <a:buSzPts val="6000"/>
              <a:buFont typeface="Arial Black"/>
              <a:buNone/>
            </a:pPr>
            <a:r>
              <a:rPr lang="en-IE" dirty="0"/>
              <a:t>Pathways</a:t>
            </a:r>
            <a:endParaRPr dirty="0"/>
          </a:p>
        </p:txBody>
      </p:sp>
      <p:sp>
        <p:nvSpPr>
          <p:cNvPr id="159" name="Google Shape;159;p1"/>
          <p:cNvSpPr txBox="1">
            <a:spLocks noGrp="1"/>
          </p:cNvSpPr>
          <p:nvPr>
            <p:ph type="subTitle" idx="1"/>
          </p:nvPr>
        </p:nvSpPr>
        <p:spPr>
          <a:xfrm>
            <a:off x="547817" y="3602038"/>
            <a:ext cx="9144000" cy="1655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E1C6F3"/>
              </a:buClr>
              <a:buSzPts val="2800"/>
              <a:buNone/>
            </a:pPr>
            <a:r>
              <a:rPr lang="en-IE" dirty="0"/>
              <a:t>First Year</a:t>
            </a:r>
          </a:p>
          <a:p>
            <a:pPr marL="0" lvl="0" indent="0" algn="l" rtl="0">
              <a:lnSpc>
                <a:spcPct val="90000"/>
              </a:lnSpc>
              <a:spcBef>
                <a:spcPts val="0"/>
              </a:spcBef>
              <a:spcAft>
                <a:spcPts val="0"/>
              </a:spcAft>
              <a:buClr>
                <a:srgbClr val="E1C6F3"/>
              </a:buClr>
              <a:buSzPts val="2800"/>
              <a:buNone/>
            </a:pPr>
            <a:r>
              <a:rPr lang="en-IE" dirty="0"/>
              <a:t>Unit 2: Strategies and styles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961FC4-5583-13DD-7FD5-81015E51241E}"/>
              </a:ext>
            </a:extLst>
          </p:cNvPr>
          <p:cNvSpPr/>
          <p:nvPr/>
        </p:nvSpPr>
        <p:spPr>
          <a:xfrm>
            <a:off x="10239022" y="5791200"/>
            <a:ext cx="1840089" cy="961848"/>
          </a:xfrm>
          <a:prstGeom prst="rect">
            <a:avLst/>
          </a:prstGeom>
          <a:solidFill>
            <a:srgbClr val="9C3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2" name="Picture 1">
            <a:extLst>
              <a:ext uri="{FF2B5EF4-FFF2-40B4-BE49-F238E27FC236}">
                <a16:creationId xmlns:a16="http://schemas.microsoft.com/office/drawing/2014/main" id="{3CC3FE5B-4005-3F2D-FC82-B091C5536A15}"/>
              </a:ext>
            </a:extLst>
          </p:cNvPr>
          <p:cNvPicPr>
            <a:picLocks noChangeAspect="1"/>
          </p:cNvPicPr>
          <p:nvPr/>
        </p:nvPicPr>
        <p:blipFill>
          <a:blip r:embed="rId3"/>
          <a:stretch>
            <a:fillRect/>
          </a:stretch>
        </p:blipFill>
        <p:spPr>
          <a:xfrm>
            <a:off x="237807" y="241304"/>
            <a:ext cx="11406797" cy="542347"/>
          </a:xfrm>
          <a:prstGeom prst="rect">
            <a:avLst/>
          </a:prstGeom>
        </p:spPr>
      </p:pic>
      <p:sp>
        <p:nvSpPr>
          <p:cNvPr id="4" name="Google Shape;178;p4">
            <a:extLst>
              <a:ext uri="{FF2B5EF4-FFF2-40B4-BE49-F238E27FC236}">
                <a16:creationId xmlns:a16="http://schemas.microsoft.com/office/drawing/2014/main" id="{1B8755DF-2417-B96B-03C7-A881894C862E}"/>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1800"/>
              <a:buFont typeface="Arial"/>
              <a:buNone/>
              <a:tabLst/>
              <a:defRPr/>
            </a:pPr>
            <a:r>
              <a:rPr kumimoji="0" lang="en-GB" sz="1800" b="1" i="0" u="none" strike="noStrike" kern="0" cap="none" spc="0" normalizeH="0" baseline="0" noProof="0" dirty="0">
                <a:ln>
                  <a:noFill/>
                </a:ln>
                <a:solidFill>
                  <a:schemeClr val="tx1"/>
                </a:solidFill>
                <a:effectLst/>
                <a:uLnTx/>
                <a:uFillTx/>
                <a:latin typeface="Arial"/>
                <a:cs typeface="Arial"/>
                <a:sym typeface="Arial"/>
              </a:rPr>
              <a:t>Unit 2, Activity 2</a:t>
            </a:r>
          </a:p>
        </p:txBody>
      </p:sp>
      <p:pic>
        <p:nvPicPr>
          <p:cNvPr id="5" name="Picture 4" descr="Shape, square&#10;&#10;Description automatically generated">
            <a:extLst>
              <a:ext uri="{FF2B5EF4-FFF2-40B4-BE49-F238E27FC236}">
                <a16:creationId xmlns:a16="http://schemas.microsoft.com/office/drawing/2014/main" id="{040C9B41-F781-036B-D592-8F707B82B779}"/>
              </a:ext>
            </a:extLst>
          </p:cNvPr>
          <p:cNvPicPr>
            <a:picLocks noChangeAspect="1"/>
          </p:cNvPicPr>
          <p:nvPr/>
        </p:nvPicPr>
        <p:blipFill>
          <a:blip r:embed="rId4"/>
          <a:stretch>
            <a:fillRect/>
          </a:stretch>
        </p:blipFill>
        <p:spPr>
          <a:xfrm>
            <a:off x="328998" y="910277"/>
            <a:ext cx="11038913" cy="5716145"/>
          </a:xfrm>
          <a:prstGeom prst="rect">
            <a:avLst/>
          </a:prstGeom>
        </p:spPr>
      </p:pic>
      <p:pic>
        <p:nvPicPr>
          <p:cNvPr id="6" name="Picture 5" descr="A picture containing shape&#10;&#10;Description automatically generated">
            <a:extLst>
              <a:ext uri="{FF2B5EF4-FFF2-40B4-BE49-F238E27FC236}">
                <a16:creationId xmlns:a16="http://schemas.microsoft.com/office/drawing/2014/main" id="{10067E50-93C8-8111-A48D-1D8C228A6333}"/>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56287" y="1954813"/>
            <a:ext cx="3644153" cy="3644153"/>
          </a:xfrm>
          <a:prstGeom prst="rect">
            <a:avLst/>
          </a:prstGeom>
        </p:spPr>
      </p:pic>
      <p:sp>
        <p:nvSpPr>
          <p:cNvPr id="7" name="TextBox 6">
            <a:extLst>
              <a:ext uri="{FF2B5EF4-FFF2-40B4-BE49-F238E27FC236}">
                <a16:creationId xmlns:a16="http://schemas.microsoft.com/office/drawing/2014/main" id="{C7DC5478-41C9-08B4-DEDC-2DB6DC9A50DB}"/>
              </a:ext>
            </a:extLst>
          </p:cNvPr>
          <p:cNvSpPr txBox="1"/>
          <p:nvPr/>
        </p:nvSpPr>
        <p:spPr>
          <a:xfrm>
            <a:off x="3663244" y="1352303"/>
            <a:ext cx="7495822" cy="4832092"/>
          </a:xfrm>
          <a:prstGeom prst="rect">
            <a:avLst/>
          </a:prstGeom>
          <a:noFill/>
        </p:spPr>
        <p:txBody>
          <a:bodyPr wrap="square" rtlCol="0">
            <a:spAutoFit/>
          </a:bodyPr>
          <a:lstStyle/>
          <a:p>
            <a:pPr algn="l"/>
            <a:r>
              <a:rPr lang="en-GB" sz="2200" b="0" i="0" dirty="0">
                <a:solidFill>
                  <a:srgbClr val="575757"/>
                </a:solidFill>
                <a:effectLst/>
                <a:latin typeface="Arial" panose="020B0604020202020204" pitchFamily="34" charset="0"/>
              </a:rPr>
              <a:t>People with a </a:t>
            </a:r>
            <a:r>
              <a:rPr lang="en-GB" sz="2200" dirty="0">
                <a:solidFill>
                  <a:srgbClr val="575757"/>
                </a:solidFill>
                <a:latin typeface="Arial" panose="020B0604020202020204" pitchFamily="34" charset="0"/>
              </a:rPr>
              <a:t>visual learning style or strength</a:t>
            </a:r>
            <a:r>
              <a:rPr lang="en-GB" sz="2200" b="0" i="0" dirty="0">
                <a:solidFill>
                  <a:srgbClr val="575757"/>
                </a:solidFill>
                <a:effectLst/>
                <a:latin typeface="Arial" panose="020B0604020202020204" pitchFamily="34" charset="0"/>
              </a:rPr>
              <a:t>… </a:t>
            </a:r>
          </a:p>
          <a:p>
            <a:pPr algn="l"/>
            <a:endParaRPr lang="en-GB" sz="2200" dirty="0">
              <a:solidFill>
                <a:srgbClr val="575757"/>
              </a:solidFill>
              <a:latin typeface="Arial" panose="020B0604020202020204" pitchFamily="34" charset="0"/>
            </a:endParaRPr>
          </a:p>
          <a:p>
            <a:pPr marL="342900" indent="-342900">
              <a:buClr>
                <a:srgbClr val="9C3FD8"/>
              </a:buClr>
              <a:buFont typeface="Courier New" panose="02070309020205020404" pitchFamily="49" charset="0"/>
              <a:buChar char="o"/>
            </a:pPr>
            <a:r>
              <a:rPr lang="en-GB" sz="2200" b="0" i="0" dirty="0">
                <a:solidFill>
                  <a:srgbClr val="575757"/>
                </a:solidFill>
                <a:effectLst/>
                <a:latin typeface="Arial" panose="020B0604020202020204" pitchFamily="34" charset="0"/>
              </a:rPr>
              <a:t>learn best using methods that are primarily visual, for example, by reading or seeing pictures. </a:t>
            </a:r>
          </a:p>
          <a:p>
            <a:pPr marL="342900" indent="-342900" algn="l">
              <a:buClr>
                <a:srgbClr val="9C3FD8"/>
              </a:buClr>
              <a:buFont typeface="Courier New" panose="02070309020205020404" pitchFamily="49" charset="0"/>
              <a:buChar char="o"/>
            </a:pPr>
            <a:r>
              <a:rPr lang="en-GB" sz="2200" b="0" i="0" dirty="0">
                <a:solidFill>
                  <a:srgbClr val="575757"/>
                </a:solidFill>
                <a:effectLst/>
                <a:latin typeface="Arial" panose="020B0604020202020204" pitchFamily="34" charset="0"/>
              </a:rPr>
              <a:t>understand and remember things by sight. </a:t>
            </a:r>
          </a:p>
          <a:p>
            <a:pPr marL="342900" indent="-342900" algn="l">
              <a:buClr>
                <a:srgbClr val="9C3FD8"/>
              </a:buClr>
              <a:buFont typeface="Courier New" panose="02070309020205020404" pitchFamily="49" charset="0"/>
              <a:buChar char="o"/>
            </a:pPr>
            <a:r>
              <a:rPr lang="en-GB" sz="2200" b="0" i="0" dirty="0">
                <a:solidFill>
                  <a:srgbClr val="575757"/>
                </a:solidFill>
                <a:effectLst/>
                <a:latin typeface="Arial" panose="020B0604020202020204" pitchFamily="34" charset="0"/>
              </a:rPr>
              <a:t>can picture what they are learning in their head</a:t>
            </a:r>
          </a:p>
          <a:p>
            <a:pPr marL="342900" indent="-342900">
              <a:buClr>
                <a:srgbClr val="9C3FD8"/>
              </a:buClr>
              <a:buFont typeface="Courier New" panose="02070309020205020404" pitchFamily="49" charset="0"/>
              <a:buChar char="o"/>
            </a:pPr>
            <a:r>
              <a:rPr lang="en-GB" sz="2200" b="0" i="0" dirty="0">
                <a:solidFill>
                  <a:srgbClr val="575757"/>
                </a:solidFill>
                <a:effectLst/>
                <a:latin typeface="Arial" panose="020B0604020202020204" pitchFamily="34" charset="0"/>
              </a:rPr>
              <a:t>often close their eyes to visualise or remember something</a:t>
            </a:r>
          </a:p>
          <a:p>
            <a:pPr marL="342900" indent="-342900" algn="l">
              <a:buClr>
                <a:srgbClr val="9C3FD8"/>
              </a:buClr>
              <a:buFont typeface="Courier New" panose="02070309020205020404" pitchFamily="49" charset="0"/>
              <a:buChar char="o"/>
            </a:pPr>
            <a:r>
              <a:rPr lang="en-GB" sz="2200" b="0" i="0" dirty="0">
                <a:solidFill>
                  <a:srgbClr val="575757"/>
                </a:solidFill>
                <a:effectLst/>
                <a:latin typeface="Arial" panose="020B0604020202020204" pitchFamily="34" charset="0"/>
              </a:rPr>
              <a:t>are usually (but not always) neat and clean. </a:t>
            </a:r>
          </a:p>
          <a:p>
            <a:pPr marL="342900" indent="-342900" algn="l">
              <a:buClr>
                <a:srgbClr val="9C3FD8"/>
              </a:buClr>
              <a:buFont typeface="Courier New" panose="02070309020205020404" pitchFamily="49" charset="0"/>
              <a:buChar char="o"/>
            </a:pPr>
            <a:r>
              <a:rPr lang="en-GB" sz="2200" b="0" i="0" dirty="0">
                <a:solidFill>
                  <a:srgbClr val="575757"/>
                </a:solidFill>
                <a:effectLst/>
                <a:latin typeface="Arial" panose="020B0604020202020204" pitchFamily="34" charset="0"/>
              </a:rPr>
              <a:t>will find something to watch if they are bored. </a:t>
            </a:r>
          </a:p>
          <a:p>
            <a:pPr marL="342900" indent="-342900" algn="l">
              <a:buClr>
                <a:srgbClr val="9C3FD8"/>
              </a:buClr>
              <a:buFont typeface="Courier New" panose="02070309020205020404" pitchFamily="49" charset="0"/>
              <a:buChar char="o"/>
            </a:pPr>
            <a:r>
              <a:rPr lang="en-GB" sz="2200" b="0" i="0" dirty="0">
                <a:solidFill>
                  <a:srgbClr val="575757"/>
                </a:solidFill>
                <a:effectLst/>
                <a:latin typeface="Arial" panose="020B0604020202020204" pitchFamily="34" charset="0"/>
              </a:rPr>
              <a:t>may have difficulty with spoken directions and may be easily distracted by sounds. </a:t>
            </a:r>
            <a:endParaRPr lang="en-GB" sz="2200" dirty="0">
              <a:solidFill>
                <a:srgbClr val="575757"/>
              </a:solidFill>
              <a:latin typeface="Arial" panose="020B0604020202020204" pitchFamily="34" charset="0"/>
            </a:endParaRPr>
          </a:p>
          <a:p>
            <a:pPr marL="342900" indent="-342900" algn="l">
              <a:buClr>
                <a:srgbClr val="9C3FD8"/>
              </a:buClr>
              <a:buFont typeface="Courier New" panose="02070309020205020404" pitchFamily="49" charset="0"/>
              <a:buChar char="o"/>
            </a:pPr>
            <a:r>
              <a:rPr lang="en-GB" sz="2200" b="0" i="0" dirty="0">
                <a:solidFill>
                  <a:srgbClr val="575757"/>
                </a:solidFill>
                <a:effectLst/>
                <a:latin typeface="Arial" panose="020B0604020202020204" pitchFamily="34" charset="0"/>
              </a:rPr>
              <a:t>are attracted to colour and to spoken language (like stories) that are rich in imagery.</a:t>
            </a:r>
            <a:endParaRPr lang="en-IE" sz="2200" dirty="0"/>
          </a:p>
        </p:txBody>
      </p:sp>
      <p:pic>
        <p:nvPicPr>
          <p:cNvPr id="10" name="Google Shape;425;p21" descr="Shape, square&#10;&#10;Description automatically generated">
            <a:extLst>
              <a:ext uri="{FF2B5EF4-FFF2-40B4-BE49-F238E27FC236}">
                <a16:creationId xmlns:a16="http://schemas.microsoft.com/office/drawing/2014/main" id="{BF0F4F3D-D413-C1E2-A929-9BA56AB3E6CD}"/>
              </a:ext>
            </a:extLst>
          </p:cNvPr>
          <p:cNvPicPr preferRelativeResize="0"/>
          <p:nvPr/>
        </p:nvPicPr>
        <p:blipFill rotWithShape="1">
          <a:blip r:embed="rId4">
            <a:alphaModFix/>
          </a:blip>
          <a:srcRect/>
          <a:stretch/>
        </p:blipFill>
        <p:spPr>
          <a:xfrm rot="16200000">
            <a:off x="11111180" y="985999"/>
            <a:ext cx="1007241" cy="823346"/>
          </a:xfrm>
          <a:prstGeom prst="rect">
            <a:avLst/>
          </a:prstGeom>
          <a:noFill/>
          <a:ln>
            <a:noFill/>
          </a:ln>
        </p:spPr>
      </p:pic>
      <p:pic>
        <p:nvPicPr>
          <p:cNvPr id="9" name="Picture 8" descr="Icon&#10;&#10;Description automatically generated">
            <a:extLst>
              <a:ext uri="{FF2B5EF4-FFF2-40B4-BE49-F238E27FC236}">
                <a16:creationId xmlns:a16="http://schemas.microsoft.com/office/drawing/2014/main" id="{4FD76400-B615-20F5-23D8-A7B95F1EC5F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1111179" y="894052"/>
            <a:ext cx="1007241" cy="1007241"/>
          </a:xfrm>
          <a:prstGeom prst="rect">
            <a:avLst/>
          </a:prstGeom>
        </p:spPr>
      </p:pic>
    </p:spTree>
    <p:extLst>
      <p:ext uri="{BB962C8B-B14F-4D97-AF65-F5344CB8AC3E}">
        <p14:creationId xmlns:p14="http://schemas.microsoft.com/office/powerpoint/2010/main" val="621834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425;p21" descr="Shape, square&#10;&#10;Description automatically generated">
            <a:extLst>
              <a:ext uri="{FF2B5EF4-FFF2-40B4-BE49-F238E27FC236}">
                <a16:creationId xmlns:a16="http://schemas.microsoft.com/office/drawing/2014/main" id="{37BD0952-48E3-3730-0C86-E38DDBB946A6}"/>
              </a:ext>
            </a:extLst>
          </p:cNvPr>
          <p:cNvPicPr preferRelativeResize="0"/>
          <p:nvPr/>
        </p:nvPicPr>
        <p:blipFill rotWithShape="1">
          <a:blip r:embed="rId3">
            <a:alphaModFix/>
          </a:blip>
          <a:srcRect/>
          <a:stretch/>
        </p:blipFill>
        <p:spPr>
          <a:xfrm rot="16200000">
            <a:off x="11111180" y="985999"/>
            <a:ext cx="1007241" cy="823346"/>
          </a:xfrm>
          <a:prstGeom prst="rect">
            <a:avLst/>
          </a:prstGeom>
          <a:noFill/>
          <a:ln>
            <a:noFill/>
          </a:ln>
        </p:spPr>
      </p:pic>
      <p:sp>
        <p:nvSpPr>
          <p:cNvPr id="6" name="Rectangle 5">
            <a:extLst>
              <a:ext uri="{FF2B5EF4-FFF2-40B4-BE49-F238E27FC236}">
                <a16:creationId xmlns:a16="http://schemas.microsoft.com/office/drawing/2014/main" id="{B91CE5AC-C5D6-8800-6671-0B6E53BFD2C8}"/>
              </a:ext>
            </a:extLst>
          </p:cNvPr>
          <p:cNvSpPr/>
          <p:nvPr/>
        </p:nvSpPr>
        <p:spPr>
          <a:xfrm>
            <a:off x="0" y="5870532"/>
            <a:ext cx="2720622" cy="979076"/>
          </a:xfrm>
          <a:prstGeom prst="rect">
            <a:avLst/>
          </a:prstGeom>
          <a:solidFill>
            <a:srgbClr val="5DC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2" name="Picture 1" descr="Shape, square&#10;&#10;Description automatically generated">
            <a:extLst>
              <a:ext uri="{FF2B5EF4-FFF2-40B4-BE49-F238E27FC236}">
                <a16:creationId xmlns:a16="http://schemas.microsoft.com/office/drawing/2014/main" id="{AA682896-C387-7035-501C-989FA2157063}"/>
              </a:ext>
            </a:extLst>
          </p:cNvPr>
          <p:cNvPicPr>
            <a:picLocks noChangeAspect="1"/>
          </p:cNvPicPr>
          <p:nvPr/>
        </p:nvPicPr>
        <p:blipFill>
          <a:blip r:embed="rId3"/>
          <a:stretch>
            <a:fillRect/>
          </a:stretch>
        </p:blipFill>
        <p:spPr>
          <a:xfrm>
            <a:off x="328999" y="877500"/>
            <a:ext cx="10993757" cy="5716145"/>
          </a:xfrm>
          <a:prstGeom prst="rect">
            <a:avLst/>
          </a:prstGeom>
        </p:spPr>
      </p:pic>
      <p:sp>
        <p:nvSpPr>
          <p:cNvPr id="3" name="TextBox 2">
            <a:extLst>
              <a:ext uri="{FF2B5EF4-FFF2-40B4-BE49-F238E27FC236}">
                <a16:creationId xmlns:a16="http://schemas.microsoft.com/office/drawing/2014/main" id="{CD089B1F-C4BE-4B85-AB7E-B6381448C19E}"/>
              </a:ext>
            </a:extLst>
          </p:cNvPr>
          <p:cNvSpPr txBox="1"/>
          <p:nvPr/>
        </p:nvSpPr>
        <p:spPr>
          <a:xfrm>
            <a:off x="3702755" y="1658080"/>
            <a:ext cx="7157155" cy="4154984"/>
          </a:xfrm>
          <a:prstGeom prst="rect">
            <a:avLst/>
          </a:prstGeom>
          <a:noFill/>
        </p:spPr>
        <p:txBody>
          <a:bodyPr wrap="square" rtlCol="0">
            <a:spAutoFit/>
          </a:bodyPr>
          <a:lstStyle/>
          <a:p>
            <a:pPr algn="l"/>
            <a:r>
              <a:rPr lang="en-GB" sz="2400" b="0" i="0" dirty="0">
                <a:solidFill>
                  <a:srgbClr val="575757"/>
                </a:solidFill>
                <a:effectLst/>
                <a:latin typeface="Arial" panose="020B0604020202020204" pitchFamily="34" charset="0"/>
              </a:rPr>
              <a:t>People with an </a:t>
            </a:r>
            <a:r>
              <a:rPr lang="en-GB" sz="2400" dirty="0">
                <a:solidFill>
                  <a:srgbClr val="575757"/>
                </a:solidFill>
                <a:latin typeface="Arial" panose="020B0604020202020204" pitchFamily="34" charset="0"/>
              </a:rPr>
              <a:t>auditory learning style or strength</a:t>
            </a:r>
            <a:r>
              <a:rPr lang="en-GB" sz="2400" b="0" i="0" dirty="0">
                <a:solidFill>
                  <a:srgbClr val="575757"/>
                </a:solidFill>
                <a:effectLst/>
                <a:latin typeface="Arial" panose="020B0604020202020204" pitchFamily="34" charset="0"/>
              </a:rPr>
              <a:t>… </a:t>
            </a:r>
          </a:p>
          <a:p>
            <a:pPr algn="l"/>
            <a:endParaRPr lang="en-GB" sz="2400" dirty="0">
              <a:solidFill>
                <a:srgbClr val="575757"/>
              </a:solidFill>
              <a:latin typeface="Arial" panose="020B0604020202020204" pitchFamily="34" charset="0"/>
            </a:endParaRPr>
          </a:p>
          <a:p>
            <a:pPr marL="342900" indent="-342900" algn="l">
              <a:buClr>
                <a:srgbClr val="5DC973"/>
              </a:buClr>
              <a:buFont typeface="Courier New" panose="02070309020205020404" pitchFamily="49" charset="0"/>
              <a:buChar char="o"/>
            </a:pPr>
            <a:r>
              <a:rPr lang="en-GB" sz="2400" b="0" i="0" dirty="0">
                <a:solidFill>
                  <a:srgbClr val="575757"/>
                </a:solidFill>
                <a:effectLst/>
                <a:latin typeface="Arial" panose="020B0604020202020204" pitchFamily="34" charset="0"/>
              </a:rPr>
              <a:t>learn best using methods that are primarily auditory, that is, by hearing and listening. </a:t>
            </a:r>
          </a:p>
          <a:p>
            <a:pPr marL="342900" indent="-342900" algn="l">
              <a:buClr>
                <a:srgbClr val="5DC973"/>
              </a:buClr>
              <a:buFont typeface="Courier New" panose="02070309020205020404" pitchFamily="49" charset="0"/>
              <a:buChar char="o"/>
            </a:pPr>
            <a:r>
              <a:rPr lang="en-GB" sz="2400" b="0" i="0" dirty="0">
                <a:solidFill>
                  <a:srgbClr val="575757"/>
                </a:solidFill>
                <a:effectLst/>
                <a:latin typeface="Arial" panose="020B0604020202020204" pitchFamily="34" charset="0"/>
              </a:rPr>
              <a:t>store information by the way it sounds.</a:t>
            </a:r>
          </a:p>
          <a:p>
            <a:pPr marL="342900" indent="-342900" algn="l">
              <a:buClr>
                <a:srgbClr val="5DC973"/>
              </a:buClr>
              <a:buFont typeface="Courier New" panose="02070309020205020404" pitchFamily="49" charset="0"/>
              <a:buChar char="o"/>
            </a:pPr>
            <a:r>
              <a:rPr lang="en-GB" sz="2400" b="0" i="0" dirty="0">
                <a:solidFill>
                  <a:srgbClr val="575757"/>
                </a:solidFill>
                <a:effectLst/>
                <a:latin typeface="Arial" panose="020B0604020202020204" pitchFamily="34" charset="0"/>
              </a:rPr>
              <a:t>have an easier time understanding spoken instructions than written ones. </a:t>
            </a:r>
          </a:p>
          <a:p>
            <a:pPr marL="342900" indent="-342900" algn="l">
              <a:buClr>
                <a:srgbClr val="5DC973"/>
              </a:buClr>
              <a:buFont typeface="Courier New" panose="02070309020205020404" pitchFamily="49" charset="0"/>
              <a:buChar char="o"/>
            </a:pPr>
            <a:r>
              <a:rPr lang="en-GB" sz="2400" b="0" i="0" dirty="0">
                <a:solidFill>
                  <a:srgbClr val="575757"/>
                </a:solidFill>
                <a:effectLst/>
                <a:latin typeface="Arial" panose="020B0604020202020204" pitchFamily="34" charset="0"/>
              </a:rPr>
              <a:t>often learn by reading aloud because they have to hear it or speak it to know it.</a:t>
            </a:r>
          </a:p>
          <a:p>
            <a:pPr marL="342900" indent="-342900" algn="l">
              <a:buClr>
                <a:srgbClr val="5DC973"/>
              </a:buClr>
              <a:buFont typeface="Courier New" panose="02070309020205020404" pitchFamily="49" charset="0"/>
              <a:buChar char="o"/>
            </a:pPr>
            <a:r>
              <a:rPr lang="en-GB" sz="2400" b="0" i="0" dirty="0">
                <a:solidFill>
                  <a:srgbClr val="575757"/>
                </a:solidFill>
                <a:effectLst/>
                <a:latin typeface="Arial" panose="020B0604020202020204" pitchFamily="34" charset="0"/>
              </a:rPr>
              <a:t>probably hum or talk to themselves or others if they are bored. </a:t>
            </a:r>
          </a:p>
        </p:txBody>
      </p:sp>
      <p:pic>
        <p:nvPicPr>
          <p:cNvPr id="4" name="Picture 3" descr="Icon&#10;&#10;Description automatically generated">
            <a:extLst>
              <a:ext uri="{FF2B5EF4-FFF2-40B4-BE49-F238E27FC236}">
                <a16:creationId xmlns:a16="http://schemas.microsoft.com/office/drawing/2014/main" id="{9A50FA0B-E570-BF5C-6874-A1D56FE0910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28999" y="1574146"/>
            <a:ext cx="3644153" cy="3644153"/>
          </a:xfrm>
          <a:prstGeom prst="rect">
            <a:avLst/>
          </a:prstGeom>
        </p:spPr>
      </p:pic>
      <p:pic>
        <p:nvPicPr>
          <p:cNvPr id="5" name="Picture 4">
            <a:extLst>
              <a:ext uri="{FF2B5EF4-FFF2-40B4-BE49-F238E27FC236}">
                <a16:creationId xmlns:a16="http://schemas.microsoft.com/office/drawing/2014/main" id="{B5E97501-B5A5-B63A-799E-1C4D0CF6614B}"/>
              </a:ext>
            </a:extLst>
          </p:cNvPr>
          <p:cNvPicPr>
            <a:picLocks noChangeAspect="1"/>
          </p:cNvPicPr>
          <p:nvPr/>
        </p:nvPicPr>
        <p:blipFill>
          <a:blip r:embed="rId5"/>
          <a:stretch>
            <a:fillRect/>
          </a:stretch>
        </p:blipFill>
        <p:spPr>
          <a:xfrm>
            <a:off x="329000" y="264354"/>
            <a:ext cx="11117934" cy="516801"/>
          </a:xfrm>
          <a:prstGeom prst="rect">
            <a:avLst/>
          </a:prstGeom>
        </p:spPr>
      </p:pic>
      <p:pic>
        <p:nvPicPr>
          <p:cNvPr id="7" name="Picture 6" descr="Icon&#10;&#10;Description automatically generated">
            <a:extLst>
              <a:ext uri="{FF2B5EF4-FFF2-40B4-BE49-F238E27FC236}">
                <a16:creationId xmlns:a16="http://schemas.microsoft.com/office/drawing/2014/main" id="{373A7C5D-F7A2-BAF3-90C9-C02CF54E4AE8}"/>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1111179" y="894052"/>
            <a:ext cx="1007241" cy="1007241"/>
          </a:xfrm>
          <a:prstGeom prst="rect">
            <a:avLst/>
          </a:prstGeom>
        </p:spPr>
      </p:pic>
      <p:sp>
        <p:nvSpPr>
          <p:cNvPr id="9" name="Google Shape;178;p4">
            <a:extLst>
              <a:ext uri="{FF2B5EF4-FFF2-40B4-BE49-F238E27FC236}">
                <a16:creationId xmlns:a16="http://schemas.microsoft.com/office/drawing/2014/main" id="{36BF243A-ECB8-B13D-280B-78C664DE981E}"/>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1800"/>
              <a:buFont typeface="Arial"/>
              <a:buNone/>
              <a:tabLst/>
              <a:defRPr/>
            </a:pPr>
            <a:r>
              <a:rPr kumimoji="0" lang="en-GB" sz="1800" b="1" i="0" u="none" strike="noStrike" kern="0" cap="none" spc="0" normalizeH="0" baseline="0" noProof="0" dirty="0">
                <a:ln>
                  <a:noFill/>
                </a:ln>
                <a:solidFill>
                  <a:schemeClr val="tx1"/>
                </a:solidFill>
                <a:effectLst/>
                <a:uLnTx/>
                <a:uFillTx/>
                <a:latin typeface="Arial"/>
                <a:cs typeface="Arial"/>
                <a:sym typeface="Arial"/>
              </a:rPr>
              <a:t>Unit 2, Activity 2</a:t>
            </a:r>
          </a:p>
        </p:txBody>
      </p:sp>
    </p:spTree>
    <p:extLst>
      <p:ext uri="{BB962C8B-B14F-4D97-AF65-F5344CB8AC3E}">
        <p14:creationId xmlns:p14="http://schemas.microsoft.com/office/powerpoint/2010/main" val="713913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961FC4-5583-13DD-7FD5-81015E51241E}"/>
              </a:ext>
            </a:extLst>
          </p:cNvPr>
          <p:cNvSpPr/>
          <p:nvPr/>
        </p:nvSpPr>
        <p:spPr>
          <a:xfrm>
            <a:off x="10239022" y="5791200"/>
            <a:ext cx="1840089" cy="961848"/>
          </a:xfrm>
          <a:prstGeom prst="rect">
            <a:avLst/>
          </a:prstGeom>
          <a:solidFill>
            <a:srgbClr val="9C3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2" name="Picture 1">
            <a:extLst>
              <a:ext uri="{FF2B5EF4-FFF2-40B4-BE49-F238E27FC236}">
                <a16:creationId xmlns:a16="http://schemas.microsoft.com/office/drawing/2014/main" id="{3CC3FE5B-4005-3F2D-FC82-B091C5536A15}"/>
              </a:ext>
            </a:extLst>
          </p:cNvPr>
          <p:cNvPicPr>
            <a:picLocks noChangeAspect="1"/>
          </p:cNvPicPr>
          <p:nvPr/>
        </p:nvPicPr>
        <p:blipFill>
          <a:blip r:embed="rId3"/>
          <a:stretch>
            <a:fillRect/>
          </a:stretch>
        </p:blipFill>
        <p:spPr>
          <a:xfrm>
            <a:off x="237807" y="241304"/>
            <a:ext cx="11406797" cy="542347"/>
          </a:xfrm>
          <a:prstGeom prst="rect">
            <a:avLst/>
          </a:prstGeom>
        </p:spPr>
      </p:pic>
      <p:sp>
        <p:nvSpPr>
          <p:cNvPr id="4" name="Google Shape;178;p4">
            <a:extLst>
              <a:ext uri="{FF2B5EF4-FFF2-40B4-BE49-F238E27FC236}">
                <a16:creationId xmlns:a16="http://schemas.microsoft.com/office/drawing/2014/main" id="{1B8755DF-2417-B96B-03C7-A881894C862E}"/>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1800"/>
              <a:buFont typeface="Arial"/>
              <a:buNone/>
              <a:tabLst/>
              <a:defRPr/>
            </a:pPr>
            <a:r>
              <a:rPr kumimoji="0" lang="en-GB" sz="1800" b="1" i="0" u="none" strike="noStrike" kern="0" cap="none" spc="0" normalizeH="0" baseline="0" noProof="0" dirty="0">
                <a:ln>
                  <a:noFill/>
                </a:ln>
                <a:solidFill>
                  <a:schemeClr val="tx1"/>
                </a:solidFill>
                <a:effectLst/>
                <a:uLnTx/>
                <a:uFillTx/>
                <a:latin typeface="Arial"/>
                <a:cs typeface="Arial"/>
                <a:sym typeface="Arial"/>
              </a:rPr>
              <a:t>Unit 2, Activity 2</a:t>
            </a:r>
          </a:p>
        </p:txBody>
      </p:sp>
      <p:pic>
        <p:nvPicPr>
          <p:cNvPr id="5" name="Picture 4" descr="Shape, square&#10;&#10;Description automatically generated">
            <a:extLst>
              <a:ext uri="{FF2B5EF4-FFF2-40B4-BE49-F238E27FC236}">
                <a16:creationId xmlns:a16="http://schemas.microsoft.com/office/drawing/2014/main" id="{040C9B41-F781-036B-D592-8F707B82B779}"/>
              </a:ext>
            </a:extLst>
          </p:cNvPr>
          <p:cNvPicPr>
            <a:picLocks noChangeAspect="1"/>
          </p:cNvPicPr>
          <p:nvPr/>
        </p:nvPicPr>
        <p:blipFill>
          <a:blip r:embed="rId4"/>
          <a:stretch>
            <a:fillRect/>
          </a:stretch>
        </p:blipFill>
        <p:spPr>
          <a:xfrm>
            <a:off x="328998" y="910277"/>
            <a:ext cx="11038913" cy="5716145"/>
          </a:xfrm>
          <a:prstGeom prst="rect">
            <a:avLst/>
          </a:prstGeom>
        </p:spPr>
      </p:pic>
      <p:sp>
        <p:nvSpPr>
          <p:cNvPr id="7" name="TextBox 6">
            <a:extLst>
              <a:ext uri="{FF2B5EF4-FFF2-40B4-BE49-F238E27FC236}">
                <a16:creationId xmlns:a16="http://schemas.microsoft.com/office/drawing/2014/main" id="{C7DC5478-41C9-08B4-DEDC-2DB6DC9A50DB}"/>
              </a:ext>
            </a:extLst>
          </p:cNvPr>
          <p:cNvSpPr txBox="1"/>
          <p:nvPr/>
        </p:nvSpPr>
        <p:spPr>
          <a:xfrm>
            <a:off x="3661331" y="1562743"/>
            <a:ext cx="7495822" cy="4401205"/>
          </a:xfrm>
          <a:prstGeom prst="rect">
            <a:avLst/>
          </a:prstGeom>
          <a:noFill/>
        </p:spPr>
        <p:txBody>
          <a:bodyPr wrap="square" rtlCol="0">
            <a:spAutoFit/>
          </a:bodyPr>
          <a:lstStyle/>
          <a:p>
            <a:pPr algn="l"/>
            <a:r>
              <a:rPr lang="en-GB" sz="2000" b="0" i="0" dirty="0">
                <a:solidFill>
                  <a:srgbClr val="575757"/>
                </a:solidFill>
                <a:effectLst/>
                <a:latin typeface="Arial" panose="020B0604020202020204" pitchFamily="34" charset="0"/>
              </a:rPr>
              <a:t>People with a </a:t>
            </a:r>
            <a:r>
              <a:rPr lang="en-GB" sz="2000" dirty="0">
                <a:solidFill>
                  <a:srgbClr val="575757"/>
                </a:solidFill>
                <a:latin typeface="Arial" panose="020B0604020202020204" pitchFamily="34" charset="0"/>
              </a:rPr>
              <a:t>kinaesthetic learning style or strength</a:t>
            </a:r>
            <a:r>
              <a:rPr lang="en-GB" sz="2000" b="0" i="0" dirty="0">
                <a:solidFill>
                  <a:srgbClr val="575757"/>
                </a:solidFill>
                <a:effectLst/>
                <a:latin typeface="Arial" panose="020B0604020202020204" pitchFamily="34" charset="0"/>
              </a:rPr>
              <a:t>… </a:t>
            </a:r>
          </a:p>
          <a:p>
            <a:pPr algn="l"/>
            <a:endParaRPr lang="en-GB" sz="2000" dirty="0">
              <a:solidFill>
                <a:srgbClr val="575757"/>
              </a:solidFill>
              <a:latin typeface="Arial" panose="020B0604020202020204" pitchFamily="34" charset="0"/>
            </a:endParaRPr>
          </a:p>
          <a:p>
            <a:pPr marL="342900" indent="-342900" algn="l">
              <a:buClr>
                <a:srgbClr val="9C3FD8"/>
              </a:buClr>
              <a:buFont typeface="Courier New" panose="02070309020205020404" pitchFamily="49" charset="0"/>
              <a:buChar char="o"/>
            </a:pPr>
            <a:r>
              <a:rPr lang="en-GB" sz="2000" b="0" i="0" dirty="0">
                <a:solidFill>
                  <a:srgbClr val="575757"/>
                </a:solidFill>
                <a:effectLst/>
                <a:latin typeface="Arial" panose="020B0604020202020204" pitchFamily="34" charset="0"/>
              </a:rPr>
              <a:t>learn best using methods that are primarily kinaesthetic, that is, by touching and doing. </a:t>
            </a:r>
          </a:p>
          <a:p>
            <a:pPr marL="342900" indent="-342900" algn="l">
              <a:buClr>
                <a:srgbClr val="9C3FD8"/>
              </a:buClr>
              <a:buFont typeface="Courier New" panose="02070309020205020404" pitchFamily="49" charset="0"/>
              <a:buChar char="o"/>
            </a:pPr>
            <a:r>
              <a:rPr lang="en-GB" sz="2000" b="0" i="0" dirty="0">
                <a:solidFill>
                  <a:srgbClr val="575757"/>
                </a:solidFill>
                <a:effectLst/>
                <a:latin typeface="Arial" panose="020B0604020202020204" pitchFamily="34" charset="0"/>
              </a:rPr>
              <a:t>understand and remember things through physical movement. </a:t>
            </a:r>
          </a:p>
          <a:p>
            <a:pPr marL="342900" indent="-342900" algn="l">
              <a:buClr>
                <a:srgbClr val="9C3FD8"/>
              </a:buClr>
              <a:buFont typeface="Courier New" panose="02070309020205020404" pitchFamily="49" charset="0"/>
              <a:buChar char="o"/>
            </a:pPr>
            <a:r>
              <a:rPr lang="en-GB" sz="2000" b="0" i="0" dirty="0">
                <a:solidFill>
                  <a:srgbClr val="575757"/>
                </a:solidFill>
                <a:effectLst/>
                <a:latin typeface="Arial" panose="020B0604020202020204" pitchFamily="34" charset="0"/>
              </a:rPr>
              <a:t>are a "hands-on" learners who prefer to touch, move, build, or draw to support their learning.</a:t>
            </a:r>
          </a:p>
          <a:p>
            <a:pPr marL="342900" indent="-342900">
              <a:buClr>
                <a:srgbClr val="9C3FD8"/>
              </a:buClr>
              <a:buFont typeface="Courier New" panose="02070309020205020404" pitchFamily="49" charset="0"/>
              <a:buChar char="o"/>
            </a:pPr>
            <a:r>
              <a:rPr lang="en-GB" sz="2000" b="0" i="0" dirty="0">
                <a:solidFill>
                  <a:srgbClr val="575757"/>
                </a:solidFill>
                <a:effectLst/>
                <a:latin typeface="Arial" panose="020B0604020202020204" pitchFamily="34" charset="0"/>
              </a:rPr>
              <a:t>like to take things apart and put things together.</a:t>
            </a:r>
          </a:p>
          <a:p>
            <a:pPr marL="342900" indent="-342900" algn="l">
              <a:buClr>
                <a:srgbClr val="9C3FD8"/>
              </a:buClr>
              <a:buFont typeface="Courier New" panose="02070309020205020404" pitchFamily="49" charset="0"/>
              <a:buChar char="o"/>
            </a:pPr>
            <a:r>
              <a:rPr lang="en-GB" sz="2000" b="0" i="0" dirty="0">
                <a:solidFill>
                  <a:srgbClr val="575757"/>
                </a:solidFill>
                <a:effectLst/>
                <a:latin typeface="Arial" panose="020B0604020202020204" pitchFamily="34" charset="0"/>
              </a:rPr>
              <a:t>may need to take frequent breaks.</a:t>
            </a:r>
          </a:p>
          <a:p>
            <a:pPr marL="342900" indent="-342900" algn="l">
              <a:buClr>
                <a:srgbClr val="9C3FD8"/>
              </a:buClr>
              <a:buFont typeface="Courier New" panose="02070309020205020404" pitchFamily="49" charset="0"/>
              <a:buChar char="o"/>
            </a:pPr>
            <a:r>
              <a:rPr lang="en-GB" sz="2000" b="0" i="0" dirty="0">
                <a:solidFill>
                  <a:srgbClr val="575757"/>
                </a:solidFill>
                <a:effectLst/>
                <a:latin typeface="Arial" panose="020B0604020202020204" pitchFamily="34" charset="0"/>
              </a:rPr>
              <a:t>often speak with their hands and with gestures.</a:t>
            </a:r>
          </a:p>
          <a:p>
            <a:pPr marL="342900" indent="-342900" algn="l">
              <a:buClr>
                <a:srgbClr val="9C3FD8"/>
              </a:buClr>
              <a:buFont typeface="Courier New" panose="02070309020205020404" pitchFamily="49" charset="0"/>
              <a:buChar char="o"/>
            </a:pPr>
            <a:r>
              <a:rPr lang="en-GB" sz="2000" b="0" i="0" dirty="0">
                <a:solidFill>
                  <a:srgbClr val="575757"/>
                </a:solidFill>
                <a:effectLst/>
                <a:latin typeface="Arial" panose="020B0604020202020204" pitchFamily="34" charset="0"/>
              </a:rPr>
              <a:t>may have difficulty sitting still.</a:t>
            </a:r>
          </a:p>
          <a:p>
            <a:pPr marL="342900" indent="-342900" algn="l">
              <a:buClr>
                <a:srgbClr val="9C3FD8"/>
              </a:buClr>
              <a:buFont typeface="Courier New" panose="02070309020205020404" pitchFamily="49" charset="0"/>
              <a:buChar char="o"/>
            </a:pPr>
            <a:r>
              <a:rPr lang="en-GB" sz="2000" b="0" i="0" dirty="0">
                <a:solidFill>
                  <a:srgbClr val="575757"/>
                </a:solidFill>
                <a:effectLst/>
                <a:latin typeface="Arial" panose="020B0604020202020204" pitchFamily="34" charset="0"/>
              </a:rPr>
              <a:t>tend to find reasons to tinker or move around they are bored.</a:t>
            </a:r>
          </a:p>
          <a:p>
            <a:pPr marL="342900" indent="-342900" algn="l">
              <a:buClr>
                <a:srgbClr val="9C3FD8"/>
              </a:buClr>
              <a:buFont typeface="Courier New" panose="02070309020205020404" pitchFamily="49" charset="0"/>
              <a:buChar char="o"/>
            </a:pPr>
            <a:r>
              <a:rPr lang="en-GB" sz="2000" b="0" i="0" dirty="0">
                <a:solidFill>
                  <a:srgbClr val="575757"/>
                </a:solidFill>
                <a:effectLst/>
                <a:latin typeface="Arial" panose="020B0604020202020204" pitchFamily="34" charset="0"/>
              </a:rPr>
              <a:t>may be very well coordinated and have good athletic ability. </a:t>
            </a:r>
          </a:p>
        </p:txBody>
      </p:sp>
      <p:pic>
        <p:nvPicPr>
          <p:cNvPr id="10" name="Google Shape;425;p21" descr="Shape, square&#10;&#10;Description automatically generated">
            <a:extLst>
              <a:ext uri="{FF2B5EF4-FFF2-40B4-BE49-F238E27FC236}">
                <a16:creationId xmlns:a16="http://schemas.microsoft.com/office/drawing/2014/main" id="{BF0F4F3D-D413-C1E2-A929-9BA56AB3E6CD}"/>
              </a:ext>
            </a:extLst>
          </p:cNvPr>
          <p:cNvPicPr preferRelativeResize="0"/>
          <p:nvPr/>
        </p:nvPicPr>
        <p:blipFill rotWithShape="1">
          <a:blip r:embed="rId4">
            <a:alphaModFix/>
          </a:blip>
          <a:srcRect/>
          <a:stretch/>
        </p:blipFill>
        <p:spPr>
          <a:xfrm rot="16200000">
            <a:off x="11111180" y="985999"/>
            <a:ext cx="1007241" cy="823346"/>
          </a:xfrm>
          <a:prstGeom prst="rect">
            <a:avLst/>
          </a:prstGeom>
          <a:noFill/>
          <a:ln>
            <a:noFill/>
          </a:ln>
        </p:spPr>
      </p:pic>
      <p:pic>
        <p:nvPicPr>
          <p:cNvPr id="9" name="Picture 8" descr="Icon&#10;&#10;Description automatically generated">
            <a:extLst>
              <a:ext uri="{FF2B5EF4-FFF2-40B4-BE49-F238E27FC236}">
                <a16:creationId xmlns:a16="http://schemas.microsoft.com/office/drawing/2014/main" id="{4FD76400-B615-20F5-23D8-A7B95F1EC5FF}"/>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1111179" y="894052"/>
            <a:ext cx="1007241" cy="1007241"/>
          </a:xfrm>
          <a:prstGeom prst="rect">
            <a:avLst/>
          </a:prstGeom>
        </p:spPr>
      </p:pic>
      <p:pic>
        <p:nvPicPr>
          <p:cNvPr id="3" name="Picture 2" descr="A picture containing icon&#10;&#10;Description automatically generated">
            <a:extLst>
              <a:ext uri="{FF2B5EF4-FFF2-40B4-BE49-F238E27FC236}">
                <a16:creationId xmlns:a16="http://schemas.microsoft.com/office/drawing/2014/main" id="{EABD5DF8-8527-56A8-7009-B8568DFAC998}"/>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37807" y="1946272"/>
            <a:ext cx="3644153" cy="3644153"/>
          </a:xfrm>
          <a:prstGeom prst="rect">
            <a:avLst/>
          </a:prstGeom>
        </p:spPr>
      </p:pic>
    </p:spTree>
    <p:extLst>
      <p:ext uri="{BB962C8B-B14F-4D97-AF65-F5344CB8AC3E}">
        <p14:creationId xmlns:p14="http://schemas.microsoft.com/office/powerpoint/2010/main" val="4090388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8" name="Google Shape;425;p21" descr="Shape, square&#10;&#10;Description automatically generated">
            <a:extLst>
              <a:ext uri="{FF2B5EF4-FFF2-40B4-BE49-F238E27FC236}">
                <a16:creationId xmlns:a16="http://schemas.microsoft.com/office/drawing/2014/main" id="{B0D015A2-F1C8-979B-F89E-68438AE531F7}"/>
              </a:ext>
            </a:extLst>
          </p:cNvPr>
          <p:cNvPicPr preferRelativeResize="0"/>
          <p:nvPr/>
        </p:nvPicPr>
        <p:blipFill rotWithShape="1">
          <a:blip r:embed="rId3">
            <a:alphaModFix/>
          </a:blip>
          <a:srcRect/>
          <a:stretch/>
        </p:blipFill>
        <p:spPr>
          <a:xfrm rot="5400000">
            <a:off x="11028677" y="985353"/>
            <a:ext cx="1007241" cy="820582"/>
          </a:xfrm>
          <a:prstGeom prst="rect">
            <a:avLst/>
          </a:prstGeom>
          <a:noFill/>
          <a:ln>
            <a:noFill/>
          </a:ln>
        </p:spPr>
      </p:pic>
      <p:sp>
        <p:nvSpPr>
          <p:cNvPr id="172" name="Google Shape;172;p3"/>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800"/>
              <a:buFont typeface="Arial"/>
              <a:buNone/>
            </a:pPr>
            <a:r>
              <a:rPr lang="en-IE" dirty="0"/>
              <a:t>Unit 2, Activity 3</a:t>
            </a:r>
            <a:endParaRPr dirty="0"/>
          </a:p>
        </p:txBody>
      </p:sp>
      <p:graphicFrame>
        <p:nvGraphicFramePr>
          <p:cNvPr id="8" name="Table 9">
            <a:extLst>
              <a:ext uri="{FF2B5EF4-FFF2-40B4-BE49-F238E27FC236}">
                <a16:creationId xmlns:a16="http://schemas.microsoft.com/office/drawing/2014/main" id="{1EB45127-330E-8F51-4406-9E81A8F0AA83}"/>
              </a:ext>
            </a:extLst>
          </p:cNvPr>
          <p:cNvGraphicFramePr>
            <a:graphicFrameLocks noGrp="1"/>
          </p:cNvGraphicFramePr>
          <p:nvPr>
            <p:extLst>
              <p:ext uri="{D42A27DB-BD31-4B8C-83A1-F6EECF244321}">
                <p14:modId xmlns:p14="http://schemas.microsoft.com/office/powerpoint/2010/main" val="79797354"/>
              </p:ext>
            </p:extLst>
          </p:nvPr>
        </p:nvGraphicFramePr>
        <p:xfrm>
          <a:off x="356287" y="848576"/>
          <a:ext cx="10595996" cy="5877392"/>
        </p:xfrm>
        <a:graphic>
          <a:graphicData uri="http://schemas.openxmlformats.org/drawingml/2006/table">
            <a:tbl>
              <a:tblPr firstRow="1" bandRow="1">
                <a:tableStyleId>{D0C22D7A-A71E-4F7F-B25F-03412A6EF1EF}</a:tableStyleId>
              </a:tblPr>
              <a:tblGrid>
                <a:gridCol w="5297998">
                  <a:extLst>
                    <a:ext uri="{9D8B030D-6E8A-4147-A177-3AD203B41FA5}">
                      <a16:colId xmlns:a16="http://schemas.microsoft.com/office/drawing/2014/main" val="2735850464"/>
                    </a:ext>
                  </a:extLst>
                </a:gridCol>
                <a:gridCol w="5297998">
                  <a:extLst>
                    <a:ext uri="{9D8B030D-6E8A-4147-A177-3AD203B41FA5}">
                      <a16:colId xmlns:a16="http://schemas.microsoft.com/office/drawing/2014/main" val="3122440488"/>
                    </a:ext>
                  </a:extLst>
                </a:gridCol>
              </a:tblGrid>
              <a:tr h="459741">
                <a:tc>
                  <a:txBody>
                    <a:bodyPr/>
                    <a:lstStyle/>
                    <a:p>
                      <a:r>
                        <a:rPr lang="en-IE" sz="1700" dirty="0"/>
                        <a:t>Art </a:t>
                      </a:r>
                      <a:r>
                        <a:rPr lang="en-IE" sz="1700" b="0" i="0" u="none" strike="noStrike" cap="none" baseline="0" dirty="0">
                          <a:solidFill>
                            <a:schemeClr val="dk1"/>
                          </a:solidFill>
                          <a:latin typeface="Arial"/>
                          <a:ea typeface="Arial"/>
                          <a:cs typeface="Arial"/>
                          <a:sym typeface="Arial"/>
                        </a:rPr>
                        <a:t>(drawing, designing logos, making posters etc.)</a:t>
                      </a:r>
                      <a:endParaRPr lang="en-IE" sz="1700" b="0" dirty="0"/>
                    </a:p>
                  </a:txBody>
                  <a:tcPr>
                    <a:solidFill>
                      <a:schemeClr val="bg1"/>
                    </a:solidFill>
                  </a:tcPr>
                </a:tc>
                <a:tc>
                  <a:txBody>
                    <a:bodyPr/>
                    <a:lstStyle/>
                    <a:p>
                      <a:r>
                        <a:rPr lang="en-IE" sz="1700" b="1" i="0" u="none" strike="noStrike" cap="none" baseline="0" dirty="0">
                          <a:solidFill>
                            <a:schemeClr val="dk1"/>
                          </a:solidFill>
                          <a:latin typeface="Arial"/>
                          <a:ea typeface="Arial"/>
                          <a:cs typeface="Arial"/>
                          <a:sym typeface="Arial"/>
                        </a:rPr>
                        <a:t>Case studies </a:t>
                      </a:r>
                      <a:r>
                        <a:rPr lang="en-GB" sz="1700" b="0" i="0" u="none" strike="noStrike" cap="none" baseline="0" dirty="0">
                          <a:solidFill>
                            <a:schemeClr val="dk1"/>
                          </a:solidFill>
                          <a:latin typeface="Arial"/>
                          <a:ea typeface="Arial"/>
                          <a:cs typeface="Arial"/>
                          <a:sym typeface="Arial"/>
                        </a:rPr>
                        <a:t>(about people, places or events)</a:t>
                      </a:r>
                      <a:endParaRPr lang="en-IE" sz="1700" b="0" dirty="0"/>
                    </a:p>
                  </a:txBody>
                  <a:tcPr>
                    <a:solidFill>
                      <a:schemeClr val="bg1"/>
                    </a:solidFill>
                  </a:tcPr>
                </a:tc>
                <a:extLst>
                  <a:ext uri="{0D108BD9-81ED-4DB2-BD59-A6C34878D82A}">
                    <a16:rowId xmlns:a16="http://schemas.microsoft.com/office/drawing/2014/main" val="2080960722"/>
                  </a:ext>
                </a:extLst>
              </a:tr>
              <a:tr h="459741">
                <a:tc>
                  <a:txBody>
                    <a:bodyPr/>
                    <a:lstStyle/>
                    <a:p>
                      <a:r>
                        <a:rPr lang="en-IE" sz="1700" b="1" dirty="0"/>
                        <a:t>Creative writing </a:t>
                      </a:r>
                      <a:r>
                        <a:rPr lang="en-IE" sz="1700" b="0" i="0" u="none" strike="noStrike" cap="none" baseline="0" dirty="0">
                          <a:solidFill>
                            <a:schemeClr val="dk1"/>
                          </a:solidFill>
                          <a:latin typeface="Arial"/>
                          <a:ea typeface="Arial"/>
                          <a:cs typeface="Arial"/>
                          <a:sym typeface="Arial"/>
                        </a:rPr>
                        <a:t>(diary entries, imaginative essays etc.)</a:t>
                      </a:r>
                      <a:endParaRPr lang="en-IE" sz="1700" b="0" dirty="0"/>
                    </a:p>
                  </a:txBody>
                  <a:tcPr>
                    <a:solidFill>
                      <a:schemeClr val="bg1"/>
                    </a:solidFill>
                  </a:tcPr>
                </a:tc>
                <a:tc>
                  <a:txBody>
                    <a:bodyPr/>
                    <a:lstStyle/>
                    <a:p>
                      <a:r>
                        <a:rPr lang="en-IE" sz="1700" b="1" dirty="0"/>
                        <a:t>Cloze test </a:t>
                      </a:r>
                      <a:r>
                        <a:rPr lang="en-IE" sz="1700" b="0" i="0" u="none" strike="noStrike" cap="none" baseline="0" dirty="0">
                          <a:solidFill>
                            <a:schemeClr val="dk1"/>
                          </a:solidFill>
                          <a:latin typeface="Arial"/>
                          <a:ea typeface="Arial"/>
                          <a:cs typeface="Arial"/>
                          <a:sym typeface="Arial"/>
                        </a:rPr>
                        <a:t>(complete the sentence, </a:t>
                      </a:r>
                      <a:r>
                        <a:rPr lang="en-GB" sz="1700" b="0" i="0" u="none" strike="noStrike" cap="none" baseline="0" dirty="0">
                          <a:solidFill>
                            <a:schemeClr val="dk1"/>
                          </a:solidFill>
                          <a:latin typeface="Arial"/>
                          <a:ea typeface="Arial"/>
                          <a:cs typeface="Arial"/>
                          <a:sym typeface="Arial"/>
                        </a:rPr>
                        <a:t>fill in the blanks)</a:t>
                      </a:r>
                      <a:endParaRPr lang="en-IE" sz="1700" b="0" dirty="0"/>
                    </a:p>
                  </a:txBody>
                  <a:tcPr>
                    <a:solidFill>
                      <a:schemeClr val="bg1"/>
                    </a:solidFill>
                  </a:tcPr>
                </a:tc>
                <a:extLst>
                  <a:ext uri="{0D108BD9-81ED-4DB2-BD59-A6C34878D82A}">
                    <a16:rowId xmlns:a16="http://schemas.microsoft.com/office/drawing/2014/main" val="1141324966"/>
                  </a:ext>
                </a:extLst>
              </a:tr>
              <a:tr h="45974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1700" b="1" dirty="0"/>
                        <a:t>Debate/Walking debate</a:t>
                      </a:r>
                    </a:p>
                  </a:txBody>
                  <a:tcPr>
                    <a:solidFill>
                      <a:schemeClr val="bg1"/>
                    </a:solidFill>
                  </a:tcPr>
                </a:tc>
                <a:tc>
                  <a:txBody>
                    <a:bodyPr/>
                    <a:lstStyle/>
                    <a:p>
                      <a:r>
                        <a:rPr lang="en-IE" sz="1700" b="1" dirty="0"/>
                        <a:t>Drama </a:t>
                      </a:r>
                      <a:r>
                        <a:rPr lang="en-GB" sz="1700" b="0" i="0" u="none" strike="noStrike" cap="none" baseline="0" dirty="0">
                          <a:solidFill>
                            <a:schemeClr val="dk1"/>
                          </a:solidFill>
                          <a:latin typeface="Arial"/>
                          <a:ea typeface="Arial"/>
                          <a:cs typeface="Arial"/>
                          <a:sym typeface="Arial"/>
                        </a:rPr>
                        <a:t>(role play, freeze frame etc.)</a:t>
                      </a:r>
                    </a:p>
                  </a:txBody>
                  <a:tcPr>
                    <a:solidFill>
                      <a:schemeClr val="bg1"/>
                    </a:solidFill>
                  </a:tcPr>
                </a:tc>
                <a:extLst>
                  <a:ext uri="{0D108BD9-81ED-4DB2-BD59-A6C34878D82A}">
                    <a16:rowId xmlns:a16="http://schemas.microsoft.com/office/drawing/2014/main" val="629521645"/>
                  </a:ext>
                </a:extLst>
              </a:tr>
              <a:tr h="459741">
                <a:tc>
                  <a:txBody>
                    <a:bodyPr/>
                    <a:lstStyle/>
                    <a:p>
                      <a:r>
                        <a:rPr lang="en-IE" sz="1700" b="1" dirty="0"/>
                        <a:t>Film </a:t>
                      </a:r>
                      <a:r>
                        <a:rPr lang="en-IE" sz="1700" b="0" dirty="0"/>
                        <a:t>(</a:t>
                      </a:r>
                      <a:r>
                        <a:rPr lang="en-IE" sz="1700" b="0" i="0" u="none" strike="noStrike" cap="none" baseline="0" dirty="0">
                          <a:solidFill>
                            <a:schemeClr val="dk1"/>
                          </a:solidFill>
                          <a:latin typeface="Arial"/>
                          <a:ea typeface="Arial"/>
                          <a:cs typeface="Arial"/>
                          <a:sym typeface="Arial"/>
                        </a:rPr>
                        <a:t>documentaries, TED Talks, YouTube etc.)</a:t>
                      </a:r>
                      <a:endParaRPr lang="en-IE" sz="1700" b="0" dirty="0"/>
                    </a:p>
                  </a:txBody>
                  <a:tcPr>
                    <a:solidFill>
                      <a:schemeClr val="bg1"/>
                    </a:solidFill>
                  </a:tcPr>
                </a:tc>
                <a:tc>
                  <a:txBody>
                    <a:bodyPr/>
                    <a:lstStyle/>
                    <a:p>
                      <a:r>
                        <a:rPr lang="en-IE" sz="1700" b="1" dirty="0"/>
                        <a:t>Giant steps</a:t>
                      </a:r>
                      <a:endParaRPr lang="en-IE" sz="1700" b="0" dirty="0"/>
                    </a:p>
                  </a:txBody>
                  <a:tcPr>
                    <a:solidFill>
                      <a:schemeClr val="bg1"/>
                    </a:solidFill>
                  </a:tcPr>
                </a:tc>
                <a:extLst>
                  <a:ext uri="{0D108BD9-81ED-4DB2-BD59-A6C34878D82A}">
                    <a16:rowId xmlns:a16="http://schemas.microsoft.com/office/drawing/2014/main" val="2789931939"/>
                  </a:ext>
                </a:extLst>
              </a:tr>
              <a:tr h="459741">
                <a:tc>
                  <a:txBody>
                    <a:bodyPr/>
                    <a:lstStyle/>
                    <a:p>
                      <a:r>
                        <a:rPr lang="en-IE" sz="1700" b="1" dirty="0"/>
                        <a:t>Interviews</a:t>
                      </a:r>
                    </a:p>
                  </a:txBody>
                  <a:tcPr>
                    <a:solidFill>
                      <a:schemeClr val="bg1"/>
                    </a:solidFill>
                  </a:tcPr>
                </a:tc>
                <a:tc>
                  <a:txBody>
                    <a:bodyPr/>
                    <a:lstStyle/>
                    <a:p>
                      <a:r>
                        <a:rPr lang="en-IE" sz="1700" b="1" dirty="0"/>
                        <a:t>K-W-L chart </a:t>
                      </a:r>
                      <a:r>
                        <a:rPr lang="en-IE" sz="1700" b="0" i="0" u="none" strike="noStrike" cap="none" baseline="0" dirty="0">
                          <a:solidFill>
                            <a:schemeClr val="dk1"/>
                          </a:solidFill>
                          <a:latin typeface="Arial"/>
                          <a:ea typeface="Arial"/>
                          <a:cs typeface="Arial"/>
                          <a:sym typeface="Arial"/>
                        </a:rPr>
                        <a:t>(</a:t>
                      </a:r>
                      <a:r>
                        <a:rPr lang="en-IE" sz="1700" b="0" i="0" u="sng" strike="noStrike" cap="none" baseline="0" dirty="0">
                          <a:solidFill>
                            <a:schemeClr val="dk1"/>
                          </a:solidFill>
                          <a:latin typeface="Arial"/>
                          <a:ea typeface="Arial"/>
                          <a:cs typeface="Arial"/>
                          <a:sym typeface="Arial"/>
                        </a:rPr>
                        <a:t>K</a:t>
                      </a:r>
                      <a:r>
                        <a:rPr lang="en-IE" sz="1700" b="0" i="0" u="none" strike="noStrike" cap="none" baseline="0" dirty="0">
                          <a:solidFill>
                            <a:schemeClr val="dk1"/>
                          </a:solidFill>
                          <a:latin typeface="Arial"/>
                          <a:ea typeface="Arial"/>
                          <a:cs typeface="Arial"/>
                          <a:sym typeface="Arial"/>
                        </a:rPr>
                        <a:t>now, </a:t>
                      </a:r>
                      <a:r>
                        <a:rPr lang="en-IE" sz="1700" b="0" i="0" u="sng" strike="noStrike" cap="none" baseline="0" dirty="0">
                          <a:solidFill>
                            <a:schemeClr val="dk1"/>
                          </a:solidFill>
                          <a:latin typeface="Arial"/>
                          <a:ea typeface="Arial"/>
                          <a:cs typeface="Arial"/>
                          <a:sym typeface="Arial"/>
                        </a:rPr>
                        <a:t>W</a:t>
                      </a:r>
                      <a:r>
                        <a:rPr lang="en-IE" sz="1700" b="0" i="0" u="none" strike="noStrike" cap="none" baseline="0" dirty="0">
                          <a:solidFill>
                            <a:schemeClr val="dk1"/>
                          </a:solidFill>
                          <a:latin typeface="Arial"/>
                          <a:ea typeface="Arial"/>
                          <a:cs typeface="Arial"/>
                          <a:sym typeface="Arial"/>
                        </a:rPr>
                        <a:t>ant to know, </a:t>
                      </a:r>
                      <a:r>
                        <a:rPr lang="en-IE" sz="1700" b="0" i="0" u="sng" strike="noStrike" cap="none" baseline="0" dirty="0">
                          <a:solidFill>
                            <a:schemeClr val="dk1"/>
                          </a:solidFill>
                          <a:latin typeface="Arial"/>
                          <a:ea typeface="Arial"/>
                          <a:cs typeface="Arial"/>
                          <a:sym typeface="Arial"/>
                        </a:rPr>
                        <a:t>L</a:t>
                      </a:r>
                      <a:r>
                        <a:rPr lang="en-IE" sz="1700" b="0" i="0" u="none" strike="noStrike" cap="none" baseline="0" dirty="0">
                          <a:solidFill>
                            <a:schemeClr val="dk1"/>
                          </a:solidFill>
                          <a:latin typeface="Arial"/>
                          <a:ea typeface="Arial"/>
                          <a:cs typeface="Arial"/>
                          <a:sym typeface="Arial"/>
                        </a:rPr>
                        <a:t>earned)</a:t>
                      </a:r>
                      <a:endParaRPr lang="en-IE" sz="1700" b="0" dirty="0"/>
                    </a:p>
                  </a:txBody>
                  <a:tcPr>
                    <a:solidFill>
                      <a:schemeClr val="bg1"/>
                    </a:solidFill>
                  </a:tcPr>
                </a:tc>
                <a:extLst>
                  <a:ext uri="{0D108BD9-81ED-4DB2-BD59-A6C34878D82A}">
                    <a16:rowId xmlns:a16="http://schemas.microsoft.com/office/drawing/2014/main" val="1383616075"/>
                  </a:ext>
                </a:extLst>
              </a:tr>
              <a:tr h="459741">
                <a:tc>
                  <a:txBody>
                    <a:bodyPr/>
                    <a:lstStyle/>
                    <a:p>
                      <a:r>
                        <a:rPr lang="en-IE" sz="1700" b="1" dirty="0"/>
                        <a:t>Mind maps/spider diagrams </a:t>
                      </a:r>
                      <a:r>
                        <a:rPr lang="en-IE" sz="1700" b="0" dirty="0"/>
                        <a:t>(and other graphic organisers)</a:t>
                      </a:r>
                      <a:endParaRPr lang="en-IE" sz="1700" b="1" dirty="0"/>
                    </a:p>
                  </a:txBody>
                  <a:tcPr>
                    <a:solidFill>
                      <a:schemeClr val="bg1"/>
                    </a:solidFill>
                  </a:tcPr>
                </a:tc>
                <a:tc>
                  <a:txBody>
                    <a:bodyPr/>
                    <a:lstStyle/>
                    <a:p>
                      <a:r>
                        <a:rPr lang="en-IE" sz="1700" b="1" dirty="0"/>
                        <a:t>Mentimeter/Padlet </a:t>
                      </a:r>
                      <a:r>
                        <a:rPr lang="en-IE" sz="1700" dirty="0"/>
                        <a:t>(and other apps)</a:t>
                      </a:r>
                    </a:p>
                  </a:txBody>
                  <a:tcPr>
                    <a:solidFill>
                      <a:schemeClr val="bg1"/>
                    </a:solidFill>
                  </a:tcPr>
                </a:tc>
                <a:extLst>
                  <a:ext uri="{0D108BD9-81ED-4DB2-BD59-A6C34878D82A}">
                    <a16:rowId xmlns:a16="http://schemas.microsoft.com/office/drawing/2014/main" val="2403897783"/>
                  </a:ext>
                </a:extLst>
              </a:tr>
              <a:tr h="459741">
                <a:tc>
                  <a:txBody>
                    <a:bodyPr/>
                    <a:lstStyle/>
                    <a:p>
                      <a:r>
                        <a:rPr lang="en-IE" sz="1700" b="1" dirty="0"/>
                        <a:t>Newspaper/online articles</a:t>
                      </a:r>
                      <a:endParaRPr lang="en-IE" sz="170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1700" b="1" dirty="0"/>
                        <a:t>Photographs/images </a:t>
                      </a:r>
                      <a:r>
                        <a:rPr lang="en-IE" sz="1700" b="0" i="0" u="none" strike="noStrike" cap="none" baseline="0" dirty="0">
                          <a:solidFill>
                            <a:schemeClr val="dk1"/>
                          </a:solidFill>
                          <a:latin typeface="Arial"/>
                          <a:ea typeface="Arial"/>
                          <a:cs typeface="Arial"/>
                          <a:sym typeface="Arial"/>
                        </a:rPr>
                        <a:t>(interpreting images, writing captions for photos)</a:t>
                      </a:r>
                      <a:endParaRPr lang="en-IE" sz="1700" b="0" dirty="0"/>
                    </a:p>
                  </a:txBody>
                  <a:tcPr>
                    <a:solidFill>
                      <a:schemeClr val="bg1"/>
                    </a:solidFill>
                  </a:tcPr>
                </a:tc>
                <a:extLst>
                  <a:ext uri="{0D108BD9-81ED-4DB2-BD59-A6C34878D82A}">
                    <a16:rowId xmlns:a16="http://schemas.microsoft.com/office/drawing/2014/main" val="526340969"/>
                  </a:ext>
                </a:extLst>
              </a:tr>
              <a:tr h="27043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1700" b="1" dirty="0"/>
                        <a:t>Questionnaire/survey/vox pop</a:t>
                      </a:r>
                      <a:endParaRPr lang="en-IE" sz="1700" b="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1700" b="1" dirty="0"/>
                        <a:t>Quiz</a:t>
                      </a:r>
                    </a:p>
                  </a:txBody>
                  <a:tcPr>
                    <a:solidFill>
                      <a:schemeClr val="bg1"/>
                    </a:solidFill>
                  </a:tcPr>
                </a:tc>
                <a:extLst>
                  <a:ext uri="{0D108BD9-81ED-4DB2-BD59-A6C34878D82A}">
                    <a16:rowId xmlns:a16="http://schemas.microsoft.com/office/drawing/2014/main" val="2530196984"/>
                  </a:ext>
                </a:extLst>
              </a:tr>
              <a:tr h="3044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1700" b="1" dirty="0"/>
                        <a:t>Structured discussion </a:t>
                      </a:r>
                      <a:r>
                        <a:rPr lang="en-IE" sz="1700" b="0" dirty="0"/>
                        <a:t>(pair, small group, whole class)</a:t>
                      </a:r>
                      <a:endParaRPr lang="en-IE" sz="1700" b="1"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1700" b="1" dirty="0"/>
                        <a:t>Teacher input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E" sz="1700" b="1" dirty="0"/>
                    </a:p>
                  </a:txBody>
                  <a:tcPr>
                    <a:solidFill>
                      <a:schemeClr val="bg1"/>
                    </a:solidFill>
                  </a:tcPr>
                </a:tc>
                <a:extLst>
                  <a:ext uri="{0D108BD9-81ED-4DB2-BD59-A6C34878D82A}">
                    <a16:rowId xmlns:a16="http://schemas.microsoft.com/office/drawing/2014/main" val="3069154426"/>
                  </a:ext>
                </a:extLst>
              </a:tr>
              <a:tr h="64904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1700" b="1" dirty="0"/>
                        <a:t>Think-Pair-Share </a:t>
                      </a:r>
                      <a:r>
                        <a:rPr lang="en-GB" sz="1700" b="0" i="0" u="none" strike="noStrike" cap="none" baseline="0" dirty="0">
                          <a:solidFill>
                            <a:schemeClr val="dk1"/>
                          </a:solidFill>
                          <a:latin typeface="Arial"/>
                          <a:ea typeface="Arial"/>
                          <a:cs typeface="Arial"/>
                          <a:sym typeface="Arial"/>
                        </a:rPr>
                        <a:t>(think on your own, pair with </a:t>
                      </a:r>
                      <a:r>
                        <a:rPr lang="en-IE" sz="1700" b="0" i="0" u="none" strike="noStrike" cap="none" baseline="0" dirty="0">
                          <a:solidFill>
                            <a:schemeClr val="dk1"/>
                          </a:solidFill>
                          <a:latin typeface="Arial"/>
                          <a:ea typeface="Arial"/>
                          <a:cs typeface="Arial"/>
                          <a:sym typeface="Arial"/>
                        </a:rPr>
                        <a:t>someone else and discuss, </a:t>
                      </a:r>
                      <a:r>
                        <a:rPr lang="en-GB" sz="1700" b="0" i="0" u="none" strike="noStrike" cap="none" baseline="0" dirty="0">
                          <a:solidFill>
                            <a:schemeClr val="dk1"/>
                          </a:solidFill>
                          <a:latin typeface="Arial"/>
                          <a:ea typeface="Arial"/>
                          <a:cs typeface="Arial"/>
                          <a:sym typeface="Arial"/>
                        </a:rPr>
                        <a:t>then share in a group)</a:t>
                      </a:r>
                      <a:endParaRPr lang="en-IE" sz="1700" b="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1700" b="1" dirty="0"/>
                        <a:t>Worksheets</a:t>
                      </a:r>
                    </a:p>
                  </a:txBody>
                  <a:tcPr>
                    <a:solidFill>
                      <a:schemeClr val="bg1"/>
                    </a:solidFill>
                  </a:tcPr>
                </a:tc>
                <a:extLst>
                  <a:ext uri="{0D108BD9-81ED-4DB2-BD59-A6C34878D82A}">
                    <a16:rowId xmlns:a16="http://schemas.microsoft.com/office/drawing/2014/main" val="906791750"/>
                  </a:ext>
                </a:extLst>
              </a:tr>
              <a:tr h="600462">
                <a:tc>
                  <a:txBody>
                    <a:bodyPr/>
                    <a:lstStyle/>
                    <a:p>
                      <a:endParaRPr lang="en-IE" sz="1700" b="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E" sz="1700" b="1" dirty="0"/>
                    </a:p>
                  </a:txBody>
                  <a:tcPr>
                    <a:solidFill>
                      <a:schemeClr val="bg1"/>
                    </a:solidFill>
                  </a:tcPr>
                </a:tc>
                <a:extLst>
                  <a:ext uri="{0D108BD9-81ED-4DB2-BD59-A6C34878D82A}">
                    <a16:rowId xmlns:a16="http://schemas.microsoft.com/office/drawing/2014/main" val="2206277536"/>
                  </a:ext>
                </a:extLst>
              </a:tr>
            </a:tbl>
          </a:graphicData>
        </a:graphic>
      </p:graphicFrame>
      <p:pic>
        <p:nvPicPr>
          <p:cNvPr id="15" name="Picture 14" descr="Icon&#10;&#10;Description automatically generated">
            <a:extLst>
              <a:ext uri="{FF2B5EF4-FFF2-40B4-BE49-F238E27FC236}">
                <a16:creationId xmlns:a16="http://schemas.microsoft.com/office/drawing/2014/main" id="{5CB261BA-90F9-5C1A-FDC8-6626F31CE44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1105071" y="834063"/>
            <a:ext cx="1007241" cy="1007241"/>
          </a:xfrm>
          <a:prstGeom prst="rect">
            <a:avLst/>
          </a:prstGeom>
        </p:spPr>
      </p:pic>
    </p:spTree>
    <p:extLst>
      <p:ext uri="{BB962C8B-B14F-4D97-AF65-F5344CB8AC3E}">
        <p14:creationId xmlns:p14="http://schemas.microsoft.com/office/powerpoint/2010/main" val="4072513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4" name="Google Shape;26;p32">
            <a:extLst>
              <a:ext uri="{FF2B5EF4-FFF2-40B4-BE49-F238E27FC236}">
                <a16:creationId xmlns:a16="http://schemas.microsoft.com/office/drawing/2014/main" id="{4E222817-56B2-BA7C-7603-1DAFA8F085A3}"/>
              </a:ext>
            </a:extLst>
          </p:cNvPr>
          <p:cNvPicPr preferRelativeResize="0"/>
          <p:nvPr/>
        </p:nvPicPr>
        <p:blipFill rotWithShape="1">
          <a:blip r:embed="rId3">
            <a:alphaModFix/>
          </a:blip>
          <a:srcRect/>
          <a:stretch/>
        </p:blipFill>
        <p:spPr>
          <a:xfrm rot="10800000">
            <a:off x="556567" y="2859791"/>
            <a:ext cx="8561973" cy="2942696"/>
          </a:xfrm>
          <a:prstGeom prst="rect">
            <a:avLst/>
          </a:prstGeom>
          <a:noFill/>
          <a:ln>
            <a:noFill/>
          </a:ln>
        </p:spPr>
      </p:pic>
      <p:sp>
        <p:nvSpPr>
          <p:cNvPr id="3" name="Google Shape;165;p2">
            <a:extLst>
              <a:ext uri="{FF2B5EF4-FFF2-40B4-BE49-F238E27FC236}">
                <a16:creationId xmlns:a16="http://schemas.microsoft.com/office/drawing/2014/main" id="{727C3613-8AAA-E994-66B5-E0FA3705EA73}"/>
              </a:ext>
            </a:extLst>
          </p:cNvPr>
          <p:cNvSpPr txBox="1">
            <a:spLocks/>
          </p:cNvSpPr>
          <p:nvPr/>
        </p:nvSpPr>
        <p:spPr>
          <a:xfrm>
            <a:off x="840526" y="3146825"/>
            <a:ext cx="8128000" cy="23436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1334E"/>
              </a:buClr>
              <a:buSzPts val="2400"/>
            </a:pPr>
            <a:endParaRPr lang="en-IE" sz="2000" dirty="0"/>
          </a:p>
          <a:p>
            <a:pPr marL="342900" indent="-342900">
              <a:spcBef>
                <a:spcPts val="0"/>
              </a:spcBef>
              <a:buClr>
                <a:srgbClr val="FF826A"/>
              </a:buClr>
              <a:buFont typeface="Courier New" panose="02070309020205020404" pitchFamily="49" charset="0"/>
              <a:buChar char="o"/>
            </a:pPr>
            <a:r>
              <a:rPr lang="en-IE" sz="2000" dirty="0"/>
              <a:t>rank learning and teaching strategies according to how enjoyable and effective they are</a:t>
            </a:r>
          </a:p>
          <a:p>
            <a:pPr marL="342900" indent="-342900">
              <a:spcBef>
                <a:spcPts val="0"/>
              </a:spcBef>
              <a:buClr>
                <a:srgbClr val="FF826A"/>
              </a:buClr>
              <a:buFont typeface="Courier New" panose="02070309020205020404" pitchFamily="49" charset="0"/>
              <a:buChar char="o"/>
            </a:pPr>
            <a:r>
              <a:rPr lang="en-IE" sz="2000" dirty="0"/>
              <a:t>identify our strongest learning style(s) and what this means for our learning</a:t>
            </a:r>
          </a:p>
          <a:p>
            <a:pPr marL="342900" indent="-342900">
              <a:spcBef>
                <a:spcPts val="0"/>
              </a:spcBef>
              <a:buClr>
                <a:srgbClr val="FF826A"/>
              </a:buClr>
              <a:buFont typeface="Courier New" panose="02070309020205020404" pitchFamily="49" charset="0"/>
              <a:buChar char="o"/>
            </a:pPr>
            <a:r>
              <a:rPr lang="en-IE" sz="2000" dirty="0"/>
              <a:t>make the link between learning and teaching strategies and our learning styles</a:t>
            </a:r>
          </a:p>
          <a:p>
            <a:pPr marL="228600" indent="-76200">
              <a:lnSpc>
                <a:spcPct val="90000"/>
              </a:lnSpc>
              <a:buClr>
                <a:srgbClr val="01334E"/>
              </a:buClr>
              <a:buSzPts val="2400"/>
            </a:pPr>
            <a:endParaRPr lang="en-IE" dirty="0"/>
          </a:p>
        </p:txBody>
      </p:sp>
      <p:sp>
        <p:nvSpPr>
          <p:cNvPr id="8" name="TextBox 7">
            <a:extLst>
              <a:ext uri="{FF2B5EF4-FFF2-40B4-BE49-F238E27FC236}">
                <a16:creationId xmlns:a16="http://schemas.microsoft.com/office/drawing/2014/main" id="{6FA8D656-259D-2E0D-B12F-215CAEB0F67C}"/>
              </a:ext>
            </a:extLst>
          </p:cNvPr>
          <p:cNvSpPr txBox="1"/>
          <p:nvPr/>
        </p:nvSpPr>
        <p:spPr>
          <a:xfrm>
            <a:off x="2422474" y="1380479"/>
            <a:ext cx="4136370" cy="1200329"/>
          </a:xfrm>
          <a:prstGeom prst="rect">
            <a:avLst/>
          </a:prstGeom>
          <a:noFill/>
        </p:spPr>
        <p:txBody>
          <a:bodyPr wrap="square">
            <a:spAutoFit/>
          </a:bodyPr>
          <a:lstStyle/>
          <a:p>
            <a:pPr marL="0" lvl="0" indent="0" algn="ctr" rtl="0">
              <a:lnSpc>
                <a:spcPct val="90000"/>
              </a:lnSpc>
              <a:spcBef>
                <a:spcPts val="0"/>
              </a:spcBef>
              <a:spcAft>
                <a:spcPts val="0"/>
              </a:spcAft>
              <a:buClr>
                <a:srgbClr val="01334E"/>
              </a:buClr>
              <a:buSzPts val="4000"/>
              <a:buNone/>
            </a:pPr>
            <a:r>
              <a:rPr lang="en-IE" sz="2000" b="1" dirty="0"/>
              <a:t>Hello again! </a:t>
            </a:r>
          </a:p>
          <a:p>
            <a:pPr marL="0" lvl="0" indent="0" algn="ctr" rtl="0">
              <a:lnSpc>
                <a:spcPct val="90000"/>
              </a:lnSpc>
              <a:spcBef>
                <a:spcPts val="0"/>
              </a:spcBef>
              <a:spcAft>
                <a:spcPts val="0"/>
              </a:spcAft>
              <a:buClr>
                <a:srgbClr val="01334E"/>
              </a:buClr>
              <a:buSzPts val="4000"/>
              <a:buNone/>
            </a:pPr>
            <a:r>
              <a:rPr lang="en-IE" sz="2000" b="1" dirty="0"/>
              <a:t>How did you get on with Unit 2?</a:t>
            </a:r>
          </a:p>
          <a:p>
            <a:pPr marL="0" lvl="0" indent="0" algn="ctr" rtl="0">
              <a:lnSpc>
                <a:spcPct val="90000"/>
              </a:lnSpc>
              <a:spcBef>
                <a:spcPts val="0"/>
              </a:spcBef>
              <a:spcAft>
                <a:spcPts val="0"/>
              </a:spcAft>
              <a:buClr>
                <a:srgbClr val="01334E"/>
              </a:buClr>
              <a:buSzPts val="4000"/>
              <a:buNone/>
            </a:pPr>
            <a:endParaRPr lang="en-IE" sz="2000" b="1" dirty="0"/>
          </a:p>
          <a:p>
            <a:pPr marL="0" lvl="0" indent="0" algn="ctr" rtl="0">
              <a:lnSpc>
                <a:spcPct val="90000"/>
              </a:lnSpc>
              <a:spcBef>
                <a:spcPts val="0"/>
              </a:spcBef>
              <a:spcAft>
                <a:spcPts val="0"/>
              </a:spcAft>
              <a:buClr>
                <a:srgbClr val="01334E"/>
              </a:buClr>
              <a:buSzPts val="4000"/>
              <a:buNone/>
            </a:pPr>
            <a:r>
              <a:rPr lang="en-IE" sz="2000" b="1" dirty="0"/>
              <a:t>Did you learn to…?</a:t>
            </a:r>
          </a:p>
        </p:txBody>
      </p:sp>
      <p:pic>
        <p:nvPicPr>
          <p:cNvPr id="9" name="Google Shape;209;p8" descr="Icon&#10;&#10;Description automatically generated with low confidence">
            <a:extLst>
              <a:ext uri="{FF2B5EF4-FFF2-40B4-BE49-F238E27FC236}">
                <a16:creationId xmlns:a16="http://schemas.microsoft.com/office/drawing/2014/main" id="{ABFB97CF-2383-9BC7-B13C-D3F7E50981EB}"/>
              </a:ext>
            </a:extLst>
          </p:cNvPr>
          <p:cNvPicPr preferRelativeResize="0"/>
          <p:nvPr/>
        </p:nvPicPr>
        <p:blipFill rotWithShape="1">
          <a:blip r:embed="rId4">
            <a:alphaModFix/>
          </a:blip>
          <a:srcRect/>
          <a:stretch/>
        </p:blipFill>
        <p:spPr>
          <a:xfrm>
            <a:off x="2422474" y="1163649"/>
            <a:ext cx="621324" cy="433659"/>
          </a:xfrm>
          <a:prstGeom prst="rect">
            <a:avLst/>
          </a:prstGeom>
          <a:noFill/>
          <a:ln>
            <a:noFill/>
          </a:ln>
        </p:spPr>
      </p:pic>
      <p:pic>
        <p:nvPicPr>
          <p:cNvPr id="10" name="Google Shape;210;p8" descr="Icon&#10;&#10;Description automatically generated with low confidence">
            <a:extLst>
              <a:ext uri="{FF2B5EF4-FFF2-40B4-BE49-F238E27FC236}">
                <a16:creationId xmlns:a16="http://schemas.microsoft.com/office/drawing/2014/main" id="{5B0514D0-CD15-BE1A-A07B-72C7FE99D16D}"/>
              </a:ext>
            </a:extLst>
          </p:cNvPr>
          <p:cNvPicPr preferRelativeResize="0"/>
          <p:nvPr/>
        </p:nvPicPr>
        <p:blipFill rotWithShape="1">
          <a:blip r:embed="rId4">
            <a:alphaModFix/>
          </a:blip>
          <a:srcRect/>
          <a:stretch/>
        </p:blipFill>
        <p:spPr>
          <a:xfrm rot="10800000">
            <a:off x="5785338" y="2160055"/>
            <a:ext cx="621324" cy="433659"/>
          </a:xfrm>
          <a:prstGeom prst="rect">
            <a:avLst/>
          </a:prstGeom>
          <a:noFill/>
          <a:ln>
            <a:noFill/>
          </a:ln>
        </p:spPr>
      </p:pic>
      <p:sp>
        <p:nvSpPr>
          <p:cNvPr id="13" name="Google Shape;206;p8">
            <a:extLst>
              <a:ext uri="{FF2B5EF4-FFF2-40B4-BE49-F238E27FC236}">
                <a16:creationId xmlns:a16="http://schemas.microsoft.com/office/drawing/2014/main" id="{E95EEB99-BE14-AB31-172B-F1D4ADFED2D5}"/>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1334E"/>
              </a:buClr>
              <a:buSzPts val="1800"/>
            </a:pPr>
            <a:r>
              <a:rPr lang="en-IE" sz="1800" b="1" dirty="0"/>
              <a:t>Unit 2, Checking in with the learning intentions</a:t>
            </a:r>
          </a:p>
        </p:txBody>
      </p:sp>
      <p:pic>
        <p:nvPicPr>
          <p:cNvPr id="6" name="Picture 5">
            <a:extLst>
              <a:ext uri="{FF2B5EF4-FFF2-40B4-BE49-F238E27FC236}">
                <a16:creationId xmlns:a16="http://schemas.microsoft.com/office/drawing/2014/main" id="{FEB553B6-7240-E1E6-D820-10E3B722B702}"/>
              </a:ext>
            </a:extLst>
          </p:cNvPr>
          <p:cNvPicPr>
            <a:picLocks noChangeAspect="1"/>
          </p:cNvPicPr>
          <p:nvPr/>
        </p:nvPicPr>
        <p:blipFill>
          <a:blip r:embed="rId5"/>
          <a:srcRect/>
          <a:stretch/>
        </p:blipFill>
        <p:spPr>
          <a:xfrm>
            <a:off x="675530" y="1380478"/>
            <a:ext cx="2057606" cy="2086763"/>
          </a:xfrm>
          <a:prstGeom prst="rect">
            <a:avLst/>
          </a:prstGeom>
        </p:spPr>
      </p:pic>
    </p:spTree>
    <p:extLst>
      <p:ext uri="{BB962C8B-B14F-4D97-AF65-F5344CB8AC3E}">
        <p14:creationId xmlns:p14="http://schemas.microsoft.com/office/powerpoint/2010/main" val="2596979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334E"/>
              </a:buClr>
              <a:buSzPts val="1800"/>
              <a:buFont typeface="Arial"/>
              <a:buNone/>
            </a:pPr>
            <a:r>
              <a:rPr lang="en-IE" dirty="0"/>
              <a:t>Unit 2, Extension activity</a:t>
            </a:r>
            <a:endParaRPr dirty="0"/>
          </a:p>
        </p:txBody>
      </p:sp>
      <p:sp>
        <p:nvSpPr>
          <p:cNvPr id="207" name="Google Shape;207;p8"/>
          <p:cNvSpPr txBox="1">
            <a:spLocks noGrp="1"/>
          </p:cNvSpPr>
          <p:nvPr>
            <p:ph type="body" idx="1"/>
          </p:nvPr>
        </p:nvSpPr>
        <p:spPr>
          <a:xfrm>
            <a:off x="1826914" y="1306111"/>
            <a:ext cx="3617188" cy="22272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1334E"/>
              </a:buClr>
              <a:buSzPts val="4000"/>
              <a:buNone/>
            </a:pPr>
            <a:r>
              <a:rPr lang="en-IE" sz="1800" dirty="0"/>
              <a:t>Here’s an idea for you.</a:t>
            </a:r>
          </a:p>
          <a:p>
            <a:pPr marL="0" lvl="0" indent="0" algn="ctr" rtl="0">
              <a:lnSpc>
                <a:spcPct val="90000"/>
              </a:lnSpc>
              <a:spcBef>
                <a:spcPts val="0"/>
              </a:spcBef>
              <a:spcAft>
                <a:spcPts val="0"/>
              </a:spcAft>
              <a:buClr>
                <a:srgbClr val="01334E"/>
              </a:buClr>
              <a:buSzPts val="4000"/>
              <a:buNone/>
            </a:pPr>
            <a:endParaRPr lang="en-IE" sz="1800" dirty="0"/>
          </a:p>
          <a:p>
            <a:pPr marL="0" lvl="0" indent="0" algn="ctr" rtl="0">
              <a:lnSpc>
                <a:spcPct val="90000"/>
              </a:lnSpc>
              <a:spcBef>
                <a:spcPts val="0"/>
              </a:spcBef>
              <a:spcAft>
                <a:spcPts val="0"/>
              </a:spcAft>
              <a:buClr>
                <a:srgbClr val="01334E"/>
              </a:buClr>
              <a:buSzPts val="4000"/>
              <a:buNone/>
            </a:pPr>
            <a:r>
              <a:rPr lang="en-IE" sz="1800" dirty="0"/>
              <a:t>Why not carry out a survey of your teachers? </a:t>
            </a:r>
          </a:p>
          <a:p>
            <a:pPr marL="0" lvl="0" indent="0" algn="ctr" rtl="0">
              <a:lnSpc>
                <a:spcPct val="90000"/>
              </a:lnSpc>
              <a:spcBef>
                <a:spcPts val="0"/>
              </a:spcBef>
              <a:spcAft>
                <a:spcPts val="0"/>
              </a:spcAft>
              <a:buClr>
                <a:srgbClr val="01334E"/>
              </a:buClr>
              <a:buSzPts val="4000"/>
              <a:buNone/>
            </a:pPr>
            <a:endParaRPr lang="en-IE" sz="1800" dirty="0"/>
          </a:p>
          <a:p>
            <a:pPr marL="0" lvl="0" indent="0" algn="ctr" rtl="0">
              <a:lnSpc>
                <a:spcPct val="90000"/>
              </a:lnSpc>
              <a:spcBef>
                <a:spcPts val="0"/>
              </a:spcBef>
              <a:spcAft>
                <a:spcPts val="0"/>
              </a:spcAft>
              <a:buClr>
                <a:srgbClr val="01334E"/>
              </a:buClr>
              <a:buSzPts val="4000"/>
              <a:buNone/>
            </a:pPr>
            <a:r>
              <a:rPr lang="en-IE" sz="1800" dirty="0"/>
              <a:t>Ask them to identify the learning and teaching strategy </a:t>
            </a:r>
            <a:r>
              <a:rPr lang="en-IE" sz="1800" u="sng" dirty="0"/>
              <a:t>they think</a:t>
            </a:r>
            <a:r>
              <a:rPr lang="en-IE" sz="1800" dirty="0"/>
              <a:t> is most enjoyable and/or effective. They should give you a reason for their choice. </a:t>
            </a:r>
          </a:p>
          <a:p>
            <a:pPr marL="0" lvl="0" indent="0" algn="ctr" rtl="0">
              <a:lnSpc>
                <a:spcPct val="90000"/>
              </a:lnSpc>
              <a:spcBef>
                <a:spcPts val="0"/>
              </a:spcBef>
              <a:spcAft>
                <a:spcPts val="0"/>
              </a:spcAft>
              <a:buClr>
                <a:srgbClr val="01334E"/>
              </a:buClr>
              <a:buSzPts val="4000"/>
              <a:buNone/>
            </a:pPr>
            <a:endParaRPr lang="en-IE" sz="1800" dirty="0"/>
          </a:p>
          <a:p>
            <a:pPr marL="0" lvl="0" indent="0" algn="ctr" rtl="0">
              <a:lnSpc>
                <a:spcPct val="90000"/>
              </a:lnSpc>
              <a:spcBef>
                <a:spcPts val="0"/>
              </a:spcBef>
              <a:spcAft>
                <a:spcPts val="0"/>
              </a:spcAft>
              <a:buClr>
                <a:srgbClr val="01334E"/>
              </a:buClr>
              <a:buSzPts val="4000"/>
              <a:buNone/>
            </a:pPr>
            <a:r>
              <a:rPr lang="en-IE" sz="1800" dirty="0"/>
              <a:t>Discuss the survey findings in class. You could even consider going back to your teachers with a comparison of their enjoyable/effective strategies and those picked by your class. </a:t>
            </a:r>
          </a:p>
          <a:p>
            <a:pPr marL="0" lvl="0" indent="0" algn="ctr" rtl="0">
              <a:lnSpc>
                <a:spcPct val="90000"/>
              </a:lnSpc>
              <a:spcBef>
                <a:spcPts val="0"/>
              </a:spcBef>
              <a:spcAft>
                <a:spcPts val="0"/>
              </a:spcAft>
              <a:buClr>
                <a:srgbClr val="01334E"/>
              </a:buClr>
              <a:buSzPts val="4000"/>
              <a:buNone/>
            </a:pPr>
            <a:endParaRPr lang="en-IE" sz="1800" dirty="0"/>
          </a:p>
        </p:txBody>
      </p:sp>
      <p:pic>
        <p:nvPicPr>
          <p:cNvPr id="209" name="Google Shape;209;p8" descr="Icon&#10;&#10;Description automatically generated with low confidence"/>
          <p:cNvPicPr preferRelativeResize="0"/>
          <p:nvPr/>
        </p:nvPicPr>
        <p:blipFill rotWithShape="1">
          <a:blip r:embed="rId3">
            <a:alphaModFix/>
          </a:blip>
          <a:srcRect/>
          <a:stretch/>
        </p:blipFill>
        <p:spPr>
          <a:xfrm>
            <a:off x="1258654" y="1057548"/>
            <a:ext cx="621324" cy="433659"/>
          </a:xfrm>
          <a:prstGeom prst="rect">
            <a:avLst/>
          </a:prstGeom>
          <a:noFill/>
          <a:ln>
            <a:noFill/>
          </a:ln>
        </p:spPr>
      </p:pic>
      <p:pic>
        <p:nvPicPr>
          <p:cNvPr id="210" name="Google Shape;210;p8" descr="Icon&#10;&#10;Description automatically generated with low confidence"/>
          <p:cNvPicPr preferRelativeResize="0"/>
          <p:nvPr/>
        </p:nvPicPr>
        <p:blipFill rotWithShape="1">
          <a:blip r:embed="rId3">
            <a:alphaModFix/>
          </a:blip>
          <a:srcRect/>
          <a:stretch/>
        </p:blipFill>
        <p:spPr>
          <a:xfrm rot="10800000">
            <a:off x="5340595" y="6073993"/>
            <a:ext cx="621324" cy="433659"/>
          </a:xfrm>
          <a:prstGeom prst="rect">
            <a:avLst/>
          </a:prstGeom>
          <a:noFill/>
          <a:ln>
            <a:noFill/>
          </a:ln>
        </p:spPr>
      </p:pic>
      <p:pic>
        <p:nvPicPr>
          <p:cNvPr id="13" name="Google Shape;425;p21" descr="Shape, square&#10;&#10;Description automatically generated">
            <a:extLst>
              <a:ext uri="{FF2B5EF4-FFF2-40B4-BE49-F238E27FC236}">
                <a16:creationId xmlns:a16="http://schemas.microsoft.com/office/drawing/2014/main" id="{58859D48-28C8-0A6B-375C-067CB2866EA8}"/>
              </a:ext>
            </a:extLst>
          </p:cNvPr>
          <p:cNvPicPr preferRelativeResize="0"/>
          <p:nvPr/>
        </p:nvPicPr>
        <p:blipFill rotWithShape="1">
          <a:blip r:embed="rId4">
            <a:alphaModFix/>
          </a:blip>
          <a:srcRect/>
          <a:stretch/>
        </p:blipFill>
        <p:spPr>
          <a:xfrm rot="16200000">
            <a:off x="11066125" y="974496"/>
            <a:ext cx="1007241" cy="823346"/>
          </a:xfrm>
          <a:prstGeom prst="rect">
            <a:avLst/>
          </a:prstGeom>
          <a:noFill/>
          <a:ln>
            <a:noFill/>
          </a:ln>
        </p:spPr>
      </p:pic>
      <p:pic>
        <p:nvPicPr>
          <p:cNvPr id="2" name="Google Shape;329;p19" descr="A picture containing icon&#10;&#10;Description automatically generated">
            <a:extLst>
              <a:ext uri="{FF2B5EF4-FFF2-40B4-BE49-F238E27FC236}">
                <a16:creationId xmlns:a16="http://schemas.microsoft.com/office/drawing/2014/main" id="{AB344466-F25C-489E-E9A0-C6D64054B8C8}"/>
              </a:ext>
            </a:extLst>
          </p:cNvPr>
          <p:cNvPicPr preferRelativeResize="0"/>
          <p:nvPr/>
        </p:nvPicPr>
        <p:blipFill rotWithShape="1">
          <a:blip r:embed="rId5">
            <a:alphaModFix/>
          </a:blip>
          <a:srcRect/>
          <a:stretch/>
        </p:blipFill>
        <p:spPr>
          <a:xfrm>
            <a:off x="11066124" y="847441"/>
            <a:ext cx="1007241" cy="1007241"/>
          </a:xfrm>
          <a:prstGeom prst="rect">
            <a:avLst/>
          </a:prstGeom>
          <a:noFill/>
          <a:ln>
            <a:noFill/>
          </a:ln>
        </p:spPr>
      </p:pic>
      <p:pic>
        <p:nvPicPr>
          <p:cNvPr id="3" name="Picture 2">
            <a:extLst>
              <a:ext uri="{FF2B5EF4-FFF2-40B4-BE49-F238E27FC236}">
                <a16:creationId xmlns:a16="http://schemas.microsoft.com/office/drawing/2014/main" id="{2855CE03-1082-6C6B-8406-B9B95FA66878}"/>
              </a:ext>
            </a:extLst>
          </p:cNvPr>
          <p:cNvPicPr>
            <a:picLocks noChangeAspect="1"/>
          </p:cNvPicPr>
          <p:nvPr/>
        </p:nvPicPr>
        <p:blipFill>
          <a:blip r:embed="rId6"/>
          <a:srcRect/>
          <a:stretch/>
        </p:blipFill>
        <p:spPr>
          <a:xfrm>
            <a:off x="6316717" y="459108"/>
            <a:ext cx="5021060" cy="5092211"/>
          </a:xfrm>
          <a:prstGeom prst="rect">
            <a:avLst/>
          </a:prstGeom>
        </p:spPr>
      </p:pic>
    </p:spTree>
    <p:extLst>
      <p:ext uri="{BB962C8B-B14F-4D97-AF65-F5344CB8AC3E}">
        <p14:creationId xmlns:p14="http://schemas.microsoft.com/office/powerpoint/2010/main" val="1173480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3" name="Google Shape;425;p21" descr="Shape, square&#10;&#10;Description automatically generated">
            <a:extLst>
              <a:ext uri="{FF2B5EF4-FFF2-40B4-BE49-F238E27FC236}">
                <a16:creationId xmlns:a16="http://schemas.microsoft.com/office/drawing/2014/main" id="{B95CFBFE-DB74-9173-B92D-06865093278D}"/>
              </a:ext>
            </a:extLst>
          </p:cNvPr>
          <p:cNvPicPr preferRelativeResize="0"/>
          <p:nvPr/>
        </p:nvPicPr>
        <p:blipFill rotWithShape="1">
          <a:blip r:embed="rId3">
            <a:alphaModFix/>
          </a:blip>
          <a:srcRect/>
          <a:stretch/>
        </p:blipFill>
        <p:spPr>
          <a:xfrm>
            <a:off x="618230" y="1990725"/>
            <a:ext cx="2455455" cy="2076450"/>
          </a:xfrm>
          <a:prstGeom prst="rect">
            <a:avLst/>
          </a:prstGeom>
          <a:noFill/>
          <a:ln>
            <a:noFill/>
          </a:ln>
        </p:spPr>
      </p:pic>
      <p:sp>
        <p:nvSpPr>
          <p:cNvPr id="4" name="TextBox 3">
            <a:extLst>
              <a:ext uri="{FF2B5EF4-FFF2-40B4-BE49-F238E27FC236}">
                <a16:creationId xmlns:a16="http://schemas.microsoft.com/office/drawing/2014/main" id="{C4D05476-BC1D-988E-A847-16EFC5A29FEA}"/>
              </a:ext>
            </a:extLst>
          </p:cNvPr>
          <p:cNvSpPr txBox="1"/>
          <p:nvPr/>
        </p:nvSpPr>
        <p:spPr>
          <a:xfrm>
            <a:off x="669849" y="2567285"/>
            <a:ext cx="2455455" cy="923330"/>
          </a:xfrm>
          <a:prstGeom prst="rect">
            <a:avLst/>
          </a:prstGeom>
          <a:noFill/>
        </p:spPr>
        <p:txBody>
          <a:bodyPr wrap="square" rtlCol="0">
            <a:spAutoFit/>
          </a:bodyPr>
          <a:lstStyle/>
          <a:p>
            <a:r>
              <a:rPr lang="en-IE" sz="1800" dirty="0"/>
              <a:t>Path Project</a:t>
            </a:r>
          </a:p>
          <a:p>
            <a:r>
              <a:rPr lang="en-IE" sz="1800" dirty="0"/>
              <a:t>Institute of Education</a:t>
            </a:r>
          </a:p>
          <a:p>
            <a:r>
              <a:rPr lang="en-IE" sz="1800" dirty="0"/>
              <a:t>Dublin City University</a:t>
            </a:r>
          </a:p>
        </p:txBody>
      </p:sp>
    </p:spTree>
    <p:extLst>
      <p:ext uri="{BB962C8B-B14F-4D97-AF65-F5344CB8AC3E}">
        <p14:creationId xmlns:p14="http://schemas.microsoft.com/office/powerpoint/2010/main" val="1701126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C973"/>
              </a:buClr>
              <a:buSzPts val="1800"/>
              <a:buFont typeface="Arial"/>
              <a:buNone/>
            </a:pPr>
            <a:r>
              <a:rPr lang="en-IE" dirty="0"/>
              <a:t>Unit 2: Strategies and styles</a:t>
            </a:r>
            <a:endParaRPr dirty="0"/>
          </a:p>
        </p:txBody>
      </p:sp>
      <p:sp>
        <p:nvSpPr>
          <p:cNvPr id="165" name="Google Shape;165;p2"/>
          <p:cNvSpPr txBox="1">
            <a:spLocks noGrp="1"/>
          </p:cNvSpPr>
          <p:nvPr>
            <p:ph type="body" idx="1"/>
          </p:nvPr>
        </p:nvSpPr>
        <p:spPr>
          <a:xfrm>
            <a:off x="513149" y="968070"/>
            <a:ext cx="8128000" cy="23436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334E"/>
              </a:buClr>
              <a:buSzPts val="2400"/>
              <a:buNone/>
            </a:pPr>
            <a:r>
              <a:rPr lang="en-IE" sz="2000" b="1" dirty="0"/>
              <a:t>Suggested learning intentions</a:t>
            </a:r>
          </a:p>
          <a:p>
            <a:pPr marL="0" lvl="0" indent="0" algn="l" rtl="0">
              <a:lnSpc>
                <a:spcPct val="90000"/>
              </a:lnSpc>
              <a:spcBef>
                <a:spcPts val="0"/>
              </a:spcBef>
              <a:spcAft>
                <a:spcPts val="0"/>
              </a:spcAft>
              <a:buClr>
                <a:srgbClr val="01334E"/>
              </a:buClr>
              <a:buSzPts val="2400"/>
              <a:buNone/>
            </a:pPr>
            <a:endParaRPr lang="en-IE" sz="900" dirty="0"/>
          </a:p>
          <a:p>
            <a:pPr marL="0" lvl="0" indent="0" algn="l" rtl="0">
              <a:lnSpc>
                <a:spcPct val="90000"/>
              </a:lnSpc>
              <a:spcBef>
                <a:spcPts val="0"/>
              </a:spcBef>
              <a:spcAft>
                <a:spcPts val="0"/>
              </a:spcAft>
              <a:buClr>
                <a:srgbClr val="01334E"/>
              </a:buClr>
              <a:buSzPts val="2400"/>
              <a:buNone/>
            </a:pPr>
            <a:r>
              <a:rPr lang="en-IE" sz="1800" dirty="0"/>
              <a:t>We are learning to…</a:t>
            </a:r>
          </a:p>
          <a:p>
            <a:pPr marL="342900" indent="-342900">
              <a:spcBef>
                <a:spcPts val="0"/>
              </a:spcBef>
              <a:buClr>
                <a:srgbClr val="9C3FD8"/>
              </a:buClr>
              <a:buFont typeface="Courier New" panose="02070309020205020404" pitchFamily="49" charset="0"/>
              <a:buChar char="o"/>
            </a:pPr>
            <a:r>
              <a:rPr lang="en-IE" sz="1800" dirty="0"/>
              <a:t>rank learning and teaching strategies according to how enjoyable and effective they are</a:t>
            </a:r>
          </a:p>
          <a:p>
            <a:pPr marL="342900" indent="-342900">
              <a:spcBef>
                <a:spcPts val="0"/>
              </a:spcBef>
              <a:buClr>
                <a:srgbClr val="9C3FD8"/>
              </a:buClr>
              <a:buFont typeface="Courier New" panose="02070309020205020404" pitchFamily="49" charset="0"/>
              <a:buChar char="o"/>
            </a:pPr>
            <a:r>
              <a:rPr lang="en-IE" sz="1800" dirty="0"/>
              <a:t>identify our current strongest learning style and what this means for our learning</a:t>
            </a:r>
          </a:p>
          <a:p>
            <a:pPr marL="342900" indent="-342900">
              <a:spcBef>
                <a:spcPts val="0"/>
              </a:spcBef>
              <a:buClr>
                <a:srgbClr val="9C3FD8"/>
              </a:buClr>
              <a:buFont typeface="Courier New" panose="02070309020205020404" pitchFamily="49" charset="0"/>
              <a:buChar char="o"/>
            </a:pPr>
            <a:r>
              <a:rPr lang="en-IE" sz="1800" dirty="0"/>
              <a:t>make the link between learning and teaching strategies and our learning styles</a:t>
            </a:r>
          </a:p>
          <a:p>
            <a:pPr marL="342900" indent="-342900">
              <a:spcBef>
                <a:spcPts val="0"/>
              </a:spcBef>
              <a:buClr>
                <a:srgbClr val="9C3FD8"/>
              </a:buClr>
              <a:buFont typeface="Courier New" panose="02070309020205020404" pitchFamily="49" charset="0"/>
              <a:buChar char="o"/>
            </a:pPr>
            <a:r>
              <a:rPr lang="en-IE" sz="1800" dirty="0"/>
              <a:t>reflect on what we did well and what we could improve</a:t>
            </a:r>
          </a:p>
          <a:p>
            <a:pPr marL="342900" indent="-342900">
              <a:spcBef>
                <a:spcPts val="0"/>
              </a:spcBef>
            </a:pPr>
            <a:endParaRPr lang="en-IE" sz="1900" dirty="0"/>
          </a:p>
        </p:txBody>
      </p:sp>
      <p:sp>
        <p:nvSpPr>
          <p:cNvPr id="166" name="Google Shape;166;p2"/>
          <p:cNvSpPr txBox="1">
            <a:spLocks noGrp="1"/>
          </p:cNvSpPr>
          <p:nvPr>
            <p:ph type="body" idx="2"/>
          </p:nvPr>
        </p:nvSpPr>
        <p:spPr>
          <a:xfrm>
            <a:off x="9072558" y="3006264"/>
            <a:ext cx="2909455" cy="363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334E"/>
              </a:buClr>
              <a:buSzPts val="2000"/>
              <a:buNone/>
            </a:pPr>
            <a:r>
              <a:rPr lang="en-IE" b="1" dirty="0"/>
              <a:t>Key Skills</a:t>
            </a:r>
          </a:p>
          <a:p>
            <a:pPr marL="263525" indent="-263525">
              <a:spcBef>
                <a:spcPts val="0"/>
              </a:spcBef>
            </a:pPr>
            <a:r>
              <a:rPr lang="en-IE" dirty="0"/>
              <a:t>Being literate</a:t>
            </a:r>
          </a:p>
          <a:p>
            <a:pPr marL="263525" indent="-263525">
              <a:spcBef>
                <a:spcPts val="0"/>
              </a:spcBef>
            </a:pPr>
            <a:r>
              <a:rPr lang="en-IE" dirty="0"/>
              <a:t>Managing myself</a:t>
            </a:r>
          </a:p>
          <a:p>
            <a:pPr marL="263525" indent="-263525">
              <a:spcBef>
                <a:spcPts val="0"/>
              </a:spcBef>
            </a:pPr>
            <a:r>
              <a:rPr lang="en-IE" dirty="0"/>
              <a:t>Staying well</a:t>
            </a:r>
          </a:p>
          <a:p>
            <a:pPr marL="263525" indent="-263525">
              <a:spcBef>
                <a:spcPts val="0"/>
              </a:spcBef>
            </a:pPr>
            <a:r>
              <a:rPr lang="en-IE" dirty="0"/>
              <a:t>Managing information and thinking</a:t>
            </a:r>
          </a:p>
          <a:p>
            <a:pPr marL="263525" indent="-263525">
              <a:spcBef>
                <a:spcPts val="0"/>
              </a:spcBef>
            </a:pPr>
            <a:r>
              <a:rPr lang="en-IE" dirty="0"/>
              <a:t>Being numerate</a:t>
            </a:r>
          </a:p>
          <a:p>
            <a:pPr marL="263525" indent="-263525">
              <a:spcBef>
                <a:spcPts val="0"/>
              </a:spcBef>
            </a:pPr>
            <a:r>
              <a:rPr lang="en-IE" dirty="0"/>
              <a:t>Being creative</a:t>
            </a:r>
          </a:p>
          <a:p>
            <a:pPr marL="263525" indent="-263525">
              <a:spcBef>
                <a:spcPts val="0"/>
              </a:spcBef>
            </a:pPr>
            <a:r>
              <a:rPr lang="en-IE" dirty="0"/>
              <a:t>Working with others</a:t>
            </a:r>
          </a:p>
          <a:p>
            <a:pPr marL="263525" indent="-263525">
              <a:spcBef>
                <a:spcPts val="0"/>
              </a:spcBef>
            </a:pPr>
            <a:r>
              <a:rPr lang="en-IE" dirty="0"/>
              <a:t>Communicating</a:t>
            </a:r>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p:txBody>
      </p:sp>
      <p:graphicFrame>
        <p:nvGraphicFramePr>
          <p:cNvPr id="167" name="Google Shape;167;p2"/>
          <p:cNvGraphicFramePr/>
          <p:nvPr>
            <p:extLst>
              <p:ext uri="{D42A27DB-BD31-4B8C-83A1-F6EECF244321}">
                <p14:modId xmlns:p14="http://schemas.microsoft.com/office/powerpoint/2010/main" val="4283881145"/>
              </p:ext>
            </p:extLst>
          </p:nvPr>
        </p:nvGraphicFramePr>
        <p:xfrm>
          <a:off x="513149" y="3692952"/>
          <a:ext cx="8128000" cy="2947831"/>
        </p:xfrm>
        <a:graphic>
          <a:graphicData uri="http://schemas.openxmlformats.org/drawingml/2006/table">
            <a:tbl>
              <a:tblPr firstRow="1" bandRow="1">
                <a:noFill/>
                <a:tableStyleId>{D0C22D7A-A71E-4F7F-B25F-03412A6EF1EF}</a:tableStyleId>
              </a:tblPr>
              <a:tblGrid>
                <a:gridCol w="954407">
                  <a:extLst>
                    <a:ext uri="{9D8B030D-6E8A-4147-A177-3AD203B41FA5}">
                      <a16:colId xmlns:a16="http://schemas.microsoft.com/office/drawing/2014/main" val="20000"/>
                    </a:ext>
                  </a:extLst>
                </a:gridCol>
                <a:gridCol w="1286933">
                  <a:extLst>
                    <a:ext uri="{9D8B030D-6E8A-4147-A177-3AD203B41FA5}">
                      <a16:colId xmlns:a16="http://schemas.microsoft.com/office/drawing/2014/main" val="20001"/>
                    </a:ext>
                  </a:extLst>
                </a:gridCol>
                <a:gridCol w="5886660">
                  <a:extLst>
                    <a:ext uri="{9D8B030D-6E8A-4147-A177-3AD203B41FA5}">
                      <a16:colId xmlns:a16="http://schemas.microsoft.com/office/drawing/2014/main" val="20003"/>
                    </a:ext>
                  </a:extLst>
                </a:gridCol>
              </a:tblGrid>
              <a:tr h="27175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i="0" dirty="0">
                          <a:solidFill>
                            <a:srgbClr val="9C3FD8"/>
                          </a:solidFill>
                          <a:latin typeface="Arial"/>
                          <a:ea typeface="Arial"/>
                          <a:cs typeface="Arial"/>
                          <a:sym typeface="Arial"/>
                        </a:rPr>
                        <a:t>SLIDES</a:t>
                      </a:r>
                      <a:endParaRPr sz="1600" b="1"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US" sz="1600" b="1" i="0" dirty="0">
                          <a:solidFill>
                            <a:srgbClr val="9C3FD8"/>
                          </a:solidFill>
                          <a:latin typeface="Arial"/>
                          <a:cs typeface="Arial"/>
                          <a:sym typeface="Arial"/>
                        </a:rPr>
                        <a:t>ACTIVITY</a:t>
                      </a:r>
                      <a:endParaRPr sz="1600" dirty="0"/>
                    </a:p>
                  </a:txBody>
                  <a:tcPr marL="91450" marR="91450" marT="45725" marB="45725">
                    <a:solidFill>
                      <a:schemeClr val="bg1"/>
                    </a:solidFill>
                  </a:tcPr>
                </a:tc>
                <a:tc>
                  <a:txBody>
                    <a:bodyPr/>
                    <a:lstStyle/>
                    <a:p>
                      <a:pPr marL="0" marR="0" lvl="0" indent="0" algn="l" rtl="0">
                        <a:spcBef>
                          <a:spcPts val="0"/>
                        </a:spcBef>
                        <a:spcAft>
                          <a:spcPts val="0"/>
                        </a:spcAft>
                        <a:buNone/>
                      </a:pPr>
                      <a:r>
                        <a:rPr lang="en-US" sz="1600" b="1" i="0" dirty="0">
                          <a:solidFill>
                            <a:srgbClr val="9C3FD8"/>
                          </a:solidFill>
                          <a:latin typeface="Arial"/>
                          <a:ea typeface="Arial"/>
                          <a:cs typeface="Arial"/>
                          <a:sym typeface="Arial"/>
                        </a:rPr>
                        <a:t>What will we be doing?</a:t>
                      </a:r>
                      <a:endParaRPr sz="1600" dirty="0"/>
                    </a:p>
                  </a:txBody>
                  <a:tcPr marL="91450" marR="91450" marT="45725" marB="45725">
                    <a:solidFill>
                      <a:schemeClr val="bg1"/>
                    </a:solidFill>
                  </a:tcPr>
                </a:tc>
                <a:extLst>
                  <a:ext uri="{0D108BD9-81ED-4DB2-BD59-A6C34878D82A}">
                    <a16:rowId xmlns:a16="http://schemas.microsoft.com/office/drawing/2014/main" val="10000"/>
                  </a:ext>
                </a:extLst>
              </a:tr>
              <a:tr h="317117">
                <a:tc>
                  <a:txBody>
                    <a:bodyPr/>
                    <a:lstStyle/>
                    <a:p>
                      <a:pPr marL="0" marR="0" lvl="0" indent="0" algn="l" rtl="0">
                        <a:spcBef>
                          <a:spcPts val="0"/>
                        </a:spcBef>
                        <a:spcAft>
                          <a:spcPts val="0"/>
                        </a:spcAft>
                        <a:buNone/>
                      </a:pPr>
                      <a:r>
                        <a:rPr lang="en-IE" sz="1300" b="0" i="0" dirty="0">
                          <a:latin typeface="Arial"/>
                          <a:ea typeface="Arial"/>
                          <a:cs typeface="Arial"/>
                          <a:sym typeface="Arial"/>
                        </a:rPr>
                        <a:t>3</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1300" b="0" i="0" dirty="0">
                          <a:latin typeface="Arial"/>
                          <a:ea typeface="Arial"/>
                          <a:cs typeface="Arial"/>
                          <a:sym typeface="Arial"/>
                        </a:rPr>
                        <a:t>Introduction to the icons</a:t>
                      </a:r>
                    </a:p>
                  </a:txBody>
                  <a:tcPr marL="91450" marR="91450" marT="45725" marB="45725">
                    <a:solidFill>
                      <a:schemeClr val="bg1"/>
                    </a:solidFill>
                  </a:tcPr>
                </a:tc>
                <a:extLst>
                  <a:ext uri="{0D108BD9-81ED-4DB2-BD59-A6C34878D82A}">
                    <a16:rowId xmlns:a16="http://schemas.microsoft.com/office/drawing/2014/main" val="2373047786"/>
                  </a:ext>
                </a:extLst>
              </a:tr>
              <a:tr h="317117">
                <a:tc>
                  <a:txBody>
                    <a:bodyPr/>
                    <a:lstStyle/>
                    <a:p>
                      <a:pPr marL="0" marR="0" lvl="0" indent="0" algn="l" rtl="0">
                        <a:spcBef>
                          <a:spcPts val="0"/>
                        </a:spcBef>
                        <a:spcAft>
                          <a:spcPts val="0"/>
                        </a:spcAft>
                        <a:buNone/>
                      </a:pPr>
                      <a:r>
                        <a:rPr lang="en-IE" sz="1300" b="0" i="0" dirty="0">
                          <a:latin typeface="Arial"/>
                          <a:ea typeface="Arial"/>
                          <a:cs typeface="Arial"/>
                          <a:sym typeface="Arial"/>
                        </a:rPr>
                        <a:t>4-6</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IE" sz="1300" b="0" i="0" dirty="0">
                          <a:latin typeface="Arial"/>
                          <a:ea typeface="Arial"/>
                          <a:cs typeface="Arial"/>
                          <a:sym typeface="Arial"/>
                        </a:rPr>
                        <a:t>1</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IE" sz="1300" b="0" i="0" dirty="0">
                          <a:latin typeface="Arial"/>
                          <a:ea typeface="Arial"/>
                          <a:cs typeface="Arial"/>
                          <a:sym typeface="Arial"/>
                        </a:rPr>
                        <a:t>Discussing a range of learning and teaching strategies – the ones we enjoy and the ones that really help us learn</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1"/>
                  </a:ext>
                </a:extLst>
              </a:tr>
              <a:tr h="317117">
                <a:tc>
                  <a:txBody>
                    <a:bodyPr/>
                    <a:lstStyle/>
                    <a:p>
                      <a:pPr marL="0" marR="0" lvl="0" indent="0" algn="l" rtl="0">
                        <a:spcBef>
                          <a:spcPts val="0"/>
                        </a:spcBef>
                        <a:spcAft>
                          <a:spcPts val="0"/>
                        </a:spcAft>
                        <a:buNone/>
                      </a:pPr>
                      <a:r>
                        <a:rPr lang="en-IE" sz="1300" b="0" i="0" dirty="0">
                          <a:latin typeface="Arial"/>
                          <a:ea typeface="Arial"/>
                          <a:cs typeface="Arial"/>
                          <a:sym typeface="Arial"/>
                        </a:rPr>
                        <a:t>7-12</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IE" sz="1300" b="0" i="0" dirty="0">
                          <a:latin typeface="Arial"/>
                          <a:ea typeface="Arial"/>
                          <a:cs typeface="Arial"/>
                          <a:sym typeface="Arial"/>
                        </a:rPr>
                        <a:t>2</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IE" sz="1300" b="0" i="0" dirty="0">
                          <a:latin typeface="Arial"/>
                          <a:ea typeface="Arial"/>
                          <a:cs typeface="Arial"/>
                          <a:sym typeface="Arial"/>
                        </a:rPr>
                        <a:t>Finding out about our learning styles or strengths by doing a Quiz and calculating our results. </a:t>
                      </a:r>
                      <a:r>
                        <a:rPr lang="en-IE" sz="1300" b="1" i="0" dirty="0">
                          <a:latin typeface="Arial"/>
                          <a:ea typeface="Arial"/>
                          <a:cs typeface="Arial"/>
                          <a:sym typeface="Arial"/>
                        </a:rPr>
                        <a:t>NB: Print copies of the Quiz in advance</a:t>
                      </a:r>
                      <a:endParaRPr lang="en-IE" sz="1300" b="0" i="0" dirty="0">
                        <a:latin typeface="Arial"/>
                        <a:ea typeface="Arial"/>
                        <a:cs typeface="Arial"/>
                        <a:sym typeface="Arial"/>
                      </a:endParaRPr>
                    </a:p>
                    <a:p>
                      <a:pPr marL="0" marR="0" lvl="0" indent="0" algn="l" rtl="0">
                        <a:spcBef>
                          <a:spcPts val="0"/>
                        </a:spcBef>
                        <a:spcAft>
                          <a:spcPts val="0"/>
                        </a:spcAft>
                        <a:buNone/>
                      </a:pPr>
                      <a:r>
                        <a:rPr lang="en-IE" sz="1300" b="0" i="0" dirty="0">
                          <a:latin typeface="Arial"/>
                          <a:ea typeface="Arial"/>
                          <a:cs typeface="Arial"/>
                          <a:sym typeface="Arial"/>
                        </a:rPr>
                        <a:t>Reflecting on the experience of doing and discussing the Quiz </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2"/>
                  </a:ext>
                </a:extLst>
              </a:tr>
              <a:tr h="317117">
                <a:tc>
                  <a:txBody>
                    <a:bodyPr/>
                    <a:lstStyle/>
                    <a:p>
                      <a:pPr marL="0" marR="0" lvl="0" indent="0" algn="l" rtl="0">
                        <a:spcBef>
                          <a:spcPts val="0"/>
                        </a:spcBef>
                        <a:spcAft>
                          <a:spcPts val="0"/>
                        </a:spcAft>
                        <a:buNone/>
                      </a:pPr>
                      <a:r>
                        <a:rPr lang="en-IE" sz="1300" b="0" i="0" dirty="0">
                          <a:latin typeface="Arial"/>
                          <a:ea typeface="Arial"/>
                          <a:cs typeface="Arial"/>
                          <a:sym typeface="Arial"/>
                        </a:rPr>
                        <a:t>13</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IE" sz="1300" b="0" i="0" dirty="0">
                          <a:latin typeface="Arial"/>
                          <a:ea typeface="Arial"/>
                          <a:cs typeface="Arial"/>
                          <a:sym typeface="Arial"/>
                        </a:rPr>
                        <a:t>3</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IE" sz="1300" b="0" i="0" dirty="0">
                          <a:latin typeface="Arial"/>
                          <a:ea typeface="Arial"/>
                          <a:cs typeface="Arial"/>
                          <a:sym typeface="Arial"/>
                        </a:rPr>
                        <a:t>Discussing the learning and teaching strategies that suit different learning styles</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3"/>
                  </a:ext>
                </a:extLst>
              </a:tr>
              <a:tr h="317117">
                <a:tc>
                  <a:txBody>
                    <a:bodyPr/>
                    <a:lstStyle/>
                    <a:p>
                      <a:pPr marL="0" marR="0" lvl="0" indent="0" algn="l" rtl="0">
                        <a:spcBef>
                          <a:spcPts val="0"/>
                        </a:spcBef>
                        <a:spcAft>
                          <a:spcPts val="0"/>
                        </a:spcAft>
                        <a:buNone/>
                      </a:pPr>
                      <a:r>
                        <a:rPr lang="en-IE" sz="1300" dirty="0"/>
                        <a:t>14</a:t>
                      </a:r>
                      <a:endParaRPr sz="1300" dirty="0"/>
                    </a:p>
                  </a:txBody>
                  <a:tcPr marL="91450" marR="91450" marT="45725" marB="45725" anchor="ctr">
                    <a:solidFill>
                      <a:schemeClr val="bg1"/>
                    </a:solidFill>
                  </a:tcPr>
                </a:tc>
                <a:tc>
                  <a:txBody>
                    <a:bodyPr/>
                    <a:lstStyle/>
                    <a:p>
                      <a:pPr marL="0" marR="0" lvl="0" indent="0" algn="l" rtl="0">
                        <a:spcBef>
                          <a:spcPts val="0"/>
                        </a:spcBef>
                        <a:spcAft>
                          <a:spcPts val="0"/>
                        </a:spcAft>
                        <a:buNone/>
                      </a:pPr>
                      <a:r>
                        <a:rPr lang="en-IE" sz="1300" b="0" i="0" dirty="0">
                          <a:latin typeface="Arial"/>
                          <a:ea typeface="Arial"/>
                          <a:cs typeface="Arial"/>
                          <a:sym typeface="Arial"/>
                        </a:rPr>
                        <a:t>4</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1300" b="0" i="0" dirty="0">
                          <a:latin typeface="Arial"/>
                          <a:ea typeface="Arial"/>
                          <a:cs typeface="Arial"/>
                          <a:sym typeface="Arial"/>
                        </a:rPr>
                        <a:t>Checking in with the learning intentions</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706553923"/>
                  </a:ext>
                </a:extLst>
              </a:tr>
              <a:tr h="317117">
                <a:tc>
                  <a:txBody>
                    <a:bodyPr/>
                    <a:lstStyle/>
                    <a:p>
                      <a:pPr marL="0" marR="0" lvl="0" indent="0" algn="l" rtl="0">
                        <a:spcBef>
                          <a:spcPts val="0"/>
                        </a:spcBef>
                        <a:spcAft>
                          <a:spcPts val="0"/>
                        </a:spcAft>
                        <a:buNone/>
                      </a:pPr>
                      <a:r>
                        <a:rPr lang="en-IE" sz="1300" dirty="0"/>
                        <a:t>15</a:t>
                      </a:r>
                      <a:endParaRPr sz="1300" dirty="0"/>
                    </a:p>
                  </a:txBody>
                  <a:tcPr marL="91450" marR="91450" marT="45725" marB="45725" anchor="ctr">
                    <a:solidFill>
                      <a:schemeClr val="bg1"/>
                    </a:solidFill>
                  </a:tcPr>
                </a:tc>
                <a:tc>
                  <a:txBody>
                    <a:bodyPr/>
                    <a:lstStyle/>
                    <a:p>
                      <a:pPr marL="0" marR="0" lvl="0" indent="0" algn="l" rtl="0">
                        <a:spcBef>
                          <a:spcPts val="0"/>
                        </a:spcBef>
                        <a:spcAft>
                          <a:spcPts val="0"/>
                        </a:spcAft>
                        <a:buNone/>
                      </a:pPr>
                      <a:r>
                        <a:rPr lang="en-IE" sz="1300" b="0" i="0" dirty="0">
                          <a:latin typeface="Arial"/>
                          <a:ea typeface="Arial"/>
                          <a:cs typeface="Arial"/>
                          <a:sym typeface="Arial"/>
                        </a:rPr>
                        <a:t>Extension task</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1300" b="0" i="0" dirty="0">
                          <a:latin typeface="Arial"/>
                          <a:ea typeface="Arial"/>
                          <a:cs typeface="Arial"/>
                          <a:sym typeface="Arial"/>
                        </a:rPr>
                        <a:t>Surveying our teachers</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52755288"/>
                  </a:ext>
                </a:extLst>
              </a:tr>
            </a:tbl>
          </a:graphicData>
        </a:graphic>
      </p:graphicFrame>
      <p:sp>
        <p:nvSpPr>
          <p:cNvPr id="2" name="Google Shape;28;p32">
            <a:extLst>
              <a:ext uri="{FF2B5EF4-FFF2-40B4-BE49-F238E27FC236}">
                <a16:creationId xmlns:a16="http://schemas.microsoft.com/office/drawing/2014/main" id="{683439F6-3050-228C-DE16-858292F9CF69}"/>
              </a:ext>
            </a:extLst>
          </p:cNvPr>
          <p:cNvSpPr txBox="1"/>
          <p:nvPr/>
        </p:nvSpPr>
        <p:spPr>
          <a:xfrm>
            <a:off x="9072558" y="328053"/>
            <a:ext cx="2909457" cy="35298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1" i="0" u="none" strike="noStrike" cap="none" dirty="0">
                <a:solidFill>
                  <a:schemeClr val="lt1"/>
                </a:solidFill>
                <a:latin typeface="Arial"/>
                <a:ea typeface="Arial"/>
                <a:cs typeface="Arial"/>
                <a:sym typeface="Arial"/>
              </a:rPr>
              <a:t>Duration: </a:t>
            </a:r>
            <a:r>
              <a:rPr lang="en-US" sz="1800" i="0" u="none" strike="noStrike" cap="none" dirty="0">
                <a:solidFill>
                  <a:schemeClr val="lt1"/>
                </a:solidFill>
                <a:latin typeface="Arial"/>
                <a:ea typeface="Arial"/>
                <a:cs typeface="Arial"/>
                <a:sym typeface="Arial"/>
              </a:rPr>
              <a:t>Approx. </a:t>
            </a:r>
            <a:r>
              <a:rPr lang="en-US" sz="1800" dirty="0">
                <a:solidFill>
                  <a:schemeClr val="lt1"/>
                </a:solidFill>
              </a:rPr>
              <a:t>2</a:t>
            </a:r>
            <a:r>
              <a:rPr lang="en-US" sz="1800" i="0" u="none" strike="noStrike" cap="none" dirty="0">
                <a:solidFill>
                  <a:schemeClr val="lt1"/>
                </a:solidFill>
                <a:latin typeface="Arial"/>
                <a:ea typeface="Arial"/>
                <a:cs typeface="Arial"/>
                <a:sym typeface="Arial"/>
              </a:rPr>
              <a:t> hours</a:t>
            </a:r>
          </a:p>
        </p:txBody>
      </p:sp>
      <p:sp>
        <p:nvSpPr>
          <p:cNvPr id="3" name="Google Shape;29;p32">
            <a:extLst>
              <a:ext uri="{FF2B5EF4-FFF2-40B4-BE49-F238E27FC236}">
                <a16:creationId xmlns:a16="http://schemas.microsoft.com/office/drawing/2014/main" id="{A9E45EA8-2C67-963C-3F95-B2D2BE804907}"/>
              </a:ext>
            </a:extLst>
          </p:cNvPr>
          <p:cNvSpPr txBox="1"/>
          <p:nvPr/>
        </p:nvSpPr>
        <p:spPr>
          <a:xfrm>
            <a:off x="9072559" y="971098"/>
            <a:ext cx="2909455" cy="1634267"/>
          </a:xfrm>
          <a:prstGeom prst="rect">
            <a:avLst/>
          </a:prstGeom>
          <a:noFill/>
          <a:ln>
            <a:noFill/>
          </a:ln>
        </p:spPr>
        <p:txBody>
          <a:bodyPr spcFirstLastPara="1" wrap="square" lIns="91425" tIns="45700" rIns="91425" bIns="45700" anchor="ctr" anchorCtr="0">
            <a:noAutofit/>
          </a:bodyPr>
          <a:lstStyle/>
          <a:p>
            <a:pPr lvl="2">
              <a:lnSpc>
                <a:spcPct val="90000"/>
              </a:lnSpc>
              <a:buClr>
                <a:srgbClr val="01334E"/>
              </a:buClr>
              <a:buSzPts val="1800"/>
            </a:pPr>
            <a:r>
              <a:rPr lang="en-IE" sz="2000" b="1" i="0" u="none" strike="noStrike" cap="none" dirty="0">
                <a:solidFill>
                  <a:srgbClr val="01334E"/>
                </a:solidFill>
                <a:latin typeface="Arial"/>
                <a:ea typeface="Arial"/>
                <a:cs typeface="Arial"/>
                <a:sym typeface="Arial"/>
              </a:rPr>
              <a:t>Wellbeing Indicators</a:t>
            </a:r>
          </a:p>
          <a:p>
            <a:pPr marL="285750" lvl="2" indent="-285750">
              <a:lnSpc>
                <a:spcPct val="90000"/>
              </a:lnSpc>
              <a:buClr>
                <a:srgbClr val="01334E"/>
              </a:buClr>
              <a:buSzPts val="1800"/>
              <a:buFont typeface="Arial" panose="020B0604020202020204" pitchFamily="34" charset="0"/>
              <a:buChar char="•"/>
            </a:pPr>
            <a:r>
              <a:rPr lang="en-IE" sz="2000" i="0" u="none" strike="noStrike" cap="none" dirty="0">
                <a:solidFill>
                  <a:srgbClr val="01334E"/>
                </a:solidFill>
                <a:latin typeface="Arial"/>
                <a:ea typeface="Arial"/>
                <a:cs typeface="Arial"/>
                <a:sym typeface="Arial"/>
              </a:rPr>
              <a:t>Resilient</a:t>
            </a:r>
          </a:p>
          <a:p>
            <a:pPr marL="285750" lvl="2" indent="-285750">
              <a:lnSpc>
                <a:spcPct val="90000"/>
              </a:lnSpc>
              <a:buClr>
                <a:srgbClr val="01334E"/>
              </a:buClr>
              <a:buSzPts val="1800"/>
              <a:buFont typeface="Arial" panose="020B0604020202020204" pitchFamily="34" charset="0"/>
              <a:buChar char="•"/>
            </a:pPr>
            <a:r>
              <a:rPr lang="en-IE" sz="2000" dirty="0">
                <a:solidFill>
                  <a:srgbClr val="01334E"/>
                </a:solidFill>
              </a:rPr>
              <a:t>Connected</a:t>
            </a:r>
            <a:endParaRPr lang="en-IE" sz="2000" i="0" u="none" strike="noStrike" cap="none" dirty="0">
              <a:solidFill>
                <a:srgbClr val="01334E"/>
              </a:solidFill>
              <a:latin typeface="Arial"/>
              <a:ea typeface="Arial"/>
              <a:cs typeface="Arial"/>
              <a:sym typeface="Arial"/>
            </a:endParaRPr>
          </a:p>
          <a:p>
            <a:pPr marL="285750" lvl="2" indent="-285750">
              <a:lnSpc>
                <a:spcPct val="90000"/>
              </a:lnSpc>
              <a:buClr>
                <a:srgbClr val="01334E"/>
              </a:buClr>
              <a:buSzPts val="1800"/>
              <a:buFont typeface="Arial" panose="020B0604020202020204" pitchFamily="34" charset="0"/>
              <a:buChar char="•"/>
            </a:pPr>
            <a:r>
              <a:rPr lang="en-IE" sz="2000" dirty="0">
                <a:solidFill>
                  <a:srgbClr val="01334E"/>
                </a:solidFill>
              </a:rPr>
              <a:t>Aware</a:t>
            </a:r>
            <a:endParaRPr sz="2000" i="0" u="none" strike="noStrike" cap="none" dirty="0">
              <a:solidFill>
                <a:srgbClr val="01334E"/>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334E"/>
              </a:buClr>
              <a:buSzPts val="1800"/>
              <a:buFont typeface="Arial"/>
              <a:buNone/>
            </a:pPr>
            <a:r>
              <a:rPr lang="en-IE" dirty="0"/>
              <a:t>Unit 2, Introduction</a:t>
            </a:r>
            <a:endParaRPr dirty="0"/>
          </a:p>
        </p:txBody>
      </p:sp>
      <p:sp>
        <p:nvSpPr>
          <p:cNvPr id="207" name="Google Shape;207;p8"/>
          <p:cNvSpPr txBox="1">
            <a:spLocks noGrp="1"/>
          </p:cNvSpPr>
          <p:nvPr>
            <p:ph type="body" idx="1"/>
          </p:nvPr>
        </p:nvSpPr>
        <p:spPr>
          <a:xfrm>
            <a:off x="661059" y="1330012"/>
            <a:ext cx="4969554" cy="22272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1334E"/>
              </a:buClr>
              <a:buSzPts val="4000"/>
              <a:buNone/>
            </a:pPr>
            <a:r>
              <a:rPr lang="en-IE" sz="2000" dirty="0"/>
              <a:t>Hi, I’m Dave. </a:t>
            </a:r>
          </a:p>
          <a:p>
            <a:pPr marL="0" lvl="0" indent="0" algn="ctr" rtl="0">
              <a:lnSpc>
                <a:spcPct val="90000"/>
              </a:lnSpc>
              <a:spcBef>
                <a:spcPts val="0"/>
              </a:spcBef>
              <a:spcAft>
                <a:spcPts val="0"/>
              </a:spcAft>
              <a:buClr>
                <a:srgbClr val="01334E"/>
              </a:buClr>
              <a:buSzPts val="4000"/>
              <a:buNone/>
            </a:pPr>
            <a:r>
              <a:rPr lang="en-IE" sz="2000" dirty="0"/>
              <a:t>Nice to meet you! </a:t>
            </a:r>
          </a:p>
          <a:p>
            <a:pPr marL="0" lvl="0" indent="0" algn="ctr" rtl="0">
              <a:lnSpc>
                <a:spcPct val="90000"/>
              </a:lnSpc>
              <a:spcBef>
                <a:spcPts val="0"/>
              </a:spcBef>
              <a:spcAft>
                <a:spcPts val="0"/>
              </a:spcAft>
              <a:buClr>
                <a:srgbClr val="01334E"/>
              </a:buClr>
              <a:buSzPts val="4000"/>
              <a:buNone/>
            </a:pPr>
            <a:r>
              <a:rPr lang="en-IE" sz="2000" dirty="0"/>
              <a:t>I’m here to tell you that we use icons (the small pictures below) in this unit. These will help you to understand what you will be doing during the different activities. </a:t>
            </a:r>
          </a:p>
          <a:p>
            <a:pPr marL="0" lvl="0" indent="0" algn="ctr" rtl="0">
              <a:lnSpc>
                <a:spcPct val="90000"/>
              </a:lnSpc>
              <a:spcBef>
                <a:spcPts val="0"/>
              </a:spcBef>
              <a:spcAft>
                <a:spcPts val="0"/>
              </a:spcAft>
              <a:buClr>
                <a:srgbClr val="01334E"/>
              </a:buClr>
              <a:buSzPts val="4000"/>
              <a:buNone/>
            </a:pPr>
            <a:r>
              <a:rPr lang="en-IE" sz="2000" dirty="0"/>
              <a:t>Have fun (and learn lots)!</a:t>
            </a:r>
          </a:p>
          <a:p>
            <a:pPr marL="0" lvl="0" indent="0" algn="ctr" rtl="0">
              <a:lnSpc>
                <a:spcPct val="90000"/>
              </a:lnSpc>
              <a:spcBef>
                <a:spcPts val="0"/>
              </a:spcBef>
              <a:spcAft>
                <a:spcPts val="0"/>
              </a:spcAft>
              <a:buClr>
                <a:srgbClr val="01334E"/>
              </a:buClr>
              <a:buSzPts val="4000"/>
              <a:buNone/>
            </a:pPr>
            <a:r>
              <a:rPr lang="en-IE" sz="2800" dirty="0"/>
              <a:t> </a:t>
            </a:r>
            <a:endParaRPr sz="2800" dirty="0"/>
          </a:p>
        </p:txBody>
      </p:sp>
      <p:pic>
        <p:nvPicPr>
          <p:cNvPr id="209" name="Google Shape;209;p8" descr="Icon&#10;&#10;Description automatically generated with low confidence"/>
          <p:cNvPicPr preferRelativeResize="0"/>
          <p:nvPr/>
        </p:nvPicPr>
        <p:blipFill rotWithShape="1">
          <a:blip r:embed="rId3">
            <a:alphaModFix/>
          </a:blip>
          <a:srcRect/>
          <a:stretch/>
        </p:blipFill>
        <p:spPr>
          <a:xfrm>
            <a:off x="1171983" y="1349981"/>
            <a:ext cx="685903" cy="433659"/>
          </a:xfrm>
          <a:prstGeom prst="rect">
            <a:avLst/>
          </a:prstGeom>
          <a:noFill/>
          <a:ln>
            <a:noFill/>
          </a:ln>
        </p:spPr>
      </p:pic>
      <p:pic>
        <p:nvPicPr>
          <p:cNvPr id="210" name="Google Shape;210;p8" descr="Icon&#10;&#10;Description automatically generated with low confidence"/>
          <p:cNvPicPr preferRelativeResize="0"/>
          <p:nvPr/>
        </p:nvPicPr>
        <p:blipFill rotWithShape="1">
          <a:blip r:embed="rId3">
            <a:alphaModFix/>
          </a:blip>
          <a:srcRect/>
          <a:stretch/>
        </p:blipFill>
        <p:spPr>
          <a:xfrm rot="10800000">
            <a:off x="4832632" y="3140637"/>
            <a:ext cx="685903" cy="433659"/>
          </a:xfrm>
          <a:prstGeom prst="rect">
            <a:avLst/>
          </a:prstGeom>
          <a:noFill/>
          <a:ln>
            <a:noFill/>
          </a:ln>
        </p:spPr>
      </p:pic>
      <p:grpSp>
        <p:nvGrpSpPr>
          <p:cNvPr id="17" name="Group 16">
            <a:extLst>
              <a:ext uri="{FF2B5EF4-FFF2-40B4-BE49-F238E27FC236}">
                <a16:creationId xmlns:a16="http://schemas.microsoft.com/office/drawing/2014/main" id="{F227C52B-9564-A6C4-3556-C2460EBDD5FD}"/>
              </a:ext>
            </a:extLst>
          </p:cNvPr>
          <p:cNvGrpSpPr/>
          <p:nvPr/>
        </p:nvGrpSpPr>
        <p:grpSpPr>
          <a:xfrm>
            <a:off x="602961" y="3893964"/>
            <a:ext cx="5493039" cy="2730755"/>
            <a:chOff x="602961" y="3993980"/>
            <a:chExt cx="5493039" cy="2730755"/>
          </a:xfrm>
        </p:grpSpPr>
        <p:pic>
          <p:nvPicPr>
            <p:cNvPr id="11" name="Google Shape;425;p21" descr="Shape, square&#10;&#10;Description automatically generated">
              <a:extLst>
                <a:ext uri="{FF2B5EF4-FFF2-40B4-BE49-F238E27FC236}">
                  <a16:creationId xmlns:a16="http://schemas.microsoft.com/office/drawing/2014/main" id="{6F4A2433-C0D7-E050-42A5-81E150095675}"/>
                </a:ext>
              </a:extLst>
            </p:cNvPr>
            <p:cNvPicPr preferRelativeResize="0"/>
            <p:nvPr/>
          </p:nvPicPr>
          <p:blipFill rotWithShape="1">
            <a:blip r:embed="rId4">
              <a:alphaModFix/>
            </a:blip>
            <a:srcRect/>
            <a:stretch/>
          </p:blipFill>
          <p:spPr>
            <a:xfrm>
              <a:off x="610565" y="3993980"/>
              <a:ext cx="5181190" cy="2730755"/>
            </a:xfrm>
            <a:prstGeom prst="rect">
              <a:avLst/>
            </a:prstGeom>
            <a:noFill/>
            <a:ln>
              <a:noFill/>
            </a:ln>
          </p:spPr>
        </p:pic>
        <p:pic>
          <p:nvPicPr>
            <p:cNvPr id="3" name="Google Shape;326;p19" descr="Icon&#10;&#10;Description automatically generated">
              <a:extLst>
                <a:ext uri="{FF2B5EF4-FFF2-40B4-BE49-F238E27FC236}">
                  <a16:creationId xmlns:a16="http://schemas.microsoft.com/office/drawing/2014/main" id="{A19F2577-B3E6-DBB4-7AE0-F97F0F4A0127}"/>
                </a:ext>
              </a:extLst>
            </p:cNvPr>
            <p:cNvPicPr preferRelativeResize="0"/>
            <p:nvPr/>
          </p:nvPicPr>
          <p:blipFill rotWithShape="1">
            <a:blip r:embed="rId5">
              <a:alphaModFix/>
            </a:blip>
            <a:srcRect/>
            <a:stretch/>
          </p:blipFill>
          <p:spPr>
            <a:xfrm>
              <a:off x="3349481" y="4849842"/>
              <a:ext cx="1007241" cy="1007241"/>
            </a:xfrm>
            <a:prstGeom prst="rect">
              <a:avLst/>
            </a:prstGeom>
            <a:noFill/>
            <a:ln>
              <a:noFill/>
            </a:ln>
          </p:spPr>
        </p:pic>
        <p:pic>
          <p:nvPicPr>
            <p:cNvPr id="5" name="Google Shape;331;p19" descr="Icon&#10;&#10;Description automatically generated">
              <a:extLst>
                <a:ext uri="{FF2B5EF4-FFF2-40B4-BE49-F238E27FC236}">
                  <a16:creationId xmlns:a16="http://schemas.microsoft.com/office/drawing/2014/main" id="{3D86F3FF-16E5-0AC8-801D-82DD1743D988}"/>
                </a:ext>
              </a:extLst>
            </p:cNvPr>
            <p:cNvPicPr preferRelativeResize="0"/>
            <p:nvPr/>
          </p:nvPicPr>
          <p:blipFill rotWithShape="1">
            <a:blip r:embed="rId6">
              <a:alphaModFix/>
            </a:blip>
            <a:srcRect/>
            <a:stretch/>
          </p:blipFill>
          <p:spPr>
            <a:xfrm>
              <a:off x="602962" y="4024142"/>
              <a:ext cx="1007241" cy="1007241"/>
            </a:xfrm>
            <a:prstGeom prst="rect">
              <a:avLst/>
            </a:prstGeom>
            <a:noFill/>
            <a:ln>
              <a:noFill/>
            </a:ln>
          </p:spPr>
        </p:pic>
        <p:sp>
          <p:nvSpPr>
            <p:cNvPr id="7" name="TextBox 6">
              <a:extLst>
                <a:ext uri="{FF2B5EF4-FFF2-40B4-BE49-F238E27FC236}">
                  <a16:creationId xmlns:a16="http://schemas.microsoft.com/office/drawing/2014/main" id="{AC0D6F49-76D5-690B-8740-9E7182279A8F}"/>
                </a:ext>
              </a:extLst>
            </p:cNvPr>
            <p:cNvSpPr txBox="1"/>
            <p:nvPr/>
          </p:nvSpPr>
          <p:spPr>
            <a:xfrm>
              <a:off x="1501046" y="4349013"/>
              <a:ext cx="1840832" cy="369332"/>
            </a:xfrm>
            <a:prstGeom prst="rect">
              <a:avLst/>
            </a:prstGeom>
            <a:noFill/>
          </p:spPr>
          <p:txBody>
            <a:bodyPr wrap="square" rtlCol="0">
              <a:spAutoFit/>
            </a:bodyPr>
            <a:lstStyle/>
            <a:p>
              <a:r>
                <a:rPr lang="en-IE" sz="1800" dirty="0"/>
                <a:t>Individual work</a:t>
              </a:r>
            </a:p>
          </p:txBody>
        </p:sp>
        <p:sp>
          <p:nvSpPr>
            <p:cNvPr id="10" name="TextBox 9">
              <a:extLst>
                <a:ext uri="{FF2B5EF4-FFF2-40B4-BE49-F238E27FC236}">
                  <a16:creationId xmlns:a16="http://schemas.microsoft.com/office/drawing/2014/main" id="{CDC3503C-2617-70F5-03EB-B93B91D5A7F1}"/>
                </a:ext>
              </a:extLst>
            </p:cNvPr>
            <p:cNvSpPr txBox="1"/>
            <p:nvPr/>
          </p:nvSpPr>
          <p:spPr>
            <a:xfrm>
              <a:off x="4255168" y="5143248"/>
              <a:ext cx="1840832" cy="369332"/>
            </a:xfrm>
            <a:prstGeom prst="rect">
              <a:avLst/>
            </a:prstGeom>
            <a:noFill/>
          </p:spPr>
          <p:txBody>
            <a:bodyPr wrap="square" rtlCol="0">
              <a:spAutoFit/>
            </a:bodyPr>
            <a:lstStyle/>
            <a:p>
              <a:r>
                <a:rPr lang="en-IE" sz="1800" dirty="0"/>
                <a:t>Go online</a:t>
              </a:r>
            </a:p>
          </p:txBody>
        </p:sp>
        <p:pic>
          <p:nvPicPr>
            <p:cNvPr id="13" name="Google Shape;330;p19" descr="A picture containing text&#10;&#10;Description automatically generated">
              <a:extLst>
                <a:ext uri="{FF2B5EF4-FFF2-40B4-BE49-F238E27FC236}">
                  <a16:creationId xmlns:a16="http://schemas.microsoft.com/office/drawing/2014/main" id="{CE1BFD98-AC04-4F57-7FE6-09C909D514DC}"/>
                </a:ext>
              </a:extLst>
            </p:cNvPr>
            <p:cNvPicPr preferRelativeResize="0"/>
            <p:nvPr/>
          </p:nvPicPr>
          <p:blipFill rotWithShape="1">
            <a:blip r:embed="rId7">
              <a:alphaModFix/>
            </a:blip>
            <a:srcRect/>
            <a:stretch/>
          </p:blipFill>
          <p:spPr>
            <a:xfrm>
              <a:off x="602961" y="4870817"/>
              <a:ext cx="1007241" cy="1007241"/>
            </a:xfrm>
            <a:prstGeom prst="rect">
              <a:avLst/>
            </a:prstGeom>
            <a:noFill/>
            <a:ln>
              <a:noFill/>
            </a:ln>
          </p:spPr>
        </p:pic>
        <p:sp>
          <p:nvSpPr>
            <p:cNvPr id="14" name="TextBox 13">
              <a:extLst>
                <a:ext uri="{FF2B5EF4-FFF2-40B4-BE49-F238E27FC236}">
                  <a16:creationId xmlns:a16="http://schemas.microsoft.com/office/drawing/2014/main" id="{75751AFA-902A-0D60-9913-180FBBBF634B}"/>
                </a:ext>
              </a:extLst>
            </p:cNvPr>
            <p:cNvSpPr txBox="1"/>
            <p:nvPr/>
          </p:nvSpPr>
          <p:spPr>
            <a:xfrm>
              <a:off x="1514934" y="5201750"/>
              <a:ext cx="1840832" cy="369332"/>
            </a:xfrm>
            <a:prstGeom prst="rect">
              <a:avLst/>
            </a:prstGeom>
            <a:noFill/>
          </p:spPr>
          <p:txBody>
            <a:bodyPr wrap="square" rtlCol="0">
              <a:spAutoFit/>
            </a:bodyPr>
            <a:lstStyle/>
            <a:p>
              <a:r>
                <a:rPr lang="en-IE" sz="1800" dirty="0"/>
                <a:t>Group work</a:t>
              </a:r>
            </a:p>
          </p:txBody>
        </p:sp>
        <p:pic>
          <p:nvPicPr>
            <p:cNvPr id="15" name="Google Shape;329;p19" descr="A picture containing icon&#10;&#10;Description automatically generated">
              <a:extLst>
                <a:ext uri="{FF2B5EF4-FFF2-40B4-BE49-F238E27FC236}">
                  <a16:creationId xmlns:a16="http://schemas.microsoft.com/office/drawing/2014/main" id="{D1734177-9900-3C1C-9DA4-63B15AACF03C}"/>
                </a:ext>
              </a:extLst>
            </p:cNvPr>
            <p:cNvPicPr preferRelativeResize="0"/>
            <p:nvPr/>
          </p:nvPicPr>
          <p:blipFill rotWithShape="1">
            <a:blip r:embed="rId8">
              <a:alphaModFix/>
            </a:blip>
            <a:srcRect/>
            <a:stretch/>
          </p:blipFill>
          <p:spPr>
            <a:xfrm>
              <a:off x="3379035" y="5624097"/>
              <a:ext cx="1007241" cy="1007241"/>
            </a:xfrm>
            <a:prstGeom prst="rect">
              <a:avLst/>
            </a:prstGeom>
            <a:noFill/>
            <a:ln>
              <a:noFill/>
            </a:ln>
          </p:spPr>
        </p:pic>
        <p:sp>
          <p:nvSpPr>
            <p:cNvPr id="16" name="TextBox 15">
              <a:extLst>
                <a:ext uri="{FF2B5EF4-FFF2-40B4-BE49-F238E27FC236}">
                  <a16:creationId xmlns:a16="http://schemas.microsoft.com/office/drawing/2014/main" id="{13B5AC21-A190-42B2-528D-38B971E7870D}"/>
                </a:ext>
              </a:extLst>
            </p:cNvPr>
            <p:cNvSpPr txBox="1"/>
            <p:nvPr/>
          </p:nvSpPr>
          <p:spPr>
            <a:xfrm>
              <a:off x="4255168" y="5893636"/>
              <a:ext cx="1840832" cy="646331"/>
            </a:xfrm>
            <a:prstGeom prst="rect">
              <a:avLst/>
            </a:prstGeom>
            <a:noFill/>
          </p:spPr>
          <p:txBody>
            <a:bodyPr wrap="square" rtlCol="0">
              <a:spAutoFit/>
            </a:bodyPr>
            <a:lstStyle/>
            <a:p>
              <a:r>
                <a:rPr lang="en-IE" sz="1800" dirty="0"/>
                <a:t>Extension activity</a:t>
              </a:r>
            </a:p>
          </p:txBody>
        </p:sp>
      </p:grpSp>
      <p:pic>
        <p:nvPicPr>
          <p:cNvPr id="19" name="Picture 18">
            <a:extLst>
              <a:ext uri="{FF2B5EF4-FFF2-40B4-BE49-F238E27FC236}">
                <a16:creationId xmlns:a16="http://schemas.microsoft.com/office/drawing/2014/main" id="{AB1D414B-1791-C092-81C6-9E454B752982}"/>
              </a:ext>
            </a:extLst>
          </p:cNvPr>
          <p:cNvPicPr>
            <a:picLocks noChangeAspect="1"/>
          </p:cNvPicPr>
          <p:nvPr/>
        </p:nvPicPr>
        <p:blipFill>
          <a:blip r:embed="rId9"/>
          <a:srcRect/>
          <a:stretch/>
        </p:blipFill>
        <p:spPr>
          <a:xfrm>
            <a:off x="6316717" y="459108"/>
            <a:ext cx="5021060" cy="5092211"/>
          </a:xfrm>
          <a:prstGeom prst="rect">
            <a:avLst/>
          </a:prstGeom>
        </p:spPr>
      </p:pic>
      <p:sp>
        <p:nvSpPr>
          <p:cNvPr id="21" name="TextBox 20">
            <a:extLst>
              <a:ext uri="{FF2B5EF4-FFF2-40B4-BE49-F238E27FC236}">
                <a16:creationId xmlns:a16="http://schemas.microsoft.com/office/drawing/2014/main" id="{8BC66A5D-D035-7CA5-8EBC-3687E1F7D59E}"/>
              </a:ext>
            </a:extLst>
          </p:cNvPr>
          <p:cNvSpPr txBox="1"/>
          <p:nvPr/>
        </p:nvSpPr>
        <p:spPr>
          <a:xfrm>
            <a:off x="1501046" y="5850992"/>
            <a:ext cx="1840832" cy="646331"/>
          </a:xfrm>
          <a:prstGeom prst="rect">
            <a:avLst/>
          </a:prstGeom>
          <a:noFill/>
        </p:spPr>
        <p:txBody>
          <a:bodyPr wrap="square" rtlCol="0">
            <a:spAutoFit/>
          </a:bodyPr>
          <a:lstStyle/>
          <a:p>
            <a:r>
              <a:rPr lang="en-IE" sz="1800" dirty="0"/>
              <a:t>Class discussion</a:t>
            </a:r>
          </a:p>
        </p:txBody>
      </p:sp>
      <p:pic>
        <p:nvPicPr>
          <p:cNvPr id="24" name="Picture 23" descr="Icon&#10;&#10;Description automatically generated">
            <a:extLst>
              <a:ext uri="{FF2B5EF4-FFF2-40B4-BE49-F238E27FC236}">
                <a16:creationId xmlns:a16="http://schemas.microsoft.com/office/drawing/2014/main" id="{B23E241C-496A-DBF9-0496-B6AA51936A25}"/>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3319927" y="3896254"/>
            <a:ext cx="1007241" cy="1007241"/>
          </a:xfrm>
          <a:prstGeom prst="rect">
            <a:avLst/>
          </a:prstGeom>
        </p:spPr>
      </p:pic>
      <p:sp>
        <p:nvSpPr>
          <p:cNvPr id="25" name="TextBox 24">
            <a:extLst>
              <a:ext uri="{FF2B5EF4-FFF2-40B4-BE49-F238E27FC236}">
                <a16:creationId xmlns:a16="http://schemas.microsoft.com/office/drawing/2014/main" id="{782D7CEC-183B-DF31-F18F-1F03B8F3E521}"/>
              </a:ext>
            </a:extLst>
          </p:cNvPr>
          <p:cNvSpPr txBox="1"/>
          <p:nvPr/>
        </p:nvSpPr>
        <p:spPr>
          <a:xfrm>
            <a:off x="4255168" y="4194883"/>
            <a:ext cx="1840832" cy="369332"/>
          </a:xfrm>
          <a:prstGeom prst="rect">
            <a:avLst/>
          </a:prstGeom>
          <a:noFill/>
        </p:spPr>
        <p:txBody>
          <a:bodyPr wrap="square" rtlCol="0">
            <a:spAutoFit/>
          </a:bodyPr>
          <a:lstStyle/>
          <a:p>
            <a:r>
              <a:rPr lang="en-IE" sz="1800" dirty="0"/>
              <a:t>Reading</a:t>
            </a:r>
          </a:p>
        </p:txBody>
      </p:sp>
      <p:pic>
        <p:nvPicPr>
          <p:cNvPr id="26" name="Picture 25" descr="Icon&#10;&#10;Description automatically generated">
            <a:extLst>
              <a:ext uri="{FF2B5EF4-FFF2-40B4-BE49-F238E27FC236}">
                <a16:creationId xmlns:a16="http://schemas.microsoft.com/office/drawing/2014/main" id="{81E94CBC-E131-4DB9-64AC-5EAB02FA625A}"/>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629424" y="5521567"/>
            <a:ext cx="1007241" cy="1007241"/>
          </a:xfrm>
          <a:prstGeom prst="rect">
            <a:avLst/>
          </a:prstGeom>
        </p:spPr>
      </p:pic>
    </p:spTree>
    <p:extLst>
      <p:ext uri="{BB962C8B-B14F-4D97-AF65-F5344CB8AC3E}">
        <p14:creationId xmlns:p14="http://schemas.microsoft.com/office/powerpoint/2010/main" val="4252853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8" name="Google Shape;425;p21" descr="Shape, square&#10;&#10;Description automatically generated">
            <a:extLst>
              <a:ext uri="{FF2B5EF4-FFF2-40B4-BE49-F238E27FC236}">
                <a16:creationId xmlns:a16="http://schemas.microsoft.com/office/drawing/2014/main" id="{B0D015A2-F1C8-979B-F89E-68438AE531F7}"/>
              </a:ext>
            </a:extLst>
          </p:cNvPr>
          <p:cNvPicPr preferRelativeResize="0"/>
          <p:nvPr/>
        </p:nvPicPr>
        <p:blipFill rotWithShape="1">
          <a:blip r:embed="rId3">
            <a:alphaModFix/>
          </a:blip>
          <a:srcRect/>
          <a:stretch/>
        </p:blipFill>
        <p:spPr>
          <a:xfrm rot="5400000">
            <a:off x="10712870" y="1301160"/>
            <a:ext cx="1638856" cy="820582"/>
          </a:xfrm>
          <a:prstGeom prst="rect">
            <a:avLst/>
          </a:prstGeom>
          <a:noFill/>
          <a:ln>
            <a:noFill/>
          </a:ln>
        </p:spPr>
      </p:pic>
      <p:sp>
        <p:nvSpPr>
          <p:cNvPr id="172" name="Google Shape;172;p3"/>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800"/>
              <a:buFont typeface="Arial"/>
              <a:buNone/>
            </a:pPr>
            <a:r>
              <a:rPr lang="en-IE" dirty="0"/>
              <a:t>Unit 2, Activity 1</a:t>
            </a:r>
            <a:endParaRPr dirty="0"/>
          </a:p>
        </p:txBody>
      </p:sp>
      <p:pic>
        <p:nvPicPr>
          <p:cNvPr id="10" name="Google Shape;330;p19" descr="A picture containing text&#10;&#10;Description automatically generated">
            <a:extLst>
              <a:ext uri="{FF2B5EF4-FFF2-40B4-BE49-F238E27FC236}">
                <a16:creationId xmlns:a16="http://schemas.microsoft.com/office/drawing/2014/main" id="{D1248A59-52F9-BAEC-B95E-AF49E0A44D4F}"/>
              </a:ext>
            </a:extLst>
          </p:cNvPr>
          <p:cNvPicPr preferRelativeResize="0"/>
          <p:nvPr/>
        </p:nvPicPr>
        <p:blipFill rotWithShape="1">
          <a:blip r:embed="rId4">
            <a:alphaModFix/>
          </a:blip>
          <a:srcRect/>
          <a:stretch/>
        </p:blipFill>
        <p:spPr>
          <a:xfrm>
            <a:off x="11028677" y="1581598"/>
            <a:ext cx="1007241" cy="1007241"/>
          </a:xfrm>
          <a:prstGeom prst="rect">
            <a:avLst/>
          </a:prstGeom>
          <a:noFill/>
          <a:ln>
            <a:noFill/>
          </a:ln>
        </p:spPr>
      </p:pic>
      <p:pic>
        <p:nvPicPr>
          <p:cNvPr id="15" name="Picture 14" descr="Icon&#10;&#10;Description automatically generated">
            <a:extLst>
              <a:ext uri="{FF2B5EF4-FFF2-40B4-BE49-F238E27FC236}">
                <a16:creationId xmlns:a16="http://schemas.microsoft.com/office/drawing/2014/main" id="{5CB261BA-90F9-5C1A-FDC8-6626F31CE443}"/>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1105071" y="834063"/>
            <a:ext cx="1007241" cy="1007241"/>
          </a:xfrm>
          <a:prstGeom prst="rect">
            <a:avLst/>
          </a:prstGeom>
        </p:spPr>
      </p:pic>
      <p:graphicFrame>
        <p:nvGraphicFramePr>
          <p:cNvPr id="19" name="Table 9">
            <a:extLst>
              <a:ext uri="{FF2B5EF4-FFF2-40B4-BE49-F238E27FC236}">
                <a16:creationId xmlns:a16="http://schemas.microsoft.com/office/drawing/2014/main" id="{E32DBF4C-3219-B5AB-F982-EC7A57C8A1E6}"/>
              </a:ext>
            </a:extLst>
          </p:cNvPr>
          <p:cNvGraphicFramePr>
            <a:graphicFrameLocks noGrp="1"/>
          </p:cNvGraphicFramePr>
          <p:nvPr>
            <p:extLst>
              <p:ext uri="{D42A27DB-BD31-4B8C-83A1-F6EECF244321}">
                <p14:modId xmlns:p14="http://schemas.microsoft.com/office/powerpoint/2010/main" val="413376062"/>
              </p:ext>
            </p:extLst>
          </p:nvPr>
        </p:nvGraphicFramePr>
        <p:xfrm>
          <a:off x="356287" y="848576"/>
          <a:ext cx="10595996" cy="5877392"/>
        </p:xfrm>
        <a:graphic>
          <a:graphicData uri="http://schemas.openxmlformats.org/drawingml/2006/table">
            <a:tbl>
              <a:tblPr firstRow="1" bandRow="1">
                <a:tableStyleId>{D0C22D7A-A71E-4F7F-B25F-03412A6EF1EF}</a:tableStyleId>
              </a:tblPr>
              <a:tblGrid>
                <a:gridCol w="5297998">
                  <a:extLst>
                    <a:ext uri="{9D8B030D-6E8A-4147-A177-3AD203B41FA5}">
                      <a16:colId xmlns:a16="http://schemas.microsoft.com/office/drawing/2014/main" val="2735850464"/>
                    </a:ext>
                  </a:extLst>
                </a:gridCol>
                <a:gridCol w="5297998">
                  <a:extLst>
                    <a:ext uri="{9D8B030D-6E8A-4147-A177-3AD203B41FA5}">
                      <a16:colId xmlns:a16="http://schemas.microsoft.com/office/drawing/2014/main" val="3122440488"/>
                    </a:ext>
                  </a:extLst>
                </a:gridCol>
              </a:tblGrid>
              <a:tr h="459741">
                <a:tc>
                  <a:txBody>
                    <a:bodyPr/>
                    <a:lstStyle/>
                    <a:p>
                      <a:r>
                        <a:rPr lang="en-IE" sz="1700" dirty="0"/>
                        <a:t>Art </a:t>
                      </a:r>
                      <a:r>
                        <a:rPr lang="en-IE" sz="1700" b="0" i="0" u="none" strike="noStrike" cap="none" baseline="0" dirty="0">
                          <a:solidFill>
                            <a:schemeClr val="dk1"/>
                          </a:solidFill>
                          <a:latin typeface="Arial"/>
                          <a:ea typeface="Arial"/>
                          <a:cs typeface="Arial"/>
                          <a:sym typeface="Arial"/>
                        </a:rPr>
                        <a:t>(drawing, designing logos, making posters etc.)</a:t>
                      </a:r>
                      <a:endParaRPr lang="en-IE" sz="1700" b="0" dirty="0"/>
                    </a:p>
                  </a:txBody>
                  <a:tcPr>
                    <a:solidFill>
                      <a:schemeClr val="bg1"/>
                    </a:solidFill>
                  </a:tcPr>
                </a:tc>
                <a:tc>
                  <a:txBody>
                    <a:bodyPr/>
                    <a:lstStyle/>
                    <a:p>
                      <a:r>
                        <a:rPr lang="en-IE" sz="1700" b="1" i="0" u="none" strike="noStrike" cap="none" baseline="0" dirty="0">
                          <a:solidFill>
                            <a:schemeClr val="dk1"/>
                          </a:solidFill>
                          <a:latin typeface="Arial"/>
                          <a:ea typeface="Arial"/>
                          <a:cs typeface="Arial"/>
                          <a:sym typeface="Arial"/>
                        </a:rPr>
                        <a:t>Case studies </a:t>
                      </a:r>
                      <a:r>
                        <a:rPr lang="en-GB" sz="1700" b="0" i="0" u="none" strike="noStrike" cap="none" baseline="0" dirty="0">
                          <a:solidFill>
                            <a:schemeClr val="dk1"/>
                          </a:solidFill>
                          <a:latin typeface="Arial"/>
                          <a:ea typeface="Arial"/>
                          <a:cs typeface="Arial"/>
                          <a:sym typeface="Arial"/>
                        </a:rPr>
                        <a:t>(about people, places or events)</a:t>
                      </a:r>
                      <a:endParaRPr lang="en-IE" sz="1700" b="0" dirty="0"/>
                    </a:p>
                  </a:txBody>
                  <a:tcPr>
                    <a:solidFill>
                      <a:schemeClr val="bg1"/>
                    </a:solidFill>
                  </a:tcPr>
                </a:tc>
                <a:extLst>
                  <a:ext uri="{0D108BD9-81ED-4DB2-BD59-A6C34878D82A}">
                    <a16:rowId xmlns:a16="http://schemas.microsoft.com/office/drawing/2014/main" val="2080960722"/>
                  </a:ext>
                </a:extLst>
              </a:tr>
              <a:tr h="459741">
                <a:tc>
                  <a:txBody>
                    <a:bodyPr/>
                    <a:lstStyle/>
                    <a:p>
                      <a:r>
                        <a:rPr lang="en-IE" sz="1700" b="1" dirty="0"/>
                        <a:t>Creative writing </a:t>
                      </a:r>
                      <a:r>
                        <a:rPr lang="en-IE" sz="1700" b="0" i="0" u="none" strike="noStrike" cap="none" baseline="0" dirty="0">
                          <a:solidFill>
                            <a:schemeClr val="dk1"/>
                          </a:solidFill>
                          <a:latin typeface="Arial"/>
                          <a:ea typeface="Arial"/>
                          <a:cs typeface="Arial"/>
                          <a:sym typeface="Arial"/>
                        </a:rPr>
                        <a:t>(diary entries, imaginative essays etc.)</a:t>
                      </a:r>
                      <a:endParaRPr lang="en-IE" sz="1700" b="0" dirty="0"/>
                    </a:p>
                  </a:txBody>
                  <a:tcPr>
                    <a:solidFill>
                      <a:schemeClr val="bg1"/>
                    </a:solidFill>
                  </a:tcPr>
                </a:tc>
                <a:tc>
                  <a:txBody>
                    <a:bodyPr/>
                    <a:lstStyle/>
                    <a:p>
                      <a:r>
                        <a:rPr lang="en-IE" sz="1700" b="1" dirty="0"/>
                        <a:t>Cloze test </a:t>
                      </a:r>
                      <a:r>
                        <a:rPr lang="en-IE" sz="1700" b="0" i="0" u="none" strike="noStrike" cap="none" baseline="0" dirty="0">
                          <a:solidFill>
                            <a:schemeClr val="dk1"/>
                          </a:solidFill>
                          <a:latin typeface="Arial"/>
                          <a:ea typeface="Arial"/>
                          <a:cs typeface="Arial"/>
                          <a:sym typeface="Arial"/>
                        </a:rPr>
                        <a:t>(complete the sentence, </a:t>
                      </a:r>
                      <a:r>
                        <a:rPr lang="en-GB" sz="1700" b="0" i="0" u="none" strike="noStrike" cap="none" baseline="0" dirty="0">
                          <a:solidFill>
                            <a:schemeClr val="dk1"/>
                          </a:solidFill>
                          <a:latin typeface="Arial"/>
                          <a:ea typeface="Arial"/>
                          <a:cs typeface="Arial"/>
                          <a:sym typeface="Arial"/>
                        </a:rPr>
                        <a:t>fill in the blanks)</a:t>
                      </a:r>
                      <a:endParaRPr lang="en-IE" sz="1700" b="0" dirty="0"/>
                    </a:p>
                  </a:txBody>
                  <a:tcPr>
                    <a:solidFill>
                      <a:schemeClr val="bg1"/>
                    </a:solidFill>
                  </a:tcPr>
                </a:tc>
                <a:extLst>
                  <a:ext uri="{0D108BD9-81ED-4DB2-BD59-A6C34878D82A}">
                    <a16:rowId xmlns:a16="http://schemas.microsoft.com/office/drawing/2014/main" val="1141324966"/>
                  </a:ext>
                </a:extLst>
              </a:tr>
              <a:tr h="45974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1700" b="1" dirty="0"/>
                        <a:t>Debate/Walking debate</a:t>
                      </a:r>
                    </a:p>
                  </a:txBody>
                  <a:tcPr>
                    <a:solidFill>
                      <a:schemeClr val="bg1"/>
                    </a:solidFill>
                  </a:tcPr>
                </a:tc>
                <a:tc>
                  <a:txBody>
                    <a:bodyPr/>
                    <a:lstStyle/>
                    <a:p>
                      <a:r>
                        <a:rPr lang="en-IE" sz="1700" b="1" dirty="0"/>
                        <a:t>Drama </a:t>
                      </a:r>
                      <a:r>
                        <a:rPr lang="en-GB" sz="1700" b="0" i="0" u="none" strike="noStrike" cap="none" baseline="0" dirty="0">
                          <a:solidFill>
                            <a:schemeClr val="dk1"/>
                          </a:solidFill>
                          <a:latin typeface="Arial"/>
                          <a:ea typeface="Arial"/>
                          <a:cs typeface="Arial"/>
                          <a:sym typeface="Arial"/>
                        </a:rPr>
                        <a:t>(role play, freeze frame etc.)</a:t>
                      </a:r>
                    </a:p>
                  </a:txBody>
                  <a:tcPr>
                    <a:solidFill>
                      <a:schemeClr val="bg1"/>
                    </a:solidFill>
                  </a:tcPr>
                </a:tc>
                <a:extLst>
                  <a:ext uri="{0D108BD9-81ED-4DB2-BD59-A6C34878D82A}">
                    <a16:rowId xmlns:a16="http://schemas.microsoft.com/office/drawing/2014/main" val="629521645"/>
                  </a:ext>
                </a:extLst>
              </a:tr>
              <a:tr h="459741">
                <a:tc>
                  <a:txBody>
                    <a:bodyPr/>
                    <a:lstStyle/>
                    <a:p>
                      <a:r>
                        <a:rPr lang="en-IE" sz="1700" b="1" dirty="0"/>
                        <a:t>Film </a:t>
                      </a:r>
                      <a:r>
                        <a:rPr lang="en-IE" sz="1700" b="0" dirty="0"/>
                        <a:t>(</a:t>
                      </a:r>
                      <a:r>
                        <a:rPr lang="en-IE" sz="1700" b="0" i="0" u="none" strike="noStrike" cap="none" baseline="0" dirty="0">
                          <a:solidFill>
                            <a:schemeClr val="dk1"/>
                          </a:solidFill>
                          <a:latin typeface="Arial"/>
                          <a:ea typeface="Arial"/>
                          <a:cs typeface="Arial"/>
                          <a:sym typeface="Arial"/>
                        </a:rPr>
                        <a:t>documentaries, TED Talks, YouTube etc.)</a:t>
                      </a:r>
                      <a:endParaRPr lang="en-IE" sz="1700" b="0" dirty="0"/>
                    </a:p>
                  </a:txBody>
                  <a:tcPr>
                    <a:solidFill>
                      <a:schemeClr val="bg1"/>
                    </a:solidFill>
                  </a:tcPr>
                </a:tc>
                <a:tc>
                  <a:txBody>
                    <a:bodyPr/>
                    <a:lstStyle/>
                    <a:p>
                      <a:r>
                        <a:rPr lang="en-IE" sz="1700" b="1" dirty="0"/>
                        <a:t>Giant steps</a:t>
                      </a:r>
                      <a:endParaRPr lang="en-IE" sz="1700" b="0" dirty="0"/>
                    </a:p>
                  </a:txBody>
                  <a:tcPr>
                    <a:solidFill>
                      <a:schemeClr val="bg1"/>
                    </a:solidFill>
                  </a:tcPr>
                </a:tc>
                <a:extLst>
                  <a:ext uri="{0D108BD9-81ED-4DB2-BD59-A6C34878D82A}">
                    <a16:rowId xmlns:a16="http://schemas.microsoft.com/office/drawing/2014/main" val="2789931939"/>
                  </a:ext>
                </a:extLst>
              </a:tr>
              <a:tr h="459741">
                <a:tc>
                  <a:txBody>
                    <a:bodyPr/>
                    <a:lstStyle/>
                    <a:p>
                      <a:r>
                        <a:rPr lang="en-IE" sz="1700" b="1" dirty="0"/>
                        <a:t>Interviews</a:t>
                      </a:r>
                    </a:p>
                  </a:txBody>
                  <a:tcPr>
                    <a:solidFill>
                      <a:schemeClr val="bg1"/>
                    </a:solidFill>
                  </a:tcPr>
                </a:tc>
                <a:tc>
                  <a:txBody>
                    <a:bodyPr/>
                    <a:lstStyle/>
                    <a:p>
                      <a:r>
                        <a:rPr lang="en-IE" sz="1700" b="1" dirty="0"/>
                        <a:t>K-W-L chart </a:t>
                      </a:r>
                      <a:r>
                        <a:rPr lang="en-IE" sz="1700" b="0" i="0" u="none" strike="noStrike" cap="none" baseline="0" dirty="0">
                          <a:solidFill>
                            <a:schemeClr val="dk1"/>
                          </a:solidFill>
                          <a:latin typeface="Arial"/>
                          <a:ea typeface="Arial"/>
                          <a:cs typeface="Arial"/>
                          <a:sym typeface="Arial"/>
                        </a:rPr>
                        <a:t>(</a:t>
                      </a:r>
                      <a:r>
                        <a:rPr lang="en-IE" sz="1700" b="0" i="0" u="sng" strike="noStrike" cap="none" baseline="0" dirty="0">
                          <a:solidFill>
                            <a:schemeClr val="dk1"/>
                          </a:solidFill>
                          <a:latin typeface="Arial"/>
                          <a:ea typeface="Arial"/>
                          <a:cs typeface="Arial"/>
                          <a:sym typeface="Arial"/>
                        </a:rPr>
                        <a:t>K</a:t>
                      </a:r>
                      <a:r>
                        <a:rPr lang="en-IE" sz="1700" b="0" i="0" u="none" strike="noStrike" cap="none" baseline="0" dirty="0">
                          <a:solidFill>
                            <a:schemeClr val="dk1"/>
                          </a:solidFill>
                          <a:latin typeface="Arial"/>
                          <a:ea typeface="Arial"/>
                          <a:cs typeface="Arial"/>
                          <a:sym typeface="Arial"/>
                        </a:rPr>
                        <a:t>now, </a:t>
                      </a:r>
                      <a:r>
                        <a:rPr lang="en-IE" sz="1700" b="0" i="0" u="sng" strike="noStrike" cap="none" baseline="0" dirty="0">
                          <a:solidFill>
                            <a:schemeClr val="dk1"/>
                          </a:solidFill>
                          <a:latin typeface="Arial"/>
                          <a:ea typeface="Arial"/>
                          <a:cs typeface="Arial"/>
                          <a:sym typeface="Arial"/>
                        </a:rPr>
                        <a:t>W</a:t>
                      </a:r>
                      <a:r>
                        <a:rPr lang="en-IE" sz="1700" b="0" i="0" u="none" strike="noStrike" cap="none" baseline="0" dirty="0">
                          <a:solidFill>
                            <a:schemeClr val="dk1"/>
                          </a:solidFill>
                          <a:latin typeface="Arial"/>
                          <a:ea typeface="Arial"/>
                          <a:cs typeface="Arial"/>
                          <a:sym typeface="Arial"/>
                        </a:rPr>
                        <a:t>ant to know, </a:t>
                      </a:r>
                      <a:r>
                        <a:rPr lang="en-IE" sz="1700" b="0" i="0" u="sng" strike="noStrike" cap="none" baseline="0" dirty="0">
                          <a:solidFill>
                            <a:schemeClr val="dk1"/>
                          </a:solidFill>
                          <a:latin typeface="Arial"/>
                          <a:ea typeface="Arial"/>
                          <a:cs typeface="Arial"/>
                          <a:sym typeface="Arial"/>
                        </a:rPr>
                        <a:t>L</a:t>
                      </a:r>
                      <a:r>
                        <a:rPr lang="en-IE" sz="1700" b="0" i="0" u="none" strike="noStrike" cap="none" baseline="0" dirty="0">
                          <a:solidFill>
                            <a:schemeClr val="dk1"/>
                          </a:solidFill>
                          <a:latin typeface="Arial"/>
                          <a:ea typeface="Arial"/>
                          <a:cs typeface="Arial"/>
                          <a:sym typeface="Arial"/>
                        </a:rPr>
                        <a:t>earned) </a:t>
                      </a:r>
                      <a:endParaRPr lang="en-IE" sz="1700" b="0" dirty="0"/>
                    </a:p>
                  </a:txBody>
                  <a:tcPr>
                    <a:solidFill>
                      <a:schemeClr val="bg1"/>
                    </a:solidFill>
                  </a:tcPr>
                </a:tc>
                <a:extLst>
                  <a:ext uri="{0D108BD9-81ED-4DB2-BD59-A6C34878D82A}">
                    <a16:rowId xmlns:a16="http://schemas.microsoft.com/office/drawing/2014/main" val="1383616075"/>
                  </a:ext>
                </a:extLst>
              </a:tr>
              <a:tr h="459741">
                <a:tc>
                  <a:txBody>
                    <a:bodyPr/>
                    <a:lstStyle/>
                    <a:p>
                      <a:r>
                        <a:rPr lang="en-IE" sz="1700" b="1" dirty="0"/>
                        <a:t>Mind maps/spider diagrams </a:t>
                      </a:r>
                      <a:r>
                        <a:rPr lang="en-IE" sz="1700" b="0" dirty="0"/>
                        <a:t>(and other graphic organisers)</a:t>
                      </a:r>
                      <a:endParaRPr lang="en-IE" sz="1700" b="1" dirty="0"/>
                    </a:p>
                  </a:txBody>
                  <a:tcPr>
                    <a:solidFill>
                      <a:schemeClr val="bg1"/>
                    </a:solidFill>
                  </a:tcPr>
                </a:tc>
                <a:tc>
                  <a:txBody>
                    <a:bodyPr/>
                    <a:lstStyle/>
                    <a:p>
                      <a:r>
                        <a:rPr lang="en-IE" sz="1700" b="1" dirty="0"/>
                        <a:t>Mentimeter/Padlet </a:t>
                      </a:r>
                      <a:r>
                        <a:rPr lang="en-IE" sz="1700" dirty="0"/>
                        <a:t>(and other apps)</a:t>
                      </a:r>
                    </a:p>
                  </a:txBody>
                  <a:tcPr>
                    <a:solidFill>
                      <a:schemeClr val="bg1"/>
                    </a:solidFill>
                  </a:tcPr>
                </a:tc>
                <a:extLst>
                  <a:ext uri="{0D108BD9-81ED-4DB2-BD59-A6C34878D82A}">
                    <a16:rowId xmlns:a16="http://schemas.microsoft.com/office/drawing/2014/main" val="2403897783"/>
                  </a:ext>
                </a:extLst>
              </a:tr>
              <a:tr h="459741">
                <a:tc>
                  <a:txBody>
                    <a:bodyPr/>
                    <a:lstStyle/>
                    <a:p>
                      <a:r>
                        <a:rPr lang="en-IE" sz="1700" b="1" dirty="0"/>
                        <a:t>Newspaper/online articles</a:t>
                      </a:r>
                      <a:endParaRPr lang="en-IE" sz="170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1700" b="1" dirty="0"/>
                        <a:t>Photographs/images </a:t>
                      </a:r>
                      <a:r>
                        <a:rPr lang="en-IE" sz="1700" b="0" i="0" u="none" strike="noStrike" cap="none" baseline="0" dirty="0">
                          <a:solidFill>
                            <a:schemeClr val="dk1"/>
                          </a:solidFill>
                          <a:latin typeface="Arial"/>
                          <a:ea typeface="Arial"/>
                          <a:cs typeface="Arial"/>
                          <a:sym typeface="Arial"/>
                        </a:rPr>
                        <a:t>(interpreting images, writing captions for photos)</a:t>
                      </a:r>
                      <a:endParaRPr lang="en-IE" sz="1700" b="0" dirty="0"/>
                    </a:p>
                  </a:txBody>
                  <a:tcPr>
                    <a:solidFill>
                      <a:schemeClr val="bg1"/>
                    </a:solidFill>
                  </a:tcPr>
                </a:tc>
                <a:extLst>
                  <a:ext uri="{0D108BD9-81ED-4DB2-BD59-A6C34878D82A}">
                    <a16:rowId xmlns:a16="http://schemas.microsoft.com/office/drawing/2014/main" val="526340969"/>
                  </a:ext>
                </a:extLst>
              </a:tr>
              <a:tr h="27043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1700" b="1" dirty="0"/>
                        <a:t>Questionnaire/survey/vox pop</a:t>
                      </a:r>
                      <a:endParaRPr lang="en-IE" sz="1700" b="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1700" b="1" dirty="0"/>
                        <a:t>Quiz</a:t>
                      </a:r>
                    </a:p>
                  </a:txBody>
                  <a:tcPr>
                    <a:solidFill>
                      <a:schemeClr val="bg1"/>
                    </a:solidFill>
                  </a:tcPr>
                </a:tc>
                <a:extLst>
                  <a:ext uri="{0D108BD9-81ED-4DB2-BD59-A6C34878D82A}">
                    <a16:rowId xmlns:a16="http://schemas.microsoft.com/office/drawing/2014/main" val="2530196984"/>
                  </a:ext>
                </a:extLst>
              </a:tr>
              <a:tr h="3044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1700" b="1" dirty="0"/>
                        <a:t>Structured discussion </a:t>
                      </a:r>
                      <a:r>
                        <a:rPr lang="en-IE" sz="1700" b="0" dirty="0"/>
                        <a:t>(pair, small group, whole class)</a:t>
                      </a:r>
                      <a:endParaRPr lang="en-IE" sz="1700" b="1"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1700" b="1" dirty="0"/>
                        <a:t>Teacher input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E" sz="1700" b="1" dirty="0"/>
                    </a:p>
                  </a:txBody>
                  <a:tcPr>
                    <a:solidFill>
                      <a:schemeClr val="bg1"/>
                    </a:solidFill>
                  </a:tcPr>
                </a:tc>
                <a:extLst>
                  <a:ext uri="{0D108BD9-81ED-4DB2-BD59-A6C34878D82A}">
                    <a16:rowId xmlns:a16="http://schemas.microsoft.com/office/drawing/2014/main" val="3069154426"/>
                  </a:ext>
                </a:extLst>
              </a:tr>
              <a:tr h="64904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1700" b="1" dirty="0"/>
                        <a:t>Think-Pair-Share </a:t>
                      </a:r>
                      <a:r>
                        <a:rPr lang="en-GB" sz="1700" b="0" i="0" u="none" strike="noStrike" cap="none" baseline="0" dirty="0">
                          <a:solidFill>
                            <a:schemeClr val="dk1"/>
                          </a:solidFill>
                          <a:latin typeface="Arial"/>
                          <a:ea typeface="Arial"/>
                          <a:cs typeface="Arial"/>
                          <a:sym typeface="Arial"/>
                        </a:rPr>
                        <a:t>(think on your own, pair with </a:t>
                      </a:r>
                      <a:r>
                        <a:rPr lang="en-IE" sz="1700" b="0" i="0" u="none" strike="noStrike" cap="none" baseline="0" dirty="0">
                          <a:solidFill>
                            <a:schemeClr val="dk1"/>
                          </a:solidFill>
                          <a:latin typeface="Arial"/>
                          <a:ea typeface="Arial"/>
                          <a:cs typeface="Arial"/>
                          <a:sym typeface="Arial"/>
                        </a:rPr>
                        <a:t>someone else and discuss, </a:t>
                      </a:r>
                      <a:r>
                        <a:rPr lang="en-GB" sz="1700" b="0" i="0" u="none" strike="noStrike" cap="none" baseline="0" dirty="0">
                          <a:solidFill>
                            <a:schemeClr val="dk1"/>
                          </a:solidFill>
                          <a:latin typeface="Arial"/>
                          <a:ea typeface="Arial"/>
                          <a:cs typeface="Arial"/>
                          <a:sym typeface="Arial"/>
                        </a:rPr>
                        <a:t>then share in a group)</a:t>
                      </a:r>
                      <a:endParaRPr lang="en-IE" sz="1700" b="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1700" b="1" dirty="0"/>
                        <a:t>Worksheets</a:t>
                      </a:r>
                    </a:p>
                  </a:txBody>
                  <a:tcPr>
                    <a:solidFill>
                      <a:schemeClr val="bg1"/>
                    </a:solidFill>
                  </a:tcPr>
                </a:tc>
                <a:extLst>
                  <a:ext uri="{0D108BD9-81ED-4DB2-BD59-A6C34878D82A}">
                    <a16:rowId xmlns:a16="http://schemas.microsoft.com/office/drawing/2014/main" val="906791750"/>
                  </a:ext>
                </a:extLst>
              </a:tr>
              <a:tr h="600462">
                <a:tc>
                  <a:txBody>
                    <a:bodyPr/>
                    <a:lstStyle/>
                    <a:p>
                      <a:endParaRPr lang="en-IE" sz="1700" b="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E" sz="1700" b="1" dirty="0"/>
                    </a:p>
                  </a:txBody>
                  <a:tcPr>
                    <a:solidFill>
                      <a:schemeClr val="bg1"/>
                    </a:solidFill>
                  </a:tcPr>
                </a:tc>
                <a:extLst>
                  <a:ext uri="{0D108BD9-81ED-4DB2-BD59-A6C34878D82A}">
                    <a16:rowId xmlns:a16="http://schemas.microsoft.com/office/drawing/2014/main" val="2206277536"/>
                  </a:ext>
                </a:extLst>
              </a:tr>
            </a:tbl>
          </a:graphicData>
        </a:graphic>
      </p:graphicFrame>
    </p:spTree>
    <p:extLst>
      <p:ext uri="{BB962C8B-B14F-4D97-AF65-F5344CB8AC3E}">
        <p14:creationId xmlns:p14="http://schemas.microsoft.com/office/powerpoint/2010/main" val="1874260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5122" name="Picture 2" descr="Junior Cycle Key Skills. | Download Scientific Diagram">
            <a:extLst>
              <a:ext uri="{FF2B5EF4-FFF2-40B4-BE49-F238E27FC236}">
                <a16:creationId xmlns:a16="http://schemas.microsoft.com/office/drawing/2014/main" id="{525A2370-F4BA-F5B4-3D23-746F36F638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2767" y="801908"/>
            <a:ext cx="5966253" cy="5833670"/>
          </a:xfrm>
          <a:prstGeom prst="rect">
            <a:avLst/>
          </a:prstGeom>
          <a:noFill/>
          <a:extLst>
            <a:ext uri="{909E8E84-426E-40DD-AFC4-6F175D3DCCD1}">
              <a14:hiddenFill xmlns:a14="http://schemas.microsoft.com/office/drawing/2010/main">
                <a:solidFill>
                  <a:srgbClr val="FFFFFF"/>
                </a:solidFill>
              </a14:hiddenFill>
            </a:ext>
          </a:extLst>
        </p:spPr>
      </p:pic>
      <p:pic>
        <p:nvPicPr>
          <p:cNvPr id="6" name="Google Shape;417;p20" descr="Shape, square&#10;&#10;Description automatically generated">
            <a:extLst>
              <a:ext uri="{FF2B5EF4-FFF2-40B4-BE49-F238E27FC236}">
                <a16:creationId xmlns:a16="http://schemas.microsoft.com/office/drawing/2014/main" id="{4259D9DE-7EC7-C452-7C53-F88503D0639E}"/>
              </a:ext>
            </a:extLst>
          </p:cNvPr>
          <p:cNvPicPr preferRelativeResize="0"/>
          <p:nvPr/>
        </p:nvPicPr>
        <p:blipFill rotWithShape="1">
          <a:blip r:embed="rId4">
            <a:alphaModFix/>
          </a:blip>
          <a:srcRect/>
          <a:stretch/>
        </p:blipFill>
        <p:spPr>
          <a:xfrm rot="377373">
            <a:off x="-840034" y="-811169"/>
            <a:ext cx="5566192" cy="8093988"/>
          </a:xfrm>
          <a:prstGeom prst="rect">
            <a:avLst/>
          </a:prstGeom>
          <a:noFill/>
          <a:ln>
            <a:noFill/>
          </a:ln>
        </p:spPr>
      </p:pic>
      <p:pic>
        <p:nvPicPr>
          <p:cNvPr id="8" name="Google Shape;407;p20">
            <a:extLst>
              <a:ext uri="{FF2B5EF4-FFF2-40B4-BE49-F238E27FC236}">
                <a16:creationId xmlns:a16="http://schemas.microsoft.com/office/drawing/2014/main" id="{78893B54-69BD-9CC5-0905-B4A5993330D2}"/>
              </a:ext>
            </a:extLst>
          </p:cNvPr>
          <p:cNvPicPr preferRelativeResize="0"/>
          <p:nvPr/>
        </p:nvPicPr>
        <p:blipFill rotWithShape="1">
          <a:blip r:embed="rId5">
            <a:alphaModFix/>
          </a:blip>
          <a:srcRect/>
          <a:stretch/>
        </p:blipFill>
        <p:spPr>
          <a:xfrm>
            <a:off x="236043" y="222422"/>
            <a:ext cx="11441092" cy="556054"/>
          </a:xfrm>
          <a:prstGeom prst="rect">
            <a:avLst/>
          </a:prstGeom>
          <a:noFill/>
          <a:ln>
            <a:noFill/>
          </a:ln>
        </p:spPr>
      </p:pic>
      <p:sp>
        <p:nvSpPr>
          <p:cNvPr id="12" name="Google Shape;178;p4">
            <a:extLst>
              <a:ext uri="{FF2B5EF4-FFF2-40B4-BE49-F238E27FC236}">
                <a16:creationId xmlns:a16="http://schemas.microsoft.com/office/drawing/2014/main" id="{8E26F3D5-130A-4892-F8DB-D1F07FFDE342}"/>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lt1"/>
              </a:buClr>
              <a:buSzPts val="1800"/>
            </a:pPr>
            <a:r>
              <a:rPr lang="en-GB" sz="1800" b="1" dirty="0">
                <a:solidFill>
                  <a:schemeClr val="bg1"/>
                </a:solidFill>
              </a:rPr>
              <a:t>Unit 2, Activity 1</a:t>
            </a:r>
          </a:p>
        </p:txBody>
      </p:sp>
      <p:pic>
        <p:nvPicPr>
          <p:cNvPr id="2" name="Picture 1" descr="Icon&#10;&#10;Description automatically generated">
            <a:extLst>
              <a:ext uri="{FF2B5EF4-FFF2-40B4-BE49-F238E27FC236}">
                <a16:creationId xmlns:a16="http://schemas.microsoft.com/office/drawing/2014/main" id="{FEC1C032-6D9B-3D5E-E602-580E1DF0B0AA}"/>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1184759" y="778476"/>
            <a:ext cx="1007241" cy="1007241"/>
          </a:xfrm>
          <a:prstGeom prst="rect">
            <a:avLst/>
          </a:prstGeom>
        </p:spPr>
      </p:pic>
    </p:spTree>
    <p:extLst>
      <p:ext uri="{BB962C8B-B14F-4D97-AF65-F5344CB8AC3E}">
        <p14:creationId xmlns:p14="http://schemas.microsoft.com/office/powerpoint/2010/main" val="3253260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800"/>
              <a:buFont typeface="Arial"/>
              <a:buNone/>
            </a:pPr>
            <a:r>
              <a:rPr lang="en-IE" dirty="0"/>
              <a:t>Unit 2, Activity 1</a:t>
            </a:r>
            <a:endParaRPr dirty="0"/>
          </a:p>
        </p:txBody>
      </p:sp>
      <p:pic>
        <p:nvPicPr>
          <p:cNvPr id="9" name="Picture 8" descr="Shape, square&#10;&#10;Description automatically generated">
            <a:extLst>
              <a:ext uri="{FF2B5EF4-FFF2-40B4-BE49-F238E27FC236}">
                <a16:creationId xmlns:a16="http://schemas.microsoft.com/office/drawing/2014/main" id="{7F5E7A46-8B3D-6B20-B830-A32B4BEE615C}"/>
              </a:ext>
            </a:extLst>
          </p:cNvPr>
          <p:cNvPicPr>
            <a:picLocks noChangeAspect="1"/>
          </p:cNvPicPr>
          <p:nvPr/>
        </p:nvPicPr>
        <p:blipFill>
          <a:blip r:embed="rId3"/>
          <a:stretch>
            <a:fillRect/>
          </a:stretch>
        </p:blipFill>
        <p:spPr>
          <a:xfrm>
            <a:off x="328999" y="910277"/>
            <a:ext cx="10690234" cy="5716145"/>
          </a:xfrm>
          <a:prstGeom prst="rect">
            <a:avLst/>
          </a:prstGeom>
        </p:spPr>
      </p:pic>
      <p:pic>
        <p:nvPicPr>
          <p:cNvPr id="8" name="Picture 7">
            <a:extLst>
              <a:ext uri="{FF2B5EF4-FFF2-40B4-BE49-F238E27FC236}">
                <a16:creationId xmlns:a16="http://schemas.microsoft.com/office/drawing/2014/main" id="{4F875AE2-8343-6066-B0F5-61BA1333DAFC}"/>
              </a:ext>
            </a:extLst>
          </p:cNvPr>
          <p:cNvPicPr>
            <a:picLocks noChangeAspect="1"/>
          </p:cNvPicPr>
          <p:nvPr/>
        </p:nvPicPr>
        <p:blipFill rotWithShape="1">
          <a:blip r:embed="rId4"/>
          <a:srcRect l="23326" t="22399" r="29501" b="14913"/>
          <a:stretch/>
        </p:blipFill>
        <p:spPr>
          <a:xfrm>
            <a:off x="2029968" y="1044430"/>
            <a:ext cx="7325440" cy="547568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800"/>
              <a:buFont typeface="Arial"/>
              <a:buNone/>
            </a:pPr>
            <a:r>
              <a:rPr lang="en-IE" dirty="0"/>
              <a:t>Pathways: Learning and teaching strategies log</a:t>
            </a:r>
            <a:endParaRPr dirty="0"/>
          </a:p>
        </p:txBody>
      </p:sp>
      <p:graphicFrame>
        <p:nvGraphicFramePr>
          <p:cNvPr id="1029" name="Table 1029">
            <a:extLst>
              <a:ext uri="{FF2B5EF4-FFF2-40B4-BE49-F238E27FC236}">
                <a16:creationId xmlns:a16="http://schemas.microsoft.com/office/drawing/2014/main" id="{A13ADB8C-2409-4466-7493-62DEAC72FFEC}"/>
              </a:ext>
            </a:extLst>
          </p:cNvPr>
          <p:cNvGraphicFramePr>
            <a:graphicFrameLocks noGrp="1"/>
          </p:cNvGraphicFramePr>
          <p:nvPr>
            <p:extLst>
              <p:ext uri="{D42A27DB-BD31-4B8C-83A1-F6EECF244321}">
                <p14:modId xmlns:p14="http://schemas.microsoft.com/office/powerpoint/2010/main" val="3443175648"/>
              </p:ext>
            </p:extLst>
          </p:nvPr>
        </p:nvGraphicFramePr>
        <p:xfrm>
          <a:off x="356287" y="969817"/>
          <a:ext cx="10838184" cy="5432714"/>
        </p:xfrm>
        <a:graphic>
          <a:graphicData uri="http://schemas.openxmlformats.org/drawingml/2006/table">
            <a:tbl>
              <a:tblPr firstRow="1" bandRow="1">
                <a:tableStyleId>{D0C22D7A-A71E-4F7F-B25F-03412A6EF1EF}</a:tableStyleId>
              </a:tblPr>
              <a:tblGrid>
                <a:gridCol w="3612728">
                  <a:extLst>
                    <a:ext uri="{9D8B030D-6E8A-4147-A177-3AD203B41FA5}">
                      <a16:colId xmlns:a16="http://schemas.microsoft.com/office/drawing/2014/main" val="385875134"/>
                    </a:ext>
                  </a:extLst>
                </a:gridCol>
                <a:gridCol w="3612728">
                  <a:extLst>
                    <a:ext uri="{9D8B030D-6E8A-4147-A177-3AD203B41FA5}">
                      <a16:colId xmlns:a16="http://schemas.microsoft.com/office/drawing/2014/main" val="3168789737"/>
                    </a:ext>
                  </a:extLst>
                </a:gridCol>
                <a:gridCol w="3612728">
                  <a:extLst>
                    <a:ext uri="{9D8B030D-6E8A-4147-A177-3AD203B41FA5}">
                      <a16:colId xmlns:a16="http://schemas.microsoft.com/office/drawing/2014/main" val="3459732687"/>
                    </a:ext>
                  </a:extLst>
                </a:gridCol>
              </a:tblGrid>
              <a:tr h="708314">
                <a:tc>
                  <a:txBody>
                    <a:bodyPr/>
                    <a:lstStyle/>
                    <a:p>
                      <a:r>
                        <a:rPr lang="en-IE" sz="2000" dirty="0"/>
                        <a:t>Name and short description</a:t>
                      </a:r>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solidFill>
                      <a:srgbClr val="E7D1F5"/>
                    </a:solidFill>
                  </a:tcPr>
                </a:tc>
                <a:tc>
                  <a:txBody>
                    <a:bodyPr/>
                    <a:lstStyle/>
                    <a:p>
                      <a:r>
                        <a:rPr lang="en-IE" sz="2000" dirty="0"/>
                        <a:t>What went well?</a:t>
                      </a:r>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solidFill>
                      <a:srgbClr val="E7D1F5"/>
                    </a:solidFill>
                  </a:tcPr>
                </a:tc>
                <a:tc>
                  <a:txBody>
                    <a:bodyPr/>
                    <a:lstStyle/>
                    <a:p>
                      <a:r>
                        <a:rPr lang="en-IE" sz="2000" dirty="0"/>
                        <a:t>Even better if</a:t>
                      </a:r>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solidFill>
                      <a:srgbClr val="E7D1F5"/>
                    </a:solidFill>
                  </a:tcPr>
                </a:tc>
                <a:extLst>
                  <a:ext uri="{0D108BD9-81ED-4DB2-BD59-A6C34878D82A}">
                    <a16:rowId xmlns:a16="http://schemas.microsoft.com/office/drawing/2014/main" val="1402956197"/>
                  </a:ext>
                </a:extLst>
              </a:tr>
              <a:tr h="708314">
                <a:tc>
                  <a:txBody>
                    <a:bodyPr/>
                    <a:lstStyle/>
                    <a:p>
                      <a:endParaRPr lang="en-IE" dirty="0"/>
                    </a:p>
                    <a:p>
                      <a:endParaRPr lang="en-IE" dirty="0"/>
                    </a:p>
                    <a:p>
                      <a:endParaRPr lang="en-IE" dirty="0"/>
                    </a:p>
                    <a:p>
                      <a:endParaRPr lang="en-IE" dirty="0"/>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E" dirty="0"/>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E" dirty="0"/>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8796574"/>
                  </a:ext>
                </a:extLst>
              </a:tr>
              <a:tr h="708314">
                <a:tc>
                  <a:txBody>
                    <a:bodyPr/>
                    <a:lstStyle/>
                    <a:p>
                      <a:endParaRPr lang="en-IE" dirty="0"/>
                    </a:p>
                    <a:p>
                      <a:endParaRPr lang="en-IE" dirty="0"/>
                    </a:p>
                    <a:p>
                      <a:endParaRPr lang="en-IE" dirty="0"/>
                    </a:p>
                    <a:p>
                      <a:endParaRPr lang="en-IE" dirty="0"/>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E" dirty="0"/>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E" dirty="0"/>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9476836"/>
                  </a:ext>
                </a:extLst>
              </a:tr>
              <a:tr h="708314">
                <a:tc>
                  <a:txBody>
                    <a:bodyPr/>
                    <a:lstStyle/>
                    <a:p>
                      <a:endParaRPr lang="en-IE" dirty="0"/>
                    </a:p>
                    <a:p>
                      <a:endParaRPr lang="en-IE" dirty="0"/>
                    </a:p>
                    <a:p>
                      <a:endParaRPr lang="en-IE" dirty="0"/>
                    </a:p>
                    <a:p>
                      <a:endParaRPr lang="en-IE" dirty="0"/>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E" dirty="0"/>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E" dirty="0"/>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8390405"/>
                  </a:ext>
                </a:extLst>
              </a:tr>
              <a:tr h="708314">
                <a:tc>
                  <a:txBody>
                    <a:bodyPr/>
                    <a:lstStyle/>
                    <a:p>
                      <a:endParaRPr lang="en-IE" dirty="0"/>
                    </a:p>
                    <a:p>
                      <a:endParaRPr lang="en-IE" dirty="0"/>
                    </a:p>
                    <a:p>
                      <a:endParaRPr lang="en-IE" dirty="0"/>
                    </a:p>
                    <a:p>
                      <a:endParaRPr lang="en-IE" dirty="0"/>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E" dirty="0"/>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E" dirty="0"/>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2762980"/>
                  </a:ext>
                </a:extLst>
              </a:tr>
              <a:tr h="708314">
                <a:tc>
                  <a:txBody>
                    <a:bodyPr/>
                    <a:lstStyle/>
                    <a:p>
                      <a:endParaRPr lang="en-IE" dirty="0"/>
                    </a:p>
                    <a:p>
                      <a:endParaRPr lang="en-IE" dirty="0"/>
                    </a:p>
                    <a:p>
                      <a:endParaRPr lang="en-IE" dirty="0"/>
                    </a:p>
                    <a:p>
                      <a:endParaRPr lang="en-IE" dirty="0"/>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E" dirty="0"/>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E" dirty="0"/>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8448307"/>
                  </a:ext>
                </a:extLst>
              </a:tr>
            </a:tbl>
          </a:graphicData>
        </a:graphic>
      </p:graphicFrame>
      <p:pic>
        <p:nvPicPr>
          <p:cNvPr id="1031" name="Google Shape;331;p19" descr="Icon&#10;&#10;Description automatically generated">
            <a:extLst>
              <a:ext uri="{FF2B5EF4-FFF2-40B4-BE49-F238E27FC236}">
                <a16:creationId xmlns:a16="http://schemas.microsoft.com/office/drawing/2014/main" id="{53C75958-D6CA-7969-45F7-E3DBFBF65C8C}"/>
              </a:ext>
            </a:extLst>
          </p:cNvPr>
          <p:cNvPicPr preferRelativeResize="0"/>
          <p:nvPr/>
        </p:nvPicPr>
        <p:blipFill rotWithShape="1">
          <a:blip r:embed="rId3">
            <a:alphaModFix/>
          </a:blip>
          <a:srcRect/>
          <a:stretch/>
        </p:blipFill>
        <p:spPr>
          <a:xfrm>
            <a:off x="11194471" y="681037"/>
            <a:ext cx="1007241" cy="100724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B24CB-7807-A24A-23C7-7965FE123877}"/>
              </a:ext>
            </a:extLst>
          </p:cNvPr>
          <p:cNvSpPr>
            <a:spLocks noGrp="1"/>
          </p:cNvSpPr>
          <p:nvPr>
            <p:ph type="title"/>
          </p:nvPr>
        </p:nvSpPr>
        <p:spPr/>
        <p:txBody>
          <a:bodyPr/>
          <a:lstStyle/>
          <a:p>
            <a:r>
              <a:rPr lang="en-US" dirty="0"/>
              <a:t>Unit 2, Activity 2</a:t>
            </a:r>
          </a:p>
        </p:txBody>
      </p:sp>
      <p:pic>
        <p:nvPicPr>
          <p:cNvPr id="6" name="Picture 5" descr="A picture containing shape&#10;&#10;Description automatically generated">
            <a:extLst>
              <a:ext uri="{FF2B5EF4-FFF2-40B4-BE49-F238E27FC236}">
                <a16:creationId xmlns:a16="http://schemas.microsoft.com/office/drawing/2014/main" id="{A02BB0B9-88CC-D4FD-6A91-6F1B6DFCECF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91671" y="1858617"/>
            <a:ext cx="3644153" cy="3644153"/>
          </a:xfrm>
          <a:prstGeom prst="rect">
            <a:avLst/>
          </a:prstGeom>
        </p:spPr>
      </p:pic>
      <p:sp>
        <p:nvSpPr>
          <p:cNvPr id="7" name="TextBox 6">
            <a:extLst>
              <a:ext uri="{FF2B5EF4-FFF2-40B4-BE49-F238E27FC236}">
                <a16:creationId xmlns:a16="http://schemas.microsoft.com/office/drawing/2014/main" id="{0083FD9B-ED5A-70D4-AB53-ACBA843C7528}"/>
              </a:ext>
            </a:extLst>
          </p:cNvPr>
          <p:cNvSpPr txBox="1"/>
          <p:nvPr/>
        </p:nvSpPr>
        <p:spPr>
          <a:xfrm>
            <a:off x="1532965" y="1680882"/>
            <a:ext cx="1761564" cy="400110"/>
          </a:xfrm>
          <a:prstGeom prst="rect">
            <a:avLst/>
          </a:prstGeom>
          <a:solidFill>
            <a:srgbClr val="9C3FD8"/>
          </a:solidFill>
        </p:spPr>
        <p:txBody>
          <a:bodyPr wrap="square" rtlCol="0">
            <a:spAutoFit/>
          </a:bodyPr>
          <a:lstStyle/>
          <a:p>
            <a:pPr algn="ctr"/>
            <a:r>
              <a:rPr lang="en-IE" sz="2000" b="1" dirty="0">
                <a:solidFill>
                  <a:schemeClr val="bg1"/>
                </a:solidFill>
              </a:rPr>
              <a:t>Visual</a:t>
            </a:r>
          </a:p>
        </p:txBody>
      </p:sp>
      <p:sp>
        <p:nvSpPr>
          <p:cNvPr id="8" name="TextBox 7">
            <a:extLst>
              <a:ext uri="{FF2B5EF4-FFF2-40B4-BE49-F238E27FC236}">
                <a16:creationId xmlns:a16="http://schemas.microsoft.com/office/drawing/2014/main" id="{831AD90B-23AF-2DF6-44B4-F3039F7B58DA}"/>
              </a:ext>
            </a:extLst>
          </p:cNvPr>
          <p:cNvSpPr txBox="1"/>
          <p:nvPr/>
        </p:nvSpPr>
        <p:spPr>
          <a:xfrm>
            <a:off x="8781319" y="1680882"/>
            <a:ext cx="1761564" cy="400110"/>
          </a:xfrm>
          <a:prstGeom prst="rect">
            <a:avLst/>
          </a:prstGeom>
          <a:solidFill>
            <a:srgbClr val="9C3FD8"/>
          </a:solidFill>
        </p:spPr>
        <p:txBody>
          <a:bodyPr wrap="square" rtlCol="0">
            <a:spAutoFit/>
          </a:bodyPr>
          <a:lstStyle/>
          <a:p>
            <a:pPr algn="ctr"/>
            <a:r>
              <a:rPr lang="en-IE" sz="2000" b="1" dirty="0">
                <a:solidFill>
                  <a:schemeClr val="bg1"/>
                </a:solidFill>
              </a:rPr>
              <a:t>Kinaesthetic</a:t>
            </a:r>
          </a:p>
        </p:txBody>
      </p:sp>
      <p:sp>
        <p:nvSpPr>
          <p:cNvPr id="9" name="TextBox 8">
            <a:extLst>
              <a:ext uri="{FF2B5EF4-FFF2-40B4-BE49-F238E27FC236}">
                <a16:creationId xmlns:a16="http://schemas.microsoft.com/office/drawing/2014/main" id="{5382FA7B-0834-9A0D-0E0D-9CA1CB950709}"/>
              </a:ext>
            </a:extLst>
          </p:cNvPr>
          <p:cNvSpPr txBox="1"/>
          <p:nvPr/>
        </p:nvSpPr>
        <p:spPr>
          <a:xfrm>
            <a:off x="5151644" y="1680882"/>
            <a:ext cx="1761564" cy="400110"/>
          </a:xfrm>
          <a:prstGeom prst="rect">
            <a:avLst/>
          </a:prstGeom>
          <a:solidFill>
            <a:srgbClr val="5DC973"/>
          </a:solidFill>
        </p:spPr>
        <p:txBody>
          <a:bodyPr wrap="square" rtlCol="0">
            <a:spAutoFit/>
          </a:bodyPr>
          <a:lstStyle/>
          <a:p>
            <a:pPr algn="ctr"/>
            <a:r>
              <a:rPr lang="en-IE" sz="2000" b="1" dirty="0">
                <a:solidFill>
                  <a:schemeClr val="bg1"/>
                </a:solidFill>
              </a:rPr>
              <a:t>Auditory</a:t>
            </a:r>
          </a:p>
        </p:txBody>
      </p:sp>
      <p:pic>
        <p:nvPicPr>
          <p:cNvPr id="10" name="Picture 9" descr="Icon&#10;&#10;Description automatically generated">
            <a:extLst>
              <a:ext uri="{FF2B5EF4-FFF2-40B4-BE49-F238E27FC236}">
                <a16:creationId xmlns:a16="http://schemas.microsoft.com/office/drawing/2014/main" id="{B16D7862-E482-D7ED-AB5B-A71B5CDDBF3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210350" y="1966527"/>
            <a:ext cx="3644153" cy="3644153"/>
          </a:xfrm>
          <a:prstGeom prst="rect">
            <a:avLst/>
          </a:prstGeom>
        </p:spPr>
      </p:pic>
      <p:pic>
        <p:nvPicPr>
          <p:cNvPr id="11" name="Picture 10" descr="A picture containing icon&#10;&#10;Description automatically generated">
            <a:extLst>
              <a:ext uri="{FF2B5EF4-FFF2-40B4-BE49-F238E27FC236}">
                <a16:creationId xmlns:a16="http://schemas.microsoft.com/office/drawing/2014/main" id="{CBA05D76-6961-2B0A-283D-B584166D610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829029" y="1880937"/>
            <a:ext cx="3644153" cy="3644153"/>
          </a:xfrm>
          <a:prstGeom prst="rect">
            <a:avLst/>
          </a:prstGeom>
        </p:spPr>
      </p:pic>
      <p:pic>
        <p:nvPicPr>
          <p:cNvPr id="14" name="Google Shape;425;p21" descr="Shape, square&#10;&#10;Description automatically generated">
            <a:extLst>
              <a:ext uri="{FF2B5EF4-FFF2-40B4-BE49-F238E27FC236}">
                <a16:creationId xmlns:a16="http://schemas.microsoft.com/office/drawing/2014/main" id="{D95DC389-7632-8ABB-2EED-346A08B6779E}"/>
              </a:ext>
            </a:extLst>
          </p:cNvPr>
          <p:cNvPicPr preferRelativeResize="0"/>
          <p:nvPr/>
        </p:nvPicPr>
        <p:blipFill rotWithShape="1">
          <a:blip r:embed="rId6">
            <a:alphaModFix/>
          </a:blip>
          <a:srcRect/>
          <a:stretch/>
        </p:blipFill>
        <p:spPr>
          <a:xfrm rot="16200000">
            <a:off x="10812484" y="1118663"/>
            <a:ext cx="1604633" cy="823346"/>
          </a:xfrm>
          <a:prstGeom prst="rect">
            <a:avLst/>
          </a:prstGeom>
          <a:noFill/>
          <a:ln>
            <a:noFill/>
          </a:ln>
        </p:spPr>
      </p:pic>
      <p:pic>
        <p:nvPicPr>
          <p:cNvPr id="19" name="Google Shape;331;p19" descr="Icon&#10;&#10;Description automatically generated">
            <a:extLst>
              <a:ext uri="{FF2B5EF4-FFF2-40B4-BE49-F238E27FC236}">
                <a16:creationId xmlns:a16="http://schemas.microsoft.com/office/drawing/2014/main" id="{320DDBFD-B2D8-3123-D4FE-97A98797EAD4}"/>
              </a:ext>
            </a:extLst>
          </p:cNvPr>
          <p:cNvPicPr preferRelativeResize="0"/>
          <p:nvPr/>
        </p:nvPicPr>
        <p:blipFill rotWithShape="1">
          <a:blip r:embed="rId7">
            <a:alphaModFix/>
          </a:blip>
          <a:srcRect/>
          <a:stretch/>
        </p:blipFill>
        <p:spPr>
          <a:xfrm>
            <a:off x="11111179" y="692587"/>
            <a:ext cx="1007241" cy="1007241"/>
          </a:xfrm>
          <a:prstGeom prst="rect">
            <a:avLst/>
          </a:prstGeom>
          <a:noFill/>
          <a:ln>
            <a:noFill/>
          </a:ln>
        </p:spPr>
      </p:pic>
      <p:pic>
        <p:nvPicPr>
          <p:cNvPr id="20" name="Google Shape;326;p19" descr="Icon&#10;&#10;Description automatically generated">
            <a:extLst>
              <a:ext uri="{FF2B5EF4-FFF2-40B4-BE49-F238E27FC236}">
                <a16:creationId xmlns:a16="http://schemas.microsoft.com/office/drawing/2014/main" id="{9C93297F-EB8C-85E7-6CDA-C08D28D8837F}"/>
              </a:ext>
            </a:extLst>
          </p:cNvPr>
          <p:cNvPicPr preferRelativeResize="0"/>
          <p:nvPr/>
        </p:nvPicPr>
        <p:blipFill rotWithShape="1">
          <a:blip r:embed="rId8">
            <a:alphaModFix/>
          </a:blip>
          <a:srcRect/>
          <a:stretch/>
        </p:blipFill>
        <p:spPr>
          <a:xfrm>
            <a:off x="11111179" y="1438959"/>
            <a:ext cx="1007241" cy="1007241"/>
          </a:xfrm>
          <a:prstGeom prst="rect">
            <a:avLst/>
          </a:prstGeom>
          <a:noFill/>
          <a:ln>
            <a:noFill/>
          </a:ln>
        </p:spPr>
      </p:pic>
    </p:spTree>
    <p:extLst>
      <p:ext uri="{BB962C8B-B14F-4D97-AF65-F5344CB8AC3E}">
        <p14:creationId xmlns:p14="http://schemas.microsoft.com/office/powerpoint/2010/main" val="1627279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B24CB-7807-A24A-23C7-7965FE123877}"/>
              </a:ext>
            </a:extLst>
          </p:cNvPr>
          <p:cNvSpPr>
            <a:spLocks noGrp="1"/>
          </p:cNvSpPr>
          <p:nvPr>
            <p:ph type="title"/>
          </p:nvPr>
        </p:nvSpPr>
        <p:spPr/>
        <p:txBody>
          <a:bodyPr/>
          <a:lstStyle/>
          <a:p>
            <a:r>
              <a:rPr lang="en-US" dirty="0"/>
              <a:t>Unit 2, Activity 2</a:t>
            </a:r>
          </a:p>
        </p:txBody>
      </p:sp>
      <p:pic>
        <p:nvPicPr>
          <p:cNvPr id="6" name="Picture 5" descr="A picture containing shape&#10;&#10;Description automatically generated">
            <a:extLst>
              <a:ext uri="{FF2B5EF4-FFF2-40B4-BE49-F238E27FC236}">
                <a16:creationId xmlns:a16="http://schemas.microsoft.com/office/drawing/2014/main" id="{A02BB0B9-88CC-D4FD-6A91-6F1B6DFCECF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91670" y="1814967"/>
            <a:ext cx="3644153" cy="3644153"/>
          </a:xfrm>
          <a:prstGeom prst="rect">
            <a:avLst/>
          </a:prstGeom>
        </p:spPr>
      </p:pic>
      <p:sp>
        <p:nvSpPr>
          <p:cNvPr id="7" name="TextBox 6">
            <a:extLst>
              <a:ext uri="{FF2B5EF4-FFF2-40B4-BE49-F238E27FC236}">
                <a16:creationId xmlns:a16="http://schemas.microsoft.com/office/drawing/2014/main" id="{0083FD9B-ED5A-70D4-AB53-ACBA843C7528}"/>
              </a:ext>
            </a:extLst>
          </p:cNvPr>
          <p:cNvSpPr txBox="1"/>
          <p:nvPr/>
        </p:nvSpPr>
        <p:spPr>
          <a:xfrm>
            <a:off x="1532965" y="1680882"/>
            <a:ext cx="1761564" cy="400110"/>
          </a:xfrm>
          <a:prstGeom prst="rect">
            <a:avLst/>
          </a:prstGeom>
          <a:solidFill>
            <a:srgbClr val="9C3FD8"/>
          </a:solidFill>
        </p:spPr>
        <p:txBody>
          <a:bodyPr wrap="square" rtlCol="0">
            <a:spAutoFit/>
          </a:bodyPr>
          <a:lstStyle/>
          <a:p>
            <a:pPr algn="ctr"/>
            <a:r>
              <a:rPr lang="en-IE" sz="2000" b="1" dirty="0">
                <a:solidFill>
                  <a:schemeClr val="bg1"/>
                </a:solidFill>
              </a:rPr>
              <a:t>Visual</a:t>
            </a:r>
          </a:p>
        </p:txBody>
      </p:sp>
      <p:sp>
        <p:nvSpPr>
          <p:cNvPr id="8" name="TextBox 7">
            <a:extLst>
              <a:ext uri="{FF2B5EF4-FFF2-40B4-BE49-F238E27FC236}">
                <a16:creationId xmlns:a16="http://schemas.microsoft.com/office/drawing/2014/main" id="{831AD90B-23AF-2DF6-44B4-F3039F7B58DA}"/>
              </a:ext>
            </a:extLst>
          </p:cNvPr>
          <p:cNvSpPr txBox="1"/>
          <p:nvPr/>
        </p:nvSpPr>
        <p:spPr>
          <a:xfrm>
            <a:off x="8781319" y="1680882"/>
            <a:ext cx="1761564" cy="400110"/>
          </a:xfrm>
          <a:prstGeom prst="rect">
            <a:avLst/>
          </a:prstGeom>
          <a:solidFill>
            <a:srgbClr val="9C3FD8"/>
          </a:solidFill>
        </p:spPr>
        <p:txBody>
          <a:bodyPr wrap="square" rtlCol="0">
            <a:spAutoFit/>
          </a:bodyPr>
          <a:lstStyle/>
          <a:p>
            <a:pPr algn="ctr"/>
            <a:r>
              <a:rPr lang="en-IE" sz="2000" b="1" dirty="0">
                <a:solidFill>
                  <a:schemeClr val="bg1"/>
                </a:solidFill>
              </a:rPr>
              <a:t>Kinaesthetic</a:t>
            </a:r>
          </a:p>
        </p:txBody>
      </p:sp>
      <p:sp>
        <p:nvSpPr>
          <p:cNvPr id="9" name="TextBox 8">
            <a:extLst>
              <a:ext uri="{FF2B5EF4-FFF2-40B4-BE49-F238E27FC236}">
                <a16:creationId xmlns:a16="http://schemas.microsoft.com/office/drawing/2014/main" id="{5382FA7B-0834-9A0D-0E0D-9CA1CB950709}"/>
              </a:ext>
            </a:extLst>
          </p:cNvPr>
          <p:cNvSpPr txBox="1"/>
          <p:nvPr/>
        </p:nvSpPr>
        <p:spPr>
          <a:xfrm>
            <a:off x="5151644" y="1680882"/>
            <a:ext cx="1761564" cy="400110"/>
          </a:xfrm>
          <a:prstGeom prst="rect">
            <a:avLst/>
          </a:prstGeom>
          <a:solidFill>
            <a:srgbClr val="5DC973"/>
          </a:solidFill>
        </p:spPr>
        <p:txBody>
          <a:bodyPr wrap="square" rtlCol="0">
            <a:spAutoFit/>
          </a:bodyPr>
          <a:lstStyle/>
          <a:p>
            <a:pPr algn="ctr"/>
            <a:r>
              <a:rPr lang="en-IE" sz="2000" b="1" dirty="0">
                <a:solidFill>
                  <a:schemeClr val="bg1"/>
                </a:solidFill>
              </a:rPr>
              <a:t>Auditory</a:t>
            </a:r>
          </a:p>
        </p:txBody>
      </p:sp>
      <p:pic>
        <p:nvPicPr>
          <p:cNvPr id="10" name="Picture 9" descr="Icon&#10;&#10;Description automatically generated">
            <a:extLst>
              <a:ext uri="{FF2B5EF4-FFF2-40B4-BE49-F238E27FC236}">
                <a16:creationId xmlns:a16="http://schemas.microsoft.com/office/drawing/2014/main" id="{B16D7862-E482-D7ED-AB5B-A71B5CDDBF3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243755" y="1853572"/>
            <a:ext cx="3644153" cy="3644153"/>
          </a:xfrm>
          <a:prstGeom prst="rect">
            <a:avLst/>
          </a:prstGeom>
        </p:spPr>
      </p:pic>
      <p:pic>
        <p:nvPicPr>
          <p:cNvPr id="11" name="Picture 10" descr="A picture containing icon&#10;&#10;Description automatically generated">
            <a:extLst>
              <a:ext uri="{FF2B5EF4-FFF2-40B4-BE49-F238E27FC236}">
                <a16:creationId xmlns:a16="http://schemas.microsoft.com/office/drawing/2014/main" id="{CBA05D76-6961-2B0A-283D-B584166D610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829029" y="1748497"/>
            <a:ext cx="3644153" cy="3644153"/>
          </a:xfrm>
          <a:prstGeom prst="rect">
            <a:avLst/>
          </a:prstGeom>
        </p:spPr>
      </p:pic>
      <p:pic>
        <p:nvPicPr>
          <p:cNvPr id="14" name="Google Shape;425;p21" descr="Shape, square&#10;&#10;Description automatically generated">
            <a:extLst>
              <a:ext uri="{FF2B5EF4-FFF2-40B4-BE49-F238E27FC236}">
                <a16:creationId xmlns:a16="http://schemas.microsoft.com/office/drawing/2014/main" id="{D95DC389-7632-8ABB-2EED-346A08B6779E}"/>
              </a:ext>
            </a:extLst>
          </p:cNvPr>
          <p:cNvPicPr preferRelativeResize="0"/>
          <p:nvPr/>
        </p:nvPicPr>
        <p:blipFill rotWithShape="1">
          <a:blip r:embed="rId6">
            <a:alphaModFix/>
          </a:blip>
          <a:srcRect/>
          <a:stretch/>
        </p:blipFill>
        <p:spPr>
          <a:xfrm rot="16200000">
            <a:off x="11086424" y="1053677"/>
            <a:ext cx="1057822" cy="823346"/>
          </a:xfrm>
          <a:prstGeom prst="rect">
            <a:avLst/>
          </a:prstGeom>
          <a:noFill/>
          <a:ln>
            <a:noFill/>
          </a:ln>
        </p:spPr>
      </p:pic>
      <p:pic>
        <p:nvPicPr>
          <p:cNvPr id="19" name="Google Shape;331;p19" descr="Icon&#10;&#10;Description automatically generated">
            <a:extLst>
              <a:ext uri="{FF2B5EF4-FFF2-40B4-BE49-F238E27FC236}">
                <a16:creationId xmlns:a16="http://schemas.microsoft.com/office/drawing/2014/main" id="{320DDBFD-B2D8-3123-D4FE-97A98797EAD4}"/>
              </a:ext>
            </a:extLst>
          </p:cNvPr>
          <p:cNvPicPr preferRelativeResize="0"/>
          <p:nvPr/>
        </p:nvPicPr>
        <p:blipFill rotWithShape="1">
          <a:blip r:embed="rId7">
            <a:alphaModFix/>
          </a:blip>
          <a:srcRect/>
          <a:stretch/>
        </p:blipFill>
        <p:spPr>
          <a:xfrm>
            <a:off x="11096709" y="961729"/>
            <a:ext cx="1007241" cy="1007241"/>
          </a:xfrm>
          <a:prstGeom prst="rect">
            <a:avLst/>
          </a:prstGeom>
          <a:noFill/>
          <a:ln>
            <a:noFill/>
          </a:ln>
        </p:spPr>
      </p:pic>
      <p:sp>
        <p:nvSpPr>
          <p:cNvPr id="3" name="TextBox 2">
            <a:extLst>
              <a:ext uri="{FF2B5EF4-FFF2-40B4-BE49-F238E27FC236}">
                <a16:creationId xmlns:a16="http://schemas.microsoft.com/office/drawing/2014/main" id="{6526E2F6-0BC4-D950-D8A1-59AC30F7E938}"/>
              </a:ext>
            </a:extLst>
          </p:cNvPr>
          <p:cNvSpPr txBox="1"/>
          <p:nvPr/>
        </p:nvSpPr>
        <p:spPr>
          <a:xfrm>
            <a:off x="892030" y="4992452"/>
            <a:ext cx="3043431" cy="369332"/>
          </a:xfrm>
          <a:prstGeom prst="rect">
            <a:avLst/>
          </a:prstGeom>
          <a:solidFill>
            <a:srgbClr val="9C3FD8"/>
          </a:solidFill>
        </p:spPr>
        <p:txBody>
          <a:bodyPr wrap="square" rtlCol="0">
            <a:spAutoFit/>
          </a:bodyPr>
          <a:lstStyle/>
          <a:p>
            <a:pPr algn="ctr"/>
            <a:r>
              <a:rPr lang="en-IE" sz="1800" dirty="0">
                <a:solidFill>
                  <a:schemeClr val="bg1"/>
                </a:solidFill>
              </a:rPr>
              <a:t>1</a:t>
            </a:r>
            <a:r>
              <a:rPr lang="en-IE" sz="1800" baseline="30000" dirty="0">
                <a:solidFill>
                  <a:schemeClr val="bg1"/>
                </a:solidFill>
              </a:rPr>
              <a:t>st</a:t>
            </a:r>
            <a:r>
              <a:rPr lang="en-IE" sz="1800" dirty="0">
                <a:solidFill>
                  <a:schemeClr val="bg1"/>
                </a:solidFill>
              </a:rPr>
              <a:t> option in every question</a:t>
            </a:r>
          </a:p>
        </p:txBody>
      </p:sp>
      <p:sp>
        <p:nvSpPr>
          <p:cNvPr id="4" name="TextBox 3">
            <a:extLst>
              <a:ext uri="{FF2B5EF4-FFF2-40B4-BE49-F238E27FC236}">
                <a16:creationId xmlns:a16="http://schemas.microsoft.com/office/drawing/2014/main" id="{C8C9BBBF-9387-2929-E214-B43E11B9EAE7}"/>
              </a:ext>
            </a:extLst>
          </p:cNvPr>
          <p:cNvSpPr txBox="1"/>
          <p:nvPr/>
        </p:nvSpPr>
        <p:spPr>
          <a:xfrm>
            <a:off x="4534653" y="4992452"/>
            <a:ext cx="3043431" cy="369332"/>
          </a:xfrm>
          <a:prstGeom prst="rect">
            <a:avLst/>
          </a:prstGeom>
          <a:solidFill>
            <a:srgbClr val="5DC973"/>
          </a:solidFill>
        </p:spPr>
        <p:txBody>
          <a:bodyPr wrap="square" rtlCol="0">
            <a:spAutoFit/>
          </a:bodyPr>
          <a:lstStyle/>
          <a:p>
            <a:pPr algn="ctr"/>
            <a:r>
              <a:rPr lang="en-IE" sz="1800" dirty="0">
                <a:solidFill>
                  <a:schemeClr val="bg1"/>
                </a:solidFill>
              </a:rPr>
              <a:t>2</a:t>
            </a:r>
            <a:r>
              <a:rPr lang="en-IE" sz="1800" baseline="30000" dirty="0">
                <a:solidFill>
                  <a:schemeClr val="bg1"/>
                </a:solidFill>
              </a:rPr>
              <a:t>nd</a:t>
            </a:r>
            <a:r>
              <a:rPr lang="en-IE" sz="1800" dirty="0">
                <a:solidFill>
                  <a:schemeClr val="bg1"/>
                </a:solidFill>
              </a:rPr>
              <a:t> option in every question</a:t>
            </a:r>
          </a:p>
        </p:txBody>
      </p:sp>
      <p:sp>
        <p:nvSpPr>
          <p:cNvPr id="5" name="TextBox 4">
            <a:extLst>
              <a:ext uri="{FF2B5EF4-FFF2-40B4-BE49-F238E27FC236}">
                <a16:creationId xmlns:a16="http://schemas.microsoft.com/office/drawing/2014/main" id="{7796B2F5-E39C-9D06-EFF4-1C908FE5F803}"/>
              </a:ext>
            </a:extLst>
          </p:cNvPr>
          <p:cNvSpPr txBox="1"/>
          <p:nvPr/>
        </p:nvSpPr>
        <p:spPr>
          <a:xfrm>
            <a:off x="8186003" y="4992452"/>
            <a:ext cx="3043431" cy="369332"/>
          </a:xfrm>
          <a:prstGeom prst="rect">
            <a:avLst/>
          </a:prstGeom>
          <a:solidFill>
            <a:srgbClr val="9C3FD8"/>
          </a:solidFill>
        </p:spPr>
        <p:txBody>
          <a:bodyPr wrap="square" rtlCol="0">
            <a:spAutoFit/>
          </a:bodyPr>
          <a:lstStyle/>
          <a:p>
            <a:pPr algn="ctr"/>
            <a:r>
              <a:rPr lang="en-IE" sz="1800" dirty="0">
                <a:solidFill>
                  <a:schemeClr val="bg1"/>
                </a:solidFill>
              </a:rPr>
              <a:t>3</a:t>
            </a:r>
            <a:r>
              <a:rPr lang="en-IE" sz="1800" baseline="30000" dirty="0">
                <a:solidFill>
                  <a:schemeClr val="bg1"/>
                </a:solidFill>
              </a:rPr>
              <a:t>rd</a:t>
            </a:r>
            <a:r>
              <a:rPr lang="en-IE" sz="1800" dirty="0">
                <a:solidFill>
                  <a:schemeClr val="bg1"/>
                </a:solidFill>
              </a:rPr>
              <a:t>  option in every question</a:t>
            </a:r>
          </a:p>
        </p:txBody>
      </p:sp>
    </p:spTree>
    <p:extLst>
      <p:ext uri="{BB962C8B-B14F-4D97-AF65-F5344CB8AC3E}">
        <p14:creationId xmlns:p14="http://schemas.microsoft.com/office/powerpoint/2010/main" val="265811097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3545</Words>
  <Application>Microsoft Office PowerPoint</Application>
  <PresentationFormat>Widescreen</PresentationFormat>
  <Paragraphs>377</Paragraphs>
  <Slides>16</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 Black</vt:lpstr>
      <vt:lpstr>Courier New</vt:lpstr>
      <vt:lpstr>Arial</vt:lpstr>
      <vt:lpstr>Calibri</vt:lpstr>
      <vt:lpstr>Prompt</vt:lpstr>
      <vt:lpstr>Office Theme</vt:lpstr>
      <vt:lpstr>1_Office Theme</vt:lpstr>
      <vt:lpstr>Pathways</vt:lpstr>
      <vt:lpstr>Unit 2: Strategies and styles</vt:lpstr>
      <vt:lpstr>Unit 2, Introduction</vt:lpstr>
      <vt:lpstr>Unit 2, Activity 1</vt:lpstr>
      <vt:lpstr>PowerPoint Presentation</vt:lpstr>
      <vt:lpstr>Unit 2, Activity 1</vt:lpstr>
      <vt:lpstr>Pathways: Learning and teaching strategies log</vt:lpstr>
      <vt:lpstr>Unit 2, Activity 2</vt:lpstr>
      <vt:lpstr>Unit 2, Activity 2</vt:lpstr>
      <vt:lpstr>PowerPoint Presentation</vt:lpstr>
      <vt:lpstr>PowerPoint Presentation</vt:lpstr>
      <vt:lpstr>PowerPoint Presentation</vt:lpstr>
      <vt:lpstr>Unit 2, Activity 3</vt:lpstr>
      <vt:lpstr>PowerPoint Presentation</vt:lpstr>
      <vt:lpstr>Unit 2, Extension activity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Realnation</dc:creator>
  <cp:lastModifiedBy>Mella Cusack</cp:lastModifiedBy>
  <cp:revision>36</cp:revision>
  <dcterms:created xsi:type="dcterms:W3CDTF">2022-07-12T11:58:05Z</dcterms:created>
  <dcterms:modified xsi:type="dcterms:W3CDTF">2024-08-19T09:37:02Z</dcterms:modified>
</cp:coreProperties>
</file>