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15"/>
  </p:notesMasterIdLst>
  <p:sldIdLst>
    <p:sldId id="256" r:id="rId3"/>
    <p:sldId id="257" r:id="rId4"/>
    <p:sldId id="286" r:id="rId5"/>
    <p:sldId id="303" r:id="rId6"/>
    <p:sldId id="304" r:id="rId7"/>
    <p:sldId id="302" r:id="rId8"/>
    <p:sldId id="305" r:id="rId9"/>
    <p:sldId id="297" r:id="rId10"/>
    <p:sldId id="284" r:id="rId11"/>
    <p:sldId id="296" r:id="rId12"/>
    <p:sldId id="294" r:id="rId13"/>
    <p:sldId id="295" r:id="rId14"/>
  </p:sldIdLst>
  <p:sldSz cx="12192000" cy="6858000"/>
  <p:notesSz cx="6858000" cy="9144000"/>
  <p:embeddedFontLst>
    <p:embeddedFont>
      <p:font typeface="Arial Black" panose="020B0A04020102020204" pitchFamily="34" charset="0"/>
      <p:regular r:id="rId16"/>
      <p:bold r:id="rId17"/>
    </p:embeddedFont>
    <p:embeddedFont>
      <p:font typeface="Prompt" panose="00000500000000000000" pitchFamily="2" charset="-34"/>
      <p:regular r:id="rId18"/>
      <p:bold r:id="rId19"/>
      <p:italic r:id="rId20"/>
      <p:boldItalic r:id="rId21"/>
    </p:embeddedFont>
  </p:embeddedFontLst>
  <p:defaultTextStyle>
    <a:defPPr marR="0" lvl="0" algn="l" rtl="0">
      <a:lnSpc>
        <a:spcPct val="100000"/>
      </a:lnSpc>
      <a:spcBef>
        <a:spcPts val="0"/>
      </a:spcBef>
      <a:spcAft>
        <a:spcPts val="0"/>
      </a:spcAft>
      <a:defRPr lang="ga-IE"/>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3FD8"/>
    <a:srgbClr val="E7D1F5"/>
    <a:srgbClr val="5DC973"/>
    <a:srgbClr val="01334E"/>
    <a:srgbClr val="FF826A"/>
    <a:srgbClr val="A958DD"/>
    <a:srgbClr val="FF927D"/>
    <a:srgbClr val="FFFFFF"/>
    <a:srgbClr val="F6EEFB"/>
    <a:srgbClr val="E1C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55522" autoAdjust="0"/>
  </p:normalViewPr>
  <p:slideViewPr>
    <p:cSldViewPr snapToGrid="0">
      <p:cViewPr varScale="1">
        <p:scale>
          <a:sx n="50" d="100"/>
          <a:sy n="50" d="100"/>
        </p:scale>
        <p:origin x="1518" y="21"/>
      </p:cViewPr>
      <p:guideLst/>
    </p:cSldViewPr>
  </p:slideViewPr>
  <p:notesTextViewPr>
    <p:cViewPr>
      <p:scale>
        <a:sx n="1" d="1"/>
        <a:sy n="1" d="1"/>
      </p:scale>
      <p:origin x="0" y="0"/>
    </p:cViewPr>
  </p:notesTextViewPr>
  <p:notesViewPr>
    <p:cSldViewPr snapToGrid="0">
      <p:cViewPr varScale="1">
        <p:scale>
          <a:sx n="68" d="100"/>
          <a:sy n="68" d="100"/>
        </p:scale>
        <p:origin x="259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ccesscollege.ie/hea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accesscollege.ie/dar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latin typeface="+mn-lt"/>
              </a:rPr>
              <a:t>Attention teachers: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b="0" i="0" u="none" strike="noStrike">
                <a:solidFill>
                  <a:srgbClr val="000000"/>
                </a:solidFill>
                <a:effectLst/>
                <a:latin typeface="+mn-lt"/>
              </a:rPr>
              <a:t>The Pathways units aim to encourage students from diverse backgrounds to think about their career choices, the career decision making process and particularly teaching as a desirable career.   </a:t>
            </a:r>
          </a:p>
          <a:p>
            <a:pPr marL="0" lvl="0" indent="0" algn="l" rtl="0">
              <a:spcBef>
                <a:spcPts val="0"/>
              </a:spcBef>
              <a:spcAft>
                <a:spcPts val="0"/>
              </a:spcAft>
              <a:buNone/>
            </a:pPr>
            <a:endParaRPr lang="en-GB" sz="11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rgbClr val="000000"/>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rgbClr val="000000"/>
                </a:solidFill>
                <a:effectLst/>
                <a:latin typeface="+mn-lt"/>
              </a:rPr>
              <a:t>There are 3 units for 1</a:t>
            </a:r>
            <a:r>
              <a:rPr lang="ga-ie" sz="1100" b="0" i="0" u="none" strike="noStrike" baseline="30000">
                <a:solidFill>
                  <a:srgbClr val="000000"/>
                </a:solidFill>
                <a:effectLst/>
                <a:latin typeface="+mn-lt"/>
              </a:rPr>
              <a:t>st</a:t>
            </a:r>
            <a:r>
              <a:rPr lang="ga-ie" sz="1100" b="0" i="0" u="none" strike="noStrike">
                <a:solidFill>
                  <a:srgbClr val="000000"/>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rgbClr val="000000"/>
                </a:solidFill>
                <a:effectLst/>
                <a:latin typeface="+mn-lt"/>
              </a:rPr>
              <a:t>Unit 1: Hidden skills and talents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rgbClr val="000000"/>
                </a:solidFill>
                <a:effectLst/>
                <a:latin typeface="+mn-lt"/>
              </a:rPr>
              <a:t>Unit 2: Strategies and styles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rgbClr val="000000"/>
                </a:solidFill>
                <a:effectLst/>
                <a:latin typeface="+mn-lt"/>
              </a:rPr>
              <a:t>Unit 3: Goals and motivations</a:t>
            </a:r>
          </a:p>
          <a:p>
            <a:pPr rtl="0"/>
            <a:endParaRPr lang="en-GB" sz="1100" b="0" i="0" u="none" strike="noStrike" dirty="0">
              <a:solidFill>
                <a:srgbClr val="000000"/>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ga-ie" sz="1100" b="0" i="0" u="sng">
                <a:solidFill>
                  <a:schemeClr val="dk1"/>
                </a:solidFill>
                <a:latin typeface="+mn-lt"/>
                <a:ea typeface="Prompt"/>
                <a:cs typeface="Prompt"/>
                <a:sym typeface="Prompt"/>
              </a:rPr>
              <a:t>Some important points about how the units work</a:t>
            </a:r>
            <a:r>
              <a:rPr lang="ga-ie" sz="1100" b="0" i="0">
                <a:solidFill>
                  <a:schemeClr val="dk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ga-ie" sz="1100" i="0">
                <a:solidFill>
                  <a:schemeClr val="dk1"/>
                </a:solidFill>
                <a:latin typeface="+mn-lt"/>
                <a:ea typeface="Prompt"/>
                <a:cs typeface="Prompt"/>
                <a:sym typeface="Prompt"/>
              </a:rPr>
              <a:t>The slides are classroom ready.   </a:t>
            </a:r>
          </a:p>
          <a:p>
            <a:pPr marL="457200" marR="0" lvl="0" indent="-298450" algn="l" rtl="0">
              <a:lnSpc>
                <a:spcPct val="100000"/>
              </a:lnSpc>
              <a:spcBef>
                <a:spcPts val="0"/>
              </a:spcBef>
              <a:spcAft>
                <a:spcPts val="0"/>
              </a:spcAft>
              <a:buClr>
                <a:schemeClr val="dk1"/>
              </a:buClr>
              <a:buSzPts val="1100"/>
              <a:buFont typeface="Prompt"/>
              <a:buChar char="●"/>
            </a:pPr>
            <a:r>
              <a:rPr lang="ga-ie" sz="1100" i="0">
                <a:solidFill>
                  <a:schemeClr val="dk1"/>
                </a:solidFill>
                <a:latin typeface="+mn-lt"/>
                <a:ea typeface="Prompt"/>
                <a:cs typeface="Prompt"/>
                <a:sym typeface="Prompt"/>
              </a:rPr>
              <a:t>It is important to show slides in presentation mode, as some activities depend on animation.  Where there is animation on a slide, this is indicated in the slide notes.  </a:t>
            </a:r>
          </a:p>
          <a:p>
            <a:pPr marL="457200" lvl="0" indent="-298450" algn="l" rtl="0">
              <a:lnSpc>
                <a:spcPct val="100000"/>
              </a:lnSpc>
              <a:spcBef>
                <a:spcPts val="0"/>
              </a:spcBef>
              <a:spcAft>
                <a:spcPts val="0"/>
              </a:spcAft>
              <a:buClr>
                <a:schemeClr val="dk1"/>
              </a:buClr>
              <a:buSzPts val="1100"/>
              <a:buFont typeface="Prompt"/>
              <a:buChar char="●"/>
            </a:pPr>
            <a:r>
              <a:rPr lang="ga-ie" sz="1100" i="0">
                <a:solidFill>
                  <a:schemeClr val="dk1"/>
                </a:solidFill>
                <a:latin typeface="+mn-lt"/>
                <a:ea typeface="Prompt"/>
                <a:cs typeface="Prompt"/>
                <a:sym typeface="Prompt"/>
              </a:rPr>
              <a:t>When the text in the slide notes is in italics, it is meant it is meant to be paraphrased or used without adaptation by the teacher with students; and when the text is not italicised, it is meant to for the teacher only.</a:t>
            </a:r>
          </a:p>
          <a:p>
            <a:pPr marL="457200" marR="0" lvl="0" indent="-298450" algn="l" defTabSz="914400" rtl="0" eaLnBrk="1" fontAlgn="auto" latinLnBrk="0" hangingPunct="1">
              <a:lnSpc>
                <a:spcPct val="100000"/>
              </a:lnSpc>
              <a:spcBef>
                <a:spcPts val="0"/>
              </a:spcBef>
              <a:spcAft>
                <a:spcPts val="0"/>
              </a:spcAft>
              <a:buClr>
                <a:schemeClr val="dk1"/>
              </a:buClr>
              <a:buSzPts val="1100"/>
              <a:buFont typeface="Prompt"/>
              <a:buChar char="●"/>
              <a:tabLst/>
              <a:defRPr/>
            </a:pPr>
            <a:r>
              <a:rPr lang="ga-ie" sz="1100" i="0">
                <a:solidFill>
                  <a:schemeClr val="dk1"/>
                </a:solidFill>
                <a:latin typeface="+mn-lt"/>
                <a:ea typeface="Prompt"/>
                <a:cs typeface="Prompt"/>
                <a:sym typeface="Prompt"/>
              </a:rPr>
              <a:t>There is very little preparation of materials required. Occasionally, and depending on your class, you might decide to photocopy worksheet slides in advance. In activities where this might be useful, you will be promoted in the slide notes. </a:t>
            </a:r>
          </a:p>
          <a:p>
            <a:pPr marL="457200" lvl="0" indent="-298450" algn="l" rtl="0">
              <a:lnSpc>
                <a:spcPct val="100000"/>
              </a:lnSpc>
              <a:spcBef>
                <a:spcPts val="0"/>
              </a:spcBef>
              <a:spcAft>
                <a:spcPts val="0"/>
              </a:spcAft>
              <a:buClr>
                <a:schemeClr val="dk1"/>
              </a:buClr>
              <a:buSzPts val="1100"/>
              <a:buFont typeface="Prompt"/>
              <a:buChar char="●"/>
            </a:pPr>
            <a:endParaRPr lang="en-GB" sz="1100" i="0" dirty="0">
              <a:solidFill>
                <a:schemeClr val="dk1"/>
              </a:solidFill>
              <a:latin typeface="+mn-lt"/>
              <a:ea typeface="Prompt"/>
              <a:cs typeface="Prompt"/>
              <a:sym typeface="Prompt"/>
            </a:endParaRPr>
          </a:p>
          <a:p>
            <a:pPr marL="0" lvl="0" indent="0" algn="l" rtl="0">
              <a:spcBef>
                <a:spcPts val="0"/>
              </a:spcBef>
              <a:spcAft>
                <a:spcPts val="0"/>
              </a:spcAft>
              <a:buNone/>
            </a:pPr>
            <a:r>
              <a:rPr lang="ga-ie" sz="1100" b="0" i="0" u="none" strike="noStrike">
                <a:solidFill>
                  <a:srgbClr val="000000"/>
                </a:solidFill>
                <a:effectLst/>
                <a:latin typeface="+mn-lt"/>
              </a:rPr>
              <a:t>As a participating teacher , you will be invited to respond to short surveys about the usefulness of the activities in these units. In addition, you will be asked to invite students to participate in the research (once parental consent has been provided). This will involve questionnaires and interviews/focus groups. </a:t>
            </a:r>
          </a:p>
          <a:p>
            <a:pPr marL="0" lvl="0" indent="0" algn="l" rtl="0">
              <a:spcBef>
                <a:spcPts val="0"/>
              </a:spcBef>
              <a:spcAft>
                <a:spcPts val="0"/>
              </a:spcAft>
              <a:buNone/>
            </a:pPr>
            <a:endParaRPr lang="en-GB" sz="11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u="sng" strike="noStrike">
                <a:solidFill>
                  <a:srgbClr val="000000"/>
                </a:solidFill>
                <a:effectLst/>
                <a:latin typeface="+mn-lt"/>
              </a:rPr>
              <a:t>NB</a:t>
            </a:r>
            <a:r>
              <a:rPr lang="ga-ie" sz="1100" b="1" i="0" u="none" strike="noStrike">
                <a:solidFill>
                  <a:srgbClr val="000000"/>
                </a:solidFill>
                <a:effectLst/>
                <a:latin typeface="+mn-lt"/>
              </a:rPr>
              <a:t>: </a:t>
            </a:r>
            <a:r>
              <a:rPr lang="ga-ie" sz="1100" b="0">
                <a:latin typeface="+mn-lt"/>
              </a:rPr>
              <a:t>Please remember to complete the short teacher survey as soon as possible after finishing Unit 3: https://forms.gle/2Q3AfG3WLc1XHBh8A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rgbClr val="000000"/>
              </a:solidFill>
              <a:effectLst/>
              <a:latin typeface="+mn-lt"/>
            </a:endParaRPr>
          </a:p>
          <a:p>
            <a:pPr marL="0" lvl="0" indent="0" algn="l" rtl="0">
              <a:spcBef>
                <a:spcPts val="0"/>
              </a:spcBef>
              <a:spcAft>
                <a:spcPts val="0"/>
              </a:spcAft>
              <a:buNone/>
            </a:pPr>
            <a:r>
              <a:rPr lang="ga-ie" sz="1100" b="0" i="0" u="none" strike="noStrike">
                <a:solidFill>
                  <a:srgbClr val="000000"/>
                </a:solidFill>
                <a:effectLst/>
                <a:latin typeface="+mn-lt"/>
              </a:rPr>
              <a:t>If you require any further information, please feel welcome to contact </a:t>
            </a:r>
            <a:r>
              <a:rPr lang="ga-ie" sz="1100" b="0" i="0">
                <a:solidFill>
                  <a:srgbClr val="222222"/>
                </a:solidFill>
                <a:effectLst/>
                <a:latin typeface="+mn-lt"/>
              </a:rPr>
              <a:t>mary.odoherty@dcu.ie  </a:t>
            </a:r>
          </a:p>
          <a:p>
            <a:pPr marL="0" lvl="0" indent="0" algn="l" rtl="0">
              <a:spcBef>
                <a:spcPts val="0"/>
              </a:spcBef>
              <a:spcAft>
                <a:spcPts val="0"/>
              </a:spcAft>
              <a:buNone/>
            </a:pPr>
            <a:endParaRPr lang="en-GB" sz="1100" b="0" i="0" u="sng" strike="noStrike" dirty="0">
              <a:solidFill>
                <a:srgbClr val="1155CC"/>
              </a:solidFill>
              <a:effectLst/>
              <a:latin typeface="+mn-lt"/>
            </a:endParaRPr>
          </a:p>
          <a:p>
            <a:pPr marL="0" lvl="0" indent="0" algn="l" rtl="0">
              <a:spcBef>
                <a:spcPts val="0"/>
              </a:spcBef>
              <a:spcAft>
                <a:spcPts val="0"/>
              </a:spcAft>
              <a:buNone/>
            </a:pPr>
            <a:r>
              <a:rPr lang="ga-ie" sz="1100" b="0" i="0" u="sng" strike="noStrike">
                <a:solidFill>
                  <a:srgbClr val="1155CC"/>
                </a:solidFill>
                <a:effectLst/>
                <a:latin typeface="+mn-lt"/>
              </a:rPr>
              <a:t>Thank you</a:t>
            </a:r>
            <a:endParaRPr lang="en-GB" sz="1100" b="0" dirty="0">
              <a:effectLst/>
              <a:latin typeface="+mn-lt"/>
            </a:endParaRPr>
          </a:p>
          <a:p>
            <a:pPr marL="0" lvl="0" indent="0" algn="l" rtl="0">
              <a:spcBef>
                <a:spcPts val="0"/>
              </a:spcBef>
              <a:spcAft>
                <a:spcPts val="0"/>
              </a:spcAft>
              <a:buNone/>
            </a:pPr>
            <a:endParaRPr dirty="0"/>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latin typeface="+mn-lt"/>
              </a:rPr>
              <a:t>Teacher notes</a:t>
            </a:r>
          </a:p>
          <a:p>
            <a:pPr marL="0" lvl="0" indent="0" algn="l" rtl="0">
              <a:spcBef>
                <a:spcPts val="0"/>
              </a:spcBef>
              <a:spcAft>
                <a:spcPts val="0"/>
              </a:spcAft>
              <a:buNone/>
            </a:pPr>
            <a:endParaRPr lang="en-IE" sz="1100" dirty="0">
              <a:latin typeface="+mn-lt"/>
            </a:endParaRPr>
          </a:p>
          <a:p>
            <a:pPr marL="0" lvl="0" indent="0" algn="l" rtl="0">
              <a:spcBef>
                <a:spcPts val="0"/>
              </a:spcBef>
              <a:spcAft>
                <a:spcPts val="0"/>
              </a:spcAft>
              <a:buNone/>
            </a:pPr>
            <a:r>
              <a:rPr lang="ga-ie" sz="1100" b="0">
                <a:latin typeface="+mn-lt"/>
              </a:rPr>
              <a:t>Read each learning intention aloud.</a:t>
            </a:r>
          </a:p>
          <a:p>
            <a:pPr marL="0" lvl="0" indent="0" algn="l" rtl="0">
              <a:spcBef>
                <a:spcPts val="0"/>
              </a:spcBef>
              <a:spcAft>
                <a:spcPts val="0"/>
              </a:spcAft>
              <a:buNone/>
            </a:pPr>
            <a:r>
              <a:rPr lang="ga-ie" sz="1100" b="0">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dirty="0"/>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latin typeface="+mn-lt"/>
              </a:rPr>
              <a:t>Teacher notes</a:t>
            </a:r>
            <a:endParaRPr lang="en-IE" sz="1100" b="0" dirty="0">
              <a:latin typeface="+mn-lt"/>
            </a:endParaRPr>
          </a:p>
          <a:p>
            <a:pPr marL="0" lvl="0" indent="0" algn="l" rtl="0">
              <a:spcBef>
                <a:spcPts val="0"/>
              </a:spcBef>
              <a:spcAft>
                <a:spcPts val="0"/>
              </a:spcAft>
              <a:buNone/>
            </a:pPr>
            <a:endParaRPr lang="en-IE" sz="1100" b="0" dirty="0">
              <a:latin typeface="+mn-lt"/>
            </a:endParaRPr>
          </a:p>
          <a:p>
            <a:pPr marL="0" lvl="0" indent="0" algn="l" rtl="0">
              <a:spcBef>
                <a:spcPts val="0"/>
              </a:spcBef>
              <a:spcAft>
                <a:spcPts val="0"/>
              </a:spcAft>
              <a:buNone/>
            </a:pPr>
            <a:r>
              <a:rPr lang="ga-ie" sz="1100" b="0">
                <a:latin typeface="+mn-lt"/>
              </a:rPr>
              <a:t>The extension activity suggested on this slide is linked to Activity 3 (Slides 6 &amp; 7).</a:t>
            </a:r>
          </a:p>
          <a:p>
            <a:pPr marL="0" lvl="0" indent="0" algn="l" rtl="0">
              <a:spcBef>
                <a:spcPts val="0"/>
              </a:spcBef>
              <a:spcAft>
                <a:spcPts val="0"/>
              </a:spcAft>
              <a:buNone/>
            </a:pPr>
            <a:endParaRPr lang="en-IE" sz="1100" b="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u="sng" strike="noStrike">
                <a:solidFill>
                  <a:srgbClr val="000000"/>
                </a:solidFill>
                <a:effectLst/>
                <a:latin typeface="+mn-lt"/>
              </a:rPr>
              <a:t>NB</a:t>
            </a:r>
            <a:r>
              <a:rPr lang="ga-ie" sz="1100" b="1" i="0" u="none" strike="noStrike">
                <a:solidFill>
                  <a:srgbClr val="000000"/>
                </a:solidFill>
                <a:effectLst/>
                <a:latin typeface="+mn-lt"/>
              </a:rPr>
              <a:t>: </a:t>
            </a:r>
            <a:r>
              <a:rPr lang="ga-ie" sz="1100" b="0">
                <a:latin typeface="+mn-lt"/>
              </a:rPr>
              <a:t>Please remember to complete the short teacher survey as soon as possible after finishing Unit 3: https://forms.gle/2Q3AfG3WLc1XHBh8A</a:t>
            </a:r>
          </a:p>
          <a:p>
            <a:pPr marL="0" lvl="0" indent="0" algn="l" rtl="0">
              <a:spcBef>
                <a:spcPts val="0"/>
              </a:spcBef>
              <a:spcAft>
                <a:spcPts val="0"/>
              </a:spcAft>
              <a:buNone/>
            </a:pPr>
            <a:endParaRPr lang="en-IE" b="0" dirty="0"/>
          </a:p>
          <a:p>
            <a:pPr marL="0" lvl="0" indent="0" algn="l" rtl="0">
              <a:spcBef>
                <a:spcPts val="0"/>
              </a:spcBef>
              <a:spcAft>
                <a:spcPts val="0"/>
              </a:spcAft>
              <a:buNone/>
            </a:pPr>
            <a:endParaRPr lang="en-IE" b="0"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latin typeface="+mn-lt"/>
              </a:rPr>
              <a:t>Teacher notes (Two animations at *Click)</a:t>
            </a:r>
            <a:endParaRPr lang="en-IE" sz="1100" b="1" i="1" dirty="0">
              <a:latin typeface="+mn-lt"/>
            </a:endParaRP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ga-ie" sz="1100" b="0" i="0">
                <a:latin typeface="+mn-lt"/>
              </a:rPr>
              <a:t>Read the text on the slide.</a:t>
            </a:r>
          </a:p>
          <a:p>
            <a:pPr marL="0" lvl="0" indent="0" algn="l" rtl="0">
              <a:spcBef>
                <a:spcPts val="0"/>
              </a:spcBef>
              <a:spcAft>
                <a:spcPts val="0"/>
              </a:spcAft>
              <a:buNone/>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a:latin typeface="+mn-lt"/>
              </a:rPr>
              <a:t>*Click to animate the ‘I want’ stem.</a:t>
            </a:r>
          </a:p>
          <a:p>
            <a:pPr marL="0" lvl="0" indent="0" algn="l" rtl="0">
              <a:spcBef>
                <a:spcPts val="0"/>
              </a:spcBef>
              <a:spcAft>
                <a:spcPts val="0"/>
              </a:spcAft>
              <a:buNone/>
            </a:pPr>
            <a:endParaRPr lang="en-IE" sz="1100" b="0" i="0" dirty="0">
              <a:latin typeface="+mn-lt"/>
            </a:endParaRPr>
          </a:p>
          <a:p>
            <a:pPr marL="0" lvl="0" indent="0" algn="l" rtl="0">
              <a:spcBef>
                <a:spcPts val="0"/>
              </a:spcBef>
              <a:spcAft>
                <a:spcPts val="0"/>
              </a:spcAft>
              <a:buNone/>
            </a:pPr>
            <a:r>
              <a:rPr lang="ga-ie" sz="1100" b="0" i="1">
                <a:latin typeface="+mn-lt"/>
              </a:rPr>
              <a:t>In Unit 1, we identified immediate goals </a:t>
            </a:r>
            <a:r>
              <a:rPr lang="ga-ie" sz="1100" b="0" i="0">
                <a:latin typeface="+mn-lt"/>
              </a:rPr>
              <a:t>(Unit 1, Activity 4). </a:t>
            </a:r>
            <a:r>
              <a:rPr lang="ga-ie" sz="1100" b="0" i="1">
                <a:latin typeface="+mn-lt"/>
              </a:rPr>
              <a:t>Now, we are going to focus on our dreams or goals for our future job or profession.</a:t>
            </a: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ga-ie" sz="1100" b="0" i="1">
                <a:latin typeface="+mn-lt"/>
              </a:rPr>
              <a:t>The word ‘profession’ is used when you have to go to university and get a formal qualification to do this job. Teaching in an example of a profession. These days the qualification that young people in Ireland must get to become a teacher is either (1) a Post Graduate Masters in Education (PME), which takes two years and is done after an undergraduate degree (which may take 3-4 years depending on what is being studied), or (2) a Bachelors in Education (BEd) which usually takes 4 years and is the qualification for primary teachers or for secondary teachers with specific subjects, like Home Economics. </a:t>
            </a: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ga-ie" sz="1100" b="0" i="0">
                <a:latin typeface="+mn-lt"/>
              </a:rPr>
              <a:t>Depending on your class, you might wish to share details about your teaching qualification, where you went to university and something that you found particularly interesting or enjoyable in your studies.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a:latin typeface="+mn-lt"/>
              </a:rPr>
              <a:t>In your copy, write the words ‘I want’. </a:t>
            </a:r>
          </a:p>
          <a:p>
            <a:pPr marL="0" lvl="0" indent="0" algn="l" rtl="0">
              <a:spcBef>
                <a:spcPts val="0"/>
              </a:spcBef>
              <a:spcAft>
                <a:spcPts val="0"/>
              </a:spcAft>
              <a:buNone/>
            </a:pPr>
            <a:endParaRPr lang="en-IE" sz="1100" b="1" i="0" dirty="0">
              <a:latin typeface="+mn-lt"/>
            </a:endParaRPr>
          </a:p>
          <a:p>
            <a:pPr marL="0" lvl="0" indent="0" algn="l" rtl="0">
              <a:spcBef>
                <a:spcPts val="0"/>
              </a:spcBef>
              <a:spcAft>
                <a:spcPts val="0"/>
              </a:spcAft>
              <a:buNone/>
            </a:pPr>
            <a:r>
              <a:rPr lang="ga-ie" sz="1100" b="1" i="0">
                <a:latin typeface="+mn-lt"/>
              </a:rPr>
              <a:t>*Click to animate the magic dust gif.</a:t>
            </a:r>
          </a:p>
          <a:p>
            <a:pPr marL="0" lvl="0" indent="0" algn="l" rtl="0">
              <a:spcBef>
                <a:spcPts val="0"/>
              </a:spcBef>
              <a:spcAft>
                <a:spcPts val="0"/>
              </a:spcAft>
              <a:buNone/>
            </a:pPr>
            <a:endParaRPr lang="en-IE" sz="1100" b="0" i="0" dirty="0">
              <a:latin typeface="+mn-lt"/>
            </a:endParaRPr>
          </a:p>
          <a:p>
            <a:pPr marL="0" lvl="0" indent="0" algn="l" rtl="0">
              <a:spcBef>
                <a:spcPts val="0"/>
              </a:spcBef>
              <a:spcAft>
                <a:spcPts val="0"/>
              </a:spcAft>
              <a:buNone/>
            </a:pPr>
            <a:r>
              <a:rPr lang="ga-ie" sz="1100" b="0" i="1">
                <a:latin typeface="+mn-lt"/>
              </a:rPr>
              <a:t>Imagine you had a magic wand. When you wave the magic wand, any obstacles, real or imagined, to you getting this job or entering this profession just disappear. </a:t>
            </a: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ga-ie" sz="1100" b="0" i="1">
                <a:latin typeface="+mn-lt"/>
              </a:rPr>
              <a:t>Complete the ‘I want’ stem sentence.</a:t>
            </a:r>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5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latin typeface="+mn-lt"/>
              </a:rPr>
              <a:t>Teacher notes</a:t>
            </a:r>
          </a:p>
          <a:p>
            <a:pPr marL="0" lvl="0" indent="0" algn="l" rtl="0">
              <a:spcBef>
                <a:spcPts val="0"/>
              </a:spcBef>
              <a:spcAft>
                <a:spcPts val="0"/>
              </a:spcAft>
              <a:buNone/>
            </a:pPr>
            <a:endParaRPr lang="en-IE" sz="1100" dirty="0">
              <a:latin typeface="+mn-lt"/>
            </a:endParaRPr>
          </a:p>
          <a:p>
            <a:pPr marL="0" lvl="0" indent="0" algn="l" rtl="0">
              <a:spcBef>
                <a:spcPts val="0"/>
              </a:spcBef>
              <a:spcAft>
                <a:spcPts val="0"/>
              </a:spcAft>
              <a:buNone/>
            </a:pPr>
            <a:r>
              <a:rPr lang="ga-ie" sz="1100" i="1" dirty="0">
                <a:latin typeface="+mn-lt"/>
              </a:rPr>
              <a:t>Keeping with the theme of magic, we are going to create a Sigil or a magic picture that will stand for our desired future job or profession. This Sigil will be your personal future desired job or profession. </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ga-ie" sz="1100" i="1" dirty="0">
                <a:latin typeface="+mn-lt"/>
              </a:rPr>
              <a:t>Let’s look at an example of how to create a Sigil.</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ga-ie" sz="1100" i="1" dirty="0">
                <a:latin typeface="+mn-lt"/>
              </a:rPr>
              <a:t>Step one is to identify all the vowels in your ‘I want’ stem sentence (vowels = a, e, i, o and u).</a:t>
            </a:r>
          </a:p>
          <a:p>
            <a:pPr marL="0" lvl="0" indent="0" algn="l" rtl="0">
              <a:spcBef>
                <a:spcPts val="0"/>
              </a:spcBef>
              <a:spcAft>
                <a:spcPts val="0"/>
              </a:spcAft>
              <a:buNone/>
            </a:pPr>
            <a:r>
              <a:rPr lang="ga-ie" sz="1100" i="1" dirty="0">
                <a:latin typeface="+mn-lt"/>
              </a:rPr>
              <a:t>You can see that the vowels in the example on the slide are in purple.</a:t>
            </a:r>
          </a:p>
          <a:p>
            <a:pPr marL="0" lvl="0" indent="0" algn="l" rtl="0">
              <a:spcBef>
                <a:spcPts val="0"/>
              </a:spcBef>
              <a:spcAft>
                <a:spcPts val="0"/>
              </a:spcAft>
              <a:buNone/>
            </a:pPr>
            <a:r>
              <a:rPr lang="ga-ie" sz="1100" i="1" dirty="0">
                <a:latin typeface="+mn-lt"/>
              </a:rPr>
              <a:t>You then re-write your sentence without vowels.</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ga-ie" sz="1100" i="1" dirty="0">
                <a:latin typeface="+mn-lt"/>
              </a:rPr>
              <a:t>Step two is to identify where there is more than one of each consonant (non-vowel letters) in your ‘I want’ stem sentence.</a:t>
            </a:r>
          </a:p>
          <a:p>
            <a:pPr marL="0" lvl="0" indent="0" algn="l" rtl="0">
              <a:spcBef>
                <a:spcPts val="0"/>
              </a:spcBef>
              <a:spcAft>
                <a:spcPts val="0"/>
              </a:spcAft>
              <a:buNone/>
            </a:pPr>
            <a:r>
              <a:rPr lang="ga-ie" sz="1100" i="1" dirty="0">
                <a:latin typeface="+mn-lt"/>
              </a:rPr>
              <a:t>In the example on the slide there are 3 letter t’s. We are only keeping one ‘t’ and will remove the other two in purple.</a:t>
            </a:r>
          </a:p>
          <a:p>
            <a:pPr marL="0" lvl="0" indent="0" algn="l" rtl="0">
              <a:spcBef>
                <a:spcPts val="0"/>
              </a:spcBef>
              <a:spcAft>
                <a:spcPts val="0"/>
              </a:spcAft>
              <a:buNone/>
            </a:pPr>
            <a:r>
              <a:rPr lang="ga-ie" sz="1100" i="1" dirty="0">
                <a:latin typeface="+mn-lt"/>
              </a:rPr>
              <a:t>You then re-write your sentence without the duplicate consonants.</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ga-ie" sz="1100" i="1" dirty="0">
                <a:latin typeface="+mn-lt"/>
              </a:rPr>
              <a:t>Step three is to take the remaining letters and play with them.</a:t>
            </a:r>
          </a:p>
          <a:p>
            <a:pPr marL="0" lvl="0" indent="0" algn="l" rtl="0">
              <a:spcBef>
                <a:spcPts val="0"/>
              </a:spcBef>
              <a:spcAft>
                <a:spcPts val="0"/>
              </a:spcAft>
              <a:buNone/>
            </a:pPr>
            <a:r>
              <a:rPr lang="ga-ie" sz="1100" i="1" dirty="0">
                <a:latin typeface="+mn-lt"/>
              </a:rPr>
              <a:t>In the example on the slide, the letters were repeated below and in reverse, then the shapes that the letters coming together made helped to form the finished Sigil.</a:t>
            </a:r>
          </a:p>
          <a:p>
            <a:pPr marL="0" lvl="0" indent="0" algn="l" rtl="0">
              <a:spcBef>
                <a:spcPts val="0"/>
              </a:spcBef>
              <a:spcAft>
                <a:spcPts val="0"/>
              </a:spcAft>
              <a:buNone/>
            </a:pPr>
            <a:r>
              <a:rPr lang="ga-ie" sz="1100" i="1" dirty="0">
                <a:latin typeface="+mn-lt"/>
              </a:rPr>
              <a:t>The key is to keep playing with your design until you feel that it looks magic.</a:t>
            </a:r>
          </a:p>
          <a:p>
            <a:pPr marL="0" lvl="0" indent="0" algn="l" rtl="0">
              <a:spcBef>
                <a:spcPts val="0"/>
              </a:spcBef>
              <a:spcAft>
                <a:spcPts val="0"/>
              </a:spcAft>
              <a:buNone/>
            </a:pPr>
            <a:r>
              <a:rPr lang="ga-ie" sz="1100" i="1" dirty="0">
                <a:latin typeface="+mn-lt"/>
              </a:rPr>
              <a:t>Sometimes it helps to turn your page around and create your different versions.</a:t>
            </a:r>
          </a:p>
          <a:p>
            <a:pPr marL="0" lvl="0" indent="0" algn="l" rtl="0">
              <a:spcBef>
                <a:spcPts val="0"/>
              </a:spcBef>
              <a:spcAft>
                <a:spcPts val="0"/>
              </a:spcAft>
              <a:buNone/>
            </a:pPr>
            <a:r>
              <a:rPr lang="ga-ie" sz="1100" i="1" dirty="0">
                <a:latin typeface="+mn-lt"/>
              </a:rPr>
              <a:t>You might end up with something like the example of the slide, made up of lines and curves, or you might end up with a picture of a butterfly or an animal. It depends on what your letters suggest to you. </a:t>
            </a:r>
          </a:p>
          <a:p>
            <a:pPr marL="0" lvl="0" indent="0" algn="l" rtl="0">
              <a:spcBef>
                <a:spcPts val="0"/>
              </a:spcBef>
              <a:spcAft>
                <a:spcPts val="0"/>
              </a:spcAft>
              <a:buNone/>
            </a:pPr>
            <a:endParaRPr lang="en-IE" sz="1100" dirty="0">
              <a:latin typeface="+mn-lt"/>
            </a:endParaRPr>
          </a:p>
          <a:p>
            <a:pPr marL="0" lvl="0" indent="0" algn="l" rtl="0">
              <a:spcBef>
                <a:spcPts val="0"/>
              </a:spcBef>
              <a:spcAft>
                <a:spcPts val="0"/>
              </a:spcAft>
              <a:buNone/>
            </a:pPr>
            <a:r>
              <a:rPr lang="ga-ie" sz="1100" dirty="0">
                <a:latin typeface="+mn-lt"/>
              </a:rPr>
              <a:t>Invite students to display their completed Sigils.</a:t>
            </a:r>
          </a:p>
          <a:p>
            <a:pPr marL="0" lvl="0" indent="0" algn="l" rtl="0">
              <a:spcBef>
                <a:spcPts val="0"/>
              </a:spcBef>
              <a:spcAft>
                <a:spcPts val="0"/>
              </a:spcAft>
              <a:buNone/>
            </a:pPr>
            <a:r>
              <a:rPr lang="ga-ie" sz="1100" dirty="0">
                <a:latin typeface="+mn-lt"/>
              </a:rPr>
              <a:t>If students are willing, they might share their original stem sentence.</a:t>
            </a:r>
          </a:p>
          <a:p>
            <a:pPr marL="0" lvl="0" indent="0" algn="l" rtl="0">
              <a:spcBef>
                <a:spcPts val="0"/>
              </a:spcBef>
              <a:spcAft>
                <a:spcPts val="0"/>
              </a:spcAft>
              <a:buNone/>
            </a:pPr>
            <a:endParaRPr lang="en-IE" sz="110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dirty="0">
                <a:latin typeface="+mn-lt"/>
              </a:rPr>
              <a:t>Cut/tear your Sigil out so that it is on a smaller piece of paper. We will need this again shortly.</a:t>
            </a:r>
          </a:p>
          <a:p>
            <a:pPr marL="0" lvl="0" indent="0" algn="l" rtl="0">
              <a:spcBef>
                <a:spcPts val="0"/>
              </a:spcBef>
              <a:spcAft>
                <a:spcPts val="0"/>
              </a:spcAft>
              <a:buNone/>
            </a:pPr>
            <a:endParaRPr lang="en-IE" sz="110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dirty="0">
                <a:latin typeface="+mn-lt"/>
              </a:rPr>
              <a:t>Don’t forget to complete your Learning and Teaching Strategies Log for the Activity 2 </a:t>
            </a:r>
            <a:r>
              <a:rPr lang="ga-ie" sz="1100" i="0" dirty="0">
                <a:latin typeface="+mn-lt"/>
              </a:rPr>
              <a:t>(see Unit 2 for Learning and Teaching Strategies Log).</a:t>
            </a:r>
          </a:p>
          <a:p>
            <a:pPr marL="0" lvl="0" indent="0" algn="l" rtl="0">
              <a:spcBef>
                <a:spcPts val="0"/>
              </a:spcBef>
              <a:spcAft>
                <a:spcPts val="0"/>
              </a:spcAft>
              <a:buNone/>
            </a:pPr>
            <a:endParaRPr lang="en-IE" dirty="0"/>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66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latin typeface="+mn-lt"/>
              </a:rPr>
              <a:t>Teacher notes (3 animations at *Click)</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1">
                <a:latin typeface="+mn-lt"/>
              </a:rPr>
              <a:t>Motivation is what causes people to start and continuing acting or behaving towards achieving or reaching a goal. Motivation is that reason why you want something in the first place and the thing that keeps you going even when things get tough or difficult.</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ga-ie" sz="1100" i="1">
                <a:latin typeface="+mn-lt"/>
              </a:rPr>
              <a:t>People have different motivations for working to get a specific job or enter a specific profession. </a:t>
            </a:r>
          </a:p>
          <a:p>
            <a:pPr marL="0" lvl="0" indent="0" algn="l" rtl="0">
              <a:spcBef>
                <a:spcPts val="0"/>
              </a:spcBef>
              <a:spcAft>
                <a:spcPts val="0"/>
              </a:spcAft>
              <a:buNone/>
            </a:pPr>
            <a:r>
              <a:rPr lang="ga-ie" sz="1100" i="1">
                <a:latin typeface="+mn-lt"/>
              </a:rPr>
              <a:t>Let’s look at some of the things that teachers said when they were asked what motivated them to become teachers.</a:t>
            </a:r>
          </a:p>
          <a:p>
            <a:pPr marL="0" lvl="0" indent="0" algn="l" rtl="0">
              <a:spcBef>
                <a:spcPts val="0"/>
              </a:spcBef>
              <a:spcAft>
                <a:spcPts val="0"/>
              </a:spcAft>
              <a:buNone/>
            </a:pPr>
            <a:r>
              <a:rPr lang="ga-ie" sz="1100" i="1">
                <a:latin typeface="+mn-lt"/>
              </a:rPr>
              <a:t>After each quote, stop and jot down anything that you think is worth noticing – it could be that you feel the same way or not, or it could be an idea or opinion that the teacher quote sparked in you. </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ga-ie" sz="1100" b="1" i="0">
                <a:latin typeface="+mn-lt"/>
              </a:rPr>
              <a:t>*Click to animate in 3 consecutive teacher quotes.</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ga-ie" sz="1100" i="1">
                <a:latin typeface="+mn-lt"/>
              </a:rPr>
              <a:t>Discuss these quotes and anything you noticed with a partner.</a:t>
            </a:r>
          </a:p>
          <a:p>
            <a:pPr marL="0" lvl="0" indent="0" algn="l" rtl="0">
              <a:spcBef>
                <a:spcPts val="0"/>
              </a:spcBef>
              <a:spcAft>
                <a:spcPts val="0"/>
              </a:spcAft>
              <a:buNone/>
            </a:pPr>
            <a:endParaRPr lang="en-IE" i="1" dirty="0"/>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latin typeface="+mn-lt"/>
              </a:rPr>
              <a:t>Teacher notes</a:t>
            </a:r>
          </a:p>
          <a:p>
            <a:pPr marL="0" lvl="0" indent="0" algn="l" rtl="0">
              <a:spcBef>
                <a:spcPts val="0"/>
              </a:spcBef>
              <a:spcAft>
                <a:spcPts val="0"/>
              </a:spcAft>
              <a:buNone/>
            </a:pPr>
            <a:endParaRPr lang="en-IE" sz="1100" dirty="0">
              <a:latin typeface="+mn-lt"/>
            </a:endParaRPr>
          </a:p>
          <a:p>
            <a:pPr marL="0" lvl="0" indent="0" algn="l" rtl="0">
              <a:spcBef>
                <a:spcPts val="0"/>
              </a:spcBef>
              <a:spcAft>
                <a:spcPts val="0"/>
              </a:spcAft>
              <a:buNone/>
            </a:pPr>
            <a:r>
              <a:rPr lang="ga-ie" sz="1100" i="1">
                <a:latin typeface="+mn-lt"/>
              </a:rPr>
              <a:t>The quotes on the previous slide show that people are motivated to teach for different reasons:</a:t>
            </a:r>
          </a:p>
          <a:p>
            <a:pPr marL="171450" lvl="0" indent="-171450" algn="l" rtl="0">
              <a:spcBef>
                <a:spcPts val="0"/>
              </a:spcBef>
              <a:spcAft>
                <a:spcPts val="0"/>
              </a:spcAft>
              <a:buFont typeface="Arial" panose="020B0604020202020204" pitchFamily="34" charset="0"/>
              <a:buChar char="•"/>
            </a:pPr>
            <a:r>
              <a:rPr lang="ga-ie" sz="1100" i="1">
                <a:latin typeface="+mn-lt"/>
              </a:rPr>
              <a:t>their passion or interest in a subject </a:t>
            </a:r>
          </a:p>
          <a:p>
            <a:pPr marL="171450" lvl="0" indent="-171450" algn="l" rtl="0">
              <a:spcBef>
                <a:spcPts val="0"/>
              </a:spcBef>
              <a:spcAft>
                <a:spcPts val="0"/>
              </a:spcAft>
              <a:buFont typeface="Arial" panose="020B0604020202020204" pitchFamily="34" charset="0"/>
              <a:buChar char="•"/>
            </a:pPr>
            <a:r>
              <a:rPr lang="ga-ie" sz="1100" i="1">
                <a:latin typeface="+mn-lt"/>
              </a:rPr>
              <a:t>love of working with children and young people</a:t>
            </a:r>
          </a:p>
          <a:p>
            <a:pPr marL="171450" lvl="0" indent="-171450" algn="l" rtl="0">
              <a:spcBef>
                <a:spcPts val="0"/>
              </a:spcBef>
              <a:spcAft>
                <a:spcPts val="0"/>
              </a:spcAft>
              <a:buFont typeface="Arial" panose="020B0604020202020204" pitchFamily="34" charset="0"/>
              <a:buChar char="•"/>
            </a:pPr>
            <a:r>
              <a:rPr lang="ga-ie" sz="1100" i="1">
                <a:latin typeface="+mn-lt"/>
              </a:rPr>
              <a:t>the example given by their own inspiring teachers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i="1">
                <a:latin typeface="+mn-lt"/>
              </a:rPr>
              <a:t>wanting to help students</a:t>
            </a:r>
            <a:endParaRPr lang="en-IE" sz="1100" i="0" dirty="0">
              <a:latin typeface="+mn-lt"/>
            </a:endParaRPr>
          </a:p>
          <a:p>
            <a:pPr marL="0" lvl="0" indent="0" algn="l" rtl="0">
              <a:spcBef>
                <a:spcPts val="0"/>
              </a:spcBef>
              <a:spcAft>
                <a:spcPts val="0"/>
              </a:spcAft>
              <a:buNone/>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These are all intrinsic motivations, meaning they come from inside. The teachers get pleasure, enjoyment, personal development or growth from their job.</a:t>
            </a:r>
          </a:p>
          <a:p>
            <a:pPr marL="0" lvl="0" indent="0" algn="l" rtl="0">
              <a:spcBef>
                <a:spcPts val="0"/>
              </a:spcBef>
              <a:spcAft>
                <a:spcPts val="0"/>
              </a:spcAft>
              <a:buNone/>
            </a:pPr>
            <a:r>
              <a:rPr lang="ga-ie" sz="1100" i="1">
                <a:latin typeface="+mn-lt"/>
              </a:rPr>
              <a:t>Can you think of any other intrinsic motivations for becoming a teacher?</a:t>
            </a:r>
          </a:p>
          <a:p>
            <a:pPr marL="0" lvl="0" indent="0" algn="l" rtl="0">
              <a:spcBef>
                <a:spcPts val="0"/>
              </a:spcBef>
              <a:spcAft>
                <a:spcPts val="0"/>
              </a:spcAft>
              <a:buNone/>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Some motivation is extrinsic, meaning that you do something because of a reward (money, prize, praise, fame, power) or because you want to avoid a punishment.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Can you think of any extrinsic motivations for becoming a teacher?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0">
                <a:latin typeface="+mn-lt"/>
              </a:rPr>
              <a:t>Depending on your class, you might want to share your motivations for becoming a teacher</a:t>
            </a:r>
            <a:r>
              <a:rPr lang="ga-ie" sz="1100" b="0" i="0">
                <a:latin typeface="+mn-lt"/>
              </a:rPr>
              <a:t>, whether this was something that you always wanted to do or something that you came to after another career or line of work. Prompt your students to identify whether your motivations were intrinsic or extrinsic or a mixture of both. </a:t>
            </a:r>
            <a:endParaRPr lang="en-IE" sz="1100" i="0" dirty="0">
              <a:latin typeface="+mn-lt"/>
            </a:endParaRP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ga-ie" sz="1100" i="1">
                <a:latin typeface="+mn-lt"/>
              </a:rPr>
              <a:t>When teachers are asked what motivated them to become a teacher, they often mention intrinsic motivations only. Does this surprise you? Why/not?</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ga-ie" sz="1100" i="1">
                <a:latin typeface="+mn-lt"/>
              </a:rPr>
              <a:t>Let’s think about our own intrinsic/extrinsic motivations for our own future career goal now.</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Take out your ‘I want’ magic Sigil again.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Orient a page in landscape.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Place your ‘Sigil in the centre of the paper.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Divide the page in two – one side is for intrinsic motivations and the other is for extrinsic motivations.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Write or draw about your motivations, placing them on the intrinsic or extrinsic side of the page.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Talk to the person next to you if this will help you to complete this task.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0">
                <a:latin typeface="+mn-lt"/>
              </a:rPr>
              <a:t>Depending on your class, you might like to take feedback from a selection of students.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Which is more important – intrinsic or extrinsic motivation? Why?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Both types of motivation are important. But intrinsic motivation is especially important to get you started and keep you going when you meet challenges or when times get tough.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For example, anyone who wants to become a primary teacher or an Irish teacher in secondary school or a teacher of any subject in a Gaelcholaiste, needs to do higher level Gaeilge for their Leaving Certificate. Some people might find this challenging, but if they are sufficiently motivated then they will put in the effort to reach their goal, including, if needed, becoming informed about and accessing the help and support that is available.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Examples of support that are available for young people who are motivated to get a university qualification are the HEAR and DARE schemes.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Has anyone heard of these schemes?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HEAR is a support for </a:t>
            </a:r>
            <a:r>
              <a:rPr lang="ga-ie" sz="1100" b="0" i="1">
                <a:solidFill>
                  <a:srgbClr val="334155"/>
                </a:solidFill>
                <a:effectLst/>
                <a:latin typeface="+mn-lt"/>
              </a:rPr>
              <a:t>school leavers under the age of 23 who come from lower income families, went to a school or come from a place that is considered disadvantaged.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dirty="0">
              <a:solidFill>
                <a:srgbClr val="334155"/>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a:solidFill>
                  <a:srgbClr val="334155"/>
                </a:solidFill>
                <a:effectLst/>
                <a:latin typeface="+mn-lt"/>
              </a:rPr>
              <a:t>Depending on your class, you might want to tell students whether their school/locality is considered disadvantaged.</a:t>
            </a:r>
            <a:r>
              <a:rPr lang="ga-ie" sz="1100" b="0" i="1">
                <a:solidFill>
                  <a:srgbClr val="334155"/>
                </a:solidFill>
                <a:effectLst/>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dirty="0">
              <a:solidFill>
                <a:srgbClr val="334155"/>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a:solidFill>
                  <a:srgbClr val="334155"/>
                </a:solidFill>
                <a:effectLst/>
                <a:latin typeface="+mn-lt"/>
              </a:rPr>
              <a:t>Further information, including short videos, on the HEAR scheme are available here: </a:t>
            </a:r>
            <a:r>
              <a:rPr lang="ga-ie" sz="1100">
                <a:latin typeface="+mn-lt"/>
                <a:hlinkClick r:id="rId3"/>
              </a:rPr>
              <a:t>HEAR - Access College</a:t>
            </a:r>
            <a:endParaRPr lang="en-GB" sz="1100" b="0" i="0" dirty="0">
              <a:solidFill>
                <a:srgbClr val="334155"/>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DARE is a support for </a:t>
            </a:r>
            <a:r>
              <a:rPr lang="ga-ie" sz="1100" b="0" i="1">
                <a:solidFill>
                  <a:srgbClr val="334155"/>
                </a:solidFill>
                <a:effectLst/>
                <a:latin typeface="+mn-lt"/>
              </a:rPr>
              <a:t>school leavers under the age of 23 who have one or more conditions or disabilities from a list that includes ADD or ADHD, Dyslexia, Dyspraxia and others, and can prove that this has had a negative impact on their secondary education.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0">
                <a:latin typeface="+mn-lt"/>
              </a:rPr>
              <a:t>Further information, including short videos, on the DARE scheme are available here: </a:t>
            </a:r>
            <a:r>
              <a:rPr lang="ga-ie" sz="1100" i="0">
                <a:latin typeface="+mn-lt"/>
                <a:hlinkClick r:id="rId4"/>
              </a:rPr>
              <a:t>DARE - Access College</a:t>
            </a:r>
            <a:endParaRPr lang="en-GB"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0">
                <a:latin typeface="+mn-lt"/>
              </a:rPr>
              <a:t>Share any knowledge or experience you have had of students accessing either the HEAR or DARE schemes. Prompt anyone who wants to know more about HEAR or DARE schemes to talk to the school guidance counsellor.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Don’t forget to complete your Learning and Teaching Strategies Log for the Activity 2 </a:t>
            </a:r>
            <a:r>
              <a:rPr lang="ga-ie" sz="1100" i="0">
                <a:latin typeface="+mn-lt"/>
              </a:rPr>
              <a:t>(see Unit 2 for Learning and Teaching Strategies Log).</a:t>
            </a:r>
          </a:p>
          <a:p>
            <a:pPr marL="0" lvl="0" indent="0" algn="l" rtl="0">
              <a:spcBef>
                <a:spcPts val="0"/>
              </a:spcBef>
              <a:spcAft>
                <a:spcPts val="0"/>
              </a:spcAft>
              <a:buNone/>
            </a:pPr>
            <a:endParaRPr lang="en-IE" dirty="0"/>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37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a:latin typeface="+mn-lt"/>
              </a:rPr>
              <a:t>Teacher notes (1 animation at *Click)</a:t>
            </a:r>
          </a:p>
          <a:p>
            <a:pPr marL="0" lvl="0" indent="0" algn="l" rtl="0">
              <a:spcBef>
                <a:spcPts val="0"/>
              </a:spcBef>
              <a:spcAft>
                <a:spcPts val="0"/>
              </a:spcAft>
              <a:buNone/>
            </a:pPr>
            <a:endParaRPr lang="en-IE" sz="1100" b="1" i="0" dirty="0">
              <a:solidFill>
                <a:srgbClr val="575757"/>
              </a:solidFill>
              <a:effectLst/>
              <a:latin typeface="+mn-lt"/>
            </a:endParaRPr>
          </a:p>
          <a:p>
            <a:pPr marL="0" lvl="0" indent="0" algn="l" rtl="0">
              <a:spcBef>
                <a:spcPts val="0"/>
              </a:spcBef>
              <a:spcAft>
                <a:spcPts val="0"/>
              </a:spcAft>
              <a:buNone/>
            </a:pPr>
            <a:r>
              <a:rPr lang="ga-ie" sz="1100" b="0" i="1">
                <a:solidFill>
                  <a:schemeClr val="tx1"/>
                </a:solidFill>
                <a:effectLst/>
                <a:latin typeface="+mn-lt"/>
              </a:rPr>
              <a:t>In Pathways Unit 1, we looked at our skills and talents and thought about how we could use these skills and talents to achieve a short-term goal.</a:t>
            </a:r>
          </a:p>
          <a:p>
            <a:pPr marL="0" lvl="0" indent="0" algn="l" rtl="0">
              <a:spcBef>
                <a:spcPts val="0"/>
              </a:spcBef>
              <a:spcAft>
                <a:spcPts val="0"/>
              </a:spcAft>
              <a:buNone/>
            </a:pPr>
            <a:r>
              <a:rPr lang="ga-ie" sz="1100" b="0" i="1">
                <a:solidFill>
                  <a:schemeClr val="tx1"/>
                </a:solidFill>
                <a:effectLst/>
                <a:latin typeface="+mn-lt"/>
              </a:rPr>
              <a:t>In Pathways Unit 2, we looked at our learning styles.</a:t>
            </a:r>
          </a:p>
          <a:p>
            <a:pPr marL="0" lvl="0" indent="0" algn="l" rtl="0">
              <a:spcBef>
                <a:spcPts val="0"/>
              </a:spcBef>
              <a:spcAft>
                <a:spcPts val="0"/>
              </a:spcAft>
              <a:buNone/>
            </a:pPr>
            <a:r>
              <a:rPr lang="ga-ie" sz="1100" b="0" i="1">
                <a:solidFill>
                  <a:schemeClr val="tx1"/>
                </a:solidFill>
                <a:effectLst/>
                <a:latin typeface="+mn-lt"/>
              </a:rPr>
              <a:t>Today we’ve been focusing on our career goals and our motivations where these goals are concerned.</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ga-ie" sz="1100" b="0" i="0">
                <a:solidFill>
                  <a:schemeClr val="tx1"/>
                </a:solidFill>
                <a:effectLst/>
                <a:latin typeface="+mn-lt"/>
              </a:rPr>
              <a:t>Divide the class into small groups. </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ga-ie" sz="1100" b="1">
                <a:solidFill>
                  <a:schemeClr val="tx1"/>
                </a:solidFill>
                <a:latin typeface="+mn-lt"/>
              </a:rPr>
              <a:t>*Click</a:t>
            </a:r>
            <a:r>
              <a:rPr lang="ga-ie" sz="1100" b="1" i="0">
                <a:solidFill>
                  <a:schemeClr val="tx1"/>
                </a:solidFill>
                <a:effectLst/>
                <a:latin typeface="+mn-lt"/>
              </a:rPr>
              <a:t> to animate in group work discussion questions.</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ga-ie" sz="1100" b="0" i="0">
                <a:solidFill>
                  <a:schemeClr val="tx1"/>
                </a:solidFill>
                <a:effectLst/>
                <a:latin typeface="+mn-lt"/>
              </a:rPr>
              <a:t>Read through the questions on the slide.</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ga-ie" sz="1100" b="0" i="0">
                <a:solidFill>
                  <a:schemeClr val="tx1"/>
                </a:solidFill>
                <a:effectLst/>
                <a:latin typeface="+mn-lt"/>
              </a:rPr>
              <a:t>Invite students to discuss these questions in their group.</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ga-ie" sz="1100" b="0" i="0">
                <a:solidFill>
                  <a:schemeClr val="tx1"/>
                </a:solidFill>
                <a:effectLst/>
                <a:latin typeface="+mn-lt"/>
              </a:rPr>
              <a:t>Take feedback from a selection of groups.</a:t>
            </a:r>
          </a:p>
          <a:p>
            <a:pPr marL="0" lvl="0" indent="0" algn="l" rtl="0">
              <a:spcBef>
                <a:spcPts val="0"/>
              </a:spcBef>
              <a:spcAft>
                <a:spcPts val="0"/>
              </a:spcAft>
              <a:buNone/>
            </a:pPr>
            <a:endParaRPr lang="en-IE" sz="1100" b="0" i="0" dirty="0">
              <a:solidFill>
                <a:srgbClr val="575757"/>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Don’t forget to complete your Learning and Teaching Strategies Log for the Activity 3 </a:t>
            </a:r>
            <a:r>
              <a:rPr lang="ga-ie" sz="1100" i="0">
                <a:latin typeface="+mn-lt"/>
              </a:rPr>
              <a:t>(see Unit 2 for Learning and Teaching Strategies Log).</a:t>
            </a:r>
          </a:p>
          <a:p>
            <a:pPr marL="0" lvl="0" indent="0" algn="l" rtl="0">
              <a:spcBef>
                <a:spcPts val="0"/>
              </a:spcBef>
              <a:spcAft>
                <a:spcPts val="0"/>
              </a:spcAft>
              <a:buNone/>
            </a:pPr>
            <a:endParaRPr lang="en-IE" b="0" i="0" dirty="0">
              <a:solidFill>
                <a:srgbClr val="575757"/>
              </a:solidFill>
              <a:effectLst/>
              <a:latin typeface="Arial" panose="020B0604020202020204" pitchFamily="34" charset="0"/>
            </a:endParaRPr>
          </a:p>
        </p:txBody>
      </p:sp>
      <p:sp>
        <p:nvSpPr>
          <p:cNvPr id="4" name="Slide Number Placeholder 3"/>
          <p:cNvSpPr>
            <a:spLocks noGrp="1"/>
          </p:cNvSpPr>
          <p:nvPr>
            <p:ph type="sldNum" idx="12"/>
          </p:nvPr>
        </p:nvSpPr>
        <p:spPr/>
        <p:txBody>
          <a:bodyPr rtlCol="0"/>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564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a:latin typeface="+mn-lt"/>
              </a:rPr>
              <a:t>Teacher notes (1 animation at *Click)</a:t>
            </a:r>
          </a:p>
          <a:p>
            <a:pPr marL="0" lvl="0" indent="0" algn="l" rtl="0">
              <a:spcBef>
                <a:spcPts val="0"/>
              </a:spcBef>
              <a:spcAft>
                <a:spcPts val="0"/>
              </a:spcAft>
              <a:buNone/>
            </a:pPr>
            <a:endParaRPr lang="en-IE" sz="1100" b="1" i="0" dirty="0">
              <a:solidFill>
                <a:srgbClr val="575757"/>
              </a:solidFill>
              <a:effectLst/>
              <a:latin typeface="+mn-lt"/>
            </a:endParaRPr>
          </a:p>
          <a:p>
            <a:pPr marL="0" lvl="0" indent="0" algn="l" rtl="0">
              <a:spcBef>
                <a:spcPts val="0"/>
              </a:spcBef>
              <a:spcAft>
                <a:spcPts val="0"/>
              </a:spcAft>
              <a:buNone/>
            </a:pPr>
            <a:r>
              <a:rPr lang="ga-ie" sz="1100" b="0" i="0">
                <a:solidFill>
                  <a:srgbClr val="575757"/>
                </a:solidFill>
                <a:effectLst/>
                <a:latin typeface="+mn-lt"/>
              </a:rPr>
              <a:t>Ask for volunteers to read the text on the slide aloud.</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ga-ie" sz="1100" b="0" i="1">
                <a:solidFill>
                  <a:srgbClr val="575757"/>
                </a:solidFill>
                <a:effectLst/>
                <a:latin typeface="+mn-lt"/>
              </a:rPr>
              <a:t>Everyone has something that is worth sharing or educating someone else about.</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ga-ie" sz="1100" b="0" i="0">
                <a:solidFill>
                  <a:srgbClr val="575757"/>
                </a:solidFill>
                <a:effectLst/>
                <a:latin typeface="+mn-lt"/>
              </a:rPr>
              <a:t>Divide the class into pairs.</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ga-ie" sz="1100" b="0" i="1">
                <a:solidFill>
                  <a:srgbClr val="575757"/>
                </a:solidFill>
                <a:effectLst/>
                <a:latin typeface="+mn-lt"/>
              </a:rPr>
              <a:t>What were the standout activities for you in the 3 Pathways units?</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ga-ie" sz="1100" b="0" i="0">
                <a:solidFill>
                  <a:srgbClr val="575757"/>
                </a:solidFill>
                <a:effectLst/>
                <a:latin typeface="+mn-lt"/>
              </a:rPr>
              <a:t>Depending on your class, you might have to prompt student’s memories, for example:</a:t>
            </a:r>
          </a:p>
          <a:p>
            <a:pPr marL="0" lvl="0" indent="0" algn="l" rtl="0">
              <a:spcBef>
                <a:spcPts val="0"/>
              </a:spcBef>
              <a:spcAft>
                <a:spcPts val="0"/>
              </a:spcAft>
              <a:buNone/>
            </a:pPr>
            <a:endParaRPr lang="en-IE" sz="1100" b="0" i="1" dirty="0">
              <a:solidFill>
                <a:srgbClr val="575757"/>
              </a:solidFill>
              <a:effectLst/>
              <a:latin typeface="+mn-lt"/>
            </a:endParaRPr>
          </a:p>
          <a:p>
            <a:pPr marL="171450" lvl="0" indent="-171450" algn="l" rtl="0">
              <a:spcBef>
                <a:spcPts val="0"/>
              </a:spcBef>
              <a:spcAft>
                <a:spcPts val="0"/>
              </a:spcAft>
              <a:buFont typeface="Arial" panose="020B0604020202020204" pitchFamily="34" charset="0"/>
              <a:buChar char="•"/>
            </a:pPr>
            <a:r>
              <a:rPr lang="ga-ie" sz="1100" b="0" i="1">
                <a:solidFill>
                  <a:srgbClr val="575757"/>
                </a:solidFill>
                <a:effectLst/>
                <a:latin typeface="+mn-lt"/>
              </a:rPr>
              <a:t>In Unit 1, we looked at the skills and talents of young people who made it into the Guinness Book of Records and we identified our own skills and talents, shared these in small groups and linked them to the key skills of junior cycle.</a:t>
            </a:r>
          </a:p>
          <a:p>
            <a:pPr marL="171450" lvl="0" indent="-171450" algn="l" rtl="0">
              <a:spcBef>
                <a:spcPts val="0"/>
              </a:spcBef>
              <a:spcAft>
                <a:spcPts val="0"/>
              </a:spcAft>
              <a:buFont typeface="Arial" panose="020B0604020202020204" pitchFamily="34" charset="0"/>
              <a:buChar char="•"/>
            </a:pPr>
            <a:r>
              <a:rPr lang="ga-ie" sz="1100" b="0" i="1">
                <a:solidFill>
                  <a:srgbClr val="575757"/>
                </a:solidFill>
                <a:effectLst/>
                <a:latin typeface="+mn-lt"/>
              </a:rPr>
              <a:t>In Unit 2, we ranked different learning and teaching strategies, looked at the learning pyramid, and did a quiz to identify whether we were visual, auditory or kinaesthetic learners.</a:t>
            </a:r>
          </a:p>
          <a:p>
            <a:pPr marL="171450" lvl="0" indent="-171450" algn="l" rtl="0">
              <a:spcBef>
                <a:spcPts val="0"/>
              </a:spcBef>
              <a:spcAft>
                <a:spcPts val="0"/>
              </a:spcAft>
              <a:buFont typeface="Arial" panose="020B0604020202020204" pitchFamily="34" charset="0"/>
              <a:buChar char="•"/>
            </a:pPr>
            <a:r>
              <a:rPr lang="ga-ie" sz="1100" b="0" i="1">
                <a:solidFill>
                  <a:srgbClr val="575757"/>
                </a:solidFill>
                <a:effectLst/>
                <a:latin typeface="+mn-lt"/>
              </a:rPr>
              <a:t>In Unit 3, we have created a Sigil based on the future careers we want, and looked at the motivations and supports that will help us to achieve these careers.</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ga-ie" sz="1100" b="1" i="0">
                <a:solidFill>
                  <a:srgbClr val="575757"/>
                </a:solidFill>
                <a:effectLst/>
                <a:latin typeface="+mn-lt"/>
              </a:rPr>
              <a:t>*Click to animate a pair work question.</a:t>
            </a:r>
          </a:p>
          <a:p>
            <a:pPr marL="0" lvl="0" indent="0" algn="l" rtl="0">
              <a:spcBef>
                <a:spcPts val="0"/>
              </a:spcBef>
              <a:spcAft>
                <a:spcPts val="0"/>
              </a:spcAft>
              <a:buNone/>
            </a:pPr>
            <a:endParaRPr lang="en-IE" sz="1100" b="1" i="0" dirty="0">
              <a:solidFill>
                <a:srgbClr val="575757"/>
              </a:solidFill>
              <a:effectLst/>
              <a:latin typeface="+mn-lt"/>
            </a:endParaRPr>
          </a:p>
          <a:p>
            <a:pPr marL="0" lvl="0" indent="0" algn="l" rtl="0">
              <a:spcBef>
                <a:spcPts val="0"/>
              </a:spcBef>
              <a:spcAft>
                <a:spcPts val="0"/>
              </a:spcAft>
              <a:buNone/>
            </a:pPr>
            <a:r>
              <a:rPr lang="ga-ie" sz="1100" b="0" i="0">
                <a:solidFill>
                  <a:srgbClr val="575757"/>
                </a:solidFill>
                <a:effectLst/>
                <a:latin typeface="+mn-lt"/>
              </a:rPr>
              <a:t>Invite students to consider not just what they would teach (content, skills), but also how they would teach this, keeping the range of learning styles in the classroom in mind. </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ga-ie" sz="1100" b="0" i="0">
                <a:solidFill>
                  <a:srgbClr val="575757"/>
                </a:solidFill>
                <a:effectLst/>
                <a:latin typeface="+mn-lt"/>
              </a:rPr>
              <a:t>Ask a selection of pairs to present their lesson outline.</a:t>
            </a:r>
          </a:p>
          <a:p>
            <a:pPr marL="0" lvl="0" indent="0" algn="l" rtl="0">
              <a:spcBef>
                <a:spcPts val="0"/>
              </a:spcBef>
              <a:spcAft>
                <a:spcPts val="0"/>
              </a:spcAft>
              <a:buNone/>
            </a:pPr>
            <a:endParaRPr lang="en-IE" sz="1100" b="0" i="0" dirty="0">
              <a:solidFill>
                <a:srgbClr val="575757"/>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latin typeface="+mn-lt"/>
              </a:rPr>
              <a:t>Don’t forget to complete your Learning and Teaching Strategies Log for the Activity 3 </a:t>
            </a:r>
            <a:r>
              <a:rPr lang="ga-ie" sz="1100" i="0">
                <a:latin typeface="+mn-lt"/>
              </a:rPr>
              <a:t>(see Unit 2 for Learning and Teaching Strategies Log).</a:t>
            </a:r>
          </a:p>
          <a:p>
            <a:pPr marL="0" lvl="0" indent="0" algn="l" rtl="0">
              <a:spcBef>
                <a:spcPts val="0"/>
              </a:spcBef>
              <a:spcAft>
                <a:spcPts val="0"/>
              </a:spcAft>
              <a:buNone/>
            </a:pPr>
            <a:endParaRPr lang="en-IE" b="0" i="0" dirty="0">
              <a:solidFill>
                <a:srgbClr val="575757"/>
              </a:solidFill>
              <a:effectLst/>
              <a:latin typeface="Arial" panose="020B0604020202020204" pitchFamily="34" charset="0"/>
            </a:endParaRPr>
          </a:p>
        </p:txBody>
      </p:sp>
      <p:sp>
        <p:nvSpPr>
          <p:cNvPr id="4" name="Slide Number Placeholder 3"/>
          <p:cNvSpPr>
            <a:spLocks noGrp="1"/>
          </p:cNvSpPr>
          <p:nvPr>
            <p:ph type="sldNum" idx="12"/>
          </p:nvPr>
        </p:nvSpPr>
        <p:spPr/>
        <p:txBody>
          <a:bodyPr rtlCol="0"/>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7484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31051759-2489-9E7D-F2EC-4D61A5A8D481}"/>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FC7027C6-7023-2B39-3370-4162E15F9912}"/>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5DC973"/>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120684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Tree>
    <p:extLst>
      <p:ext uri="{BB962C8B-B14F-4D97-AF65-F5344CB8AC3E}">
        <p14:creationId xmlns:p14="http://schemas.microsoft.com/office/powerpoint/2010/main" val="2068097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58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Tree>
    <p:extLst>
      <p:ext uri="{BB962C8B-B14F-4D97-AF65-F5344CB8AC3E}">
        <p14:creationId xmlns:p14="http://schemas.microsoft.com/office/powerpoint/2010/main" val="2722538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196001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23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117430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214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1882661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oogle Shape;139;p48" descr="Logo, company name&#10;&#10;Description automatically generated">
            <a:extLst>
              <a:ext uri="{FF2B5EF4-FFF2-40B4-BE49-F238E27FC236}">
                <a16:creationId xmlns:a16="http://schemas.microsoft.com/office/drawing/2014/main" id="{D3182486-BBD3-5323-E5CA-8727E7D1D16A}"/>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4" name="Picture 3" descr="Higher Education Authority">
            <a:extLst>
              <a:ext uri="{FF2B5EF4-FFF2-40B4-BE49-F238E27FC236}">
                <a16:creationId xmlns:a16="http://schemas.microsoft.com/office/drawing/2014/main" id="{63F990C4-C1A2-339A-E6F2-D743415BF5B8}"/>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6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6" name="Google Shape;26;p32"/>
          <p:cNvPicPr preferRelativeResize="0"/>
          <p:nvPr/>
        </p:nvPicPr>
        <p:blipFill rotWithShape="1">
          <a:blip r:embed="rId3">
            <a:alphaModFix/>
          </a:blip>
          <a:srcRect/>
          <a:stretch/>
        </p:blipFill>
        <p:spPr>
          <a:xfrm rot="10800000">
            <a:off x="229189" y="681036"/>
            <a:ext cx="8561973" cy="2624139"/>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rtlCol="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rtlCol="0">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Tree>
    <p:extLst>
      <p:ext uri="{BB962C8B-B14F-4D97-AF65-F5344CB8AC3E}">
        <p14:creationId xmlns:p14="http://schemas.microsoft.com/office/powerpoint/2010/main" val="2851759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Tree>
    <p:extLst>
      <p:ext uri="{BB962C8B-B14F-4D97-AF65-F5344CB8AC3E}">
        <p14:creationId xmlns:p14="http://schemas.microsoft.com/office/powerpoint/2010/main" val="1706199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661588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310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spTree>
    <p:extLst>
      <p:ext uri="{BB962C8B-B14F-4D97-AF65-F5344CB8AC3E}">
        <p14:creationId xmlns:p14="http://schemas.microsoft.com/office/powerpoint/2010/main" val="2910297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353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9C3FD8"/>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644309" y="2448748"/>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rcRect/>
          <a:stretch/>
        </p:blipFill>
        <p:spPr>
          <a:xfrm>
            <a:off x="1040538" y="1304069"/>
            <a:ext cx="1248019"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36809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1</a:t>
            </a:r>
            <a:endParaRPr lang="en-US" sz="2800" dirty="0"/>
          </a:p>
        </p:txBody>
      </p:sp>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5"/>
          <a:srcRect/>
          <a:stretch/>
        </p:blipFill>
        <p:spPr>
          <a:xfrm>
            <a:off x="3104607" y="1977081"/>
            <a:ext cx="2568137" cy="3793524"/>
          </a:xfrm>
          <a:prstGeom prst="rect">
            <a:avLst/>
          </a:prstGeom>
        </p:spPr>
      </p:pic>
      <p:sp>
        <p:nvSpPr>
          <p:cNvPr id="25" name="Content Placeholder 2">
            <a:extLst>
              <a:ext uri="{FF2B5EF4-FFF2-40B4-BE49-F238E27FC236}">
                <a16:creationId xmlns:a16="http://schemas.microsoft.com/office/drawing/2014/main" id="{ACF068E1-E4B8-DD6F-5BC6-21A903FD428C}"/>
              </a:ext>
            </a:extLst>
          </p:cNvPr>
          <p:cNvSpPr>
            <a:spLocks noGrp="1"/>
          </p:cNvSpPr>
          <p:nvPr>
            <p:ph idx="10"/>
          </p:nvPr>
        </p:nvSpPr>
        <p:spPr>
          <a:xfrm>
            <a:off x="3392629" y="2448748"/>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6"/>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3791955"/>
          </a:xfrm>
          <a:prstGeom prst="rect">
            <a:avLst/>
          </a:prstGeom>
        </p:spPr>
      </p:pic>
      <p:sp>
        <p:nvSpPr>
          <p:cNvPr id="29" name="Content Placeholder 2">
            <a:extLst>
              <a:ext uri="{FF2B5EF4-FFF2-40B4-BE49-F238E27FC236}">
                <a16:creationId xmlns:a16="http://schemas.microsoft.com/office/drawing/2014/main" id="{14347B1A-AFC6-7555-FCB5-22AAF3C5F87E}"/>
              </a:ext>
            </a:extLst>
          </p:cNvPr>
          <p:cNvSpPr>
            <a:spLocks noGrp="1"/>
          </p:cNvSpPr>
          <p:nvPr>
            <p:ph idx="11"/>
          </p:nvPr>
        </p:nvSpPr>
        <p:spPr>
          <a:xfrm>
            <a:off x="6216213" y="2441546"/>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0" name="Picture 29">
            <a:extLst>
              <a:ext uri="{FF2B5EF4-FFF2-40B4-BE49-F238E27FC236}">
                <a16:creationId xmlns:a16="http://schemas.microsoft.com/office/drawing/2014/main" id="{6640E307-93EE-0AC5-291C-341C35513B3F}"/>
              </a:ext>
            </a:extLst>
          </p:cNvPr>
          <p:cNvPicPr>
            <a:picLocks noChangeAspect="1"/>
          </p:cNvPicPr>
          <p:nvPr userDrawn="1"/>
        </p:nvPicPr>
        <p:blipFill>
          <a:blip r:embed="rId4"/>
          <a:srcRect/>
          <a:stretch/>
        </p:blipFill>
        <p:spPr>
          <a:xfrm>
            <a:off x="6612442" y="1296867"/>
            <a:ext cx="1248019" cy="927100"/>
          </a:xfrm>
          <a:prstGeom prst="rect">
            <a:avLst/>
          </a:prstGeom>
        </p:spPr>
      </p:pic>
      <p:sp>
        <p:nvSpPr>
          <p:cNvPr id="39" name="Title 1">
            <a:extLst>
              <a:ext uri="{FF2B5EF4-FFF2-40B4-BE49-F238E27FC236}">
                <a16:creationId xmlns:a16="http://schemas.microsoft.com/office/drawing/2014/main" id="{0C7E4E3F-B976-81D4-915B-979A21D5B1E2}"/>
              </a:ext>
            </a:extLst>
          </p:cNvPr>
          <p:cNvSpPr txBox="1">
            <a:spLocks/>
          </p:cNvSpPr>
          <p:nvPr userDrawn="1"/>
        </p:nvSpPr>
        <p:spPr>
          <a:xfrm>
            <a:off x="694000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3</a:t>
            </a:r>
            <a:endParaRPr lang="en-US" sz="2800" dirty="0"/>
          </a:p>
        </p:txBody>
      </p:sp>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5"/>
          <a:srcRect/>
          <a:stretch/>
        </p:blipFill>
        <p:spPr>
          <a:xfrm>
            <a:off x="8676511" y="1969879"/>
            <a:ext cx="2568137" cy="3793524"/>
          </a:xfrm>
          <a:prstGeom prst="rect">
            <a:avLst/>
          </a:prstGeom>
        </p:spPr>
      </p:pic>
      <p:sp>
        <p:nvSpPr>
          <p:cNvPr id="41" name="Content Placeholder 2">
            <a:extLst>
              <a:ext uri="{FF2B5EF4-FFF2-40B4-BE49-F238E27FC236}">
                <a16:creationId xmlns:a16="http://schemas.microsoft.com/office/drawing/2014/main" id="{2E4F3683-34E7-C2B3-3923-A53B59729F2D}"/>
              </a:ext>
            </a:extLst>
          </p:cNvPr>
          <p:cNvSpPr>
            <a:spLocks noGrp="1"/>
          </p:cNvSpPr>
          <p:nvPr>
            <p:ph idx="12"/>
          </p:nvPr>
        </p:nvSpPr>
        <p:spPr>
          <a:xfrm>
            <a:off x="8964533" y="2441546"/>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6"/>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4</a:t>
            </a:r>
            <a:endParaRPr lang="en-US" sz="2800" dirty="0"/>
          </a:p>
        </p:txBody>
      </p:sp>
    </p:spTree>
    <p:extLst>
      <p:ext uri="{BB962C8B-B14F-4D97-AF65-F5344CB8AC3E}">
        <p14:creationId xmlns:p14="http://schemas.microsoft.com/office/powerpoint/2010/main" val="3537349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669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rtlCol="0" anchor="b"/>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rtlCol="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ga-ie"/>
              <a:t>Title/School</a:t>
            </a:r>
            <a:endParaRPr lang="en-US" dirty="0"/>
          </a:p>
        </p:txBody>
      </p:sp>
    </p:spTree>
    <p:extLst>
      <p:ext uri="{BB962C8B-B14F-4D97-AF65-F5344CB8AC3E}">
        <p14:creationId xmlns:p14="http://schemas.microsoft.com/office/powerpoint/2010/main" val="1462029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rtlCol="0"/>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rtlCol="0"/>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b="0">
                <a:solidFill>
                  <a:schemeClr val="bg1"/>
                </a:solidFill>
              </a:rPr>
              <a:t>Click to edit Master subtitle style</a:t>
            </a:r>
            <a:endParaRPr lang="en-US" sz="1800" b="0" dirty="0">
              <a:solidFill>
                <a:schemeClr val="bg1"/>
              </a:solidFill>
            </a:endParaRPr>
          </a:p>
        </p:txBody>
      </p:sp>
    </p:spTree>
    <p:extLst>
      <p:ext uri="{BB962C8B-B14F-4D97-AF65-F5344CB8AC3E}">
        <p14:creationId xmlns:p14="http://schemas.microsoft.com/office/powerpoint/2010/main" val="371091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33"/>
          <p:cNvPicPr preferRelativeResize="0"/>
          <p:nvPr/>
        </p:nvPicPr>
        <p:blipFill rotWithShape="1">
          <a:blip r:embed="rId3">
            <a:alphaModFix/>
          </a:blip>
          <a:srcRect/>
          <a:stretch/>
        </p:blipFill>
        <p:spPr>
          <a:xfrm>
            <a:off x="222421" y="228198"/>
            <a:ext cx="11454713" cy="544625"/>
          </a:xfrm>
          <a:prstGeom prst="rect">
            <a:avLst/>
          </a:prstGeom>
          <a:noFill/>
          <a:ln>
            <a:noFill/>
          </a:ln>
        </p:spPr>
      </p:pic>
      <p:sp>
        <p:nvSpPr>
          <p:cNvPr id="34" name="Google Shape;34;p3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35" name="Google Shape;35;p33"/>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rtlCol="0"/>
          <a:lstStyle/>
          <a:p>
            <a:pPr rtl="0"/>
            <a:fld id="{4A32817D-B2C5-FE42-AD20-3D309ABCC58A}" type="datetimeFigureOut">
              <a:rPr lang="en-US" smtClean="0"/>
              <a:t>8/31/2024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rtlCol="0"/>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295149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D288AC94-B685-B34F-8189-A1E21BAA74FB}"/>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BD15B6C9-E624-73CD-87C1-A2E68C2165D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rtlCol="0" anchor="b"/>
          <a:lstStyle>
            <a:lvl1pPr algn="l">
              <a:defRPr sz="6000">
                <a:solidFill>
                  <a:srgbClr val="FF826A"/>
                </a:solidFill>
              </a:defRPr>
            </a:lvl1pPr>
          </a:lstStyle>
          <a:p>
            <a:pPr rtl="0"/>
            <a:r>
              <a:rPr lang="ga-ie"/>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rtlCol="0">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ga-ie"/>
              <a:t>Click to edit Master subtitle style</a:t>
            </a:r>
            <a:endParaRPr lang="en-US" dirty="0"/>
          </a:p>
        </p:txBody>
      </p:sp>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39675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rtl="0"/>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ga-ie"/>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A32817D-B2C5-FE42-AD20-3D309ABCC58A}" type="datetimeFigureOut">
              <a:rPr lang="en-US" smtClean="0"/>
              <a:t>8/31/2024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1954291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22.png"/><Relationship Id="rId10" Type="http://schemas.openxmlformats.org/officeDocument/2006/relationships/image" Target="../media/image36.png"/><Relationship Id="rId4" Type="http://schemas.openxmlformats.org/officeDocument/2006/relationships/image" Target="../media/image44.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3.jp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47.png"/><Relationship Id="rId5" Type="http://schemas.openxmlformats.org/officeDocument/2006/relationships/image" Target="../media/image3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ga-ie"/>
              <a:t>Conairí</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rgbClr val="E1C6F3"/>
              </a:buClr>
              <a:buSzPts val="2800"/>
              <a:buNone/>
            </a:pPr>
            <a:r>
              <a:rPr lang="ga-ie" dirty="0"/>
              <a:t>Bliain a hAon</a:t>
            </a:r>
          </a:p>
          <a:p>
            <a:pPr marL="0" lvl="0" indent="0" algn="l" rtl="0">
              <a:lnSpc>
                <a:spcPct val="90000"/>
              </a:lnSpc>
              <a:spcBef>
                <a:spcPts val="0"/>
              </a:spcBef>
              <a:spcAft>
                <a:spcPts val="0"/>
              </a:spcAft>
              <a:buClr>
                <a:srgbClr val="E1C6F3"/>
              </a:buClr>
              <a:buSzPts val="2800"/>
              <a:buNone/>
            </a:pPr>
            <a:r>
              <a:rPr lang="ga-ie" dirty="0"/>
              <a:t>Aonad 3: Spriocanna agus spreagadh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7" y="2859791"/>
            <a:ext cx="8561973" cy="2942696"/>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40526" y="3146825"/>
            <a:ext cx="8128000" cy="2343602"/>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rgbClr val="01334E"/>
              </a:buClr>
              <a:buSzPts val="2400"/>
            </a:pPr>
            <a:endParaRPr lang="en-IE" sz="2000" dirty="0"/>
          </a:p>
          <a:p>
            <a:pPr marL="342900" indent="-342900" rtl="0">
              <a:spcBef>
                <a:spcPts val="0"/>
              </a:spcBef>
              <a:buClr>
                <a:srgbClr val="9C3FD8"/>
              </a:buClr>
              <a:buFont typeface="Courier New" panose="02070309020205020404" pitchFamily="49" charset="0"/>
              <a:buChar char="o"/>
            </a:pPr>
            <a:r>
              <a:rPr lang="ga-ie" sz="2000" dirty="0"/>
              <a:t>ár spriocanna gairme don todhchaí a aithint </a:t>
            </a:r>
          </a:p>
          <a:p>
            <a:pPr marL="342900" indent="-342900" rtl="0">
              <a:spcBef>
                <a:spcPts val="0"/>
              </a:spcBef>
              <a:buClr>
                <a:srgbClr val="9C3FD8"/>
              </a:buClr>
              <a:buFont typeface="Courier New" panose="02070309020205020404" pitchFamily="49" charset="0"/>
              <a:buChar char="o"/>
            </a:pPr>
            <a:r>
              <a:rPr lang="ga-ie" sz="2000" dirty="0"/>
              <a:t>ár spreagadh intreach agus eistreach a mheas, mar aon leis na tacaíochtaí atá ar fáil</a:t>
            </a:r>
          </a:p>
          <a:p>
            <a:pPr marL="342900" indent="-342900" rtl="0">
              <a:spcBef>
                <a:spcPts val="0"/>
              </a:spcBef>
              <a:buClr>
                <a:srgbClr val="9C3FD8"/>
              </a:buClr>
              <a:buFont typeface="Courier New" panose="02070309020205020404" pitchFamily="49" charset="0"/>
              <a:buChar char="o"/>
            </a:pPr>
            <a:r>
              <a:rPr lang="ga-ie" sz="2000" dirty="0"/>
              <a:t>naisc a dhéanamh lenár scileanna/buanna, stíleanna foghlama agus spriocanna gairme don todhchaí</a:t>
            </a:r>
          </a:p>
          <a:p>
            <a:pPr marL="342900" indent="-342900" rtl="0">
              <a:spcBef>
                <a:spcPts val="0"/>
              </a:spcBef>
              <a:buClr>
                <a:srgbClr val="9C3FD8"/>
              </a:buClr>
              <a:buFont typeface="Courier New" panose="02070309020205020404" pitchFamily="49" charset="0"/>
              <a:buChar char="o"/>
            </a:pPr>
            <a:r>
              <a:rPr lang="ga-ie" sz="2000" dirty="0"/>
              <a:t>machnamh a dhéanamh maidir leis an méid a d'fhoghlaimíomar inár 3 n-aonad Conairí</a:t>
            </a:r>
          </a:p>
          <a:p>
            <a:pPr marL="228600" indent="-76200" rtl="0">
              <a:lnSpc>
                <a:spcPct val="90000"/>
              </a:lnSpc>
              <a:buClr>
                <a:srgbClr val="01334E"/>
              </a:buClr>
              <a:buSzPts val="2400"/>
            </a:pPr>
            <a:endParaRPr lang="en-IE" dirty="0"/>
          </a:p>
        </p:txBody>
      </p:sp>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rgbClr val="01334E"/>
              </a:buClr>
              <a:buSzPts val="1800"/>
            </a:pPr>
            <a:r>
              <a:rPr lang="ga-ie" sz="1800" b="1" dirty="0"/>
              <a:t>Aonad </a:t>
            </a:r>
            <a:r>
              <a:rPr lang="en-GB" sz="1800" b="1" dirty="0"/>
              <a:t>3</a:t>
            </a:r>
            <a:r>
              <a:rPr lang="ga-ie" sz="1800" b="1" dirty="0"/>
              <a:t>, Ag seiceáil isteach leis an cuspóirí foghlama</a:t>
            </a:r>
          </a:p>
        </p:txBody>
      </p:sp>
      <p:pic>
        <p:nvPicPr>
          <p:cNvPr id="2" name="Picture 1">
            <a:extLst>
              <a:ext uri="{FF2B5EF4-FFF2-40B4-BE49-F238E27FC236}">
                <a16:creationId xmlns:a16="http://schemas.microsoft.com/office/drawing/2014/main" id="{3F869B7C-ECA3-05ED-7EE6-943C5BE2DE60}"/>
              </a:ext>
            </a:extLst>
          </p:cNvPr>
          <p:cNvPicPr>
            <a:picLocks noChangeAspect="1"/>
          </p:cNvPicPr>
          <p:nvPr/>
        </p:nvPicPr>
        <p:blipFill>
          <a:blip r:embed="rId4"/>
          <a:srcRect/>
          <a:stretch/>
        </p:blipFill>
        <p:spPr>
          <a:xfrm>
            <a:off x="690512" y="1367573"/>
            <a:ext cx="1964691" cy="1992532"/>
          </a:xfrm>
          <a:prstGeom prst="rect">
            <a:avLst/>
          </a:prstGeom>
        </p:spPr>
      </p:pic>
      <p:pic>
        <p:nvPicPr>
          <p:cNvPr id="5" name="Google Shape;429;p64" descr="Icon&#10;&#10;Description automatically generated with low confidence">
            <a:extLst>
              <a:ext uri="{FF2B5EF4-FFF2-40B4-BE49-F238E27FC236}">
                <a16:creationId xmlns:a16="http://schemas.microsoft.com/office/drawing/2014/main" id="{B0DF4164-312F-9046-6E71-3D763ED4901E}"/>
              </a:ext>
            </a:extLst>
          </p:cNvPr>
          <p:cNvPicPr preferRelativeResize="0"/>
          <p:nvPr/>
        </p:nvPicPr>
        <p:blipFill rotWithShape="1">
          <a:blip r:embed="rId5">
            <a:alphaModFix/>
          </a:blip>
          <a:srcRect/>
          <a:stretch/>
        </p:blipFill>
        <p:spPr>
          <a:xfrm>
            <a:off x="2344585" y="1163649"/>
            <a:ext cx="621324" cy="433659"/>
          </a:xfrm>
          <a:prstGeom prst="rect">
            <a:avLst/>
          </a:prstGeom>
          <a:noFill/>
          <a:ln>
            <a:noFill/>
          </a:ln>
        </p:spPr>
      </p:pic>
      <p:pic>
        <p:nvPicPr>
          <p:cNvPr id="6" name="Google Shape;430;p64" descr="Icon&#10;&#10;Description automatically generated with low confidence">
            <a:extLst>
              <a:ext uri="{FF2B5EF4-FFF2-40B4-BE49-F238E27FC236}">
                <a16:creationId xmlns:a16="http://schemas.microsoft.com/office/drawing/2014/main" id="{538098ED-5E9C-6AC1-FA52-879AC8562C4E}"/>
              </a:ext>
            </a:extLst>
          </p:cNvPr>
          <p:cNvPicPr preferRelativeResize="0"/>
          <p:nvPr/>
        </p:nvPicPr>
        <p:blipFill rotWithShape="1">
          <a:blip r:embed="rId5">
            <a:alphaModFix/>
          </a:blip>
          <a:srcRect/>
          <a:stretch/>
        </p:blipFill>
        <p:spPr>
          <a:xfrm rot="10800000">
            <a:off x="6248182" y="2363978"/>
            <a:ext cx="621324" cy="433659"/>
          </a:xfrm>
          <a:prstGeom prst="rect">
            <a:avLst/>
          </a:prstGeom>
          <a:noFill/>
          <a:ln>
            <a:noFill/>
          </a:ln>
        </p:spPr>
      </p:pic>
      <p:sp>
        <p:nvSpPr>
          <p:cNvPr id="7" name="TextBox 6">
            <a:extLst>
              <a:ext uri="{FF2B5EF4-FFF2-40B4-BE49-F238E27FC236}">
                <a16:creationId xmlns:a16="http://schemas.microsoft.com/office/drawing/2014/main" id="{3D8D702D-2FE3-4ACD-DF0D-9F6C0383546B}"/>
              </a:ext>
            </a:extLst>
          </p:cNvPr>
          <p:cNvSpPr txBox="1"/>
          <p:nvPr/>
        </p:nvSpPr>
        <p:spPr>
          <a:xfrm>
            <a:off x="2422474" y="1380479"/>
            <a:ext cx="4136370" cy="1477328"/>
          </a:xfrm>
          <a:prstGeom prst="rect">
            <a:avLst/>
          </a:prstGeom>
          <a:noFill/>
        </p:spPr>
        <p:txBody>
          <a:bodyPr wrap="square" rtlCol="0">
            <a:spAutoFit/>
          </a:bodyPr>
          <a:lstStyle/>
          <a:p>
            <a:pPr marL="0" lvl="0" indent="0" algn="ctr" rtl="0">
              <a:lnSpc>
                <a:spcPct val="90000"/>
              </a:lnSpc>
              <a:spcBef>
                <a:spcPts val="0"/>
              </a:spcBef>
              <a:spcAft>
                <a:spcPts val="0"/>
              </a:spcAft>
              <a:buClr>
                <a:srgbClr val="01334E"/>
              </a:buClr>
              <a:buSzPts val="4000"/>
              <a:buNone/>
            </a:pPr>
            <a:r>
              <a:rPr lang="ga-ie" sz="2000" b="1" dirty="0"/>
              <a:t>Haigh arís! </a:t>
            </a:r>
          </a:p>
          <a:p>
            <a:pPr marL="0" lvl="0" indent="0" algn="ctr" rtl="0">
              <a:lnSpc>
                <a:spcPct val="90000"/>
              </a:lnSpc>
              <a:spcBef>
                <a:spcPts val="0"/>
              </a:spcBef>
              <a:spcAft>
                <a:spcPts val="0"/>
              </a:spcAft>
              <a:buClr>
                <a:srgbClr val="01334E"/>
              </a:buClr>
              <a:buSzPts val="4000"/>
              <a:buNone/>
            </a:pPr>
            <a:r>
              <a:rPr lang="ga-ie" sz="2000" b="1" dirty="0"/>
              <a:t>Conas mar a d’éirigh leat le hAonad </a:t>
            </a:r>
            <a:r>
              <a:rPr lang="en-GB" sz="2000" b="1" dirty="0"/>
              <a:t>3</a:t>
            </a:r>
            <a:r>
              <a:rPr lang="ga-ie" sz="2000" b="1" dirty="0"/>
              <a:t>?</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ga-ie" sz="2000" b="1" dirty="0"/>
              <a:t>Ar fhoghlaim tú conas...?</a:t>
            </a:r>
          </a:p>
        </p:txBody>
      </p:sp>
    </p:spTree>
    <p:extLst>
      <p:ext uri="{BB962C8B-B14F-4D97-AF65-F5344CB8AC3E}">
        <p14:creationId xmlns:p14="http://schemas.microsoft.com/office/powerpoint/2010/main" val="259697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dirty="0"/>
              <a:t>Aonad </a:t>
            </a:r>
            <a:r>
              <a:rPr lang="en-GB" dirty="0"/>
              <a:t>3</a:t>
            </a:r>
            <a:r>
              <a:rPr lang="ga-ie" dirty="0"/>
              <a:t>, Gníomhaíocht le cois</a:t>
            </a:r>
            <a:endParaRPr dirty="0"/>
          </a:p>
        </p:txBody>
      </p:sp>
      <p:sp>
        <p:nvSpPr>
          <p:cNvPr id="207" name="Google Shape;207;p8"/>
          <p:cNvSpPr txBox="1">
            <a:spLocks noGrp="1"/>
          </p:cNvSpPr>
          <p:nvPr>
            <p:ph type="body" idx="1"/>
          </p:nvPr>
        </p:nvSpPr>
        <p:spPr>
          <a:xfrm>
            <a:off x="1085850" y="959751"/>
            <a:ext cx="4699118" cy="5898249"/>
          </a:xfrm>
          <a:prstGeom prst="rect">
            <a:avLst/>
          </a:prstGeom>
          <a:noFill/>
          <a:ln>
            <a:noFill/>
          </a:ln>
        </p:spPr>
        <p:txBody>
          <a:bodyPr spcFirstLastPara="1" wrap="square" lIns="91425" tIns="45700" rIns="91425" bIns="45700" rtlCol="0" anchor="t" anchorCtr="0">
            <a:noAutofit/>
          </a:bodyPr>
          <a:lstStyle/>
          <a:p>
            <a:pPr marL="0" lvl="0" indent="0" algn="ctr">
              <a:lnSpc>
                <a:spcPct val="90000"/>
              </a:lnSpc>
              <a:spcBef>
                <a:spcPts val="0"/>
              </a:spcBef>
              <a:spcAft>
                <a:spcPts val="0"/>
              </a:spcAft>
              <a:buClr>
                <a:srgbClr val="01334E"/>
              </a:buClr>
              <a:buSzPts val="4000"/>
              <a:buNone/>
            </a:pPr>
            <a:r>
              <a:rPr lang="ga-ie" sz="1800" dirty="0"/>
              <a:t>Seo smaoineamh duit.</a:t>
            </a:r>
          </a:p>
          <a:p>
            <a:pPr marL="0" lvl="0" indent="0" algn="ctr">
              <a:lnSpc>
                <a:spcPct val="90000"/>
              </a:lnSpc>
              <a:spcBef>
                <a:spcPts val="0"/>
              </a:spcBef>
              <a:spcAft>
                <a:spcPts val="0"/>
              </a:spcAft>
              <a:buClr>
                <a:srgbClr val="01334E"/>
              </a:buClr>
              <a:buSzPts val="4000"/>
              <a:buNone/>
            </a:pPr>
            <a:endParaRPr lang="en-IE" sz="1800" dirty="0"/>
          </a:p>
          <a:p>
            <a:pPr marL="0" lvl="0" indent="0" algn="ctr">
              <a:lnSpc>
                <a:spcPct val="90000"/>
              </a:lnSpc>
              <a:spcBef>
                <a:spcPts val="0"/>
              </a:spcBef>
              <a:spcAft>
                <a:spcPts val="0"/>
              </a:spcAft>
              <a:buClr>
                <a:srgbClr val="01334E"/>
              </a:buClr>
              <a:buSzPts val="4000"/>
              <a:buNone/>
            </a:pPr>
            <a:r>
              <a:rPr lang="ga-ie" sz="1800" dirty="0"/>
              <a:t>Cuir agallamh ar 1+ duine fásta faoina bpost...ball teaghlaigh, cara teaghlaigh nó duine a bhfuil post acu a bhfuil spéis agat ann.</a:t>
            </a:r>
          </a:p>
          <a:p>
            <a:pPr marL="0" lvl="0" indent="0" algn="ctr">
              <a:lnSpc>
                <a:spcPct val="90000"/>
              </a:lnSpc>
              <a:spcBef>
                <a:spcPts val="0"/>
              </a:spcBef>
              <a:spcAft>
                <a:spcPts val="0"/>
              </a:spcAft>
              <a:buClr>
                <a:srgbClr val="01334E"/>
              </a:buClr>
              <a:buSzPts val="4000"/>
              <a:buNone/>
            </a:pPr>
            <a:endParaRPr lang="en-IE" sz="800" dirty="0"/>
          </a:p>
          <a:p>
            <a:pPr marL="0" lvl="0" indent="0" algn="l">
              <a:lnSpc>
                <a:spcPct val="90000"/>
              </a:lnSpc>
              <a:spcBef>
                <a:spcPts val="0"/>
              </a:spcBef>
              <a:spcAft>
                <a:spcPts val="0"/>
              </a:spcAft>
              <a:buClr>
                <a:srgbClr val="01334E"/>
              </a:buClr>
              <a:buSzPts val="4000"/>
              <a:buNone/>
            </a:pPr>
            <a:r>
              <a:rPr lang="ga-ie" sz="1650" b="0" dirty="0"/>
              <a:t>D’fhéadfá na ceisteanna seo a chur:</a:t>
            </a:r>
          </a:p>
          <a:p>
            <a:pPr marL="285750" lvl="0" indent="-285750" algn="l">
              <a:lnSpc>
                <a:spcPct val="90000"/>
              </a:lnSpc>
              <a:spcBef>
                <a:spcPts val="0"/>
              </a:spcBef>
              <a:spcAft>
                <a:spcPts val="0"/>
              </a:spcAft>
              <a:buClr>
                <a:srgbClr val="9C3FD8"/>
              </a:buClr>
              <a:buSzPts val="4000"/>
              <a:buFont typeface="Arial" panose="020B0604020202020204" pitchFamily="34" charset="0"/>
              <a:buChar char="•"/>
            </a:pPr>
            <a:r>
              <a:rPr lang="ga-ie" sz="1650" b="0" dirty="0"/>
              <a:t>Cad a spreag thú chun dul isteach sa phost seo? </a:t>
            </a:r>
          </a:p>
          <a:p>
            <a:pPr marL="285750" lvl="0" indent="-285750" algn="l">
              <a:lnSpc>
                <a:spcPct val="90000"/>
              </a:lnSpc>
              <a:spcBef>
                <a:spcPts val="0"/>
              </a:spcBef>
              <a:spcAft>
                <a:spcPts val="0"/>
              </a:spcAft>
              <a:buClr>
                <a:srgbClr val="9C3FD8"/>
              </a:buClr>
              <a:buSzPts val="4000"/>
              <a:buFont typeface="Arial" panose="020B0604020202020204" pitchFamily="34" charset="0"/>
              <a:buChar char="•"/>
            </a:pPr>
            <a:r>
              <a:rPr lang="ga-ie" sz="1650" b="0" dirty="0"/>
              <a:t>Cad a bhí le déanamh agat (staidéar, oiliúint, srl.) chun an post seo a fháil? </a:t>
            </a:r>
          </a:p>
          <a:p>
            <a:pPr marL="285750" lvl="0" indent="-285750" algn="l">
              <a:lnSpc>
                <a:spcPct val="90000"/>
              </a:lnSpc>
              <a:spcBef>
                <a:spcPts val="0"/>
              </a:spcBef>
              <a:spcAft>
                <a:spcPts val="0"/>
              </a:spcAft>
              <a:buClr>
                <a:srgbClr val="9C3FD8"/>
              </a:buClr>
              <a:buSzPts val="4000"/>
              <a:buFont typeface="Arial" panose="020B0604020202020204" pitchFamily="34" charset="0"/>
              <a:buChar char="•"/>
            </a:pPr>
            <a:r>
              <a:rPr lang="ga-ie" sz="1650" b="0" dirty="0"/>
              <a:t>Cad, nó cé, a thug tacaíocht duit chun an post seo a fháil? </a:t>
            </a:r>
          </a:p>
          <a:p>
            <a:pPr marL="285750" lvl="0" indent="-285750" algn="l">
              <a:lnSpc>
                <a:spcPct val="90000"/>
              </a:lnSpc>
              <a:spcBef>
                <a:spcPts val="0"/>
              </a:spcBef>
              <a:spcAft>
                <a:spcPts val="0"/>
              </a:spcAft>
              <a:buClr>
                <a:srgbClr val="9C3FD8"/>
              </a:buClr>
              <a:buSzPts val="4000"/>
              <a:buFont typeface="Arial" panose="020B0604020202020204" pitchFamily="34" charset="0"/>
              <a:buChar char="•"/>
            </a:pPr>
            <a:r>
              <a:rPr lang="ga-ie" sz="1650" b="0" dirty="0"/>
              <a:t>Cén scileanna atá ag teastáil chun an post seo a dhéanamh? </a:t>
            </a:r>
          </a:p>
          <a:p>
            <a:pPr marL="285750" lvl="0" indent="-285750" algn="l">
              <a:lnSpc>
                <a:spcPct val="90000"/>
              </a:lnSpc>
              <a:spcBef>
                <a:spcPts val="0"/>
              </a:spcBef>
              <a:spcAft>
                <a:spcPts val="0"/>
              </a:spcAft>
              <a:buClr>
                <a:srgbClr val="9C3FD8"/>
              </a:buClr>
              <a:buSzPts val="4000"/>
              <a:buFont typeface="Arial" panose="020B0604020202020204" pitchFamily="34" charset="0"/>
              <a:buChar char="•"/>
            </a:pPr>
            <a:r>
              <a:rPr lang="ga-ie" sz="1650" b="0" dirty="0"/>
              <a:t>Déan cur síos ar ghnáthlá oibre duit.</a:t>
            </a:r>
          </a:p>
          <a:p>
            <a:pPr marL="285750" lvl="0" indent="-285750" algn="l">
              <a:lnSpc>
                <a:spcPct val="90000"/>
              </a:lnSpc>
              <a:spcBef>
                <a:spcPts val="0"/>
              </a:spcBef>
              <a:spcAft>
                <a:spcPts val="0"/>
              </a:spcAft>
              <a:buClr>
                <a:srgbClr val="9C3FD8"/>
              </a:buClr>
              <a:buSzPts val="4000"/>
              <a:buFont typeface="Arial" panose="020B0604020202020204" pitchFamily="34" charset="0"/>
              <a:buChar char="•"/>
            </a:pPr>
            <a:r>
              <a:rPr lang="ga-ie" sz="1650" b="0" dirty="0"/>
              <a:t>Dá mbeifeá in ann tosú arís, cén post a mbeifeá á dhéanamh? Cén fáth?</a:t>
            </a:r>
          </a:p>
          <a:p>
            <a:pPr marL="285750" lvl="0" indent="-285750" algn="l">
              <a:lnSpc>
                <a:spcPct val="90000"/>
              </a:lnSpc>
              <a:spcBef>
                <a:spcPts val="0"/>
              </a:spcBef>
              <a:spcAft>
                <a:spcPts val="0"/>
              </a:spcAft>
              <a:buClr>
                <a:srgbClr val="9C3FD8"/>
              </a:buClr>
              <a:buSzPts val="4000"/>
              <a:buFont typeface="Arial" panose="020B0604020202020204" pitchFamily="34" charset="0"/>
              <a:buChar char="•"/>
            </a:pPr>
            <a:r>
              <a:rPr lang="ga-ie" sz="1650" b="0" dirty="0"/>
              <a:t>Cén comhairle a thabharfá do dhuine óg atá ag smaoineamh ar do phost a dhéanamh mar rogha gairme?</a:t>
            </a:r>
          </a:p>
          <a:p>
            <a:pPr marL="0" lvl="0" indent="0" algn="ctr">
              <a:lnSpc>
                <a:spcPct val="90000"/>
              </a:lnSpc>
              <a:spcBef>
                <a:spcPts val="0"/>
              </a:spcBef>
              <a:spcAft>
                <a:spcPts val="0"/>
              </a:spcAft>
              <a:buClr>
                <a:srgbClr val="01334E"/>
              </a:buClr>
              <a:buSzPts val="4000"/>
              <a:buNone/>
            </a:pPr>
            <a:endParaRPr lang="en-IE" sz="1800" dirty="0"/>
          </a:p>
          <a:p>
            <a:pPr marL="0" lvl="0" indent="0" algn="ctr">
              <a:lnSpc>
                <a:spcPct val="90000"/>
              </a:lnSpc>
              <a:spcBef>
                <a:spcPts val="0"/>
              </a:spcBef>
              <a:spcAft>
                <a:spcPts val="0"/>
              </a:spcAft>
              <a:buClr>
                <a:srgbClr val="01334E"/>
              </a:buClr>
              <a:buSzPts val="4000"/>
              <a:buNone/>
            </a:pPr>
            <a:r>
              <a:rPr lang="ga-ie" sz="1800" dirty="0"/>
              <a:t>Roinn an méid a d’fhoghlaim tú </a:t>
            </a:r>
            <a:endParaRPr lang="en-GB" sz="1800" dirty="0"/>
          </a:p>
          <a:p>
            <a:pPr marL="0" lvl="0" indent="0" algn="ctr">
              <a:lnSpc>
                <a:spcPct val="90000"/>
              </a:lnSpc>
              <a:spcBef>
                <a:spcPts val="0"/>
              </a:spcBef>
              <a:spcAft>
                <a:spcPts val="0"/>
              </a:spcAft>
              <a:buClr>
                <a:srgbClr val="01334E"/>
              </a:buClr>
              <a:buSzPts val="4000"/>
              <a:buNone/>
            </a:pPr>
            <a:r>
              <a:rPr lang="en-GB" sz="1800" dirty="0"/>
              <a:t>l</a:t>
            </a:r>
            <a:r>
              <a:rPr lang="ga-ie" sz="1800" dirty="0"/>
              <a:t>eis</a:t>
            </a:r>
            <a:r>
              <a:rPr lang="en-GB" sz="1800" dirty="0"/>
              <a:t> </a:t>
            </a:r>
            <a:r>
              <a:rPr lang="ga-ie" sz="1800" dirty="0"/>
              <a:t>an rang.</a:t>
            </a:r>
          </a:p>
        </p:txBody>
      </p:sp>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3">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4">
            <a:alphaModFix/>
          </a:blip>
          <a:srcRect/>
          <a:stretch/>
        </p:blipFill>
        <p:spPr>
          <a:xfrm>
            <a:off x="11066124" y="847441"/>
            <a:ext cx="1007241" cy="1007241"/>
          </a:xfrm>
          <a:prstGeom prst="rect">
            <a:avLst/>
          </a:prstGeom>
          <a:noFill/>
          <a:ln>
            <a:noFill/>
          </a:ln>
        </p:spPr>
      </p:pic>
      <p:pic>
        <p:nvPicPr>
          <p:cNvPr id="5" name="Picture 4">
            <a:extLst>
              <a:ext uri="{FF2B5EF4-FFF2-40B4-BE49-F238E27FC236}">
                <a16:creationId xmlns:a16="http://schemas.microsoft.com/office/drawing/2014/main" id="{2E5CC9F0-E9B1-5947-A4A5-17B68857B7F1}"/>
              </a:ext>
            </a:extLst>
          </p:cNvPr>
          <p:cNvPicPr>
            <a:picLocks noChangeAspect="1"/>
          </p:cNvPicPr>
          <p:nvPr/>
        </p:nvPicPr>
        <p:blipFill>
          <a:blip r:embed="rId5"/>
          <a:srcRect/>
          <a:stretch/>
        </p:blipFill>
        <p:spPr>
          <a:xfrm>
            <a:off x="5960990" y="340822"/>
            <a:ext cx="5021060" cy="5092211"/>
          </a:xfrm>
          <a:prstGeom prst="rect">
            <a:avLst/>
          </a:prstGeom>
        </p:spPr>
      </p:pic>
      <p:pic>
        <p:nvPicPr>
          <p:cNvPr id="3" name="Google Shape;439;p65" descr="Icon&#10;&#10;Description automatically generated with low confidence">
            <a:extLst>
              <a:ext uri="{FF2B5EF4-FFF2-40B4-BE49-F238E27FC236}">
                <a16:creationId xmlns:a16="http://schemas.microsoft.com/office/drawing/2014/main" id="{3F84CE12-B5B0-B542-5344-3ED95BDEFC55}"/>
              </a:ext>
            </a:extLst>
          </p:cNvPr>
          <p:cNvPicPr preferRelativeResize="0"/>
          <p:nvPr/>
        </p:nvPicPr>
        <p:blipFill rotWithShape="1">
          <a:blip r:embed="rId6">
            <a:alphaModFix/>
          </a:blip>
          <a:srcRect/>
          <a:stretch/>
        </p:blipFill>
        <p:spPr>
          <a:xfrm>
            <a:off x="706204" y="1057548"/>
            <a:ext cx="621324" cy="433659"/>
          </a:xfrm>
          <a:prstGeom prst="rect">
            <a:avLst/>
          </a:prstGeom>
          <a:noFill/>
          <a:ln>
            <a:noFill/>
          </a:ln>
        </p:spPr>
      </p:pic>
      <p:pic>
        <p:nvPicPr>
          <p:cNvPr id="4" name="Google Shape;440;p65" descr="Icon&#10;&#10;Description automatically generated with low confidence">
            <a:extLst>
              <a:ext uri="{FF2B5EF4-FFF2-40B4-BE49-F238E27FC236}">
                <a16:creationId xmlns:a16="http://schemas.microsoft.com/office/drawing/2014/main" id="{B2662167-DFD2-E651-B463-F3BDF1177939}"/>
              </a:ext>
            </a:extLst>
          </p:cNvPr>
          <p:cNvPicPr preferRelativeResize="0"/>
          <p:nvPr/>
        </p:nvPicPr>
        <p:blipFill rotWithShape="1">
          <a:blip r:embed="rId6">
            <a:alphaModFix/>
          </a:blip>
          <a:srcRect/>
          <a:stretch/>
        </p:blipFill>
        <p:spPr>
          <a:xfrm rot="10800000">
            <a:off x="5388935" y="6300348"/>
            <a:ext cx="621324" cy="433659"/>
          </a:xfrm>
          <a:prstGeom prst="rect">
            <a:avLst/>
          </a:prstGeom>
          <a:noFill/>
          <a:ln>
            <a:noFill/>
          </a:ln>
        </p:spPr>
      </p:pic>
    </p:spTree>
    <p:extLst>
      <p:ext uri="{BB962C8B-B14F-4D97-AF65-F5344CB8AC3E}">
        <p14:creationId xmlns:p14="http://schemas.microsoft.com/office/powerpoint/2010/main" val="117348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5" name="Google Shape;425;p21" descr="Shape, square&#10;&#10;Description automatically generated">
            <a:extLst>
              <a:ext uri="{FF2B5EF4-FFF2-40B4-BE49-F238E27FC236}">
                <a16:creationId xmlns:a16="http://schemas.microsoft.com/office/drawing/2014/main" id="{AF121C7C-4B71-A097-9102-FB9CCB510562}"/>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6" name="Google Shape;450;p66">
            <a:extLst>
              <a:ext uri="{FF2B5EF4-FFF2-40B4-BE49-F238E27FC236}">
                <a16:creationId xmlns:a16="http://schemas.microsoft.com/office/drawing/2014/main" id="{6F6CA9E9-CD24-5D6E-049C-533AE338D7AB}"/>
              </a:ext>
            </a:extLst>
          </p:cNvPr>
          <p:cNvSpPr txBox="1"/>
          <p:nvPr/>
        </p:nvSpPr>
        <p:spPr>
          <a:xfrm>
            <a:off x="718052" y="2321084"/>
            <a:ext cx="2355633" cy="1415732"/>
          </a:xfrm>
          <a:prstGeom prst="rect">
            <a:avLst/>
          </a:prstGeom>
          <a:noFill/>
          <a:ln>
            <a:noFill/>
          </a:ln>
        </p:spPr>
        <p:txBody>
          <a:bodyPr spcFirstLastPara="1" wrap="square" lIns="91425" tIns="45700" rIns="91425" bIns="45700" rtlCol="0" anchor="t" anchorCtr="0">
            <a:spAutoFit/>
          </a:bodyPr>
          <a:lstStyle/>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Tionscadal Conaire</a:t>
            </a:r>
            <a:endParaRPr sz="1800" dirty="0"/>
          </a:p>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Institiúid Oideachais</a:t>
            </a:r>
            <a:endParaRPr sz="1800" dirty="0"/>
          </a:p>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Ollscoil Chathair Bhaile Átha Cliath</a:t>
            </a:r>
            <a:endParaRPr sz="1800" dirty="0"/>
          </a:p>
          <a:p>
            <a:pPr marL="0" marR="0" lvl="0" indent="0" algn="l">
              <a:lnSpc>
                <a:spcPct val="100000"/>
              </a:lnSpc>
              <a:spcBef>
                <a:spcPts val="0"/>
              </a:spcBef>
              <a:spcAft>
                <a:spcPts val="0"/>
              </a:spcAft>
              <a:buNone/>
            </a:pPr>
            <a:r>
              <a:rPr lang="ga-ie" sz="1400" b="0" i="0" u="none" strike="noStrike" cap="none" dirty="0">
                <a:solidFill>
                  <a:srgbClr val="000000"/>
                </a:solidFill>
                <a:latin typeface="Arial"/>
                <a:ea typeface="Arial"/>
                <a:cs typeface="Arial"/>
                <a:sym typeface="Arial"/>
              </a:rPr>
              <a:t> </a:t>
            </a:r>
            <a:endParaRPr dirty="0"/>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5DC973"/>
              </a:buClr>
              <a:buSzPts val="1800"/>
              <a:buFont typeface="Arial"/>
              <a:buNone/>
            </a:pPr>
            <a:r>
              <a:rPr lang="ga-ie" dirty="0"/>
              <a:t>Aonad </a:t>
            </a:r>
            <a:r>
              <a:rPr lang="en-GB" dirty="0"/>
              <a:t>3</a:t>
            </a:r>
            <a:r>
              <a:rPr lang="ga-ie" dirty="0"/>
              <a:t>: Spriocanna agus spreagadh</a:t>
            </a:r>
            <a:endParaRPr dirty="0"/>
          </a:p>
        </p:txBody>
      </p:sp>
      <p:sp>
        <p:nvSpPr>
          <p:cNvPr id="165" name="Google Shape;165;p2"/>
          <p:cNvSpPr txBox="1">
            <a:spLocks noGrp="1"/>
          </p:cNvSpPr>
          <p:nvPr>
            <p:ph type="body" idx="1"/>
          </p:nvPr>
        </p:nvSpPr>
        <p:spPr>
          <a:xfrm>
            <a:off x="513149" y="910920"/>
            <a:ext cx="8128000" cy="2343602"/>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400"/>
              <a:buNone/>
            </a:pPr>
            <a:r>
              <a:rPr lang="ga-ie" sz="1800" b="1" dirty="0"/>
              <a:t>Cuspóirí foghlama molta</a:t>
            </a:r>
          </a:p>
          <a:p>
            <a:pPr marL="0" lvl="0" indent="0" algn="l" rtl="0">
              <a:lnSpc>
                <a:spcPct val="90000"/>
              </a:lnSpc>
              <a:spcBef>
                <a:spcPts val="0"/>
              </a:spcBef>
              <a:spcAft>
                <a:spcPts val="0"/>
              </a:spcAft>
              <a:buClr>
                <a:srgbClr val="01334E"/>
              </a:buClr>
              <a:buSzPts val="2400"/>
              <a:buNone/>
            </a:pPr>
            <a:endParaRPr lang="en-IE" sz="900" dirty="0"/>
          </a:p>
          <a:p>
            <a:pPr marL="0" lvl="0" indent="0" algn="l" rtl="0">
              <a:lnSpc>
                <a:spcPct val="90000"/>
              </a:lnSpc>
              <a:spcBef>
                <a:spcPts val="0"/>
              </a:spcBef>
              <a:spcAft>
                <a:spcPts val="0"/>
              </a:spcAft>
              <a:buClr>
                <a:srgbClr val="01334E"/>
              </a:buClr>
              <a:buSzPts val="2400"/>
              <a:buNone/>
            </a:pPr>
            <a:r>
              <a:rPr lang="ga-ie" sz="1600" dirty="0"/>
              <a:t>Táimid ag foghlaim conas...</a:t>
            </a:r>
          </a:p>
          <a:p>
            <a:pPr marL="342900" indent="-342900" rtl="0">
              <a:spcBef>
                <a:spcPts val="0"/>
              </a:spcBef>
              <a:buClr>
                <a:srgbClr val="9C3FD8"/>
              </a:buClr>
              <a:buFont typeface="Courier New" panose="02070309020205020404" pitchFamily="49" charset="0"/>
              <a:buChar char="o"/>
            </a:pPr>
            <a:r>
              <a:rPr lang="ga-ie" sz="1600" dirty="0"/>
              <a:t>ár spriocanna gairme don todhchaí a aithint </a:t>
            </a:r>
          </a:p>
          <a:p>
            <a:pPr marL="342900" indent="-342900" rtl="0">
              <a:spcBef>
                <a:spcPts val="0"/>
              </a:spcBef>
              <a:buClr>
                <a:srgbClr val="9C3FD8"/>
              </a:buClr>
              <a:buFont typeface="Courier New" panose="02070309020205020404" pitchFamily="49" charset="0"/>
              <a:buChar char="o"/>
            </a:pPr>
            <a:r>
              <a:rPr lang="ga-ie" sz="1600" dirty="0"/>
              <a:t>ár spreagadh intreach agus eistreach a mheas, mar aon leis na tacaíochtaí atá ar fáil</a:t>
            </a:r>
          </a:p>
          <a:p>
            <a:pPr marL="342900" indent="-342900" rtl="0">
              <a:spcBef>
                <a:spcPts val="0"/>
              </a:spcBef>
              <a:buClr>
                <a:srgbClr val="9C3FD8"/>
              </a:buClr>
              <a:buFont typeface="Courier New" panose="02070309020205020404" pitchFamily="49" charset="0"/>
              <a:buChar char="o"/>
            </a:pPr>
            <a:r>
              <a:rPr lang="ga-ie" sz="1600" dirty="0"/>
              <a:t>naisc a dhéanamh lenár scileanna/buanna, stíleanna foghlama agus spriocanna gairme don todhchaí</a:t>
            </a:r>
          </a:p>
          <a:p>
            <a:pPr marL="342900" indent="-342900" rtl="0">
              <a:spcBef>
                <a:spcPts val="0"/>
              </a:spcBef>
              <a:buClr>
                <a:srgbClr val="9C3FD8"/>
              </a:buClr>
              <a:buFont typeface="Courier New" panose="02070309020205020404" pitchFamily="49" charset="0"/>
              <a:buChar char="o"/>
            </a:pPr>
            <a:r>
              <a:rPr lang="ga-ie" sz="1600" dirty="0"/>
              <a:t>machnamh a dhéanamh maidir leis an méid a d'fhoghlaimíomar inár 3 n-aonad Conairí</a:t>
            </a:r>
          </a:p>
          <a:p>
            <a:pPr marL="342900" indent="-342900" rtl="0">
              <a:spcBef>
                <a:spcPts val="0"/>
              </a:spcBef>
            </a:pPr>
            <a:endParaRPr lang="en-IE" sz="1600" dirty="0"/>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000"/>
              <a:buNone/>
            </a:pPr>
            <a:r>
              <a:rPr lang="ga-ie" b="1" dirty="0"/>
              <a:t>Príomh-Scileanna</a:t>
            </a:r>
          </a:p>
          <a:p>
            <a:pPr marL="263525" indent="-263525" rtl="0">
              <a:spcBef>
                <a:spcPts val="0"/>
              </a:spcBef>
            </a:pPr>
            <a:r>
              <a:rPr lang="ga-ie" dirty="0"/>
              <a:t>Léamh agus scríobh</a:t>
            </a:r>
          </a:p>
          <a:p>
            <a:pPr marL="263525" indent="-263525" rtl="0">
              <a:spcBef>
                <a:spcPts val="0"/>
              </a:spcBef>
            </a:pPr>
            <a:r>
              <a:rPr lang="ga-ie" dirty="0"/>
              <a:t>Mé féin a bhainistiú</a:t>
            </a:r>
          </a:p>
          <a:p>
            <a:pPr marL="263525" indent="-263525" rtl="0">
              <a:spcBef>
                <a:spcPts val="0"/>
              </a:spcBef>
            </a:pPr>
            <a:r>
              <a:rPr lang="ga-ie" dirty="0"/>
              <a:t>Ag fanacht ar fónamh</a:t>
            </a:r>
          </a:p>
          <a:p>
            <a:pPr marL="263525" indent="-263525" rtl="0">
              <a:spcBef>
                <a:spcPts val="0"/>
              </a:spcBef>
            </a:pPr>
            <a:r>
              <a:rPr lang="ga-ie" dirty="0"/>
              <a:t>Ag bainistiú eolais agus ag smaoineamh</a:t>
            </a:r>
          </a:p>
          <a:p>
            <a:pPr marL="263525" indent="-263525" rtl="0">
              <a:spcBef>
                <a:spcPts val="0"/>
              </a:spcBef>
            </a:pPr>
            <a:r>
              <a:rPr lang="ga-ie" dirty="0"/>
              <a:t>A bheith cruthaitheach</a:t>
            </a:r>
          </a:p>
          <a:p>
            <a:pPr marL="263525" indent="-263525" rtl="0">
              <a:spcBef>
                <a:spcPts val="0"/>
              </a:spcBef>
            </a:pPr>
            <a:r>
              <a:rPr lang="ga-ie" dirty="0"/>
              <a:t>Ag obair le daoine eile</a:t>
            </a:r>
          </a:p>
          <a:p>
            <a:pPr marL="263525" indent="-263525" rtl="0">
              <a:spcBef>
                <a:spcPts val="0"/>
              </a:spcBef>
            </a:pPr>
            <a:r>
              <a:rPr lang="ga-ie" dirty="0"/>
              <a:t>Cumarsáid</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961382893"/>
              </p:ext>
            </p:extLst>
          </p:nvPr>
        </p:nvGraphicFramePr>
        <p:xfrm>
          <a:off x="356287" y="3105150"/>
          <a:ext cx="8284861" cy="3560374"/>
        </p:xfrm>
        <a:graphic>
          <a:graphicData uri="http://schemas.openxmlformats.org/drawingml/2006/table">
            <a:tbl>
              <a:tblPr firstRow="1" bandRow="1">
                <a:noFill/>
                <a:tableStyleId>{D0C22D7A-A71E-4F7F-B25F-03412A6EF1EF}</a:tableStyleId>
              </a:tblPr>
              <a:tblGrid>
                <a:gridCol w="1129613">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5821748">
                  <a:extLst>
                    <a:ext uri="{9D8B030D-6E8A-4147-A177-3AD203B41FA5}">
                      <a16:colId xmlns:a16="http://schemas.microsoft.com/office/drawing/2014/main" val="20003"/>
                    </a:ext>
                  </a:extLst>
                </a:gridCol>
              </a:tblGrid>
              <a:tr h="271752">
                <a:tc>
                  <a:txBody>
                    <a:bodyPr/>
                    <a:lstStyle/>
                    <a:p>
                      <a:pPr marL="0" marR="0" lvl="0" indent="0" algn="l" rtl="0">
                        <a:lnSpc>
                          <a:spcPct val="100000"/>
                        </a:lnSpc>
                        <a:spcBef>
                          <a:spcPts val="0"/>
                        </a:spcBef>
                        <a:spcAft>
                          <a:spcPts val="0"/>
                        </a:spcAft>
                        <a:buClr>
                          <a:srgbClr val="000000"/>
                        </a:buClr>
                        <a:buSzPts val="1600"/>
                        <a:buFont typeface="Arial"/>
                        <a:buNone/>
                      </a:pPr>
                      <a:r>
                        <a:rPr lang="ga-IE" sz="1200" b="1" i="0" u="none" strike="noStrike" cap="none" dirty="0">
                          <a:solidFill>
                            <a:srgbClr val="9C3FD8"/>
                          </a:solidFill>
                          <a:latin typeface="Arial"/>
                          <a:ea typeface="Arial"/>
                          <a:cs typeface="Arial"/>
                          <a:sym typeface="Arial"/>
                        </a:rPr>
                        <a:t>Sleamhnáin</a:t>
                      </a:r>
                      <a:endParaRPr lang="ga-IE" sz="1200" b="1" i="0" u="none" strike="noStrike" cap="none" dirty="0">
                        <a:latin typeface="Arial"/>
                        <a:ea typeface="Arial"/>
                        <a:cs typeface="Arial"/>
                        <a:sym typeface="Arial"/>
                      </a:endParaRPr>
                    </a:p>
                  </a:txBody>
                  <a:tcPr marL="91450" marR="91450" marT="45725" marB="45725">
                    <a:solidFill>
                      <a:schemeClr val="bg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200" b="1" i="0" u="none" strike="noStrike" cap="none" dirty="0" err="1">
                          <a:solidFill>
                            <a:srgbClr val="9C3FD8"/>
                          </a:solidFill>
                          <a:latin typeface="Arial"/>
                          <a:ea typeface="Arial"/>
                          <a:cs typeface="Arial"/>
                          <a:sym typeface="Arial"/>
                        </a:rPr>
                        <a:t>Gníomhaíocht</a:t>
                      </a:r>
                      <a:endParaRPr lang="en-GB" sz="1200" u="none" strike="noStrike" cap="none" dirty="0"/>
                    </a:p>
                  </a:txBody>
                  <a:tcPr marL="91450" marR="91450" marT="45725" marB="45725">
                    <a:solidFill>
                      <a:schemeClr val="bg1"/>
                    </a:solidFill>
                  </a:tcPr>
                </a:tc>
                <a:tc>
                  <a:txBody>
                    <a:bodyPr/>
                    <a:lstStyle/>
                    <a:p>
                      <a:pPr marL="0" marR="0" lvl="0" indent="0" algn="l" rtl="0">
                        <a:spcBef>
                          <a:spcPts val="0"/>
                        </a:spcBef>
                        <a:spcAft>
                          <a:spcPts val="0"/>
                        </a:spcAft>
                        <a:buNone/>
                      </a:pPr>
                      <a:r>
                        <a:rPr lang="ga-ie" sz="1200" b="1" i="0" dirty="0">
                          <a:solidFill>
                            <a:srgbClr val="9C3FD8"/>
                          </a:solidFill>
                          <a:latin typeface="Arial"/>
                          <a:ea typeface="Arial"/>
                          <a:cs typeface="Arial"/>
                          <a:sym typeface="Arial"/>
                        </a:rPr>
                        <a:t>Cad a bheidh ar bun againn?</a:t>
                      </a:r>
                      <a:endParaRPr sz="1200" dirty="0"/>
                    </a:p>
                  </a:txBody>
                  <a:tcPr marL="91450" marR="91450" marT="45725" marB="45725">
                    <a:solidFill>
                      <a:schemeClr val="bg1"/>
                    </a:solidFill>
                  </a:tcPr>
                </a:tc>
                <a:extLst>
                  <a:ext uri="{0D108BD9-81ED-4DB2-BD59-A6C34878D82A}">
                    <a16:rowId xmlns:a16="http://schemas.microsoft.com/office/drawing/2014/main" val="10000"/>
                  </a:ext>
                </a:extLst>
              </a:tr>
              <a:tr h="317117">
                <a:tc>
                  <a:txBody>
                    <a:bodyPr/>
                    <a:lstStyle/>
                    <a:p>
                      <a:pPr marL="0" marR="0" lvl="0" indent="0" algn="l" rtl="0">
                        <a:spcBef>
                          <a:spcPts val="0"/>
                        </a:spcBef>
                        <a:spcAft>
                          <a:spcPts val="0"/>
                        </a:spcAft>
                        <a:buNone/>
                      </a:pPr>
                      <a:r>
                        <a:rPr lang="ga-ie" sz="1200" b="0" i="0">
                          <a:latin typeface="Arial"/>
                          <a:ea typeface="Arial"/>
                          <a:cs typeface="Arial"/>
                          <a:sym typeface="Arial"/>
                        </a:rPr>
                        <a:t>3</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a:latin typeface="Arial"/>
                          <a:ea typeface="Arial"/>
                          <a:cs typeface="Arial"/>
                          <a:sym typeface="Arial"/>
                        </a:rPr>
                        <a:t>Réamheolas ar na deilbhíní</a:t>
                      </a:r>
                    </a:p>
                  </a:txBody>
                  <a:tcPr marL="91450" marR="91450" marT="45725" marB="45725">
                    <a:solidFill>
                      <a:schemeClr val="bg1"/>
                    </a:solidFill>
                  </a:tcPr>
                </a:tc>
                <a:extLst>
                  <a:ext uri="{0D108BD9-81ED-4DB2-BD59-A6C34878D82A}">
                    <a16:rowId xmlns:a16="http://schemas.microsoft.com/office/drawing/2014/main" val="2373047786"/>
                  </a:ext>
                </a:extLst>
              </a:tr>
              <a:tr h="317117">
                <a:tc>
                  <a:txBody>
                    <a:bodyPr/>
                    <a:lstStyle/>
                    <a:p>
                      <a:pPr marL="0" marR="0" lvl="0" indent="0" algn="l" rtl="0">
                        <a:spcBef>
                          <a:spcPts val="0"/>
                        </a:spcBef>
                        <a:spcAft>
                          <a:spcPts val="0"/>
                        </a:spcAft>
                        <a:buNone/>
                      </a:pPr>
                      <a:r>
                        <a:rPr lang="ga-ie" sz="1200" b="0" i="0">
                          <a:latin typeface="Arial"/>
                          <a:ea typeface="Arial"/>
                          <a:cs typeface="Arial"/>
                          <a:sym typeface="Arial"/>
                        </a:rPr>
                        <a:t>4-5</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1</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An post nó gairm a bhfuilimid ag iarraidh a dhéanamh sa todhchaí a aithint.</a:t>
                      </a:r>
                    </a:p>
                    <a:p>
                      <a:pPr marL="0" marR="0" lvl="0" indent="0" algn="l" rtl="0">
                        <a:spcBef>
                          <a:spcPts val="0"/>
                        </a:spcBef>
                        <a:spcAft>
                          <a:spcPts val="0"/>
                        </a:spcAft>
                        <a:buNone/>
                      </a:pPr>
                      <a:r>
                        <a:rPr lang="ga-ie" sz="1200" b="0" i="0">
                          <a:latin typeface="Arial"/>
                          <a:ea typeface="Arial"/>
                          <a:cs typeface="Arial"/>
                          <a:sym typeface="Arial"/>
                        </a:rPr>
                        <a:t>Ag cruthú siombail dhraíochta chun ár mianta don phost nó gairm atá uainn sa todhchaí</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1"/>
                  </a:ext>
                </a:extLst>
              </a:tr>
              <a:tr h="317117">
                <a:tc>
                  <a:txBody>
                    <a:bodyPr/>
                    <a:lstStyle/>
                    <a:p>
                      <a:pPr marL="0" marR="0" lvl="0" indent="0" algn="l" rtl="0">
                        <a:spcBef>
                          <a:spcPts val="0"/>
                        </a:spcBef>
                        <a:spcAft>
                          <a:spcPts val="0"/>
                        </a:spcAft>
                        <a:buNone/>
                      </a:pPr>
                      <a:r>
                        <a:rPr lang="ga-ie" sz="1200" b="0" i="0" dirty="0">
                          <a:latin typeface="Arial"/>
                          <a:ea typeface="Arial"/>
                          <a:cs typeface="Arial"/>
                          <a:sym typeface="Arial"/>
                        </a:rPr>
                        <a:t>6-7</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2</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Ag breathnú ar an spreagadh atá ag múinteoirí chun a bpost a dhéanamh</a:t>
                      </a:r>
                    </a:p>
                    <a:p>
                      <a:pPr marL="0" marR="0" lvl="0" indent="0" algn="l" rtl="0">
                        <a:spcBef>
                          <a:spcPts val="0"/>
                        </a:spcBef>
                        <a:spcAft>
                          <a:spcPts val="0"/>
                        </a:spcAft>
                        <a:buNone/>
                      </a:pPr>
                      <a:r>
                        <a:rPr lang="ga-ie" sz="1200" b="0" i="0">
                          <a:latin typeface="Arial"/>
                          <a:ea typeface="Arial"/>
                          <a:cs typeface="Arial"/>
                          <a:sym typeface="Arial"/>
                        </a:rPr>
                        <a:t>Na spreagthaí intreacha agus eistreacha a bhaineann lenár bpost nó lenár ngairm a theastaíonn uainn sa thodhchaí a aithint</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17117">
                <a:tc>
                  <a:txBody>
                    <a:bodyPr/>
                    <a:lstStyle/>
                    <a:p>
                      <a:pPr marL="0" marR="0" lvl="0" indent="0" algn="l" rtl="0">
                        <a:spcBef>
                          <a:spcPts val="0"/>
                        </a:spcBef>
                        <a:spcAft>
                          <a:spcPts val="0"/>
                        </a:spcAft>
                        <a:buNone/>
                      </a:pPr>
                      <a:r>
                        <a:rPr lang="ga-ie" sz="1200" b="0" i="0">
                          <a:latin typeface="Arial"/>
                          <a:ea typeface="Arial"/>
                          <a:cs typeface="Arial"/>
                          <a:sym typeface="Arial"/>
                        </a:rPr>
                        <a:t>8</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3</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Ag plé naisc lenár scileanna/buanna, stíleanna foghlama agus gairmeacha/spreagthaí don todhchaí</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317117">
                <a:tc>
                  <a:txBody>
                    <a:bodyPr/>
                    <a:lstStyle/>
                    <a:p>
                      <a:pPr marL="0" marR="0" lvl="0" indent="0" algn="l" rtl="0">
                        <a:spcBef>
                          <a:spcPts val="0"/>
                        </a:spcBef>
                        <a:spcAft>
                          <a:spcPts val="0"/>
                        </a:spcAft>
                        <a:buNone/>
                      </a:pPr>
                      <a:r>
                        <a:rPr lang="ga-ie" sz="1200"/>
                        <a:t>9</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4</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a:latin typeface="Arial"/>
                          <a:ea typeface="Arial"/>
                          <a:cs typeface="Arial"/>
                          <a:sym typeface="Arial"/>
                        </a:rPr>
                        <a:t>Imlíne ceachta a phleanáil bunaithe ar rud éigin a d’fhoghlaimíomar sna haonaid seo</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330186789"/>
                  </a:ext>
                </a:extLst>
              </a:tr>
              <a:tr h="317117">
                <a:tc>
                  <a:txBody>
                    <a:bodyPr/>
                    <a:lstStyle/>
                    <a:p>
                      <a:pPr marL="0" marR="0" lvl="0" indent="0" algn="l" rtl="0">
                        <a:spcBef>
                          <a:spcPts val="0"/>
                        </a:spcBef>
                        <a:spcAft>
                          <a:spcPts val="0"/>
                        </a:spcAft>
                        <a:buNone/>
                      </a:pPr>
                      <a:r>
                        <a:rPr lang="ga-ie" sz="1200"/>
                        <a:t>10</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5</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a:latin typeface="Arial"/>
                          <a:ea typeface="Arial"/>
                          <a:cs typeface="Arial"/>
                          <a:sym typeface="Arial"/>
                        </a:rPr>
                        <a:t>Ag seiceáil isteach leis an cuspóirí foghlama</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706553923"/>
                  </a:ext>
                </a:extLst>
              </a:tr>
              <a:tr h="317117">
                <a:tc>
                  <a:txBody>
                    <a:bodyPr/>
                    <a:lstStyle/>
                    <a:p>
                      <a:pPr marL="0" marR="0" lvl="0" indent="0" algn="l" rtl="0">
                        <a:spcBef>
                          <a:spcPts val="0"/>
                        </a:spcBef>
                        <a:spcAft>
                          <a:spcPts val="0"/>
                        </a:spcAft>
                        <a:buNone/>
                      </a:pPr>
                      <a:r>
                        <a:rPr lang="ga-ie" sz="1200"/>
                        <a:t>11</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Ceacht le cois</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Ag fáil amach faoi agallaimh is féidir linn a dhéanamh le daoine fásta faoina gcuid post</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rtlCol="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Fad: </a:t>
            </a:r>
            <a:r>
              <a:rPr lang="ga-ie" sz="1600" i="0" u="none" strike="noStrike" cap="none" dirty="0">
                <a:solidFill>
                  <a:schemeClr val="lt1"/>
                </a:solidFill>
                <a:latin typeface="Arial"/>
                <a:ea typeface="Arial"/>
                <a:cs typeface="Arial"/>
                <a:sym typeface="Arial"/>
              </a:rPr>
              <a:t>Thart ar </a:t>
            </a:r>
            <a:r>
              <a:rPr lang="ga-ie" sz="1600" dirty="0">
                <a:solidFill>
                  <a:schemeClr val="lt1"/>
                </a:solidFill>
              </a:rPr>
              <a:t>2</a:t>
            </a:r>
            <a:r>
              <a:rPr lang="ga-ie" sz="1600" i="0" u="none" strike="noStrike" cap="none" dirty="0">
                <a:solidFill>
                  <a:schemeClr val="lt1"/>
                </a:solidFill>
                <a:latin typeface="Arial"/>
                <a:ea typeface="Arial"/>
                <a:cs typeface="Arial"/>
                <a:sym typeface="Arial"/>
              </a:rPr>
              <a:t> uair a chloig</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34267"/>
          </a:xfrm>
          <a:prstGeom prst="rect">
            <a:avLst/>
          </a:prstGeom>
          <a:noFill/>
          <a:ln>
            <a:noFill/>
          </a:ln>
        </p:spPr>
        <p:txBody>
          <a:bodyPr spcFirstLastPara="1" wrap="square" lIns="91425" tIns="45700" rIns="91425" bIns="45700" rtlCol="0" anchor="ctr" anchorCtr="0">
            <a:noAutofit/>
          </a:bodyPr>
          <a:lstStyle/>
          <a:p>
            <a:pPr lvl="2" rtl="0">
              <a:lnSpc>
                <a:spcPct val="90000"/>
              </a:lnSpc>
              <a:buClr>
                <a:srgbClr val="01334E"/>
              </a:buClr>
              <a:buSzPts val="1800"/>
            </a:pPr>
            <a:r>
              <a:rPr lang="ga-ie" sz="2000" b="1" i="0" u="none" strike="noStrike" cap="none" dirty="0">
                <a:solidFill>
                  <a:srgbClr val="01334E"/>
                </a:solidFill>
                <a:latin typeface="Arial"/>
                <a:ea typeface="Arial"/>
                <a:cs typeface="Arial"/>
                <a:sym typeface="Arial"/>
              </a:rPr>
              <a:t>Táscairí Folláine</a:t>
            </a:r>
          </a:p>
          <a:p>
            <a:pPr marL="285750" lvl="2" indent="-285750" rtl="0">
              <a:lnSpc>
                <a:spcPct val="90000"/>
              </a:lnSpc>
              <a:buClr>
                <a:srgbClr val="01334E"/>
              </a:buClr>
              <a:buSzPts val="1800"/>
              <a:buFont typeface="Arial" panose="020B0604020202020204" pitchFamily="34" charset="0"/>
              <a:buChar char="•"/>
            </a:pPr>
            <a:r>
              <a:rPr lang="ga-ie" sz="1900" i="0" u="none" strike="noStrike" cap="none" dirty="0">
                <a:solidFill>
                  <a:srgbClr val="01334E"/>
                </a:solidFill>
                <a:latin typeface="Arial"/>
                <a:ea typeface="Arial"/>
                <a:cs typeface="Arial"/>
                <a:sym typeface="Arial"/>
              </a:rPr>
              <a:t>Nasctha</a:t>
            </a:r>
          </a:p>
          <a:p>
            <a:pPr marL="285750" lvl="2" indent="-285750" rtl="0">
              <a:lnSpc>
                <a:spcPct val="90000"/>
              </a:lnSpc>
              <a:buClr>
                <a:srgbClr val="01334E"/>
              </a:buClr>
              <a:buSzPts val="1800"/>
              <a:buFont typeface="Arial" panose="020B0604020202020204" pitchFamily="34" charset="0"/>
              <a:buChar char="•"/>
            </a:pPr>
            <a:r>
              <a:rPr lang="ga-ie" sz="1900" i="0" u="none" strike="noStrike" cap="none" dirty="0">
                <a:solidFill>
                  <a:srgbClr val="01334E"/>
                </a:solidFill>
                <a:latin typeface="Arial"/>
                <a:ea typeface="Arial"/>
                <a:cs typeface="Arial"/>
                <a:sym typeface="Arial"/>
              </a:rPr>
              <a:t>Freagrach</a:t>
            </a:r>
          </a:p>
          <a:p>
            <a:pPr marL="285750" lvl="2" indent="-285750" rtl="0">
              <a:lnSpc>
                <a:spcPct val="90000"/>
              </a:lnSpc>
              <a:buClr>
                <a:srgbClr val="01334E"/>
              </a:buClr>
              <a:buSzPts val="1800"/>
              <a:buFont typeface="Arial" panose="020B0604020202020204" pitchFamily="34" charset="0"/>
              <a:buChar char="•"/>
            </a:pPr>
            <a:r>
              <a:rPr lang="ga-ie" sz="1900" i="0" u="none" strike="noStrike" cap="none" dirty="0">
                <a:solidFill>
                  <a:srgbClr val="01334E"/>
                </a:solidFill>
                <a:latin typeface="Arial"/>
                <a:ea typeface="Arial"/>
                <a:cs typeface="Arial"/>
                <a:sym typeface="Arial"/>
              </a:rPr>
              <a:t>Athléimneach</a:t>
            </a:r>
          </a:p>
          <a:p>
            <a:pPr marL="285750" lvl="2" indent="-285750" rtl="0">
              <a:lnSpc>
                <a:spcPct val="90000"/>
              </a:lnSpc>
              <a:buClr>
                <a:srgbClr val="01334E"/>
              </a:buClr>
              <a:buSzPts val="1800"/>
              <a:buFont typeface="Arial" panose="020B0604020202020204" pitchFamily="34" charset="0"/>
              <a:buChar char="•"/>
            </a:pPr>
            <a:r>
              <a:rPr lang="ga-ie" sz="1900" dirty="0">
                <a:solidFill>
                  <a:srgbClr val="01334E"/>
                </a:solidFill>
              </a:rPr>
              <a:t>Ardmheas</a:t>
            </a:r>
          </a:p>
          <a:p>
            <a:pPr marL="285750" lvl="2" indent="-285750" rtl="0">
              <a:lnSpc>
                <a:spcPct val="90000"/>
              </a:lnSpc>
              <a:buClr>
                <a:srgbClr val="01334E"/>
              </a:buClr>
              <a:buSzPts val="1800"/>
              <a:buFont typeface="Arial" panose="020B0604020202020204" pitchFamily="34" charset="0"/>
              <a:buChar char="•"/>
            </a:pPr>
            <a:r>
              <a:rPr lang="ga-ie" sz="1900" dirty="0">
                <a:solidFill>
                  <a:srgbClr val="01334E"/>
                </a:solidFill>
              </a:rPr>
              <a:t>Feasach</a:t>
            </a:r>
            <a:endParaRPr sz="1900" i="0" u="none" strike="noStrike" cap="none" dirty="0">
              <a:solidFill>
                <a:srgbClr val="01334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3, Réamheolas</a:t>
            </a:r>
            <a:endParaRPr dirty="0"/>
          </a:p>
        </p:txBody>
      </p:sp>
      <p:pic>
        <p:nvPicPr>
          <p:cNvPr id="4" name="Picture 3">
            <a:extLst>
              <a:ext uri="{FF2B5EF4-FFF2-40B4-BE49-F238E27FC236}">
                <a16:creationId xmlns:a16="http://schemas.microsoft.com/office/drawing/2014/main" id="{AF671916-8BC8-3F25-0C66-709AF66ABFED}"/>
              </a:ext>
            </a:extLst>
          </p:cNvPr>
          <p:cNvPicPr>
            <a:picLocks noChangeAspect="1"/>
          </p:cNvPicPr>
          <p:nvPr/>
        </p:nvPicPr>
        <p:blipFill>
          <a:blip r:embed="rId3"/>
          <a:srcRect/>
          <a:stretch/>
        </p:blipFill>
        <p:spPr>
          <a:xfrm>
            <a:off x="6252021" y="342443"/>
            <a:ext cx="4255714" cy="4316019"/>
          </a:xfrm>
          <a:prstGeom prst="rect">
            <a:avLst/>
          </a:prstGeom>
        </p:spPr>
      </p:pic>
      <p:grpSp>
        <p:nvGrpSpPr>
          <p:cNvPr id="9" name="Group 8">
            <a:extLst>
              <a:ext uri="{FF2B5EF4-FFF2-40B4-BE49-F238E27FC236}">
                <a16:creationId xmlns:a16="http://schemas.microsoft.com/office/drawing/2014/main" id="{C7433648-363F-8A2C-264D-918366F89769}"/>
              </a:ext>
            </a:extLst>
          </p:cNvPr>
          <p:cNvGrpSpPr/>
          <p:nvPr/>
        </p:nvGrpSpPr>
        <p:grpSpPr>
          <a:xfrm>
            <a:off x="595359" y="3834600"/>
            <a:ext cx="5408292" cy="2790119"/>
            <a:chOff x="595359" y="3834600"/>
            <a:chExt cx="5408292" cy="2790119"/>
          </a:xfrm>
        </p:grpSpPr>
        <p:grpSp>
          <p:nvGrpSpPr>
            <p:cNvPr id="17" name="Group 16">
              <a:extLst>
                <a:ext uri="{FF2B5EF4-FFF2-40B4-BE49-F238E27FC236}">
                  <a16:creationId xmlns:a16="http://schemas.microsoft.com/office/drawing/2014/main" id="{F227C52B-9564-A6C4-3556-C2460EBDD5FD}"/>
                </a:ext>
              </a:extLst>
            </p:cNvPr>
            <p:cNvGrpSpPr/>
            <p:nvPr/>
          </p:nvGrpSpPr>
          <p:grpSpPr>
            <a:xfrm>
              <a:off x="602961" y="3893964"/>
              <a:ext cx="5378739" cy="2730755"/>
              <a:chOff x="602961" y="3993980"/>
              <a:chExt cx="5378739" cy="2730755"/>
            </a:xfrm>
          </p:grpSpPr>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4">
                <a:alphaModFix/>
              </a:blip>
              <a:srcRect/>
              <a:stretch/>
            </p:blipFill>
            <p:spPr>
              <a:xfrm>
                <a:off x="610565" y="3993980"/>
                <a:ext cx="5181190" cy="2730755"/>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5">
                <a:alphaModFix/>
              </a:blip>
              <a:srcRect/>
              <a:stretch/>
            </p:blipFill>
            <p:spPr>
              <a:xfrm>
                <a:off x="602962" y="4024142"/>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501046" y="4349013"/>
                <a:ext cx="1840832" cy="369332"/>
              </a:xfrm>
              <a:prstGeom prst="rect">
                <a:avLst/>
              </a:prstGeom>
              <a:noFill/>
            </p:spPr>
            <p:txBody>
              <a:bodyPr wrap="square" rtlCol="0">
                <a:spAutoFit/>
              </a:bodyPr>
              <a:lstStyle/>
              <a:p>
                <a:pPr rtl="0"/>
                <a:r>
                  <a:rPr lang="ga-ie" sz="1800"/>
                  <a:t>Obair aonair</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6">
                <a:alphaModFix/>
              </a:blip>
              <a:srcRect/>
              <a:stretch/>
            </p:blipFill>
            <p:spPr>
              <a:xfrm>
                <a:off x="602961" y="4870817"/>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514934" y="5201750"/>
                <a:ext cx="1840832" cy="369332"/>
              </a:xfrm>
              <a:prstGeom prst="rect">
                <a:avLst/>
              </a:prstGeom>
              <a:noFill/>
            </p:spPr>
            <p:txBody>
              <a:bodyPr wrap="square" rtlCol="0">
                <a:spAutoFit/>
              </a:bodyPr>
              <a:lstStyle/>
              <a:p>
                <a:pPr rtl="0"/>
                <a:r>
                  <a:rPr lang="ga-ie" sz="1800"/>
                  <a:t>Obair ghrúpa</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7">
                <a:alphaModFix/>
              </a:blip>
              <a:srcRect/>
              <a:stretch/>
            </p:blipFill>
            <p:spPr>
              <a:xfrm>
                <a:off x="3264735" y="5624097"/>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140868" y="5893636"/>
                <a:ext cx="1840832" cy="646331"/>
              </a:xfrm>
              <a:prstGeom prst="rect">
                <a:avLst/>
              </a:prstGeom>
              <a:noFill/>
            </p:spPr>
            <p:txBody>
              <a:bodyPr wrap="square" rtlCol="0">
                <a:spAutoFit/>
              </a:bodyPr>
              <a:lstStyle/>
              <a:p>
                <a:r>
                  <a:rPr lang="ga-ie" sz="1800" dirty="0"/>
                  <a:t>Gníomhaíocht le cois</a:t>
                </a:r>
              </a:p>
            </p:txBody>
          </p:sp>
        </p:grpSp>
        <p:sp>
          <p:nvSpPr>
            <p:cNvPr id="21" name="TextBox 20">
              <a:extLst>
                <a:ext uri="{FF2B5EF4-FFF2-40B4-BE49-F238E27FC236}">
                  <a16:creationId xmlns:a16="http://schemas.microsoft.com/office/drawing/2014/main" id="{8BC66A5D-D035-7CA5-8EBC-3687E1F7D59E}"/>
                </a:ext>
              </a:extLst>
            </p:cNvPr>
            <p:cNvSpPr txBox="1"/>
            <p:nvPr/>
          </p:nvSpPr>
          <p:spPr>
            <a:xfrm>
              <a:off x="4129655" y="4164025"/>
              <a:ext cx="1840832" cy="369332"/>
            </a:xfrm>
            <a:prstGeom prst="rect">
              <a:avLst/>
            </a:prstGeom>
            <a:noFill/>
          </p:spPr>
          <p:txBody>
            <a:bodyPr wrap="square" rtlCol="0">
              <a:spAutoFit/>
            </a:bodyPr>
            <a:lstStyle/>
            <a:p>
              <a:r>
                <a:rPr lang="ga-ie" sz="1800" dirty="0"/>
                <a:t>Plé ranga</a:t>
              </a:r>
            </a:p>
          </p:txBody>
        </p:sp>
        <p:pic>
          <p:nvPicPr>
            <p:cNvPr id="24" name="Picture 23" descr="Icon&#10;&#10;Description automatically generated">
              <a:extLst>
                <a:ext uri="{FF2B5EF4-FFF2-40B4-BE49-F238E27FC236}">
                  <a16:creationId xmlns:a16="http://schemas.microsoft.com/office/drawing/2014/main" id="{B23E241C-496A-DBF9-0496-B6AA51936A2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227578" y="4716961"/>
              <a:ext cx="1007241" cy="1007241"/>
            </a:xfrm>
            <a:prstGeom prst="rect">
              <a:avLst/>
            </a:prstGeom>
          </p:spPr>
        </p:pic>
        <p:sp>
          <p:nvSpPr>
            <p:cNvPr id="25" name="TextBox 24">
              <a:extLst>
                <a:ext uri="{FF2B5EF4-FFF2-40B4-BE49-F238E27FC236}">
                  <a16:creationId xmlns:a16="http://schemas.microsoft.com/office/drawing/2014/main" id="{782D7CEC-183B-DF31-F18F-1F03B8F3E521}"/>
                </a:ext>
              </a:extLst>
            </p:cNvPr>
            <p:cNvSpPr txBox="1"/>
            <p:nvPr/>
          </p:nvSpPr>
          <p:spPr>
            <a:xfrm>
              <a:off x="4162819" y="5015590"/>
              <a:ext cx="1840832" cy="369332"/>
            </a:xfrm>
            <a:prstGeom prst="rect">
              <a:avLst/>
            </a:prstGeom>
            <a:noFill/>
          </p:spPr>
          <p:txBody>
            <a:bodyPr wrap="square" rtlCol="0">
              <a:spAutoFit/>
            </a:bodyPr>
            <a:lstStyle/>
            <a:p>
              <a:r>
                <a:rPr lang="ga-ie" sz="1800"/>
                <a:t>Léamh</a:t>
              </a:r>
            </a:p>
          </p:txBody>
        </p:sp>
        <p:pic>
          <p:nvPicPr>
            <p:cNvPr id="26" name="Picture 25" descr="Icon&#10;&#10;Description automatically generated">
              <a:extLst>
                <a:ext uri="{FF2B5EF4-FFF2-40B4-BE49-F238E27FC236}">
                  <a16:creationId xmlns:a16="http://schemas.microsoft.com/office/drawing/2014/main" id="{81E94CBC-E131-4DB9-64AC-5EAB02FA625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258033" y="3834600"/>
              <a:ext cx="1007241" cy="1007241"/>
            </a:xfrm>
            <a:prstGeom prst="rect">
              <a:avLst/>
            </a:prstGeom>
          </p:spPr>
        </p:pic>
        <p:pic>
          <p:nvPicPr>
            <p:cNvPr id="6" name="Google Shape;337;p19" descr="Icon&#10;&#10;Description automatically generated">
              <a:extLst>
                <a:ext uri="{FF2B5EF4-FFF2-40B4-BE49-F238E27FC236}">
                  <a16:creationId xmlns:a16="http://schemas.microsoft.com/office/drawing/2014/main" id="{CF03CD78-2291-8D4F-9CF6-F51CCD27A703}"/>
                </a:ext>
              </a:extLst>
            </p:cNvPr>
            <p:cNvPicPr preferRelativeResize="0"/>
            <p:nvPr/>
          </p:nvPicPr>
          <p:blipFill rotWithShape="1">
            <a:blip r:embed="rId10">
              <a:alphaModFix/>
            </a:blip>
            <a:srcRect/>
            <a:stretch/>
          </p:blipFill>
          <p:spPr>
            <a:xfrm>
              <a:off x="595359" y="5617476"/>
              <a:ext cx="1007241" cy="1007241"/>
            </a:xfrm>
            <a:prstGeom prst="rect">
              <a:avLst/>
            </a:prstGeom>
            <a:noFill/>
            <a:ln>
              <a:noFill/>
            </a:ln>
          </p:spPr>
        </p:pic>
        <p:sp>
          <p:nvSpPr>
            <p:cNvPr id="8" name="TextBox 7">
              <a:extLst>
                <a:ext uri="{FF2B5EF4-FFF2-40B4-BE49-F238E27FC236}">
                  <a16:creationId xmlns:a16="http://schemas.microsoft.com/office/drawing/2014/main" id="{B4805EB0-724C-F23F-30CB-3D019AB0A854}"/>
                </a:ext>
              </a:extLst>
            </p:cNvPr>
            <p:cNvSpPr txBox="1"/>
            <p:nvPr/>
          </p:nvSpPr>
          <p:spPr>
            <a:xfrm>
              <a:off x="1501046" y="5910881"/>
              <a:ext cx="1840832" cy="369332"/>
            </a:xfrm>
            <a:prstGeom prst="rect">
              <a:avLst/>
            </a:prstGeom>
            <a:noFill/>
          </p:spPr>
          <p:txBody>
            <a:bodyPr wrap="square" rtlCol="0">
              <a:spAutoFit/>
            </a:bodyPr>
            <a:lstStyle/>
            <a:p>
              <a:pPr rtl="0"/>
              <a:r>
                <a:rPr lang="ga-ie" sz="1800"/>
                <a:t>Obair i bpéirí</a:t>
              </a:r>
            </a:p>
          </p:txBody>
        </p:sp>
      </p:grpSp>
      <p:sp>
        <p:nvSpPr>
          <p:cNvPr id="18" name="Google Shape;207;p8">
            <a:extLst>
              <a:ext uri="{FF2B5EF4-FFF2-40B4-BE49-F238E27FC236}">
                <a16:creationId xmlns:a16="http://schemas.microsoft.com/office/drawing/2014/main" id="{BF8E6C0B-317B-6AA0-FA5E-D789877E03B1}"/>
              </a:ext>
            </a:extLst>
          </p:cNvPr>
          <p:cNvSpPr txBox="1">
            <a:spLocks noGrp="1"/>
          </p:cNvSpPr>
          <p:nvPr>
            <p:ph type="body" idx="1"/>
          </p:nvPr>
        </p:nvSpPr>
        <p:spPr>
          <a:xfrm>
            <a:off x="661059" y="1004892"/>
            <a:ext cx="4969554" cy="2227263"/>
          </a:xfrm>
          <a:prstGeom prst="rect">
            <a:avLst/>
          </a:prstGeom>
          <a:noFill/>
          <a:ln>
            <a:noFill/>
          </a:ln>
        </p:spPr>
        <p:txBody>
          <a:bodyPr spcFirstLastPara="1" wrap="square" lIns="91425" tIns="45700" rIns="91425" bIns="45700" rtlCol="0" anchor="t" anchorCtr="0">
            <a:noAutofit/>
          </a:bodyPr>
          <a:lstStyle/>
          <a:p>
            <a:pPr marL="0" indent="0" algn="ctr">
              <a:spcBef>
                <a:spcPts val="0"/>
              </a:spcBef>
            </a:pPr>
            <a:r>
              <a:rPr lang="ga-ie" sz="2000" dirty="0"/>
              <a:t>Haigh, is mise Clár. </a:t>
            </a:r>
          </a:p>
          <a:p>
            <a:pPr marL="0" lvl="0" indent="0" algn="ctr" rtl="0">
              <a:lnSpc>
                <a:spcPct val="90000"/>
              </a:lnSpc>
              <a:spcBef>
                <a:spcPts val="0"/>
              </a:spcBef>
              <a:spcAft>
                <a:spcPts val="0"/>
              </a:spcAft>
              <a:buClr>
                <a:srgbClr val="01334E"/>
              </a:buClr>
              <a:buSzPts val="4000"/>
              <a:buNone/>
            </a:pPr>
            <a:r>
              <a:rPr lang="ga-ie" sz="2000" dirty="0"/>
              <a:t>Deas buaileadh leat! </a:t>
            </a:r>
          </a:p>
          <a:p>
            <a:pPr marL="0" lvl="0" indent="0" algn="ctr" rtl="0">
              <a:lnSpc>
                <a:spcPct val="90000"/>
              </a:lnSpc>
              <a:spcBef>
                <a:spcPts val="0"/>
              </a:spcBef>
              <a:spcAft>
                <a:spcPts val="0"/>
              </a:spcAft>
              <a:buClr>
                <a:srgbClr val="01334E"/>
              </a:buClr>
              <a:buSzPts val="4000"/>
              <a:buNone/>
            </a:pPr>
            <a:r>
              <a:rPr lang="ga-ie" sz="2000" dirty="0"/>
              <a:t>Tá mé anseo le hinsint duit go mbainimid úsáid as deilbhíní (na pictiúir bheaga thíos) san aonad seo. Cuideoidh siad sin leat an méid a bheidh á dhéanamh agat le linn na ngníomhaíochtaí éagsúla a thuiscint. </a:t>
            </a:r>
          </a:p>
          <a:p>
            <a:pPr marL="0" lvl="0" indent="0" algn="ctr" rtl="0">
              <a:lnSpc>
                <a:spcPct val="90000"/>
              </a:lnSpc>
              <a:spcBef>
                <a:spcPts val="0"/>
              </a:spcBef>
              <a:spcAft>
                <a:spcPts val="0"/>
              </a:spcAft>
              <a:buClr>
                <a:srgbClr val="01334E"/>
              </a:buClr>
              <a:buSzPts val="4000"/>
              <a:buNone/>
            </a:pPr>
            <a:r>
              <a:rPr lang="ga-ie" sz="2000" dirty="0"/>
              <a:t>Bain sult as (agus bí ag foghlaim)!</a:t>
            </a:r>
          </a:p>
          <a:p>
            <a:pPr marL="0" lvl="0" indent="0" algn="ctr" rtl="0">
              <a:lnSpc>
                <a:spcPct val="90000"/>
              </a:lnSpc>
              <a:spcBef>
                <a:spcPts val="0"/>
              </a:spcBef>
              <a:spcAft>
                <a:spcPts val="0"/>
              </a:spcAft>
              <a:buClr>
                <a:srgbClr val="01334E"/>
              </a:buClr>
              <a:buSzPts val="4000"/>
              <a:buNone/>
            </a:pPr>
            <a:r>
              <a:rPr lang="ga-ie" sz="2800" dirty="0"/>
              <a:t> </a:t>
            </a:r>
            <a:endParaRPr sz="2800" dirty="0"/>
          </a:p>
        </p:txBody>
      </p:sp>
      <p:pic>
        <p:nvPicPr>
          <p:cNvPr id="19" name="Google Shape;247;p53" descr="Icon&#10;&#10;Description automatically generated with low confidence">
            <a:extLst>
              <a:ext uri="{FF2B5EF4-FFF2-40B4-BE49-F238E27FC236}">
                <a16:creationId xmlns:a16="http://schemas.microsoft.com/office/drawing/2014/main" id="{DB7641D7-8177-5E12-0C1D-3A123B98A548}"/>
              </a:ext>
            </a:extLst>
          </p:cNvPr>
          <p:cNvPicPr preferRelativeResize="0"/>
          <p:nvPr/>
        </p:nvPicPr>
        <p:blipFill rotWithShape="1">
          <a:blip r:embed="rId11">
            <a:alphaModFix/>
          </a:blip>
          <a:srcRect/>
          <a:stretch/>
        </p:blipFill>
        <p:spPr>
          <a:xfrm>
            <a:off x="731887" y="904833"/>
            <a:ext cx="685903" cy="433659"/>
          </a:xfrm>
          <a:prstGeom prst="rect">
            <a:avLst/>
          </a:prstGeom>
          <a:noFill/>
          <a:ln>
            <a:noFill/>
          </a:ln>
        </p:spPr>
      </p:pic>
      <p:pic>
        <p:nvPicPr>
          <p:cNvPr id="20" name="Google Shape;248;p53" descr="Icon&#10;&#10;Description automatically generated with low confidence">
            <a:extLst>
              <a:ext uri="{FF2B5EF4-FFF2-40B4-BE49-F238E27FC236}">
                <a16:creationId xmlns:a16="http://schemas.microsoft.com/office/drawing/2014/main" id="{8A56069B-CBC9-F2AF-4795-C3425EAC92D5}"/>
              </a:ext>
            </a:extLst>
          </p:cNvPr>
          <p:cNvPicPr preferRelativeResize="0"/>
          <p:nvPr/>
        </p:nvPicPr>
        <p:blipFill rotWithShape="1">
          <a:blip r:embed="rId11">
            <a:alphaModFix/>
          </a:blip>
          <a:srcRect/>
          <a:stretch/>
        </p:blipFill>
        <p:spPr>
          <a:xfrm rot="10800000">
            <a:off x="5382598" y="3240948"/>
            <a:ext cx="685903" cy="433659"/>
          </a:xfrm>
          <a:prstGeom prst="rect">
            <a:avLst/>
          </a:prstGeom>
          <a:noFill/>
          <a:ln>
            <a:noFill/>
          </a:ln>
        </p:spPr>
      </p:pic>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8" name="Google Shape;425;p21" descr="Shape, square&#10;&#10;Description automatically generated">
            <a:extLst>
              <a:ext uri="{FF2B5EF4-FFF2-40B4-BE49-F238E27FC236}">
                <a16:creationId xmlns:a16="http://schemas.microsoft.com/office/drawing/2014/main" id="{B0D015A2-F1C8-979B-F89E-68438AE531F7}"/>
              </a:ext>
            </a:extLst>
          </p:cNvPr>
          <p:cNvPicPr preferRelativeResize="0"/>
          <p:nvPr/>
        </p:nvPicPr>
        <p:blipFill rotWithShape="1">
          <a:blip r:embed="rId3">
            <a:alphaModFix/>
          </a:blip>
          <a:srcRect/>
          <a:stretch/>
        </p:blipFill>
        <p:spPr>
          <a:xfrm rot="5400000">
            <a:off x="11028677" y="985353"/>
            <a:ext cx="1007242" cy="820582"/>
          </a:xfrm>
          <a:prstGeom prst="rect">
            <a:avLst/>
          </a:prstGeom>
          <a:noFill/>
          <a:ln>
            <a:noFill/>
          </a:ln>
        </p:spPr>
      </p:pic>
      <p:sp>
        <p:nvSpPr>
          <p:cNvPr id="172" name="Google Shape;172;p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1</a:t>
            </a:r>
            <a:endParaRPr dirty="0"/>
          </a:p>
        </p:txBody>
      </p:sp>
      <p:grpSp>
        <p:nvGrpSpPr>
          <p:cNvPr id="11" name="Group 10">
            <a:extLst>
              <a:ext uri="{FF2B5EF4-FFF2-40B4-BE49-F238E27FC236}">
                <a16:creationId xmlns:a16="http://schemas.microsoft.com/office/drawing/2014/main" id="{420888C1-8072-CCD7-8613-0B07182C069F}"/>
              </a:ext>
            </a:extLst>
          </p:cNvPr>
          <p:cNvGrpSpPr/>
          <p:nvPr/>
        </p:nvGrpSpPr>
        <p:grpSpPr>
          <a:xfrm>
            <a:off x="1852778" y="939790"/>
            <a:ext cx="9157560" cy="1983948"/>
            <a:chOff x="1852777" y="801726"/>
            <a:chExt cx="9157560" cy="1827472"/>
          </a:xfrm>
        </p:grpSpPr>
        <p:pic>
          <p:nvPicPr>
            <p:cNvPr id="7" name="Google Shape;406;p20">
              <a:extLst>
                <a:ext uri="{FF2B5EF4-FFF2-40B4-BE49-F238E27FC236}">
                  <a16:creationId xmlns:a16="http://schemas.microsoft.com/office/drawing/2014/main" id="{609E8080-708D-D41B-8050-DCA5AB5077AD}"/>
                </a:ext>
              </a:extLst>
            </p:cNvPr>
            <p:cNvPicPr preferRelativeResize="0"/>
            <p:nvPr/>
          </p:nvPicPr>
          <p:blipFill rotWithShape="1">
            <a:blip r:embed="rId4">
              <a:alphaModFix/>
            </a:blip>
            <a:srcRect/>
            <a:stretch/>
          </p:blipFill>
          <p:spPr>
            <a:xfrm>
              <a:off x="1852777" y="801726"/>
              <a:ext cx="9157560" cy="1827472"/>
            </a:xfrm>
            <a:prstGeom prst="rect">
              <a:avLst/>
            </a:prstGeom>
            <a:noFill/>
            <a:ln>
              <a:noFill/>
            </a:ln>
          </p:spPr>
        </p:pic>
        <p:sp>
          <p:nvSpPr>
            <p:cNvPr id="9" name="TextBox 8">
              <a:extLst>
                <a:ext uri="{FF2B5EF4-FFF2-40B4-BE49-F238E27FC236}">
                  <a16:creationId xmlns:a16="http://schemas.microsoft.com/office/drawing/2014/main" id="{7B2CFEDF-4A3C-F69F-B40F-BCCFECB76A08}"/>
                </a:ext>
              </a:extLst>
            </p:cNvPr>
            <p:cNvSpPr txBox="1"/>
            <p:nvPr/>
          </p:nvSpPr>
          <p:spPr>
            <a:xfrm>
              <a:off x="2010264" y="888364"/>
              <a:ext cx="9000073" cy="1644311"/>
            </a:xfrm>
            <a:prstGeom prst="rect">
              <a:avLst/>
            </a:prstGeom>
            <a:noFill/>
          </p:spPr>
          <p:txBody>
            <a:bodyPr wrap="square" rtlCol="0">
              <a:spAutoFit/>
            </a:bodyPr>
            <a:lstStyle/>
            <a:p>
              <a:pPr rtl="0"/>
              <a:r>
                <a:rPr lang="ga-ie" sz="2200"/>
                <a:t>Bhí múinteoirí ina ndaltaí óga scoile tráth, cosúil leat féin. Deacair a chreidiúint, tá a fhios agam! </a:t>
              </a:r>
            </a:p>
            <a:p>
              <a:pPr rtl="0"/>
              <a:r>
                <a:rPr lang="ga-ie" sz="2200"/>
                <a:t>Ag pointe éigin, bhreathnaigh siad i dtreo a dtodhchaí agus smaoinigh siad “Is mian liom a bheith i mo mhúinteoir.”. </a:t>
              </a:r>
            </a:p>
            <a:p>
              <a:pPr rtl="0"/>
              <a:r>
                <a:rPr lang="ga-ie" sz="2200"/>
                <a:t>Nuair a bhreathnaíonn tú i dtreo do thodhchaí, cad atá ar bun agat? </a:t>
              </a:r>
            </a:p>
          </p:txBody>
        </p:sp>
      </p:grpSp>
      <p:pic>
        <p:nvPicPr>
          <p:cNvPr id="2" name="Picture 1">
            <a:extLst>
              <a:ext uri="{FF2B5EF4-FFF2-40B4-BE49-F238E27FC236}">
                <a16:creationId xmlns:a16="http://schemas.microsoft.com/office/drawing/2014/main" id="{941C64E7-7E28-F9EF-2901-849085580741}"/>
              </a:ext>
            </a:extLst>
          </p:cNvPr>
          <p:cNvPicPr>
            <a:picLocks noChangeAspect="1"/>
          </p:cNvPicPr>
          <p:nvPr/>
        </p:nvPicPr>
        <p:blipFill>
          <a:blip r:embed="rId5"/>
          <a:srcRect/>
          <a:stretch/>
        </p:blipFill>
        <p:spPr>
          <a:xfrm>
            <a:off x="330264" y="990065"/>
            <a:ext cx="1702796" cy="1726924"/>
          </a:xfrm>
          <a:prstGeom prst="rect">
            <a:avLst/>
          </a:prstGeom>
        </p:spPr>
      </p:pic>
      <p:grpSp>
        <p:nvGrpSpPr>
          <p:cNvPr id="16" name="Group 15">
            <a:extLst>
              <a:ext uri="{FF2B5EF4-FFF2-40B4-BE49-F238E27FC236}">
                <a16:creationId xmlns:a16="http://schemas.microsoft.com/office/drawing/2014/main" id="{119EF7D5-69F1-BE31-EE8D-A581342CEFE5}"/>
              </a:ext>
            </a:extLst>
          </p:cNvPr>
          <p:cNvGrpSpPr/>
          <p:nvPr/>
        </p:nvGrpSpPr>
        <p:grpSpPr>
          <a:xfrm>
            <a:off x="1749529" y="3195381"/>
            <a:ext cx="9269229" cy="3134112"/>
            <a:chOff x="1749529" y="3195381"/>
            <a:chExt cx="9269229" cy="3134112"/>
          </a:xfrm>
        </p:grpSpPr>
        <p:pic>
          <p:nvPicPr>
            <p:cNvPr id="5" name="Picture 4" descr="Shape, square&#10;&#10;Description automatically generated">
              <a:extLst>
                <a:ext uri="{FF2B5EF4-FFF2-40B4-BE49-F238E27FC236}">
                  <a16:creationId xmlns:a16="http://schemas.microsoft.com/office/drawing/2014/main" id="{D12AEA8D-6855-8626-34A0-AF5324EB6330}"/>
                </a:ext>
              </a:extLst>
            </p:cNvPr>
            <p:cNvPicPr>
              <a:picLocks noChangeAspect="1"/>
            </p:cNvPicPr>
            <p:nvPr/>
          </p:nvPicPr>
          <p:blipFill>
            <a:blip r:embed="rId3"/>
            <a:stretch>
              <a:fillRect/>
            </a:stretch>
          </p:blipFill>
          <p:spPr>
            <a:xfrm>
              <a:off x="1749529" y="3195381"/>
              <a:ext cx="9269229" cy="3134112"/>
            </a:xfrm>
            <a:prstGeom prst="rect">
              <a:avLst/>
            </a:prstGeom>
          </p:spPr>
        </p:pic>
        <p:sp>
          <p:nvSpPr>
            <p:cNvPr id="8" name="TextBox 7">
              <a:extLst>
                <a:ext uri="{FF2B5EF4-FFF2-40B4-BE49-F238E27FC236}">
                  <a16:creationId xmlns:a16="http://schemas.microsoft.com/office/drawing/2014/main" id="{70582B45-4FF0-172C-B7CE-E511CDC5357B}"/>
                </a:ext>
              </a:extLst>
            </p:cNvPr>
            <p:cNvSpPr txBox="1"/>
            <p:nvPr/>
          </p:nvSpPr>
          <p:spPr>
            <a:xfrm>
              <a:off x="2129589" y="3409258"/>
              <a:ext cx="8554453" cy="2677656"/>
            </a:xfrm>
            <a:prstGeom prst="rect">
              <a:avLst/>
            </a:prstGeom>
            <a:noFill/>
          </p:spPr>
          <p:txBody>
            <a:bodyPr wrap="square" rtlCol="0">
              <a:spAutoFit/>
            </a:bodyPr>
            <a:lstStyle/>
            <a:p>
              <a:pPr rtl="0"/>
              <a:r>
                <a:rPr lang="ga-ie" sz="2400"/>
                <a:t>Is mian liom …………………………………………………………...….</a:t>
              </a:r>
            </a:p>
            <a:p>
              <a:pPr rtl="0"/>
              <a:r>
                <a:rPr lang="ga-ie" sz="2400"/>
                <a:t>…………………………………………………………...………….………………………………………………………………………………………………………………………………………………………………………………………………………………………………………………………………………………………………</a:t>
              </a:r>
            </a:p>
            <a:p>
              <a:pPr rtl="0"/>
              <a:endParaRPr lang="en-IE" sz="2400" dirty="0"/>
            </a:p>
          </p:txBody>
        </p:sp>
      </p:grpSp>
      <p:pic>
        <p:nvPicPr>
          <p:cNvPr id="1028" name="Picture 4" descr="estrela-gif-l - Free animated GIF - PicMix">
            <a:extLst>
              <a:ext uri="{FF2B5EF4-FFF2-40B4-BE49-F238E27FC236}">
                <a16:creationId xmlns:a16="http://schemas.microsoft.com/office/drawing/2014/main" id="{19491F89-7750-FFE8-B630-8E9B7317B1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667" y="2128124"/>
            <a:ext cx="8308376" cy="4398002"/>
          </a:xfrm>
          <a:prstGeom prst="rect">
            <a:avLst/>
          </a:prstGeom>
          <a:noFill/>
          <a:extLst>
            <a:ext uri="{909E8E84-426E-40DD-AFC4-6F175D3DCCD1}">
              <a14:hiddenFill xmlns:a14="http://schemas.microsoft.com/office/drawing/2010/main">
                <a:solidFill>
                  <a:srgbClr val="FFFFFF"/>
                </a:solidFill>
              </a14:hiddenFill>
            </a:ext>
          </a:extLst>
        </p:spPr>
      </p:pic>
      <p:pic>
        <p:nvPicPr>
          <p:cNvPr id="15" name="Google Shape;331;p19" descr="Icon&#10;&#10;Description automatically generated">
            <a:extLst>
              <a:ext uri="{FF2B5EF4-FFF2-40B4-BE49-F238E27FC236}">
                <a16:creationId xmlns:a16="http://schemas.microsoft.com/office/drawing/2014/main" id="{DEE96E21-E49A-CE4D-5490-B2E0BB96473A}"/>
              </a:ext>
            </a:extLst>
          </p:cNvPr>
          <p:cNvPicPr preferRelativeResize="0"/>
          <p:nvPr/>
        </p:nvPicPr>
        <p:blipFill rotWithShape="1">
          <a:blip r:embed="rId7">
            <a:alphaModFix/>
          </a:blip>
          <a:srcRect/>
          <a:stretch/>
        </p:blipFill>
        <p:spPr>
          <a:xfrm>
            <a:off x="11028677" y="837213"/>
            <a:ext cx="1007241" cy="1007241"/>
          </a:xfrm>
          <a:prstGeom prst="rect">
            <a:avLst/>
          </a:prstGeom>
          <a:noFill/>
          <a:ln>
            <a:noFill/>
          </a:ln>
        </p:spPr>
      </p:pic>
    </p:spTree>
    <p:extLst>
      <p:ext uri="{BB962C8B-B14F-4D97-AF65-F5344CB8AC3E}">
        <p14:creationId xmlns:p14="http://schemas.microsoft.com/office/powerpoint/2010/main" val="68008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500" fill="hold"/>
                                        <p:tgtEl>
                                          <p:spTgt spid="1028"/>
                                        </p:tgtEl>
                                        <p:attrNameLst>
                                          <p:attrName>ppt_x</p:attrName>
                                        </p:attrNameLst>
                                      </p:cBhvr>
                                      <p:tavLst>
                                        <p:tav tm="0">
                                          <p:val>
                                            <p:strVal val="#ppt_x"/>
                                          </p:val>
                                        </p:tav>
                                        <p:tav tm="100000">
                                          <p:val>
                                            <p:strVal val="#ppt_x"/>
                                          </p:val>
                                        </p:tav>
                                      </p:tavLst>
                                    </p:anim>
                                    <p:anim calcmode="lin" valueType="num">
                                      <p:cBhvr additive="base">
                                        <p:cTn id="1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1</a:t>
            </a:r>
            <a:endParaRPr dirty="0"/>
          </a:p>
        </p:txBody>
      </p:sp>
      <p:pic>
        <p:nvPicPr>
          <p:cNvPr id="1031" name="Google Shape;331;p19" descr="Icon&#10;&#10;Description automatically generated">
            <a:extLst>
              <a:ext uri="{FF2B5EF4-FFF2-40B4-BE49-F238E27FC236}">
                <a16:creationId xmlns:a16="http://schemas.microsoft.com/office/drawing/2014/main" id="{53C75958-D6CA-7969-45F7-E3DBFBF65C8C}"/>
              </a:ext>
            </a:extLst>
          </p:cNvPr>
          <p:cNvPicPr preferRelativeResize="0"/>
          <p:nvPr/>
        </p:nvPicPr>
        <p:blipFill rotWithShape="1">
          <a:blip r:embed="rId3">
            <a:alphaModFix/>
          </a:blip>
          <a:srcRect/>
          <a:stretch/>
        </p:blipFill>
        <p:spPr>
          <a:xfrm>
            <a:off x="11194471" y="681037"/>
            <a:ext cx="1007241" cy="1007241"/>
          </a:xfrm>
          <a:prstGeom prst="rect">
            <a:avLst/>
          </a:prstGeom>
          <a:noFill/>
          <a:ln>
            <a:noFill/>
          </a:ln>
        </p:spPr>
      </p:pic>
      <p:sp>
        <p:nvSpPr>
          <p:cNvPr id="4" name="TextBox 3">
            <a:extLst>
              <a:ext uri="{FF2B5EF4-FFF2-40B4-BE49-F238E27FC236}">
                <a16:creationId xmlns:a16="http://schemas.microsoft.com/office/drawing/2014/main" id="{4C5135AE-6599-D3F4-AB00-94851B8F609F}"/>
              </a:ext>
            </a:extLst>
          </p:cNvPr>
          <p:cNvSpPr txBox="1"/>
          <p:nvPr/>
        </p:nvSpPr>
        <p:spPr>
          <a:xfrm>
            <a:off x="505327" y="835688"/>
            <a:ext cx="3621505" cy="5970865"/>
          </a:xfrm>
          <a:prstGeom prst="rect">
            <a:avLst/>
          </a:prstGeom>
          <a:noFill/>
        </p:spPr>
        <p:txBody>
          <a:bodyPr wrap="square" rtlCol="0">
            <a:spAutoFit/>
          </a:bodyPr>
          <a:lstStyle/>
          <a:p>
            <a:pPr rtl="0"/>
            <a:r>
              <a:rPr lang="ga-ie" sz="2200" b="1" dirty="0"/>
              <a:t>Céim a hAon:</a:t>
            </a:r>
          </a:p>
          <a:p>
            <a:pPr rtl="0"/>
            <a:endParaRPr lang="en-IE" sz="1600" dirty="0"/>
          </a:p>
          <a:p>
            <a:pPr rtl="0"/>
            <a:r>
              <a:rPr lang="ga-ie" sz="2200" dirty="0"/>
              <a:t>Is mian liom a bheith i mo mhúinteoir</a:t>
            </a:r>
          </a:p>
          <a:p>
            <a:pPr rtl="0"/>
            <a:endParaRPr lang="en-IE" sz="1600" dirty="0"/>
          </a:p>
          <a:p>
            <a:r>
              <a:rPr lang="ga-ie" sz="2200" dirty="0">
                <a:solidFill>
                  <a:srgbClr val="9C3FD8"/>
                </a:solidFill>
              </a:rPr>
              <a:t>I</a:t>
            </a:r>
            <a:r>
              <a:rPr lang="ga-ie" sz="2200" dirty="0"/>
              <a:t>s m</a:t>
            </a:r>
            <a:r>
              <a:rPr lang="ga-ie" sz="2200" dirty="0">
                <a:solidFill>
                  <a:srgbClr val="9C3FD8"/>
                </a:solidFill>
              </a:rPr>
              <a:t>ia</a:t>
            </a:r>
            <a:r>
              <a:rPr lang="ga-ie" sz="2200" dirty="0"/>
              <a:t>n l</a:t>
            </a:r>
            <a:r>
              <a:rPr lang="ga-ie" sz="2200" dirty="0">
                <a:solidFill>
                  <a:srgbClr val="9C3FD8"/>
                </a:solidFill>
              </a:rPr>
              <a:t>io</a:t>
            </a:r>
            <a:r>
              <a:rPr lang="ga-ie" sz="2200" dirty="0"/>
              <a:t>m </a:t>
            </a:r>
            <a:r>
              <a:rPr lang="ga-ie" sz="2200" dirty="0">
                <a:solidFill>
                  <a:srgbClr val="9C3FD8"/>
                </a:solidFill>
              </a:rPr>
              <a:t>a </a:t>
            </a:r>
            <a:r>
              <a:rPr lang="ga-ie" sz="2200" dirty="0"/>
              <a:t>bh</a:t>
            </a:r>
            <a:r>
              <a:rPr lang="ga-ie" sz="2200" dirty="0">
                <a:solidFill>
                  <a:srgbClr val="9C3FD8"/>
                </a:solidFill>
              </a:rPr>
              <a:t>ei</a:t>
            </a:r>
            <a:r>
              <a:rPr lang="ga-ie" sz="2200" dirty="0"/>
              <a:t>th </a:t>
            </a:r>
            <a:r>
              <a:rPr lang="ga-ie" sz="2200" dirty="0">
                <a:solidFill>
                  <a:srgbClr val="9C3FD8"/>
                </a:solidFill>
              </a:rPr>
              <a:t>i</a:t>
            </a:r>
            <a:r>
              <a:rPr lang="ga-ie" sz="2200" dirty="0"/>
              <a:t> m</a:t>
            </a:r>
            <a:r>
              <a:rPr lang="ga-ie" sz="2200" dirty="0">
                <a:solidFill>
                  <a:srgbClr val="9C3FD8"/>
                </a:solidFill>
              </a:rPr>
              <a:t>o </a:t>
            </a:r>
            <a:r>
              <a:rPr lang="ga-ie" sz="2200" dirty="0"/>
              <a:t>mh</a:t>
            </a:r>
            <a:r>
              <a:rPr lang="ga-ie" sz="2200" dirty="0">
                <a:solidFill>
                  <a:srgbClr val="9C3FD8"/>
                </a:solidFill>
              </a:rPr>
              <a:t>úi</a:t>
            </a:r>
            <a:r>
              <a:rPr lang="ga-ie" sz="2200" dirty="0"/>
              <a:t>nt</a:t>
            </a:r>
            <a:r>
              <a:rPr lang="ga-ie" sz="2200" dirty="0">
                <a:solidFill>
                  <a:srgbClr val="9C3FD8"/>
                </a:solidFill>
              </a:rPr>
              <a:t>eoi</a:t>
            </a:r>
            <a:r>
              <a:rPr lang="ga-ie" sz="2200" dirty="0"/>
              <a:t>r</a:t>
            </a:r>
          </a:p>
          <a:p>
            <a:pPr rtl="0"/>
            <a:endParaRPr lang="en-IE" sz="1600" dirty="0"/>
          </a:p>
          <a:p>
            <a:r>
              <a:rPr lang="en-GB" sz="2200" dirty="0">
                <a:solidFill>
                  <a:srgbClr val="9C3FD8"/>
                </a:solidFill>
              </a:rPr>
              <a:t> </a:t>
            </a:r>
            <a:r>
              <a:rPr lang="ga-ie" sz="2200" dirty="0"/>
              <a:t>s m</a:t>
            </a:r>
            <a:r>
              <a:rPr lang="en-GB" sz="2200" dirty="0"/>
              <a:t>  </a:t>
            </a:r>
            <a:r>
              <a:rPr lang="ga-ie" sz="2200" dirty="0"/>
              <a:t>n l</a:t>
            </a:r>
            <a:r>
              <a:rPr lang="en-GB" sz="2200" dirty="0"/>
              <a:t>  </a:t>
            </a:r>
            <a:r>
              <a:rPr lang="ga-ie" sz="2200" dirty="0"/>
              <a:t>m </a:t>
            </a:r>
            <a:r>
              <a:rPr lang="en-GB" sz="2200" dirty="0"/>
              <a:t> </a:t>
            </a:r>
            <a:r>
              <a:rPr lang="ga-ie" sz="2200" dirty="0">
                <a:solidFill>
                  <a:srgbClr val="9C3FD8"/>
                </a:solidFill>
              </a:rPr>
              <a:t> </a:t>
            </a:r>
            <a:r>
              <a:rPr lang="ga-ie" sz="2200" dirty="0"/>
              <a:t>bh</a:t>
            </a:r>
            <a:r>
              <a:rPr lang="en-GB" sz="2200" dirty="0"/>
              <a:t>  </a:t>
            </a:r>
            <a:r>
              <a:rPr lang="ga-ie" sz="2200" dirty="0"/>
              <a:t>th </a:t>
            </a:r>
            <a:r>
              <a:rPr lang="en-GB" sz="2200" dirty="0"/>
              <a:t> </a:t>
            </a:r>
            <a:r>
              <a:rPr lang="ga-ie" sz="2200" dirty="0"/>
              <a:t> m</a:t>
            </a:r>
            <a:r>
              <a:rPr lang="en-GB" sz="2200" dirty="0"/>
              <a:t> </a:t>
            </a:r>
            <a:r>
              <a:rPr lang="ga-ie" sz="2200" dirty="0">
                <a:solidFill>
                  <a:srgbClr val="9C3FD8"/>
                </a:solidFill>
              </a:rPr>
              <a:t> </a:t>
            </a:r>
            <a:endParaRPr lang="en-GB" sz="2200" dirty="0">
              <a:solidFill>
                <a:srgbClr val="9C3FD8"/>
              </a:solidFill>
            </a:endParaRPr>
          </a:p>
          <a:p>
            <a:r>
              <a:rPr lang="ga-ie" sz="2200" dirty="0"/>
              <a:t>mh</a:t>
            </a:r>
            <a:r>
              <a:rPr lang="en-GB" sz="2200" dirty="0">
                <a:solidFill>
                  <a:srgbClr val="9C3FD8"/>
                </a:solidFill>
              </a:rPr>
              <a:t>  </a:t>
            </a:r>
            <a:r>
              <a:rPr lang="ga-ie" sz="2200" dirty="0"/>
              <a:t>nt</a:t>
            </a:r>
            <a:r>
              <a:rPr lang="en-GB" sz="2200" dirty="0">
                <a:solidFill>
                  <a:srgbClr val="9C3FD8"/>
                </a:solidFill>
              </a:rPr>
              <a:t>   </a:t>
            </a:r>
            <a:r>
              <a:rPr lang="ga-ie" sz="2200" dirty="0"/>
              <a:t>r</a:t>
            </a:r>
          </a:p>
          <a:p>
            <a:pPr rtl="0"/>
            <a:endParaRPr lang="en-IE" sz="2200" dirty="0"/>
          </a:p>
          <a:p>
            <a:pPr rtl="0"/>
            <a:r>
              <a:rPr lang="ga-ie" sz="2200" b="1" dirty="0"/>
              <a:t>Céim a Dó:</a:t>
            </a:r>
          </a:p>
          <a:p>
            <a:pPr rtl="0"/>
            <a:endParaRPr lang="en-IE" sz="1600" dirty="0"/>
          </a:p>
          <a:p>
            <a:r>
              <a:rPr lang="ga-ie" sz="2200" dirty="0">
                <a:solidFill>
                  <a:schemeClr val="bg1"/>
                </a:solidFill>
              </a:rPr>
              <a:t> </a:t>
            </a:r>
            <a:r>
              <a:rPr lang="ga-ie" sz="2200" dirty="0"/>
              <a:t>s</a:t>
            </a:r>
            <a:r>
              <a:rPr lang="en-GB" sz="2200" dirty="0"/>
              <a:t> </a:t>
            </a:r>
            <a:r>
              <a:rPr lang="ga-ie" sz="2200" dirty="0"/>
              <a:t>m</a:t>
            </a:r>
            <a:r>
              <a:rPr lang="en-GB" sz="2200" dirty="0"/>
              <a:t>  </a:t>
            </a:r>
            <a:r>
              <a:rPr lang="ga-ie" sz="2200" dirty="0"/>
              <a:t>n l</a:t>
            </a:r>
            <a:r>
              <a:rPr lang="en-GB" sz="2200" dirty="0"/>
              <a:t>  </a:t>
            </a:r>
            <a:r>
              <a:rPr lang="ga-ie" sz="2200" dirty="0">
                <a:solidFill>
                  <a:srgbClr val="9C3FD8"/>
                </a:solidFill>
              </a:rPr>
              <a:t>m</a:t>
            </a:r>
            <a:r>
              <a:rPr lang="ga-ie" sz="2200" dirty="0"/>
              <a:t> </a:t>
            </a:r>
            <a:r>
              <a:rPr lang="en-GB" sz="2200" dirty="0"/>
              <a:t> </a:t>
            </a:r>
            <a:r>
              <a:rPr lang="ga-ie" sz="2200" dirty="0">
                <a:solidFill>
                  <a:srgbClr val="9C3FD8"/>
                </a:solidFill>
              </a:rPr>
              <a:t> </a:t>
            </a:r>
            <a:r>
              <a:rPr lang="ga-ie" sz="2200" dirty="0"/>
              <a:t>bh</a:t>
            </a:r>
            <a:r>
              <a:rPr lang="en-GB" sz="2200" dirty="0"/>
              <a:t>  </a:t>
            </a:r>
            <a:r>
              <a:rPr lang="ga-ie" sz="2200" dirty="0"/>
              <a:t>t</a:t>
            </a:r>
            <a:r>
              <a:rPr lang="ga-ie" sz="2200" dirty="0">
                <a:solidFill>
                  <a:srgbClr val="9C3FD8"/>
                </a:solidFill>
              </a:rPr>
              <a:t>h </a:t>
            </a:r>
            <a:r>
              <a:rPr lang="en-GB" sz="2200" dirty="0">
                <a:solidFill>
                  <a:srgbClr val="9C3FD8"/>
                </a:solidFill>
              </a:rPr>
              <a:t> </a:t>
            </a:r>
            <a:r>
              <a:rPr lang="ga-ie" sz="2200" dirty="0">
                <a:solidFill>
                  <a:srgbClr val="9C3FD8"/>
                </a:solidFill>
              </a:rPr>
              <a:t> m</a:t>
            </a:r>
            <a:r>
              <a:rPr lang="en-GB" sz="2200" dirty="0"/>
              <a:t> </a:t>
            </a:r>
            <a:r>
              <a:rPr lang="ga-ie" sz="2200" dirty="0">
                <a:solidFill>
                  <a:srgbClr val="9C3FD8"/>
                </a:solidFill>
              </a:rPr>
              <a:t> </a:t>
            </a:r>
            <a:endParaRPr lang="en-GB" sz="2200" dirty="0">
              <a:solidFill>
                <a:srgbClr val="9C3FD8"/>
              </a:solidFill>
            </a:endParaRPr>
          </a:p>
          <a:p>
            <a:r>
              <a:rPr lang="ga-ie" sz="2200" dirty="0">
                <a:solidFill>
                  <a:srgbClr val="9C3FD8"/>
                </a:solidFill>
              </a:rPr>
              <a:t>mh</a:t>
            </a:r>
            <a:r>
              <a:rPr lang="en-GB" sz="2200" dirty="0">
                <a:solidFill>
                  <a:srgbClr val="9C3FD8"/>
                </a:solidFill>
              </a:rPr>
              <a:t>  </a:t>
            </a:r>
            <a:r>
              <a:rPr lang="ga-ie" sz="2200" dirty="0">
                <a:solidFill>
                  <a:srgbClr val="9C3FD8"/>
                </a:solidFill>
              </a:rPr>
              <a:t>nt</a:t>
            </a:r>
            <a:r>
              <a:rPr lang="en-GB" sz="2200" dirty="0">
                <a:solidFill>
                  <a:srgbClr val="9C3FD8"/>
                </a:solidFill>
              </a:rPr>
              <a:t>   </a:t>
            </a:r>
            <a:r>
              <a:rPr lang="ga-ie" sz="2200" dirty="0"/>
              <a:t>r</a:t>
            </a:r>
          </a:p>
          <a:p>
            <a:pPr rtl="0"/>
            <a:endParaRPr lang="en-IE" sz="1600" dirty="0"/>
          </a:p>
          <a:p>
            <a:r>
              <a:rPr lang="ga-ie" sz="2200" dirty="0">
                <a:solidFill>
                  <a:schemeClr val="bg1"/>
                </a:solidFill>
              </a:rPr>
              <a:t> </a:t>
            </a:r>
            <a:r>
              <a:rPr lang="ga-ie" sz="2200" dirty="0"/>
              <a:t>s</a:t>
            </a:r>
            <a:r>
              <a:rPr lang="en-GB" sz="2200" dirty="0"/>
              <a:t> </a:t>
            </a:r>
            <a:r>
              <a:rPr lang="ga-ie" sz="2200" dirty="0"/>
              <a:t>m</a:t>
            </a:r>
            <a:r>
              <a:rPr lang="en-GB" sz="2200" dirty="0"/>
              <a:t>  </a:t>
            </a:r>
            <a:r>
              <a:rPr lang="ga-ie" sz="2200" dirty="0"/>
              <a:t>n l</a:t>
            </a:r>
            <a:r>
              <a:rPr lang="en-GB" sz="2200" dirty="0"/>
              <a:t>    </a:t>
            </a:r>
            <a:r>
              <a:rPr lang="ga-ie" sz="2200" dirty="0"/>
              <a:t> </a:t>
            </a:r>
            <a:r>
              <a:rPr lang="en-GB" sz="2200" dirty="0"/>
              <a:t> </a:t>
            </a:r>
            <a:r>
              <a:rPr lang="ga-ie" sz="2200" dirty="0">
                <a:solidFill>
                  <a:srgbClr val="9C3FD8"/>
                </a:solidFill>
              </a:rPr>
              <a:t> </a:t>
            </a:r>
            <a:r>
              <a:rPr lang="ga-ie" sz="2200" dirty="0"/>
              <a:t>bh</a:t>
            </a:r>
            <a:r>
              <a:rPr lang="en-GB" sz="2200" dirty="0"/>
              <a:t>   </a:t>
            </a:r>
            <a:r>
              <a:rPr lang="ga-ie" sz="2200" dirty="0"/>
              <a:t>t</a:t>
            </a:r>
            <a:r>
              <a:rPr lang="en-GB" sz="2200" dirty="0"/>
              <a:t> </a:t>
            </a:r>
            <a:r>
              <a:rPr lang="ga-ie" sz="2200" dirty="0">
                <a:solidFill>
                  <a:srgbClr val="9C3FD8"/>
                </a:solidFill>
              </a:rPr>
              <a:t> </a:t>
            </a:r>
            <a:r>
              <a:rPr lang="en-GB" sz="2200" dirty="0">
                <a:solidFill>
                  <a:srgbClr val="9C3FD8"/>
                </a:solidFill>
              </a:rPr>
              <a:t> </a:t>
            </a:r>
            <a:r>
              <a:rPr lang="ga-ie" sz="2200" dirty="0">
                <a:solidFill>
                  <a:srgbClr val="9C3FD8"/>
                </a:solidFill>
              </a:rPr>
              <a:t> </a:t>
            </a:r>
            <a:r>
              <a:rPr lang="en-GB" sz="2200" dirty="0">
                <a:solidFill>
                  <a:srgbClr val="9C3FD8"/>
                </a:solidFill>
              </a:rPr>
              <a:t> </a:t>
            </a:r>
            <a:r>
              <a:rPr lang="en-GB" sz="2200" dirty="0"/>
              <a:t> </a:t>
            </a:r>
            <a:r>
              <a:rPr lang="ga-ie" sz="2200" dirty="0">
                <a:solidFill>
                  <a:srgbClr val="9C3FD8"/>
                </a:solidFill>
              </a:rPr>
              <a:t> </a:t>
            </a:r>
            <a:endParaRPr lang="en-GB" sz="2200" dirty="0">
              <a:solidFill>
                <a:srgbClr val="9C3FD8"/>
              </a:solidFill>
            </a:endParaRPr>
          </a:p>
          <a:p>
            <a:r>
              <a:rPr lang="en-GB" sz="2200" dirty="0">
                <a:solidFill>
                  <a:srgbClr val="9C3FD8"/>
                </a:solidFill>
              </a:rPr>
              <a:t>            </a:t>
            </a:r>
            <a:r>
              <a:rPr lang="ga-ie" sz="2200" dirty="0"/>
              <a:t>r</a:t>
            </a:r>
          </a:p>
          <a:p>
            <a:pPr rtl="0"/>
            <a:endParaRPr lang="en-IE" sz="1600" dirty="0"/>
          </a:p>
        </p:txBody>
      </p:sp>
      <p:sp>
        <p:nvSpPr>
          <p:cNvPr id="7" name="TextBox 6">
            <a:extLst>
              <a:ext uri="{FF2B5EF4-FFF2-40B4-BE49-F238E27FC236}">
                <a16:creationId xmlns:a16="http://schemas.microsoft.com/office/drawing/2014/main" id="{F61EA185-A180-A063-9BBE-6633ABDACF91}"/>
              </a:ext>
            </a:extLst>
          </p:cNvPr>
          <p:cNvSpPr txBox="1"/>
          <p:nvPr/>
        </p:nvSpPr>
        <p:spPr>
          <a:xfrm>
            <a:off x="5690937" y="902363"/>
            <a:ext cx="5113421" cy="2462213"/>
          </a:xfrm>
          <a:prstGeom prst="rect">
            <a:avLst/>
          </a:prstGeom>
          <a:noFill/>
        </p:spPr>
        <p:txBody>
          <a:bodyPr wrap="square" rtlCol="0">
            <a:spAutoFit/>
          </a:bodyPr>
          <a:lstStyle/>
          <a:p>
            <a:pPr rtl="0"/>
            <a:r>
              <a:rPr lang="ga-ie" sz="2200" b="1" dirty="0"/>
              <a:t>Céim an Trí:</a:t>
            </a:r>
          </a:p>
          <a:p>
            <a:pPr rtl="0"/>
            <a:endParaRPr lang="en-IE" sz="2200" dirty="0"/>
          </a:p>
          <a:p>
            <a:pPr rtl="0"/>
            <a:r>
              <a:rPr lang="en-GB" sz="2200" dirty="0"/>
              <a:t>s m n l b h t r</a:t>
            </a:r>
            <a:endParaRPr lang="ga-ie" sz="2200" dirty="0"/>
          </a:p>
          <a:p>
            <a:pPr rtl="0"/>
            <a:endParaRPr lang="en-IE" sz="2200" dirty="0"/>
          </a:p>
          <a:p>
            <a:pPr rtl="0"/>
            <a:r>
              <a:rPr lang="ga-ie" sz="2200" dirty="0"/>
              <a:t>bí ag útamáil leis na litreacha seo, mar shampla:</a:t>
            </a:r>
          </a:p>
          <a:p>
            <a:pPr rtl="0"/>
            <a:endParaRPr lang="en-IE" sz="2200" dirty="0"/>
          </a:p>
        </p:txBody>
      </p:sp>
      <p:cxnSp>
        <p:nvCxnSpPr>
          <p:cNvPr id="15" name="Straight Arrow Connector 14">
            <a:extLst>
              <a:ext uri="{FF2B5EF4-FFF2-40B4-BE49-F238E27FC236}">
                <a16:creationId xmlns:a16="http://schemas.microsoft.com/office/drawing/2014/main" id="{119E4B5D-4639-101E-E41D-194178984F81}"/>
              </a:ext>
            </a:extLst>
          </p:cNvPr>
          <p:cNvCxnSpPr>
            <a:cxnSpLocks/>
            <a:stCxn id="14" idx="2"/>
            <a:endCxn id="10" idx="0"/>
          </p:cNvCxnSpPr>
          <p:nvPr/>
        </p:nvCxnSpPr>
        <p:spPr>
          <a:xfrm>
            <a:off x="7014677" y="4083392"/>
            <a:ext cx="13013" cy="465821"/>
          </a:xfrm>
          <a:prstGeom prst="straightConnector1">
            <a:avLst/>
          </a:prstGeom>
          <a:ln w="28575">
            <a:solidFill>
              <a:srgbClr val="9C3FD8"/>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close-up of a blue text&#10;&#10;Description automatically generated">
            <a:extLst>
              <a:ext uri="{FF2B5EF4-FFF2-40B4-BE49-F238E27FC236}">
                <a16:creationId xmlns:a16="http://schemas.microsoft.com/office/drawing/2014/main" id="{502699DC-96A7-CBA7-21E3-B37BF3308BBF}"/>
              </a:ext>
            </a:extLst>
          </p:cNvPr>
          <p:cNvPicPr>
            <a:picLocks noChangeAspect="1"/>
          </p:cNvPicPr>
          <p:nvPr/>
        </p:nvPicPr>
        <p:blipFill>
          <a:blip r:embed="rId4"/>
          <a:stretch>
            <a:fillRect/>
          </a:stretch>
        </p:blipFill>
        <p:spPr>
          <a:xfrm>
            <a:off x="5690937" y="4549213"/>
            <a:ext cx="2673505" cy="979592"/>
          </a:xfrm>
          <a:prstGeom prst="rect">
            <a:avLst/>
          </a:prstGeom>
          <a:ln>
            <a:solidFill>
              <a:srgbClr val="9C3FD8"/>
            </a:solidFill>
          </a:ln>
        </p:spPr>
      </p:pic>
      <p:pic>
        <p:nvPicPr>
          <p:cNvPr id="14" name="Picture 13" descr="A close-up of a handwritten alphabet&#10;&#10;Description automatically generated">
            <a:extLst>
              <a:ext uri="{FF2B5EF4-FFF2-40B4-BE49-F238E27FC236}">
                <a16:creationId xmlns:a16="http://schemas.microsoft.com/office/drawing/2014/main" id="{3F6498E7-F9F4-0871-7FF0-0D5C6CEA3D21}"/>
              </a:ext>
            </a:extLst>
          </p:cNvPr>
          <p:cNvPicPr>
            <a:picLocks noChangeAspect="1"/>
          </p:cNvPicPr>
          <p:nvPr/>
        </p:nvPicPr>
        <p:blipFill>
          <a:blip r:embed="rId5"/>
          <a:stretch>
            <a:fillRect/>
          </a:stretch>
        </p:blipFill>
        <p:spPr>
          <a:xfrm>
            <a:off x="5690937" y="3103800"/>
            <a:ext cx="2647479" cy="979592"/>
          </a:xfrm>
          <a:prstGeom prst="rect">
            <a:avLst/>
          </a:prstGeom>
          <a:ln>
            <a:solidFill>
              <a:srgbClr val="9C3FD8"/>
            </a:solidFill>
          </a:ln>
        </p:spPr>
      </p:pic>
      <p:pic>
        <p:nvPicPr>
          <p:cNvPr id="19" name="Picture 18" descr="A close-up of a handwritten text&#10;&#10;Description automatically generated">
            <a:extLst>
              <a:ext uri="{FF2B5EF4-FFF2-40B4-BE49-F238E27FC236}">
                <a16:creationId xmlns:a16="http://schemas.microsoft.com/office/drawing/2014/main" id="{07D32002-AAB3-567C-657B-4213C1AA160E}"/>
              </a:ext>
            </a:extLst>
          </p:cNvPr>
          <p:cNvPicPr>
            <a:picLocks noChangeAspect="1"/>
          </p:cNvPicPr>
          <p:nvPr/>
        </p:nvPicPr>
        <p:blipFill>
          <a:blip r:embed="rId6"/>
          <a:srcRect l="-8606" t="-42" b="-10166"/>
          <a:stretch/>
        </p:blipFill>
        <p:spPr>
          <a:xfrm>
            <a:off x="8648197" y="5282215"/>
            <a:ext cx="3038476" cy="1346844"/>
          </a:xfrm>
          <a:prstGeom prst="ellipse">
            <a:avLst/>
          </a:prstGeom>
          <a:ln>
            <a:solidFill>
              <a:srgbClr val="9C3FD8"/>
            </a:solidFill>
          </a:ln>
        </p:spPr>
      </p:pic>
      <p:cxnSp>
        <p:nvCxnSpPr>
          <p:cNvPr id="25" name="Connector: Elbow 24">
            <a:extLst>
              <a:ext uri="{FF2B5EF4-FFF2-40B4-BE49-F238E27FC236}">
                <a16:creationId xmlns:a16="http://schemas.microsoft.com/office/drawing/2014/main" id="{78D5C738-96C6-A7A7-AEA5-359D98B4D0D4}"/>
              </a:ext>
            </a:extLst>
          </p:cNvPr>
          <p:cNvCxnSpPr>
            <a:stCxn id="10" idx="2"/>
            <a:endCxn id="19" idx="2"/>
          </p:cNvCxnSpPr>
          <p:nvPr/>
        </p:nvCxnSpPr>
        <p:spPr>
          <a:xfrm rot="16200000" flipH="1">
            <a:off x="7624527" y="4931967"/>
            <a:ext cx="426832" cy="1620507"/>
          </a:xfrm>
          <a:prstGeom prst="bentConnector2">
            <a:avLst/>
          </a:prstGeom>
          <a:ln w="19050">
            <a:solidFill>
              <a:srgbClr val="9C3FD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04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2</a:t>
            </a:r>
            <a:endParaRPr dirty="0"/>
          </a:p>
        </p:txBody>
      </p:sp>
      <p:sp>
        <p:nvSpPr>
          <p:cNvPr id="197" name="Google Shape;197;p7"/>
          <p:cNvSpPr txBox="1">
            <a:spLocks noGrp="1"/>
          </p:cNvSpPr>
          <p:nvPr>
            <p:ph type="body" idx="1"/>
          </p:nvPr>
        </p:nvSpPr>
        <p:spPr>
          <a:xfrm>
            <a:off x="2339383" y="867467"/>
            <a:ext cx="8441724" cy="1759721"/>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chemeClr val="lt1"/>
              </a:buClr>
              <a:buSzPts val="4000"/>
              <a:buNone/>
            </a:pPr>
            <a:r>
              <a:rPr lang="ga-ie" sz="4800" b="1"/>
              <a:t>Cad a spreag thú chun a bheith i do mhúinteoir?</a:t>
            </a:r>
            <a:endParaRPr sz="4800" dirty="0"/>
          </a:p>
          <a:p>
            <a:pPr marL="0" lvl="0" indent="0" algn="ctr" rtl="0">
              <a:lnSpc>
                <a:spcPct val="100000"/>
              </a:lnSpc>
              <a:spcBef>
                <a:spcPts val="1000"/>
              </a:spcBef>
              <a:spcAft>
                <a:spcPts val="0"/>
              </a:spcAft>
              <a:buClr>
                <a:schemeClr val="lt1"/>
              </a:buClr>
              <a:buSzPts val="4000"/>
              <a:buNone/>
            </a:pPr>
            <a:endParaRPr sz="4000" dirty="0"/>
          </a:p>
        </p:txBody>
      </p:sp>
      <p:pic>
        <p:nvPicPr>
          <p:cNvPr id="198" name="Google Shape;198;p7" descr="Icon&#10;&#10;Description automatically generated with low confidence"/>
          <p:cNvPicPr preferRelativeResize="0"/>
          <p:nvPr/>
        </p:nvPicPr>
        <p:blipFill rotWithShape="1">
          <a:blip r:embed="rId3">
            <a:alphaModFix/>
          </a:blip>
          <a:srcRect/>
          <a:stretch/>
        </p:blipFill>
        <p:spPr>
          <a:xfrm>
            <a:off x="1935731" y="2509391"/>
            <a:ext cx="621324" cy="433659"/>
          </a:xfrm>
          <a:prstGeom prst="rect">
            <a:avLst/>
          </a:prstGeom>
          <a:noFill/>
          <a:ln>
            <a:noFill/>
          </a:ln>
        </p:spPr>
      </p:pic>
      <p:pic>
        <p:nvPicPr>
          <p:cNvPr id="199" name="Google Shape;199;p7" descr="Icon&#10;&#10;Description automatically generated with low confidence"/>
          <p:cNvPicPr preferRelativeResize="0"/>
          <p:nvPr/>
        </p:nvPicPr>
        <p:blipFill rotWithShape="1">
          <a:blip r:embed="rId3">
            <a:alphaModFix/>
          </a:blip>
          <a:srcRect/>
          <a:stretch/>
        </p:blipFill>
        <p:spPr>
          <a:xfrm rot="10800000">
            <a:off x="10835335" y="4059471"/>
            <a:ext cx="621324" cy="433659"/>
          </a:xfrm>
          <a:prstGeom prst="rect">
            <a:avLst/>
          </a:prstGeom>
          <a:noFill/>
          <a:ln>
            <a:noFill/>
          </a:ln>
        </p:spPr>
      </p:pic>
      <p:pic>
        <p:nvPicPr>
          <p:cNvPr id="200" name="Google Shape;200;p7" descr="Shape, circle&#10;&#10;Description automatically generated"/>
          <p:cNvPicPr preferRelativeResize="0"/>
          <p:nvPr/>
        </p:nvPicPr>
        <p:blipFill rotWithShape="1">
          <a:blip r:embed="rId4">
            <a:alphaModFix/>
          </a:blip>
          <a:srcRect/>
          <a:stretch/>
        </p:blipFill>
        <p:spPr>
          <a:xfrm>
            <a:off x="633536" y="3883085"/>
            <a:ext cx="2473080" cy="2597029"/>
          </a:xfrm>
          <a:prstGeom prst="rect">
            <a:avLst/>
          </a:prstGeom>
          <a:noFill/>
          <a:ln>
            <a:noFill/>
          </a:ln>
        </p:spPr>
      </p:pic>
      <p:pic>
        <p:nvPicPr>
          <p:cNvPr id="6" name="Google Shape;425;p21" descr="Shape, square&#10;&#10;Description automatically generated">
            <a:extLst>
              <a:ext uri="{FF2B5EF4-FFF2-40B4-BE49-F238E27FC236}">
                <a16:creationId xmlns:a16="http://schemas.microsoft.com/office/drawing/2014/main" id="{5E20C731-3046-A9EE-8219-07E64CD96F37}"/>
              </a:ext>
            </a:extLst>
          </p:cNvPr>
          <p:cNvPicPr preferRelativeResize="0"/>
          <p:nvPr/>
        </p:nvPicPr>
        <p:blipFill rotWithShape="1">
          <a:blip r:embed="rId5">
            <a:alphaModFix/>
          </a:blip>
          <a:srcRect/>
          <a:stretch/>
        </p:blipFill>
        <p:spPr>
          <a:xfrm rot="16200000">
            <a:off x="10856914" y="1240266"/>
            <a:ext cx="1515773" cy="823346"/>
          </a:xfrm>
          <a:prstGeom prst="rect">
            <a:avLst/>
          </a:prstGeom>
          <a:noFill/>
          <a:ln>
            <a:noFill/>
          </a:ln>
        </p:spPr>
      </p:pic>
      <p:grpSp>
        <p:nvGrpSpPr>
          <p:cNvPr id="17" name="Group 16">
            <a:extLst>
              <a:ext uri="{FF2B5EF4-FFF2-40B4-BE49-F238E27FC236}">
                <a16:creationId xmlns:a16="http://schemas.microsoft.com/office/drawing/2014/main" id="{BBF229A1-5B8F-6278-6E31-BA076EE9F85F}"/>
              </a:ext>
            </a:extLst>
          </p:cNvPr>
          <p:cNvGrpSpPr/>
          <p:nvPr/>
        </p:nvGrpSpPr>
        <p:grpSpPr>
          <a:xfrm>
            <a:off x="931765" y="2734012"/>
            <a:ext cx="9564350" cy="3493225"/>
            <a:chOff x="879381" y="2718860"/>
            <a:chExt cx="9686682" cy="3493225"/>
          </a:xfrm>
        </p:grpSpPr>
        <p:pic>
          <p:nvPicPr>
            <p:cNvPr id="10" name="Google Shape;298;p17">
              <a:extLst>
                <a:ext uri="{FF2B5EF4-FFF2-40B4-BE49-F238E27FC236}">
                  <a16:creationId xmlns:a16="http://schemas.microsoft.com/office/drawing/2014/main" id="{5CC94C8E-CEC6-0B5D-5742-F5C60C368FAD}"/>
                </a:ext>
              </a:extLst>
            </p:cNvPr>
            <p:cNvPicPr preferRelativeResize="0"/>
            <p:nvPr/>
          </p:nvPicPr>
          <p:blipFill rotWithShape="1">
            <a:blip r:embed="rId6">
              <a:alphaModFix/>
            </a:blip>
            <a:srcRect/>
            <a:stretch/>
          </p:blipFill>
          <p:spPr>
            <a:xfrm>
              <a:off x="879381" y="4308231"/>
              <a:ext cx="1981389" cy="1903854"/>
            </a:xfrm>
            <a:prstGeom prst="rect">
              <a:avLst/>
            </a:prstGeom>
            <a:noFill/>
            <a:ln>
              <a:noFill/>
            </a:ln>
          </p:spPr>
        </p:pic>
        <p:sp>
          <p:nvSpPr>
            <p:cNvPr id="5" name="Google Shape;197;p7">
              <a:extLst>
                <a:ext uri="{FF2B5EF4-FFF2-40B4-BE49-F238E27FC236}">
                  <a16:creationId xmlns:a16="http://schemas.microsoft.com/office/drawing/2014/main" id="{1C29206E-343C-8CC7-0B41-6A8CCE21E11B}"/>
                </a:ext>
              </a:extLst>
            </p:cNvPr>
            <p:cNvSpPr txBox="1">
              <a:spLocks/>
            </p:cNvSpPr>
            <p:nvPr/>
          </p:nvSpPr>
          <p:spPr>
            <a:xfrm>
              <a:off x="2936977" y="2718860"/>
              <a:ext cx="7629086" cy="1370354"/>
            </a:xfrm>
            <a:prstGeom prst="rect">
              <a:avLst/>
            </a:prstGeom>
            <a:solidFill>
              <a:srgbClr val="01334E"/>
            </a:solid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rtl="0">
                <a:lnSpc>
                  <a:spcPct val="100000"/>
                </a:lnSpc>
                <a:spcBef>
                  <a:spcPts val="0"/>
                </a:spcBef>
                <a:buSzPts val="4000"/>
                <a:buFont typeface="Arial"/>
                <a:buNone/>
              </a:pPr>
              <a:r>
                <a:rPr lang="ga-ie" sz="4800" b="1"/>
                <a:t>Mo ghrá don Ghaeilge.</a:t>
              </a:r>
              <a:endParaRPr lang="en-IE" sz="4800" dirty="0"/>
            </a:p>
            <a:p>
              <a:pPr marL="0" indent="0" algn="ctr" rtl="0">
                <a:lnSpc>
                  <a:spcPct val="100000"/>
                </a:lnSpc>
                <a:buSzPts val="4000"/>
                <a:buFont typeface="Arial"/>
                <a:buNone/>
              </a:pPr>
              <a:endParaRPr lang="en-IE" sz="4000" dirty="0"/>
            </a:p>
          </p:txBody>
        </p:sp>
      </p:grpSp>
      <p:grpSp>
        <p:nvGrpSpPr>
          <p:cNvPr id="28" name="Group 27">
            <a:extLst>
              <a:ext uri="{FF2B5EF4-FFF2-40B4-BE49-F238E27FC236}">
                <a16:creationId xmlns:a16="http://schemas.microsoft.com/office/drawing/2014/main" id="{EB599D9B-C3A3-287A-370E-AED47A07C6E7}"/>
              </a:ext>
            </a:extLst>
          </p:cNvPr>
          <p:cNvGrpSpPr/>
          <p:nvPr/>
        </p:nvGrpSpPr>
        <p:grpSpPr>
          <a:xfrm>
            <a:off x="931765" y="2638004"/>
            <a:ext cx="9564350" cy="3615724"/>
            <a:chOff x="931765" y="2638004"/>
            <a:chExt cx="9564350" cy="3615724"/>
          </a:xfrm>
        </p:grpSpPr>
        <p:pic>
          <p:nvPicPr>
            <p:cNvPr id="7" name="Picture 6">
              <a:extLst>
                <a:ext uri="{FF2B5EF4-FFF2-40B4-BE49-F238E27FC236}">
                  <a16:creationId xmlns:a16="http://schemas.microsoft.com/office/drawing/2014/main" id="{5057626E-B211-DAB9-E918-A64FCE44B8F2}"/>
                </a:ext>
              </a:extLst>
            </p:cNvPr>
            <p:cNvPicPr>
              <a:picLocks noChangeAspect="1"/>
            </p:cNvPicPr>
            <p:nvPr/>
          </p:nvPicPr>
          <p:blipFill>
            <a:blip r:embed="rId7"/>
            <a:srcRect/>
            <a:stretch/>
          </p:blipFill>
          <p:spPr>
            <a:xfrm>
              <a:off x="931765" y="4244262"/>
              <a:ext cx="1981389" cy="2009466"/>
            </a:xfrm>
            <a:prstGeom prst="rect">
              <a:avLst/>
            </a:prstGeom>
          </p:spPr>
        </p:pic>
        <p:sp>
          <p:nvSpPr>
            <p:cNvPr id="20" name="Google Shape;197;p7">
              <a:extLst>
                <a:ext uri="{FF2B5EF4-FFF2-40B4-BE49-F238E27FC236}">
                  <a16:creationId xmlns:a16="http://schemas.microsoft.com/office/drawing/2014/main" id="{5D0FD0C6-FD43-1F56-F9E3-E485C3560ED6}"/>
                </a:ext>
              </a:extLst>
            </p:cNvPr>
            <p:cNvSpPr txBox="1">
              <a:spLocks/>
            </p:cNvSpPr>
            <p:nvPr/>
          </p:nvSpPr>
          <p:spPr>
            <a:xfrm>
              <a:off x="3235799" y="2638004"/>
              <a:ext cx="7260316" cy="1759722"/>
            </a:xfrm>
            <a:prstGeom prst="rect">
              <a:avLst/>
            </a:prstGeom>
            <a:solidFill>
              <a:srgbClr val="01334E"/>
            </a:solid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rtl="0">
                <a:lnSpc>
                  <a:spcPct val="100000"/>
                </a:lnSpc>
                <a:spcBef>
                  <a:spcPts val="0"/>
                </a:spcBef>
                <a:buSzPts val="4000"/>
                <a:buFont typeface="Arial"/>
                <a:buNone/>
              </a:pPr>
              <a:r>
                <a:rPr lang="ga-ie" sz="3200"/>
                <a:t>Is breá liom a bheith ag obair le daoine óga agus tá a fhios agam go bhfuil sé de chumas agam cuidiú leo agus difear a dhéanamh ina saol.</a:t>
              </a:r>
            </a:p>
          </p:txBody>
        </p:sp>
      </p:grpSp>
      <p:grpSp>
        <p:nvGrpSpPr>
          <p:cNvPr id="25" name="Group 24">
            <a:extLst>
              <a:ext uri="{FF2B5EF4-FFF2-40B4-BE49-F238E27FC236}">
                <a16:creationId xmlns:a16="http://schemas.microsoft.com/office/drawing/2014/main" id="{C092DE17-69A8-E78F-BD55-CF73CC26EB35}"/>
              </a:ext>
            </a:extLst>
          </p:cNvPr>
          <p:cNvGrpSpPr/>
          <p:nvPr/>
        </p:nvGrpSpPr>
        <p:grpSpPr>
          <a:xfrm>
            <a:off x="931765" y="2513131"/>
            <a:ext cx="9531085" cy="3791395"/>
            <a:chOff x="-5168447" y="-1861059"/>
            <a:chExt cx="9531085" cy="3791395"/>
          </a:xfrm>
        </p:grpSpPr>
        <p:sp>
          <p:nvSpPr>
            <p:cNvPr id="8" name="Google Shape;197;p7">
              <a:extLst>
                <a:ext uri="{FF2B5EF4-FFF2-40B4-BE49-F238E27FC236}">
                  <a16:creationId xmlns:a16="http://schemas.microsoft.com/office/drawing/2014/main" id="{B947CB4B-1195-37C6-4441-E71D41793D37}"/>
                </a:ext>
              </a:extLst>
            </p:cNvPr>
            <p:cNvSpPr txBox="1">
              <a:spLocks/>
            </p:cNvSpPr>
            <p:nvPr/>
          </p:nvSpPr>
          <p:spPr>
            <a:xfrm>
              <a:off x="-2783407" y="-1861059"/>
              <a:ext cx="7146045" cy="2258894"/>
            </a:xfrm>
            <a:prstGeom prst="rect">
              <a:avLst/>
            </a:prstGeom>
            <a:solidFill>
              <a:srgbClr val="01334E"/>
            </a:solid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rtl="0">
                <a:lnSpc>
                  <a:spcPct val="100000"/>
                </a:lnSpc>
                <a:spcBef>
                  <a:spcPts val="0"/>
                </a:spcBef>
                <a:buSzPts val="4000"/>
                <a:buFont typeface="Arial"/>
                <a:buNone/>
              </a:pPr>
              <a:r>
                <a:rPr lang="ga-ie" dirty="0"/>
                <a:t>Is as ceantar mé nach dtagann mórán múinteoirí as. Theastaigh uaim a thaispeáint do dhaltaí gur féidir leo mianta a gcroí a bhaint amach agus barr a gcumais a bhaint amach, beag beann ar a gceantar dúchais. </a:t>
              </a:r>
            </a:p>
            <a:p>
              <a:pPr marL="0" indent="0" algn="ctr" rtl="0">
                <a:lnSpc>
                  <a:spcPct val="100000"/>
                </a:lnSpc>
                <a:spcBef>
                  <a:spcPts val="0"/>
                </a:spcBef>
                <a:buSzPts val="4000"/>
                <a:buFont typeface="Arial"/>
                <a:buNone/>
              </a:pPr>
              <a:r>
                <a:rPr lang="ga-ie" dirty="0"/>
                <a:t>Bí bródúil as an áit as a dtagann tú! </a:t>
              </a:r>
            </a:p>
            <a:p>
              <a:pPr marL="0" indent="0" algn="ctr" rtl="0">
                <a:lnSpc>
                  <a:spcPct val="100000"/>
                </a:lnSpc>
                <a:spcBef>
                  <a:spcPts val="0"/>
                </a:spcBef>
                <a:buSzPts val="4000"/>
                <a:buFont typeface="Arial"/>
                <a:buNone/>
              </a:pPr>
              <a:endParaRPr lang="en-IE" sz="1800" dirty="0"/>
            </a:p>
          </p:txBody>
        </p:sp>
        <p:pic>
          <p:nvPicPr>
            <p:cNvPr id="22" name="Picture 21">
              <a:extLst>
                <a:ext uri="{FF2B5EF4-FFF2-40B4-BE49-F238E27FC236}">
                  <a16:creationId xmlns:a16="http://schemas.microsoft.com/office/drawing/2014/main" id="{98124FCF-4B6B-6977-4AFC-E841D5CAB319}"/>
                </a:ext>
              </a:extLst>
            </p:cNvPr>
            <p:cNvPicPr>
              <a:picLocks noChangeAspect="1"/>
            </p:cNvPicPr>
            <p:nvPr/>
          </p:nvPicPr>
          <p:blipFill>
            <a:blip r:embed="rId8"/>
            <a:srcRect/>
            <a:stretch/>
          </p:blipFill>
          <p:spPr>
            <a:xfrm>
              <a:off x="-5168447" y="-79129"/>
              <a:ext cx="1981388" cy="2009465"/>
            </a:xfrm>
            <a:prstGeom prst="rect">
              <a:avLst/>
            </a:prstGeom>
          </p:spPr>
        </p:pic>
      </p:grpSp>
      <p:pic>
        <p:nvPicPr>
          <p:cNvPr id="26" name="Google Shape;337;p19" descr="Icon&#10;&#10;Description automatically generated">
            <a:extLst>
              <a:ext uri="{FF2B5EF4-FFF2-40B4-BE49-F238E27FC236}">
                <a16:creationId xmlns:a16="http://schemas.microsoft.com/office/drawing/2014/main" id="{E2F7DCEB-7157-9CBD-3699-E851ECD71DCE}"/>
              </a:ext>
            </a:extLst>
          </p:cNvPr>
          <p:cNvPicPr preferRelativeResize="0"/>
          <p:nvPr/>
        </p:nvPicPr>
        <p:blipFill rotWithShape="1">
          <a:blip r:embed="rId9">
            <a:alphaModFix/>
          </a:blip>
          <a:srcRect/>
          <a:stretch/>
        </p:blipFill>
        <p:spPr>
          <a:xfrm>
            <a:off x="11111180" y="867467"/>
            <a:ext cx="1007241" cy="1007241"/>
          </a:xfrm>
          <a:prstGeom prst="rect">
            <a:avLst/>
          </a:prstGeom>
          <a:noFill/>
          <a:ln>
            <a:noFill/>
          </a:ln>
        </p:spPr>
      </p:pic>
      <p:pic>
        <p:nvPicPr>
          <p:cNvPr id="27" name="Picture 26" descr="Icon&#10;&#10;Description automatically generated">
            <a:extLst>
              <a:ext uri="{FF2B5EF4-FFF2-40B4-BE49-F238E27FC236}">
                <a16:creationId xmlns:a16="http://schemas.microsoft.com/office/drawing/2014/main" id="{EFB70676-6784-19E0-2864-FA94D7A9749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1184759" y="1471228"/>
            <a:ext cx="1007241" cy="10072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3, Gníomhaíocht 2</a:t>
            </a:r>
            <a:endParaRPr dirty="0"/>
          </a:p>
        </p:txBody>
      </p:sp>
      <p:pic>
        <p:nvPicPr>
          <p:cNvPr id="1031" name="Google Shape;331;p19" descr="Icon&#10;&#10;Description automatically generated">
            <a:extLst>
              <a:ext uri="{FF2B5EF4-FFF2-40B4-BE49-F238E27FC236}">
                <a16:creationId xmlns:a16="http://schemas.microsoft.com/office/drawing/2014/main" id="{53C75958-D6CA-7969-45F7-E3DBFBF65C8C}"/>
              </a:ext>
            </a:extLst>
          </p:cNvPr>
          <p:cNvPicPr preferRelativeResize="0"/>
          <p:nvPr/>
        </p:nvPicPr>
        <p:blipFill rotWithShape="1">
          <a:blip r:embed="rId3">
            <a:alphaModFix/>
          </a:blip>
          <a:srcRect/>
          <a:stretch/>
        </p:blipFill>
        <p:spPr>
          <a:xfrm>
            <a:off x="11194471" y="681037"/>
            <a:ext cx="1007241" cy="1007241"/>
          </a:xfrm>
          <a:prstGeom prst="rect">
            <a:avLst/>
          </a:prstGeom>
          <a:noFill/>
          <a:ln>
            <a:noFill/>
          </a:ln>
        </p:spPr>
      </p:pic>
      <p:cxnSp>
        <p:nvCxnSpPr>
          <p:cNvPr id="3" name="Straight Connector 2">
            <a:extLst>
              <a:ext uri="{FF2B5EF4-FFF2-40B4-BE49-F238E27FC236}">
                <a16:creationId xmlns:a16="http://schemas.microsoft.com/office/drawing/2014/main" id="{8D79FCBE-B66B-AEB1-BFC8-037C62121F7C}"/>
              </a:ext>
            </a:extLst>
          </p:cNvPr>
          <p:cNvCxnSpPr>
            <a:cxnSpLocks/>
          </p:cNvCxnSpPr>
          <p:nvPr/>
        </p:nvCxnSpPr>
        <p:spPr>
          <a:xfrm>
            <a:off x="5817831" y="681037"/>
            <a:ext cx="0" cy="2226656"/>
          </a:xfrm>
          <a:prstGeom prst="line">
            <a:avLst/>
          </a:prstGeom>
          <a:ln w="57150">
            <a:solidFill>
              <a:srgbClr val="A958DD"/>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79C259-6E57-5169-E2AC-58E814D9A42C}"/>
              </a:ext>
            </a:extLst>
          </p:cNvPr>
          <p:cNvCxnSpPr>
            <a:cxnSpLocks/>
          </p:cNvCxnSpPr>
          <p:nvPr/>
        </p:nvCxnSpPr>
        <p:spPr>
          <a:xfrm>
            <a:off x="5817831" y="3950306"/>
            <a:ext cx="10497" cy="2579640"/>
          </a:xfrm>
          <a:prstGeom prst="line">
            <a:avLst/>
          </a:prstGeom>
          <a:ln w="57150">
            <a:solidFill>
              <a:srgbClr val="A958D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76432F-B088-3DE3-0E31-3B1B64648774}"/>
              </a:ext>
            </a:extLst>
          </p:cNvPr>
          <p:cNvCxnSpPr>
            <a:cxnSpLocks/>
          </p:cNvCxnSpPr>
          <p:nvPr/>
        </p:nvCxnSpPr>
        <p:spPr>
          <a:xfrm>
            <a:off x="7005799" y="3457534"/>
            <a:ext cx="1149454" cy="0"/>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9D5B66-5D4D-0BCD-3094-6C2A087C5EE5}"/>
              </a:ext>
            </a:extLst>
          </p:cNvPr>
          <p:cNvCxnSpPr>
            <a:cxnSpLocks/>
            <a:endCxn id="2" idx="2"/>
          </p:cNvCxnSpPr>
          <p:nvPr/>
        </p:nvCxnSpPr>
        <p:spPr>
          <a:xfrm>
            <a:off x="2505075" y="3428999"/>
            <a:ext cx="2124787" cy="38062"/>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4F0F62-6352-329C-5622-458EA23852D1}"/>
              </a:ext>
            </a:extLst>
          </p:cNvPr>
          <p:cNvCxnSpPr>
            <a:cxnSpLocks/>
          </p:cNvCxnSpPr>
          <p:nvPr/>
        </p:nvCxnSpPr>
        <p:spPr>
          <a:xfrm>
            <a:off x="6670571" y="3819524"/>
            <a:ext cx="476250" cy="971551"/>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89DAA1-15AA-CFD4-390D-351F661F8335}"/>
              </a:ext>
            </a:extLst>
          </p:cNvPr>
          <p:cNvCxnSpPr>
            <a:cxnSpLocks/>
            <a:endCxn id="2" idx="1"/>
          </p:cNvCxnSpPr>
          <p:nvPr/>
        </p:nvCxnSpPr>
        <p:spPr>
          <a:xfrm>
            <a:off x="4276725" y="2037063"/>
            <a:ext cx="701085" cy="1057647"/>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FCEF91-8DAD-3ECB-0A57-172119841525}"/>
              </a:ext>
            </a:extLst>
          </p:cNvPr>
          <p:cNvCxnSpPr>
            <a:cxnSpLocks/>
            <a:endCxn id="2" idx="7"/>
          </p:cNvCxnSpPr>
          <p:nvPr/>
        </p:nvCxnSpPr>
        <p:spPr>
          <a:xfrm flipH="1">
            <a:off x="6657851" y="1959278"/>
            <a:ext cx="1187969" cy="1135432"/>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BB205A-7CF6-1FAA-8030-9FB244B32F9A}"/>
              </a:ext>
            </a:extLst>
          </p:cNvPr>
          <p:cNvCxnSpPr>
            <a:cxnSpLocks/>
            <a:stCxn id="2" idx="3"/>
          </p:cNvCxnSpPr>
          <p:nvPr/>
        </p:nvCxnSpPr>
        <p:spPr>
          <a:xfrm flipH="1">
            <a:off x="3924300" y="3839411"/>
            <a:ext cx="1053510" cy="880603"/>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95BAAF7-48FA-1C3D-EF01-6E8926B1C6C3}"/>
              </a:ext>
            </a:extLst>
          </p:cNvPr>
          <p:cNvSpPr txBox="1"/>
          <p:nvPr/>
        </p:nvSpPr>
        <p:spPr>
          <a:xfrm>
            <a:off x="1162050" y="846611"/>
            <a:ext cx="3018628" cy="400110"/>
          </a:xfrm>
          <a:prstGeom prst="rect">
            <a:avLst/>
          </a:prstGeom>
          <a:noFill/>
        </p:spPr>
        <p:txBody>
          <a:bodyPr wrap="square" rtlCol="0">
            <a:spAutoFit/>
          </a:bodyPr>
          <a:lstStyle/>
          <a:p>
            <a:pPr algn="ctr" rtl="0"/>
            <a:r>
              <a:rPr lang="ga-ie" sz="2000" dirty="0">
                <a:solidFill>
                  <a:srgbClr val="FF826A"/>
                </a:solidFill>
              </a:rPr>
              <a:t>Spreagadh intreach</a:t>
            </a:r>
          </a:p>
        </p:txBody>
      </p:sp>
      <p:sp>
        <p:nvSpPr>
          <p:cNvPr id="1024" name="TextBox 1023">
            <a:extLst>
              <a:ext uri="{FF2B5EF4-FFF2-40B4-BE49-F238E27FC236}">
                <a16:creationId xmlns:a16="http://schemas.microsoft.com/office/drawing/2014/main" id="{259DB62F-4736-0812-8888-60ADCAE76124}"/>
              </a:ext>
            </a:extLst>
          </p:cNvPr>
          <p:cNvSpPr txBox="1"/>
          <p:nvPr/>
        </p:nvSpPr>
        <p:spPr>
          <a:xfrm>
            <a:off x="7454985" y="849009"/>
            <a:ext cx="3384461" cy="400110"/>
          </a:xfrm>
          <a:prstGeom prst="rect">
            <a:avLst/>
          </a:prstGeom>
          <a:noFill/>
        </p:spPr>
        <p:txBody>
          <a:bodyPr wrap="square" rtlCol="0">
            <a:spAutoFit/>
          </a:bodyPr>
          <a:lstStyle/>
          <a:p>
            <a:pPr algn="ctr" rtl="0"/>
            <a:r>
              <a:rPr lang="ga-ie" sz="2000" dirty="0">
                <a:solidFill>
                  <a:srgbClr val="FF826A"/>
                </a:solidFill>
              </a:rPr>
              <a:t>Spreagadh eistreach</a:t>
            </a:r>
          </a:p>
        </p:txBody>
      </p:sp>
      <p:sp>
        <p:nvSpPr>
          <p:cNvPr id="1026" name="TextBox 1025">
            <a:extLst>
              <a:ext uri="{FF2B5EF4-FFF2-40B4-BE49-F238E27FC236}">
                <a16:creationId xmlns:a16="http://schemas.microsoft.com/office/drawing/2014/main" id="{53CB19E1-37CB-9E17-DD67-7A649B3E74F6}"/>
              </a:ext>
            </a:extLst>
          </p:cNvPr>
          <p:cNvSpPr txBox="1"/>
          <p:nvPr/>
        </p:nvSpPr>
        <p:spPr>
          <a:xfrm>
            <a:off x="678656" y="3167389"/>
            <a:ext cx="1826419" cy="646331"/>
          </a:xfrm>
          <a:prstGeom prst="rect">
            <a:avLst/>
          </a:prstGeom>
          <a:noFill/>
        </p:spPr>
        <p:txBody>
          <a:bodyPr wrap="square" rtlCol="0">
            <a:spAutoFit/>
          </a:bodyPr>
          <a:lstStyle/>
          <a:p>
            <a:pPr lvl="0" algn="ctr" rtl="0">
              <a:spcBef>
                <a:spcPts val="0"/>
              </a:spcBef>
              <a:spcAft>
                <a:spcPts val="0"/>
              </a:spcAft>
            </a:pPr>
            <a:r>
              <a:rPr lang="ga-ie" sz="1800" i="1" dirty="0"/>
              <a:t>paisean nó suim in ábhar </a:t>
            </a:r>
          </a:p>
        </p:txBody>
      </p:sp>
      <p:sp>
        <p:nvSpPr>
          <p:cNvPr id="1028" name="TextBox 1027">
            <a:extLst>
              <a:ext uri="{FF2B5EF4-FFF2-40B4-BE49-F238E27FC236}">
                <a16:creationId xmlns:a16="http://schemas.microsoft.com/office/drawing/2014/main" id="{E0B2DB81-2D01-300A-7D17-A8D0BB59098D}"/>
              </a:ext>
            </a:extLst>
          </p:cNvPr>
          <p:cNvSpPr txBox="1"/>
          <p:nvPr/>
        </p:nvSpPr>
        <p:spPr>
          <a:xfrm>
            <a:off x="2414469" y="4741534"/>
            <a:ext cx="3019662" cy="646331"/>
          </a:xfrm>
          <a:prstGeom prst="rect">
            <a:avLst/>
          </a:prstGeom>
          <a:noFill/>
        </p:spPr>
        <p:txBody>
          <a:bodyPr wrap="square" rtlCol="0">
            <a:spAutoFit/>
          </a:bodyPr>
          <a:lstStyle/>
          <a:p>
            <a:pPr lvl="0" algn="ctr" rtl="0">
              <a:spcBef>
                <a:spcPts val="0"/>
              </a:spcBef>
              <a:spcAft>
                <a:spcPts val="0"/>
              </a:spcAft>
            </a:pPr>
            <a:r>
              <a:rPr lang="ga-ie" sz="1800" i="1" dirty="0"/>
              <a:t>dúil in obair le páistí agus daoine óga</a:t>
            </a:r>
          </a:p>
        </p:txBody>
      </p:sp>
      <p:sp>
        <p:nvSpPr>
          <p:cNvPr id="1030" name="TextBox 1029">
            <a:extLst>
              <a:ext uri="{FF2B5EF4-FFF2-40B4-BE49-F238E27FC236}">
                <a16:creationId xmlns:a16="http://schemas.microsoft.com/office/drawing/2014/main" id="{EEF76C0D-0B09-959A-DCF2-4BB83F48AD77}"/>
              </a:ext>
            </a:extLst>
          </p:cNvPr>
          <p:cNvSpPr txBox="1"/>
          <p:nvPr/>
        </p:nvSpPr>
        <p:spPr>
          <a:xfrm>
            <a:off x="633402" y="1587391"/>
            <a:ext cx="2370753" cy="923330"/>
          </a:xfrm>
          <a:prstGeom prst="rect">
            <a:avLst/>
          </a:prstGeom>
          <a:noFill/>
        </p:spPr>
        <p:txBody>
          <a:bodyPr wrap="square" rtlCol="0">
            <a:spAutoFit/>
          </a:bodyPr>
          <a:lstStyle/>
          <a:p>
            <a:pPr lvl="0" algn="ctr" rtl="0">
              <a:spcBef>
                <a:spcPts val="0"/>
              </a:spcBef>
              <a:spcAft>
                <a:spcPts val="0"/>
              </a:spcAft>
            </a:pPr>
            <a:r>
              <a:rPr lang="ga-ie" sz="1800" i="1" dirty="0"/>
              <a:t>an sampla a thug a gcuid múinteoirí spreagúla féin</a:t>
            </a:r>
          </a:p>
        </p:txBody>
      </p:sp>
      <p:sp>
        <p:nvSpPr>
          <p:cNvPr id="1033" name="TextBox 1032">
            <a:extLst>
              <a:ext uri="{FF2B5EF4-FFF2-40B4-BE49-F238E27FC236}">
                <a16:creationId xmlns:a16="http://schemas.microsoft.com/office/drawing/2014/main" id="{2E455877-A68A-DBCD-9D7D-DFE1E9B2AB9E}"/>
              </a:ext>
            </a:extLst>
          </p:cNvPr>
          <p:cNvSpPr txBox="1"/>
          <p:nvPr/>
        </p:nvSpPr>
        <p:spPr>
          <a:xfrm>
            <a:off x="3366818" y="1387276"/>
            <a:ext cx="1725687" cy="646331"/>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ga-ie" sz="1800" i="1"/>
              <a:t>fonn cuidiú le daltaí</a:t>
            </a:r>
            <a:endParaRPr lang="en-IE" sz="1800" i="0" dirty="0"/>
          </a:p>
        </p:txBody>
      </p:sp>
      <p:cxnSp>
        <p:nvCxnSpPr>
          <p:cNvPr id="1034" name="Straight Connector 1033">
            <a:extLst>
              <a:ext uri="{FF2B5EF4-FFF2-40B4-BE49-F238E27FC236}">
                <a16:creationId xmlns:a16="http://schemas.microsoft.com/office/drawing/2014/main" id="{CF3B74B3-1939-B68A-2275-00D9B58E4519}"/>
              </a:ext>
            </a:extLst>
          </p:cNvPr>
          <p:cNvCxnSpPr>
            <a:cxnSpLocks/>
            <a:stCxn id="1030" idx="2"/>
            <a:endCxn id="2" idx="2"/>
          </p:cNvCxnSpPr>
          <p:nvPr/>
        </p:nvCxnSpPr>
        <p:spPr>
          <a:xfrm>
            <a:off x="1818779" y="2510721"/>
            <a:ext cx="2811083" cy="956340"/>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pic>
        <p:nvPicPr>
          <p:cNvPr id="1036" name="Picture 1035" descr="Icon&#10;&#10;Description automatically generated">
            <a:extLst>
              <a:ext uri="{FF2B5EF4-FFF2-40B4-BE49-F238E27FC236}">
                <a16:creationId xmlns:a16="http://schemas.microsoft.com/office/drawing/2014/main" id="{56BE73B5-023A-3279-6586-C731DAFB012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184759" y="1471228"/>
            <a:ext cx="1007241" cy="1007241"/>
          </a:xfrm>
          <a:prstGeom prst="rect">
            <a:avLst/>
          </a:prstGeom>
        </p:spPr>
      </p:pic>
      <p:pic>
        <p:nvPicPr>
          <p:cNvPr id="2" name="Picture 1" descr="A close-up of a handwritten text&#10;&#10;Description automatically generated">
            <a:extLst>
              <a:ext uri="{FF2B5EF4-FFF2-40B4-BE49-F238E27FC236}">
                <a16:creationId xmlns:a16="http://schemas.microsoft.com/office/drawing/2014/main" id="{112B315D-28A9-C92F-34FA-637B0536FC51}"/>
              </a:ext>
            </a:extLst>
          </p:cNvPr>
          <p:cNvPicPr>
            <a:picLocks noChangeAspect="1"/>
          </p:cNvPicPr>
          <p:nvPr/>
        </p:nvPicPr>
        <p:blipFill>
          <a:blip r:embed="rId5"/>
          <a:srcRect l="-8606" t="-42" b="-10166"/>
          <a:stretch/>
        </p:blipFill>
        <p:spPr>
          <a:xfrm>
            <a:off x="4629862" y="2940478"/>
            <a:ext cx="2375937" cy="1053165"/>
          </a:xfrm>
          <a:prstGeom prst="ellipse">
            <a:avLst/>
          </a:prstGeom>
          <a:ln>
            <a:solidFill>
              <a:srgbClr val="9C3FD8"/>
            </a:solidFill>
          </a:ln>
        </p:spPr>
      </p:pic>
    </p:spTree>
    <p:extLst>
      <p:ext uri="{BB962C8B-B14F-4D97-AF65-F5344CB8AC3E}">
        <p14:creationId xmlns:p14="http://schemas.microsoft.com/office/powerpoint/2010/main" val="405887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961FC4-5583-13DD-7FD5-81015E51241E}"/>
              </a:ext>
            </a:extLst>
          </p:cNvPr>
          <p:cNvSpPr/>
          <p:nvPr/>
        </p:nvSpPr>
        <p:spPr>
          <a:xfrm>
            <a:off x="10239022" y="5791200"/>
            <a:ext cx="1840089" cy="961848"/>
          </a:xfrm>
          <a:prstGeom prst="rect">
            <a:avLst/>
          </a:prstGeom>
          <a:solidFill>
            <a:srgbClr val="9C3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p>
        </p:txBody>
      </p:sp>
      <p:pic>
        <p:nvPicPr>
          <p:cNvPr id="2" name="Picture 1">
            <a:extLst>
              <a:ext uri="{FF2B5EF4-FFF2-40B4-BE49-F238E27FC236}">
                <a16:creationId xmlns:a16="http://schemas.microsoft.com/office/drawing/2014/main" id="{3CC3FE5B-4005-3F2D-FC82-B091C5536A15}"/>
              </a:ext>
            </a:extLst>
          </p:cNvPr>
          <p:cNvPicPr>
            <a:picLocks noChangeAspect="1"/>
          </p:cNvPicPr>
          <p:nvPr/>
        </p:nvPicPr>
        <p:blipFill>
          <a:blip r:embed="rId3"/>
          <a:stretch>
            <a:fillRect/>
          </a:stretch>
        </p:blipFill>
        <p:spPr>
          <a:xfrm>
            <a:off x="209232" y="241304"/>
            <a:ext cx="11406797" cy="542347"/>
          </a:xfrm>
          <a:prstGeom prst="rect">
            <a:avLst/>
          </a:prstGeom>
        </p:spPr>
      </p:pic>
      <p:sp>
        <p:nvSpPr>
          <p:cNvPr id="4" name="Google Shape;178;p4">
            <a:extLst>
              <a:ext uri="{FF2B5EF4-FFF2-40B4-BE49-F238E27FC236}">
                <a16:creationId xmlns:a16="http://schemas.microsoft.com/office/drawing/2014/main" id="{1B8755DF-2417-B96B-03C7-A881894C862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dirty="0">
                <a:ln>
                  <a:noFill/>
                </a:ln>
                <a:solidFill>
                  <a:schemeClr val="tx1"/>
                </a:solidFill>
                <a:effectLst/>
                <a:uLnTx/>
                <a:uFillTx/>
                <a:latin typeface="Arial"/>
                <a:cs typeface="Arial"/>
                <a:sym typeface="Arial"/>
              </a:rPr>
              <a:t>Aonad </a:t>
            </a:r>
            <a:r>
              <a:rPr lang="en-GB" sz="1800" b="1" i="0" u="none" strike="noStrike" kern="0" cap="none" spc="0" normalizeH="0" noProof="0" dirty="0">
                <a:ln>
                  <a:noFill/>
                </a:ln>
                <a:solidFill>
                  <a:schemeClr val="tx1"/>
                </a:solidFill>
                <a:effectLst/>
                <a:uLnTx/>
                <a:uFillTx/>
                <a:latin typeface="Arial"/>
                <a:cs typeface="Arial"/>
                <a:sym typeface="Arial"/>
              </a:rPr>
              <a:t>3</a:t>
            </a:r>
            <a:r>
              <a:rPr lang="ga-ie" sz="1800" b="1" i="0" u="none" strike="noStrike" kern="0" cap="none" spc="0" normalizeH="0" noProof="0" dirty="0">
                <a:ln>
                  <a:noFill/>
                </a:ln>
                <a:solidFill>
                  <a:schemeClr val="tx1"/>
                </a:solidFill>
                <a:effectLst/>
                <a:uLnTx/>
                <a:uFillTx/>
                <a:latin typeface="Arial"/>
                <a:cs typeface="Arial"/>
                <a:sym typeface="Arial"/>
              </a:rPr>
              <a:t>, Gníomhaíocht 3</a:t>
            </a:r>
          </a:p>
        </p:txBody>
      </p:sp>
      <p:pic>
        <p:nvPicPr>
          <p:cNvPr id="5" name="Picture 4" descr="Shape, square&#10;&#10;Description automatically generated">
            <a:extLst>
              <a:ext uri="{FF2B5EF4-FFF2-40B4-BE49-F238E27FC236}">
                <a16:creationId xmlns:a16="http://schemas.microsoft.com/office/drawing/2014/main" id="{040C9B41-F781-036B-D592-8F707B82B779}"/>
              </a:ext>
            </a:extLst>
          </p:cNvPr>
          <p:cNvPicPr>
            <a:picLocks noChangeAspect="1"/>
          </p:cNvPicPr>
          <p:nvPr/>
        </p:nvPicPr>
        <p:blipFill>
          <a:blip r:embed="rId4"/>
          <a:stretch>
            <a:fillRect/>
          </a:stretch>
        </p:blipFill>
        <p:spPr>
          <a:xfrm>
            <a:off x="328998" y="910277"/>
            <a:ext cx="11038913" cy="5842771"/>
          </a:xfrm>
          <a:prstGeom prst="rect">
            <a:avLst/>
          </a:prstGeom>
        </p:spPr>
      </p:pic>
      <p:pic>
        <p:nvPicPr>
          <p:cNvPr id="10" name="Google Shape;425;p21" descr="Shape, square&#10;&#10;Description automatically generated">
            <a:extLst>
              <a:ext uri="{FF2B5EF4-FFF2-40B4-BE49-F238E27FC236}">
                <a16:creationId xmlns:a16="http://schemas.microsoft.com/office/drawing/2014/main" id="{BF0F4F3D-D413-C1E2-A929-9BA56AB3E6CD}"/>
              </a:ext>
            </a:extLst>
          </p:cNvPr>
          <p:cNvPicPr preferRelativeResize="0"/>
          <p:nvPr/>
        </p:nvPicPr>
        <p:blipFill rotWithShape="1">
          <a:blip r:embed="rId4">
            <a:alphaModFix/>
          </a:blip>
          <a:srcRect/>
          <a:stretch/>
        </p:blipFill>
        <p:spPr>
          <a:xfrm rot="16200000">
            <a:off x="11111180" y="985999"/>
            <a:ext cx="1007241" cy="823346"/>
          </a:xfrm>
          <a:prstGeom prst="rect">
            <a:avLst/>
          </a:prstGeom>
          <a:noFill/>
          <a:ln>
            <a:noFill/>
          </a:ln>
        </p:spPr>
      </p:pic>
      <p:pic>
        <p:nvPicPr>
          <p:cNvPr id="17" name="Google Shape;330;p19" descr="A picture containing text&#10;&#10;Description automatically generated">
            <a:extLst>
              <a:ext uri="{FF2B5EF4-FFF2-40B4-BE49-F238E27FC236}">
                <a16:creationId xmlns:a16="http://schemas.microsoft.com/office/drawing/2014/main" id="{CEE1895E-9EDD-C2C0-9FBD-EF3B79CEB626}"/>
              </a:ext>
            </a:extLst>
          </p:cNvPr>
          <p:cNvPicPr preferRelativeResize="0"/>
          <p:nvPr/>
        </p:nvPicPr>
        <p:blipFill rotWithShape="1">
          <a:blip r:embed="rId5">
            <a:alphaModFix/>
          </a:blip>
          <a:srcRect/>
          <a:stretch/>
        </p:blipFill>
        <p:spPr>
          <a:xfrm>
            <a:off x="11134725" y="881405"/>
            <a:ext cx="1007241" cy="1007241"/>
          </a:xfrm>
          <a:prstGeom prst="rect">
            <a:avLst/>
          </a:prstGeom>
          <a:noFill/>
          <a:ln>
            <a:noFill/>
          </a:ln>
        </p:spPr>
      </p:pic>
      <p:grpSp>
        <p:nvGrpSpPr>
          <p:cNvPr id="20" name="Group 19">
            <a:extLst>
              <a:ext uri="{FF2B5EF4-FFF2-40B4-BE49-F238E27FC236}">
                <a16:creationId xmlns:a16="http://schemas.microsoft.com/office/drawing/2014/main" id="{D5B5ED78-F469-BC4B-3951-E67BBB2B6326}"/>
              </a:ext>
            </a:extLst>
          </p:cNvPr>
          <p:cNvGrpSpPr/>
          <p:nvPr/>
        </p:nvGrpSpPr>
        <p:grpSpPr>
          <a:xfrm>
            <a:off x="-70141" y="-475238"/>
            <a:ext cx="9606589" cy="8601075"/>
            <a:chOff x="-27041" y="-532189"/>
            <a:chExt cx="9606589" cy="8601075"/>
          </a:xfrm>
        </p:grpSpPr>
        <p:grpSp>
          <p:nvGrpSpPr>
            <p:cNvPr id="16" name="Group 15">
              <a:extLst>
                <a:ext uri="{FF2B5EF4-FFF2-40B4-BE49-F238E27FC236}">
                  <a16:creationId xmlns:a16="http://schemas.microsoft.com/office/drawing/2014/main" id="{C02687FA-AC6F-E02B-3CE2-6B60D067D316}"/>
                </a:ext>
              </a:extLst>
            </p:cNvPr>
            <p:cNvGrpSpPr/>
            <p:nvPr/>
          </p:nvGrpSpPr>
          <p:grpSpPr>
            <a:xfrm>
              <a:off x="-27041" y="-532189"/>
              <a:ext cx="9606589" cy="8601075"/>
              <a:chOff x="1714325" y="-1023996"/>
              <a:chExt cx="9606589" cy="8601075"/>
            </a:xfrm>
          </p:grpSpPr>
          <p:pic>
            <p:nvPicPr>
              <p:cNvPr id="3" name="Picture 2" descr="Icon&#10;&#10;Description automatically generated">
                <a:extLst>
                  <a:ext uri="{FF2B5EF4-FFF2-40B4-BE49-F238E27FC236}">
                    <a16:creationId xmlns:a16="http://schemas.microsoft.com/office/drawing/2014/main" id="{18359563-9C94-777C-8001-ABEC09154E6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8511"/>
              <a:stretch/>
            </p:blipFill>
            <p:spPr>
              <a:xfrm>
                <a:off x="1714325" y="-1023996"/>
                <a:ext cx="9606589" cy="8601075"/>
              </a:xfrm>
              <a:prstGeom prst="rect">
                <a:avLst/>
              </a:prstGeom>
            </p:spPr>
          </p:pic>
          <p:sp>
            <p:nvSpPr>
              <p:cNvPr id="11" name="TextBox 10">
                <a:extLst>
                  <a:ext uri="{FF2B5EF4-FFF2-40B4-BE49-F238E27FC236}">
                    <a16:creationId xmlns:a16="http://schemas.microsoft.com/office/drawing/2014/main" id="{50B0E65A-CCC3-1C31-6E48-508D6B6FA535}"/>
                  </a:ext>
                </a:extLst>
              </p:cNvPr>
              <p:cNvSpPr txBox="1"/>
              <p:nvPr/>
            </p:nvSpPr>
            <p:spPr>
              <a:xfrm>
                <a:off x="4254071" y="1396839"/>
                <a:ext cx="3335749" cy="384721"/>
              </a:xfrm>
              <a:prstGeom prst="rect">
                <a:avLst/>
              </a:prstGeom>
              <a:noFill/>
            </p:spPr>
            <p:txBody>
              <a:bodyPr wrap="square" rtlCol="0">
                <a:spAutoFit/>
              </a:bodyPr>
              <a:lstStyle/>
              <a:p>
                <a:pPr algn="ctr" rtl="0"/>
                <a:r>
                  <a:rPr lang="ga-ie" sz="1900" dirty="0"/>
                  <a:t>Ár scileanna agus buanna</a:t>
                </a:r>
              </a:p>
            </p:txBody>
          </p:sp>
          <p:sp>
            <p:nvSpPr>
              <p:cNvPr id="13" name="TextBox 12">
                <a:extLst>
                  <a:ext uri="{FF2B5EF4-FFF2-40B4-BE49-F238E27FC236}">
                    <a16:creationId xmlns:a16="http://schemas.microsoft.com/office/drawing/2014/main" id="{995498AB-DEFD-225A-CCEE-43C0CEB59C75}"/>
                  </a:ext>
                </a:extLst>
              </p:cNvPr>
              <p:cNvSpPr txBox="1"/>
              <p:nvPr/>
            </p:nvSpPr>
            <p:spPr>
              <a:xfrm>
                <a:off x="3997327" y="5042902"/>
                <a:ext cx="3335749" cy="677108"/>
              </a:xfrm>
              <a:prstGeom prst="rect">
                <a:avLst/>
              </a:prstGeom>
              <a:noFill/>
            </p:spPr>
            <p:txBody>
              <a:bodyPr wrap="square" rtlCol="0">
                <a:spAutoFit/>
              </a:bodyPr>
              <a:lstStyle/>
              <a:p>
                <a:pPr algn="ctr" rtl="0"/>
                <a:r>
                  <a:rPr lang="ga-ie" sz="1900" dirty="0"/>
                  <a:t>Ár spriocanna agus </a:t>
                </a:r>
              </a:p>
              <a:p>
                <a:pPr algn="ctr" rtl="0"/>
                <a:r>
                  <a:rPr lang="ga-ie" sz="1900" dirty="0"/>
                  <a:t>spreagadh gairme</a:t>
                </a:r>
              </a:p>
            </p:txBody>
          </p:sp>
        </p:grpSp>
        <p:sp>
          <p:nvSpPr>
            <p:cNvPr id="18" name="TextBox 17">
              <a:extLst>
                <a:ext uri="{FF2B5EF4-FFF2-40B4-BE49-F238E27FC236}">
                  <a16:creationId xmlns:a16="http://schemas.microsoft.com/office/drawing/2014/main" id="{37D3B511-5F3B-5950-2363-1196DA129D1B}"/>
                </a:ext>
              </a:extLst>
            </p:cNvPr>
            <p:cNvSpPr txBox="1"/>
            <p:nvPr/>
          </p:nvSpPr>
          <p:spPr>
            <a:xfrm>
              <a:off x="6021484" y="1442159"/>
              <a:ext cx="3335749" cy="384721"/>
            </a:xfrm>
            <a:prstGeom prst="rect">
              <a:avLst/>
            </a:prstGeom>
            <a:noFill/>
          </p:spPr>
          <p:txBody>
            <a:bodyPr wrap="square" rtlCol="0">
              <a:spAutoFit/>
            </a:bodyPr>
            <a:lstStyle/>
            <a:p>
              <a:pPr algn="ctr" rtl="0"/>
              <a:r>
                <a:rPr lang="ga-ie" sz="1900" dirty="0"/>
                <a:t>Ár stíleanna foghlama</a:t>
              </a:r>
            </a:p>
          </p:txBody>
        </p:sp>
        <p:sp>
          <p:nvSpPr>
            <p:cNvPr id="19" name="Rectangle 18">
              <a:extLst>
                <a:ext uri="{FF2B5EF4-FFF2-40B4-BE49-F238E27FC236}">
                  <a16:creationId xmlns:a16="http://schemas.microsoft.com/office/drawing/2014/main" id="{C42D2A40-354F-2175-CA3F-AE4A59895DFB}"/>
                </a:ext>
              </a:extLst>
            </p:cNvPr>
            <p:cNvSpPr/>
            <p:nvPr/>
          </p:nvSpPr>
          <p:spPr>
            <a:xfrm>
              <a:off x="5848454" y="3768348"/>
              <a:ext cx="3679368" cy="27615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p>
          </p:txBody>
        </p:sp>
      </p:grpSp>
      <p:sp>
        <p:nvSpPr>
          <p:cNvPr id="15" name="TextBox 14">
            <a:extLst>
              <a:ext uri="{FF2B5EF4-FFF2-40B4-BE49-F238E27FC236}">
                <a16:creationId xmlns:a16="http://schemas.microsoft.com/office/drawing/2014/main" id="{9C53B31E-4574-6807-0EB0-A86A05C0E252}"/>
              </a:ext>
            </a:extLst>
          </p:cNvPr>
          <p:cNvSpPr txBox="1"/>
          <p:nvPr/>
        </p:nvSpPr>
        <p:spPr>
          <a:xfrm>
            <a:off x="5848454" y="3825300"/>
            <a:ext cx="5354673" cy="2862322"/>
          </a:xfrm>
          <a:prstGeom prst="rect">
            <a:avLst/>
          </a:prstGeom>
          <a:solidFill>
            <a:schemeClr val="bg1"/>
          </a:solidFill>
        </p:spPr>
        <p:txBody>
          <a:bodyPr wrap="square" rtlCol="0">
            <a:spAutoFit/>
          </a:bodyPr>
          <a:lstStyle/>
          <a:p>
            <a:pPr marL="285750" lvl="0" indent="-285750" algn="l" rtl="0">
              <a:spcBef>
                <a:spcPts val="0"/>
              </a:spcBef>
              <a:spcAft>
                <a:spcPts val="0"/>
              </a:spcAft>
              <a:buClr>
                <a:srgbClr val="A958DD"/>
              </a:buClr>
              <a:buFont typeface="Courier New" panose="02070309020205020404" pitchFamily="49" charset="0"/>
              <a:buChar char="o"/>
            </a:pPr>
            <a:r>
              <a:rPr lang="ga-ie" sz="1800" b="0" i="0" dirty="0">
                <a:solidFill>
                  <a:srgbClr val="575757"/>
                </a:solidFill>
                <a:effectLst/>
                <a:latin typeface="Arial" panose="020B0604020202020204" pitchFamily="34" charset="0"/>
              </a:rPr>
              <a:t>An bhfuil aon nasc idir ár scileanna/buanna, stíleanna foghlama agus ár gcuid spriocanna agus spreagthaí gairme? </a:t>
            </a:r>
          </a:p>
          <a:p>
            <a:pPr marL="285750" lvl="0" indent="-285750" algn="l" rtl="0">
              <a:spcBef>
                <a:spcPts val="0"/>
              </a:spcBef>
              <a:spcAft>
                <a:spcPts val="0"/>
              </a:spcAft>
              <a:buClr>
                <a:srgbClr val="A958DD"/>
              </a:buClr>
              <a:buFont typeface="Courier New" panose="02070309020205020404" pitchFamily="49" charset="0"/>
              <a:buChar char="o"/>
            </a:pPr>
            <a:r>
              <a:rPr lang="ga-ie" sz="1800" b="0" i="0" dirty="0">
                <a:solidFill>
                  <a:srgbClr val="575757"/>
                </a:solidFill>
                <a:effectLst/>
                <a:latin typeface="Arial" panose="020B0604020202020204" pitchFamily="34" charset="0"/>
              </a:rPr>
              <a:t>An ndéanann siad comhlánú ar a chéile? Más é sin an cás, cén dóigh? Mura ndéanann, cad a léiríonn sé sin dúinn, má léiríonn sé aon rud?</a:t>
            </a:r>
          </a:p>
          <a:p>
            <a:pPr marL="285750" lvl="0" indent="-285750" algn="l" rtl="0">
              <a:spcBef>
                <a:spcPts val="0"/>
              </a:spcBef>
              <a:spcAft>
                <a:spcPts val="0"/>
              </a:spcAft>
              <a:buClr>
                <a:srgbClr val="A958DD"/>
              </a:buClr>
              <a:buFont typeface="Courier New" panose="02070309020205020404" pitchFamily="49" charset="0"/>
              <a:buChar char="o"/>
            </a:pPr>
            <a:r>
              <a:rPr lang="ga-ie" sz="1800" b="0" i="0" dirty="0">
                <a:solidFill>
                  <a:srgbClr val="575757"/>
                </a:solidFill>
                <a:effectLst/>
                <a:latin typeface="Arial" panose="020B0604020202020204" pitchFamily="34" charset="0"/>
              </a:rPr>
              <a:t>I bhfianaise ár spriocanna gairme, cén scileanna agus stíleanna foghlama is gá dúinn a fháil nó a neartú?</a:t>
            </a:r>
          </a:p>
          <a:p>
            <a:pPr marL="285750" marR="0" lvl="0" indent="-285750" algn="l" defTabSz="914400" rtl="0" eaLnBrk="1" fontAlgn="auto" latinLnBrk="0" hangingPunct="1">
              <a:lnSpc>
                <a:spcPct val="100000"/>
              </a:lnSpc>
              <a:spcBef>
                <a:spcPts val="0"/>
              </a:spcBef>
              <a:spcAft>
                <a:spcPts val="0"/>
              </a:spcAft>
              <a:buClr>
                <a:srgbClr val="A958DD"/>
              </a:buClr>
              <a:buSzPts val="1400"/>
              <a:buFont typeface="Courier New" panose="02070309020205020404" pitchFamily="49" charset="0"/>
              <a:buChar char="o"/>
              <a:tabLst/>
              <a:defRPr/>
            </a:pPr>
            <a:r>
              <a:rPr lang="ga-ie" sz="1800" b="0" i="0" dirty="0">
                <a:solidFill>
                  <a:srgbClr val="575757"/>
                </a:solidFill>
                <a:effectLst/>
                <a:latin typeface="Arial" panose="020B0604020202020204" pitchFamily="34" charset="0"/>
              </a:rPr>
              <a:t>Cé/cad is féidir cuidiú linn leis sin?</a:t>
            </a:r>
            <a:endParaRPr lang="en-IE" sz="1800" b="0" i="1" dirty="0">
              <a:solidFill>
                <a:srgbClr val="575757"/>
              </a:solidFill>
              <a:effectLst/>
              <a:latin typeface="Arial" panose="020B0604020202020204" pitchFamily="34" charset="0"/>
            </a:endParaRPr>
          </a:p>
        </p:txBody>
      </p:sp>
    </p:spTree>
    <p:extLst>
      <p:ext uri="{BB962C8B-B14F-4D97-AF65-F5344CB8AC3E}">
        <p14:creationId xmlns:p14="http://schemas.microsoft.com/office/powerpoint/2010/main" val="6218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425;p21" descr="Shape, square&#10;&#10;Description automatically generated">
            <a:extLst>
              <a:ext uri="{FF2B5EF4-FFF2-40B4-BE49-F238E27FC236}">
                <a16:creationId xmlns:a16="http://schemas.microsoft.com/office/drawing/2014/main" id="{37BD0952-48E3-3730-0C86-E38DDBB946A6}"/>
              </a:ext>
            </a:extLst>
          </p:cNvPr>
          <p:cNvPicPr preferRelativeResize="0"/>
          <p:nvPr/>
        </p:nvPicPr>
        <p:blipFill rotWithShape="1">
          <a:blip r:embed="rId3">
            <a:alphaModFix/>
          </a:blip>
          <a:srcRect/>
          <a:stretch/>
        </p:blipFill>
        <p:spPr>
          <a:xfrm rot="16200000">
            <a:off x="11111180" y="985999"/>
            <a:ext cx="1007241" cy="823346"/>
          </a:xfrm>
          <a:prstGeom prst="rect">
            <a:avLst/>
          </a:prstGeom>
          <a:noFill/>
          <a:ln>
            <a:noFill/>
          </a:ln>
        </p:spPr>
      </p:pic>
      <p:sp>
        <p:nvSpPr>
          <p:cNvPr id="6" name="Rectangle 5">
            <a:extLst>
              <a:ext uri="{FF2B5EF4-FFF2-40B4-BE49-F238E27FC236}">
                <a16:creationId xmlns:a16="http://schemas.microsoft.com/office/drawing/2014/main" id="{B91CE5AC-C5D6-8800-6671-0B6E53BFD2C8}"/>
              </a:ext>
            </a:extLst>
          </p:cNvPr>
          <p:cNvSpPr/>
          <p:nvPr/>
        </p:nvSpPr>
        <p:spPr>
          <a:xfrm>
            <a:off x="0" y="5870532"/>
            <a:ext cx="2720622" cy="979076"/>
          </a:xfrm>
          <a:prstGeom prst="rect">
            <a:avLst/>
          </a:prstGeom>
          <a:solidFill>
            <a:srgbClr val="5DC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p>
        </p:txBody>
      </p:sp>
      <p:pic>
        <p:nvPicPr>
          <p:cNvPr id="2" name="Picture 1" descr="Shape, square&#10;&#10;Description automatically generated">
            <a:extLst>
              <a:ext uri="{FF2B5EF4-FFF2-40B4-BE49-F238E27FC236}">
                <a16:creationId xmlns:a16="http://schemas.microsoft.com/office/drawing/2014/main" id="{AA682896-C387-7035-501C-989FA2157063}"/>
              </a:ext>
            </a:extLst>
          </p:cNvPr>
          <p:cNvPicPr>
            <a:picLocks noChangeAspect="1"/>
          </p:cNvPicPr>
          <p:nvPr/>
        </p:nvPicPr>
        <p:blipFill>
          <a:blip r:embed="rId3"/>
          <a:stretch>
            <a:fillRect/>
          </a:stretch>
        </p:blipFill>
        <p:spPr>
          <a:xfrm>
            <a:off x="328999" y="877500"/>
            <a:ext cx="10993757" cy="5716145"/>
          </a:xfrm>
          <a:prstGeom prst="rect">
            <a:avLst/>
          </a:prstGeom>
        </p:spPr>
      </p:pic>
      <p:sp>
        <p:nvSpPr>
          <p:cNvPr id="3" name="TextBox 2">
            <a:extLst>
              <a:ext uri="{FF2B5EF4-FFF2-40B4-BE49-F238E27FC236}">
                <a16:creationId xmlns:a16="http://schemas.microsoft.com/office/drawing/2014/main" id="{CD089B1F-C4BE-4B85-AB7E-B6381448C19E}"/>
              </a:ext>
            </a:extLst>
          </p:cNvPr>
          <p:cNvSpPr txBox="1"/>
          <p:nvPr/>
        </p:nvSpPr>
        <p:spPr>
          <a:xfrm>
            <a:off x="3828389" y="1692870"/>
            <a:ext cx="7157155" cy="3416320"/>
          </a:xfrm>
          <a:prstGeom prst="rect">
            <a:avLst/>
          </a:prstGeom>
          <a:noFill/>
        </p:spPr>
        <p:txBody>
          <a:bodyPr wrap="square" rtlCol="0">
            <a:spAutoFit/>
          </a:bodyPr>
          <a:lstStyle/>
          <a:p>
            <a:pPr marL="342900" indent="-342900" algn="l" rtl="0">
              <a:buClr>
                <a:srgbClr val="9C3FD8"/>
              </a:buClr>
              <a:buFont typeface="Courier New" panose="02070309020205020404" pitchFamily="49" charset="0"/>
              <a:buChar char="o"/>
            </a:pPr>
            <a:r>
              <a:rPr lang="ga-ie" sz="2400" b="0" i="0" dirty="0">
                <a:solidFill>
                  <a:srgbClr val="575757"/>
                </a:solidFill>
                <a:effectLst/>
                <a:latin typeface="Arial" panose="020B0604020202020204" pitchFamily="34" charset="0"/>
              </a:rPr>
              <a:t>Rollchóstóirí</a:t>
            </a:r>
          </a:p>
          <a:p>
            <a:pPr marL="342900" indent="-342900" algn="l" rtl="0">
              <a:buClr>
                <a:srgbClr val="9C3FD8"/>
              </a:buClr>
              <a:buFont typeface="Courier New" panose="02070309020205020404" pitchFamily="49" charset="0"/>
              <a:buChar char="o"/>
            </a:pPr>
            <a:r>
              <a:rPr lang="ga-ie" sz="2400" dirty="0">
                <a:solidFill>
                  <a:srgbClr val="575757"/>
                </a:solidFill>
                <a:latin typeface="Arial" panose="020B0604020202020204" pitchFamily="34" charset="0"/>
              </a:rPr>
              <a:t>Dathanna, cruthanna, agus aon rud glas.</a:t>
            </a:r>
          </a:p>
          <a:p>
            <a:pPr marL="342900" indent="-342900" algn="l" rtl="0">
              <a:buClr>
                <a:srgbClr val="9C3FD8"/>
              </a:buClr>
              <a:buFont typeface="Courier New" panose="02070309020205020404" pitchFamily="49" charset="0"/>
              <a:buChar char="o"/>
            </a:pPr>
            <a:r>
              <a:rPr lang="ga-ie" sz="2400" b="0" i="0" dirty="0">
                <a:solidFill>
                  <a:srgbClr val="575757"/>
                </a:solidFill>
                <a:effectLst/>
                <a:latin typeface="Arial" panose="020B0604020202020204" pitchFamily="34" charset="0"/>
              </a:rPr>
              <a:t>Gan eagla a bheith ort roimh an bhfiaclóir</a:t>
            </a:r>
          </a:p>
          <a:p>
            <a:pPr marL="342900" indent="-342900" algn="l" rtl="0">
              <a:buClr>
                <a:srgbClr val="9C3FD8"/>
              </a:buClr>
              <a:buFont typeface="Courier New" panose="02070309020205020404" pitchFamily="49" charset="0"/>
              <a:buChar char="o"/>
            </a:pPr>
            <a:r>
              <a:rPr lang="ga-ie" sz="2400" dirty="0">
                <a:solidFill>
                  <a:srgbClr val="575757"/>
                </a:solidFill>
                <a:latin typeface="Arial" panose="020B0604020202020204" pitchFamily="34" charset="0"/>
              </a:rPr>
              <a:t>Conas iPad a úsáid.</a:t>
            </a:r>
          </a:p>
          <a:p>
            <a:pPr marL="342900" indent="-342900" algn="l" rtl="0">
              <a:buClr>
                <a:srgbClr val="9C3FD8"/>
              </a:buClr>
              <a:buFont typeface="Courier New" panose="02070309020205020404" pitchFamily="49" charset="0"/>
              <a:buChar char="o"/>
            </a:pPr>
            <a:r>
              <a:rPr lang="ga-ie" sz="2400" b="0" i="0" dirty="0">
                <a:solidFill>
                  <a:srgbClr val="575757"/>
                </a:solidFill>
                <a:effectLst/>
                <a:latin typeface="Arial" panose="020B0604020202020204" pitchFamily="34" charset="0"/>
              </a:rPr>
              <a:t>Barráin píotsa.</a:t>
            </a:r>
          </a:p>
          <a:p>
            <a:pPr marL="342900" indent="-342900" algn="l" rtl="0">
              <a:buClr>
                <a:srgbClr val="9C3FD8"/>
              </a:buClr>
              <a:buFont typeface="Courier New" panose="02070309020205020404" pitchFamily="49" charset="0"/>
              <a:buChar char="o"/>
            </a:pPr>
            <a:r>
              <a:rPr lang="ga-ie" sz="2400" dirty="0">
                <a:solidFill>
                  <a:srgbClr val="575757"/>
                </a:solidFill>
                <a:latin typeface="Arial" panose="020B0604020202020204" pitchFamily="34" charset="0"/>
              </a:rPr>
              <a:t>D’fhéadfainn léamh do dhaoine nach féidir léamh.</a:t>
            </a:r>
          </a:p>
          <a:p>
            <a:pPr marL="342900" indent="-342900" algn="l" rtl="0">
              <a:buClr>
                <a:srgbClr val="9C3FD8"/>
              </a:buClr>
              <a:buFont typeface="Courier New" panose="02070309020205020404" pitchFamily="49" charset="0"/>
              <a:buChar char="o"/>
            </a:pPr>
            <a:r>
              <a:rPr lang="ga-ie" sz="2400" b="0" i="0" dirty="0">
                <a:solidFill>
                  <a:srgbClr val="575757"/>
                </a:solidFill>
                <a:effectLst/>
                <a:latin typeface="Arial" panose="020B0604020202020204" pitchFamily="34" charset="0"/>
              </a:rPr>
              <a:t>Rudaí a bhíonn ar snámh</a:t>
            </a:r>
          </a:p>
          <a:p>
            <a:pPr marL="342900" indent="-342900" algn="l" rtl="0">
              <a:buClr>
                <a:srgbClr val="9C3FD8"/>
              </a:buClr>
              <a:buFont typeface="Courier New" panose="02070309020205020404" pitchFamily="49" charset="0"/>
              <a:buChar char="o"/>
            </a:pPr>
            <a:r>
              <a:rPr lang="ga-ie" sz="2400" dirty="0">
                <a:solidFill>
                  <a:srgbClr val="575757"/>
                </a:solidFill>
                <a:latin typeface="Arial" panose="020B0604020202020204" pitchFamily="34" charset="0"/>
              </a:rPr>
              <a:t>Sram agus pasta.</a:t>
            </a:r>
          </a:p>
          <a:p>
            <a:pPr marL="342900" indent="-342900" algn="l" rtl="0">
              <a:buClr>
                <a:srgbClr val="9C3FD8"/>
              </a:buClr>
              <a:buFont typeface="Courier New" panose="02070309020205020404" pitchFamily="49" charset="0"/>
              <a:buChar char="o"/>
            </a:pPr>
            <a:r>
              <a:rPr lang="ga-ie" sz="2400" b="0" i="0" dirty="0">
                <a:solidFill>
                  <a:srgbClr val="575757"/>
                </a:solidFill>
                <a:effectLst/>
                <a:latin typeface="Arial" panose="020B0604020202020204" pitchFamily="34" charset="0"/>
              </a:rPr>
              <a:t>Litriú.</a:t>
            </a:r>
          </a:p>
        </p:txBody>
      </p:sp>
      <p:pic>
        <p:nvPicPr>
          <p:cNvPr id="5" name="Picture 4">
            <a:extLst>
              <a:ext uri="{FF2B5EF4-FFF2-40B4-BE49-F238E27FC236}">
                <a16:creationId xmlns:a16="http://schemas.microsoft.com/office/drawing/2014/main" id="{B5E97501-B5A5-B63A-799E-1C4D0CF6614B}"/>
              </a:ext>
            </a:extLst>
          </p:cNvPr>
          <p:cNvPicPr>
            <a:picLocks noChangeAspect="1"/>
          </p:cNvPicPr>
          <p:nvPr/>
        </p:nvPicPr>
        <p:blipFill>
          <a:blip r:embed="rId4"/>
          <a:stretch>
            <a:fillRect/>
          </a:stretch>
        </p:blipFill>
        <p:spPr>
          <a:xfrm>
            <a:off x="329000" y="264354"/>
            <a:ext cx="11117934" cy="516801"/>
          </a:xfrm>
          <a:prstGeom prst="rect">
            <a:avLst/>
          </a:prstGeom>
        </p:spPr>
      </p:pic>
      <p:pic>
        <p:nvPicPr>
          <p:cNvPr id="7" name="Picture 6" descr="Icon&#10;&#10;Description automatically generated">
            <a:extLst>
              <a:ext uri="{FF2B5EF4-FFF2-40B4-BE49-F238E27FC236}">
                <a16:creationId xmlns:a16="http://schemas.microsoft.com/office/drawing/2014/main" id="{373A7C5D-F7A2-BAF3-90C9-C02CF54E4AE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11179" y="894052"/>
            <a:ext cx="1007241" cy="1007241"/>
          </a:xfrm>
          <a:prstGeom prst="rect">
            <a:avLst/>
          </a:prstGeom>
        </p:spPr>
      </p:pic>
      <p:sp>
        <p:nvSpPr>
          <p:cNvPr id="9" name="Google Shape;178;p4">
            <a:extLst>
              <a:ext uri="{FF2B5EF4-FFF2-40B4-BE49-F238E27FC236}">
                <a16:creationId xmlns:a16="http://schemas.microsoft.com/office/drawing/2014/main" id="{36BF243A-ECB8-B13D-280B-78C664DE981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dirty="0">
                <a:ln>
                  <a:noFill/>
                </a:ln>
                <a:solidFill>
                  <a:schemeClr val="tx1"/>
                </a:solidFill>
                <a:effectLst/>
                <a:uLnTx/>
                <a:uFillTx/>
                <a:latin typeface="Arial"/>
                <a:cs typeface="Arial"/>
                <a:sym typeface="Arial"/>
              </a:rPr>
              <a:t>Aonad </a:t>
            </a:r>
            <a:r>
              <a:rPr lang="en-GB" sz="1800" b="1" i="0" u="none" strike="noStrike" kern="0" cap="none" spc="0" normalizeH="0" noProof="0" dirty="0">
                <a:ln>
                  <a:noFill/>
                </a:ln>
                <a:solidFill>
                  <a:schemeClr val="tx1"/>
                </a:solidFill>
                <a:effectLst/>
                <a:uLnTx/>
                <a:uFillTx/>
                <a:latin typeface="Arial"/>
                <a:cs typeface="Arial"/>
                <a:sym typeface="Arial"/>
              </a:rPr>
              <a:t>3</a:t>
            </a:r>
            <a:r>
              <a:rPr lang="ga-ie" sz="1800" b="1" i="0" u="none" strike="noStrike" kern="0" cap="none" spc="0" normalizeH="0" noProof="0" dirty="0">
                <a:ln>
                  <a:noFill/>
                </a:ln>
                <a:solidFill>
                  <a:schemeClr val="tx1"/>
                </a:solidFill>
                <a:effectLst/>
                <a:uLnTx/>
                <a:uFillTx/>
                <a:latin typeface="Arial"/>
                <a:cs typeface="Arial"/>
                <a:sym typeface="Arial"/>
              </a:rPr>
              <a:t>, Gníomhaíocht 4</a:t>
            </a:r>
          </a:p>
        </p:txBody>
      </p:sp>
      <p:sp>
        <p:nvSpPr>
          <p:cNvPr id="10" name="TextBox 9">
            <a:extLst>
              <a:ext uri="{FF2B5EF4-FFF2-40B4-BE49-F238E27FC236}">
                <a16:creationId xmlns:a16="http://schemas.microsoft.com/office/drawing/2014/main" id="{83E321CE-9BF0-652A-D19D-E3FAD5E0AC27}"/>
              </a:ext>
            </a:extLst>
          </p:cNvPr>
          <p:cNvSpPr txBox="1"/>
          <p:nvPr/>
        </p:nvSpPr>
        <p:spPr>
          <a:xfrm>
            <a:off x="869244" y="2059394"/>
            <a:ext cx="2792227" cy="2739211"/>
          </a:xfrm>
          <a:prstGeom prst="rect">
            <a:avLst/>
          </a:prstGeom>
          <a:noFill/>
        </p:spPr>
        <p:txBody>
          <a:bodyPr wrap="square" rtlCol="0">
            <a:spAutoFit/>
          </a:bodyPr>
          <a:lstStyle/>
          <a:p>
            <a:pPr rtl="0"/>
            <a:r>
              <a:rPr lang="ga-ie" sz="2400" dirty="0">
                <a:solidFill>
                  <a:srgbClr val="9C3FD8"/>
                </a:solidFill>
              </a:rPr>
              <a:t>Seo mar a d’fhreagair grúpa páistí 6 bliana d’aois an cheist: </a:t>
            </a:r>
          </a:p>
          <a:p>
            <a:pPr rtl="0"/>
            <a:r>
              <a:rPr lang="ga-ie" sz="2400" dirty="0">
                <a:solidFill>
                  <a:srgbClr val="9C3FD8"/>
                </a:solidFill>
              </a:rPr>
              <a:t>“Cén ábhar a bhféadfá ceacht a mhúineadh air?</a:t>
            </a:r>
            <a:r>
              <a:rPr lang="ga-ie" sz="2800" dirty="0">
                <a:solidFill>
                  <a:srgbClr val="9C3FD8"/>
                </a:solidFill>
              </a:rPr>
              <a:t>”</a:t>
            </a:r>
          </a:p>
        </p:txBody>
      </p:sp>
      <p:sp>
        <p:nvSpPr>
          <p:cNvPr id="11" name="TextBox 10">
            <a:extLst>
              <a:ext uri="{FF2B5EF4-FFF2-40B4-BE49-F238E27FC236}">
                <a16:creationId xmlns:a16="http://schemas.microsoft.com/office/drawing/2014/main" id="{CEA2AD63-4F67-0B52-B207-18817C65D286}"/>
              </a:ext>
            </a:extLst>
          </p:cNvPr>
          <p:cNvSpPr txBox="1"/>
          <p:nvPr/>
        </p:nvSpPr>
        <p:spPr>
          <a:xfrm>
            <a:off x="552450" y="5509061"/>
            <a:ext cx="10558729" cy="830997"/>
          </a:xfrm>
          <a:prstGeom prst="rect">
            <a:avLst/>
          </a:prstGeom>
          <a:noFill/>
        </p:spPr>
        <p:txBody>
          <a:bodyPr wrap="square" rtlCol="0">
            <a:spAutoFit/>
          </a:bodyPr>
          <a:lstStyle/>
          <a:p>
            <a:pPr algn="ctr" rtl="0"/>
            <a:r>
              <a:rPr lang="ga-ie" sz="2400" b="1" dirty="0">
                <a:solidFill>
                  <a:srgbClr val="5DC973"/>
                </a:solidFill>
              </a:rPr>
              <a:t>Ag baint leas as an méid a d’fhoghlaim tú ó ghníomhaíochtaí Chonairí, cén ábhar a bhféadfá ceacht </a:t>
            </a:r>
            <a:r>
              <a:rPr lang="ga-ie" sz="2400" b="1" u="sng" dirty="0">
                <a:solidFill>
                  <a:srgbClr val="5DC973"/>
                </a:solidFill>
              </a:rPr>
              <a:t>gairid</a:t>
            </a:r>
            <a:r>
              <a:rPr lang="ga-ie" sz="2400" b="1" dirty="0">
                <a:solidFill>
                  <a:srgbClr val="5DC973"/>
                </a:solidFill>
              </a:rPr>
              <a:t> a mhúineadh air?</a:t>
            </a:r>
            <a:endParaRPr lang="en-IE" sz="2800" b="1" dirty="0">
              <a:solidFill>
                <a:srgbClr val="5DC973"/>
              </a:solidFill>
            </a:endParaRPr>
          </a:p>
        </p:txBody>
      </p:sp>
    </p:spTree>
    <p:extLst>
      <p:ext uri="{BB962C8B-B14F-4D97-AF65-F5344CB8AC3E}">
        <p14:creationId xmlns:p14="http://schemas.microsoft.com/office/powerpoint/2010/main" val="7139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3399</Words>
  <Application>Microsoft Office PowerPoint</Application>
  <PresentationFormat>Widescreen</PresentationFormat>
  <Paragraphs>340</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 Black</vt:lpstr>
      <vt:lpstr>Prompt</vt:lpstr>
      <vt:lpstr>Courier New</vt:lpstr>
      <vt:lpstr>Arial</vt:lpstr>
      <vt:lpstr>Calibri</vt:lpstr>
      <vt:lpstr>Office Theme</vt:lpstr>
      <vt:lpstr>1_Office Theme</vt:lpstr>
      <vt:lpstr>Conairí</vt:lpstr>
      <vt:lpstr>Aonad 3: Spriocanna agus spreagadh</vt:lpstr>
      <vt:lpstr>Aonad 3, Réamheolas</vt:lpstr>
      <vt:lpstr>Aonad 3, Gníomhaíocht 1</vt:lpstr>
      <vt:lpstr>Aonad 3, Gníomhaíocht 1</vt:lpstr>
      <vt:lpstr>Aonad 3, Gníomhaíocht 2</vt:lpstr>
      <vt:lpstr>Aonad 3, Gníomhaíocht 2</vt:lpstr>
      <vt:lpstr>PowerPoint Presentation</vt:lpstr>
      <vt:lpstr>PowerPoint Presentation</vt:lpstr>
      <vt:lpstr>PowerPoint Presentation</vt:lpstr>
      <vt:lpstr>Aonad 3, Gníomhaíocht le cois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37</cp:revision>
  <dcterms:created xsi:type="dcterms:W3CDTF">2022-07-12T11:58:05Z</dcterms:created>
  <dcterms:modified xsi:type="dcterms:W3CDTF">2024-08-31T15:43:21Z</dcterms:modified>
</cp:coreProperties>
</file>