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71" r:id="rId2"/>
  </p:sldMasterIdLst>
  <p:notesMasterIdLst>
    <p:notesMasterId r:id="rId23"/>
  </p:notesMasterIdLst>
  <p:sldIdLst>
    <p:sldId id="256" r:id="rId3"/>
    <p:sldId id="257" r:id="rId4"/>
    <p:sldId id="286" r:id="rId5"/>
    <p:sldId id="284" r:id="rId6"/>
    <p:sldId id="306" r:id="rId7"/>
    <p:sldId id="297" r:id="rId8"/>
    <p:sldId id="307" r:id="rId9"/>
    <p:sldId id="308" r:id="rId10"/>
    <p:sldId id="309" r:id="rId11"/>
    <p:sldId id="310" r:id="rId12"/>
    <p:sldId id="311" r:id="rId13"/>
    <p:sldId id="312" r:id="rId14"/>
    <p:sldId id="313" r:id="rId15"/>
    <p:sldId id="266" r:id="rId16"/>
    <p:sldId id="302" r:id="rId17"/>
    <p:sldId id="314" r:id="rId18"/>
    <p:sldId id="315" r:id="rId19"/>
    <p:sldId id="296" r:id="rId20"/>
    <p:sldId id="294" r:id="rId21"/>
    <p:sldId id="295" r:id="rId22"/>
  </p:sldIdLst>
  <p:sldSz cx="12192000" cy="6858000"/>
  <p:notesSz cx="6858000" cy="9144000"/>
  <p:embeddedFontLst>
    <p:embeddedFont>
      <p:font typeface="Arial Black" panose="020B0A04020102020204" pitchFamily="3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6" roundtripDataSignature="AMtx7mgpo2erKjDrfpdlHpY8TWg8EfbiG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C6F3"/>
    <a:srgbClr val="A958DD"/>
    <a:srgbClr val="FF826A"/>
    <a:srgbClr val="E6E6E6"/>
    <a:srgbClr val="5DC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C22D7A-A71E-4F7F-B25F-03412A6EF1EF}">
  <a:tblStyle styleId="{D0C22D7A-A71E-4F7F-B25F-03412A6EF1EF}" styleName="Table_0">
    <a:wholeTbl>
      <a:tcTxStyle b="off" i="off">
        <a:font>
          <a:latin typeface="Arial"/>
          <a:ea typeface="Arial"/>
          <a:cs typeface="Arial"/>
        </a:font>
        <a:schemeClr val="dk1"/>
      </a:tcTxStyle>
      <a:tcStyle>
        <a:tcBdr>
          <a:left>
            <a:ln w="12700" cap="flat" cmpd="sng">
              <a:solidFill>
                <a:schemeClr val="accent2"/>
              </a:solidFill>
              <a:prstDash val="solid"/>
              <a:round/>
              <a:headEnd type="none" w="sm" len="sm"/>
              <a:tailEnd type="none" w="sm" len="sm"/>
            </a:ln>
          </a:left>
          <a:right>
            <a:ln w="12700" cap="flat" cmpd="sng">
              <a:solidFill>
                <a:schemeClr val="accent2"/>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12700" cap="flat" cmpd="sng">
              <a:solidFill>
                <a:schemeClr val="accent2"/>
              </a:solidFill>
              <a:prstDash val="solid"/>
              <a:round/>
              <a:headEnd type="none" w="sm" len="sm"/>
              <a:tailEnd type="none" w="sm" len="sm"/>
            </a:ln>
          </a:insideH>
          <a:insideV>
            <a:ln w="12700" cap="flat" cmpd="sng">
              <a:solidFill>
                <a:schemeClr val="accent2"/>
              </a:solidFill>
              <a:prstDash val="solid"/>
              <a:round/>
              <a:headEnd type="none" w="sm" len="sm"/>
              <a:tailEnd type="none" w="sm" len="sm"/>
            </a:ln>
          </a:insideV>
        </a:tcBdr>
        <a:fill>
          <a:solidFill>
            <a:srgbClr val="FCECE7"/>
          </a:solidFill>
        </a:fill>
      </a:tcStyle>
    </a:wholeTbl>
    <a:band1H>
      <a:tcTxStyle/>
      <a:tcStyle>
        <a:tcBdr/>
        <a:fill>
          <a:solidFill>
            <a:srgbClr val="F8D6CC"/>
          </a:solidFill>
        </a:fill>
      </a:tcStyle>
    </a:band1H>
    <a:band2H>
      <a:tcTxStyle/>
      <a:tcStyle>
        <a:tcBdr/>
      </a:tcStyle>
    </a:band2H>
    <a:band1V>
      <a:tcTxStyle/>
      <a:tcStyle>
        <a:tcBdr/>
        <a:fill>
          <a:solidFill>
            <a:srgbClr val="F8D6CC"/>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accent2"/>
              </a:solidFill>
              <a:prstDash val="solid"/>
              <a:round/>
              <a:headEnd type="none" w="sm" len="sm"/>
              <a:tailEnd type="none" w="sm" len="sm"/>
            </a:ln>
          </a:top>
        </a:tcBdr>
        <a:fill>
          <a:solidFill>
            <a:srgbClr val="FCECE7"/>
          </a:solidFill>
        </a:fill>
      </a:tcStyle>
    </a:lastRow>
    <a:seCell>
      <a:tcTxStyle/>
      <a:tcStyle>
        <a:tcBdr/>
      </a:tcStyle>
    </a:seCell>
    <a:swCell>
      <a:tcTxStyle/>
      <a:tcStyle>
        <a:tcBdr/>
      </a:tcStyle>
    </a:swCell>
    <a:firstRow>
      <a:tcTxStyle b="on" i="off"/>
      <a:tcStyle>
        <a:tcBdr/>
        <a:fill>
          <a:solidFill>
            <a:srgbClr val="FCECE7"/>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626" autoAdjust="0"/>
  </p:normalViewPr>
  <p:slideViewPr>
    <p:cSldViewPr snapToGrid="0">
      <p:cViewPr varScale="1">
        <p:scale>
          <a:sx n="69" d="100"/>
          <a:sy n="69" d="100"/>
        </p:scale>
        <p:origin x="765" y="36"/>
      </p:cViewPr>
      <p:guideLst/>
    </p:cSldViewPr>
  </p:slideViewPr>
  <p:notesTextViewPr>
    <p:cViewPr>
      <p:scale>
        <a:sx n="1" d="1"/>
        <a:sy n="1" d="1"/>
      </p:scale>
      <p:origin x="0" y="0"/>
    </p:cViewPr>
  </p:notesTextViewPr>
  <p:notesViewPr>
    <p:cSldViewPr snapToGrid="0">
      <p:cViewPr varScale="1">
        <p:scale>
          <a:sx n="68" d="100"/>
          <a:sy n="68" d="100"/>
        </p:scale>
        <p:origin x="2592"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2.fntdata"/><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1.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36" Type="http://customschemas.google.com/relationships/presentationmetadata" Target="metadata"/><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7D3170-F7CE-4130-A656-84157F15D38F}" type="doc">
      <dgm:prSet loTypeId="urn:microsoft.com/office/officeart/2005/8/layout/arrow5" loCatId="relationship" qsTypeId="urn:microsoft.com/office/officeart/2005/8/quickstyle/simple1" qsCatId="simple" csTypeId="urn:microsoft.com/office/officeart/2005/8/colors/accent3_1" csCatId="accent3" phldr="1"/>
      <dgm:spPr/>
      <dgm:t>
        <a:bodyPr/>
        <a:lstStyle/>
        <a:p>
          <a:endParaRPr lang="en-GB"/>
        </a:p>
      </dgm:t>
    </dgm:pt>
    <dgm:pt modelId="{209470B6-4604-4FD8-859D-1B772E1CAEF1}">
      <dgm:prSet phldrT="[Text]"/>
      <dgm:spPr/>
      <dgm:t>
        <a:bodyPr/>
        <a:lstStyle/>
        <a:p>
          <a:pPr>
            <a:buClr>
              <a:srgbClr val="01334E"/>
            </a:buClr>
            <a:buSzPts val="1600"/>
            <a:buNone/>
          </a:pPr>
          <a:r>
            <a:rPr lang="en-IE" dirty="0">
              <a:solidFill>
                <a:schemeClr val="tx1"/>
              </a:solidFill>
              <a:effectLst/>
              <a:latin typeface="Arial" panose="020B0604020202020204" pitchFamily="34" charset="0"/>
              <a:ea typeface="Times New Roman" panose="02020603050405020304" pitchFamily="18" charset="0"/>
            </a:rPr>
            <a:t>Body Smart</a:t>
          </a:r>
          <a:endParaRPr lang="en-GB" dirty="0"/>
        </a:p>
      </dgm:t>
    </dgm:pt>
    <dgm:pt modelId="{F5D06E01-ECD3-42FC-84F5-FEBE1ED8F44F}" type="parTrans" cxnId="{F28BAFEE-08A5-4284-B9C7-C068A835B518}">
      <dgm:prSet/>
      <dgm:spPr/>
      <dgm:t>
        <a:bodyPr/>
        <a:lstStyle/>
        <a:p>
          <a:endParaRPr lang="en-GB"/>
        </a:p>
      </dgm:t>
    </dgm:pt>
    <dgm:pt modelId="{04D80150-8702-48D1-ABB9-96024AFCC276}" type="sibTrans" cxnId="{F28BAFEE-08A5-4284-B9C7-C068A835B518}">
      <dgm:prSet/>
      <dgm:spPr/>
      <dgm:t>
        <a:bodyPr/>
        <a:lstStyle/>
        <a:p>
          <a:endParaRPr lang="en-GB"/>
        </a:p>
      </dgm:t>
    </dgm:pt>
    <dgm:pt modelId="{F3C53466-7EB9-49C9-A119-0EC93282E6C8}">
      <dgm:prSet phldrT="[Text]"/>
      <dgm:spPr/>
      <dgm:t>
        <a:bodyPr/>
        <a:lstStyle/>
        <a:p>
          <a:pPr>
            <a:buNone/>
          </a:pPr>
          <a:r>
            <a:rPr lang="en-IE" dirty="0">
              <a:solidFill>
                <a:schemeClr val="tx1"/>
              </a:solidFill>
              <a:effectLst/>
              <a:latin typeface="Arial" panose="020B0604020202020204" pitchFamily="34" charset="0"/>
              <a:ea typeface="Times New Roman" panose="02020603050405020304" pitchFamily="18" charset="0"/>
            </a:rPr>
            <a:t>Word Smart</a:t>
          </a:r>
          <a:endParaRPr lang="en-GB" dirty="0"/>
        </a:p>
      </dgm:t>
    </dgm:pt>
    <dgm:pt modelId="{BA13C730-06A4-4477-A490-33E7D90573F1}" type="parTrans" cxnId="{70E90817-274E-4FF7-BB33-32CD853FDC7A}">
      <dgm:prSet/>
      <dgm:spPr/>
      <dgm:t>
        <a:bodyPr/>
        <a:lstStyle/>
        <a:p>
          <a:endParaRPr lang="en-GB"/>
        </a:p>
      </dgm:t>
    </dgm:pt>
    <dgm:pt modelId="{07CE58AD-C163-4E24-A866-D0F89242F206}" type="sibTrans" cxnId="{70E90817-274E-4FF7-BB33-32CD853FDC7A}">
      <dgm:prSet/>
      <dgm:spPr/>
      <dgm:t>
        <a:bodyPr/>
        <a:lstStyle/>
        <a:p>
          <a:endParaRPr lang="en-GB"/>
        </a:p>
      </dgm:t>
    </dgm:pt>
    <dgm:pt modelId="{980350DB-1003-4FC9-8C33-1C89C6BA782C}">
      <dgm:prSet phldrT="[Text]"/>
      <dgm:spPr/>
      <dgm:t>
        <a:bodyPr/>
        <a:lstStyle/>
        <a:p>
          <a:pPr>
            <a:buClr>
              <a:srgbClr val="01334E"/>
            </a:buClr>
            <a:buSzPts val="1600"/>
            <a:buNone/>
          </a:pPr>
          <a:r>
            <a:rPr lang="en-IE" dirty="0">
              <a:solidFill>
                <a:schemeClr val="tx1"/>
              </a:solidFill>
              <a:effectLst/>
              <a:latin typeface="Arial" panose="020B0604020202020204" pitchFamily="34" charset="0"/>
              <a:ea typeface="Times New Roman" panose="02020603050405020304" pitchFamily="18" charset="0"/>
            </a:rPr>
            <a:t>People Smart</a:t>
          </a:r>
          <a:endParaRPr lang="en-GB" dirty="0"/>
        </a:p>
      </dgm:t>
    </dgm:pt>
    <dgm:pt modelId="{9C14A6DC-611C-4305-81EB-6739715674F4}" type="parTrans" cxnId="{AAC51FA1-2F3B-4734-BC08-C7DEC1D557BC}">
      <dgm:prSet/>
      <dgm:spPr/>
      <dgm:t>
        <a:bodyPr/>
        <a:lstStyle/>
        <a:p>
          <a:endParaRPr lang="en-GB"/>
        </a:p>
      </dgm:t>
    </dgm:pt>
    <dgm:pt modelId="{08357A2E-E55D-4D7E-A054-5750CC47B4F2}" type="sibTrans" cxnId="{AAC51FA1-2F3B-4734-BC08-C7DEC1D557BC}">
      <dgm:prSet/>
      <dgm:spPr/>
      <dgm:t>
        <a:bodyPr/>
        <a:lstStyle/>
        <a:p>
          <a:endParaRPr lang="en-GB"/>
        </a:p>
      </dgm:t>
    </dgm:pt>
    <dgm:pt modelId="{F577EA9F-6CF8-4BF8-9B7A-1E0323C3F783}">
      <dgm:prSet/>
      <dgm:spPr/>
      <dgm:t>
        <a:bodyPr/>
        <a:lstStyle/>
        <a:p>
          <a:pPr>
            <a:buClr>
              <a:srgbClr val="01334E"/>
            </a:buClr>
            <a:buSzPts val="1600"/>
            <a:buNone/>
          </a:pPr>
          <a:r>
            <a:rPr lang="en-IE" dirty="0">
              <a:solidFill>
                <a:schemeClr val="tx1"/>
              </a:solidFill>
              <a:effectLst/>
              <a:latin typeface="Arial" panose="020B0604020202020204" pitchFamily="34" charset="0"/>
              <a:ea typeface="Times New Roman" panose="02020603050405020304" pitchFamily="18" charset="0"/>
            </a:rPr>
            <a:t>Self-Smart</a:t>
          </a:r>
          <a:endParaRPr lang="en-GB" dirty="0"/>
        </a:p>
      </dgm:t>
    </dgm:pt>
    <dgm:pt modelId="{C248F1B8-1C09-4A1A-B7B2-AEFB0AC7D41A}" type="parTrans" cxnId="{BF38E9DE-CFAB-41C9-93C2-023AC44A893F}">
      <dgm:prSet/>
      <dgm:spPr/>
      <dgm:t>
        <a:bodyPr/>
        <a:lstStyle/>
        <a:p>
          <a:endParaRPr lang="en-GB"/>
        </a:p>
      </dgm:t>
    </dgm:pt>
    <dgm:pt modelId="{97025734-4571-4220-A1C9-10F6F1470C74}" type="sibTrans" cxnId="{BF38E9DE-CFAB-41C9-93C2-023AC44A893F}">
      <dgm:prSet/>
      <dgm:spPr/>
      <dgm:t>
        <a:bodyPr/>
        <a:lstStyle/>
        <a:p>
          <a:endParaRPr lang="en-GB"/>
        </a:p>
      </dgm:t>
    </dgm:pt>
    <dgm:pt modelId="{D32E3CDA-08E6-4EF3-A39C-CE864EFA53EF}">
      <dgm:prSet/>
      <dgm:spPr/>
      <dgm:t>
        <a:bodyPr/>
        <a:lstStyle/>
        <a:p>
          <a:r>
            <a:rPr lang="en-IE" b="0" dirty="0"/>
            <a:t>Sound Smart</a:t>
          </a:r>
          <a:endParaRPr lang="en-GB" b="0" dirty="0"/>
        </a:p>
      </dgm:t>
    </dgm:pt>
    <dgm:pt modelId="{CFC09061-AB06-4D3E-80FE-3E498B11DD7C}" type="parTrans" cxnId="{D9FFC4BE-827D-4E6B-A81B-6969620449A5}">
      <dgm:prSet/>
      <dgm:spPr/>
      <dgm:t>
        <a:bodyPr/>
        <a:lstStyle/>
        <a:p>
          <a:endParaRPr lang="en-GB"/>
        </a:p>
      </dgm:t>
    </dgm:pt>
    <dgm:pt modelId="{CD038360-AA08-46CB-BD1C-77D68C2D584C}" type="sibTrans" cxnId="{D9FFC4BE-827D-4E6B-A81B-6969620449A5}">
      <dgm:prSet/>
      <dgm:spPr/>
      <dgm:t>
        <a:bodyPr/>
        <a:lstStyle/>
        <a:p>
          <a:endParaRPr lang="en-GB"/>
        </a:p>
      </dgm:t>
    </dgm:pt>
    <dgm:pt modelId="{80F66D32-D8DA-427A-8F8C-D950D6268654}">
      <dgm:prSet/>
      <dgm:spPr/>
      <dgm:t>
        <a:bodyPr/>
        <a:lstStyle/>
        <a:p>
          <a:r>
            <a:rPr lang="en-IE" b="0" dirty="0"/>
            <a:t>Nature Smart</a:t>
          </a:r>
          <a:endParaRPr lang="en-GB" b="0" dirty="0"/>
        </a:p>
      </dgm:t>
    </dgm:pt>
    <dgm:pt modelId="{7AF65A6F-D097-4DF2-A52D-3E3E37632F6C}" type="parTrans" cxnId="{93844802-3409-4767-A1A2-AE89127B2334}">
      <dgm:prSet/>
      <dgm:spPr/>
      <dgm:t>
        <a:bodyPr/>
        <a:lstStyle/>
        <a:p>
          <a:endParaRPr lang="en-GB"/>
        </a:p>
      </dgm:t>
    </dgm:pt>
    <dgm:pt modelId="{0055D76F-CF9D-421C-B0B2-1B26A9D13D6B}" type="sibTrans" cxnId="{93844802-3409-4767-A1A2-AE89127B2334}">
      <dgm:prSet/>
      <dgm:spPr/>
      <dgm:t>
        <a:bodyPr/>
        <a:lstStyle/>
        <a:p>
          <a:endParaRPr lang="en-GB"/>
        </a:p>
      </dgm:t>
    </dgm:pt>
    <dgm:pt modelId="{FD829154-0663-41D0-AFE9-B34D4D3A5E0D}">
      <dgm:prSet/>
      <dgm:spPr/>
      <dgm:t>
        <a:bodyPr/>
        <a:lstStyle/>
        <a:p>
          <a:r>
            <a:rPr lang="en-IE" b="0" dirty="0"/>
            <a:t>Image Smart</a:t>
          </a:r>
          <a:endParaRPr lang="en-GB" b="0" dirty="0"/>
        </a:p>
      </dgm:t>
    </dgm:pt>
    <dgm:pt modelId="{928151AA-7138-4D26-BA3B-F8EF8629744F}" type="parTrans" cxnId="{1C4C4F95-74B8-4B17-A5C1-D2FB3E245256}">
      <dgm:prSet/>
      <dgm:spPr/>
      <dgm:t>
        <a:bodyPr/>
        <a:lstStyle/>
        <a:p>
          <a:endParaRPr lang="en-GB"/>
        </a:p>
      </dgm:t>
    </dgm:pt>
    <dgm:pt modelId="{A99135F3-8EFD-4CF0-8B58-9E5B1D122845}" type="sibTrans" cxnId="{1C4C4F95-74B8-4B17-A5C1-D2FB3E245256}">
      <dgm:prSet/>
      <dgm:spPr/>
      <dgm:t>
        <a:bodyPr/>
        <a:lstStyle/>
        <a:p>
          <a:endParaRPr lang="en-GB"/>
        </a:p>
      </dgm:t>
    </dgm:pt>
    <dgm:pt modelId="{C23A2083-0F67-458A-A4AC-2C0793CDD895}">
      <dgm:prSet/>
      <dgm:spPr/>
      <dgm:t>
        <a:bodyPr/>
        <a:lstStyle/>
        <a:p>
          <a:r>
            <a:rPr lang="en-IE" b="0" dirty="0"/>
            <a:t>Logic Smart</a:t>
          </a:r>
          <a:endParaRPr lang="en-GB" b="0" dirty="0"/>
        </a:p>
      </dgm:t>
    </dgm:pt>
    <dgm:pt modelId="{51EF3A53-04F0-41AA-9D12-E20FE125B93A}" type="parTrans" cxnId="{779721C3-61C3-4182-91B6-27F971BCB459}">
      <dgm:prSet/>
      <dgm:spPr/>
      <dgm:t>
        <a:bodyPr/>
        <a:lstStyle/>
        <a:p>
          <a:endParaRPr lang="en-GB"/>
        </a:p>
      </dgm:t>
    </dgm:pt>
    <dgm:pt modelId="{40C17496-6D52-4522-8D77-E558FE7F4A40}" type="sibTrans" cxnId="{779721C3-61C3-4182-91B6-27F971BCB459}">
      <dgm:prSet/>
      <dgm:spPr/>
      <dgm:t>
        <a:bodyPr/>
        <a:lstStyle/>
        <a:p>
          <a:endParaRPr lang="en-GB"/>
        </a:p>
      </dgm:t>
    </dgm:pt>
    <dgm:pt modelId="{419EEEF5-CF54-44E9-A3A0-49C6FBD46BFA}" type="pres">
      <dgm:prSet presAssocID="{907D3170-F7CE-4130-A656-84157F15D38F}" presName="diagram" presStyleCnt="0">
        <dgm:presLayoutVars>
          <dgm:dir/>
          <dgm:resizeHandles val="exact"/>
        </dgm:presLayoutVars>
      </dgm:prSet>
      <dgm:spPr/>
    </dgm:pt>
    <dgm:pt modelId="{525F2244-DF1F-4138-84D0-3520F4C4E6D1}" type="pres">
      <dgm:prSet presAssocID="{209470B6-4604-4FD8-859D-1B772E1CAEF1}" presName="arrow" presStyleLbl="node1" presStyleIdx="0" presStyleCnt="8">
        <dgm:presLayoutVars>
          <dgm:bulletEnabled val="1"/>
        </dgm:presLayoutVars>
      </dgm:prSet>
      <dgm:spPr/>
    </dgm:pt>
    <dgm:pt modelId="{C39FF8BD-0B87-4CEA-9082-DCB40B20F689}" type="pres">
      <dgm:prSet presAssocID="{F3C53466-7EB9-49C9-A119-0EC93282E6C8}" presName="arrow" presStyleLbl="node1" presStyleIdx="1" presStyleCnt="8">
        <dgm:presLayoutVars>
          <dgm:bulletEnabled val="1"/>
        </dgm:presLayoutVars>
      </dgm:prSet>
      <dgm:spPr/>
    </dgm:pt>
    <dgm:pt modelId="{50107736-7B6B-4566-9DE7-92D43E19E084}" type="pres">
      <dgm:prSet presAssocID="{980350DB-1003-4FC9-8C33-1C89C6BA782C}" presName="arrow" presStyleLbl="node1" presStyleIdx="2" presStyleCnt="8">
        <dgm:presLayoutVars>
          <dgm:bulletEnabled val="1"/>
        </dgm:presLayoutVars>
      </dgm:prSet>
      <dgm:spPr/>
    </dgm:pt>
    <dgm:pt modelId="{4F1DE567-715A-4B6D-90EF-A1D5D1F92800}" type="pres">
      <dgm:prSet presAssocID="{F577EA9F-6CF8-4BF8-9B7A-1E0323C3F783}" presName="arrow" presStyleLbl="node1" presStyleIdx="3" presStyleCnt="8">
        <dgm:presLayoutVars>
          <dgm:bulletEnabled val="1"/>
        </dgm:presLayoutVars>
      </dgm:prSet>
      <dgm:spPr/>
    </dgm:pt>
    <dgm:pt modelId="{F722E8D8-1D12-47F2-989A-4DCFF9A7466E}" type="pres">
      <dgm:prSet presAssocID="{D32E3CDA-08E6-4EF3-A39C-CE864EFA53EF}" presName="arrow" presStyleLbl="node1" presStyleIdx="4" presStyleCnt="8">
        <dgm:presLayoutVars>
          <dgm:bulletEnabled val="1"/>
        </dgm:presLayoutVars>
      </dgm:prSet>
      <dgm:spPr/>
    </dgm:pt>
    <dgm:pt modelId="{48C6D789-7F24-44B6-88F9-4538915F094D}" type="pres">
      <dgm:prSet presAssocID="{FD829154-0663-41D0-AFE9-B34D4D3A5E0D}" presName="arrow" presStyleLbl="node1" presStyleIdx="5" presStyleCnt="8">
        <dgm:presLayoutVars>
          <dgm:bulletEnabled val="1"/>
        </dgm:presLayoutVars>
      </dgm:prSet>
      <dgm:spPr/>
    </dgm:pt>
    <dgm:pt modelId="{382D2E65-3C2D-43B0-BF76-AE04DB1247DD}" type="pres">
      <dgm:prSet presAssocID="{C23A2083-0F67-458A-A4AC-2C0793CDD895}" presName="arrow" presStyleLbl="node1" presStyleIdx="6" presStyleCnt="8">
        <dgm:presLayoutVars>
          <dgm:bulletEnabled val="1"/>
        </dgm:presLayoutVars>
      </dgm:prSet>
      <dgm:spPr/>
    </dgm:pt>
    <dgm:pt modelId="{76124885-AB03-4AEA-B240-0BF9F24D41B7}" type="pres">
      <dgm:prSet presAssocID="{80F66D32-D8DA-427A-8F8C-D950D6268654}" presName="arrow" presStyleLbl="node1" presStyleIdx="7" presStyleCnt="8">
        <dgm:presLayoutVars>
          <dgm:bulletEnabled val="1"/>
        </dgm:presLayoutVars>
      </dgm:prSet>
      <dgm:spPr/>
    </dgm:pt>
  </dgm:ptLst>
  <dgm:cxnLst>
    <dgm:cxn modelId="{93844802-3409-4767-A1A2-AE89127B2334}" srcId="{907D3170-F7CE-4130-A656-84157F15D38F}" destId="{80F66D32-D8DA-427A-8F8C-D950D6268654}" srcOrd="7" destOrd="0" parTransId="{7AF65A6F-D097-4DF2-A52D-3E3E37632F6C}" sibTransId="{0055D76F-CF9D-421C-B0B2-1B26A9D13D6B}"/>
    <dgm:cxn modelId="{45C85A12-0A49-44EC-B639-91A7F44F636B}" type="presOf" srcId="{F577EA9F-6CF8-4BF8-9B7A-1E0323C3F783}" destId="{4F1DE567-715A-4B6D-90EF-A1D5D1F92800}" srcOrd="0" destOrd="0" presId="urn:microsoft.com/office/officeart/2005/8/layout/arrow5"/>
    <dgm:cxn modelId="{70E90817-274E-4FF7-BB33-32CD853FDC7A}" srcId="{907D3170-F7CE-4130-A656-84157F15D38F}" destId="{F3C53466-7EB9-49C9-A119-0EC93282E6C8}" srcOrd="1" destOrd="0" parTransId="{BA13C730-06A4-4477-A490-33E7D90573F1}" sibTransId="{07CE58AD-C163-4E24-A866-D0F89242F206}"/>
    <dgm:cxn modelId="{2367B93C-70B1-438A-ADFF-659FEA2C3434}" type="presOf" srcId="{C23A2083-0F67-458A-A4AC-2C0793CDD895}" destId="{382D2E65-3C2D-43B0-BF76-AE04DB1247DD}" srcOrd="0" destOrd="0" presId="urn:microsoft.com/office/officeart/2005/8/layout/arrow5"/>
    <dgm:cxn modelId="{BE4A553E-2419-463D-AF1D-600590EFB6FB}" type="presOf" srcId="{209470B6-4604-4FD8-859D-1B772E1CAEF1}" destId="{525F2244-DF1F-4138-84D0-3520F4C4E6D1}" srcOrd="0" destOrd="0" presId="urn:microsoft.com/office/officeart/2005/8/layout/arrow5"/>
    <dgm:cxn modelId="{8C571E69-6554-4841-81D8-636D221D38A8}" type="presOf" srcId="{980350DB-1003-4FC9-8C33-1C89C6BA782C}" destId="{50107736-7B6B-4566-9DE7-92D43E19E084}" srcOrd="0" destOrd="0" presId="urn:microsoft.com/office/officeart/2005/8/layout/arrow5"/>
    <dgm:cxn modelId="{1E373A73-FE32-4528-93BB-509E3AFC71A3}" type="presOf" srcId="{FD829154-0663-41D0-AFE9-B34D4D3A5E0D}" destId="{48C6D789-7F24-44B6-88F9-4538915F094D}" srcOrd="0" destOrd="0" presId="urn:microsoft.com/office/officeart/2005/8/layout/arrow5"/>
    <dgm:cxn modelId="{0B8C6E8F-D6ED-472D-9316-B4E04C89310F}" type="presOf" srcId="{907D3170-F7CE-4130-A656-84157F15D38F}" destId="{419EEEF5-CF54-44E9-A3A0-49C6FBD46BFA}" srcOrd="0" destOrd="0" presId="urn:microsoft.com/office/officeart/2005/8/layout/arrow5"/>
    <dgm:cxn modelId="{1C4C4F95-74B8-4B17-A5C1-D2FB3E245256}" srcId="{907D3170-F7CE-4130-A656-84157F15D38F}" destId="{FD829154-0663-41D0-AFE9-B34D4D3A5E0D}" srcOrd="5" destOrd="0" parTransId="{928151AA-7138-4D26-BA3B-F8EF8629744F}" sibTransId="{A99135F3-8EFD-4CF0-8B58-9E5B1D122845}"/>
    <dgm:cxn modelId="{AAC51FA1-2F3B-4734-BC08-C7DEC1D557BC}" srcId="{907D3170-F7CE-4130-A656-84157F15D38F}" destId="{980350DB-1003-4FC9-8C33-1C89C6BA782C}" srcOrd="2" destOrd="0" parTransId="{9C14A6DC-611C-4305-81EB-6739715674F4}" sibTransId="{08357A2E-E55D-4D7E-A054-5750CC47B4F2}"/>
    <dgm:cxn modelId="{C50510B8-71AC-400A-8837-E34F044746D4}" type="presOf" srcId="{80F66D32-D8DA-427A-8F8C-D950D6268654}" destId="{76124885-AB03-4AEA-B240-0BF9F24D41B7}" srcOrd="0" destOrd="0" presId="urn:microsoft.com/office/officeart/2005/8/layout/arrow5"/>
    <dgm:cxn modelId="{F14470BE-1647-4AED-8FF1-8ECE65BB5AA0}" type="presOf" srcId="{D32E3CDA-08E6-4EF3-A39C-CE864EFA53EF}" destId="{F722E8D8-1D12-47F2-989A-4DCFF9A7466E}" srcOrd="0" destOrd="0" presId="urn:microsoft.com/office/officeart/2005/8/layout/arrow5"/>
    <dgm:cxn modelId="{D9FFC4BE-827D-4E6B-A81B-6969620449A5}" srcId="{907D3170-F7CE-4130-A656-84157F15D38F}" destId="{D32E3CDA-08E6-4EF3-A39C-CE864EFA53EF}" srcOrd="4" destOrd="0" parTransId="{CFC09061-AB06-4D3E-80FE-3E498B11DD7C}" sibTransId="{CD038360-AA08-46CB-BD1C-77D68C2D584C}"/>
    <dgm:cxn modelId="{779721C3-61C3-4182-91B6-27F971BCB459}" srcId="{907D3170-F7CE-4130-A656-84157F15D38F}" destId="{C23A2083-0F67-458A-A4AC-2C0793CDD895}" srcOrd="6" destOrd="0" parTransId="{51EF3A53-04F0-41AA-9D12-E20FE125B93A}" sibTransId="{40C17496-6D52-4522-8D77-E558FE7F4A40}"/>
    <dgm:cxn modelId="{BF38E9DE-CFAB-41C9-93C2-023AC44A893F}" srcId="{907D3170-F7CE-4130-A656-84157F15D38F}" destId="{F577EA9F-6CF8-4BF8-9B7A-1E0323C3F783}" srcOrd="3" destOrd="0" parTransId="{C248F1B8-1C09-4A1A-B7B2-AEFB0AC7D41A}" sibTransId="{97025734-4571-4220-A1C9-10F6F1470C74}"/>
    <dgm:cxn modelId="{80975FE1-91EA-4B18-83B0-2EF6B6F08E40}" type="presOf" srcId="{F3C53466-7EB9-49C9-A119-0EC93282E6C8}" destId="{C39FF8BD-0B87-4CEA-9082-DCB40B20F689}" srcOrd="0" destOrd="0" presId="urn:microsoft.com/office/officeart/2005/8/layout/arrow5"/>
    <dgm:cxn modelId="{F28BAFEE-08A5-4284-B9C7-C068A835B518}" srcId="{907D3170-F7CE-4130-A656-84157F15D38F}" destId="{209470B6-4604-4FD8-859D-1B772E1CAEF1}" srcOrd="0" destOrd="0" parTransId="{F5D06E01-ECD3-42FC-84F5-FEBE1ED8F44F}" sibTransId="{04D80150-8702-48D1-ABB9-96024AFCC276}"/>
    <dgm:cxn modelId="{ECBE8AB1-8012-42C5-A9CC-95FC40E329F9}" type="presParOf" srcId="{419EEEF5-CF54-44E9-A3A0-49C6FBD46BFA}" destId="{525F2244-DF1F-4138-84D0-3520F4C4E6D1}" srcOrd="0" destOrd="0" presId="urn:microsoft.com/office/officeart/2005/8/layout/arrow5"/>
    <dgm:cxn modelId="{A02BEC9B-99D9-4CC1-A9C9-36BF718BE463}" type="presParOf" srcId="{419EEEF5-CF54-44E9-A3A0-49C6FBD46BFA}" destId="{C39FF8BD-0B87-4CEA-9082-DCB40B20F689}" srcOrd="1" destOrd="0" presId="urn:microsoft.com/office/officeart/2005/8/layout/arrow5"/>
    <dgm:cxn modelId="{2F3132E9-B80E-43E1-9043-339816A9BB48}" type="presParOf" srcId="{419EEEF5-CF54-44E9-A3A0-49C6FBD46BFA}" destId="{50107736-7B6B-4566-9DE7-92D43E19E084}" srcOrd="2" destOrd="0" presId="urn:microsoft.com/office/officeart/2005/8/layout/arrow5"/>
    <dgm:cxn modelId="{30F0244F-C70D-42F2-8A3A-8AB70FA46677}" type="presParOf" srcId="{419EEEF5-CF54-44E9-A3A0-49C6FBD46BFA}" destId="{4F1DE567-715A-4B6D-90EF-A1D5D1F92800}" srcOrd="3" destOrd="0" presId="urn:microsoft.com/office/officeart/2005/8/layout/arrow5"/>
    <dgm:cxn modelId="{B4353CA9-FE35-4FD4-BBE8-6962E1474914}" type="presParOf" srcId="{419EEEF5-CF54-44E9-A3A0-49C6FBD46BFA}" destId="{F722E8D8-1D12-47F2-989A-4DCFF9A7466E}" srcOrd="4" destOrd="0" presId="urn:microsoft.com/office/officeart/2005/8/layout/arrow5"/>
    <dgm:cxn modelId="{C875542C-CBE5-4CCE-9EE7-A9BD5F8B7BD2}" type="presParOf" srcId="{419EEEF5-CF54-44E9-A3A0-49C6FBD46BFA}" destId="{48C6D789-7F24-44B6-88F9-4538915F094D}" srcOrd="5" destOrd="0" presId="urn:microsoft.com/office/officeart/2005/8/layout/arrow5"/>
    <dgm:cxn modelId="{0F8356CB-6031-4EC8-8513-E110E5A3B051}" type="presParOf" srcId="{419EEEF5-CF54-44E9-A3A0-49C6FBD46BFA}" destId="{382D2E65-3C2D-43B0-BF76-AE04DB1247DD}" srcOrd="6" destOrd="0" presId="urn:microsoft.com/office/officeart/2005/8/layout/arrow5"/>
    <dgm:cxn modelId="{9878CACF-7B61-4CFC-8D1A-0AA844DDA458}" type="presParOf" srcId="{419EEEF5-CF54-44E9-A3A0-49C6FBD46BFA}" destId="{76124885-AB03-4AEA-B240-0BF9F24D41B7}" srcOrd="7" destOrd="0" presId="urn:microsoft.com/office/officeart/2005/8/layout/arrow5"/>
  </dgm:cxnLst>
  <dgm:bg>
    <a:noFill/>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F2244-DF1F-4138-84D0-3520F4C4E6D1}">
      <dsp:nvSpPr>
        <dsp:cNvPr id="0" name=""/>
        <dsp:cNvSpPr/>
      </dsp:nvSpPr>
      <dsp:spPr>
        <a:xfrm>
          <a:off x="5025010" y="1727"/>
          <a:ext cx="1704657" cy="1704657"/>
        </a:xfrm>
        <a:prstGeom prst="downArrow">
          <a:avLst>
            <a:gd name="adj1" fmla="val 50000"/>
            <a:gd name="adj2" fmla="val 35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Clr>
              <a:srgbClr val="01334E"/>
            </a:buClr>
            <a:buSzPts val="1600"/>
            <a:buNone/>
          </a:pPr>
          <a:r>
            <a:rPr lang="en-IE" sz="1600" kern="1200" dirty="0">
              <a:solidFill>
                <a:schemeClr val="tx1"/>
              </a:solidFill>
              <a:effectLst/>
              <a:latin typeface="Arial" panose="020B0604020202020204" pitchFamily="34" charset="0"/>
              <a:ea typeface="Times New Roman" panose="02020603050405020304" pitchFamily="18" charset="0"/>
            </a:rPr>
            <a:t>Body Smart</a:t>
          </a:r>
          <a:endParaRPr lang="en-GB" sz="1600" kern="1200" dirty="0"/>
        </a:p>
      </dsp:txBody>
      <dsp:txXfrm>
        <a:off x="5451174" y="1727"/>
        <a:ext cx="852329" cy="1406342"/>
      </dsp:txXfrm>
    </dsp:sp>
    <dsp:sp modelId="{C39FF8BD-0B87-4CEA-9082-DCB40B20F689}">
      <dsp:nvSpPr>
        <dsp:cNvPr id="0" name=""/>
        <dsp:cNvSpPr/>
      </dsp:nvSpPr>
      <dsp:spPr>
        <a:xfrm rot="2700000">
          <a:off x="6729807" y="707877"/>
          <a:ext cx="1704657" cy="1704657"/>
        </a:xfrm>
        <a:prstGeom prst="downArrow">
          <a:avLst>
            <a:gd name="adj1" fmla="val 50000"/>
            <a:gd name="adj2" fmla="val 35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IE" sz="1600" kern="1200" dirty="0">
              <a:solidFill>
                <a:schemeClr val="tx1"/>
              </a:solidFill>
              <a:effectLst/>
              <a:latin typeface="Arial" panose="020B0604020202020204" pitchFamily="34" charset="0"/>
              <a:ea typeface="Times New Roman" panose="02020603050405020304" pitchFamily="18" charset="0"/>
            </a:rPr>
            <a:t>Word Smart</a:t>
          </a:r>
          <a:endParaRPr lang="en-GB" sz="1600" kern="1200" dirty="0"/>
        </a:p>
      </dsp:txBody>
      <dsp:txXfrm>
        <a:off x="7261441" y="751564"/>
        <a:ext cx="852329" cy="1406342"/>
      </dsp:txXfrm>
    </dsp:sp>
    <dsp:sp modelId="{50107736-7B6B-4566-9DE7-92D43E19E084}">
      <dsp:nvSpPr>
        <dsp:cNvPr id="0" name=""/>
        <dsp:cNvSpPr/>
      </dsp:nvSpPr>
      <dsp:spPr>
        <a:xfrm rot="5400000">
          <a:off x="7435958" y="2412675"/>
          <a:ext cx="1704657" cy="1704657"/>
        </a:xfrm>
        <a:prstGeom prst="downArrow">
          <a:avLst>
            <a:gd name="adj1" fmla="val 50000"/>
            <a:gd name="adj2" fmla="val 35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Clr>
              <a:srgbClr val="01334E"/>
            </a:buClr>
            <a:buSzPts val="1600"/>
            <a:buNone/>
          </a:pPr>
          <a:r>
            <a:rPr lang="en-IE" sz="1600" kern="1200" dirty="0">
              <a:solidFill>
                <a:schemeClr val="tx1"/>
              </a:solidFill>
              <a:effectLst/>
              <a:latin typeface="Arial" panose="020B0604020202020204" pitchFamily="34" charset="0"/>
              <a:ea typeface="Times New Roman" panose="02020603050405020304" pitchFamily="18" charset="0"/>
            </a:rPr>
            <a:t>People Smart</a:t>
          </a:r>
          <a:endParaRPr lang="en-GB" sz="1600" kern="1200" dirty="0"/>
        </a:p>
      </dsp:txBody>
      <dsp:txXfrm rot="-5400000">
        <a:off x="7734274" y="2838839"/>
        <a:ext cx="1406342" cy="852329"/>
      </dsp:txXfrm>
    </dsp:sp>
    <dsp:sp modelId="{4F1DE567-715A-4B6D-90EF-A1D5D1F92800}">
      <dsp:nvSpPr>
        <dsp:cNvPr id="0" name=""/>
        <dsp:cNvSpPr/>
      </dsp:nvSpPr>
      <dsp:spPr>
        <a:xfrm rot="8100000">
          <a:off x="6729807" y="4117473"/>
          <a:ext cx="1704657" cy="1704657"/>
        </a:xfrm>
        <a:prstGeom prst="downArrow">
          <a:avLst>
            <a:gd name="adj1" fmla="val 50000"/>
            <a:gd name="adj2" fmla="val 35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Clr>
              <a:srgbClr val="01334E"/>
            </a:buClr>
            <a:buSzPts val="1600"/>
            <a:buNone/>
          </a:pPr>
          <a:r>
            <a:rPr lang="en-IE" sz="1600" kern="1200" dirty="0">
              <a:solidFill>
                <a:schemeClr val="tx1"/>
              </a:solidFill>
              <a:effectLst/>
              <a:latin typeface="Arial" panose="020B0604020202020204" pitchFamily="34" charset="0"/>
              <a:ea typeface="Times New Roman" panose="02020603050405020304" pitchFamily="18" charset="0"/>
            </a:rPr>
            <a:t>Self-Smart</a:t>
          </a:r>
          <a:endParaRPr lang="en-GB" sz="1600" kern="1200" dirty="0"/>
        </a:p>
      </dsp:txBody>
      <dsp:txXfrm rot="10800000">
        <a:off x="7261441" y="4372101"/>
        <a:ext cx="852329" cy="1406342"/>
      </dsp:txXfrm>
    </dsp:sp>
    <dsp:sp modelId="{F722E8D8-1D12-47F2-989A-4DCFF9A7466E}">
      <dsp:nvSpPr>
        <dsp:cNvPr id="0" name=""/>
        <dsp:cNvSpPr/>
      </dsp:nvSpPr>
      <dsp:spPr>
        <a:xfrm rot="10800000">
          <a:off x="5025010" y="4823623"/>
          <a:ext cx="1704657" cy="1704657"/>
        </a:xfrm>
        <a:prstGeom prst="downArrow">
          <a:avLst>
            <a:gd name="adj1" fmla="val 50000"/>
            <a:gd name="adj2" fmla="val 35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IE" sz="1600" b="0" kern="1200" dirty="0"/>
            <a:t>Sound Smart</a:t>
          </a:r>
          <a:endParaRPr lang="en-GB" sz="1600" b="0" kern="1200" dirty="0"/>
        </a:p>
      </dsp:txBody>
      <dsp:txXfrm rot="10800000">
        <a:off x="5451174" y="5121938"/>
        <a:ext cx="852329" cy="1406342"/>
      </dsp:txXfrm>
    </dsp:sp>
    <dsp:sp modelId="{48C6D789-7F24-44B6-88F9-4538915F094D}">
      <dsp:nvSpPr>
        <dsp:cNvPr id="0" name=""/>
        <dsp:cNvSpPr/>
      </dsp:nvSpPr>
      <dsp:spPr>
        <a:xfrm rot="13500000">
          <a:off x="3320212" y="4117473"/>
          <a:ext cx="1704657" cy="1704657"/>
        </a:xfrm>
        <a:prstGeom prst="downArrow">
          <a:avLst>
            <a:gd name="adj1" fmla="val 50000"/>
            <a:gd name="adj2" fmla="val 35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IE" sz="1600" b="0" kern="1200" dirty="0"/>
            <a:t>Image Smart</a:t>
          </a:r>
          <a:endParaRPr lang="en-GB" sz="1600" b="0" kern="1200" dirty="0"/>
        </a:p>
      </dsp:txBody>
      <dsp:txXfrm rot="10800000">
        <a:off x="3640906" y="4372101"/>
        <a:ext cx="852329" cy="1406342"/>
      </dsp:txXfrm>
    </dsp:sp>
    <dsp:sp modelId="{382D2E65-3C2D-43B0-BF76-AE04DB1247DD}">
      <dsp:nvSpPr>
        <dsp:cNvPr id="0" name=""/>
        <dsp:cNvSpPr/>
      </dsp:nvSpPr>
      <dsp:spPr>
        <a:xfrm rot="16200000">
          <a:off x="2614061" y="2412675"/>
          <a:ext cx="1704657" cy="1704657"/>
        </a:xfrm>
        <a:prstGeom prst="downArrow">
          <a:avLst>
            <a:gd name="adj1" fmla="val 50000"/>
            <a:gd name="adj2" fmla="val 35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IE" sz="1600" b="0" kern="1200" dirty="0"/>
            <a:t>Logic Smart</a:t>
          </a:r>
          <a:endParaRPr lang="en-GB" sz="1600" b="0" kern="1200" dirty="0"/>
        </a:p>
      </dsp:txBody>
      <dsp:txXfrm rot="5400000">
        <a:off x="2614062" y="2838839"/>
        <a:ext cx="1406342" cy="852329"/>
      </dsp:txXfrm>
    </dsp:sp>
    <dsp:sp modelId="{76124885-AB03-4AEA-B240-0BF9F24D41B7}">
      <dsp:nvSpPr>
        <dsp:cNvPr id="0" name=""/>
        <dsp:cNvSpPr/>
      </dsp:nvSpPr>
      <dsp:spPr>
        <a:xfrm rot="18900000">
          <a:off x="3320212" y="707877"/>
          <a:ext cx="1704657" cy="1704657"/>
        </a:xfrm>
        <a:prstGeom prst="downArrow">
          <a:avLst>
            <a:gd name="adj1" fmla="val 50000"/>
            <a:gd name="adj2" fmla="val 35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IE" sz="1600" b="0" kern="1200" dirty="0"/>
            <a:t>Nature Smart</a:t>
          </a:r>
          <a:endParaRPr lang="en-GB" sz="1600" b="0" kern="1200" dirty="0"/>
        </a:p>
      </dsp:txBody>
      <dsp:txXfrm>
        <a:off x="3640906" y="751564"/>
        <a:ext cx="852329" cy="1406342"/>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GB" sz="1100" b="0" dirty="0">
              <a:solidFill>
                <a:schemeClr val="tx1"/>
              </a:solidFill>
              <a:effectLst/>
              <a:latin typeface="+mn-lt"/>
            </a:endParaRPr>
          </a:p>
        </p:txBody>
      </p:sp>
      <p:sp>
        <p:nvSpPr>
          <p:cNvPr id="156" name="Google Shape;15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b="1" i="0" dirty="0">
              <a:solidFill>
                <a:schemeClr val="tx1"/>
              </a:solidFill>
              <a:effectLst/>
              <a:latin typeface="+mn-lt"/>
            </a:endParaRPr>
          </a:p>
          <a:p>
            <a:pPr marL="0" lvl="0" indent="0" algn="l" rtl="0">
              <a:spcBef>
                <a:spcPts val="0"/>
              </a:spcBef>
              <a:spcAft>
                <a:spcPts val="0"/>
              </a:spcAft>
              <a:buNone/>
            </a:pPr>
            <a:r>
              <a:rPr lang="en-IE" sz="1100" b="0" i="0" dirty="0">
                <a:solidFill>
                  <a:schemeClr val="tx1"/>
                </a:solidFill>
                <a:effectLst/>
                <a:latin typeface="+mn-lt"/>
              </a:rPr>
              <a:t>Ask for volunteers to read the points on the slide aloud.</a:t>
            </a:r>
          </a:p>
          <a:p>
            <a:pPr marL="0" lvl="0" indent="0" algn="l" rtl="0">
              <a:spcBef>
                <a:spcPts val="0"/>
              </a:spcBef>
              <a:spcAft>
                <a:spcPts val="0"/>
              </a:spcAft>
              <a:buNone/>
            </a:pPr>
            <a:endParaRPr lang="en-IE" sz="1100" b="0" i="0" dirty="0">
              <a:solidFill>
                <a:schemeClr val="tx1"/>
              </a:solidFill>
              <a:effectLst/>
              <a:latin typeface="+mn-lt"/>
            </a:endParaRPr>
          </a:p>
          <a:p>
            <a:pPr marL="0" lvl="0" indent="0" algn="l" rtl="0">
              <a:spcBef>
                <a:spcPts val="0"/>
              </a:spcBef>
              <a:spcAft>
                <a:spcPts val="0"/>
              </a:spcAft>
              <a:buNone/>
            </a:pPr>
            <a:r>
              <a:rPr lang="en-IE" sz="1100" b="0" i="1" dirty="0">
                <a:solidFill>
                  <a:schemeClr val="tx1"/>
                </a:solidFill>
                <a:effectLst/>
                <a:latin typeface="+mn-lt"/>
              </a:rPr>
              <a:t>Remember, regardless of the Self-Assessment score you got for being Image Smart, you can work on strengthening this type of intelligence. </a:t>
            </a:r>
          </a:p>
          <a:p>
            <a:endParaRPr lang="en-IE" sz="1100" dirty="0">
              <a:solidFill>
                <a:schemeClr val="tx1"/>
              </a:solidFill>
              <a:latin typeface="+mn-lt"/>
            </a:endParaRPr>
          </a:p>
        </p:txBody>
      </p:sp>
    </p:spTree>
    <p:extLst>
      <p:ext uri="{BB962C8B-B14F-4D97-AF65-F5344CB8AC3E}">
        <p14:creationId xmlns:p14="http://schemas.microsoft.com/office/powerpoint/2010/main" val="3183850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b="1" i="0" dirty="0">
              <a:solidFill>
                <a:schemeClr val="tx1"/>
              </a:solidFill>
              <a:effectLst/>
              <a:latin typeface="+mn-lt"/>
            </a:endParaRPr>
          </a:p>
          <a:p>
            <a:pPr marL="0" lvl="0" indent="0" algn="l" rtl="0">
              <a:spcBef>
                <a:spcPts val="0"/>
              </a:spcBef>
              <a:spcAft>
                <a:spcPts val="0"/>
              </a:spcAft>
              <a:buNone/>
            </a:pPr>
            <a:r>
              <a:rPr lang="en-IE" sz="1100" b="0" i="0" dirty="0">
                <a:solidFill>
                  <a:schemeClr val="tx1"/>
                </a:solidFill>
                <a:effectLst/>
                <a:latin typeface="+mn-lt"/>
              </a:rPr>
              <a:t>Ask for volunteers to read the points on the slide aloud.</a:t>
            </a:r>
          </a:p>
          <a:p>
            <a:pPr marL="0" lvl="0" indent="0" algn="l" rtl="0">
              <a:spcBef>
                <a:spcPts val="0"/>
              </a:spcBef>
              <a:spcAft>
                <a:spcPts val="0"/>
              </a:spcAft>
              <a:buNone/>
            </a:pPr>
            <a:endParaRPr lang="en-IE" sz="1100" b="0" i="0" dirty="0">
              <a:solidFill>
                <a:schemeClr val="tx1"/>
              </a:solidFill>
              <a:effectLst/>
              <a:latin typeface="+mn-lt"/>
            </a:endParaRPr>
          </a:p>
          <a:p>
            <a:pPr marL="0" lvl="0" indent="0" algn="l" rtl="0">
              <a:spcBef>
                <a:spcPts val="0"/>
              </a:spcBef>
              <a:spcAft>
                <a:spcPts val="0"/>
              </a:spcAft>
              <a:buNone/>
            </a:pPr>
            <a:r>
              <a:rPr lang="en-IE" sz="1100" b="0" i="1" dirty="0">
                <a:solidFill>
                  <a:schemeClr val="tx1"/>
                </a:solidFill>
                <a:effectLst/>
                <a:latin typeface="+mn-lt"/>
              </a:rPr>
              <a:t>Remember, regardless of the Self-Assessment score you got for being Logic Smart, you can work on strengthening this type of intelligence. </a:t>
            </a:r>
          </a:p>
          <a:p>
            <a:endParaRPr lang="en-IE" sz="1100" dirty="0">
              <a:solidFill>
                <a:schemeClr val="tx1"/>
              </a:solidFill>
              <a:latin typeface="+mn-lt"/>
            </a:endParaRPr>
          </a:p>
        </p:txBody>
      </p:sp>
    </p:spTree>
    <p:extLst>
      <p:ext uri="{BB962C8B-B14F-4D97-AF65-F5344CB8AC3E}">
        <p14:creationId xmlns:p14="http://schemas.microsoft.com/office/powerpoint/2010/main" val="3289048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b="1" i="0" dirty="0">
              <a:solidFill>
                <a:schemeClr val="tx1"/>
              </a:solidFill>
              <a:effectLst/>
              <a:latin typeface="+mn-lt"/>
            </a:endParaRPr>
          </a:p>
          <a:p>
            <a:pPr marL="0" lvl="0" indent="0" algn="l" rtl="0">
              <a:spcBef>
                <a:spcPts val="0"/>
              </a:spcBef>
              <a:spcAft>
                <a:spcPts val="0"/>
              </a:spcAft>
              <a:buNone/>
            </a:pPr>
            <a:r>
              <a:rPr lang="en-IE" sz="1100" b="0" i="0" dirty="0">
                <a:solidFill>
                  <a:schemeClr val="tx1"/>
                </a:solidFill>
                <a:effectLst/>
                <a:latin typeface="+mn-lt"/>
              </a:rPr>
              <a:t>Ask for volunteers to read the points on the slide aloud.</a:t>
            </a:r>
          </a:p>
          <a:p>
            <a:pPr marL="0" lvl="0" indent="0" algn="l" rtl="0">
              <a:spcBef>
                <a:spcPts val="0"/>
              </a:spcBef>
              <a:spcAft>
                <a:spcPts val="0"/>
              </a:spcAft>
              <a:buNone/>
            </a:pPr>
            <a:endParaRPr lang="en-IE" sz="1100" b="0" i="0" dirty="0">
              <a:solidFill>
                <a:schemeClr val="tx1"/>
              </a:solidFill>
              <a:effectLst/>
              <a:latin typeface="+mn-lt"/>
            </a:endParaRPr>
          </a:p>
          <a:p>
            <a:pPr marL="0" lvl="0" indent="0" algn="l" rtl="0">
              <a:spcBef>
                <a:spcPts val="0"/>
              </a:spcBef>
              <a:spcAft>
                <a:spcPts val="0"/>
              </a:spcAft>
              <a:buNone/>
            </a:pPr>
            <a:r>
              <a:rPr lang="en-IE" sz="1100" b="0" i="1" dirty="0">
                <a:solidFill>
                  <a:schemeClr val="tx1"/>
                </a:solidFill>
                <a:effectLst/>
                <a:latin typeface="+mn-lt"/>
              </a:rPr>
              <a:t>Remember, regardless of the Self-Assessment score you got for being Nature Smart, you can work on strengthening this type of intelligence. </a:t>
            </a:r>
          </a:p>
          <a:p>
            <a:endParaRPr lang="en-IE" sz="1100" dirty="0">
              <a:solidFill>
                <a:schemeClr val="tx1"/>
              </a:solidFill>
              <a:latin typeface="+mn-lt"/>
            </a:endParaRPr>
          </a:p>
        </p:txBody>
      </p:sp>
    </p:spTree>
    <p:extLst>
      <p:ext uri="{BB962C8B-B14F-4D97-AF65-F5344CB8AC3E}">
        <p14:creationId xmlns:p14="http://schemas.microsoft.com/office/powerpoint/2010/main" val="3623584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 </a:t>
            </a:r>
            <a:r>
              <a:rPr lang="en-IE" sz="1100" b="1" dirty="0">
                <a:latin typeface="+mn-lt"/>
              </a:rPr>
              <a:t>(1 animations at *Click)</a:t>
            </a:r>
            <a:endParaRPr lang="en-IE" sz="1100" b="1" dirty="0">
              <a:solidFill>
                <a:schemeClr val="tx1"/>
              </a:solidFill>
              <a:latin typeface="+mn-lt"/>
            </a:endParaRPr>
          </a:p>
          <a:p>
            <a:pPr marL="0" lvl="0" indent="0" algn="l" rtl="0">
              <a:spcBef>
                <a:spcPts val="0"/>
              </a:spcBef>
              <a:spcAft>
                <a:spcPts val="0"/>
              </a:spcAft>
              <a:buNone/>
            </a:pPr>
            <a:endParaRPr lang="en-IE" altLang="en-US" sz="1100" b="1" dirty="0">
              <a:solidFill>
                <a:schemeClr val="tx1"/>
              </a:solidFill>
              <a:latin typeface="+mn-lt"/>
            </a:endParaRPr>
          </a:p>
          <a:p>
            <a:pPr marL="6350" marR="659765" indent="-6350">
              <a:lnSpc>
                <a:spcPct val="105000"/>
              </a:lnSpc>
              <a:spcAft>
                <a:spcPts val="1295"/>
              </a:spcAft>
            </a:pPr>
            <a:r>
              <a:rPr lang="en-GB" sz="1100" i="0" kern="100" dirty="0">
                <a:solidFill>
                  <a:srgbClr val="000000"/>
                </a:solidFill>
                <a:effectLst/>
                <a:latin typeface="+mn-lt"/>
                <a:ea typeface="Arial" panose="020B0604020202020204" pitchFamily="34" charset="0"/>
              </a:rPr>
              <a:t>Divide the class to into 8 groups, one for each Multiple Intelligence. Depending on your class, you might decide to randomly allocate students or (ideally) ask students to go to the group representing their lowest Self-Assessment score.</a:t>
            </a:r>
            <a:endParaRPr lang="en-GB" sz="1100" i="1"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endParaRPr lang="en-GB" sz="1100" i="0"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r>
              <a:rPr lang="en-GB" sz="1100" i="0" kern="100" dirty="0">
                <a:solidFill>
                  <a:srgbClr val="000000"/>
                </a:solidFill>
                <a:effectLst/>
                <a:latin typeface="+mn-lt"/>
                <a:ea typeface="Arial" panose="020B0604020202020204" pitchFamily="34" charset="0"/>
              </a:rPr>
              <a:t>We rarely use a single intelligence on its own, but in this activity, we’re going to try to do just that. Each group has a task focused on using or activating a particular type of smart. </a:t>
            </a:r>
            <a:endParaRPr lang="en-GB" sz="1100" i="1"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endParaRPr lang="en-GB" sz="1100" b="1" i="0"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r>
              <a:rPr lang="en-GB" sz="1100" b="1" i="0" kern="100" dirty="0">
                <a:solidFill>
                  <a:srgbClr val="000000"/>
                </a:solidFill>
                <a:effectLst/>
                <a:latin typeface="+mn-lt"/>
                <a:ea typeface="Arial" panose="020B0604020202020204" pitchFamily="34" charset="0"/>
              </a:rPr>
              <a:t>* Click </a:t>
            </a:r>
            <a:r>
              <a:rPr lang="en-GB" sz="1100" i="0" kern="100" dirty="0">
                <a:solidFill>
                  <a:srgbClr val="000000"/>
                </a:solidFill>
                <a:effectLst/>
                <a:latin typeface="+mn-lt"/>
                <a:ea typeface="Arial" panose="020B0604020202020204" pitchFamily="34" charset="0"/>
              </a:rPr>
              <a:t>to show the tasks for Body, Word, People and Self-Smart groups</a:t>
            </a:r>
            <a:endParaRPr lang="en-GB" sz="1100" i="1" kern="100" dirty="0">
              <a:solidFill>
                <a:srgbClr val="000000"/>
              </a:solidFill>
              <a:effectLst/>
              <a:latin typeface="+mn-lt"/>
              <a:ea typeface="Arial" panose="020B0604020202020204" pitchFamily="34" charset="0"/>
            </a:endParaRPr>
          </a:p>
          <a:p>
            <a:pPr marL="6350" marR="658495" indent="-6350">
              <a:lnSpc>
                <a:spcPct val="108000"/>
              </a:lnSpc>
              <a:spcAft>
                <a:spcPts val="1265"/>
              </a:spcAft>
            </a:pPr>
            <a:endParaRPr lang="en-GB" sz="1100" i="1" kern="100" dirty="0">
              <a:solidFill>
                <a:srgbClr val="000000"/>
              </a:solidFill>
              <a:effectLst/>
              <a:latin typeface="+mn-lt"/>
              <a:ea typeface="Arial" panose="020B0604020202020204" pitchFamily="34" charset="0"/>
            </a:endParaRPr>
          </a:p>
          <a:p>
            <a:pPr marL="6350" marR="658495" indent="-6350">
              <a:lnSpc>
                <a:spcPct val="108000"/>
              </a:lnSpc>
              <a:spcAft>
                <a:spcPts val="1265"/>
              </a:spcAft>
            </a:pPr>
            <a:r>
              <a:rPr lang="en-GB" sz="1100" i="1" kern="100" dirty="0">
                <a:solidFill>
                  <a:srgbClr val="000000"/>
                </a:solidFill>
                <a:effectLst/>
                <a:latin typeface="+mn-lt"/>
                <a:ea typeface="Arial" panose="020B0604020202020204" pitchFamily="34" charset="0"/>
              </a:rPr>
              <a:t>Make sure that someone copies the task for your group.</a:t>
            </a:r>
          </a:p>
          <a:p>
            <a:pPr marL="6350" marR="658495" indent="-6350">
              <a:lnSpc>
                <a:spcPct val="108000"/>
              </a:lnSpc>
              <a:spcAft>
                <a:spcPts val="1265"/>
              </a:spcAft>
            </a:pPr>
            <a:endParaRPr lang="en-GB" sz="1100" i="1"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r>
              <a:rPr lang="en-GB" sz="1100" b="1" i="0" kern="100" dirty="0">
                <a:solidFill>
                  <a:srgbClr val="000000"/>
                </a:solidFill>
                <a:effectLst/>
                <a:latin typeface="+mn-lt"/>
                <a:ea typeface="Arial" panose="020B0604020202020204" pitchFamily="34" charset="0"/>
              </a:rPr>
              <a:t>NB: </a:t>
            </a:r>
            <a:r>
              <a:rPr lang="en-GB" sz="1100" i="0" kern="100" dirty="0">
                <a:solidFill>
                  <a:srgbClr val="000000"/>
                </a:solidFill>
                <a:effectLst/>
                <a:latin typeface="+mn-lt"/>
                <a:ea typeface="Arial" panose="020B0604020202020204" pitchFamily="34" charset="0"/>
              </a:rPr>
              <a:t>Go to the next slide to see the tasks for the Sound, Image, Logic and Nature groups</a:t>
            </a:r>
            <a:endParaRPr lang="en-GB" sz="1100" i="1" kern="100" dirty="0">
              <a:solidFill>
                <a:srgbClr val="000000"/>
              </a:solidFill>
              <a:effectLst/>
              <a:latin typeface="+mn-lt"/>
              <a:ea typeface="Arial" panose="020B0604020202020204" pitchFamily="34" charset="0"/>
            </a:endParaRPr>
          </a:p>
        </p:txBody>
      </p:sp>
      <p:sp>
        <p:nvSpPr>
          <p:cNvPr id="228" name="Google Shape;22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8780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 </a:t>
            </a:r>
            <a:r>
              <a:rPr lang="en-IE" sz="1100" b="1" dirty="0">
                <a:latin typeface="+mn-lt"/>
              </a:rPr>
              <a:t>(1 animations at *Click)</a:t>
            </a:r>
          </a:p>
          <a:p>
            <a:pPr marL="0" lvl="0" indent="0" algn="l" rtl="0">
              <a:spcBef>
                <a:spcPts val="0"/>
              </a:spcBef>
              <a:spcAft>
                <a:spcPts val="0"/>
              </a:spcAft>
              <a:buNone/>
            </a:pPr>
            <a:endParaRPr lang="en-IE" sz="1100" b="1" dirty="0">
              <a:solidFill>
                <a:schemeClr val="tx1"/>
              </a:solidFill>
              <a:latin typeface="+mn-lt"/>
            </a:endParaRPr>
          </a:p>
          <a:p>
            <a:pPr marL="0" lvl="0" indent="0" algn="l" rtl="0">
              <a:spcBef>
                <a:spcPts val="0"/>
              </a:spcBef>
              <a:spcAft>
                <a:spcPts val="0"/>
              </a:spcAft>
              <a:buNone/>
            </a:pPr>
            <a:r>
              <a:rPr lang="en-IE" sz="1100" b="1" i="0" dirty="0">
                <a:solidFill>
                  <a:schemeClr val="tx1"/>
                </a:solidFill>
                <a:latin typeface="+mn-lt"/>
              </a:rPr>
              <a:t>* Click </a:t>
            </a:r>
            <a:r>
              <a:rPr lang="en-IE" sz="1100" b="0" i="0" dirty="0">
                <a:solidFill>
                  <a:schemeClr val="tx1"/>
                </a:solidFill>
                <a:latin typeface="+mn-lt"/>
              </a:rPr>
              <a:t>to show the tasks for the Sound, Image, Logic and Nature groups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0" i="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0" i="1" dirty="0">
                <a:solidFill>
                  <a:schemeClr val="tx1"/>
                </a:solidFill>
                <a:latin typeface="+mn-lt"/>
              </a:rPr>
              <a:t>Make sure that someone copies the task for your group.</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0" i="1"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0" i="1" dirty="0">
                <a:solidFill>
                  <a:schemeClr val="tx1"/>
                </a:solidFill>
                <a:latin typeface="+mn-lt"/>
              </a:rPr>
              <a:t>Give students sufficient time to do their tasks. Early finishers (most likely to be students in the Self-Smart group) can be given the pick of another task to do.</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0" i="1"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0" i="1" dirty="0">
                <a:solidFill>
                  <a:schemeClr val="tx1"/>
                </a:solidFill>
                <a:latin typeface="+mn-lt"/>
              </a:rPr>
              <a:t>Once they have finished their tasks, give students a few minutes to prepare a short presentation in response to the following questions: </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altLang="en-US" sz="1100" dirty="0">
                <a:latin typeface="+mn-lt"/>
              </a:rPr>
              <a:t>How did you find the experience of doing this task?</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altLang="en-US" sz="1100" dirty="0">
                <a:latin typeface="+mn-lt"/>
              </a:rPr>
              <a:t>What do you think/feel about learning through this type of smart?</a:t>
            </a:r>
          </a:p>
        </p:txBody>
      </p:sp>
      <p:sp>
        <p:nvSpPr>
          <p:cNvPr id="228" name="Google Shape;22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0" dirty="0">
                <a:latin typeface="+mn-lt"/>
              </a:rPr>
              <a:t>Read aloud the quote on the slide.</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0" dirty="0">
                <a:latin typeface="+mn-lt"/>
              </a:rPr>
              <a:t>Facilitate a whole class discussion, using the following questions as prompts:</a:t>
            </a:r>
          </a:p>
          <a:p>
            <a:pPr marL="171450" lvl="0" indent="-171450" algn="l" rtl="0">
              <a:spcBef>
                <a:spcPts val="0"/>
              </a:spcBef>
              <a:spcAft>
                <a:spcPts val="0"/>
              </a:spcAft>
              <a:buFont typeface="Arial" panose="020B0604020202020204" pitchFamily="34" charset="0"/>
              <a:buChar char="•"/>
            </a:pPr>
            <a:r>
              <a:rPr lang="en-IE" sz="1100" i="1" dirty="0">
                <a:latin typeface="+mn-lt"/>
              </a:rPr>
              <a:t>What are two main points that Sara, a teacher, made in her response to the question about whether teaching is what she thought it would be?</a:t>
            </a:r>
          </a:p>
          <a:p>
            <a:pPr marL="171450" lvl="0" indent="-171450" algn="l" rtl="0">
              <a:spcBef>
                <a:spcPts val="0"/>
              </a:spcBef>
              <a:spcAft>
                <a:spcPts val="0"/>
              </a:spcAft>
              <a:buFont typeface="Arial" panose="020B0604020202020204" pitchFamily="34" charset="0"/>
              <a:buChar char="•"/>
            </a:pPr>
            <a:r>
              <a:rPr lang="en-IE" sz="1100" i="1" dirty="0">
                <a:latin typeface="+mn-lt"/>
              </a:rPr>
              <a:t>What or who might have helped Sara to have a better understanding of the job of teaching before she made the decision to become a teacher?</a:t>
            </a:r>
          </a:p>
          <a:p>
            <a:pPr marL="171450" lvl="0" indent="-171450" algn="l" rtl="0">
              <a:spcBef>
                <a:spcPts val="0"/>
              </a:spcBef>
              <a:spcAft>
                <a:spcPts val="0"/>
              </a:spcAft>
              <a:buFont typeface="Arial" panose="020B0604020202020204" pitchFamily="34" charset="0"/>
              <a:buChar char="•"/>
            </a:pPr>
            <a:r>
              <a:rPr lang="en-IE" sz="1100" i="1" dirty="0">
                <a:latin typeface="+mn-lt"/>
              </a:rPr>
              <a:t>Which type of smart (intelligence) do you think that a teacher who talks a lot might be displaying?</a:t>
            </a:r>
          </a:p>
          <a:p>
            <a:pPr marL="171450" lvl="0" indent="-171450" algn="l" rtl="0">
              <a:spcBef>
                <a:spcPts val="0"/>
              </a:spcBef>
              <a:spcAft>
                <a:spcPts val="0"/>
              </a:spcAft>
              <a:buFont typeface="Arial" panose="020B0604020202020204" pitchFamily="34" charset="0"/>
              <a:buChar char="•"/>
            </a:pPr>
            <a:r>
              <a:rPr lang="en-IE" sz="1100" i="1" dirty="0">
                <a:latin typeface="+mn-lt"/>
              </a:rPr>
              <a:t>What type of smart (intelligence) is likely to benefit when a teacher talks? Why?</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Do you think that good teachers talk a lot in class? Why?</a:t>
            </a:r>
          </a:p>
          <a:p>
            <a:pPr marL="171450" lvl="0" indent="-171450" algn="l" rtl="0">
              <a:spcBef>
                <a:spcPts val="0"/>
              </a:spcBef>
              <a:spcAft>
                <a:spcPts val="0"/>
              </a:spcAft>
              <a:buFont typeface="Arial" panose="020B0604020202020204" pitchFamily="34" charset="0"/>
              <a:buChar char="•"/>
            </a:pPr>
            <a:r>
              <a:rPr lang="en-IE" sz="1100" i="1" dirty="0">
                <a:latin typeface="+mn-lt"/>
              </a:rPr>
              <a:t>Sara has changed the way that she teaches over the years. Do you think she has gotten better at her job? Why?</a:t>
            </a:r>
          </a:p>
          <a:p>
            <a:pPr marL="171450" lvl="0" indent="-171450" algn="l" rtl="0">
              <a:spcBef>
                <a:spcPts val="0"/>
              </a:spcBef>
              <a:spcAft>
                <a:spcPts val="0"/>
              </a:spcAft>
              <a:buFont typeface="Arial" panose="020B0604020202020204" pitchFamily="34" charset="0"/>
              <a:buChar char="•"/>
            </a:pPr>
            <a:r>
              <a:rPr lang="en-IE" sz="1100" i="1" dirty="0">
                <a:latin typeface="+mn-lt"/>
              </a:rPr>
              <a:t>Do you think it is easy or difficult to teach ‘all the learners’ in a class at the same time? Why?</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What advice would you give Sara to help her teach ‘all the learners’ with all of their different types of smarts?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latin typeface="+mn-lt"/>
              </a:rPr>
              <a:t>Sara says that teaching is a journey – what do you think she means? Do you agree that teaching is a journey?</a:t>
            </a:r>
          </a:p>
          <a:p>
            <a:pPr marL="171450" lvl="0" indent="-171450" algn="l" rtl="0">
              <a:spcBef>
                <a:spcPts val="0"/>
              </a:spcBef>
              <a:spcAft>
                <a:spcPts val="0"/>
              </a:spcAft>
              <a:buFont typeface="Arial" panose="020B0604020202020204" pitchFamily="34" charset="0"/>
              <a:buChar char="•"/>
            </a:pPr>
            <a:r>
              <a:rPr lang="en-IE" sz="1100" i="1" dirty="0">
                <a:latin typeface="+mn-lt"/>
              </a:rPr>
              <a:t>Do you think that learning is also a journey? Why?</a:t>
            </a:r>
          </a:p>
          <a:p>
            <a:pPr marL="171450" lvl="0" indent="-171450" algn="l" rtl="0">
              <a:spcBef>
                <a:spcPts val="0"/>
              </a:spcBef>
              <a:spcAft>
                <a:spcPts val="0"/>
              </a:spcAft>
              <a:buFont typeface="Arial" panose="020B0604020202020204" pitchFamily="34" charset="0"/>
              <a:buChar char="•"/>
            </a:pPr>
            <a:endParaRPr lang="en-IE" sz="1100" i="1" dirty="0">
              <a:latin typeface="+mn-lt"/>
            </a:endParaRPr>
          </a:p>
          <a:p>
            <a:pPr marL="0" lvl="0" indent="0" algn="l" rtl="0">
              <a:spcBef>
                <a:spcPts val="0"/>
              </a:spcBef>
              <a:spcAft>
                <a:spcPts val="0"/>
              </a:spcAft>
              <a:buFont typeface="Arial" panose="020B0604020202020204" pitchFamily="34" charset="0"/>
              <a:buNone/>
            </a:pPr>
            <a:r>
              <a:rPr lang="en-IE" sz="1100" b="1" i="0" dirty="0">
                <a:latin typeface="+mn-lt"/>
              </a:rPr>
              <a:t>NB: </a:t>
            </a:r>
            <a:r>
              <a:rPr lang="en-IE" sz="1100" i="0" dirty="0">
                <a:latin typeface="+mn-lt"/>
              </a:rPr>
              <a:t>Depending on your class, this can be a great opportunity to share something about your own learning and teaching journeys and to ask students to share how they think they have changed as learners over time.</a:t>
            </a:r>
          </a:p>
        </p:txBody>
      </p:sp>
      <p:sp>
        <p:nvSpPr>
          <p:cNvPr id="194" name="Google Shape;19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dirty="0">
              <a:solidFill>
                <a:schemeClr val="tx1"/>
              </a:solidFill>
              <a:latin typeface="+mn-lt"/>
            </a:endParaRPr>
          </a:p>
          <a:p>
            <a:pPr marL="0" lvl="0" indent="0" algn="l" rtl="0">
              <a:spcBef>
                <a:spcPts val="0"/>
              </a:spcBef>
              <a:spcAft>
                <a:spcPts val="0"/>
              </a:spcAft>
              <a:buNone/>
            </a:pPr>
            <a:r>
              <a:rPr lang="en-IE" sz="1100" i="0" dirty="0">
                <a:solidFill>
                  <a:schemeClr val="tx1"/>
                </a:solidFill>
                <a:latin typeface="+mn-lt"/>
              </a:rPr>
              <a:t>Depending on your class, you might invite students to copy the table on the slide into their journal/copy and to complete the worksheet individually/in pairs, or you might complete this activity as a whole class, inputting student responses on the table with the slide in normal mode.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1" i="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1" i="0" dirty="0">
                <a:solidFill>
                  <a:schemeClr val="tx1"/>
                </a:solidFill>
                <a:latin typeface="+mn-lt"/>
              </a:rPr>
              <a:t>NB: </a:t>
            </a:r>
            <a:r>
              <a:rPr lang="en-IE" sz="1100" i="0" dirty="0">
                <a:solidFill>
                  <a:schemeClr val="tx1"/>
                </a:solidFill>
                <a:latin typeface="+mn-lt"/>
              </a:rPr>
              <a:t>There is a row at the bottom of the table for ‘another type of smart.’ Your students might want to populate this with something that they feel isn’t covered by Gardner’s Multiple Intelligences.  </a:t>
            </a:r>
          </a:p>
          <a:p>
            <a:pPr marL="0" lvl="0" indent="0" algn="l" rtl="0">
              <a:spcBef>
                <a:spcPts val="0"/>
              </a:spcBef>
              <a:spcAft>
                <a:spcPts val="0"/>
              </a:spcAft>
              <a:buNone/>
            </a:pPr>
            <a:endParaRPr lang="en-IE" sz="1100" i="0" dirty="0">
              <a:solidFill>
                <a:schemeClr val="tx1"/>
              </a:solidFill>
              <a:latin typeface="+mn-lt"/>
            </a:endParaRPr>
          </a:p>
          <a:p>
            <a:pPr marL="0" lvl="0" indent="0" algn="l" rtl="0">
              <a:spcBef>
                <a:spcPts val="0"/>
              </a:spcBef>
              <a:spcAft>
                <a:spcPts val="0"/>
              </a:spcAft>
              <a:buNone/>
            </a:pPr>
            <a:r>
              <a:rPr lang="en-IE" sz="1100" i="0" dirty="0">
                <a:solidFill>
                  <a:schemeClr val="tx1"/>
                </a:solidFill>
                <a:latin typeface="+mn-lt"/>
              </a:rPr>
              <a:t>When the table is complete, facilitate a whole class discussion using the following questions as prompts:</a:t>
            </a:r>
          </a:p>
          <a:p>
            <a:pPr marL="171450" lvl="0" indent="-171450" algn="l" rtl="0">
              <a:spcBef>
                <a:spcPts val="0"/>
              </a:spcBef>
              <a:spcAft>
                <a:spcPts val="0"/>
              </a:spcAft>
              <a:buFont typeface="Arial" panose="020B0604020202020204" pitchFamily="34" charset="0"/>
              <a:buChar char="•"/>
            </a:pPr>
            <a:r>
              <a:rPr lang="en-IE" sz="1100" i="1" dirty="0">
                <a:solidFill>
                  <a:schemeClr val="tx1"/>
                </a:solidFill>
                <a:latin typeface="+mn-lt"/>
              </a:rPr>
              <a:t>What, if anything, in the table surprises you? Why?</a:t>
            </a:r>
          </a:p>
          <a:p>
            <a:pPr marL="171450" lvl="0" indent="-171450" algn="l" rtl="0">
              <a:spcBef>
                <a:spcPts val="0"/>
              </a:spcBef>
              <a:spcAft>
                <a:spcPts val="0"/>
              </a:spcAft>
              <a:buFont typeface="Arial" panose="020B0604020202020204" pitchFamily="34" charset="0"/>
              <a:buChar char="•"/>
            </a:pPr>
            <a:r>
              <a:rPr lang="en-IE" sz="1100" i="1" dirty="0">
                <a:solidFill>
                  <a:schemeClr val="tx1"/>
                </a:solidFill>
                <a:latin typeface="+mn-lt"/>
              </a:rPr>
              <a:t>What was the easiest row to complete? Why?</a:t>
            </a:r>
          </a:p>
          <a:p>
            <a:pPr marL="171450" lvl="0" indent="-171450" algn="l" rtl="0">
              <a:spcBef>
                <a:spcPts val="0"/>
              </a:spcBef>
              <a:spcAft>
                <a:spcPts val="0"/>
              </a:spcAft>
              <a:buFont typeface="Arial" panose="020B0604020202020204" pitchFamily="34" charset="0"/>
              <a:buChar char="•"/>
            </a:pPr>
            <a:r>
              <a:rPr lang="en-IE" sz="1100" i="1" dirty="0">
                <a:solidFill>
                  <a:schemeClr val="tx1"/>
                </a:solidFill>
                <a:latin typeface="+mn-lt"/>
              </a:rPr>
              <a:t>Is there anything that you found difficult to fill in? Why?</a:t>
            </a:r>
          </a:p>
          <a:p>
            <a:pPr marL="171450" lvl="0" indent="-171450" algn="l" rtl="0">
              <a:spcBef>
                <a:spcPts val="0"/>
              </a:spcBef>
              <a:spcAft>
                <a:spcPts val="0"/>
              </a:spcAft>
              <a:buFont typeface="Arial" panose="020B0604020202020204" pitchFamily="34" charset="0"/>
              <a:buChar char="•"/>
            </a:pPr>
            <a:r>
              <a:rPr lang="en-GB" sz="1100" i="1" u="none" strike="noStrike" kern="100" dirty="0">
                <a:solidFill>
                  <a:srgbClr val="000000"/>
                </a:solidFill>
                <a:effectLst/>
                <a:uFill>
                  <a:solidFill>
                    <a:srgbClr val="000000"/>
                  </a:solidFill>
                </a:uFill>
                <a:latin typeface="+mn-lt"/>
                <a:ea typeface="Arial" panose="020B0604020202020204" pitchFamily="34" charset="0"/>
                <a:cs typeface="Arial" panose="020B0604020202020204" pitchFamily="34" charset="0"/>
              </a:rPr>
              <a:t>Are there links between a type of smart where you know you have a strength and a subject or short course that you find really interesting/enjoy?</a:t>
            </a:r>
          </a:p>
          <a:p>
            <a:pPr marL="171450" lvl="0" indent="-171450" algn="l" rtl="0">
              <a:spcBef>
                <a:spcPts val="0"/>
              </a:spcBef>
              <a:spcAft>
                <a:spcPts val="0"/>
              </a:spcAft>
              <a:buFont typeface="Arial" panose="020B0604020202020204" pitchFamily="34" charset="0"/>
              <a:buChar char="•"/>
            </a:pPr>
            <a:r>
              <a:rPr lang="en-GB" sz="1100" i="1" u="none" strike="noStrike" kern="100" dirty="0">
                <a:solidFill>
                  <a:srgbClr val="000000"/>
                </a:solidFill>
                <a:effectLst/>
                <a:uFill>
                  <a:solidFill>
                    <a:srgbClr val="000000"/>
                  </a:solidFill>
                </a:uFill>
                <a:latin typeface="+mn-lt"/>
                <a:ea typeface="Arial" panose="020B0604020202020204" pitchFamily="34" charset="0"/>
                <a:cs typeface="Arial" panose="020B0604020202020204" pitchFamily="34" charset="0"/>
              </a:rPr>
              <a:t>Are there links between a type of smart where you know you have a strength and cross-curricular or extra-curricular activities in school that you find really interesting/enjoy?</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solidFill>
                  <a:schemeClr val="tx1"/>
                </a:solidFill>
                <a:latin typeface="+mn-lt"/>
              </a:rPr>
              <a:t>Are there links between a type of smart where you know you have a strength and a job or career that you think you might be interested in and enjoy?</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i="1" dirty="0">
                <a:solidFill>
                  <a:schemeClr val="tx1"/>
                </a:solidFill>
                <a:latin typeface="+mn-lt"/>
              </a:rPr>
              <a:t>What have you learned from doing this activity?</a:t>
            </a:r>
          </a:p>
        </p:txBody>
      </p:sp>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 </a:t>
            </a:r>
            <a:r>
              <a:rPr lang="en-IE" sz="1100" b="1" dirty="0">
                <a:latin typeface="+mn-lt"/>
              </a:rPr>
              <a:t>(1 animation at *Click)</a:t>
            </a:r>
            <a:endParaRPr lang="en-IE" sz="1100" b="1" dirty="0">
              <a:solidFill>
                <a:schemeClr val="tx1"/>
              </a:solidFill>
              <a:latin typeface="+mn-lt"/>
            </a:endParaRPr>
          </a:p>
          <a:p>
            <a:pPr marL="0" lvl="0" indent="0" algn="l" rtl="0">
              <a:spcBef>
                <a:spcPts val="0"/>
              </a:spcBef>
              <a:spcAft>
                <a:spcPts val="0"/>
              </a:spcAft>
              <a:buNone/>
            </a:pPr>
            <a:endParaRPr lang="en-IE" sz="1100" dirty="0">
              <a:solidFill>
                <a:schemeClr val="tx1"/>
              </a:solidFill>
              <a:latin typeface="+mn-lt"/>
            </a:endParaRPr>
          </a:p>
          <a:p>
            <a:pPr marL="6350" marR="659765" indent="-6350">
              <a:lnSpc>
                <a:spcPct val="105000"/>
              </a:lnSpc>
              <a:spcAft>
                <a:spcPts val="1295"/>
              </a:spcAft>
            </a:pPr>
            <a:r>
              <a:rPr lang="en-GB" sz="1100" i="0" kern="100" dirty="0">
                <a:solidFill>
                  <a:srgbClr val="000000"/>
                </a:solidFill>
                <a:effectLst/>
                <a:latin typeface="+mn-lt"/>
                <a:ea typeface="Arial" panose="020B0604020202020204" pitchFamily="34" charset="0"/>
              </a:rPr>
              <a:t>Divide the class into pairs.</a:t>
            </a:r>
            <a:endParaRPr lang="en-GB" sz="1100" i="1"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endParaRPr lang="en-GB" sz="1100" i="0"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r>
              <a:rPr lang="en-GB" sz="1100" i="0" kern="100" dirty="0">
                <a:solidFill>
                  <a:srgbClr val="000000"/>
                </a:solidFill>
                <a:effectLst/>
                <a:latin typeface="+mn-lt"/>
                <a:ea typeface="Arial" panose="020B0604020202020204" pitchFamily="34" charset="0"/>
              </a:rPr>
              <a:t>Invite each pair to take a copy/journal or a piece of paper and orientate it in landscape (as per slide).</a:t>
            </a:r>
            <a:endParaRPr lang="en-GB" sz="1100" i="1"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endParaRPr lang="en-GB" sz="1100" i="1"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r>
              <a:rPr lang="en-GB" sz="1100" i="1" kern="100" dirty="0">
                <a:solidFill>
                  <a:srgbClr val="000000"/>
                </a:solidFill>
                <a:effectLst/>
                <a:latin typeface="+mn-lt"/>
                <a:ea typeface="Arial" panose="020B0604020202020204" pitchFamily="34" charset="0"/>
              </a:rPr>
              <a:t>Draw a line down the middle of your page and write ‘More…’ on the left and ‘Less…’ on the right.</a:t>
            </a:r>
          </a:p>
          <a:p>
            <a:pPr marL="6350" marR="659765" indent="-6350">
              <a:lnSpc>
                <a:spcPct val="105000"/>
              </a:lnSpc>
              <a:spcAft>
                <a:spcPts val="1295"/>
              </a:spcAft>
            </a:pPr>
            <a:endParaRPr lang="en-GB" sz="1100" i="0"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r>
              <a:rPr lang="en-GB" sz="1100" i="0" kern="100" dirty="0">
                <a:solidFill>
                  <a:srgbClr val="000000"/>
                </a:solidFill>
                <a:effectLst/>
                <a:latin typeface="+mn-lt"/>
                <a:ea typeface="Arial" panose="020B0604020202020204" pitchFamily="34" charset="0"/>
              </a:rPr>
              <a:t>Remind the class about what they covered in this unit, as follows:</a:t>
            </a:r>
            <a:endParaRPr lang="en-GB" sz="1100" i="1" kern="100" dirty="0">
              <a:solidFill>
                <a:srgbClr val="000000"/>
              </a:solidFill>
              <a:effectLst/>
              <a:latin typeface="+mn-lt"/>
              <a:ea typeface="Arial" panose="020B0604020202020204" pitchFamily="34" charset="0"/>
            </a:endParaRPr>
          </a:p>
          <a:p>
            <a:pPr marL="6350" marR="658495" indent="-6350">
              <a:lnSpc>
                <a:spcPct val="108000"/>
              </a:lnSpc>
              <a:spcAft>
                <a:spcPts val="1270"/>
              </a:spcAft>
            </a:pPr>
            <a:r>
              <a:rPr lang="en-GB" sz="1100" i="1" kern="100" dirty="0">
                <a:solidFill>
                  <a:srgbClr val="000000"/>
                </a:solidFill>
                <a:effectLst/>
                <a:latin typeface="+mn-lt"/>
                <a:ea typeface="Arial" panose="020B0604020202020204" pitchFamily="34" charset="0"/>
              </a:rPr>
              <a:t>We learned about Gardner’s theory of multiple intelligences, thought about how it applied to us now and in the future and began to think about what it means for teachers to plan for the different types of smart in any given class. You worked individually, in pairs, in small groups and as a whole class. You discussed, read, wrote and made presentations. And now you are going to draw! </a:t>
            </a:r>
          </a:p>
          <a:p>
            <a:pPr marL="6350" marR="658495" indent="-6350">
              <a:lnSpc>
                <a:spcPct val="108000"/>
              </a:lnSpc>
              <a:spcAft>
                <a:spcPts val="20"/>
              </a:spcAft>
            </a:pPr>
            <a:endParaRPr lang="en-GB" sz="1100" i="1" kern="100" dirty="0">
              <a:solidFill>
                <a:srgbClr val="000000"/>
              </a:solidFill>
              <a:effectLst/>
              <a:latin typeface="+mn-lt"/>
              <a:ea typeface="Arial" panose="020B0604020202020204" pitchFamily="34" charset="0"/>
            </a:endParaRPr>
          </a:p>
          <a:p>
            <a:pPr marL="6350" marR="658495" indent="-6350">
              <a:lnSpc>
                <a:spcPct val="108000"/>
              </a:lnSpc>
              <a:spcAft>
                <a:spcPts val="20"/>
              </a:spcAft>
            </a:pPr>
            <a:r>
              <a:rPr lang="en-GB" sz="1100" i="1" kern="100" dirty="0">
                <a:solidFill>
                  <a:srgbClr val="000000"/>
                </a:solidFill>
                <a:effectLst/>
                <a:latin typeface="+mn-lt"/>
                <a:ea typeface="Arial" panose="020B0604020202020204" pitchFamily="34" charset="0"/>
              </a:rPr>
              <a:t>Let’s begin by thinking about the things that you enjoyed learning or doing in this unit. </a:t>
            </a:r>
          </a:p>
          <a:p>
            <a:pPr marL="6350" marR="658495" indent="-6350" rtl="0">
              <a:lnSpc>
                <a:spcPct val="108000"/>
              </a:lnSpc>
              <a:spcAft>
                <a:spcPts val="20"/>
              </a:spcAft>
            </a:pPr>
            <a:r>
              <a:rPr lang="en-GB" sz="1100" i="1" kern="100" dirty="0">
                <a:solidFill>
                  <a:srgbClr val="000000"/>
                </a:solidFill>
                <a:effectLst/>
                <a:latin typeface="+mn-lt"/>
                <a:ea typeface="Arial" panose="020B0604020202020204" pitchFamily="34" charset="0"/>
              </a:rPr>
              <a:t>Share these with your partner, </a:t>
            </a:r>
            <a:r>
              <a:rPr lang="en-GB" sz="1100" i="1" dirty="0">
                <a:solidFill>
                  <a:srgbClr val="000000"/>
                </a:solidFill>
                <a:effectLst/>
                <a:latin typeface="+mn-lt"/>
                <a:ea typeface="Arial" panose="020B0604020202020204" pitchFamily="34" charset="0"/>
              </a:rPr>
              <a:t>if possible, explaining why you liked these aspects of the unit. </a:t>
            </a:r>
            <a:r>
              <a:rPr lang="en-GB" sz="1100" i="1" kern="100" dirty="0">
                <a:solidFill>
                  <a:srgbClr val="000000"/>
                </a:solidFill>
                <a:effectLst/>
                <a:latin typeface="+mn-lt"/>
                <a:ea typeface="Arial" panose="020B0604020202020204" pitchFamily="34" charset="0"/>
              </a:rPr>
              <a:t> </a:t>
            </a:r>
          </a:p>
          <a:p>
            <a:pPr marL="6350" marR="658495" indent="-6350">
              <a:lnSpc>
                <a:spcPct val="108000"/>
              </a:lnSpc>
              <a:spcAft>
                <a:spcPts val="1270"/>
              </a:spcAft>
            </a:pPr>
            <a:r>
              <a:rPr lang="en-GB" sz="1100" i="1" kern="100" dirty="0">
                <a:solidFill>
                  <a:srgbClr val="000000"/>
                </a:solidFill>
                <a:effectLst/>
                <a:latin typeface="+mn-lt"/>
                <a:ea typeface="Arial" panose="020B0604020202020204" pitchFamily="34" charset="0"/>
              </a:rPr>
              <a:t>In the ‘More…’ column, draw icons or symbols to represent each of the things you enjoyed. It doesn’t have to be an amazing piece of art it just needs to be recognisable to you.</a:t>
            </a:r>
          </a:p>
          <a:p>
            <a:pPr marL="6350" marR="658495" indent="-6350">
              <a:lnSpc>
                <a:spcPct val="108000"/>
              </a:lnSpc>
              <a:spcAft>
                <a:spcPts val="1270"/>
              </a:spcAft>
            </a:pPr>
            <a:endParaRPr lang="en-GB" sz="1100" i="1" kern="100" dirty="0">
              <a:solidFill>
                <a:srgbClr val="000000"/>
              </a:solidFill>
              <a:effectLst/>
              <a:latin typeface="+mn-lt"/>
              <a:ea typeface="Arial" panose="020B0604020202020204" pitchFamily="34" charset="0"/>
            </a:endParaRPr>
          </a:p>
          <a:p>
            <a:pPr marL="6350" marR="1410335" indent="-6350">
              <a:lnSpc>
                <a:spcPct val="108000"/>
              </a:lnSpc>
              <a:spcAft>
                <a:spcPts val="20"/>
              </a:spcAft>
            </a:pPr>
            <a:r>
              <a:rPr lang="en-GB" sz="1100" i="1" kern="100" dirty="0">
                <a:solidFill>
                  <a:srgbClr val="000000"/>
                </a:solidFill>
                <a:effectLst/>
                <a:latin typeface="+mn-lt"/>
                <a:ea typeface="Arial" panose="020B0604020202020204" pitchFamily="34" charset="0"/>
              </a:rPr>
              <a:t>Now, think about the things that you didn’t enjoy learning or doing in this unit. </a:t>
            </a:r>
          </a:p>
          <a:p>
            <a:pPr marL="6350" marR="1410335" indent="-6350">
              <a:lnSpc>
                <a:spcPct val="108000"/>
              </a:lnSpc>
              <a:spcAft>
                <a:spcPts val="20"/>
              </a:spcAft>
            </a:pPr>
            <a:r>
              <a:rPr lang="en-GB" sz="1100" i="1" kern="100" dirty="0">
                <a:solidFill>
                  <a:srgbClr val="000000"/>
                </a:solidFill>
                <a:effectLst/>
                <a:latin typeface="+mn-lt"/>
                <a:ea typeface="Arial" panose="020B0604020202020204" pitchFamily="34" charset="0"/>
              </a:rPr>
              <a:t>Share these with your partner, </a:t>
            </a:r>
            <a:r>
              <a:rPr lang="en-GB" sz="1100" i="1" dirty="0">
                <a:solidFill>
                  <a:srgbClr val="000000"/>
                </a:solidFill>
                <a:effectLst/>
                <a:latin typeface="+mn-lt"/>
                <a:ea typeface="Arial" panose="020B0604020202020204" pitchFamily="34" charset="0"/>
              </a:rPr>
              <a:t>if possible, explaining why you disliked these aspects of the unit. </a:t>
            </a:r>
            <a:r>
              <a:rPr lang="en-GB" sz="1100" i="1" kern="100" dirty="0">
                <a:solidFill>
                  <a:srgbClr val="000000"/>
                </a:solidFill>
                <a:effectLst/>
                <a:latin typeface="+mn-lt"/>
                <a:ea typeface="Arial" panose="020B0604020202020204" pitchFamily="34" charset="0"/>
              </a:rPr>
              <a:t>.</a:t>
            </a:r>
          </a:p>
          <a:p>
            <a:pPr marL="6350" marR="658495" indent="-6350">
              <a:lnSpc>
                <a:spcPct val="108000"/>
              </a:lnSpc>
              <a:spcAft>
                <a:spcPts val="1265"/>
              </a:spcAft>
            </a:pPr>
            <a:r>
              <a:rPr lang="en-GB" sz="1100" i="1" kern="100" dirty="0">
                <a:solidFill>
                  <a:srgbClr val="000000"/>
                </a:solidFill>
                <a:effectLst/>
                <a:latin typeface="+mn-lt"/>
                <a:ea typeface="Arial" panose="020B0604020202020204" pitchFamily="34" charset="0"/>
              </a:rPr>
              <a:t>In the ‘Less…’ column. Draw icons or symbols to represent these things. </a:t>
            </a:r>
          </a:p>
          <a:p>
            <a:pPr marL="6350" marR="659765" indent="-6350">
              <a:lnSpc>
                <a:spcPct val="105000"/>
              </a:lnSpc>
              <a:spcAft>
                <a:spcPts val="1295"/>
              </a:spcAft>
            </a:pPr>
            <a:endParaRPr lang="en-GB" sz="1100" b="1" i="0" kern="100" dirty="0">
              <a:solidFill>
                <a:srgbClr val="000000"/>
              </a:solidFill>
              <a:effectLst/>
              <a:latin typeface="+mn-lt"/>
              <a:ea typeface="Arial" panose="020B0604020202020204" pitchFamily="34" charset="0"/>
            </a:endParaRPr>
          </a:p>
          <a:p>
            <a:pPr marL="6350" marR="659765" indent="-6350">
              <a:lnSpc>
                <a:spcPct val="105000"/>
              </a:lnSpc>
              <a:spcAft>
                <a:spcPts val="1295"/>
              </a:spcAft>
            </a:pPr>
            <a:r>
              <a:rPr lang="en-GB" sz="1100" b="1" i="0" kern="100" dirty="0">
                <a:solidFill>
                  <a:srgbClr val="000000"/>
                </a:solidFill>
                <a:effectLst/>
                <a:latin typeface="+mn-lt"/>
                <a:ea typeface="Arial" panose="020B0604020202020204" pitchFamily="34" charset="0"/>
              </a:rPr>
              <a:t>* Click </a:t>
            </a:r>
            <a:r>
              <a:rPr lang="en-GB" sz="1100" i="0" kern="100" dirty="0">
                <a:solidFill>
                  <a:srgbClr val="000000"/>
                </a:solidFill>
                <a:effectLst/>
                <a:latin typeface="+mn-lt"/>
                <a:ea typeface="Arial" panose="020B0604020202020204" pitchFamily="34" charset="0"/>
              </a:rPr>
              <a:t>to show the icons for the 8 types of smart</a:t>
            </a:r>
            <a:endParaRPr lang="en-GB" sz="1100" i="1" kern="100" dirty="0">
              <a:solidFill>
                <a:srgbClr val="000000"/>
              </a:solidFill>
              <a:effectLst/>
              <a:latin typeface="+mn-lt"/>
              <a:ea typeface="Arial" panose="020B0604020202020204" pitchFamily="34" charset="0"/>
            </a:endParaRPr>
          </a:p>
          <a:p>
            <a:pPr marL="6350" marR="659765" indent="-6350">
              <a:lnSpc>
                <a:spcPct val="105000"/>
              </a:lnSpc>
              <a:spcAft>
                <a:spcPts val="310"/>
              </a:spcAft>
            </a:pPr>
            <a:endParaRPr lang="en-GB" sz="1100" i="0" kern="100" dirty="0">
              <a:solidFill>
                <a:srgbClr val="000000"/>
              </a:solidFill>
              <a:effectLst/>
              <a:latin typeface="+mn-lt"/>
              <a:ea typeface="Arial" panose="020B0604020202020204" pitchFamily="34" charset="0"/>
            </a:endParaRPr>
          </a:p>
          <a:p>
            <a:pPr marL="6350" marR="659765" indent="-6350">
              <a:lnSpc>
                <a:spcPct val="105000"/>
              </a:lnSpc>
              <a:spcAft>
                <a:spcPts val="310"/>
              </a:spcAft>
            </a:pPr>
            <a:r>
              <a:rPr lang="en-GB" sz="1100" i="0" kern="100" dirty="0">
                <a:solidFill>
                  <a:srgbClr val="000000"/>
                </a:solidFill>
                <a:effectLst/>
                <a:latin typeface="+mn-lt"/>
                <a:ea typeface="Arial" panose="020B0604020202020204" pitchFamily="34" charset="0"/>
              </a:rPr>
              <a:t>Facilitate a short whole class discussion, as follow:</a:t>
            </a:r>
            <a:endParaRPr lang="en-GB" sz="1100" i="1" kern="100" dirty="0">
              <a:solidFill>
                <a:srgbClr val="000000"/>
              </a:solidFill>
              <a:effectLst/>
              <a:latin typeface="+mn-lt"/>
              <a:ea typeface="Arial" panose="020B0604020202020204" pitchFamily="34" charset="0"/>
            </a:endParaRPr>
          </a:p>
          <a:p>
            <a:pPr marL="285750" marR="658495" lvl="0" indent="-285750" fontAlgn="base">
              <a:lnSpc>
                <a:spcPct val="108000"/>
              </a:lnSpc>
              <a:spcAft>
                <a:spcPts val="20"/>
              </a:spcAft>
              <a:buClr>
                <a:srgbClr val="000000"/>
              </a:buClr>
              <a:buSzPts val="1400"/>
              <a:buFont typeface="Arial" panose="020B0604020202020204" pitchFamily="34" charset="0"/>
              <a:buChar char="•"/>
            </a:pPr>
            <a:r>
              <a:rPr lang="en-GB" sz="1100" i="1" u="none" strike="noStrike" kern="100" dirty="0">
                <a:solidFill>
                  <a:srgbClr val="000000"/>
                </a:solidFill>
                <a:effectLst/>
                <a:uFill>
                  <a:solidFill>
                    <a:srgbClr val="000000"/>
                  </a:solidFill>
                </a:uFill>
                <a:latin typeface="+mn-lt"/>
                <a:ea typeface="Arial" panose="020B0604020202020204" pitchFamily="34" charset="0"/>
                <a:cs typeface="Arial" panose="020B0604020202020204" pitchFamily="34" charset="0"/>
              </a:rPr>
              <a:t>Which type(s) of smart have we tapped into with this ‘More…or Less…’ activity? </a:t>
            </a:r>
            <a:r>
              <a:rPr lang="en-GB" sz="1100" i="0" u="none" strike="noStrike" kern="100" dirty="0">
                <a:solidFill>
                  <a:srgbClr val="000000"/>
                </a:solidFill>
                <a:effectLst/>
                <a:uFill>
                  <a:solidFill>
                    <a:srgbClr val="000000"/>
                  </a:solidFill>
                </a:uFill>
                <a:latin typeface="+mn-lt"/>
                <a:ea typeface="Arial" panose="020B0604020202020204" pitchFamily="34" charset="0"/>
                <a:cs typeface="Arial" panose="020B0604020202020204" pitchFamily="34" charset="0"/>
              </a:rPr>
              <a:t>[Possible answers: People Smart (because we worked in pairs), Self-Smart </a:t>
            </a:r>
            <a:r>
              <a:rPr lang="en-GB" sz="1100" i="0" kern="100" dirty="0">
                <a:solidFill>
                  <a:srgbClr val="000000"/>
                </a:solidFill>
                <a:effectLst/>
                <a:latin typeface="+mn-lt"/>
                <a:ea typeface="Arial" panose="020B0604020202020204" pitchFamily="34" charset="0"/>
              </a:rPr>
              <a:t>(because we had to identify things that we each found enjoyable or not), Image Smart (because we were drawing)]</a:t>
            </a:r>
            <a:endParaRPr lang="en-GB" sz="1100" i="1" kern="100" dirty="0">
              <a:solidFill>
                <a:srgbClr val="000000"/>
              </a:solidFill>
              <a:effectLst/>
              <a:latin typeface="+mn-lt"/>
              <a:ea typeface="Arial" panose="020B0604020202020204" pitchFamily="34" charset="0"/>
            </a:endParaRPr>
          </a:p>
          <a:p>
            <a:pPr marL="285750" marR="658495" lvl="0" indent="-285750" fontAlgn="base">
              <a:lnSpc>
                <a:spcPct val="108000"/>
              </a:lnSpc>
              <a:spcAft>
                <a:spcPts val="1255"/>
              </a:spcAft>
              <a:buClr>
                <a:srgbClr val="000000"/>
              </a:buClr>
              <a:buSzPts val="1400"/>
              <a:buFont typeface="Arial" panose="020B0604020202020204" pitchFamily="34" charset="0"/>
              <a:buChar char="•"/>
            </a:pPr>
            <a:r>
              <a:rPr lang="en-GB" sz="1100" i="1" u="none" strike="noStrike" kern="100" dirty="0">
                <a:solidFill>
                  <a:srgbClr val="000000"/>
                </a:solidFill>
                <a:effectLst/>
                <a:uFill>
                  <a:solidFill>
                    <a:srgbClr val="000000"/>
                  </a:solidFill>
                </a:uFill>
                <a:latin typeface="+mn-lt"/>
                <a:ea typeface="Arial" panose="020B0604020202020204" pitchFamily="34" charset="0"/>
                <a:cs typeface="Arial" panose="020B0604020202020204" pitchFamily="34" charset="0"/>
              </a:rPr>
              <a:t>Can you think of any way that the ‘More…or Less…’ activity could be adapted to bring in other types of smart?</a:t>
            </a:r>
          </a:p>
          <a:p>
            <a:pPr marL="0" marR="658495" lvl="0" indent="0" fontAlgn="base">
              <a:lnSpc>
                <a:spcPct val="108000"/>
              </a:lnSpc>
              <a:spcAft>
                <a:spcPts val="1255"/>
              </a:spcAft>
              <a:buClr>
                <a:srgbClr val="000000"/>
              </a:buClr>
              <a:buSzPts val="1400"/>
              <a:buFont typeface="Arial" panose="020B0604020202020204" pitchFamily="34" charset="0"/>
              <a:buNone/>
            </a:pPr>
            <a:endParaRPr lang="en-GB" sz="1100" i="1" u="none" strike="noStrike" kern="100" dirty="0">
              <a:solidFill>
                <a:srgbClr val="000000"/>
              </a:solidFill>
              <a:effectLst/>
              <a:uFill>
                <a:solidFill>
                  <a:srgbClr val="000000"/>
                </a:solidFill>
              </a:uFill>
              <a:latin typeface="+mn-lt"/>
              <a:ea typeface="Arial" panose="020B0604020202020204" pitchFamily="34" charset="0"/>
              <a:cs typeface="Arial" panose="020B0604020202020204" pitchFamily="34" charset="0"/>
            </a:endParaRPr>
          </a:p>
          <a:p>
            <a:pPr marL="0" marR="658495" lvl="0" indent="0" fontAlgn="base">
              <a:lnSpc>
                <a:spcPct val="108000"/>
              </a:lnSpc>
              <a:spcAft>
                <a:spcPts val="1255"/>
              </a:spcAft>
              <a:buClr>
                <a:srgbClr val="000000"/>
              </a:buClr>
              <a:buSzPts val="1400"/>
              <a:buFont typeface="Arial" panose="020B0604020202020204" pitchFamily="34" charset="0"/>
              <a:buNone/>
            </a:pPr>
            <a:r>
              <a:rPr lang="en-GB" sz="1100" dirty="0">
                <a:solidFill>
                  <a:srgbClr val="000000"/>
                </a:solidFill>
                <a:effectLst/>
                <a:latin typeface="+mn-lt"/>
                <a:ea typeface="Arial" panose="020B0604020202020204" pitchFamily="34" charset="0"/>
              </a:rPr>
              <a:t>If students come up with workable ideas to adapt the methodology for additional types of intelligences, praise them and ask them if they’ve ever considered teaching as </a:t>
            </a:r>
            <a:r>
              <a:rPr lang="en-IE" sz="1100" i="0" dirty="0">
                <a:solidFill>
                  <a:schemeClr val="tx1"/>
                </a:solidFill>
                <a:latin typeface="+mn-lt"/>
              </a:rPr>
              <a:t>a career.</a:t>
            </a:r>
          </a:p>
        </p:txBody>
      </p:sp>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38287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Read each learning intention aloud.</a:t>
            </a:r>
          </a:p>
          <a:p>
            <a:pPr marL="0" lvl="0" indent="0" algn="l" rtl="0">
              <a:spcBef>
                <a:spcPts val="0"/>
              </a:spcBef>
              <a:spcAft>
                <a:spcPts val="0"/>
              </a:spcAft>
              <a:buNone/>
            </a:pPr>
            <a:endParaRPr lang="en-IE" sz="1100" b="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Ask students to give you a thumbs up if they feel they have achieved the learning intention, a thumbs down if they still need some support and a fist if they are unsure.</a:t>
            </a:r>
          </a:p>
          <a:p>
            <a:pPr marL="0" lvl="0" indent="0" algn="l" rtl="0">
              <a:spcBef>
                <a:spcPts val="0"/>
              </a:spcBef>
              <a:spcAft>
                <a:spcPts val="0"/>
              </a:spcAft>
              <a:buNone/>
            </a:pPr>
            <a:endParaRPr sz="1100" dirty="0">
              <a:solidFill>
                <a:schemeClr val="tx1"/>
              </a:solidFill>
              <a:latin typeface="+mn-lt"/>
            </a:endParaRPr>
          </a:p>
        </p:txBody>
      </p:sp>
      <p:sp>
        <p:nvSpPr>
          <p:cNvPr id="440" name="Google Shape;44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1655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endParaRPr lang="en-IE" sz="1100" b="0" dirty="0">
              <a:solidFill>
                <a:schemeClr val="tx1"/>
              </a:solidFill>
              <a:latin typeface="+mn-lt"/>
            </a:endParaRPr>
          </a:p>
          <a:p>
            <a:pPr marL="0" lvl="0" indent="0" algn="l" rtl="0">
              <a:spcBef>
                <a:spcPts val="0"/>
              </a:spcBef>
              <a:spcAft>
                <a:spcPts val="0"/>
              </a:spcAft>
              <a:buNone/>
            </a:pPr>
            <a:endParaRPr lang="en-IE" sz="1100" b="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The extension activity suggested on this slide is linked to Activity 1 (Slide 4) and Activity 4 (Slide 16).</a:t>
            </a:r>
          </a:p>
          <a:p>
            <a:pPr marL="0" lvl="0" indent="0" algn="l" rtl="0">
              <a:spcBef>
                <a:spcPts val="0"/>
              </a:spcBef>
              <a:spcAft>
                <a:spcPts val="0"/>
              </a:spcAft>
              <a:buNone/>
            </a:pPr>
            <a:endParaRPr lang="en-IE" sz="1100" b="0" dirty="0">
              <a:solidFill>
                <a:schemeClr val="tx1"/>
              </a:solidFill>
              <a:latin typeface="+mn-lt"/>
            </a:endParaRPr>
          </a:p>
        </p:txBody>
      </p:sp>
      <p:sp>
        <p:nvSpPr>
          <p:cNvPr id="204" name="Google Shape;20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8953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2" name="Google Shape;16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36" name="Google Shape;436;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5211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4" name="Google Shape;20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114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altLang="en-US" sz="1100" b="1" dirty="0">
              <a:solidFill>
                <a:schemeClr val="tx1"/>
              </a:solidFill>
              <a:latin typeface="+mn-lt"/>
            </a:endParaRPr>
          </a:p>
          <a:p>
            <a:pPr marL="0" lvl="0" indent="0" algn="l" rtl="0">
              <a:spcBef>
                <a:spcPts val="0"/>
              </a:spcBef>
              <a:spcAft>
                <a:spcPts val="0"/>
              </a:spcAft>
              <a:buNone/>
            </a:pPr>
            <a:r>
              <a:rPr lang="en-IE" altLang="en-US" sz="1100" i="1" dirty="0">
                <a:latin typeface="+mn-lt"/>
              </a:rPr>
              <a:t>Howard Gardner (1943-) is an American psychologist who worked in the Harvard School of Education. He is fascinated with how the brain works. He didn’t think that the existing intelligence tests were a good way to measure people’s abilities. He thought they were too narrow and that they asked the wrong question – they measured how clever or smart someone is, whereas Gardner thought it would be better to measure what kind of clever or smart someone is. He came up with a theory called Multiple Intelligences. He said that there are 8 intelligences or ways of learning and coming to awareness. </a:t>
            </a:r>
          </a:p>
          <a:p>
            <a:pPr marL="0" lvl="0" indent="0" algn="l" rtl="0">
              <a:spcBef>
                <a:spcPts val="0"/>
              </a:spcBef>
              <a:spcAft>
                <a:spcPts val="0"/>
              </a:spcAft>
              <a:buNone/>
            </a:pPr>
            <a:endParaRPr lang="en-IE" altLang="en-US" sz="1100" i="1" dirty="0">
              <a:latin typeface="+mn-lt"/>
            </a:endParaRPr>
          </a:p>
          <a:p>
            <a:pPr marL="0" lvl="0" indent="0" algn="l" rtl="0">
              <a:spcBef>
                <a:spcPts val="0"/>
              </a:spcBef>
              <a:spcAft>
                <a:spcPts val="0"/>
              </a:spcAft>
              <a:buNone/>
            </a:pPr>
            <a:r>
              <a:rPr lang="en-IE" altLang="en-US" sz="1100" i="0" dirty="0">
                <a:latin typeface="+mn-lt"/>
              </a:rPr>
              <a:t>Read aloud the 8 types of intelligence, as follows: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b="0" i="1" dirty="0">
                <a:solidFill>
                  <a:schemeClr val="tx1"/>
                </a:solidFill>
                <a:effectLst/>
                <a:latin typeface="+mn-lt"/>
                <a:ea typeface="Times New Roman" panose="02020603050405020304" pitchFamily="18" charset="0"/>
              </a:rPr>
              <a:t>Body Smarts (also known as Bodily-kinaesthetic Intelligence)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b="0" i="1" dirty="0">
                <a:solidFill>
                  <a:schemeClr val="tx1"/>
                </a:solidFill>
                <a:effectLst/>
                <a:latin typeface="+mn-lt"/>
                <a:ea typeface="Times New Roman" panose="02020603050405020304" pitchFamily="18" charset="0"/>
              </a:rPr>
              <a:t>Word Smarts (also known as Verbal-Linguistic Intelligence)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b="0" i="1" dirty="0">
                <a:solidFill>
                  <a:schemeClr val="tx1"/>
                </a:solidFill>
                <a:effectLst/>
                <a:latin typeface="+mn-lt"/>
                <a:ea typeface="Times New Roman" panose="02020603050405020304" pitchFamily="18" charset="0"/>
              </a:rPr>
              <a:t>People Smarts (also known as Interpersonal Intelligence)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b="0" i="1" dirty="0">
                <a:solidFill>
                  <a:schemeClr val="tx1"/>
                </a:solidFill>
                <a:effectLst/>
                <a:latin typeface="+mn-lt"/>
                <a:ea typeface="Times New Roman" panose="02020603050405020304" pitchFamily="18" charset="0"/>
              </a:rPr>
              <a:t>Self-Smarts (also known as Intrapersonal Intelligence)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b="0" i="1" dirty="0">
                <a:solidFill>
                  <a:schemeClr val="tx1"/>
                </a:solidFill>
                <a:effectLst/>
                <a:latin typeface="+mn-lt"/>
                <a:ea typeface="Times New Roman" panose="02020603050405020304" pitchFamily="18" charset="0"/>
              </a:rPr>
              <a:t>Sound Smarts (also known as Musical Intelligence)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b="0" i="1" dirty="0">
                <a:solidFill>
                  <a:schemeClr val="tx1"/>
                </a:solidFill>
                <a:effectLst/>
                <a:latin typeface="+mn-lt"/>
                <a:ea typeface="Times New Roman" panose="02020603050405020304" pitchFamily="18" charset="0"/>
              </a:rPr>
              <a:t>Image Smarts (also known as Visual-Spatial Intelligence)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b="0" i="1" dirty="0">
                <a:solidFill>
                  <a:schemeClr val="tx1"/>
                </a:solidFill>
                <a:effectLst/>
                <a:latin typeface="+mn-lt"/>
                <a:ea typeface="Times New Roman" panose="02020603050405020304" pitchFamily="18" charset="0"/>
              </a:rPr>
              <a:t>Logic Smarts (also known as Logical-Mathematical Intelligence)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100" b="0" i="1" dirty="0">
                <a:solidFill>
                  <a:schemeClr val="tx1"/>
                </a:solidFill>
                <a:effectLst/>
                <a:latin typeface="+mn-lt"/>
                <a:ea typeface="Times New Roman" panose="02020603050405020304" pitchFamily="18" charset="0"/>
              </a:rPr>
              <a:t>Nature Smart (</a:t>
            </a:r>
            <a:r>
              <a:rPr lang="en-IE" sz="1100" b="0" i="1" dirty="0">
                <a:solidFill>
                  <a:schemeClr val="tx1"/>
                </a:solidFill>
                <a:effectLst/>
                <a:latin typeface="+mn-lt"/>
                <a:ea typeface="Times New Roman" panose="02020603050405020304" pitchFamily="18" charset="0"/>
              </a:rPr>
              <a:t>also known as </a:t>
            </a:r>
            <a:r>
              <a:rPr lang="en-GB" sz="1100" b="0" i="1" dirty="0">
                <a:solidFill>
                  <a:schemeClr val="tx1"/>
                </a:solidFill>
                <a:effectLst/>
                <a:latin typeface="+mn-lt"/>
                <a:ea typeface="Times New Roman" panose="02020603050405020304" pitchFamily="18" charset="0"/>
              </a:rPr>
              <a:t>Naturalist Intelligence)</a:t>
            </a:r>
            <a:endParaRPr lang="en-IE" sz="1100" b="0" dirty="0">
              <a:solidFill>
                <a:schemeClr val="tx1"/>
              </a:solidFill>
              <a:latin typeface="+mn-lt"/>
            </a:endParaRPr>
          </a:p>
          <a:p>
            <a:pPr marL="0" lvl="0" indent="0" algn="l" rtl="0">
              <a:spcBef>
                <a:spcPts val="0"/>
              </a:spcBef>
              <a:spcAft>
                <a:spcPts val="0"/>
              </a:spcAft>
              <a:buNone/>
            </a:pPr>
            <a:endParaRPr lang="en-IE" altLang="en-US"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solidFill>
                  <a:schemeClr val="tx1"/>
                </a:solidFill>
                <a:latin typeface="+mn-lt"/>
              </a:rPr>
              <a:t>In pairs, discuss the possible characteristics of someone who has each of these different types of intelligences. What might they be good at? How might they learn best?</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dirty="0">
                <a:solidFill>
                  <a:schemeClr val="tx1"/>
                </a:solidFill>
                <a:latin typeface="+mn-lt"/>
              </a:rPr>
              <a: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800" i="1" dirty="0">
                <a:solidFill>
                  <a:srgbClr val="000000"/>
                </a:solidFill>
                <a:effectLst/>
                <a:latin typeface="Arial" panose="020B0604020202020204" pitchFamily="34" charset="0"/>
                <a:ea typeface="Arial" panose="020B0604020202020204" pitchFamily="34" charset="0"/>
              </a:rPr>
              <a:t>When you are engaged in learning that uses an intelligence or type of smart that you are good at</a:t>
            </a:r>
            <a:r>
              <a:rPr lang="en-IE" sz="1100" i="1" dirty="0">
                <a:solidFill>
                  <a:schemeClr val="tx1"/>
                </a:solidFill>
                <a:latin typeface="+mn-lt"/>
              </a:rPr>
              <a:t>, you can </a:t>
            </a:r>
            <a:r>
              <a:rPr lang="en-IE" altLang="en-US" sz="1100" i="1" dirty="0">
                <a:latin typeface="+mn-lt"/>
              </a:rPr>
              <a:t>feel energetic, interested, you find yourself paying attention, your understanding is better, and you are more likely to remember what you have learned.</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solidFill>
                  <a:schemeClr val="tx1"/>
                </a:solidFill>
                <a:latin typeface="+mn-lt"/>
              </a:rPr>
              <a:t>On your own, take a minute to predict the 2-3 types of smart (intelligences) that you think are your strongest – write these down and keep them somewhere safe.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solidFill>
                <a:schemeClr val="tx1"/>
              </a:solidFill>
              <a:latin typeface="+mn-lt"/>
            </a:endParaRPr>
          </a:p>
          <a:p>
            <a:pPr marL="228600" marR="0" lvl="0" indent="-228600" algn="just"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100" b="0" i="1" dirty="0">
                <a:solidFill>
                  <a:schemeClr val="tx1"/>
                </a:solidFill>
                <a:effectLst/>
                <a:latin typeface="+mn-lt"/>
              </a:rPr>
              <a:t>Would you like to know about the type of smart(s) you are? Why/not? </a:t>
            </a:r>
          </a:p>
          <a:p>
            <a:pPr marL="228600" marR="0" lvl="0" indent="-228600" algn="just"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100" b="0" i="0" u="none" strike="noStrike" baseline="0" dirty="0">
              <a:solidFill>
                <a:schemeClr val="tx1"/>
              </a:solidFill>
              <a:effectLst/>
              <a:latin typeface="+mn-lt"/>
            </a:endParaRPr>
          </a:p>
          <a:p>
            <a:pPr marL="228600" marR="0" lvl="0" indent="-228600" algn="just"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100" b="0" i="1" u="none" strike="noStrike" baseline="0" dirty="0">
                <a:solidFill>
                  <a:schemeClr val="tx1"/>
                </a:solidFill>
                <a:latin typeface="+mn-lt"/>
              </a:rPr>
              <a:t>We’re going to do a Types of Smart self-assessment, to try to get a picture of which types of smart you are right now.</a:t>
            </a:r>
          </a:p>
          <a:p>
            <a:pPr marL="228600" indent="-228600" algn="just" rtl="0">
              <a:spcBef>
                <a:spcPts val="0"/>
              </a:spcBef>
              <a:spcAft>
                <a:spcPts val="0"/>
              </a:spcAft>
            </a:pPr>
            <a:endParaRPr lang="en-GB" sz="1100" b="0" i="1" u="none" strike="noStrike" baseline="0" dirty="0">
              <a:solidFill>
                <a:schemeClr val="tx1"/>
              </a:solidFill>
              <a:latin typeface="+mn-lt"/>
            </a:endParaRPr>
          </a:p>
          <a:p>
            <a:pPr marL="228600" marR="0" lvl="0" indent="-228600" algn="just"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dirty="0">
                <a:solidFill>
                  <a:schemeClr val="tx1"/>
                </a:solidFill>
                <a:latin typeface="+mn-lt"/>
              </a:rPr>
              <a:t>Share or distribute copies of Type of Smarts: Self-Assessment (available in the Pathways 2</a:t>
            </a:r>
            <a:r>
              <a:rPr lang="en-IE" sz="1100" baseline="30000" dirty="0">
                <a:solidFill>
                  <a:schemeClr val="tx1"/>
                </a:solidFill>
                <a:latin typeface="+mn-lt"/>
              </a:rPr>
              <a:t>nd</a:t>
            </a:r>
            <a:r>
              <a:rPr lang="en-IE" sz="1100" dirty="0">
                <a:solidFill>
                  <a:schemeClr val="tx1"/>
                </a:solidFill>
                <a:latin typeface="+mn-lt"/>
              </a:rPr>
              <a:t> Year Unit 1 folder) to each student.</a:t>
            </a:r>
          </a:p>
          <a:p>
            <a:pPr marL="228600" marR="0" lvl="0" indent="-228600" algn="just"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dirty="0">
                <a:solidFill>
                  <a:schemeClr val="tx1"/>
                </a:solidFill>
                <a:latin typeface="+mn-lt"/>
              </a:rPr>
              <a:t> </a:t>
            </a:r>
          </a:p>
          <a:p>
            <a:pPr marL="228600" marR="0" lvl="0" indent="-228600" algn="just"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solidFill>
                  <a:schemeClr val="tx1"/>
                </a:solidFill>
                <a:latin typeface="+mn-lt"/>
              </a:rPr>
              <a:t>In the Self-Assessment there are 10 statements for each type of smart. </a:t>
            </a:r>
            <a:r>
              <a:rPr lang="en-IE" sz="1100" i="1" dirty="0">
                <a:effectLst/>
                <a:latin typeface="+mn-lt"/>
                <a:ea typeface="Times New Roman" panose="02020603050405020304" pitchFamily="18" charset="0"/>
              </a:rPr>
              <a:t>Read each statement, then quickly tick </a:t>
            </a:r>
            <a:r>
              <a:rPr lang="en-IE" sz="1100" b="0" i="1" dirty="0">
                <a:effectLst/>
                <a:latin typeface="+mn-lt"/>
                <a:ea typeface="Times New Roman" panose="02020603050405020304" pitchFamily="18" charset="0"/>
              </a:rPr>
              <a:t>true </a:t>
            </a:r>
            <a:r>
              <a:rPr lang="en-IE" sz="1100" i="1" dirty="0">
                <a:effectLst/>
                <a:latin typeface="+mn-lt"/>
                <a:ea typeface="Times New Roman" panose="02020603050405020304" pitchFamily="18" charset="0"/>
              </a:rPr>
              <a:t>or </a:t>
            </a:r>
            <a:r>
              <a:rPr lang="en-IE" sz="1100" b="0" i="1" dirty="0">
                <a:effectLst/>
                <a:latin typeface="+mn-lt"/>
                <a:ea typeface="Times New Roman" panose="02020603050405020304" pitchFamily="18" charset="0"/>
              </a:rPr>
              <a:t>false</a:t>
            </a:r>
            <a:r>
              <a:rPr lang="en-IE" sz="1100" i="1" dirty="0">
                <a:effectLst/>
                <a:latin typeface="+mn-lt"/>
                <a:ea typeface="Times New Roman" panose="02020603050405020304" pitchFamily="18" charset="0"/>
              </a:rPr>
              <a:t>. Do not think too much about it – go with your first </a:t>
            </a:r>
          </a:p>
          <a:p>
            <a:pPr marL="228600" marR="0" lvl="0" indent="-228600" algn="just"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effectLst/>
                <a:latin typeface="+mn-lt"/>
                <a:ea typeface="Times New Roman" panose="02020603050405020304" pitchFamily="18" charset="0"/>
              </a:rPr>
              <a:t>reaction – but a</a:t>
            </a:r>
            <a:r>
              <a:rPr lang="en-IE" sz="1100" i="1" dirty="0">
                <a:solidFill>
                  <a:schemeClr val="tx1"/>
                </a:solidFill>
                <a:latin typeface="+mn-lt"/>
              </a:rPr>
              <a:t>nswer each questions as honestly as possible to get an accurate result. Try not to leave any question blank. </a:t>
            </a:r>
          </a:p>
          <a:p>
            <a:pPr marL="228600" marR="0" lvl="0" indent="-228600" algn="just"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1" i="1" dirty="0">
                <a:solidFill>
                  <a:schemeClr val="tx1"/>
                </a:solidFill>
                <a:latin typeface="+mn-lt"/>
              </a:rPr>
              <a:t>NB: </a:t>
            </a:r>
            <a:r>
              <a:rPr lang="en-IE" sz="1100" b="0" i="1" dirty="0">
                <a:solidFill>
                  <a:schemeClr val="tx1"/>
                </a:solidFill>
                <a:latin typeface="+mn-lt"/>
              </a:rPr>
              <a:t>For each type of Smart, m</a:t>
            </a:r>
            <a:r>
              <a:rPr lang="en-IE" sz="1100" i="1" dirty="0">
                <a:solidFill>
                  <a:schemeClr val="tx1"/>
                </a:solidFill>
                <a:latin typeface="+mn-lt"/>
              </a:rPr>
              <a:t>ake a note of the total number of statements for which you ticked </a:t>
            </a:r>
            <a:r>
              <a:rPr lang="en-IE" sz="1100" b="0" i="1" u="sng" dirty="0">
                <a:solidFill>
                  <a:schemeClr val="tx1"/>
                </a:solidFill>
                <a:latin typeface="+mn-lt"/>
              </a:rPr>
              <a:t>true</a:t>
            </a:r>
            <a:r>
              <a:rPr lang="en-IE" sz="1100" i="1" dirty="0">
                <a:solidFill>
                  <a:schemeClr val="tx1"/>
                </a:solidFill>
                <a:latin typeface="+mn-lt"/>
              </a:rPr>
              <a:t>.</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solidFill>
                <a:schemeClr val="tx1"/>
              </a:solidFill>
              <a:latin typeface="+mn-lt"/>
            </a:endParaRPr>
          </a:p>
          <a:p>
            <a:pPr marL="0" lvl="0" indent="0" algn="l" rtl="0">
              <a:spcBef>
                <a:spcPts val="0"/>
              </a:spcBef>
              <a:spcAft>
                <a:spcPts val="0"/>
              </a:spcAft>
              <a:buNone/>
            </a:pPr>
            <a:r>
              <a:rPr lang="en-IE" sz="1100" b="0" i="1" dirty="0">
                <a:solidFill>
                  <a:schemeClr val="tx1"/>
                </a:solidFill>
                <a:effectLst/>
                <a:latin typeface="+mn-lt"/>
              </a:rPr>
              <a:t>Give students sufficient time to complete the Self-Assessment, then facilitate a whole class discussion using the following prompt questions:</a:t>
            </a:r>
          </a:p>
          <a:p>
            <a:pPr marL="285750" lvl="0" indent="-285750" algn="l" rtl="0">
              <a:spcBef>
                <a:spcPts val="0"/>
              </a:spcBef>
              <a:spcAft>
                <a:spcPts val="0"/>
              </a:spcAft>
              <a:buFont typeface="Arial" panose="020B0604020202020204" pitchFamily="34" charset="0"/>
              <a:buChar char="•"/>
            </a:pPr>
            <a:r>
              <a:rPr lang="en-IE" sz="1100" b="0" i="1" dirty="0">
                <a:solidFill>
                  <a:schemeClr val="tx1"/>
                </a:solidFill>
                <a:effectLst/>
                <a:latin typeface="+mn-lt"/>
              </a:rPr>
              <a:t>Do your top 2-3 results match what you predicted before you did the self-assessment? </a:t>
            </a:r>
          </a:p>
          <a:p>
            <a:pPr marL="285750" lvl="0" indent="-285750" algn="l" rtl="0">
              <a:spcBef>
                <a:spcPts val="0"/>
              </a:spcBef>
              <a:spcAft>
                <a:spcPts val="0"/>
              </a:spcAft>
              <a:buFont typeface="Arial" panose="020B0604020202020204" pitchFamily="34" charset="0"/>
              <a:buChar char="•"/>
            </a:pPr>
            <a:r>
              <a:rPr lang="en-IE" sz="1100" b="0" i="1" dirty="0">
                <a:solidFill>
                  <a:schemeClr val="tx1"/>
                </a:solidFill>
                <a:effectLst/>
                <a:latin typeface="+mn-lt"/>
              </a:rPr>
              <a:t>What does this tell you about your understanding of your own abilities/intelligences?</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IE" sz="1100" b="0" i="1" dirty="0">
                <a:solidFill>
                  <a:schemeClr val="tx1"/>
                </a:solidFill>
                <a:effectLst/>
                <a:latin typeface="+mn-lt"/>
              </a:rPr>
              <a:t>What have you learned about multiple intelligences by doing the self-assessment?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0" i="1" dirty="0">
              <a:solidFill>
                <a:schemeClr val="tx1"/>
              </a:solidFill>
              <a:effectLst/>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0" i="1" dirty="0">
                <a:solidFill>
                  <a:schemeClr val="tx1"/>
                </a:solidFill>
                <a:effectLst/>
                <a:latin typeface="+mn-lt"/>
              </a:rPr>
              <a:t>You probably noticed that there was some similarity in the self-assessment statements for the different types of smart. This is because they overlap, and we often use more than one intelligence at the same time.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0" i="1" dirty="0">
                <a:solidFill>
                  <a:schemeClr val="tx1"/>
                </a:solidFill>
                <a:effectLst/>
                <a:latin typeface="+mn-lt"/>
              </a:rPr>
              <a:t> </a:t>
            </a:r>
          </a:p>
          <a:p>
            <a:pPr marL="6350" indent="-6350">
              <a:lnSpc>
                <a:spcPct val="108000"/>
              </a:lnSpc>
              <a:spcAft>
                <a:spcPts val="20"/>
              </a:spcAft>
            </a:pPr>
            <a:r>
              <a:rPr lang="en-GB" sz="1100" i="1" kern="100" dirty="0">
                <a:solidFill>
                  <a:srgbClr val="000000"/>
                </a:solidFill>
                <a:effectLst/>
                <a:latin typeface="+mn-lt"/>
                <a:ea typeface="Arial" panose="020B0604020202020204" pitchFamily="34" charset="0"/>
              </a:rPr>
              <a:t>As we go through the information on the next few slides, see if you recognise yourself in the description of the 8 types of smart. While you might have natural strength in several types, there is nothing to say that you can’t build up your strength across all 8 intelligences. It’s like Albert Einstein, who was a genius, said ‘The measure of intelligence is the ability to change’. The self-assessment is just a snapshot of your abilities right now, so take note if you come across any tips or hints that might help you to become smarter over time.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52600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b="1" i="0" dirty="0">
              <a:solidFill>
                <a:schemeClr val="tx1"/>
              </a:solidFill>
              <a:effectLst/>
              <a:latin typeface="+mn-lt"/>
            </a:endParaRPr>
          </a:p>
          <a:p>
            <a:pPr marL="0" lvl="0" indent="0" algn="l" rtl="0">
              <a:spcBef>
                <a:spcPts val="0"/>
              </a:spcBef>
              <a:spcAft>
                <a:spcPts val="0"/>
              </a:spcAft>
              <a:buNone/>
            </a:pPr>
            <a:r>
              <a:rPr lang="en-IE" sz="1100" b="0" i="0" dirty="0">
                <a:solidFill>
                  <a:schemeClr val="tx1"/>
                </a:solidFill>
                <a:effectLst/>
                <a:latin typeface="+mn-lt"/>
              </a:rPr>
              <a:t>Ask for volunteers to read the points on the slide aloud.</a:t>
            </a:r>
          </a:p>
          <a:p>
            <a:pPr marL="0" lvl="0" indent="0" algn="l" rtl="0">
              <a:spcBef>
                <a:spcPts val="0"/>
              </a:spcBef>
              <a:spcAft>
                <a:spcPts val="0"/>
              </a:spcAft>
              <a:buNone/>
            </a:pPr>
            <a:endParaRPr lang="en-IE" sz="1100" b="0" i="0" dirty="0">
              <a:solidFill>
                <a:schemeClr val="tx1"/>
              </a:solidFill>
              <a:effectLst/>
              <a:latin typeface="+mn-lt"/>
            </a:endParaRPr>
          </a:p>
          <a:p>
            <a:pPr marL="0" lvl="0" indent="0" algn="l" rtl="0">
              <a:spcBef>
                <a:spcPts val="0"/>
              </a:spcBef>
              <a:spcAft>
                <a:spcPts val="0"/>
              </a:spcAft>
              <a:buNone/>
            </a:pPr>
            <a:r>
              <a:rPr lang="en-IE" sz="1100" b="0" i="1" dirty="0">
                <a:solidFill>
                  <a:schemeClr val="tx1"/>
                </a:solidFill>
                <a:effectLst/>
                <a:latin typeface="+mn-lt"/>
              </a:rPr>
              <a:t>Remember, regardless of the Self-Assessment score you got for being Body Smart, you can work on strengthening this type of intelligence.</a:t>
            </a:r>
            <a:endParaRPr lang="en-IE" sz="1100" dirty="0">
              <a:solidFill>
                <a:schemeClr val="tx1"/>
              </a:solidFill>
              <a:latin typeface="+mn-lt"/>
            </a:endParaRPr>
          </a:p>
        </p:txBody>
      </p:sp>
    </p:spTree>
    <p:extLst>
      <p:ext uri="{BB962C8B-B14F-4D97-AF65-F5344CB8AC3E}">
        <p14:creationId xmlns:p14="http://schemas.microsoft.com/office/powerpoint/2010/main" val="1504995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b="1" i="0" dirty="0">
              <a:solidFill>
                <a:schemeClr val="tx1"/>
              </a:solidFill>
              <a:effectLst/>
              <a:latin typeface="+mn-lt"/>
            </a:endParaRPr>
          </a:p>
          <a:p>
            <a:pPr marL="0" lvl="0" indent="0" algn="l" rtl="0">
              <a:spcBef>
                <a:spcPts val="0"/>
              </a:spcBef>
              <a:spcAft>
                <a:spcPts val="0"/>
              </a:spcAft>
              <a:buNone/>
            </a:pPr>
            <a:r>
              <a:rPr lang="en-IE" sz="1100" b="0" i="0" dirty="0">
                <a:solidFill>
                  <a:schemeClr val="tx1"/>
                </a:solidFill>
                <a:effectLst/>
                <a:latin typeface="+mn-lt"/>
              </a:rPr>
              <a:t>Ask for volunteers to read the points on the slide aloud.</a:t>
            </a:r>
          </a:p>
          <a:p>
            <a:pPr marL="0" lvl="0" indent="0" algn="l" rtl="0">
              <a:spcBef>
                <a:spcPts val="0"/>
              </a:spcBef>
              <a:spcAft>
                <a:spcPts val="0"/>
              </a:spcAft>
              <a:buNone/>
            </a:pPr>
            <a:endParaRPr lang="en-IE" sz="1100" b="0" i="0" dirty="0">
              <a:solidFill>
                <a:schemeClr val="tx1"/>
              </a:solidFill>
              <a:effectLst/>
              <a:latin typeface="+mn-lt"/>
            </a:endParaRPr>
          </a:p>
          <a:p>
            <a:pPr marL="0" lvl="0" indent="0" algn="l" rtl="0">
              <a:spcBef>
                <a:spcPts val="0"/>
              </a:spcBef>
              <a:spcAft>
                <a:spcPts val="0"/>
              </a:spcAft>
              <a:buNone/>
            </a:pPr>
            <a:r>
              <a:rPr lang="en-IE" sz="1100" b="0" i="1" dirty="0">
                <a:solidFill>
                  <a:schemeClr val="tx1"/>
                </a:solidFill>
                <a:effectLst/>
                <a:latin typeface="+mn-lt"/>
              </a:rPr>
              <a:t>Remember, regardless of the Self-Assessment score you got for being Word Smart, you can work on strengthening this type of intelligence. </a:t>
            </a:r>
          </a:p>
          <a:p>
            <a:endParaRPr lang="en-IE" sz="1100" dirty="0">
              <a:solidFill>
                <a:schemeClr val="tx1"/>
              </a:solidFill>
              <a:latin typeface="+mn-lt"/>
            </a:endParaRPr>
          </a:p>
        </p:txBody>
      </p:sp>
    </p:spTree>
    <p:extLst>
      <p:ext uri="{BB962C8B-B14F-4D97-AF65-F5344CB8AC3E}">
        <p14:creationId xmlns:p14="http://schemas.microsoft.com/office/powerpoint/2010/main" val="555640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b="1" i="0" dirty="0">
              <a:solidFill>
                <a:schemeClr val="tx1"/>
              </a:solidFill>
              <a:effectLst/>
              <a:latin typeface="+mn-lt"/>
            </a:endParaRPr>
          </a:p>
          <a:p>
            <a:pPr marL="0" lvl="0" indent="0" algn="l" rtl="0">
              <a:spcBef>
                <a:spcPts val="0"/>
              </a:spcBef>
              <a:spcAft>
                <a:spcPts val="0"/>
              </a:spcAft>
              <a:buNone/>
            </a:pPr>
            <a:r>
              <a:rPr lang="en-IE" sz="1100" b="0" i="0" dirty="0">
                <a:solidFill>
                  <a:schemeClr val="tx1"/>
                </a:solidFill>
                <a:effectLst/>
                <a:latin typeface="+mn-lt"/>
              </a:rPr>
              <a:t>Ask for volunteers to read the points on the slide aloud.</a:t>
            </a:r>
          </a:p>
          <a:p>
            <a:pPr marL="0" lvl="0" indent="0" algn="l" rtl="0">
              <a:spcBef>
                <a:spcPts val="0"/>
              </a:spcBef>
              <a:spcAft>
                <a:spcPts val="0"/>
              </a:spcAft>
              <a:buNone/>
            </a:pPr>
            <a:endParaRPr lang="en-IE" sz="1100" b="0" i="0" dirty="0">
              <a:solidFill>
                <a:schemeClr val="tx1"/>
              </a:solidFill>
              <a:effectLst/>
              <a:latin typeface="+mn-lt"/>
            </a:endParaRPr>
          </a:p>
          <a:p>
            <a:pPr marL="0" lvl="0" indent="0" algn="l" rtl="0">
              <a:spcBef>
                <a:spcPts val="0"/>
              </a:spcBef>
              <a:spcAft>
                <a:spcPts val="0"/>
              </a:spcAft>
              <a:buNone/>
            </a:pPr>
            <a:r>
              <a:rPr lang="en-IE" sz="1100" b="0" i="1" dirty="0">
                <a:solidFill>
                  <a:schemeClr val="tx1"/>
                </a:solidFill>
                <a:effectLst/>
                <a:latin typeface="+mn-lt"/>
              </a:rPr>
              <a:t>Remember, regardless of the Self-Assessment score you got for being People Smart, you can work on strengthening this type of intelligence. </a:t>
            </a:r>
          </a:p>
          <a:p>
            <a:endParaRPr lang="en-IE" sz="1100" dirty="0">
              <a:solidFill>
                <a:schemeClr val="tx1"/>
              </a:solidFill>
              <a:latin typeface="+mn-lt"/>
            </a:endParaRPr>
          </a:p>
        </p:txBody>
      </p:sp>
    </p:spTree>
    <p:extLst>
      <p:ext uri="{BB962C8B-B14F-4D97-AF65-F5344CB8AC3E}">
        <p14:creationId xmlns:p14="http://schemas.microsoft.com/office/powerpoint/2010/main" val="2210804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b="1" i="0" dirty="0">
              <a:solidFill>
                <a:schemeClr val="tx1"/>
              </a:solidFill>
              <a:effectLst/>
              <a:latin typeface="+mn-lt"/>
            </a:endParaRPr>
          </a:p>
          <a:p>
            <a:pPr marL="0" lvl="0" indent="0" algn="l" rtl="0">
              <a:spcBef>
                <a:spcPts val="0"/>
              </a:spcBef>
              <a:spcAft>
                <a:spcPts val="0"/>
              </a:spcAft>
              <a:buNone/>
            </a:pPr>
            <a:r>
              <a:rPr lang="en-IE" sz="1100" b="0" i="0" dirty="0">
                <a:solidFill>
                  <a:schemeClr val="tx1"/>
                </a:solidFill>
                <a:effectLst/>
                <a:latin typeface="+mn-lt"/>
              </a:rPr>
              <a:t>Ask for volunteers to read the points on the slide aloud.</a:t>
            </a:r>
          </a:p>
          <a:p>
            <a:pPr marL="0" lvl="0" indent="0" algn="l" rtl="0">
              <a:spcBef>
                <a:spcPts val="0"/>
              </a:spcBef>
              <a:spcAft>
                <a:spcPts val="0"/>
              </a:spcAft>
              <a:buNone/>
            </a:pPr>
            <a:endParaRPr lang="en-IE" sz="1100" b="0" i="0" dirty="0">
              <a:solidFill>
                <a:schemeClr val="tx1"/>
              </a:solidFill>
              <a:effectLst/>
              <a:latin typeface="+mn-lt"/>
            </a:endParaRPr>
          </a:p>
          <a:p>
            <a:pPr marL="0" lvl="0" indent="0" algn="l" rtl="0">
              <a:spcBef>
                <a:spcPts val="0"/>
              </a:spcBef>
              <a:spcAft>
                <a:spcPts val="0"/>
              </a:spcAft>
              <a:buNone/>
            </a:pPr>
            <a:r>
              <a:rPr lang="en-IE" sz="1100" b="0" i="1" dirty="0">
                <a:solidFill>
                  <a:schemeClr val="tx1"/>
                </a:solidFill>
                <a:effectLst/>
                <a:latin typeface="+mn-lt"/>
              </a:rPr>
              <a:t>Remember, regardless of the Self-Assessment score you got for being Self-Smart, you can work on strengthening this type of intelligence. </a:t>
            </a:r>
          </a:p>
          <a:p>
            <a:endParaRPr lang="en-IE" sz="1100" dirty="0">
              <a:solidFill>
                <a:schemeClr val="tx1"/>
              </a:solidFill>
              <a:latin typeface="+mn-lt"/>
            </a:endParaRPr>
          </a:p>
        </p:txBody>
      </p:sp>
    </p:spTree>
    <p:extLst>
      <p:ext uri="{BB962C8B-B14F-4D97-AF65-F5344CB8AC3E}">
        <p14:creationId xmlns:p14="http://schemas.microsoft.com/office/powerpoint/2010/main" val="3881415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b="1" i="0" dirty="0">
              <a:solidFill>
                <a:schemeClr val="tx1"/>
              </a:solidFill>
              <a:effectLst/>
              <a:latin typeface="+mn-lt"/>
            </a:endParaRPr>
          </a:p>
          <a:p>
            <a:pPr marL="0" lvl="0" indent="0" algn="l" rtl="0">
              <a:spcBef>
                <a:spcPts val="0"/>
              </a:spcBef>
              <a:spcAft>
                <a:spcPts val="0"/>
              </a:spcAft>
              <a:buNone/>
            </a:pPr>
            <a:r>
              <a:rPr lang="en-IE" sz="1100" b="0" i="0" dirty="0">
                <a:solidFill>
                  <a:schemeClr val="tx1"/>
                </a:solidFill>
                <a:effectLst/>
                <a:latin typeface="+mn-lt"/>
              </a:rPr>
              <a:t>Ask for volunteers to read the points on the slide aloud.</a:t>
            </a:r>
          </a:p>
          <a:p>
            <a:pPr marL="0" lvl="0" indent="0" algn="l" rtl="0">
              <a:spcBef>
                <a:spcPts val="0"/>
              </a:spcBef>
              <a:spcAft>
                <a:spcPts val="0"/>
              </a:spcAft>
              <a:buNone/>
            </a:pPr>
            <a:endParaRPr lang="en-IE" sz="1100" b="0" i="0" dirty="0">
              <a:solidFill>
                <a:schemeClr val="tx1"/>
              </a:solidFill>
              <a:effectLst/>
              <a:latin typeface="+mn-lt"/>
            </a:endParaRPr>
          </a:p>
          <a:p>
            <a:pPr marL="0" lvl="0" indent="0" algn="l" rtl="0">
              <a:spcBef>
                <a:spcPts val="0"/>
              </a:spcBef>
              <a:spcAft>
                <a:spcPts val="0"/>
              </a:spcAft>
              <a:buNone/>
            </a:pPr>
            <a:r>
              <a:rPr lang="en-IE" sz="1100" b="0" i="1" dirty="0">
                <a:solidFill>
                  <a:schemeClr val="tx1"/>
                </a:solidFill>
                <a:effectLst/>
                <a:latin typeface="+mn-lt"/>
              </a:rPr>
              <a:t>Remember, regardless of the Self-Assessment score you got for being Sound Smart, you can work on strengthening this type of intelligence. </a:t>
            </a:r>
          </a:p>
          <a:p>
            <a:endParaRPr lang="en-IE" sz="1100" dirty="0">
              <a:solidFill>
                <a:schemeClr val="tx1"/>
              </a:solidFill>
              <a:latin typeface="+mn-lt"/>
            </a:endParaRPr>
          </a:p>
        </p:txBody>
      </p:sp>
    </p:spTree>
    <p:extLst>
      <p:ext uri="{BB962C8B-B14F-4D97-AF65-F5344CB8AC3E}">
        <p14:creationId xmlns:p14="http://schemas.microsoft.com/office/powerpoint/2010/main" val="35585287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Master" Target="../slideMasters/slideMaster2.xml"/><Relationship Id="rId5" Type="http://schemas.openxmlformats.org/officeDocument/2006/relationships/image" Target="../media/image18.png"/><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9.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Master" Target="../slideMasters/slideMaster2.xml"/><Relationship Id="rId5" Type="http://schemas.openxmlformats.org/officeDocument/2006/relationships/image" Target="../media/image18.png"/><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3.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0.png"/><Relationship Id="rId1" Type="http://schemas.openxmlformats.org/officeDocument/2006/relationships/slideMaster" Target="../slideMasters/slideMaster2.xml"/><Relationship Id="rId5" Type="http://schemas.openxmlformats.org/officeDocument/2006/relationships/image" Target="../media/image18.png"/><Relationship Id="rId4"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18.pn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Master" Target="../slideMasters/slideMaster2.xml"/><Relationship Id="rId5" Type="http://schemas.openxmlformats.org/officeDocument/2006/relationships/image" Target="../media/image18.png"/><Relationship Id="rId4"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png"/><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Master" Target="../slideMasters/slideMaster2.xml"/><Relationship Id="rId6" Type="http://schemas.openxmlformats.org/officeDocument/2006/relationships/image" Target="../media/image28.png"/><Relationship Id="rId5" Type="http://schemas.openxmlformats.org/officeDocument/2006/relationships/image" Target="../media/image24.png"/><Relationship Id="rId4" Type="http://schemas.openxmlformats.org/officeDocument/2006/relationships/image" Target="../media/image18.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Master" Target="../slideMasters/slideMaster2.xml"/><Relationship Id="rId6" Type="http://schemas.openxmlformats.org/officeDocument/2006/relationships/image" Target="../media/image15.png"/><Relationship Id="rId5" Type="http://schemas.openxmlformats.org/officeDocument/2006/relationships/image" Target="../media/image21.png"/><Relationship Id="rId4" Type="http://schemas.openxmlformats.org/officeDocument/2006/relationships/image" Target="../media/image18.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30.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1.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4.png"/><Relationship Id="rId1" Type="http://schemas.openxmlformats.org/officeDocument/2006/relationships/slideMaster" Target="../slideMasters/slideMaster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18.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31"/>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826A"/>
              </a:buClr>
              <a:buSzPts val="6000"/>
              <a:buFont typeface="Arial Black"/>
              <a:buNone/>
              <a:defRPr sz="6000">
                <a:solidFill>
                  <a:srgbClr val="FF826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1"/>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E1C6F3"/>
              </a:buClr>
              <a:buSzPts val="2800"/>
              <a:buNone/>
              <a:defRPr sz="2800" b="1">
                <a:solidFill>
                  <a:srgbClr val="E1C6F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31"/>
          <p:cNvSpPr txBox="1"/>
          <p:nvPr userDrawn="1"/>
        </p:nvSpPr>
        <p:spPr>
          <a:xfrm>
            <a:off x="547817" y="6311900"/>
            <a:ext cx="9144000" cy="519906"/>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lt1"/>
              </a:buClr>
              <a:buSzPts val="1800"/>
              <a:buFont typeface="Arial"/>
              <a:buNone/>
            </a:pPr>
            <a:r>
              <a:rPr lang="en-US" sz="1800" b="1" i="0" u="none" strike="noStrike" cap="none" dirty="0">
                <a:solidFill>
                  <a:schemeClr val="lt1"/>
                </a:solidFill>
                <a:latin typeface="Arial"/>
                <a:ea typeface="Arial"/>
                <a:cs typeface="Arial"/>
                <a:sym typeface="Arial"/>
              </a:rPr>
              <a:t>2024</a:t>
            </a:r>
            <a:endParaRPr sz="1800" b="1" i="0" u="none" strike="noStrike" cap="none" dirty="0">
              <a:solidFill>
                <a:schemeClr val="lt1"/>
              </a:solidFill>
              <a:latin typeface="Arial"/>
              <a:ea typeface="Arial"/>
              <a:cs typeface="Arial"/>
              <a:sym typeface="Arial"/>
            </a:endParaRPr>
          </a:p>
        </p:txBody>
      </p:sp>
      <p:pic>
        <p:nvPicPr>
          <p:cNvPr id="2" name="Google Shape;139;p48" descr="Logo, company name&#10;&#10;Description automatically generated">
            <a:extLst>
              <a:ext uri="{FF2B5EF4-FFF2-40B4-BE49-F238E27FC236}">
                <a16:creationId xmlns:a16="http://schemas.microsoft.com/office/drawing/2014/main" id="{536CC2AE-08C1-C8BD-60F1-76255532EF7F}"/>
              </a:ext>
            </a:extLst>
          </p:cNvPr>
          <p:cNvPicPr preferRelativeResize="0"/>
          <p:nvPr userDrawn="1"/>
        </p:nvPicPr>
        <p:blipFill rotWithShape="1">
          <a:blip r:embed="rId3">
            <a:alphaModFix/>
          </a:blip>
          <a:srcRect/>
          <a:stretch/>
        </p:blipFill>
        <p:spPr>
          <a:xfrm>
            <a:off x="11299568" y="5579656"/>
            <a:ext cx="892432" cy="794264"/>
          </a:xfrm>
          <a:prstGeom prst="rect">
            <a:avLst/>
          </a:prstGeom>
          <a:noFill/>
          <a:ln>
            <a:noFill/>
          </a:ln>
        </p:spPr>
      </p:pic>
      <p:pic>
        <p:nvPicPr>
          <p:cNvPr id="3" name="Picture 2" descr="Higher Education Authority">
            <a:extLst>
              <a:ext uri="{FF2B5EF4-FFF2-40B4-BE49-F238E27FC236}">
                <a16:creationId xmlns:a16="http://schemas.microsoft.com/office/drawing/2014/main" id="{B28198A5-D993-EA68-A5B3-30BAE0A64C9C}"/>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t="39063" b="36577"/>
          <a:stretch/>
        </p:blipFill>
        <p:spPr bwMode="auto">
          <a:xfrm>
            <a:off x="10383329" y="6313190"/>
            <a:ext cx="1753284" cy="4270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bg1"/>
        </a:solidFill>
        <a:effectLst/>
      </p:bgPr>
    </p:bg>
    <p:spTree>
      <p:nvGrpSpPr>
        <p:cNvPr id="1" name=""/>
        <p:cNvGrpSpPr/>
        <p:nvPr/>
      </p:nvGrpSpPr>
      <p:grpSpPr>
        <a:xfrm>
          <a:off x="0" y="0"/>
          <a:ext cx="0" cy="0"/>
          <a:chOff x="0" y="0"/>
          <a:chExt cx="0" cy="0"/>
        </a:xfrm>
      </p:grpSpPr>
      <p:pic>
        <p:nvPicPr>
          <p:cNvPr id="17" name="Picture 16" descr="A picture containing text, silhouette&#10;&#10;Description automatically generated">
            <a:extLst>
              <a:ext uri="{FF2B5EF4-FFF2-40B4-BE49-F238E27FC236}">
                <a16:creationId xmlns:a16="http://schemas.microsoft.com/office/drawing/2014/main" id="{714C0C71-CA48-29AC-8224-43F526BD50A4}"/>
              </a:ext>
            </a:extLst>
          </p:cNvPr>
          <p:cNvPicPr>
            <a:picLocks noChangeAspect="1"/>
          </p:cNvPicPr>
          <p:nvPr userDrawn="1"/>
        </p:nvPicPr>
        <p:blipFill>
          <a:blip r:embed="rId2"/>
          <a:stretch>
            <a:fillRect/>
          </a:stretch>
        </p:blipFill>
        <p:spPr>
          <a:xfrm>
            <a:off x="9069860" y="815574"/>
            <a:ext cx="2892944" cy="1831420"/>
          </a:xfrm>
          <a:prstGeom prst="rect">
            <a:avLst/>
          </a:prstGeom>
        </p:spPr>
      </p:pic>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22" y="227825"/>
            <a:ext cx="8822724" cy="545372"/>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5DC973"/>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5"/>
            <a:ext cx="8441724" cy="1634267"/>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9" name="Picture 8">
            <a:extLst>
              <a:ext uri="{FF2B5EF4-FFF2-40B4-BE49-F238E27FC236}">
                <a16:creationId xmlns:a16="http://schemas.microsoft.com/office/drawing/2014/main" id="{2FDA5616-2491-3F6A-278A-BBA8E1126B78}"/>
              </a:ext>
            </a:extLst>
          </p:cNvPr>
          <p:cNvPicPr>
            <a:picLocks noChangeAspect="1"/>
          </p:cNvPicPr>
          <p:nvPr userDrawn="1"/>
        </p:nvPicPr>
        <p:blipFill>
          <a:blip r:embed="rId4"/>
          <a:srcRect/>
          <a:stretch/>
        </p:blipFill>
        <p:spPr>
          <a:xfrm>
            <a:off x="349445" y="2763512"/>
            <a:ext cx="8441724" cy="3866663"/>
          </a:xfrm>
          <a:prstGeom prst="rect">
            <a:avLst/>
          </a:prstGeom>
        </p:spPr>
      </p:pic>
      <p:pic>
        <p:nvPicPr>
          <p:cNvPr id="13" name="Picture 12" descr="Shape, rectangle&#10;&#10;Description automatically generated">
            <a:extLst>
              <a:ext uri="{FF2B5EF4-FFF2-40B4-BE49-F238E27FC236}">
                <a16:creationId xmlns:a16="http://schemas.microsoft.com/office/drawing/2014/main" id="{EE9A7068-B841-A585-0710-40FBFAB94CD0}"/>
              </a:ext>
            </a:extLst>
          </p:cNvPr>
          <p:cNvPicPr>
            <a:picLocks noChangeAspect="1"/>
          </p:cNvPicPr>
          <p:nvPr userDrawn="1"/>
        </p:nvPicPr>
        <p:blipFill>
          <a:blip r:embed="rId5"/>
          <a:stretch>
            <a:fillRect/>
          </a:stretch>
        </p:blipFill>
        <p:spPr>
          <a:xfrm>
            <a:off x="9179011" y="217487"/>
            <a:ext cx="2801568" cy="545372"/>
          </a:xfrm>
          <a:prstGeom prst="rect">
            <a:avLst/>
          </a:prstGeom>
        </p:spPr>
      </p:pic>
      <p:sp>
        <p:nvSpPr>
          <p:cNvPr id="14" name="Title 1">
            <a:extLst>
              <a:ext uri="{FF2B5EF4-FFF2-40B4-BE49-F238E27FC236}">
                <a16:creationId xmlns:a16="http://schemas.microsoft.com/office/drawing/2014/main" id="{918360D9-4963-0CAB-67BD-1943D67B21AA}"/>
              </a:ext>
            </a:extLst>
          </p:cNvPr>
          <p:cNvSpPr txBox="1">
            <a:spLocks/>
          </p:cNvSpPr>
          <p:nvPr userDrawn="1"/>
        </p:nvSpPr>
        <p:spPr>
          <a:xfrm>
            <a:off x="9306698" y="324019"/>
            <a:ext cx="2529015" cy="3529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b="1" i="0" kern="1200">
                <a:solidFill>
                  <a:srgbClr val="5DC973"/>
                </a:solidFill>
                <a:latin typeface="Arial" panose="020B0604020202020204" pitchFamily="34" charset="0"/>
                <a:ea typeface="+mj-ea"/>
                <a:cs typeface="Arial" panose="020B0604020202020204" pitchFamily="34" charset="0"/>
              </a:defRPr>
            </a:lvl1pPr>
          </a:lstStyle>
          <a:p>
            <a:r>
              <a:rPr lang="en-GB" dirty="0">
                <a:solidFill>
                  <a:schemeClr val="bg1"/>
                </a:solidFill>
              </a:rPr>
              <a:t>Duration:</a:t>
            </a:r>
            <a:endParaRPr lang="en-US" dirty="0">
              <a:solidFill>
                <a:schemeClr val="bg1"/>
              </a:solidFill>
            </a:endParaRPr>
          </a:p>
        </p:txBody>
      </p:sp>
      <p:sp>
        <p:nvSpPr>
          <p:cNvPr id="15" name="Title 1">
            <a:extLst>
              <a:ext uri="{FF2B5EF4-FFF2-40B4-BE49-F238E27FC236}">
                <a16:creationId xmlns:a16="http://schemas.microsoft.com/office/drawing/2014/main" id="{21227E10-8B8A-8210-F5E0-29FCC9C53AA0}"/>
              </a:ext>
            </a:extLst>
          </p:cNvPr>
          <p:cNvSpPr txBox="1">
            <a:spLocks/>
          </p:cNvSpPr>
          <p:nvPr userDrawn="1"/>
        </p:nvSpPr>
        <p:spPr>
          <a:xfrm>
            <a:off x="9179011" y="971098"/>
            <a:ext cx="1361303" cy="141375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b="1" i="0" kern="1200">
                <a:solidFill>
                  <a:srgbClr val="5DC973"/>
                </a:solidFill>
                <a:latin typeface="Arial" panose="020B0604020202020204" pitchFamily="34" charset="0"/>
                <a:ea typeface="+mj-ea"/>
                <a:cs typeface="Arial" panose="020B0604020202020204" pitchFamily="34" charset="0"/>
              </a:defRPr>
            </a:lvl1pPr>
          </a:lstStyle>
          <a:p>
            <a:r>
              <a:rPr lang="en-GB" dirty="0">
                <a:solidFill>
                  <a:srgbClr val="01334E"/>
                </a:solidFill>
              </a:rPr>
              <a:t>Click to edit Master title style</a:t>
            </a:r>
            <a:endParaRPr lang="en-US" dirty="0">
              <a:solidFill>
                <a:srgbClr val="01334E"/>
              </a:solidFill>
            </a:endParaRPr>
          </a:p>
        </p:txBody>
      </p:sp>
      <p:pic>
        <p:nvPicPr>
          <p:cNvPr id="19" name="Picture 18" descr="Shape, square&#10;&#10;Description automatically generated">
            <a:extLst>
              <a:ext uri="{FF2B5EF4-FFF2-40B4-BE49-F238E27FC236}">
                <a16:creationId xmlns:a16="http://schemas.microsoft.com/office/drawing/2014/main" id="{A308DEAF-20A9-D0F7-FA80-8C86BDCAB057}"/>
              </a:ext>
            </a:extLst>
          </p:cNvPr>
          <p:cNvPicPr>
            <a:picLocks noChangeAspect="1"/>
          </p:cNvPicPr>
          <p:nvPr userDrawn="1"/>
        </p:nvPicPr>
        <p:blipFill>
          <a:blip r:embed="rId6"/>
          <a:stretch>
            <a:fillRect/>
          </a:stretch>
        </p:blipFill>
        <p:spPr>
          <a:xfrm>
            <a:off x="8990272" y="2699709"/>
            <a:ext cx="2990307" cy="4002650"/>
          </a:xfrm>
          <a:prstGeom prst="rect">
            <a:avLst/>
          </a:prstGeom>
        </p:spPr>
      </p:pic>
      <p:sp>
        <p:nvSpPr>
          <p:cNvPr id="20" name="Content Placeholder 2">
            <a:extLst>
              <a:ext uri="{FF2B5EF4-FFF2-40B4-BE49-F238E27FC236}">
                <a16:creationId xmlns:a16="http://schemas.microsoft.com/office/drawing/2014/main" id="{87BAD02D-B8AB-89B4-22D1-6F9A6FB63EF2}"/>
              </a:ext>
            </a:extLst>
          </p:cNvPr>
          <p:cNvSpPr>
            <a:spLocks noGrp="1"/>
          </p:cNvSpPr>
          <p:nvPr>
            <p:ph idx="10"/>
          </p:nvPr>
        </p:nvSpPr>
        <p:spPr>
          <a:xfrm>
            <a:off x="9179011" y="3140562"/>
            <a:ext cx="2485767" cy="2341605"/>
          </a:xfrm>
        </p:spPr>
        <p:txBody>
          <a:bodyPr>
            <a:noAutofit/>
          </a:bodyPr>
          <a:lstStyle>
            <a:lvl1pPr>
              <a:defRPr sz="2000">
                <a:solidFill>
                  <a:srgbClr val="01334E"/>
                </a:solidFill>
              </a:defRPr>
            </a:lvl1pPr>
            <a:lvl2pPr>
              <a:defRPr sz="1800">
                <a:solidFill>
                  <a:srgbClr val="01334E"/>
                </a:solidFill>
              </a:defRPr>
            </a:lvl2pPr>
            <a:lvl3pPr>
              <a:defRPr sz="1600">
                <a:solidFill>
                  <a:srgbClr val="01334E"/>
                </a:solidFill>
              </a:defRPr>
            </a:lvl3pPr>
            <a:lvl4pPr>
              <a:defRPr sz="1400">
                <a:solidFill>
                  <a:srgbClr val="01334E"/>
                </a:solidFill>
              </a:defRPr>
            </a:lvl4pPr>
            <a:lvl5pPr>
              <a:defRPr sz="14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765921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21" y="228198"/>
            <a:ext cx="1145471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11914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4191802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rgbClr val="E1C6F3">
            <a:alpha val="30000"/>
          </a:srgbClr>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A80472-65FA-70FE-DAC5-C2E233A349F0}"/>
              </a:ext>
            </a:extLst>
          </p:cNvPr>
          <p:cNvPicPr>
            <a:picLocks noChangeAspect="1"/>
          </p:cNvPicPr>
          <p:nvPr userDrawn="1"/>
        </p:nvPicPr>
        <p:blipFill>
          <a:blip r:embed="rId2"/>
          <a:srcRect/>
          <a:stretch/>
        </p:blipFill>
        <p:spPr>
          <a:xfrm>
            <a:off x="222431" y="228198"/>
            <a:ext cx="11454693" cy="544625"/>
          </a:xfrm>
          <a:prstGeom prst="rect">
            <a:avLst/>
          </a:prstGeom>
        </p:spPr>
      </p:pic>
      <p:sp>
        <p:nvSpPr>
          <p:cNvPr id="8" name="Title 1">
            <a:extLst>
              <a:ext uri="{FF2B5EF4-FFF2-40B4-BE49-F238E27FC236}">
                <a16:creationId xmlns:a16="http://schemas.microsoft.com/office/drawing/2014/main" id="{1F439D2D-435E-8C26-1457-B836EF2CF036}"/>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9" name="Content Placeholder 2">
            <a:extLst>
              <a:ext uri="{FF2B5EF4-FFF2-40B4-BE49-F238E27FC236}">
                <a16:creationId xmlns:a16="http://schemas.microsoft.com/office/drawing/2014/main" id="{31EA8030-DF62-8C79-7CB5-A45B236BCEB4}"/>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0" name="Picture 9">
            <a:extLst>
              <a:ext uri="{FF2B5EF4-FFF2-40B4-BE49-F238E27FC236}">
                <a16:creationId xmlns:a16="http://schemas.microsoft.com/office/drawing/2014/main" id="{7D2EE2D6-AF60-0EAE-5562-C8A4F0C8DAC0}"/>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1" name="Picture 10" descr="A picture containing text&#10;&#10;Description automatically generated">
            <a:extLst>
              <a:ext uri="{FF2B5EF4-FFF2-40B4-BE49-F238E27FC236}">
                <a16:creationId xmlns:a16="http://schemas.microsoft.com/office/drawing/2014/main" id="{C914FE7D-0006-45A0-5EB8-3A1640C42376}"/>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499579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2625369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1977899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2"/>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680515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0_Title and Content">
    <p:bg>
      <p:bgPr>
        <a:solidFill>
          <a:schemeClr val="bg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AD0D49A9-F9FE-1C65-C474-6709F23AFB88}"/>
              </a:ext>
            </a:extLst>
          </p:cNvPr>
          <p:cNvPicPr>
            <a:picLocks noChangeAspect="1"/>
          </p:cNvPicPr>
          <p:nvPr userDrawn="1"/>
        </p:nvPicPr>
        <p:blipFill>
          <a:blip r:embed="rId2"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3"/>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1037824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533431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439728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chemeClr val="lt1"/>
        </a:solidFill>
        <a:effectLst/>
      </p:bgPr>
    </p:bg>
    <p:spTree>
      <p:nvGrpSpPr>
        <p:cNvPr id="1" name="Shape 21"/>
        <p:cNvGrpSpPr/>
        <p:nvPr/>
      </p:nvGrpSpPr>
      <p:grpSpPr>
        <a:xfrm>
          <a:off x="0" y="0"/>
          <a:ext cx="0" cy="0"/>
          <a:chOff x="0" y="0"/>
          <a:chExt cx="0" cy="0"/>
        </a:xfrm>
      </p:grpSpPr>
      <p:pic>
        <p:nvPicPr>
          <p:cNvPr id="22" name="Google Shape;22;p32" descr="A picture containing text, silhouette&#10;&#10;Description automatically generated"/>
          <p:cNvPicPr preferRelativeResize="0"/>
          <p:nvPr/>
        </p:nvPicPr>
        <p:blipFill rotWithShape="1">
          <a:blip r:embed="rId2">
            <a:alphaModFix/>
          </a:blip>
          <a:srcRect/>
          <a:stretch/>
        </p:blipFill>
        <p:spPr>
          <a:xfrm>
            <a:off x="8972497" y="815574"/>
            <a:ext cx="2990307" cy="1831420"/>
          </a:xfrm>
          <a:prstGeom prst="rect">
            <a:avLst/>
          </a:prstGeom>
          <a:noFill/>
          <a:ln>
            <a:noFill/>
          </a:ln>
        </p:spPr>
      </p:pic>
      <p:sp>
        <p:nvSpPr>
          <p:cNvPr id="24" name="Google Shape;24;p32"/>
          <p:cNvSpPr txBox="1">
            <a:spLocks noGrp="1"/>
          </p:cNvSpPr>
          <p:nvPr>
            <p:ph type="title"/>
          </p:nvPr>
        </p:nvSpPr>
        <p:spPr>
          <a:xfrm>
            <a:off x="356287" y="328054"/>
            <a:ext cx="8290756"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5DC973"/>
              </a:buClr>
              <a:buSzPts val="1800"/>
              <a:buFont typeface="Arial"/>
              <a:buNone/>
              <a:defRPr sz="1800" b="1" i="0">
                <a:solidFill>
                  <a:srgbClr val="5DC973"/>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5" name="Google Shape;25;p32"/>
          <p:cNvSpPr txBox="1">
            <a:spLocks noGrp="1"/>
          </p:cNvSpPr>
          <p:nvPr>
            <p:ph type="body" idx="1"/>
          </p:nvPr>
        </p:nvSpPr>
        <p:spPr>
          <a:xfrm>
            <a:off x="356287" y="874155"/>
            <a:ext cx="8441724" cy="1634267"/>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6" name="Google Shape;26;p32"/>
          <p:cNvPicPr preferRelativeResize="0"/>
          <p:nvPr/>
        </p:nvPicPr>
        <p:blipFill rotWithShape="1">
          <a:blip r:embed="rId3">
            <a:alphaModFix/>
          </a:blip>
          <a:srcRect/>
          <a:stretch/>
        </p:blipFill>
        <p:spPr>
          <a:xfrm rot="10800000">
            <a:off x="229190" y="681036"/>
            <a:ext cx="8561973" cy="2942696"/>
          </a:xfrm>
          <a:prstGeom prst="rect">
            <a:avLst/>
          </a:prstGeom>
          <a:noFill/>
          <a:ln>
            <a:noFill/>
          </a:ln>
        </p:spPr>
      </p:pic>
      <p:pic>
        <p:nvPicPr>
          <p:cNvPr id="27" name="Google Shape;27;p32" descr="Shape, rectangle&#10;&#10;Description automatically generated"/>
          <p:cNvPicPr preferRelativeResize="0"/>
          <p:nvPr/>
        </p:nvPicPr>
        <p:blipFill rotWithShape="1">
          <a:blip r:embed="rId4">
            <a:alphaModFix/>
          </a:blip>
          <a:srcRect/>
          <a:stretch/>
        </p:blipFill>
        <p:spPr>
          <a:xfrm>
            <a:off x="8990272" y="217487"/>
            <a:ext cx="2990307" cy="545372"/>
          </a:xfrm>
          <a:prstGeom prst="rect">
            <a:avLst/>
          </a:prstGeom>
          <a:noFill/>
          <a:ln>
            <a:noFill/>
          </a:ln>
        </p:spPr>
      </p:pic>
      <p:sp>
        <p:nvSpPr>
          <p:cNvPr id="29" name="Google Shape;29;p32"/>
          <p:cNvSpPr txBox="1"/>
          <p:nvPr/>
        </p:nvSpPr>
        <p:spPr>
          <a:xfrm>
            <a:off x="9179011" y="971098"/>
            <a:ext cx="1361303" cy="1413755"/>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1334E"/>
              </a:buClr>
              <a:buSzPts val="1800"/>
              <a:buFont typeface="Arial"/>
              <a:buNone/>
            </a:pPr>
            <a:endParaRPr sz="1800" b="1" i="0" u="none" strike="noStrike" cap="none" dirty="0">
              <a:solidFill>
                <a:srgbClr val="01334E"/>
              </a:solidFill>
              <a:latin typeface="Arial"/>
              <a:ea typeface="Arial"/>
              <a:cs typeface="Arial"/>
              <a:sym typeface="Arial"/>
            </a:endParaRPr>
          </a:p>
        </p:txBody>
      </p:sp>
      <p:pic>
        <p:nvPicPr>
          <p:cNvPr id="30" name="Google Shape;30;p32" descr="Shape, square&#10;&#10;Description automatically generated"/>
          <p:cNvPicPr preferRelativeResize="0"/>
          <p:nvPr/>
        </p:nvPicPr>
        <p:blipFill rotWithShape="1">
          <a:blip r:embed="rId5">
            <a:alphaModFix/>
          </a:blip>
          <a:srcRect/>
          <a:stretch/>
        </p:blipFill>
        <p:spPr>
          <a:xfrm>
            <a:off x="8990272" y="2699709"/>
            <a:ext cx="2990307" cy="4002650"/>
          </a:xfrm>
          <a:prstGeom prst="rect">
            <a:avLst/>
          </a:prstGeom>
          <a:noFill/>
          <a:ln>
            <a:noFill/>
          </a:ln>
        </p:spPr>
      </p:pic>
      <p:sp>
        <p:nvSpPr>
          <p:cNvPr id="31" name="Google Shape;31;p32"/>
          <p:cNvSpPr txBox="1">
            <a:spLocks noGrp="1"/>
          </p:cNvSpPr>
          <p:nvPr>
            <p:ph type="body" idx="2"/>
          </p:nvPr>
        </p:nvSpPr>
        <p:spPr>
          <a:xfrm>
            <a:off x="9179011" y="3140562"/>
            <a:ext cx="2485767" cy="234160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000"/>
              </a:spcBef>
              <a:spcAft>
                <a:spcPts val="0"/>
              </a:spcAft>
              <a:buClr>
                <a:srgbClr val="01334E"/>
              </a:buClr>
              <a:buSzPts val="2000"/>
              <a:buChar char="•"/>
              <a:defRPr sz="2000">
                <a:solidFill>
                  <a:srgbClr val="01334E"/>
                </a:solidFill>
              </a:defRPr>
            </a:lvl1pPr>
            <a:lvl2pPr marL="914400" lvl="1" indent="-342900" algn="l">
              <a:lnSpc>
                <a:spcPct val="90000"/>
              </a:lnSpc>
              <a:spcBef>
                <a:spcPts val="500"/>
              </a:spcBef>
              <a:spcAft>
                <a:spcPts val="0"/>
              </a:spcAft>
              <a:buClr>
                <a:srgbClr val="01334E"/>
              </a:buClr>
              <a:buSzPts val="1800"/>
              <a:buChar char="•"/>
              <a:defRPr sz="1800">
                <a:solidFill>
                  <a:srgbClr val="01334E"/>
                </a:solidFill>
              </a:defRPr>
            </a:lvl2pPr>
            <a:lvl3pPr marL="1371600" lvl="2" indent="-330200" algn="l">
              <a:lnSpc>
                <a:spcPct val="90000"/>
              </a:lnSpc>
              <a:spcBef>
                <a:spcPts val="500"/>
              </a:spcBef>
              <a:spcAft>
                <a:spcPts val="0"/>
              </a:spcAft>
              <a:buClr>
                <a:srgbClr val="01334E"/>
              </a:buClr>
              <a:buSzPts val="1600"/>
              <a:buChar char="•"/>
              <a:defRPr sz="1600">
                <a:solidFill>
                  <a:srgbClr val="01334E"/>
                </a:solidFill>
              </a:defRPr>
            </a:lvl3pPr>
            <a:lvl4pPr marL="1828800" lvl="3" indent="-317500" algn="l">
              <a:lnSpc>
                <a:spcPct val="90000"/>
              </a:lnSpc>
              <a:spcBef>
                <a:spcPts val="500"/>
              </a:spcBef>
              <a:spcAft>
                <a:spcPts val="0"/>
              </a:spcAft>
              <a:buClr>
                <a:srgbClr val="01334E"/>
              </a:buClr>
              <a:buSzPts val="1400"/>
              <a:buChar char="•"/>
              <a:defRPr sz="1400">
                <a:solidFill>
                  <a:srgbClr val="01334E"/>
                </a:solidFill>
              </a:defRPr>
            </a:lvl4pPr>
            <a:lvl5pPr marL="2286000" lvl="4" indent="-317500" algn="l">
              <a:lnSpc>
                <a:spcPct val="90000"/>
              </a:lnSpc>
              <a:spcBef>
                <a:spcPts val="500"/>
              </a:spcBef>
              <a:spcAft>
                <a:spcPts val="0"/>
              </a:spcAft>
              <a:buClr>
                <a:srgbClr val="01334E"/>
              </a:buClr>
              <a:buSzPts val="1400"/>
              <a:buChar char="•"/>
              <a:defRPr sz="14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3" name="Google Shape;23;p32"/>
          <p:cNvPicPr preferRelativeResize="0"/>
          <p:nvPr/>
        </p:nvPicPr>
        <p:blipFill rotWithShape="1">
          <a:blip r:embed="rId6">
            <a:alphaModFix/>
          </a:blip>
          <a:srcRect/>
          <a:stretch/>
        </p:blipFill>
        <p:spPr>
          <a:xfrm>
            <a:off x="222422" y="227825"/>
            <a:ext cx="8568747" cy="545372"/>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
        <p:nvSpPr>
          <p:cNvPr id="15" name="Title 1">
            <a:extLst>
              <a:ext uri="{FF2B5EF4-FFF2-40B4-BE49-F238E27FC236}">
                <a16:creationId xmlns:a16="http://schemas.microsoft.com/office/drawing/2014/main" id="{04744C5A-F58F-A0CB-79C7-8CCDD29DC7F2}"/>
              </a:ext>
            </a:extLst>
          </p:cNvPr>
          <p:cNvSpPr txBox="1">
            <a:spLocks/>
          </p:cNvSpPr>
          <p:nvPr userDrawn="1"/>
        </p:nvSpPr>
        <p:spPr>
          <a:xfrm>
            <a:off x="547817" y="1122363"/>
            <a:ext cx="9144000"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rgbClr val="FF826A"/>
                </a:solidFill>
                <a:latin typeface="Arial Black" panose="020B0604020202020204" pitchFamily="34" charset="0"/>
                <a:ea typeface="+mj-ea"/>
                <a:cs typeface="Arial Black" panose="020B0604020202020204" pitchFamily="34" charset="0"/>
              </a:defRPr>
            </a:lvl1pPr>
          </a:lstStyle>
          <a:p>
            <a:endParaRPr lang="en-US" dirty="0"/>
          </a:p>
        </p:txBody>
      </p:sp>
      <p:sp>
        <p:nvSpPr>
          <p:cNvPr id="13" name="Content Placeholder 12">
            <a:extLst>
              <a:ext uri="{FF2B5EF4-FFF2-40B4-BE49-F238E27FC236}">
                <a16:creationId xmlns:a16="http://schemas.microsoft.com/office/drawing/2014/main" id="{6048AEA0-BE64-ABE9-EA40-D97EC3196F7E}"/>
              </a:ext>
            </a:extLst>
          </p:cNvPr>
          <p:cNvSpPr>
            <a:spLocks noGrp="1"/>
          </p:cNvSpPr>
          <p:nvPr>
            <p:ph sz="quarter" idx="10" hasCustomPrompt="1"/>
          </p:nvPr>
        </p:nvSpPr>
        <p:spPr>
          <a:xfrm>
            <a:off x="1294134" y="1934796"/>
            <a:ext cx="5657651" cy="2227263"/>
          </a:xfrm>
        </p:spPr>
        <p:txBody>
          <a:bodyPr>
            <a:normAutofit/>
          </a:bodyPr>
          <a:lstStyle>
            <a:lvl1pPr marL="0" indent="0">
              <a:buNone/>
              <a:defRPr sz="40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Tree>
    <p:extLst>
      <p:ext uri="{BB962C8B-B14F-4D97-AF65-F5344CB8AC3E}">
        <p14:creationId xmlns:p14="http://schemas.microsoft.com/office/powerpoint/2010/main" val="35526961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
        <p:nvSpPr>
          <p:cNvPr id="15" name="Title 1">
            <a:extLst>
              <a:ext uri="{FF2B5EF4-FFF2-40B4-BE49-F238E27FC236}">
                <a16:creationId xmlns:a16="http://schemas.microsoft.com/office/drawing/2014/main" id="{04744C5A-F58F-A0CB-79C7-8CCDD29DC7F2}"/>
              </a:ext>
            </a:extLst>
          </p:cNvPr>
          <p:cNvSpPr txBox="1">
            <a:spLocks/>
          </p:cNvSpPr>
          <p:nvPr userDrawn="1"/>
        </p:nvSpPr>
        <p:spPr>
          <a:xfrm>
            <a:off x="547817" y="1122363"/>
            <a:ext cx="9144000"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rgbClr val="FF826A"/>
                </a:solidFill>
                <a:latin typeface="Arial Black" panose="020B0604020202020204" pitchFamily="34" charset="0"/>
                <a:ea typeface="+mj-ea"/>
                <a:cs typeface="Arial Black" panose="020B0604020202020204" pitchFamily="34" charset="0"/>
              </a:defRPr>
            </a:lvl1pPr>
          </a:lstStyle>
          <a:p>
            <a:endParaRPr lang="en-US" dirty="0"/>
          </a:p>
        </p:txBody>
      </p:sp>
    </p:spTree>
    <p:extLst>
      <p:ext uri="{BB962C8B-B14F-4D97-AF65-F5344CB8AC3E}">
        <p14:creationId xmlns:p14="http://schemas.microsoft.com/office/powerpoint/2010/main" val="28041855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1_Title and Content">
    <p:bg>
      <p:bgPr>
        <a:solidFill>
          <a:srgbClr val="5DC973"/>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2"/>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pic>
        <p:nvPicPr>
          <p:cNvPr id="5" name="Picture 4" descr="Shape, square&#10;&#10;Description automatically generated">
            <a:extLst>
              <a:ext uri="{FF2B5EF4-FFF2-40B4-BE49-F238E27FC236}">
                <a16:creationId xmlns:a16="http://schemas.microsoft.com/office/drawing/2014/main" id="{44AD3993-3236-4686-424E-474F46C5FF6D}"/>
              </a:ext>
            </a:extLst>
          </p:cNvPr>
          <p:cNvPicPr>
            <a:picLocks noChangeAspect="1"/>
          </p:cNvPicPr>
          <p:nvPr userDrawn="1"/>
        </p:nvPicPr>
        <p:blipFill>
          <a:blip r:embed="rId3"/>
          <a:stretch>
            <a:fillRect/>
          </a:stretch>
        </p:blipFill>
        <p:spPr>
          <a:xfrm>
            <a:off x="222431" y="1503710"/>
            <a:ext cx="5528062" cy="3743217"/>
          </a:xfrm>
          <a:prstGeom prst="rect">
            <a:avLst/>
          </a:prstGeom>
        </p:spPr>
      </p:pic>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642549" y="1929138"/>
            <a:ext cx="4695569" cy="2835876"/>
          </a:xfrm>
        </p:spPr>
        <p:txBody>
          <a:bodyPr>
            <a:noAutofit/>
          </a:bodyPr>
          <a:lstStyle>
            <a:lvl1pPr>
              <a:defRPr sz="2000">
                <a:solidFill>
                  <a:srgbClr val="01334E"/>
                </a:solidFill>
              </a:defRPr>
            </a:lvl1pPr>
            <a:lvl2pPr>
              <a:defRPr sz="1800">
                <a:solidFill>
                  <a:srgbClr val="01334E"/>
                </a:solidFill>
              </a:defRPr>
            </a:lvl2pPr>
            <a:lvl3pPr>
              <a:defRPr sz="1600">
                <a:solidFill>
                  <a:srgbClr val="01334E"/>
                </a:solidFill>
              </a:defRPr>
            </a:lvl3pPr>
            <a:lvl4pPr>
              <a:defRPr sz="1400">
                <a:solidFill>
                  <a:srgbClr val="01334E"/>
                </a:solidFill>
              </a:defRPr>
            </a:lvl4pPr>
            <a:lvl5pPr>
              <a:defRPr sz="14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9" name="Picture 8" descr="Logo, company name&#10;&#10;Description automatically generated">
            <a:extLst>
              <a:ext uri="{FF2B5EF4-FFF2-40B4-BE49-F238E27FC236}">
                <a16:creationId xmlns:a16="http://schemas.microsoft.com/office/drawing/2014/main" id="{4545645B-990B-86C6-38FD-AFD810D3B047}"/>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234777" y="5924695"/>
            <a:ext cx="892432" cy="794264"/>
          </a:xfrm>
          <a:prstGeom prst="rect">
            <a:avLst/>
          </a:prstGeom>
        </p:spPr>
      </p:pic>
      <p:pic>
        <p:nvPicPr>
          <p:cNvPr id="10" name="Picture 9" descr="A picture containing text&#10;&#10;Description automatically generated">
            <a:extLst>
              <a:ext uri="{FF2B5EF4-FFF2-40B4-BE49-F238E27FC236}">
                <a16:creationId xmlns:a16="http://schemas.microsoft.com/office/drawing/2014/main" id="{CD898658-3763-3632-71D2-9AC39C637F2C}"/>
              </a:ext>
            </a:extLst>
          </p:cNvPr>
          <p:cNvPicPr>
            <a:picLocks noChangeAspect="1"/>
          </p:cNvPicPr>
          <p:nvPr userDrawn="1"/>
        </p:nvPicPr>
        <p:blipFill>
          <a:blip r:embed="rId5"/>
          <a:stretch>
            <a:fillRect/>
          </a:stretch>
        </p:blipFill>
        <p:spPr>
          <a:xfrm>
            <a:off x="1236361" y="6013852"/>
            <a:ext cx="615950" cy="615950"/>
          </a:xfrm>
          <a:prstGeom prst="rect">
            <a:avLst/>
          </a:prstGeom>
        </p:spPr>
      </p:pic>
    </p:spTree>
    <p:extLst>
      <p:ext uri="{BB962C8B-B14F-4D97-AF65-F5344CB8AC3E}">
        <p14:creationId xmlns:p14="http://schemas.microsoft.com/office/powerpoint/2010/main" val="35006994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8_Title and Content">
    <p:bg>
      <p:bgPr>
        <a:solidFill>
          <a:srgbClr val="5DC97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17750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rgbClr val="01334E"/>
        </a:solidFill>
        <a:effectLst/>
      </p:bgPr>
    </p:bg>
    <p:spTree>
      <p:nvGrpSpPr>
        <p:cNvPr id="1" name=""/>
        <p:cNvGrpSpPr/>
        <p:nvPr/>
      </p:nvGrpSpPr>
      <p:grpSpPr>
        <a:xfrm>
          <a:off x="0" y="0"/>
          <a:ext cx="0" cy="0"/>
          <a:chOff x="0" y="0"/>
          <a:chExt cx="0" cy="0"/>
        </a:xfrm>
      </p:grpSpPr>
      <p:pic>
        <p:nvPicPr>
          <p:cNvPr id="10" name="Picture 9" descr="Shape, square&#10;&#10;Description automatically generated">
            <a:extLst>
              <a:ext uri="{FF2B5EF4-FFF2-40B4-BE49-F238E27FC236}">
                <a16:creationId xmlns:a16="http://schemas.microsoft.com/office/drawing/2014/main" id="{EA4F5D41-A2EA-5403-EA47-B45CBF6D97A6}"/>
              </a:ext>
            </a:extLst>
          </p:cNvPr>
          <p:cNvPicPr>
            <a:picLocks noChangeAspect="1"/>
          </p:cNvPicPr>
          <p:nvPr userDrawn="1"/>
        </p:nvPicPr>
        <p:blipFill>
          <a:blip r:embed="rId2"/>
          <a:stretch>
            <a:fillRect/>
          </a:stretch>
        </p:blipFill>
        <p:spPr>
          <a:xfrm>
            <a:off x="755831" y="1996923"/>
            <a:ext cx="3313359" cy="3791955"/>
          </a:xfrm>
          <a:prstGeom prst="rect">
            <a:avLst/>
          </a:prstGeom>
        </p:spPr>
      </p:pic>
      <p:pic>
        <p:nvPicPr>
          <p:cNvPr id="4" name="Picture 3" descr="Logo, company name&#10;&#10;Description automatically generated">
            <a:extLst>
              <a:ext uri="{FF2B5EF4-FFF2-40B4-BE49-F238E27FC236}">
                <a16:creationId xmlns:a16="http://schemas.microsoft.com/office/drawing/2014/main" id="{A4F35037-C339-DFBC-BF98-55F027D6B39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24695"/>
            <a:ext cx="892432" cy="794264"/>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E9BCBBE4-9BB5-0338-0610-51D34B64B944}"/>
              </a:ext>
            </a:extLst>
          </p:cNvPr>
          <p:cNvPicPr>
            <a:picLocks noChangeAspect="1"/>
          </p:cNvPicPr>
          <p:nvPr userDrawn="1"/>
        </p:nvPicPr>
        <p:blipFill>
          <a:blip r:embed="rId4"/>
          <a:stretch>
            <a:fillRect/>
          </a:stretch>
        </p:blipFill>
        <p:spPr>
          <a:xfrm>
            <a:off x="11353800" y="6013852"/>
            <a:ext cx="615950" cy="615950"/>
          </a:xfrm>
          <a:prstGeom prst="rect">
            <a:avLst/>
          </a:prstGeom>
        </p:spPr>
      </p:pic>
      <p:pic>
        <p:nvPicPr>
          <p:cNvPr id="6" name="Picture 5">
            <a:extLst>
              <a:ext uri="{FF2B5EF4-FFF2-40B4-BE49-F238E27FC236}">
                <a16:creationId xmlns:a16="http://schemas.microsoft.com/office/drawing/2014/main" id="{56133A36-64C6-9AC9-D6B4-507C30FE9E54}"/>
              </a:ext>
            </a:extLst>
          </p:cNvPr>
          <p:cNvPicPr>
            <a:picLocks noChangeAspect="1"/>
          </p:cNvPicPr>
          <p:nvPr userDrawn="1"/>
        </p:nvPicPr>
        <p:blipFill>
          <a:blip r:embed="rId5"/>
          <a:srcRect/>
          <a:stretch/>
        </p:blipFill>
        <p:spPr>
          <a:xfrm>
            <a:off x="222431" y="228198"/>
            <a:ext cx="11454693" cy="544625"/>
          </a:xfrm>
          <a:prstGeom prst="rect">
            <a:avLst/>
          </a:prstGeom>
        </p:spPr>
      </p:pic>
      <p:sp>
        <p:nvSpPr>
          <p:cNvPr id="7" name="Title 1">
            <a:extLst>
              <a:ext uri="{FF2B5EF4-FFF2-40B4-BE49-F238E27FC236}">
                <a16:creationId xmlns:a16="http://schemas.microsoft.com/office/drawing/2014/main" id="{5E9B9F39-09DB-7637-6EDA-C87D1E980E23}"/>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8" name="Content Placeholder 2">
            <a:extLst>
              <a:ext uri="{FF2B5EF4-FFF2-40B4-BE49-F238E27FC236}">
                <a16:creationId xmlns:a16="http://schemas.microsoft.com/office/drawing/2014/main" id="{33DEF7C1-CAB3-3F7B-9D96-DA688984E086}"/>
              </a:ext>
            </a:extLst>
          </p:cNvPr>
          <p:cNvSpPr>
            <a:spLocks noGrp="1"/>
          </p:cNvSpPr>
          <p:nvPr>
            <p:ph idx="1"/>
          </p:nvPr>
        </p:nvSpPr>
        <p:spPr>
          <a:xfrm>
            <a:off x="1043853" y="2448748"/>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2" name="Picture 11">
            <a:extLst>
              <a:ext uri="{FF2B5EF4-FFF2-40B4-BE49-F238E27FC236}">
                <a16:creationId xmlns:a16="http://schemas.microsoft.com/office/drawing/2014/main" id="{20A5FA43-A51E-1061-48BE-F271EFD550B7}"/>
              </a:ext>
            </a:extLst>
          </p:cNvPr>
          <p:cNvPicPr>
            <a:picLocks noChangeAspect="1"/>
          </p:cNvPicPr>
          <p:nvPr userDrawn="1"/>
        </p:nvPicPr>
        <p:blipFill>
          <a:blip r:embed="rId6"/>
          <a:stretch>
            <a:fillRect/>
          </a:stretch>
        </p:blipFill>
        <p:spPr>
          <a:xfrm>
            <a:off x="1136906" y="1304069"/>
            <a:ext cx="2546350" cy="927100"/>
          </a:xfrm>
          <a:prstGeom prst="rect">
            <a:avLst/>
          </a:prstGeom>
        </p:spPr>
      </p:pic>
      <p:sp>
        <p:nvSpPr>
          <p:cNvPr id="14" name="Title 1">
            <a:extLst>
              <a:ext uri="{FF2B5EF4-FFF2-40B4-BE49-F238E27FC236}">
                <a16:creationId xmlns:a16="http://schemas.microsoft.com/office/drawing/2014/main" id="{3B12CB75-B79E-557C-EA08-17C2787BBC12}"/>
              </a:ext>
            </a:extLst>
          </p:cNvPr>
          <p:cNvSpPr txBox="1">
            <a:spLocks/>
          </p:cNvSpPr>
          <p:nvPr userDrawn="1"/>
        </p:nvSpPr>
        <p:spPr>
          <a:xfrm>
            <a:off x="1268110" y="1644623"/>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Heading</a:t>
            </a:r>
            <a:endParaRPr lang="en-US" sz="2400" dirty="0"/>
          </a:p>
        </p:txBody>
      </p:sp>
      <p:pic>
        <p:nvPicPr>
          <p:cNvPr id="31" name="Picture 30">
            <a:extLst>
              <a:ext uri="{FF2B5EF4-FFF2-40B4-BE49-F238E27FC236}">
                <a16:creationId xmlns:a16="http://schemas.microsoft.com/office/drawing/2014/main" id="{CDC855F8-8289-A00A-D6B1-2B7427CD3F65}"/>
              </a:ext>
            </a:extLst>
          </p:cNvPr>
          <p:cNvPicPr>
            <a:picLocks noChangeAspect="1"/>
          </p:cNvPicPr>
          <p:nvPr userDrawn="1"/>
        </p:nvPicPr>
        <p:blipFill>
          <a:blip r:embed="rId7"/>
          <a:srcRect/>
          <a:stretch/>
        </p:blipFill>
        <p:spPr>
          <a:xfrm>
            <a:off x="4357212" y="2023747"/>
            <a:ext cx="3313358" cy="3791955"/>
          </a:xfrm>
          <a:prstGeom prst="rect">
            <a:avLst/>
          </a:prstGeom>
        </p:spPr>
      </p:pic>
      <p:sp>
        <p:nvSpPr>
          <p:cNvPr id="32" name="Content Placeholder 2">
            <a:extLst>
              <a:ext uri="{FF2B5EF4-FFF2-40B4-BE49-F238E27FC236}">
                <a16:creationId xmlns:a16="http://schemas.microsoft.com/office/drawing/2014/main" id="{E687C281-618D-27C0-DC3F-957FBEF95C6E}"/>
              </a:ext>
            </a:extLst>
          </p:cNvPr>
          <p:cNvSpPr>
            <a:spLocks noGrp="1"/>
          </p:cNvSpPr>
          <p:nvPr>
            <p:ph idx="10"/>
          </p:nvPr>
        </p:nvSpPr>
        <p:spPr>
          <a:xfrm>
            <a:off x="4645234" y="2475572"/>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33" name="Picture 32">
            <a:extLst>
              <a:ext uri="{FF2B5EF4-FFF2-40B4-BE49-F238E27FC236}">
                <a16:creationId xmlns:a16="http://schemas.microsoft.com/office/drawing/2014/main" id="{A909A2AF-4C1B-802B-14FC-2059827F13A8}"/>
              </a:ext>
            </a:extLst>
          </p:cNvPr>
          <p:cNvPicPr>
            <a:picLocks noChangeAspect="1"/>
          </p:cNvPicPr>
          <p:nvPr userDrawn="1"/>
        </p:nvPicPr>
        <p:blipFill>
          <a:blip r:embed="rId8"/>
          <a:srcRect/>
          <a:stretch/>
        </p:blipFill>
        <p:spPr>
          <a:xfrm>
            <a:off x="4738287" y="1330893"/>
            <a:ext cx="2546350" cy="927100"/>
          </a:xfrm>
          <a:prstGeom prst="rect">
            <a:avLst/>
          </a:prstGeom>
        </p:spPr>
      </p:pic>
      <p:sp>
        <p:nvSpPr>
          <p:cNvPr id="34" name="Title 1">
            <a:extLst>
              <a:ext uri="{FF2B5EF4-FFF2-40B4-BE49-F238E27FC236}">
                <a16:creationId xmlns:a16="http://schemas.microsoft.com/office/drawing/2014/main" id="{FEDBA32B-CBAE-FFF4-0F0A-C95A578E4814}"/>
              </a:ext>
            </a:extLst>
          </p:cNvPr>
          <p:cNvSpPr txBox="1">
            <a:spLocks/>
          </p:cNvSpPr>
          <p:nvPr userDrawn="1"/>
        </p:nvSpPr>
        <p:spPr>
          <a:xfrm>
            <a:off x="4869491" y="1671447"/>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Heading</a:t>
            </a:r>
            <a:endParaRPr lang="en-US" sz="2400" dirty="0"/>
          </a:p>
        </p:txBody>
      </p:sp>
      <p:pic>
        <p:nvPicPr>
          <p:cNvPr id="35" name="Picture 34" descr="Shape, square&#10;&#10;Description automatically generated">
            <a:extLst>
              <a:ext uri="{FF2B5EF4-FFF2-40B4-BE49-F238E27FC236}">
                <a16:creationId xmlns:a16="http://schemas.microsoft.com/office/drawing/2014/main" id="{DE4A588A-CEA7-F1FA-8764-0CF14F4F9FD3}"/>
              </a:ext>
            </a:extLst>
          </p:cNvPr>
          <p:cNvPicPr>
            <a:picLocks noChangeAspect="1"/>
          </p:cNvPicPr>
          <p:nvPr userDrawn="1"/>
        </p:nvPicPr>
        <p:blipFill>
          <a:blip r:embed="rId2"/>
          <a:stretch>
            <a:fillRect/>
          </a:stretch>
        </p:blipFill>
        <p:spPr>
          <a:xfrm>
            <a:off x="7986887" y="2040954"/>
            <a:ext cx="3313359" cy="3791955"/>
          </a:xfrm>
          <a:prstGeom prst="rect">
            <a:avLst/>
          </a:prstGeom>
        </p:spPr>
      </p:pic>
      <p:sp>
        <p:nvSpPr>
          <p:cNvPr id="36" name="Content Placeholder 2">
            <a:extLst>
              <a:ext uri="{FF2B5EF4-FFF2-40B4-BE49-F238E27FC236}">
                <a16:creationId xmlns:a16="http://schemas.microsoft.com/office/drawing/2014/main" id="{3C127F1C-B4D3-4FDD-228B-3F896D260489}"/>
              </a:ext>
            </a:extLst>
          </p:cNvPr>
          <p:cNvSpPr>
            <a:spLocks noGrp="1"/>
          </p:cNvSpPr>
          <p:nvPr>
            <p:ph idx="11"/>
          </p:nvPr>
        </p:nvSpPr>
        <p:spPr>
          <a:xfrm>
            <a:off x="8274909" y="2492779"/>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37" name="Picture 36">
            <a:extLst>
              <a:ext uri="{FF2B5EF4-FFF2-40B4-BE49-F238E27FC236}">
                <a16:creationId xmlns:a16="http://schemas.microsoft.com/office/drawing/2014/main" id="{B0FD30AB-81A9-0229-C84B-38600284869A}"/>
              </a:ext>
            </a:extLst>
          </p:cNvPr>
          <p:cNvPicPr>
            <a:picLocks noChangeAspect="1"/>
          </p:cNvPicPr>
          <p:nvPr userDrawn="1"/>
        </p:nvPicPr>
        <p:blipFill>
          <a:blip r:embed="rId6"/>
          <a:stretch>
            <a:fillRect/>
          </a:stretch>
        </p:blipFill>
        <p:spPr>
          <a:xfrm>
            <a:off x="8367962" y="1348100"/>
            <a:ext cx="2546350" cy="927100"/>
          </a:xfrm>
          <a:prstGeom prst="rect">
            <a:avLst/>
          </a:prstGeom>
        </p:spPr>
      </p:pic>
      <p:sp>
        <p:nvSpPr>
          <p:cNvPr id="38" name="Title 1">
            <a:extLst>
              <a:ext uri="{FF2B5EF4-FFF2-40B4-BE49-F238E27FC236}">
                <a16:creationId xmlns:a16="http://schemas.microsoft.com/office/drawing/2014/main" id="{FACA4762-F589-6C74-5BF5-669855452A5D}"/>
              </a:ext>
            </a:extLst>
          </p:cNvPr>
          <p:cNvSpPr txBox="1">
            <a:spLocks/>
          </p:cNvSpPr>
          <p:nvPr userDrawn="1"/>
        </p:nvSpPr>
        <p:spPr>
          <a:xfrm>
            <a:off x="8499166" y="1688654"/>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Heading</a:t>
            </a:r>
            <a:endParaRPr lang="en-US" sz="2400" dirty="0"/>
          </a:p>
        </p:txBody>
      </p:sp>
    </p:spTree>
    <p:extLst>
      <p:ext uri="{BB962C8B-B14F-4D97-AF65-F5344CB8AC3E}">
        <p14:creationId xmlns:p14="http://schemas.microsoft.com/office/powerpoint/2010/main" val="1206420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rgbClr val="01334E"/>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4F35037-C339-DFBC-BF98-55F027D6B39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0352216" y="5924695"/>
            <a:ext cx="892432" cy="794264"/>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E9BCBBE4-9BB5-0338-0610-51D34B64B944}"/>
              </a:ext>
            </a:extLst>
          </p:cNvPr>
          <p:cNvPicPr>
            <a:picLocks noChangeAspect="1"/>
          </p:cNvPicPr>
          <p:nvPr userDrawn="1"/>
        </p:nvPicPr>
        <p:blipFill>
          <a:blip r:embed="rId3"/>
          <a:stretch>
            <a:fillRect/>
          </a:stretch>
        </p:blipFill>
        <p:spPr>
          <a:xfrm>
            <a:off x="11353800" y="6013852"/>
            <a:ext cx="615950" cy="615950"/>
          </a:xfrm>
          <a:prstGeom prst="rect">
            <a:avLst/>
          </a:prstGeom>
        </p:spPr>
      </p:pic>
    </p:spTree>
    <p:extLst>
      <p:ext uri="{BB962C8B-B14F-4D97-AF65-F5344CB8AC3E}">
        <p14:creationId xmlns:p14="http://schemas.microsoft.com/office/powerpoint/2010/main" val="3938211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2_Title and Content">
    <p:bg>
      <p:bgPr>
        <a:solidFill>
          <a:srgbClr val="9C3FD8"/>
        </a:solidFill>
        <a:effectLst/>
      </p:bgPr>
    </p:bg>
    <p:spTree>
      <p:nvGrpSpPr>
        <p:cNvPr id="1" name=""/>
        <p:cNvGrpSpPr/>
        <p:nvPr/>
      </p:nvGrpSpPr>
      <p:grpSpPr>
        <a:xfrm>
          <a:off x="0" y="0"/>
          <a:ext cx="0" cy="0"/>
          <a:chOff x="0" y="0"/>
          <a:chExt cx="0" cy="0"/>
        </a:xfrm>
      </p:grpSpPr>
      <p:pic>
        <p:nvPicPr>
          <p:cNvPr id="10" name="Picture 9" descr="Shape, square&#10;&#10;Description automatically generated">
            <a:extLst>
              <a:ext uri="{FF2B5EF4-FFF2-40B4-BE49-F238E27FC236}">
                <a16:creationId xmlns:a16="http://schemas.microsoft.com/office/drawing/2014/main" id="{EA4F5D41-A2EA-5403-EA47-B45CBF6D97A6}"/>
              </a:ext>
            </a:extLst>
          </p:cNvPr>
          <p:cNvPicPr>
            <a:picLocks noChangeAspect="1"/>
          </p:cNvPicPr>
          <p:nvPr userDrawn="1"/>
        </p:nvPicPr>
        <p:blipFill>
          <a:blip r:embed="rId2"/>
          <a:stretch>
            <a:fillRect/>
          </a:stretch>
        </p:blipFill>
        <p:spPr>
          <a:xfrm>
            <a:off x="356287" y="1996923"/>
            <a:ext cx="2568137" cy="3791955"/>
          </a:xfrm>
          <a:prstGeom prst="rect">
            <a:avLst/>
          </a:prstGeom>
        </p:spPr>
      </p:pic>
      <p:pic>
        <p:nvPicPr>
          <p:cNvPr id="4" name="Picture 3" descr="Logo, company name&#10;&#10;Description automatically generated">
            <a:extLst>
              <a:ext uri="{FF2B5EF4-FFF2-40B4-BE49-F238E27FC236}">
                <a16:creationId xmlns:a16="http://schemas.microsoft.com/office/drawing/2014/main" id="{A4F35037-C339-DFBC-BF98-55F027D6B39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24695"/>
            <a:ext cx="892432" cy="794264"/>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E9BCBBE4-9BB5-0338-0610-51D34B64B944}"/>
              </a:ext>
            </a:extLst>
          </p:cNvPr>
          <p:cNvPicPr>
            <a:picLocks noChangeAspect="1"/>
          </p:cNvPicPr>
          <p:nvPr userDrawn="1"/>
        </p:nvPicPr>
        <p:blipFill>
          <a:blip r:embed="rId4"/>
          <a:stretch>
            <a:fillRect/>
          </a:stretch>
        </p:blipFill>
        <p:spPr>
          <a:xfrm>
            <a:off x="11353800" y="6013852"/>
            <a:ext cx="615950" cy="615950"/>
          </a:xfrm>
          <a:prstGeom prst="rect">
            <a:avLst/>
          </a:prstGeom>
        </p:spPr>
      </p:pic>
      <p:pic>
        <p:nvPicPr>
          <p:cNvPr id="6" name="Picture 5">
            <a:extLst>
              <a:ext uri="{FF2B5EF4-FFF2-40B4-BE49-F238E27FC236}">
                <a16:creationId xmlns:a16="http://schemas.microsoft.com/office/drawing/2014/main" id="{56133A36-64C6-9AC9-D6B4-507C30FE9E54}"/>
              </a:ext>
            </a:extLst>
          </p:cNvPr>
          <p:cNvPicPr>
            <a:picLocks noChangeAspect="1"/>
          </p:cNvPicPr>
          <p:nvPr userDrawn="1"/>
        </p:nvPicPr>
        <p:blipFill>
          <a:blip r:embed="rId5"/>
          <a:srcRect/>
          <a:stretch/>
        </p:blipFill>
        <p:spPr>
          <a:xfrm>
            <a:off x="222431" y="228198"/>
            <a:ext cx="11454693" cy="544624"/>
          </a:xfrm>
          <a:prstGeom prst="rect">
            <a:avLst/>
          </a:prstGeom>
        </p:spPr>
      </p:pic>
      <p:sp>
        <p:nvSpPr>
          <p:cNvPr id="7" name="Title 1">
            <a:extLst>
              <a:ext uri="{FF2B5EF4-FFF2-40B4-BE49-F238E27FC236}">
                <a16:creationId xmlns:a16="http://schemas.microsoft.com/office/drawing/2014/main" id="{5E9B9F39-09DB-7637-6EDA-C87D1E980E23}"/>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8" name="Content Placeholder 2">
            <a:extLst>
              <a:ext uri="{FF2B5EF4-FFF2-40B4-BE49-F238E27FC236}">
                <a16:creationId xmlns:a16="http://schemas.microsoft.com/office/drawing/2014/main" id="{33DEF7C1-CAB3-3F7B-9D96-DA688984E086}"/>
              </a:ext>
            </a:extLst>
          </p:cNvPr>
          <p:cNvSpPr>
            <a:spLocks noGrp="1"/>
          </p:cNvSpPr>
          <p:nvPr>
            <p:ph idx="1"/>
          </p:nvPr>
        </p:nvSpPr>
        <p:spPr>
          <a:xfrm>
            <a:off x="644309" y="2448748"/>
            <a:ext cx="1990237" cy="3062876"/>
          </a:xfrm>
        </p:spPr>
        <p:txBody>
          <a:bodyPr>
            <a:noAutofit/>
          </a:bodyPr>
          <a:lstStyle>
            <a:lvl1pPr>
              <a:defRPr sz="1600">
                <a:solidFill>
                  <a:srgbClr val="01334E"/>
                </a:solidFill>
              </a:defRPr>
            </a:lvl1pPr>
            <a:lvl2pPr>
              <a:defRPr sz="1400">
                <a:solidFill>
                  <a:srgbClr val="01334E"/>
                </a:solidFill>
              </a:defRPr>
            </a:lvl2pPr>
            <a:lvl3pPr>
              <a:defRPr sz="1200">
                <a:solidFill>
                  <a:srgbClr val="01334E"/>
                </a:solidFill>
              </a:defRPr>
            </a:lvl3pPr>
            <a:lvl4pPr>
              <a:defRPr sz="1100">
                <a:solidFill>
                  <a:srgbClr val="01334E"/>
                </a:solidFill>
              </a:defRPr>
            </a:lvl4pPr>
            <a:lvl5pPr>
              <a:defRPr sz="11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2" name="Picture 11">
            <a:extLst>
              <a:ext uri="{FF2B5EF4-FFF2-40B4-BE49-F238E27FC236}">
                <a16:creationId xmlns:a16="http://schemas.microsoft.com/office/drawing/2014/main" id="{20A5FA43-A51E-1061-48BE-F271EFD550B7}"/>
              </a:ext>
            </a:extLst>
          </p:cNvPr>
          <p:cNvPicPr>
            <a:picLocks noChangeAspect="1"/>
          </p:cNvPicPr>
          <p:nvPr userDrawn="1"/>
        </p:nvPicPr>
        <p:blipFill>
          <a:blip r:embed="rId6"/>
          <a:srcRect/>
          <a:stretch/>
        </p:blipFill>
        <p:spPr>
          <a:xfrm>
            <a:off x="1040538" y="1304069"/>
            <a:ext cx="1248019" cy="927100"/>
          </a:xfrm>
          <a:prstGeom prst="rect">
            <a:avLst/>
          </a:prstGeom>
        </p:spPr>
      </p:pic>
      <p:sp>
        <p:nvSpPr>
          <p:cNvPr id="14" name="Title 1">
            <a:extLst>
              <a:ext uri="{FF2B5EF4-FFF2-40B4-BE49-F238E27FC236}">
                <a16:creationId xmlns:a16="http://schemas.microsoft.com/office/drawing/2014/main" id="{3B12CB75-B79E-557C-EA08-17C2787BBC12}"/>
              </a:ext>
            </a:extLst>
          </p:cNvPr>
          <p:cNvSpPr txBox="1">
            <a:spLocks/>
          </p:cNvSpPr>
          <p:nvPr userDrawn="1"/>
        </p:nvSpPr>
        <p:spPr>
          <a:xfrm>
            <a:off x="1368096" y="1691980"/>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1</a:t>
            </a:r>
            <a:endParaRPr lang="en-US" sz="2800" dirty="0"/>
          </a:p>
        </p:txBody>
      </p:sp>
      <p:pic>
        <p:nvPicPr>
          <p:cNvPr id="24" name="Picture 23">
            <a:extLst>
              <a:ext uri="{FF2B5EF4-FFF2-40B4-BE49-F238E27FC236}">
                <a16:creationId xmlns:a16="http://schemas.microsoft.com/office/drawing/2014/main" id="{B19E40C0-1F86-701A-FAD5-6CC8DC29E406}"/>
              </a:ext>
            </a:extLst>
          </p:cNvPr>
          <p:cNvPicPr>
            <a:picLocks noChangeAspect="1"/>
          </p:cNvPicPr>
          <p:nvPr userDrawn="1"/>
        </p:nvPicPr>
        <p:blipFill>
          <a:blip r:embed="rId7"/>
          <a:srcRect/>
          <a:stretch/>
        </p:blipFill>
        <p:spPr>
          <a:xfrm>
            <a:off x="3104607" y="1977081"/>
            <a:ext cx="2568137" cy="3793524"/>
          </a:xfrm>
          <a:prstGeom prst="rect">
            <a:avLst/>
          </a:prstGeom>
        </p:spPr>
      </p:pic>
      <p:sp>
        <p:nvSpPr>
          <p:cNvPr id="25" name="Content Placeholder 2">
            <a:extLst>
              <a:ext uri="{FF2B5EF4-FFF2-40B4-BE49-F238E27FC236}">
                <a16:creationId xmlns:a16="http://schemas.microsoft.com/office/drawing/2014/main" id="{ACF068E1-E4B8-DD6F-5BC6-21A903FD428C}"/>
              </a:ext>
            </a:extLst>
          </p:cNvPr>
          <p:cNvSpPr>
            <a:spLocks noGrp="1"/>
          </p:cNvSpPr>
          <p:nvPr>
            <p:ph idx="10"/>
          </p:nvPr>
        </p:nvSpPr>
        <p:spPr>
          <a:xfrm>
            <a:off x="3392629" y="2448748"/>
            <a:ext cx="1990237" cy="3062876"/>
          </a:xfrm>
        </p:spPr>
        <p:txBody>
          <a:bodyPr>
            <a:noAutofit/>
          </a:bodyPr>
          <a:lstStyle>
            <a:lvl1pPr>
              <a:defRPr sz="1600">
                <a:solidFill>
                  <a:srgbClr val="01334E"/>
                </a:solidFill>
              </a:defRPr>
            </a:lvl1pPr>
            <a:lvl2pPr>
              <a:defRPr sz="1400">
                <a:solidFill>
                  <a:srgbClr val="01334E"/>
                </a:solidFill>
              </a:defRPr>
            </a:lvl2pPr>
            <a:lvl3pPr>
              <a:defRPr sz="1200">
                <a:solidFill>
                  <a:srgbClr val="01334E"/>
                </a:solidFill>
              </a:defRPr>
            </a:lvl3pPr>
            <a:lvl4pPr>
              <a:defRPr sz="1100">
                <a:solidFill>
                  <a:srgbClr val="01334E"/>
                </a:solidFill>
              </a:defRPr>
            </a:lvl4pPr>
            <a:lvl5pPr>
              <a:defRPr sz="11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26" name="Picture 25">
            <a:extLst>
              <a:ext uri="{FF2B5EF4-FFF2-40B4-BE49-F238E27FC236}">
                <a16:creationId xmlns:a16="http://schemas.microsoft.com/office/drawing/2014/main" id="{056103D4-A960-A3FD-4A90-D93B9107F5CE}"/>
              </a:ext>
            </a:extLst>
          </p:cNvPr>
          <p:cNvPicPr>
            <a:picLocks noChangeAspect="1"/>
          </p:cNvPicPr>
          <p:nvPr userDrawn="1"/>
        </p:nvPicPr>
        <p:blipFill>
          <a:blip r:embed="rId8"/>
          <a:srcRect/>
          <a:stretch/>
        </p:blipFill>
        <p:spPr>
          <a:xfrm>
            <a:off x="3788858" y="1304069"/>
            <a:ext cx="1248019" cy="927099"/>
          </a:xfrm>
          <a:prstGeom prst="rect">
            <a:avLst/>
          </a:prstGeom>
        </p:spPr>
      </p:pic>
      <p:sp>
        <p:nvSpPr>
          <p:cNvPr id="27" name="Title 1">
            <a:extLst>
              <a:ext uri="{FF2B5EF4-FFF2-40B4-BE49-F238E27FC236}">
                <a16:creationId xmlns:a16="http://schemas.microsoft.com/office/drawing/2014/main" id="{0333B9EC-A07A-36BA-71AA-690100EE51A4}"/>
              </a:ext>
            </a:extLst>
          </p:cNvPr>
          <p:cNvSpPr txBox="1">
            <a:spLocks/>
          </p:cNvSpPr>
          <p:nvPr userDrawn="1"/>
        </p:nvSpPr>
        <p:spPr>
          <a:xfrm>
            <a:off x="4116416" y="1691980"/>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2</a:t>
            </a:r>
            <a:endParaRPr lang="en-US" sz="2800" dirty="0"/>
          </a:p>
        </p:txBody>
      </p:sp>
      <p:pic>
        <p:nvPicPr>
          <p:cNvPr id="28" name="Picture 27" descr="Shape, square&#10;&#10;Description automatically generated">
            <a:extLst>
              <a:ext uri="{FF2B5EF4-FFF2-40B4-BE49-F238E27FC236}">
                <a16:creationId xmlns:a16="http://schemas.microsoft.com/office/drawing/2014/main" id="{F50DB0FF-1C4F-3266-3352-7C27AF3FA676}"/>
              </a:ext>
            </a:extLst>
          </p:cNvPr>
          <p:cNvPicPr>
            <a:picLocks noChangeAspect="1"/>
          </p:cNvPicPr>
          <p:nvPr userDrawn="1"/>
        </p:nvPicPr>
        <p:blipFill>
          <a:blip r:embed="rId2"/>
          <a:stretch>
            <a:fillRect/>
          </a:stretch>
        </p:blipFill>
        <p:spPr>
          <a:xfrm>
            <a:off x="5928191" y="1989721"/>
            <a:ext cx="2568137" cy="3791955"/>
          </a:xfrm>
          <a:prstGeom prst="rect">
            <a:avLst/>
          </a:prstGeom>
        </p:spPr>
      </p:pic>
      <p:sp>
        <p:nvSpPr>
          <p:cNvPr id="29" name="Content Placeholder 2">
            <a:extLst>
              <a:ext uri="{FF2B5EF4-FFF2-40B4-BE49-F238E27FC236}">
                <a16:creationId xmlns:a16="http://schemas.microsoft.com/office/drawing/2014/main" id="{14347B1A-AFC6-7555-FCB5-22AAF3C5F87E}"/>
              </a:ext>
            </a:extLst>
          </p:cNvPr>
          <p:cNvSpPr>
            <a:spLocks noGrp="1"/>
          </p:cNvSpPr>
          <p:nvPr>
            <p:ph idx="11"/>
          </p:nvPr>
        </p:nvSpPr>
        <p:spPr>
          <a:xfrm>
            <a:off x="6216213" y="2441546"/>
            <a:ext cx="1990237" cy="3062876"/>
          </a:xfrm>
        </p:spPr>
        <p:txBody>
          <a:bodyPr>
            <a:noAutofit/>
          </a:bodyPr>
          <a:lstStyle>
            <a:lvl1pPr>
              <a:defRPr sz="1600">
                <a:solidFill>
                  <a:srgbClr val="01334E"/>
                </a:solidFill>
              </a:defRPr>
            </a:lvl1pPr>
            <a:lvl2pPr>
              <a:defRPr sz="1400">
                <a:solidFill>
                  <a:srgbClr val="01334E"/>
                </a:solidFill>
              </a:defRPr>
            </a:lvl2pPr>
            <a:lvl3pPr>
              <a:defRPr sz="1200">
                <a:solidFill>
                  <a:srgbClr val="01334E"/>
                </a:solidFill>
              </a:defRPr>
            </a:lvl3pPr>
            <a:lvl4pPr>
              <a:defRPr sz="1100">
                <a:solidFill>
                  <a:srgbClr val="01334E"/>
                </a:solidFill>
              </a:defRPr>
            </a:lvl4pPr>
            <a:lvl5pPr>
              <a:defRPr sz="11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30" name="Picture 29">
            <a:extLst>
              <a:ext uri="{FF2B5EF4-FFF2-40B4-BE49-F238E27FC236}">
                <a16:creationId xmlns:a16="http://schemas.microsoft.com/office/drawing/2014/main" id="{6640E307-93EE-0AC5-291C-341C35513B3F}"/>
              </a:ext>
            </a:extLst>
          </p:cNvPr>
          <p:cNvPicPr>
            <a:picLocks noChangeAspect="1"/>
          </p:cNvPicPr>
          <p:nvPr userDrawn="1"/>
        </p:nvPicPr>
        <p:blipFill>
          <a:blip r:embed="rId6"/>
          <a:srcRect/>
          <a:stretch/>
        </p:blipFill>
        <p:spPr>
          <a:xfrm>
            <a:off x="6612442" y="1296867"/>
            <a:ext cx="1248019" cy="927100"/>
          </a:xfrm>
          <a:prstGeom prst="rect">
            <a:avLst/>
          </a:prstGeom>
        </p:spPr>
      </p:pic>
      <p:sp>
        <p:nvSpPr>
          <p:cNvPr id="39" name="Title 1">
            <a:extLst>
              <a:ext uri="{FF2B5EF4-FFF2-40B4-BE49-F238E27FC236}">
                <a16:creationId xmlns:a16="http://schemas.microsoft.com/office/drawing/2014/main" id="{0C7E4E3F-B976-81D4-915B-979A21D5B1E2}"/>
              </a:ext>
            </a:extLst>
          </p:cNvPr>
          <p:cNvSpPr txBox="1">
            <a:spLocks/>
          </p:cNvSpPr>
          <p:nvPr userDrawn="1"/>
        </p:nvSpPr>
        <p:spPr>
          <a:xfrm>
            <a:off x="6940000" y="168477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3</a:t>
            </a:r>
            <a:endParaRPr lang="en-US" sz="2800" dirty="0"/>
          </a:p>
        </p:txBody>
      </p:sp>
      <p:pic>
        <p:nvPicPr>
          <p:cNvPr id="40" name="Picture 39">
            <a:extLst>
              <a:ext uri="{FF2B5EF4-FFF2-40B4-BE49-F238E27FC236}">
                <a16:creationId xmlns:a16="http://schemas.microsoft.com/office/drawing/2014/main" id="{ED6F1987-6785-6E09-5406-66CC2542C25C}"/>
              </a:ext>
            </a:extLst>
          </p:cNvPr>
          <p:cNvPicPr>
            <a:picLocks noChangeAspect="1"/>
          </p:cNvPicPr>
          <p:nvPr userDrawn="1"/>
        </p:nvPicPr>
        <p:blipFill>
          <a:blip r:embed="rId7"/>
          <a:srcRect/>
          <a:stretch/>
        </p:blipFill>
        <p:spPr>
          <a:xfrm>
            <a:off x="8676511" y="1969879"/>
            <a:ext cx="2568137" cy="3793524"/>
          </a:xfrm>
          <a:prstGeom prst="rect">
            <a:avLst/>
          </a:prstGeom>
        </p:spPr>
      </p:pic>
      <p:sp>
        <p:nvSpPr>
          <p:cNvPr id="41" name="Content Placeholder 2">
            <a:extLst>
              <a:ext uri="{FF2B5EF4-FFF2-40B4-BE49-F238E27FC236}">
                <a16:creationId xmlns:a16="http://schemas.microsoft.com/office/drawing/2014/main" id="{2E4F3683-34E7-C2B3-3923-A53B59729F2D}"/>
              </a:ext>
            </a:extLst>
          </p:cNvPr>
          <p:cNvSpPr>
            <a:spLocks noGrp="1"/>
          </p:cNvSpPr>
          <p:nvPr>
            <p:ph idx="12"/>
          </p:nvPr>
        </p:nvSpPr>
        <p:spPr>
          <a:xfrm>
            <a:off x="8964533" y="2441546"/>
            <a:ext cx="1990237" cy="3062876"/>
          </a:xfrm>
        </p:spPr>
        <p:txBody>
          <a:bodyPr>
            <a:noAutofit/>
          </a:bodyPr>
          <a:lstStyle>
            <a:lvl1pPr>
              <a:defRPr sz="1600">
                <a:solidFill>
                  <a:srgbClr val="01334E"/>
                </a:solidFill>
              </a:defRPr>
            </a:lvl1pPr>
            <a:lvl2pPr>
              <a:defRPr sz="1400">
                <a:solidFill>
                  <a:srgbClr val="01334E"/>
                </a:solidFill>
              </a:defRPr>
            </a:lvl2pPr>
            <a:lvl3pPr>
              <a:defRPr sz="1200">
                <a:solidFill>
                  <a:srgbClr val="01334E"/>
                </a:solidFill>
              </a:defRPr>
            </a:lvl3pPr>
            <a:lvl4pPr>
              <a:defRPr sz="1100">
                <a:solidFill>
                  <a:srgbClr val="01334E"/>
                </a:solidFill>
              </a:defRPr>
            </a:lvl4pPr>
            <a:lvl5pPr>
              <a:defRPr sz="11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42" name="Picture 41">
            <a:extLst>
              <a:ext uri="{FF2B5EF4-FFF2-40B4-BE49-F238E27FC236}">
                <a16:creationId xmlns:a16="http://schemas.microsoft.com/office/drawing/2014/main" id="{8D0326EC-7E44-8FAD-07B5-B5398493BD91}"/>
              </a:ext>
            </a:extLst>
          </p:cNvPr>
          <p:cNvPicPr>
            <a:picLocks noChangeAspect="1"/>
          </p:cNvPicPr>
          <p:nvPr userDrawn="1"/>
        </p:nvPicPr>
        <p:blipFill>
          <a:blip r:embed="rId8"/>
          <a:srcRect/>
          <a:stretch/>
        </p:blipFill>
        <p:spPr>
          <a:xfrm>
            <a:off x="9360762" y="1296867"/>
            <a:ext cx="1248019" cy="927099"/>
          </a:xfrm>
          <a:prstGeom prst="rect">
            <a:avLst/>
          </a:prstGeom>
        </p:spPr>
      </p:pic>
      <p:sp>
        <p:nvSpPr>
          <p:cNvPr id="43" name="Title 1">
            <a:extLst>
              <a:ext uri="{FF2B5EF4-FFF2-40B4-BE49-F238E27FC236}">
                <a16:creationId xmlns:a16="http://schemas.microsoft.com/office/drawing/2014/main" id="{E163C30A-3871-79E4-9FFA-ADDFB17FDCF6}"/>
              </a:ext>
            </a:extLst>
          </p:cNvPr>
          <p:cNvSpPr txBox="1">
            <a:spLocks/>
          </p:cNvSpPr>
          <p:nvPr userDrawn="1"/>
        </p:nvSpPr>
        <p:spPr>
          <a:xfrm>
            <a:off x="9688320" y="168477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4</a:t>
            </a:r>
            <a:endParaRPr lang="en-US" sz="2800" dirty="0"/>
          </a:p>
        </p:txBody>
      </p:sp>
    </p:spTree>
    <p:extLst>
      <p:ext uri="{BB962C8B-B14F-4D97-AF65-F5344CB8AC3E}">
        <p14:creationId xmlns:p14="http://schemas.microsoft.com/office/powerpoint/2010/main" val="27556607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9_Title and Content">
    <p:bg>
      <p:bgPr>
        <a:solidFill>
          <a:srgbClr val="9C3FD8"/>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4F35037-C339-DFBC-BF98-55F027D6B39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0352216" y="5924695"/>
            <a:ext cx="892432" cy="794264"/>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E9BCBBE4-9BB5-0338-0610-51D34B64B944}"/>
              </a:ext>
            </a:extLst>
          </p:cNvPr>
          <p:cNvPicPr>
            <a:picLocks noChangeAspect="1"/>
          </p:cNvPicPr>
          <p:nvPr userDrawn="1"/>
        </p:nvPicPr>
        <p:blipFill>
          <a:blip r:embed="rId3"/>
          <a:stretch>
            <a:fillRect/>
          </a:stretch>
        </p:blipFill>
        <p:spPr>
          <a:xfrm>
            <a:off x="11353800" y="6013852"/>
            <a:ext cx="615950" cy="615950"/>
          </a:xfrm>
          <a:prstGeom prst="rect">
            <a:avLst/>
          </a:prstGeom>
        </p:spPr>
      </p:pic>
    </p:spTree>
    <p:extLst>
      <p:ext uri="{BB962C8B-B14F-4D97-AF65-F5344CB8AC3E}">
        <p14:creationId xmlns:p14="http://schemas.microsoft.com/office/powerpoint/2010/main" val="10900161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4532871" y="1665073"/>
            <a:ext cx="5896233" cy="1325563"/>
          </a:xfrm>
        </p:spPr>
        <p:txBody>
          <a:bodyPr anchor="b"/>
          <a:lstStyle>
            <a:lvl1pPr>
              <a:defRPr>
                <a:solidFill>
                  <a:srgbClr val="FF826A"/>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hasCustomPrompt="1"/>
          </p:nvPr>
        </p:nvSpPr>
        <p:spPr>
          <a:xfrm>
            <a:off x="4532871" y="3064390"/>
            <a:ext cx="5389605" cy="2128537"/>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Title/School</a:t>
            </a:r>
            <a:endParaRPr lang="en-US" dirty="0"/>
          </a:p>
        </p:txBody>
      </p:sp>
      <p:pic>
        <p:nvPicPr>
          <p:cNvPr id="5" name="Picture 4">
            <a:extLst>
              <a:ext uri="{FF2B5EF4-FFF2-40B4-BE49-F238E27FC236}">
                <a16:creationId xmlns:a16="http://schemas.microsoft.com/office/drawing/2014/main" id="{77CD5B8A-35A0-671D-6C46-A4B420E9C15B}"/>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0352216" y="5914768"/>
            <a:ext cx="892431" cy="794264"/>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0454D916-9DE2-DB5E-8378-F72C1F30921B}"/>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4041208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1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418071" y="540609"/>
            <a:ext cx="8244015" cy="1325563"/>
          </a:xfrm>
        </p:spPr>
        <p:txBody>
          <a:bodyPr/>
          <a:lstStyle>
            <a:lvl1pPr>
              <a:defRPr>
                <a:solidFill>
                  <a:srgbClr val="FF826A"/>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418071" y="2137634"/>
            <a:ext cx="8244015" cy="3076917"/>
          </a:xfrm>
        </p:spPr>
        <p:txBody>
          <a:bodyPr/>
          <a:lstStyle>
            <a:lvl1pPr>
              <a:defRPr>
                <a:solidFill>
                  <a:srgbClr val="01334E"/>
                </a:solidFill>
              </a:defRPr>
            </a:lvl1pPr>
            <a:lvl2pPr>
              <a:defRPr>
                <a:solidFill>
                  <a:srgbClr val="01334E"/>
                </a:solidFill>
              </a:defRPr>
            </a:lvl2pPr>
            <a:lvl3pPr>
              <a:defRPr>
                <a:solidFill>
                  <a:srgbClr val="01334E"/>
                </a:solidFill>
              </a:defRPr>
            </a:lvl3pPr>
            <a:lvl4pPr>
              <a:defRPr>
                <a:solidFill>
                  <a:srgbClr val="01334E"/>
                </a:solidFill>
              </a:defRPr>
            </a:lvl4pPr>
            <a:lvl5pPr>
              <a:defRPr>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ubtitle 2">
            <a:extLst>
              <a:ext uri="{FF2B5EF4-FFF2-40B4-BE49-F238E27FC236}">
                <a16:creationId xmlns:a16="http://schemas.microsoft.com/office/drawing/2014/main" id="{FBC639E9-3D7B-B733-D12E-3332632FA872}"/>
              </a:ext>
            </a:extLst>
          </p:cNvPr>
          <p:cNvSpPr txBox="1">
            <a:spLocks/>
          </p:cNvSpPr>
          <p:nvPr userDrawn="1"/>
        </p:nvSpPr>
        <p:spPr>
          <a:xfrm>
            <a:off x="418071" y="6051947"/>
            <a:ext cx="9144000" cy="5199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E1C6F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b="0" dirty="0">
                <a:solidFill>
                  <a:schemeClr val="bg1"/>
                </a:solidFill>
              </a:rPr>
              <a:t>Click to edit Master subtitle style</a:t>
            </a:r>
            <a:endParaRPr lang="en-US" sz="1800" b="0" dirty="0">
              <a:solidFill>
                <a:schemeClr val="bg1"/>
              </a:solidFill>
            </a:endParaRPr>
          </a:p>
        </p:txBody>
      </p:sp>
      <p:pic>
        <p:nvPicPr>
          <p:cNvPr id="8" name="Picture 7" descr="Logo, company name&#10;&#10;Description automatically generated">
            <a:extLst>
              <a:ext uri="{FF2B5EF4-FFF2-40B4-BE49-F238E27FC236}">
                <a16:creationId xmlns:a16="http://schemas.microsoft.com/office/drawing/2014/main" id="{BB67F458-ACF8-C47C-C4C5-BA6BF6824E7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14768"/>
            <a:ext cx="892432" cy="794264"/>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0C9040B6-87FF-8DD7-62E9-A516D9A10985}"/>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412543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8_Title and Content">
  <p:cSld name="8_Title and Content">
    <p:bg>
      <p:bgPr>
        <a:solidFill>
          <a:schemeClr val="lt1"/>
        </a:solidFill>
        <a:effectLst/>
      </p:bgPr>
    </p:bg>
    <p:spTree>
      <p:nvGrpSpPr>
        <p:cNvPr id="1" name="Shape 38"/>
        <p:cNvGrpSpPr/>
        <p:nvPr/>
      </p:nvGrpSpPr>
      <p:grpSpPr>
        <a:xfrm>
          <a:off x="0" y="0"/>
          <a:ext cx="0" cy="0"/>
          <a:chOff x="0" y="0"/>
          <a:chExt cx="0" cy="0"/>
        </a:xfrm>
      </p:grpSpPr>
      <p:pic>
        <p:nvPicPr>
          <p:cNvPr id="39" name="Google Shape;39;p34"/>
          <p:cNvPicPr preferRelativeResize="0"/>
          <p:nvPr/>
        </p:nvPicPr>
        <p:blipFill rotWithShape="1">
          <a:blip r:embed="rId2">
            <a:alphaModFix/>
          </a:blip>
          <a:srcRect/>
          <a:stretch/>
        </p:blipFill>
        <p:spPr>
          <a:xfrm>
            <a:off x="222431" y="228198"/>
            <a:ext cx="11454693" cy="544624"/>
          </a:xfrm>
          <a:prstGeom prst="rect">
            <a:avLst/>
          </a:prstGeom>
          <a:noFill/>
          <a:ln>
            <a:noFill/>
          </a:ln>
        </p:spPr>
      </p:pic>
      <p:sp>
        <p:nvSpPr>
          <p:cNvPr id="40" name="Google Shape;40;p3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34"/>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D75E67-26FC-9F96-16DC-A9BCFC7D549D}"/>
              </a:ext>
            </a:extLst>
          </p:cNvPr>
          <p:cNvSpPr>
            <a:spLocks noGrp="1"/>
          </p:cNvSpPr>
          <p:nvPr>
            <p:ph type="dt" sz="half" idx="10"/>
          </p:nvPr>
        </p:nvSpPr>
        <p:spPr/>
        <p:txBody>
          <a:bodyPr/>
          <a:lstStyle/>
          <a:p>
            <a:fld id="{4A32817D-B2C5-FE42-AD20-3D309ABCC58A}" type="datetimeFigureOut">
              <a:rPr lang="en-US" smtClean="0"/>
              <a:t>8/16/2024</a:t>
            </a:fld>
            <a:endParaRPr lang="en-US" dirty="0"/>
          </a:p>
        </p:txBody>
      </p:sp>
      <p:sp>
        <p:nvSpPr>
          <p:cNvPr id="3" name="Footer Placeholder 2">
            <a:extLst>
              <a:ext uri="{FF2B5EF4-FFF2-40B4-BE49-F238E27FC236}">
                <a16:creationId xmlns:a16="http://schemas.microsoft.com/office/drawing/2014/main" id="{661656E8-7DFD-EB53-275D-76DE64AAB4E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9031320-EF56-99C6-CBB7-C12301CF7F89}"/>
              </a:ext>
            </a:extLst>
          </p:cNvPr>
          <p:cNvSpPr>
            <a:spLocks noGrp="1"/>
          </p:cNvSpPr>
          <p:nvPr>
            <p:ph type="sldNum" sz="quarter" idx="12"/>
          </p:nvPr>
        </p:nvSpPr>
        <p:spPr/>
        <p:txBody>
          <a:bodyPr/>
          <a:lstStyle/>
          <a:p>
            <a:fld id="{7A96CF1D-C6AB-8D43-AA1A-2142132553A4}" type="slidenum">
              <a:rPr lang="en-US" smtClean="0"/>
              <a:t>‹#›</a:t>
            </a:fld>
            <a:endParaRPr lang="en-US" dirty="0"/>
          </a:p>
        </p:txBody>
      </p:sp>
    </p:spTree>
    <p:extLst>
      <p:ext uri="{BB962C8B-B14F-4D97-AF65-F5344CB8AC3E}">
        <p14:creationId xmlns:p14="http://schemas.microsoft.com/office/powerpoint/2010/main" val="87969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blipFill>
          <a:blip r:embed="rId2">
            <a:alphaModFix/>
          </a:blip>
          <a:stretch>
            <a:fillRect/>
          </a:stretch>
        </a:blipFill>
        <a:effectLst/>
      </p:bgPr>
    </p:bg>
    <p:spTree>
      <p:nvGrpSpPr>
        <p:cNvPr id="1" name="Shape 56"/>
        <p:cNvGrpSpPr/>
        <p:nvPr/>
      </p:nvGrpSpPr>
      <p:grpSpPr>
        <a:xfrm>
          <a:off x="0" y="0"/>
          <a:ext cx="0" cy="0"/>
          <a:chOff x="0" y="0"/>
          <a:chExt cx="0" cy="0"/>
        </a:xfrm>
      </p:grpSpPr>
      <p:pic>
        <p:nvPicPr>
          <p:cNvPr id="57" name="Google Shape;57;p37"/>
          <p:cNvPicPr preferRelativeResize="0"/>
          <p:nvPr/>
        </p:nvPicPr>
        <p:blipFill rotWithShape="1">
          <a:blip r:embed="rId3">
            <a:alphaModFix/>
          </a:blip>
          <a:srcRect/>
          <a:stretch/>
        </p:blipFill>
        <p:spPr>
          <a:xfrm>
            <a:off x="222431" y="228198"/>
            <a:ext cx="11454693" cy="544625"/>
          </a:xfrm>
          <a:prstGeom prst="rect">
            <a:avLst/>
          </a:prstGeom>
          <a:noFill/>
          <a:ln>
            <a:noFill/>
          </a:ln>
        </p:spPr>
      </p:pic>
      <p:sp>
        <p:nvSpPr>
          <p:cNvPr id="58" name="Google Shape;58;p3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37"/>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55600" algn="l">
              <a:lnSpc>
                <a:spcPct val="90000"/>
              </a:lnSpc>
              <a:spcBef>
                <a:spcPts val="500"/>
              </a:spcBef>
              <a:spcAft>
                <a:spcPts val="0"/>
              </a:spcAft>
              <a:buClr>
                <a:schemeClr val="lt1"/>
              </a:buClr>
              <a:buSzPts val="2000"/>
              <a:buChar char="•"/>
              <a:defRPr sz="2000">
                <a:solidFill>
                  <a:schemeClr val="lt1"/>
                </a:solidFill>
              </a:defRPr>
            </a:lvl2pPr>
            <a:lvl3pPr marL="1371600" lvl="2" indent="-342900" algn="l">
              <a:lnSpc>
                <a:spcPct val="90000"/>
              </a:lnSpc>
              <a:spcBef>
                <a:spcPts val="500"/>
              </a:spcBef>
              <a:spcAft>
                <a:spcPts val="0"/>
              </a:spcAft>
              <a:buClr>
                <a:schemeClr val="lt1"/>
              </a:buClr>
              <a:buSzPts val="1800"/>
              <a:buChar char="•"/>
              <a:defRPr sz="1800">
                <a:solidFill>
                  <a:schemeClr val="lt1"/>
                </a:solidFill>
              </a:defRPr>
            </a:lvl3pPr>
            <a:lvl4pPr marL="1828800" lvl="3" indent="-330200" algn="l">
              <a:lnSpc>
                <a:spcPct val="90000"/>
              </a:lnSpc>
              <a:spcBef>
                <a:spcPts val="500"/>
              </a:spcBef>
              <a:spcAft>
                <a:spcPts val="0"/>
              </a:spcAft>
              <a:buClr>
                <a:schemeClr val="lt1"/>
              </a:buClr>
              <a:buSzPts val="1600"/>
              <a:buChar char="•"/>
              <a:defRPr sz="1600">
                <a:solidFill>
                  <a:schemeClr val="lt1"/>
                </a:solidFill>
              </a:defRPr>
            </a:lvl4pPr>
            <a:lvl5pPr marL="2286000" lvl="4" indent="-330200" algn="l">
              <a:lnSpc>
                <a:spcPct val="90000"/>
              </a:lnSpc>
              <a:spcBef>
                <a:spcPts val="500"/>
              </a:spcBef>
              <a:spcAft>
                <a:spcPts val="0"/>
              </a:spcAft>
              <a:buClr>
                <a:schemeClr val="lt1"/>
              </a:buClr>
              <a:buSzPts val="1600"/>
              <a:buChar char="•"/>
              <a:defRPr sz="16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blipFill>
          <a:blip r:embed="rId2">
            <a:alphaModFix/>
          </a:blip>
          <a:stretch>
            <a:fillRect/>
          </a:stretch>
        </a:blipFill>
        <a:effectLst/>
      </p:bgPr>
    </p:bg>
    <p:spTree>
      <p:nvGrpSpPr>
        <p:cNvPr id="1" name="Shape 62"/>
        <p:cNvGrpSpPr/>
        <p:nvPr/>
      </p:nvGrpSpPr>
      <p:grpSpPr>
        <a:xfrm>
          <a:off x="0" y="0"/>
          <a:ext cx="0" cy="0"/>
          <a:chOff x="0" y="0"/>
          <a:chExt cx="0" cy="0"/>
        </a:xfrm>
      </p:grpSpPr>
      <p:pic>
        <p:nvPicPr>
          <p:cNvPr id="63" name="Google Shape;63;p38"/>
          <p:cNvPicPr preferRelativeResize="0"/>
          <p:nvPr/>
        </p:nvPicPr>
        <p:blipFill rotWithShape="1">
          <a:blip r:embed="rId3">
            <a:alphaModFix/>
          </a:blip>
          <a:srcRect/>
          <a:stretch/>
        </p:blipFill>
        <p:spPr>
          <a:xfrm>
            <a:off x="222431" y="228198"/>
            <a:ext cx="11454693" cy="544624"/>
          </a:xfrm>
          <a:prstGeom prst="rect">
            <a:avLst/>
          </a:prstGeom>
          <a:noFill/>
          <a:ln>
            <a:noFill/>
          </a:ln>
        </p:spPr>
      </p:pic>
      <p:sp>
        <p:nvSpPr>
          <p:cNvPr id="64" name="Google Shape;64;p3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1334E"/>
              </a:buClr>
              <a:buSzPts val="1800"/>
              <a:buFont typeface="Arial"/>
              <a:buNone/>
              <a:defRPr sz="1800" b="1" i="0">
                <a:solidFill>
                  <a:srgbClr val="01334E"/>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8"/>
          <p:cNvSpPr txBox="1"/>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FF826A"/>
              </a:buClr>
              <a:buSzPts val="6000"/>
              <a:buFont typeface="Arial Black"/>
              <a:buNone/>
            </a:pPr>
            <a:endParaRPr sz="6000" b="1" i="0" u="none" strike="noStrike" cap="none" dirty="0">
              <a:solidFill>
                <a:srgbClr val="FF826A"/>
              </a:solidFill>
              <a:latin typeface="Arial Black"/>
              <a:ea typeface="Arial Black"/>
              <a:cs typeface="Arial Black"/>
              <a:sym typeface="Arial Black"/>
            </a:endParaRPr>
          </a:p>
        </p:txBody>
      </p:sp>
      <p:sp>
        <p:nvSpPr>
          <p:cNvPr id="68" name="Google Shape;68;p38"/>
          <p:cNvSpPr txBox="1">
            <a:spLocks noGrp="1"/>
          </p:cNvSpPr>
          <p:nvPr>
            <p:ph type="body" idx="1"/>
          </p:nvPr>
        </p:nvSpPr>
        <p:spPr>
          <a:xfrm>
            <a:off x="1294134" y="1934796"/>
            <a:ext cx="5657651" cy="22272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1334E"/>
              </a:buClr>
              <a:buSzPts val="4000"/>
              <a:buNone/>
              <a:defRPr sz="4000" b="1" i="0">
                <a:solidFill>
                  <a:srgbClr val="01334E"/>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2_Title and Content">
  <p:cSld name="12_Title and Content">
    <p:bg>
      <p:bgPr>
        <a:solidFill>
          <a:srgbClr val="9C3FD8"/>
        </a:solidFill>
        <a:effectLst/>
      </p:bgPr>
    </p:bg>
    <p:spTree>
      <p:nvGrpSpPr>
        <p:cNvPr id="1" name="Shape 93"/>
        <p:cNvGrpSpPr/>
        <p:nvPr/>
      </p:nvGrpSpPr>
      <p:grpSpPr>
        <a:xfrm>
          <a:off x="0" y="0"/>
          <a:ext cx="0" cy="0"/>
          <a:chOff x="0" y="0"/>
          <a:chExt cx="0" cy="0"/>
        </a:xfrm>
      </p:grpSpPr>
      <p:pic>
        <p:nvPicPr>
          <p:cNvPr id="94" name="Google Shape;94;p41" descr="Shape, square&#10;&#10;Description automatically generated"/>
          <p:cNvPicPr preferRelativeResize="0"/>
          <p:nvPr/>
        </p:nvPicPr>
        <p:blipFill rotWithShape="1">
          <a:blip r:embed="rId2">
            <a:alphaModFix/>
          </a:blip>
          <a:srcRect/>
          <a:stretch/>
        </p:blipFill>
        <p:spPr>
          <a:xfrm>
            <a:off x="356287" y="1996923"/>
            <a:ext cx="2568137" cy="3791955"/>
          </a:xfrm>
          <a:prstGeom prst="rect">
            <a:avLst/>
          </a:prstGeom>
          <a:noFill/>
          <a:ln>
            <a:noFill/>
          </a:ln>
        </p:spPr>
      </p:pic>
      <p:pic>
        <p:nvPicPr>
          <p:cNvPr id="97" name="Google Shape;97;p41"/>
          <p:cNvPicPr preferRelativeResize="0"/>
          <p:nvPr/>
        </p:nvPicPr>
        <p:blipFill rotWithShape="1">
          <a:blip r:embed="rId3">
            <a:alphaModFix/>
          </a:blip>
          <a:srcRect/>
          <a:stretch/>
        </p:blipFill>
        <p:spPr>
          <a:xfrm>
            <a:off x="222431" y="228198"/>
            <a:ext cx="11454693" cy="544624"/>
          </a:xfrm>
          <a:prstGeom prst="rect">
            <a:avLst/>
          </a:prstGeom>
          <a:noFill/>
          <a:ln>
            <a:noFill/>
          </a:ln>
        </p:spPr>
      </p:pic>
      <p:sp>
        <p:nvSpPr>
          <p:cNvPr id="98" name="Google Shape;98;p41"/>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9" name="Google Shape;99;p41"/>
          <p:cNvSpPr txBox="1">
            <a:spLocks noGrp="1"/>
          </p:cNvSpPr>
          <p:nvPr>
            <p:ph type="body" idx="1"/>
          </p:nvPr>
        </p:nvSpPr>
        <p:spPr>
          <a:xfrm>
            <a:off x="644309" y="2448748"/>
            <a:ext cx="1990237" cy="3062876"/>
          </a:xfrm>
          <a:prstGeom prst="rect">
            <a:avLst/>
          </a:prstGeom>
          <a:noFill/>
          <a:ln>
            <a:noFill/>
          </a:ln>
        </p:spPr>
        <p:txBody>
          <a:bodyPr spcFirstLastPara="1" wrap="square" lIns="91425" tIns="45700" rIns="91425" bIns="45700" anchor="t" anchorCtr="0">
            <a:noAutofit/>
          </a:bodyPr>
          <a:lstStyle>
            <a:lvl1pPr marL="457200" lvl="0" indent="-330200" algn="l">
              <a:lnSpc>
                <a:spcPct val="90000"/>
              </a:lnSpc>
              <a:spcBef>
                <a:spcPts val="1000"/>
              </a:spcBef>
              <a:spcAft>
                <a:spcPts val="0"/>
              </a:spcAft>
              <a:buClr>
                <a:srgbClr val="01334E"/>
              </a:buClr>
              <a:buSzPts val="1600"/>
              <a:buChar char="•"/>
              <a:defRPr sz="1600">
                <a:solidFill>
                  <a:srgbClr val="01334E"/>
                </a:solidFill>
              </a:defRPr>
            </a:lvl1pPr>
            <a:lvl2pPr marL="914400" lvl="1" indent="-317500" algn="l">
              <a:lnSpc>
                <a:spcPct val="90000"/>
              </a:lnSpc>
              <a:spcBef>
                <a:spcPts val="500"/>
              </a:spcBef>
              <a:spcAft>
                <a:spcPts val="0"/>
              </a:spcAft>
              <a:buClr>
                <a:srgbClr val="01334E"/>
              </a:buClr>
              <a:buSzPts val="1400"/>
              <a:buChar char="•"/>
              <a:defRPr sz="1400">
                <a:solidFill>
                  <a:srgbClr val="01334E"/>
                </a:solidFill>
              </a:defRPr>
            </a:lvl2pPr>
            <a:lvl3pPr marL="1371600" lvl="2" indent="-304800" algn="l">
              <a:lnSpc>
                <a:spcPct val="90000"/>
              </a:lnSpc>
              <a:spcBef>
                <a:spcPts val="500"/>
              </a:spcBef>
              <a:spcAft>
                <a:spcPts val="0"/>
              </a:spcAft>
              <a:buClr>
                <a:srgbClr val="01334E"/>
              </a:buClr>
              <a:buSzPts val="1200"/>
              <a:buChar char="•"/>
              <a:defRPr sz="1200">
                <a:solidFill>
                  <a:srgbClr val="01334E"/>
                </a:solidFill>
              </a:defRPr>
            </a:lvl3pPr>
            <a:lvl4pPr marL="1828800" lvl="3" indent="-298450" algn="l">
              <a:lnSpc>
                <a:spcPct val="90000"/>
              </a:lnSpc>
              <a:spcBef>
                <a:spcPts val="500"/>
              </a:spcBef>
              <a:spcAft>
                <a:spcPts val="0"/>
              </a:spcAft>
              <a:buClr>
                <a:srgbClr val="01334E"/>
              </a:buClr>
              <a:buSzPts val="1100"/>
              <a:buChar char="•"/>
              <a:defRPr sz="1100">
                <a:solidFill>
                  <a:srgbClr val="01334E"/>
                </a:solidFill>
              </a:defRPr>
            </a:lvl4pPr>
            <a:lvl5pPr marL="2286000" lvl="4" indent="-298450" algn="l">
              <a:lnSpc>
                <a:spcPct val="90000"/>
              </a:lnSpc>
              <a:spcBef>
                <a:spcPts val="500"/>
              </a:spcBef>
              <a:spcAft>
                <a:spcPts val="0"/>
              </a:spcAft>
              <a:buClr>
                <a:srgbClr val="01334E"/>
              </a:buClr>
              <a:buSzPts val="1100"/>
              <a:buChar char="•"/>
              <a:defRPr sz="11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00" name="Google Shape;100;p41"/>
          <p:cNvPicPr preferRelativeResize="0"/>
          <p:nvPr/>
        </p:nvPicPr>
        <p:blipFill rotWithShape="1">
          <a:blip r:embed="rId4">
            <a:alphaModFix/>
          </a:blip>
          <a:srcRect/>
          <a:stretch/>
        </p:blipFill>
        <p:spPr>
          <a:xfrm>
            <a:off x="1040538" y="1304069"/>
            <a:ext cx="1248019" cy="927100"/>
          </a:xfrm>
          <a:prstGeom prst="rect">
            <a:avLst/>
          </a:prstGeom>
          <a:noFill/>
          <a:ln>
            <a:noFill/>
          </a:ln>
        </p:spPr>
      </p:pic>
      <p:pic>
        <p:nvPicPr>
          <p:cNvPr id="102" name="Google Shape;102;p41"/>
          <p:cNvPicPr preferRelativeResize="0"/>
          <p:nvPr/>
        </p:nvPicPr>
        <p:blipFill rotWithShape="1">
          <a:blip r:embed="rId5">
            <a:alphaModFix/>
          </a:blip>
          <a:srcRect/>
          <a:stretch/>
        </p:blipFill>
        <p:spPr>
          <a:xfrm>
            <a:off x="3104607" y="1977081"/>
            <a:ext cx="2568137" cy="3793524"/>
          </a:xfrm>
          <a:prstGeom prst="rect">
            <a:avLst/>
          </a:prstGeom>
          <a:noFill/>
          <a:ln>
            <a:noFill/>
          </a:ln>
        </p:spPr>
      </p:pic>
      <p:sp>
        <p:nvSpPr>
          <p:cNvPr id="103" name="Google Shape;103;p41"/>
          <p:cNvSpPr txBox="1">
            <a:spLocks noGrp="1"/>
          </p:cNvSpPr>
          <p:nvPr>
            <p:ph type="body" idx="2"/>
          </p:nvPr>
        </p:nvSpPr>
        <p:spPr>
          <a:xfrm>
            <a:off x="3392629" y="2448748"/>
            <a:ext cx="1990237" cy="3062876"/>
          </a:xfrm>
          <a:prstGeom prst="rect">
            <a:avLst/>
          </a:prstGeom>
          <a:noFill/>
          <a:ln>
            <a:noFill/>
          </a:ln>
        </p:spPr>
        <p:txBody>
          <a:bodyPr spcFirstLastPara="1" wrap="square" lIns="91425" tIns="45700" rIns="91425" bIns="45700" anchor="t" anchorCtr="0">
            <a:noAutofit/>
          </a:bodyPr>
          <a:lstStyle>
            <a:lvl1pPr marL="457200" lvl="0" indent="-330200" algn="l">
              <a:lnSpc>
                <a:spcPct val="90000"/>
              </a:lnSpc>
              <a:spcBef>
                <a:spcPts val="1000"/>
              </a:spcBef>
              <a:spcAft>
                <a:spcPts val="0"/>
              </a:spcAft>
              <a:buClr>
                <a:srgbClr val="01334E"/>
              </a:buClr>
              <a:buSzPts val="1600"/>
              <a:buChar char="•"/>
              <a:defRPr sz="1600">
                <a:solidFill>
                  <a:srgbClr val="01334E"/>
                </a:solidFill>
              </a:defRPr>
            </a:lvl1pPr>
            <a:lvl2pPr marL="914400" lvl="1" indent="-317500" algn="l">
              <a:lnSpc>
                <a:spcPct val="90000"/>
              </a:lnSpc>
              <a:spcBef>
                <a:spcPts val="500"/>
              </a:spcBef>
              <a:spcAft>
                <a:spcPts val="0"/>
              </a:spcAft>
              <a:buClr>
                <a:srgbClr val="01334E"/>
              </a:buClr>
              <a:buSzPts val="1400"/>
              <a:buChar char="•"/>
              <a:defRPr sz="1400">
                <a:solidFill>
                  <a:srgbClr val="01334E"/>
                </a:solidFill>
              </a:defRPr>
            </a:lvl2pPr>
            <a:lvl3pPr marL="1371600" lvl="2" indent="-304800" algn="l">
              <a:lnSpc>
                <a:spcPct val="90000"/>
              </a:lnSpc>
              <a:spcBef>
                <a:spcPts val="500"/>
              </a:spcBef>
              <a:spcAft>
                <a:spcPts val="0"/>
              </a:spcAft>
              <a:buClr>
                <a:srgbClr val="01334E"/>
              </a:buClr>
              <a:buSzPts val="1200"/>
              <a:buChar char="•"/>
              <a:defRPr sz="1200">
                <a:solidFill>
                  <a:srgbClr val="01334E"/>
                </a:solidFill>
              </a:defRPr>
            </a:lvl3pPr>
            <a:lvl4pPr marL="1828800" lvl="3" indent="-298450" algn="l">
              <a:lnSpc>
                <a:spcPct val="90000"/>
              </a:lnSpc>
              <a:spcBef>
                <a:spcPts val="500"/>
              </a:spcBef>
              <a:spcAft>
                <a:spcPts val="0"/>
              </a:spcAft>
              <a:buClr>
                <a:srgbClr val="01334E"/>
              </a:buClr>
              <a:buSzPts val="1100"/>
              <a:buChar char="•"/>
              <a:defRPr sz="1100">
                <a:solidFill>
                  <a:srgbClr val="01334E"/>
                </a:solidFill>
              </a:defRPr>
            </a:lvl4pPr>
            <a:lvl5pPr marL="2286000" lvl="4" indent="-298450" algn="l">
              <a:lnSpc>
                <a:spcPct val="90000"/>
              </a:lnSpc>
              <a:spcBef>
                <a:spcPts val="500"/>
              </a:spcBef>
              <a:spcAft>
                <a:spcPts val="0"/>
              </a:spcAft>
              <a:buClr>
                <a:srgbClr val="01334E"/>
              </a:buClr>
              <a:buSzPts val="1100"/>
              <a:buChar char="•"/>
              <a:defRPr sz="11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04" name="Google Shape;104;p41"/>
          <p:cNvPicPr preferRelativeResize="0"/>
          <p:nvPr/>
        </p:nvPicPr>
        <p:blipFill rotWithShape="1">
          <a:blip r:embed="rId6">
            <a:alphaModFix/>
          </a:blip>
          <a:srcRect/>
          <a:stretch/>
        </p:blipFill>
        <p:spPr>
          <a:xfrm>
            <a:off x="3788858" y="1304069"/>
            <a:ext cx="1248019" cy="927099"/>
          </a:xfrm>
          <a:prstGeom prst="rect">
            <a:avLst/>
          </a:prstGeom>
          <a:noFill/>
          <a:ln>
            <a:noFill/>
          </a:ln>
        </p:spPr>
      </p:pic>
      <p:pic>
        <p:nvPicPr>
          <p:cNvPr id="106" name="Google Shape;106;p41" descr="Shape, square&#10;&#10;Description automatically generated"/>
          <p:cNvPicPr preferRelativeResize="0"/>
          <p:nvPr/>
        </p:nvPicPr>
        <p:blipFill rotWithShape="1">
          <a:blip r:embed="rId2">
            <a:alphaModFix/>
          </a:blip>
          <a:srcRect/>
          <a:stretch/>
        </p:blipFill>
        <p:spPr>
          <a:xfrm>
            <a:off x="5928191" y="1989721"/>
            <a:ext cx="2568137" cy="3791955"/>
          </a:xfrm>
          <a:prstGeom prst="rect">
            <a:avLst/>
          </a:prstGeom>
          <a:noFill/>
          <a:ln>
            <a:noFill/>
          </a:ln>
        </p:spPr>
      </p:pic>
      <p:sp>
        <p:nvSpPr>
          <p:cNvPr id="107" name="Google Shape;107;p41"/>
          <p:cNvSpPr txBox="1">
            <a:spLocks noGrp="1"/>
          </p:cNvSpPr>
          <p:nvPr>
            <p:ph type="body" idx="3"/>
          </p:nvPr>
        </p:nvSpPr>
        <p:spPr>
          <a:xfrm>
            <a:off x="6216213" y="2441546"/>
            <a:ext cx="1990237" cy="3062876"/>
          </a:xfrm>
          <a:prstGeom prst="rect">
            <a:avLst/>
          </a:prstGeom>
          <a:noFill/>
          <a:ln>
            <a:noFill/>
          </a:ln>
        </p:spPr>
        <p:txBody>
          <a:bodyPr spcFirstLastPara="1" wrap="square" lIns="91425" tIns="45700" rIns="91425" bIns="45700" anchor="t" anchorCtr="0">
            <a:noAutofit/>
          </a:bodyPr>
          <a:lstStyle>
            <a:lvl1pPr marL="457200" lvl="0" indent="-330200" algn="l">
              <a:lnSpc>
                <a:spcPct val="90000"/>
              </a:lnSpc>
              <a:spcBef>
                <a:spcPts val="1000"/>
              </a:spcBef>
              <a:spcAft>
                <a:spcPts val="0"/>
              </a:spcAft>
              <a:buClr>
                <a:srgbClr val="01334E"/>
              </a:buClr>
              <a:buSzPts val="1600"/>
              <a:buChar char="•"/>
              <a:defRPr sz="1600">
                <a:solidFill>
                  <a:srgbClr val="01334E"/>
                </a:solidFill>
              </a:defRPr>
            </a:lvl1pPr>
            <a:lvl2pPr marL="914400" lvl="1" indent="-317500" algn="l">
              <a:lnSpc>
                <a:spcPct val="90000"/>
              </a:lnSpc>
              <a:spcBef>
                <a:spcPts val="500"/>
              </a:spcBef>
              <a:spcAft>
                <a:spcPts val="0"/>
              </a:spcAft>
              <a:buClr>
                <a:srgbClr val="01334E"/>
              </a:buClr>
              <a:buSzPts val="1400"/>
              <a:buChar char="•"/>
              <a:defRPr sz="1400">
                <a:solidFill>
                  <a:srgbClr val="01334E"/>
                </a:solidFill>
              </a:defRPr>
            </a:lvl2pPr>
            <a:lvl3pPr marL="1371600" lvl="2" indent="-304800" algn="l">
              <a:lnSpc>
                <a:spcPct val="90000"/>
              </a:lnSpc>
              <a:spcBef>
                <a:spcPts val="500"/>
              </a:spcBef>
              <a:spcAft>
                <a:spcPts val="0"/>
              </a:spcAft>
              <a:buClr>
                <a:srgbClr val="01334E"/>
              </a:buClr>
              <a:buSzPts val="1200"/>
              <a:buChar char="•"/>
              <a:defRPr sz="1200">
                <a:solidFill>
                  <a:srgbClr val="01334E"/>
                </a:solidFill>
              </a:defRPr>
            </a:lvl3pPr>
            <a:lvl4pPr marL="1828800" lvl="3" indent="-298450" algn="l">
              <a:lnSpc>
                <a:spcPct val="90000"/>
              </a:lnSpc>
              <a:spcBef>
                <a:spcPts val="500"/>
              </a:spcBef>
              <a:spcAft>
                <a:spcPts val="0"/>
              </a:spcAft>
              <a:buClr>
                <a:srgbClr val="01334E"/>
              </a:buClr>
              <a:buSzPts val="1100"/>
              <a:buChar char="•"/>
              <a:defRPr sz="1100">
                <a:solidFill>
                  <a:srgbClr val="01334E"/>
                </a:solidFill>
              </a:defRPr>
            </a:lvl4pPr>
            <a:lvl5pPr marL="2286000" lvl="4" indent="-298450" algn="l">
              <a:lnSpc>
                <a:spcPct val="90000"/>
              </a:lnSpc>
              <a:spcBef>
                <a:spcPts val="500"/>
              </a:spcBef>
              <a:spcAft>
                <a:spcPts val="0"/>
              </a:spcAft>
              <a:buClr>
                <a:srgbClr val="01334E"/>
              </a:buClr>
              <a:buSzPts val="1100"/>
              <a:buChar char="•"/>
              <a:defRPr sz="11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08" name="Google Shape;108;p41"/>
          <p:cNvPicPr preferRelativeResize="0"/>
          <p:nvPr/>
        </p:nvPicPr>
        <p:blipFill rotWithShape="1">
          <a:blip r:embed="rId4">
            <a:alphaModFix/>
          </a:blip>
          <a:srcRect/>
          <a:stretch/>
        </p:blipFill>
        <p:spPr>
          <a:xfrm>
            <a:off x="6612442" y="1296867"/>
            <a:ext cx="1248019" cy="927100"/>
          </a:xfrm>
          <a:prstGeom prst="rect">
            <a:avLst/>
          </a:prstGeom>
          <a:noFill/>
          <a:ln>
            <a:noFill/>
          </a:ln>
        </p:spPr>
      </p:pic>
      <p:pic>
        <p:nvPicPr>
          <p:cNvPr id="110" name="Google Shape;110;p41"/>
          <p:cNvPicPr preferRelativeResize="0"/>
          <p:nvPr/>
        </p:nvPicPr>
        <p:blipFill rotWithShape="1">
          <a:blip r:embed="rId5">
            <a:alphaModFix/>
          </a:blip>
          <a:srcRect/>
          <a:stretch/>
        </p:blipFill>
        <p:spPr>
          <a:xfrm>
            <a:off x="8676511" y="1969879"/>
            <a:ext cx="2568137" cy="3793524"/>
          </a:xfrm>
          <a:prstGeom prst="rect">
            <a:avLst/>
          </a:prstGeom>
          <a:noFill/>
          <a:ln>
            <a:noFill/>
          </a:ln>
        </p:spPr>
      </p:pic>
      <p:sp>
        <p:nvSpPr>
          <p:cNvPr id="111" name="Google Shape;111;p41"/>
          <p:cNvSpPr txBox="1">
            <a:spLocks noGrp="1"/>
          </p:cNvSpPr>
          <p:nvPr>
            <p:ph type="body" idx="4"/>
          </p:nvPr>
        </p:nvSpPr>
        <p:spPr>
          <a:xfrm>
            <a:off x="8964533" y="2441546"/>
            <a:ext cx="1990237" cy="3062876"/>
          </a:xfrm>
          <a:prstGeom prst="rect">
            <a:avLst/>
          </a:prstGeom>
          <a:noFill/>
          <a:ln>
            <a:noFill/>
          </a:ln>
        </p:spPr>
        <p:txBody>
          <a:bodyPr spcFirstLastPara="1" wrap="square" lIns="91425" tIns="45700" rIns="91425" bIns="45700" anchor="t" anchorCtr="0">
            <a:noAutofit/>
          </a:bodyPr>
          <a:lstStyle>
            <a:lvl1pPr marL="457200" lvl="0" indent="-330200" algn="l">
              <a:lnSpc>
                <a:spcPct val="90000"/>
              </a:lnSpc>
              <a:spcBef>
                <a:spcPts val="1000"/>
              </a:spcBef>
              <a:spcAft>
                <a:spcPts val="0"/>
              </a:spcAft>
              <a:buClr>
                <a:srgbClr val="01334E"/>
              </a:buClr>
              <a:buSzPts val="1600"/>
              <a:buChar char="•"/>
              <a:defRPr sz="1600">
                <a:solidFill>
                  <a:srgbClr val="01334E"/>
                </a:solidFill>
              </a:defRPr>
            </a:lvl1pPr>
            <a:lvl2pPr marL="914400" lvl="1" indent="-317500" algn="l">
              <a:lnSpc>
                <a:spcPct val="90000"/>
              </a:lnSpc>
              <a:spcBef>
                <a:spcPts val="500"/>
              </a:spcBef>
              <a:spcAft>
                <a:spcPts val="0"/>
              </a:spcAft>
              <a:buClr>
                <a:srgbClr val="01334E"/>
              </a:buClr>
              <a:buSzPts val="1400"/>
              <a:buChar char="•"/>
              <a:defRPr sz="1400">
                <a:solidFill>
                  <a:srgbClr val="01334E"/>
                </a:solidFill>
              </a:defRPr>
            </a:lvl2pPr>
            <a:lvl3pPr marL="1371600" lvl="2" indent="-304800" algn="l">
              <a:lnSpc>
                <a:spcPct val="90000"/>
              </a:lnSpc>
              <a:spcBef>
                <a:spcPts val="500"/>
              </a:spcBef>
              <a:spcAft>
                <a:spcPts val="0"/>
              </a:spcAft>
              <a:buClr>
                <a:srgbClr val="01334E"/>
              </a:buClr>
              <a:buSzPts val="1200"/>
              <a:buChar char="•"/>
              <a:defRPr sz="1200">
                <a:solidFill>
                  <a:srgbClr val="01334E"/>
                </a:solidFill>
              </a:defRPr>
            </a:lvl3pPr>
            <a:lvl4pPr marL="1828800" lvl="3" indent="-298450" algn="l">
              <a:lnSpc>
                <a:spcPct val="90000"/>
              </a:lnSpc>
              <a:spcBef>
                <a:spcPts val="500"/>
              </a:spcBef>
              <a:spcAft>
                <a:spcPts val="0"/>
              </a:spcAft>
              <a:buClr>
                <a:srgbClr val="01334E"/>
              </a:buClr>
              <a:buSzPts val="1100"/>
              <a:buChar char="•"/>
              <a:defRPr sz="1100">
                <a:solidFill>
                  <a:srgbClr val="01334E"/>
                </a:solidFill>
              </a:defRPr>
            </a:lvl4pPr>
            <a:lvl5pPr marL="2286000" lvl="4" indent="-298450" algn="l">
              <a:lnSpc>
                <a:spcPct val="90000"/>
              </a:lnSpc>
              <a:spcBef>
                <a:spcPts val="500"/>
              </a:spcBef>
              <a:spcAft>
                <a:spcPts val="0"/>
              </a:spcAft>
              <a:buClr>
                <a:srgbClr val="01334E"/>
              </a:buClr>
              <a:buSzPts val="1100"/>
              <a:buChar char="•"/>
              <a:defRPr sz="11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12" name="Google Shape;112;p41"/>
          <p:cNvPicPr preferRelativeResize="0"/>
          <p:nvPr/>
        </p:nvPicPr>
        <p:blipFill rotWithShape="1">
          <a:blip r:embed="rId6">
            <a:alphaModFix/>
          </a:blip>
          <a:srcRect/>
          <a:stretch/>
        </p:blipFill>
        <p:spPr>
          <a:xfrm>
            <a:off x="9360762" y="1296867"/>
            <a:ext cx="1248019" cy="92709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blipFill>
          <a:blip r:embed="rId2">
            <a:alphaModFix/>
          </a:blip>
          <a:stretch>
            <a:fillRect/>
          </a:stretch>
        </a:blipFill>
        <a:effectLst/>
      </p:bgPr>
    </p:bg>
    <p:spTree>
      <p:nvGrpSpPr>
        <p:cNvPr id="1" name="Shape 135"/>
        <p:cNvGrpSpPr/>
        <p:nvPr/>
      </p:nvGrpSpPr>
      <p:grpSpPr>
        <a:xfrm>
          <a:off x="0" y="0"/>
          <a:ext cx="0" cy="0"/>
          <a:chOff x="0" y="0"/>
          <a:chExt cx="0" cy="0"/>
        </a:xfrm>
      </p:grpSpPr>
      <p:pic>
        <p:nvPicPr>
          <p:cNvPr id="2" name="Google Shape;139;p48" descr="Logo, company name&#10;&#10;Description automatically generated">
            <a:extLst>
              <a:ext uri="{FF2B5EF4-FFF2-40B4-BE49-F238E27FC236}">
                <a16:creationId xmlns:a16="http://schemas.microsoft.com/office/drawing/2014/main" id="{580D2C8A-9073-52D8-29F4-B7F84584D713}"/>
              </a:ext>
            </a:extLst>
          </p:cNvPr>
          <p:cNvPicPr preferRelativeResize="0"/>
          <p:nvPr userDrawn="1"/>
        </p:nvPicPr>
        <p:blipFill rotWithShape="1">
          <a:blip r:embed="rId3">
            <a:alphaModFix/>
          </a:blip>
          <a:srcRect/>
          <a:stretch/>
        </p:blipFill>
        <p:spPr>
          <a:xfrm>
            <a:off x="11299568" y="5579656"/>
            <a:ext cx="892432" cy="794264"/>
          </a:xfrm>
          <a:prstGeom prst="rect">
            <a:avLst/>
          </a:prstGeom>
          <a:noFill/>
          <a:ln>
            <a:noFill/>
          </a:ln>
        </p:spPr>
      </p:pic>
      <p:pic>
        <p:nvPicPr>
          <p:cNvPr id="3" name="Picture 2" descr="Higher Education Authority">
            <a:extLst>
              <a:ext uri="{FF2B5EF4-FFF2-40B4-BE49-F238E27FC236}">
                <a16:creationId xmlns:a16="http://schemas.microsoft.com/office/drawing/2014/main" id="{7BECCAE4-4D46-9FE5-659D-451F1FCF3FA0}"/>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t="39063" b="36577"/>
          <a:stretch/>
        </p:blipFill>
        <p:spPr bwMode="auto">
          <a:xfrm>
            <a:off x="10383329" y="6313190"/>
            <a:ext cx="1753284" cy="4270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bg>
      <p:bgPr>
        <a:blipFill>
          <a:blip r:embed="rId2">
            <a:alphaModFix/>
          </a:blip>
          <a:stretch>
            <a:fillRect/>
          </a:stretch>
        </a:blipFill>
        <a:effectLst/>
      </p:bgPr>
    </p:bg>
    <p:spTree>
      <p:nvGrpSpPr>
        <p:cNvPr id="1" name="Shape 138"/>
        <p:cNvGrpSpPr/>
        <p:nvPr/>
      </p:nvGrpSpPr>
      <p:grpSpPr>
        <a:xfrm>
          <a:off x="0" y="0"/>
          <a:ext cx="0" cy="0"/>
          <a:chOff x="0" y="0"/>
          <a:chExt cx="0" cy="0"/>
        </a:xfrm>
      </p:grpSpPr>
      <p:sp>
        <p:nvSpPr>
          <p:cNvPr id="141" name="Google Shape;141;p48"/>
          <p:cNvSpPr txBox="1"/>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FF826A"/>
              </a:buClr>
              <a:buSzPts val="6000"/>
              <a:buFont typeface="Arial Black"/>
              <a:buNone/>
            </a:pPr>
            <a:endParaRPr sz="6000" b="1" i="0" u="none" strike="noStrike" cap="none" dirty="0">
              <a:solidFill>
                <a:srgbClr val="FF826A"/>
              </a:solidFill>
              <a:latin typeface="Arial Black"/>
              <a:ea typeface="Arial Black"/>
              <a:cs typeface="Arial Black"/>
              <a:sym typeface="Arial Black"/>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D9734-6CCC-4186-63C3-F458F9B52793}"/>
              </a:ext>
            </a:extLst>
          </p:cNvPr>
          <p:cNvSpPr>
            <a:spLocks noGrp="1"/>
          </p:cNvSpPr>
          <p:nvPr>
            <p:ph type="ctrTitle"/>
          </p:nvPr>
        </p:nvSpPr>
        <p:spPr>
          <a:xfrm>
            <a:off x="547817" y="1122363"/>
            <a:ext cx="9144000" cy="2387600"/>
          </a:xfrm>
        </p:spPr>
        <p:txBody>
          <a:bodyPr anchor="b"/>
          <a:lstStyle>
            <a:lvl1pPr algn="l">
              <a:defRPr sz="6000">
                <a:solidFill>
                  <a:srgbClr val="FF826A"/>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2505D949-2015-FCD8-475D-2C66A944C0D7}"/>
              </a:ext>
            </a:extLst>
          </p:cNvPr>
          <p:cNvSpPr>
            <a:spLocks noGrp="1"/>
          </p:cNvSpPr>
          <p:nvPr>
            <p:ph type="subTitle" idx="1"/>
          </p:nvPr>
        </p:nvSpPr>
        <p:spPr>
          <a:xfrm>
            <a:off x="547817" y="3602038"/>
            <a:ext cx="9144000" cy="1655762"/>
          </a:xfrm>
        </p:spPr>
        <p:txBody>
          <a:bodyPr>
            <a:normAutofit/>
          </a:bodyPr>
          <a:lstStyle>
            <a:lvl1pPr marL="0" indent="0" algn="l">
              <a:buNone/>
              <a:defRPr sz="2800" b="1">
                <a:solidFill>
                  <a:srgbClr val="E1C6F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7" name="Picture 6" descr="Logo, company name&#10;&#10;Description automatically generated">
            <a:extLst>
              <a:ext uri="{FF2B5EF4-FFF2-40B4-BE49-F238E27FC236}">
                <a16:creationId xmlns:a16="http://schemas.microsoft.com/office/drawing/2014/main" id="{E75DB962-1BC4-B8CC-5E50-F4EBC9E7C27B}"/>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14768"/>
            <a:ext cx="892432" cy="794264"/>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FD79729-89E6-782A-99AA-8CE208FCF38C}"/>
              </a:ext>
            </a:extLst>
          </p:cNvPr>
          <p:cNvPicPr>
            <a:picLocks noChangeAspect="1"/>
          </p:cNvPicPr>
          <p:nvPr userDrawn="1"/>
        </p:nvPicPr>
        <p:blipFill>
          <a:blip r:embed="rId4"/>
          <a:stretch>
            <a:fillRect/>
          </a:stretch>
        </p:blipFill>
        <p:spPr>
          <a:xfrm>
            <a:off x="11353800" y="6003925"/>
            <a:ext cx="615950" cy="615950"/>
          </a:xfrm>
          <a:prstGeom prst="rect">
            <a:avLst/>
          </a:prstGeom>
        </p:spPr>
      </p:pic>
      <p:sp>
        <p:nvSpPr>
          <p:cNvPr id="9" name="Subtitle 2">
            <a:extLst>
              <a:ext uri="{FF2B5EF4-FFF2-40B4-BE49-F238E27FC236}">
                <a16:creationId xmlns:a16="http://schemas.microsoft.com/office/drawing/2014/main" id="{1CE56081-2806-6891-72EE-2B003CA90826}"/>
              </a:ext>
            </a:extLst>
          </p:cNvPr>
          <p:cNvSpPr txBox="1">
            <a:spLocks/>
          </p:cNvSpPr>
          <p:nvPr userDrawn="1"/>
        </p:nvSpPr>
        <p:spPr>
          <a:xfrm>
            <a:off x="547817" y="6311900"/>
            <a:ext cx="9144000" cy="5199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E1C6F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dirty="0">
                <a:solidFill>
                  <a:schemeClr val="bg1"/>
                </a:solidFill>
              </a:rPr>
              <a:t>Click to edit Master subtitle style</a:t>
            </a:r>
            <a:endParaRPr lang="en-US" sz="1800" dirty="0">
              <a:solidFill>
                <a:schemeClr val="bg1"/>
              </a:solidFill>
            </a:endParaRPr>
          </a:p>
        </p:txBody>
      </p:sp>
    </p:spTree>
    <p:extLst>
      <p:ext uri="{BB962C8B-B14F-4D97-AF65-F5344CB8AC3E}">
        <p14:creationId xmlns:p14="http://schemas.microsoft.com/office/powerpoint/2010/main" val="562626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slideLayout" Target="../slideLayouts/slideLayout26.xml"/><Relationship Id="rId3" Type="http://schemas.openxmlformats.org/officeDocument/2006/relationships/slideLayout" Target="../slideLayouts/slideLayout11.xml"/><Relationship Id="rId21" Type="http://schemas.openxmlformats.org/officeDocument/2006/relationships/slideLayout" Target="../slideLayouts/slideLayout29.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slideLayout" Target="../slideLayouts/slideLayout25.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slideLayout" Target="../slideLayouts/slideLayout28.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23" Type="http://schemas.openxmlformats.org/officeDocument/2006/relationships/theme" Target="../theme/theme2.xml"/><Relationship Id="rId10" Type="http://schemas.openxmlformats.org/officeDocument/2006/relationships/slideLayout" Target="../slideLayouts/slideLayout18.xml"/><Relationship Id="rId19" Type="http://schemas.openxmlformats.org/officeDocument/2006/relationships/slideLayout" Target="../slideLayouts/slideLayout27.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 Id="rId22"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Black"/>
              <a:buNone/>
              <a:defRPr sz="4400" b="1" i="0" u="none" strike="noStrike" cap="none">
                <a:solidFill>
                  <a:schemeClr val="dk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3" name="Google Shape;13;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4" name="Google Shape;1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 id="2147483659" r:id="rId6"/>
    <p:sldLayoutId id="2147483665" r:id="rId7"/>
    <p:sldLayoutId id="214748366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65E515-FF7B-AE43-F4B6-E541AAAB3F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36D91BD-7172-54BE-4831-D6A45F014B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F09EED8-1978-58CC-02FF-AC4B01A7EA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2817D-B2C5-FE42-AD20-3D309ABCC58A}" type="datetimeFigureOut">
              <a:rPr lang="en-US" smtClean="0"/>
              <a:t>8/16/2024</a:t>
            </a:fld>
            <a:endParaRPr lang="en-US" dirty="0"/>
          </a:p>
        </p:txBody>
      </p:sp>
      <p:sp>
        <p:nvSpPr>
          <p:cNvPr id="5" name="Footer Placeholder 4">
            <a:extLst>
              <a:ext uri="{FF2B5EF4-FFF2-40B4-BE49-F238E27FC236}">
                <a16:creationId xmlns:a16="http://schemas.microsoft.com/office/drawing/2014/main" id="{47EE28B7-6CDA-EDEC-B5E0-4E7CB0C1AA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52D8C77-A345-2ECD-CBA5-9531EBA75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6CF1D-C6AB-8D43-AA1A-2142132553A4}" type="slidenum">
              <a:rPr lang="en-US" smtClean="0"/>
              <a:t>‹#›</a:t>
            </a:fld>
            <a:endParaRPr lang="en-US" dirty="0"/>
          </a:p>
        </p:txBody>
      </p:sp>
    </p:spTree>
    <p:extLst>
      <p:ext uri="{BB962C8B-B14F-4D97-AF65-F5344CB8AC3E}">
        <p14:creationId xmlns:p14="http://schemas.microsoft.com/office/powerpoint/2010/main" val="120879815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 id="2147483689" r:id="rId18"/>
    <p:sldLayoutId id="2147483690" r:id="rId19"/>
    <p:sldLayoutId id="2147483691" r:id="rId20"/>
    <p:sldLayoutId id="2147483692" r:id="rId21"/>
    <p:sldLayoutId id="2147483693" r:id="rId22"/>
  </p:sldLayoutIdLst>
  <p:txStyles>
    <p:titleStyle>
      <a:lvl1pPr algn="l" defTabSz="914400" rtl="0" eaLnBrk="1" latinLnBrk="0" hangingPunct="1">
        <a:lnSpc>
          <a:spcPct val="90000"/>
        </a:lnSpc>
        <a:spcBef>
          <a:spcPct val="0"/>
        </a:spcBef>
        <a:buNone/>
        <a:defRPr sz="4400" b="1" i="0" kern="1200">
          <a:solidFill>
            <a:schemeClr val="tx1"/>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53.svg"/><Relationship Id="rId2" Type="http://schemas.openxmlformats.org/officeDocument/2006/relationships/notesSlide" Target="../notesSlides/notesSlide10.xml"/><Relationship Id="rId1" Type="http://schemas.openxmlformats.org/officeDocument/2006/relationships/slideLayout" Target="../slideLayouts/slideLayout27.xml"/><Relationship Id="rId6" Type="http://schemas.openxmlformats.org/officeDocument/2006/relationships/image" Target="../media/image52.png"/><Relationship Id="rId5" Type="http://schemas.openxmlformats.org/officeDocument/2006/relationships/image" Target="../media/image40.png"/><Relationship Id="rId4" Type="http://schemas.openxmlformats.org/officeDocument/2006/relationships/image" Target="../media/image27.png"/></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55.svg"/><Relationship Id="rId2" Type="http://schemas.openxmlformats.org/officeDocument/2006/relationships/notesSlide" Target="../notesSlides/notesSlide11.xml"/><Relationship Id="rId1" Type="http://schemas.openxmlformats.org/officeDocument/2006/relationships/slideLayout" Target="../slideLayouts/slideLayout27.xml"/><Relationship Id="rId6" Type="http://schemas.openxmlformats.org/officeDocument/2006/relationships/image" Target="../media/image54.png"/><Relationship Id="rId5" Type="http://schemas.openxmlformats.org/officeDocument/2006/relationships/image" Target="../media/image40.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57.svg"/><Relationship Id="rId2" Type="http://schemas.openxmlformats.org/officeDocument/2006/relationships/notesSlide" Target="../notesSlides/notesSlide12.xml"/><Relationship Id="rId1" Type="http://schemas.openxmlformats.org/officeDocument/2006/relationships/slideLayout" Target="../slideLayouts/slideLayout27.xml"/><Relationship Id="rId6" Type="http://schemas.openxmlformats.org/officeDocument/2006/relationships/image" Target="../media/image56.png"/><Relationship Id="rId5" Type="http://schemas.openxmlformats.org/officeDocument/2006/relationships/image" Target="../media/image40.png"/><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3.xml"/><Relationship Id="rId1" Type="http://schemas.openxmlformats.org/officeDocument/2006/relationships/slideLayout" Target="../slideLayouts/slideLayout6.xml"/><Relationship Id="rId5" Type="http://schemas.openxmlformats.org/officeDocument/2006/relationships/image" Target="../media/image37.png"/><Relationship Id="rId4" Type="http://schemas.openxmlformats.org/officeDocument/2006/relationships/image" Target="../media/image36.png"/></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image" Target="../media/image37.png"/><Relationship Id="rId4" Type="http://schemas.openxmlformats.org/officeDocument/2006/relationships/image" Target="../media/image36.png"/></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39.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27.png"/><Relationship Id="rId5" Type="http://schemas.openxmlformats.org/officeDocument/2006/relationships/image" Target="../media/image59.png"/><Relationship Id="rId4" Type="http://schemas.openxmlformats.org/officeDocument/2006/relationships/image" Target="../media/image58.png"/></Relationships>
</file>

<file path=ppt/slides/_rels/slide1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39.png"/><Relationship Id="rId4" Type="http://schemas.openxmlformats.org/officeDocument/2006/relationships/image" Target="../media/image35.png"/></Relationships>
</file>

<file path=ppt/slides/_rels/slide17.xml.rels><?xml version="1.0" encoding="UTF-8" standalone="yes"?>
<Relationships xmlns="http://schemas.openxmlformats.org/package/2006/relationships"><Relationship Id="rId8" Type="http://schemas.openxmlformats.org/officeDocument/2006/relationships/image" Target="../media/image43.svg"/><Relationship Id="rId13" Type="http://schemas.openxmlformats.org/officeDocument/2006/relationships/image" Target="../media/image48.png"/><Relationship Id="rId18" Type="http://schemas.openxmlformats.org/officeDocument/2006/relationships/image" Target="../media/image53.svg"/><Relationship Id="rId3" Type="http://schemas.openxmlformats.org/officeDocument/2006/relationships/image" Target="../media/image34.png"/><Relationship Id="rId21" Type="http://schemas.openxmlformats.org/officeDocument/2006/relationships/image" Target="../media/image56.png"/><Relationship Id="rId7" Type="http://schemas.openxmlformats.org/officeDocument/2006/relationships/image" Target="../media/image42.png"/><Relationship Id="rId12" Type="http://schemas.openxmlformats.org/officeDocument/2006/relationships/image" Target="../media/image47.svg"/><Relationship Id="rId17" Type="http://schemas.openxmlformats.org/officeDocument/2006/relationships/image" Target="../media/image52.png"/><Relationship Id="rId2" Type="http://schemas.openxmlformats.org/officeDocument/2006/relationships/notesSlide" Target="../notesSlides/notesSlide17.xml"/><Relationship Id="rId16" Type="http://schemas.openxmlformats.org/officeDocument/2006/relationships/image" Target="../media/image51.svg"/><Relationship Id="rId20" Type="http://schemas.openxmlformats.org/officeDocument/2006/relationships/image" Target="../media/image55.svg"/><Relationship Id="rId1" Type="http://schemas.openxmlformats.org/officeDocument/2006/relationships/slideLayout" Target="../slideLayouts/slideLayout3.xml"/><Relationship Id="rId6" Type="http://schemas.openxmlformats.org/officeDocument/2006/relationships/image" Target="../media/image27.png"/><Relationship Id="rId11" Type="http://schemas.openxmlformats.org/officeDocument/2006/relationships/image" Target="../media/image46.png"/><Relationship Id="rId5" Type="http://schemas.openxmlformats.org/officeDocument/2006/relationships/image" Target="../media/image35.png"/><Relationship Id="rId15" Type="http://schemas.openxmlformats.org/officeDocument/2006/relationships/image" Target="../media/image50.png"/><Relationship Id="rId10" Type="http://schemas.openxmlformats.org/officeDocument/2006/relationships/image" Target="../media/image45.svg"/><Relationship Id="rId19" Type="http://schemas.openxmlformats.org/officeDocument/2006/relationships/image" Target="../media/image54.png"/><Relationship Id="rId4" Type="http://schemas.openxmlformats.org/officeDocument/2006/relationships/image" Target="../media/image39.png"/><Relationship Id="rId9" Type="http://schemas.openxmlformats.org/officeDocument/2006/relationships/image" Target="../media/image44.png"/><Relationship Id="rId14" Type="http://schemas.openxmlformats.org/officeDocument/2006/relationships/image" Target="../media/image49.svg"/><Relationship Id="rId22" Type="http://schemas.openxmlformats.org/officeDocument/2006/relationships/image" Target="../media/image57.sv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8.xml"/><Relationship Id="rId5" Type="http://schemas.openxmlformats.org/officeDocument/2006/relationships/image" Target="../media/image33.png"/><Relationship Id="rId4" Type="http://schemas.openxmlformats.org/officeDocument/2006/relationships/image" Target="../media/image32.png"/></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image" Target="../media/image33.png"/><Relationship Id="rId5" Type="http://schemas.openxmlformats.org/officeDocument/2006/relationships/image" Target="../media/image38.png"/><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2.png"/><Relationship Id="rId7" Type="http://schemas.openxmlformats.org/officeDocument/2006/relationships/image" Target="../media/image35.png"/><Relationship Id="rId12" Type="http://schemas.openxmlformats.org/officeDocument/2006/relationships/image" Target="../media/image40.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34.png"/><Relationship Id="rId11" Type="http://schemas.openxmlformats.org/officeDocument/2006/relationships/image" Target="../media/image39.png"/><Relationship Id="rId5" Type="http://schemas.openxmlformats.org/officeDocument/2006/relationships/image" Target="../media/image27.png"/><Relationship Id="rId10" Type="http://schemas.openxmlformats.org/officeDocument/2006/relationships/image" Target="../media/image38.png"/><Relationship Id="rId4" Type="http://schemas.openxmlformats.org/officeDocument/2006/relationships/image" Target="../media/image33.png"/><Relationship Id="rId9" Type="http://schemas.openxmlformats.org/officeDocument/2006/relationships/image" Target="../media/image37.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7.png"/><Relationship Id="rId7" Type="http://schemas.openxmlformats.org/officeDocument/2006/relationships/diagramColors" Target="../diagrams/colors1.xml"/><Relationship Id="rId12" Type="http://schemas.openxmlformats.org/officeDocument/2006/relationships/image" Target="../media/image39.png"/><Relationship Id="rId2" Type="http://schemas.openxmlformats.org/officeDocument/2006/relationships/notesSlide" Target="../notesSlides/notesSlide4.xml"/><Relationship Id="rId1" Type="http://schemas.openxmlformats.org/officeDocument/2006/relationships/slideLayout" Target="../slideLayouts/slideLayout23.xml"/><Relationship Id="rId6" Type="http://schemas.openxmlformats.org/officeDocument/2006/relationships/diagramQuickStyle" Target="../diagrams/quickStyle1.xml"/><Relationship Id="rId11" Type="http://schemas.openxmlformats.org/officeDocument/2006/relationships/image" Target="../media/image35.png"/><Relationship Id="rId5" Type="http://schemas.openxmlformats.org/officeDocument/2006/relationships/diagramLayout" Target="../diagrams/layout1.xml"/><Relationship Id="rId10" Type="http://schemas.openxmlformats.org/officeDocument/2006/relationships/image" Target="../media/image34.png"/><Relationship Id="rId4" Type="http://schemas.openxmlformats.org/officeDocument/2006/relationships/diagramData" Target="../diagrams/data1.xml"/><Relationship Id="rId9" Type="http://schemas.openxmlformats.org/officeDocument/2006/relationships/image" Target="../media/image41.png"/></Relationships>
</file>

<file path=ppt/slides/_rels/slide5.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43.svg"/><Relationship Id="rId2" Type="http://schemas.openxmlformats.org/officeDocument/2006/relationships/notesSlide" Target="../notesSlides/notesSlide5.xml"/><Relationship Id="rId1" Type="http://schemas.openxmlformats.org/officeDocument/2006/relationships/slideLayout" Target="../slideLayouts/slideLayout27.xml"/><Relationship Id="rId6" Type="http://schemas.openxmlformats.org/officeDocument/2006/relationships/image" Target="../media/image42.png"/><Relationship Id="rId5" Type="http://schemas.openxmlformats.org/officeDocument/2006/relationships/image" Target="../media/image40.png"/><Relationship Id="rId4" Type="http://schemas.openxmlformats.org/officeDocument/2006/relationships/image" Target="../media/image27.png"/></Relationships>
</file>

<file path=ppt/slides/_rels/slide6.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45.svg"/><Relationship Id="rId2" Type="http://schemas.openxmlformats.org/officeDocument/2006/relationships/notesSlide" Target="../notesSlides/notesSlide6.xml"/><Relationship Id="rId1" Type="http://schemas.openxmlformats.org/officeDocument/2006/relationships/slideLayout" Target="../slideLayouts/slideLayout27.xml"/><Relationship Id="rId6" Type="http://schemas.openxmlformats.org/officeDocument/2006/relationships/image" Target="../media/image44.png"/><Relationship Id="rId5" Type="http://schemas.openxmlformats.org/officeDocument/2006/relationships/image" Target="../media/image40.png"/><Relationship Id="rId4" Type="http://schemas.openxmlformats.org/officeDocument/2006/relationships/image" Target="../media/image27.png"/></Relationships>
</file>

<file path=ppt/slides/_rels/slide7.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47.svg"/><Relationship Id="rId2" Type="http://schemas.openxmlformats.org/officeDocument/2006/relationships/notesSlide" Target="../notesSlides/notesSlide7.xml"/><Relationship Id="rId1" Type="http://schemas.openxmlformats.org/officeDocument/2006/relationships/slideLayout" Target="../slideLayouts/slideLayout27.xml"/><Relationship Id="rId6" Type="http://schemas.openxmlformats.org/officeDocument/2006/relationships/image" Target="../media/image46.png"/><Relationship Id="rId5" Type="http://schemas.openxmlformats.org/officeDocument/2006/relationships/image" Target="../media/image40.png"/><Relationship Id="rId4" Type="http://schemas.openxmlformats.org/officeDocument/2006/relationships/image" Target="../media/image27.png"/></Relationships>
</file>

<file path=ppt/slides/_rels/slide8.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49.svg"/><Relationship Id="rId2" Type="http://schemas.openxmlformats.org/officeDocument/2006/relationships/notesSlide" Target="../notesSlides/notesSlide8.xml"/><Relationship Id="rId1" Type="http://schemas.openxmlformats.org/officeDocument/2006/relationships/slideLayout" Target="../slideLayouts/slideLayout27.xml"/><Relationship Id="rId6" Type="http://schemas.openxmlformats.org/officeDocument/2006/relationships/image" Target="../media/image48.png"/><Relationship Id="rId5" Type="http://schemas.openxmlformats.org/officeDocument/2006/relationships/image" Target="../media/image40.png"/><Relationship Id="rId4" Type="http://schemas.openxmlformats.org/officeDocument/2006/relationships/image" Target="../media/image27.png"/></Relationships>
</file>

<file path=ppt/slides/_rels/slide9.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51.svg"/><Relationship Id="rId2" Type="http://schemas.openxmlformats.org/officeDocument/2006/relationships/notesSlide" Target="../notesSlides/notesSlide9.xml"/><Relationship Id="rId1" Type="http://schemas.openxmlformats.org/officeDocument/2006/relationships/slideLayout" Target="../slideLayouts/slideLayout27.xml"/><Relationship Id="rId6" Type="http://schemas.openxmlformats.org/officeDocument/2006/relationships/image" Target="../media/image50.png"/><Relationship Id="rId5" Type="http://schemas.openxmlformats.org/officeDocument/2006/relationships/image" Target="../media/image40.pn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826A"/>
              </a:buClr>
              <a:buSzPts val="6000"/>
              <a:buFont typeface="Arial Black"/>
              <a:buNone/>
            </a:pPr>
            <a:r>
              <a:rPr lang="en-IE" dirty="0"/>
              <a:t>Pathways</a:t>
            </a:r>
            <a:endParaRPr dirty="0"/>
          </a:p>
        </p:txBody>
      </p:sp>
      <p:sp>
        <p:nvSpPr>
          <p:cNvPr id="159" name="Google Shape;159;p1"/>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E1C6F3"/>
              </a:buClr>
              <a:buSzPts val="2800"/>
              <a:buNone/>
            </a:pPr>
            <a:r>
              <a:rPr lang="en-IE" dirty="0"/>
              <a:t>Second Year</a:t>
            </a:r>
          </a:p>
          <a:p>
            <a:pPr marL="0" lvl="0" indent="0" algn="l" rtl="0">
              <a:lnSpc>
                <a:spcPct val="90000"/>
              </a:lnSpc>
              <a:spcBef>
                <a:spcPts val="0"/>
              </a:spcBef>
              <a:spcAft>
                <a:spcPts val="0"/>
              </a:spcAft>
              <a:buClr>
                <a:srgbClr val="E1C6F3"/>
              </a:buClr>
              <a:buSzPts val="2800"/>
              <a:buNone/>
            </a:pPr>
            <a:r>
              <a:rPr lang="en-IE" dirty="0"/>
              <a:t>Unit 1: Types of Smart</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961FC4-5583-13DD-7FD5-81015E51241E}"/>
              </a:ext>
            </a:extLst>
          </p:cNvPr>
          <p:cNvSpPr/>
          <p:nvPr/>
        </p:nvSpPr>
        <p:spPr>
          <a:xfrm>
            <a:off x="10239022" y="5791200"/>
            <a:ext cx="1840089" cy="961848"/>
          </a:xfrm>
          <a:prstGeom prst="rect">
            <a:avLst/>
          </a:prstGeom>
          <a:solidFill>
            <a:srgbClr val="9C3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a:extLst>
              <a:ext uri="{FF2B5EF4-FFF2-40B4-BE49-F238E27FC236}">
                <a16:creationId xmlns:a16="http://schemas.microsoft.com/office/drawing/2014/main" id="{3CC3FE5B-4005-3F2D-FC82-B091C5536A15}"/>
              </a:ext>
            </a:extLst>
          </p:cNvPr>
          <p:cNvPicPr>
            <a:picLocks noChangeAspect="1"/>
          </p:cNvPicPr>
          <p:nvPr/>
        </p:nvPicPr>
        <p:blipFill>
          <a:blip r:embed="rId3"/>
          <a:stretch>
            <a:fillRect/>
          </a:stretch>
        </p:blipFill>
        <p:spPr>
          <a:xfrm>
            <a:off x="237807" y="241304"/>
            <a:ext cx="11406797" cy="542347"/>
          </a:xfrm>
          <a:prstGeom prst="rect">
            <a:avLst/>
          </a:prstGeom>
        </p:spPr>
      </p:pic>
      <p:sp>
        <p:nvSpPr>
          <p:cNvPr id="4" name="Google Shape;178;p4">
            <a:extLst>
              <a:ext uri="{FF2B5EF4-FFF2-40B4-BE49-F238E27FC236}">
                <a16:creationId xmlns:a16="http://schemas.microsoft.com/office/drawing/2014/main" id="{1B8755DF-2417-B96B-03C7-A881894C862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tx1"/>
                </a:solidFill>
                <a:effectLst/>
                <a:uLnTx/>
                <a:uFillTx/>
                <a:latin typeface="Arial"/>
                <a:cs typeface="Arial"/>
                <a:sym typeface="Arial"/>
              </a:rPr>
              <a:t>Unit 1, Activity 1</a:t>
            </a:r>
          </a:p>
        </p:txBody>
      </p:sp>
      <p:pic>
        <p:nvPicPr>
          <p:cNvPr id="5" name="Picture 4" descr="Shape, square&#10;&#10;Description automatically generated">
            <a:extLst>
              <a:ext uri="{FF2B5EF4-FFF2-40B4-BE49-F238E27FC236}">
                <a16:creationId xmlns:a16="http://schemas.microsoft.com/office/drawing/2014/main" id="{040C9B41-F781-036B-D592-8F707B82B779}"/>
              </a:ext>
            </a:extLst>
          </p:cNvPr>
          <p:cNvPicPr>
            <a:picLocks noChangeAspect="1"/>
          </p:cNvPicPr>
          <p:nvPr/>
        </p:nvPicPr>
        <p:blipFill>
          <a:blip r:embed="rId4"/>
          <a:stretch>
            <a:fillRect/>
          </a:stretch>
        </p:blipFill>
        <p:spPr>
          <a:xfrm>
            <a:off x="328998" y="910277"/>
            <a:ext cx="11038913" cy="5716145"/>
          </a:xfrm>
          <a:prstGeom prst="rect">
            <a:avLst/>
          </a:prstGeom>
        </p:spPr>
      </p:pic>
      <p:sp>
        <p:nvSpPr>
          <p:cNvPr id="7" name="TextBox 6">
            <a:extLst>
              <a:ext uri="{FF2B5EF4-FFF2-40B4-BE49-F238E27FC236}">
                <a16:creationId xmlns:a16="http://schemas.microsoft.com/office/drawing/2014/main" id="{C7DC5478-41C9-08B4-DEDC-2DB6DC9A50DB}"/>
              </a:ext>
            </a:extLst>
          </p:cNvPr>
          <p:cNvSpPr txBox="1"/>
          <p:nvPr/>
        </p:nvSpPr>
        <p:spPr>
          <a:xfrm>
            <a:off x="2636874" y="948781"/>
            <a:ext cx="8522192" cy="5693866"/>
          </a:xfrm>
          <a:prstGeom prst="rect">
            <a:avLst/>
          </a:prstGeom>
          <a:noFill/>
        </p:spPr>
        <p:txBody>
          <a:bodyPr wrap="square" rtlCol="0">
            <a:spAutoFit/>
          </a:bodyPr>
          <a:lstStyle/>
          <a:p>
            <a:pPr algn="l"/>
            <a:r>
              <a:rPr lang="en-GB" sz="2800" b="0" i="0" dirty="0">
                <a:solidFill>
                  <a:srgbClr val="575757"/>
                </a:solidFill>
                <a:effectLst/>
                <a:latin typeface="Arial" panose="020B0604020202020204" pitchFamily="34" charset="0"/>
              </a:rPr>
              <a:t>People who are Image Smart…</a:t>
            </a:r>
          </a:p>
          <a:p>
            <a:pPr algn="l"/>
            <a:endParaRPr lang="en-GB" sz="1800" dirty="0">
              <a:solidFill>
                <a:srgbClr val="575757"/>
              </a:solidFill>
              <a:latin typeface="Arial" panose="020B0604020202020204" pitchFamily="34" charset="0"/>
            </a:endParaRPr>
          </a:p>
          <a:p>
            <a:pPr marL="457200" indent="-457200" eaLnBrk="1" hangingPunct="1">
              <a:buClr>
                <a:srgbClr val="FF826A"/>
              </a:buClr>
              <a:buFont typeface="Courier New" panose="02070309020205020404" pitchFamily="49" charset="0"/>
              <a:buChar char="o"/>
            </a:pPr>
            <a:r>
              <a:rPr lang="en-IE" altLang="en-US" sz="2800" dirty="0"/>
              <a:t>often think in images and pictures</a:t>
            </a:r>
          </a:p>
          <a:p>
            <a:pPr marL="457200" indent="-457200" eaLnBrk="1" hangingPunct="1">
              <a:buClr>
                <a:srgbClr val="FF826A"/>
              </a:buClr>
              <a:buFont typeface="Courier New" panose="02070309020205020404" pitchFamily="49" charset="0"/>
              <a:buChar char="o"/>
            </a:pPr>
            <a:r>
              <a:rPr lang="en-IE" altLang="en-US" sz="2800" dirty="0"/>
              <a:t>can have a good imagination</a:t>
            </a:r>
          </a:p>
          <a:p>
            <a:pPr marL="457200" indent="-457200" eaLnBrk="1" hangingPunct="1">
              <a:buClr>
                <a:srgbClr val="FF826A"/>
              </a:buClr>
              <a:buFont typeface="Courier New" panose="02070309020205020404" pitchFamily="49" charset="0"/>
              <a:buChar char="o"/>
            </a:pPr>
            <a:r>
              <a:rPr lang="en-IE" altLang="en-US" sz="2800" dirty="0"/>
              <a:t>are aware of objects, shapes, colours and patterns</a:t>
            </a:r>
          </a:p>
          <a:p>
            <a:pPr marL="457200" indent="-457200">
              <a:buClr>
                <a:srgbClr val="FF826A"/>
              </a:buClr>
              <a:buFont typeface="Courier New" panose="02070309020205020404" pitchFamily="49" charset="0"/>
              <a:buChar char="o"/>
            </a:pPr>
            <a:r>
              <a:rPr lang="en-IE" sz="2800" b="0" u="none" strike="noStrike" kern="1200" baseline="0" dirty="0">
                <a:ln>
                  <a:noFill/>
                </a:ln>
                <a:solidFill>
                  <a:srgbClr val="000000"/>
                </a:solidFill>
                <a:effectLst/>
                <a:latin typeface="Arial" panose="020B0604020202020204" pitchFamily="34" charset="0"/>
                <a:cs typeface="Arial" panose="020B0604020202020204" pitchFamily="34" charset="0"/>
              </a:rPr>
              <a:t>notice visual or spatial information</a:t>
            </a:r>
            <a:endParaRPr lang="en-GB" sz="2800" b="0" u="none" strike="noStrike" dirty="0">
              <a:effectLst/>
              <a:latin typeface="Arial" panose="020B0604020202020204" pitchFamily="34" charset="0"/>
            </a:endParaRPr>
          </a:p>
          <a:p>
            <a:pPr marL="457200" indent="-457200" eaLnBrk="1" hangingPunct="1">
              <a:buClr>
                <a:srgbClr val="FF826A"/>
              </a:buClr>
              <a:buFont typeface="Courier New" panose="02070309020205020404" pitchFamily="49" charset="0"/>
              <a:buChar char="o"/>
            </a:pPr>
            <a:r>
              <a:rPr lang="en-IE" altLang="en-US" sz="2800" dirty="0"/>
              <a:t>like to draw, paint, make interesting designs and patterns</a:t>
            </a:r>
          </a:p>
          <a:p>
            <a:pPr marL="457200" indent="-457200" eaLnBrk="1" hangingPunct="1">
              <a:buClr>
                <a:srgbClr val="FF826A"/>
              </a:buClr>
              <a:buFont typeface="Courier New" panose="02070309020205020404" pitchFamily="49" charset="0"/>
              <a:buChar char="o"/>
            </a:pPr>
            <a:r>
              <a:rPr lang="en-IE" altLang="en-US" sz="2800" dirty="0"/>
              <a:t>love jigsaw puzzles, reading maps and daydreaming</a:t>
            </a:r>
          </a:p>
          <a:p>
            <a:pPr marL="457200" indent="-457200" eaLnBrk="1" hangingPunct="1">
              <a:buClr>
                <a:srgbClr val="FF826A"/>
              </a:buClr>
              <a:buFont typeface="Courier New" panose="02070309020205020404" pitchFamily="49" charset="0"/>
              <a:buChar char="o"/>
            </a:pPr>
            <a:r>
              <a:rPr lang="en-IE" altLang="en-US" sz="2800" dirty="0"/>
              <a:t>can have strong opinions about what makes for combinations of colours and textures</a:t>
            </a:r>
            <a:endParaRPr lang="en-GB" altLang="en-US" sz="2800" dirty="0"/>
          </a:p>
        </p:txBody>
      </p:sp>
      <p:pic>
        <p:nvPicPr>
          <p:cNvPr id="10" name="Google Shape;425;p21" descr="Shape, square&#10;&#10;Description automatically generated">
            <a:extLst>
              <a:ext uri="{FF2B5EF4-FFF2-40B4-BE49-F238E27FC236}">
                <a16:creationId xmlns:a16="http://schemas.microsoft.com/office/drawing/2014/main" id="{BF0F4F3D-D413-C1E2-A929-9BA56AB3E6CD}"/>
              </a:ext>
            </a:extLst>
          </p:cNvPr>
          <p:cNvPicPr preferRelativeResize="0"/>
          <p:nvPr/>
        </p:nvPicPr>
        <p:blipFill rotWithShape="1">
          <a:blip r:embed="rId4">
            <a:alphaModFix/>
          </a:blip>
          <a:srcRect/>
          <a:stretch/>
        </p:blipFill>
        <p:spPr>
          <a:xfrm rot="16200000">
            <a:off x="11111180" y="985999"/>
            <a:ext cx="1007241" cy="823346"/>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4FD76400-B615-20F5-23D8-A7B95F1EC5F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894052"/>
            <a:ext cx="1007241" cy="1007241"/>
          </a:xfrm>
          <a:prstGeom prst="rect">
            <a:avLst/>
          </a:prstGeom>
        </p:spPr>
      </p:pic>
      <p:pic>
        <p:nvPicPr>
          <p:cNvPr id="11" name="Graphic 10" descr="Camera outline">
            <a:extLst>
              <a:ext uri="{FF2B5EF4-FFF2-40B4-BE49-F238E27FC236}">
                <a16:creationId xmlns:a16="http://schemas.microsoft.com/office/drawing/2014/main" id="{5C3B22B6-9413-EDEC-C633-4E03C8A0722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47191" y="2959969"/>
            <a:ext cx="1671490" cy="1671490"/>
          </a:xfrm>
          <a:prstGeom prst="rect">
            <a:avLst/>
          </a:prstGeom>
        </p:spPr>
      </p:pic>
    </p:spTree>
    <p:extLst>
      <p:ext uri="{BB962C8B-B14F-4D97-AF65-F5344CB8AC3E}">
        <p14:creationId xmlns:p14="http://schemas.microsoft.com/office/powerpoint/2010/main" val="3556186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961FC4-5583-13DD-7FD5-81015E51241E}"/>
              </a:ext>
            </a:extLst>
          </p:cNvPr>
          <p:cNvSpPr/>
          <p:nvPr/>
        </p:nvSpPr>
        <p:spPr>
          <a:xfrm>
            <a:off x="10239022" y="5791200"/>
            <a:ext cx="1840089" cy="961848"/>
          </a:xfrm>
          <a:prstGeom prst="rect">
            <a:avLst/>
          </a:prstGeom>
          <a:solidFill>
            <a:srgbClr val="9C3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a:extLst>
              <a:ext uri="{FF2B5EF4-FFF2-40B4-BE49-F238E27FC236}">
                <a16:creationId xmlns:a16="http://schemas.microsoft.com/office/drawing/2014/main" id="{3CC3FE5B-4005-3F2D-FC82-B091C5536A15}"/>
              </a:ext>
            </a:extLst>
          </p:cNvPr>
          <p:cNvPicPr>
            <a:picLocks noChangeAspect="1"/>
          </p:cNvPicPr>
          <p:nvPr/>
        </p:nvPicPr>
        <p:blipFill>
          <a:blip r:embed="rId3"/>
          <a:stretch>
            <a:fillRect/>
          </a:stretch>
        </p:blipFill>
        <p:spPr>
          <a:xfrm>
            <a:off x="237807" y="241304"/>
            <a:ext cx="11406797" cy="542347"/>
          </a:xfrm>
          <a:prstGeom prst="rect">
            <a:avLst/>
          </a:prstGeom>
        </p:spPr>
      </p:pic>
      <p:sp>
        <p:nvSpPr>
          <p:cNvPr id="4" name="Google Shape;178;p4">
            <a:extLst>
              <a:ext uri="{FF2B5EF4-FFF2-40B4-BE49-F238E27FC236}">
                <a16:creationId xmlns:a16="http://schemas.microsoft.com/office/drawing/2014/main" id="{1B8755DF-2417-B96B-03C7-A881894C862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tx1"/>
                </a:solidFill>
                <a:effectLst/>
                <a:uLnTx/>
                <a:uFillTx/>
                <a:latin typeface="Arial"/>
                <a:cs typeface="Arial"/>
                <a:sym typeface="Arial"/>
              </a:rPr>
              <a:t>Unit 1, Activity 1</a:t>
            </a:r>
          </a:p>
        </p:txBody>
      </p:sp>
      <p:pic>
        <p:nvPicPr>
          <p:cNvPr id="5" name="Picture 4" descr="Shape, square&#10;&#10;Description automatically generated">
            <a:extLst>
              <a:ext uri="{FF2B5EF4-FFF2-40B4-BE49-F238E27FC236}">
                <a16:creationId xmlns:a16="http://schemas.microsoft.com/office/drawing/2014/main" id="{040C9B41-F781-036B-D592-8F707B82B779}"/>
              </a:ext>
            </a:extLst>
          </p:cNvPr>
          <p:cNvPicPr>
            <a:picLocks noChangeAspect="1"/>
          </p:cNvPicPr>
          <p:nvPr/>
        </p:nvPicPr>
        <p:blipFill>
          <a:blip r:embed="rId4"/>
          <a:stretch>
            <a:fillRect/>
          </a:stretch>
        </p:blipFill>
        <p:spPr>
          <a:xfrm>
            <a:off x="328998" y="927055"/>
            <a:ext cx="11038913" cy="5716145"/>
          </a:xfrm>
          <a:prstGeom prst="rect">
            <a:avLst/>
          </a:prstGeom>
        </p:spPr>
      </p:pic>
      <p:sp>
        <p:nvSpPr>
          <p:cNvPr id="7" name="TextBox 6">
            <a:extLst>
              <a:ext uri="{FF2B5EF4-FFF2-40B4-BE49-F238E27FC236}">
                <a16:creationId xmlns:a16="http://schemas.microsoft.com/office/drawing/2014/main" id="{C7DC5478-41C9-08B4-DEDC-2DB6DC9A50DB}"/>
              </a:ext>
            </a:extLst>
          </p:cNvPr>
          <p:cNvSpPr txBox="1"/>
          <p:nvPr/>
        </p:nvSpPr>
        <p:spPr>
          <a:xfrm>
            <a:off x="2527285" y="1136859"/>
            <a:ext cx="8631782" cy="4832092"/>
          </a:xfrm>
          <a:prstGeom prst="rect">
            <a:avLst/>
          </a:prstGeom>
          <a:noFill/>
        </p:spPr>
        <p:txBody>
          <a:bodyPr wrap="square" rtlCol="0">
            <a:spAutoFit/>
          </a:bodyPr>
          <a:lstStyle/>
          <a:p>
            <a:pPr algn="l"/>
            <a:r>
              <a:rPr lang="en-GB" sz="2800" b="0" i="0" dirty="0">
                <a:solidFill>
                  <a:srgbClr val="575757"/>
                </a:solidFill>
                <a:effectLst/>
                <a:latin typeface="Arial" panose="020B0604020202020204" pitchFamily="34" charset="0"/>
              </a:rPr>
              <a:t>People who are Logic Smart…</a:t>
            </a:r>
          </a:p>
          <a:p>
            <a:pPr algn="l"/>
            <a:endParaRPr lang="en-GB" sz="2800" dirty="0">
              <a:solidFill>
                <a:srgbClr val="575757"/>
              </a:solidFill>
              <a:latin typeface="Arial" panose="020B0604020202020204" pitchFamily="34" charset="0"/>
            </a:endParaRPr>
          </a:p>
          <a:p>
            <a:pPr marL="457200" indent="-457200">
              <a:lnSpc>
                <a:spcPct val="90000"/>
              </a:lnSpc>
              <a:buClr>
                <a:srgbClr val="FF826A"/>
              </a:buClr>
              <a:buFont typeface="Courier New" panose="02070309020205020404" pitchFamily="49" charset="0"/>
              <a:buChar char="o"/>
            </a:pPr>
            <a:r>
              <a:rPr lang="en-IE" sz="2800" b="0" u="none" strike="noStrike" kern="1200" baseline="0" dirty="0">
                <a:ln>
                  <a:noFill/>
                </a:ln>
                <a:solidFill>
                  <a:srgbClr val="000000"/>
                </a:solidFill>
                <a:effectLst/>
                <a:latin typeface="Arial" panose="020B0604020202020204" pitchFamily="34" charset="0"/>
                <a:cs typeface="Arial" panose="020B0604020202020204" pitchFamily="34" charset="0"/>
              </a:rPr>
              <a:t>appreciate abstract relations</a:t>
            </a:r>
            <a:endParaRPr lang="en-IE" altLang="en-US" sz="2800" dirty="0"/>
          </a:p>
          <a:p>
            <a:pPr marL="457200" indent="-457200" eaLnBrk="1" hangingPunct="1">
              <a:lnSpc>
                <a:spcPct val="90000"/>
              </a:lnSpc>
              <a:buClr>
                <a:srgbClr val="FF826A"/>
              </a:buClr>
              <a:buFont typeface="Courier New" panose="02070309020205020404" pitchFamily="49" charset="0"/>
              <a:buChar char="o"/>
            </a:pPr>
            <a:r>
              <a:rPr lang="en-IE" altLang="en-US" sz="2800" dirty="0"/>
              <a:t>have the capacity to recognise logical or numerical patterns</a:t>
            </a:r>
          </a:p>
          <a:p>
            <a:pPr marL="457200" indent="-457200" eaLnBrk="1" hangingPunct="1">
              <a:lnSpc>
                <a:spcPct val="90000"/>
              </a:lnSpc>
              <a:buClr>
                <a:srgbClr val="FF826A"/>
              </a:buClr>
              <a:buFont typeface="Courier New" panose="02070309020205020404" pitchFamily="49" charset="0"/>
              <a:buChar char="o"/>
            </a:pPr>
            <a:r>
              <a:rPr lang="en-IE" altLang="en-US" sz="2800" dirty="0"/>
              <a:t>like to experiment, solve puzzles</a:t>
            </a:r>
          </a:p>
          <a:p>
            <a:pPr marL="457200" indent="-457200" eaLnBrk="1" hangingPunct="1">
              <a:lnSpc>
                <a:spcPct val="90000"/>
              </a:lnSpc>
              <a:buClr>
                <a:srgbClr val="FF826A"/>
              </a:buClr>
              <a:buFont typeface="Courier New" panose="02070309020205020404" pitchFamily="49" charset="0"/>
              <a:buChar char="o"/>
            </a:pPr>
            <a:r>
              <a:rPr lang="en-IE" altLang="en-US" sz="2800" dirty="0"/>
              <a:t>enjoy working with numbers and formulae</a:t>
            </a:r>
          </a:p>
          <a:p>
            <a:pPr marL="457200" indent="-457200" eaLnBrk="1" hangingPunct="1">
              <a:lnSpc>
                <a:spcPct val="90000"/>
              </a:lnSpc>
              <a:buClr>
                <a:srgbClr val="FF826A"/>
              </a:buClr>
              <a:buFont typeface="Courier New" panose="02070309020205020404" pitchFamily="49" charset="0"/>
              <a:buChar char="o"/>
            </a:pPr>
            <a:r>
              <a:rPr lang="en-IE" altLang="en-US" sz="2800" dirty="0"/>
              <a:t>like spreadsheets and databases</a:t>
            </a:r>
          </a:p>
          <a:p>
            <a:pPr marL="457200" indent="-457200" eaLnBrk="1" hangingPunct="1">
              <a:lnSpc>
                <a:spcPct val="90000"/>
              </a:lnSpc>
              <a:buClr>
                <a:srgbClr val="FF826A"/>
              </a:buClr>
              <a:buFont typeface="Courier New" panose="02070309020205020404" pitchFamily="49" charset="0"/>
              <a:buChar char="o"/>
            </a:pPr>
            <a:r>
              <a:rPr lang="en-IE" altLang="en-US" sz="2800" dirty="0"/>
              <a:t>are organised in how they analyse information </a:t>
            </a:r>
          </a:p>
          <a:p>
            <a:pPr marL="457200" indent="-457200" eaLnBrk="1" hangingPunct="1">
              <a:lnSpc>
                <a:spcPct val="90000"/>
              </a:lnSpc>
              <a:buClr>
                <a:srgbClr val="FF826A"/>
              </a:buClr>
              <a:buFont typeface="Courier New" panose="02070309020205020404" pitchFamily="49" charset="0"/>
              <a:buChar char="o"/>
            </a:pPr>
            <a:r>
              <a:rPr lang="en-IE" altLang="en-US" sz="2800" dirty="0"/>
              <a:t>are good at identifying problems and findings solutions </a:t>
            </a:r>
          </a:p>
          <a:p>
            <a:pPr marL="457200" indent="-457200" eaLnBrk="1" hangingPunct="1">
              <a:lnSpc>
                <a:spcPct val="90000"/>
              </a:lnSpc>
              <a:buClr>
                <a:srgbClr val="FF826A"/>
              </a:buClr>
              <a:buFont typeface="Courier New" panose="02070309020205020404" pitchFamily="49" charset="0"/>
              <a:buChar char="o"/>
            </a:pPr>
            <a:r>
              <a:rPr lang="en-IE" altLang="en-US" sz="2800" dirty="0"/>
              <a:t>often ask ‘How?’ and ‘Why?’ questions</a:t>
            </a:r>
            <a:endParaRPr lang="en-GB" altLang="en-US" sz="2800" dirty="0"/>
          </a:p>
        </p:txBody>
      </p:sp>
      <p:pic>
        <p:nvPicPr>
          <p:cNvPr id="10" name="Google Shape;425;p21" descr="Shape, square&#10;&#10;Description automatically generated">
            <a:extLst>
              <a:ext uri="{FF2B5EF4-FFF2-40B4-BE49-F238E27FC236}">
                <a16:creationId xmlns:a16="http://schemas.microsoft.com/office/drawing/2014/main" id="{BF0F4F3D-D413-C1E2-A929-9BA56AB3E6CD}"/>
              </a:ext>
            </a:extLst>
          </p:cNvPr>
          <p:cNvPicPr preferRelativeResize="0"/>
          <p:nvPr/>
        </p:nvPicPr>
        <p:blipFill rotWithShape="1">
          <a:blip r:embed="rId4">
            <a:alphaModFix/>
          </a:blip>
          <a:srcRect/>
          <a:stretch/>
        </p:blipFill>
        <p:spPr>
          <a:xfrm rot="16200000">
            <a:off x="11111180" y="985999"/>
            <a:ext cx="1007241" cy="823346"/>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4FD76400-B615-20F5-23D8-A7B95F1EC5F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894052"/>
            <a:ext cx="1007241" cy="1007241"/>
          </a:xfrm>
          <a:prstGeom prst="rect">
            <a:avLst/>
          </a:prstGeom>
        </p:spPr>
      </p:pic>
      <p:pic>
        <p:nvPicPr>
          <p:cNvPr id="6" name="Graphic 5" descr="Calculator outline">
            <a:extLst>
              <a:ext uri="{FF2B5EF4-FFF2-40B4-BE49-F238E27FC236}">
                <a16:creationId xmlns:a16="http://schemas.microsoft.com/office/drawing/2014/main" id="{7306A398-725C-352E-4586-826FDDD3220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28810" y="2699642"/>
            <a:ext cx="1706526" cy="1706526"/>
          </a:xfrm>
          <a:prstGeom prst="rect">
            <a:avLst/>
          </a:prstGeom>
        </p:spPr>
      </p:pic>
    </p:spTree>
    <p:extLst>
      <p:ext uri="{BB962C8B-B14F-4D97-AF65-F5344CB8AC3E}">
        <p14:creationId xmlns:p14="http://schemas.microsoft.com/office/powerpoint/2010/main" val="2116159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961FC4-5583-13DD-7FD5-81015E51241E}"/>
              </a:ext>
            </a:extLst>
          </p:cNvPr>
          <p:cNvSpPr/>
          <p:nvPr/>
        </p:nvSpPr>
        <p:spPr>
          <a:xfrm>
            <a:off x="10239022" y="5791200"/>
            <a:ext cx="1840089" cy="961848"/>
          </a:xfrm>
          <a:prstGeom prst="rect">
            <a:avLst/>
          </a:prstGeom>
          <a:solidFill>
            <a:srgbClr val="9C3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a:extLst>
              <a:ext uri="{FF2B5EF4-FFF2-40B4-BE49-F238E27FC236}">
                <a16:creationId xmlns:a16="http://schemas.microsoft.com/office/drawing/2014/main" id="{3CC3FE5B-4005-3F2D-FC82-B091C5536A15}"/>
              </a:ext>
            </a:extLst>
          </p:cNvPr>
          <p:cNvPicPr>
            <a:picLocks noChangeAspect="1"/>
          </p:cNvPicPr>
          <p:nvPr/>
        </p:nvPicPr>
        <p:blipFill>
          <a:blip r:embed="rId3"/>
          <a:stretch>
            <a:fillRect/>
          </a:stretch>
        </p:blipFill>
        <p:spPr>
          <a:xfrm>
            <a:off x="237807" y="241304"/>
            <a:ext cx="11406797" cy="542347"/>
          </a:xfrm>
          <a:prstGeom prst="rect">
            <a:avLst/>
          </a:prstGeom>
        </p:spPr>
      </p:pic>
      <p:sp>
        <p:nvSpPr>
          <p:cNvPr id="4" name="Google Shape;178;p4">
            <a:extLst>
              <a:ext uri="{FF2B5EF4-FFF2-40B4-BE49-F238E27FC236}">
                <a16:creationId xmlns:a16="http://schemas.microsoft.com/office/drawing/2014/main" id="{1B8755DF-2417-B96B-03C7-A881894C862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tx1"/>
                </a:solidFill>
                <a:effectLst/>
                <a:uLnTx/>
                <a:uFillTx/>
                <a:latin typeface="Arial"/>
                <a:cs typeface="Arial"/>
                <a:sym typeface="Arial"/>
              </a:rPr>
              <a:t>Unit 1, Activity 1</a:t>
            </a:r>
          </a:p>
        </p:txBody>
      </p:sp>
      <p:pic>
        <p:nvPicPr>
          <p:cNvPr id="5" name="Picture 4" descr="Shape, square&#10;&#10;Description automatically generated">
            <a:extLst>
              <a:ext uri="{FF2B5EF4-FFF2-40B4-BE49-F238E27FC236}">
                <a16:creationId xmlns:a16="http://schemas.microsoft.com/office/drawing/2014/main" id="{040C9B41-F781-036B-D592-8F707B82B779}"/>
              </a:ext>
            </a:extLst>
          </p:cNvPr>
          <p:cNvPicPr>
            <a:picLocks noChangeAspect="1"/>
          </p:cNvPicPr>
          <p:nvPr/>
        </p:nvPicPr>
        <p:blipFill>
          <a:blip r:embed="rId4"/>
          <a:stretch>
            <a:fillRect/>
          </a:stretch>
        </p:blipFill>
        <p:spPr>
          <a:xfrm>
            <a:off x="328998" y="910277"/>
            <a:ext cx="11038913" cy="5716145"/>
          </a:xfrm>
          <a:prstGeom prst="rect">
            <a:avLst/>
          </a:prstGeom>
        </p:spPr>
      </p:pic>
      <p:sp>
        <p:nvSpPr>
          <p:cNvPr id="7" name="TextBox 6">
            <a:extLst>
              <a:ext uri="{FF2B5EF4-FFF2-40B4-BE49-F238E27FC236}">
                <a16:creationId xmlns:a16="http://schemas.microsoft.com/office/drawing/2014/main" id="{C7DC5478-41C9-08B4-DEDC-2DB6DC9A50DB}"/>
              </a:ext>
            </a:extLst>
          </p:cNvPr>
          <p:cNvSpPr txBox="1"/>
          <p:nvPr/>
        </p:nvSpPr>
        <p:spPr>
          <a:xfrm>
            <a:off x="2879208" y="1346906"/>
            <a:ext cx="8323919" cy="4444294"/>
          </a:xfrm>
          <a:prstGeom prst="rect">
            <a:avLst/>
          </a:prstGeom>
          <a:noFill/>
        </p:spPr>
        <p:txBody>
          <a:bodyPr wrap="square" rtlCol="0">
            <a:spAutoFit/>
          </a:bodyPr>
          <a:lstStyle/>
          <a:p>
            <a:pPr algn="l"/>
            <a:r>
              <a:rPr lang="en-GB" sz="2800" b="0" i="0" dirty="0">
                <a:solidFill>
                  <a:srgbClr val="575757"/>
                </a:solidFill>
                <a:effectLst/>
                <a:latin typeface="Arial" panose="020B0604020202020204" pitchFamily="34" charset="0"/>
              </a:rPr>
              <a:t>People who are Nature Smart…</a:t>
            </a:r>
          </a:p>
          <a:p>
            <a:pPr algn="l"/>
            <a:endParaRPr lang="en-GB" sz="2800" dirty="0">
              <a:solidFill>
                <a:srgbClr val="575757"/>
              </a:solidFill>
              <a:latin typeface="Arial" panose="020B0604020202020204" pitchFamily="34" charset="0"/>
            </a:endParaRPr>
          </a:p>
          <a:p>
            <a:pPr marL="457200" indent="-457200" eaLnBrk="1" hangingPunct="1">
              <a:lnSpc>
                <a:spcPct val="90000"/>
              </a:lnSpc>
              <a:buClr>
                <a:srgbClr val="FF826A"/>
              </a:buClr>
              <a:buFont typeface="Courier New" panose="02070309020205020404" pitchFamily="49" charset="0"/>
              <a:buChar char="o"/>
            </a:pPr>
            <a:r>
              <a:rPr lang="en-IE" altLang="en-US" sz="2800" dirty="0"/>
              <a:t>can be sensitive to and conscious of the natural world and the workings of the planet</a:t>
            </a:r>
          </a:p>
          <a:p>
            <a:pPr marL="457200" indent="-457200" eaLnBrk="1" hangingPunct="1">
              <a:lnSpc>
                <a:spcPct val="90000"/>
              </a:lnSpc>
              <a:buClr>
                <a:srgbClr val="FF826A"/>
              </a:buClr>
              <a:buFont typeface="Courier New" panose="02070309020205020404" pitchFamily="49" charset="0"/>
              <a:buChar char="o"/>
            </a:pPr>
            <a:r>
              <a:rPr lang="en-IE" altLang="en-US" sz="2800" dirty="0"/>
              <a:t>notice characteristics and patterns of the environment</a:t>
            </a:r>
          </a:p>
          <a:p>
            <a:pPr marL="457200" indent="-457200" eaLnBrk="1" hangingPunct="1">
              <a:lnSpc>
                <a:spcPct val="90000"/>
              </a:lnSpc>
              <a:buClr>
                <a:srgbClr val="FF826A"/>
              </a:buClr>
              <a:buFont typeface="Courier New" panose="02070309020205020404" pitchFamily="49" charset="0"/>
              <a:buChar char="o"/>
            </a:pPr>
            <a:r>
              <a:rPr lang="en-IE" altLang="en-US" sz="2800" dirty="0"/>
              <a:t>like to collect items from nature, study and group them</a:t>
            </a:r>
          </a:p>
          <a:p>
            <a:pPr marL="457200" indent="-457200" eaLnBrk="1" hangingPunct="1">
              <a:lnSpc>
                <a:spcPct val="90000"/>
              </a:lnSpc>
              <a:buClr>
                <a:srgbClr val="FF826A"/>
              </a:buClr>
              <a:buFont typeface="Courier New" panose="02070309020205020404" pitchFamily="49" charset="0"/>
              <a:buChar char="o"/>
            </a:pPr>
            <a:r>
              <a:rPr lang="en-IE" altLang="en-US" sz="2800" dirty="0"/>
              <a:t>spend a great deal of time outdoors in nature</a:t>
            </a:r>
          </a:p>
          <a:p>
            <a:pPr marL="457200" indent="-457200" eaLnBrk="1" hangingPunct="1">
              <a:lnSpc>
                <a:spcPct val="90000"/>
              </a:lnSpc>
              <a:buClr>
                <a:srgbClr val="FF826A"/>
              </a:buClr>
              <a:buFont typeface="Courier New" panose="02070309020205020404" pitchFamily="49" charset="0"/>
              <a:buChar char="o"/>
            </a:pPr>
            <a:r>
              <a:rPr lang="en-IE" altLang="en-US" sz="2800" dirty="0"/>
              <a:t>enjoy walking, hiking and camping</a:t>
            </a:r>
          </a:p>
          <a:p>
            <a:pPr marL="457200" indent="-457200" eaLnBrk="1" hangingPunct="1">
              <a:lnSpc>
                <a:spcPct val="90000"/>
              </a:lnSpc>
              <a:buClr>
                <a:srgbClr val="FF826A"/>
              </a:buClr>
              <a:buFont typeface="Courier New" panose="02070309020205020404" pitchFamily="49" charset="0"/>
              <a:buChar char="o"/>
            </a:pPr>
            <a:r>
              <a:rPr lang="en-IE" altLang="en-US" sz="2800" dirty="0"/>
              <a:t>take actions to care for the environment</a:t>
            </a:r>
            <a:endParaRPr lang="en-GB" altLang="en-US" sz="2800" dirty="0"/>
          </a:p>
        </p:txBody>
      </p:sp>
      <p:pic>
        <p:nvPicPr>
          <p:cNvPr id="10" name="Google Shape;425;p21" descr="Shape, square&#10;&#10;Description automatically generated">
            <a:extLst>
              <a:ext uri="{FF2B5EF4-FFF2-40B4-BE49-F238E27FC236}">
                <a16:creationId xmlns:a16="http://schemas.microsoft.com/office/drawing/2014/main" id="{BF0F4F3D-D413-C1E2-A929-9BA56AB3E6CD}"/>
              </a:ext>
            </a:extLst>
          </p:cNvPr>
          <p:cNvPicPr preferRelativeResize="0"/>
          <p:nvPr/>
        </p:nvPicPr>
        <p:blipFill rotWithShape="1">
          <a:blip r:embed="rId4">
            <a:alphaModFix/>
          </a:blip>
          <a:srcRect/>
          <a:stretch/>
        </p:blipFill>
        <p:spPr>
          <a:xfrm rot="16200000">
            <a:off x="11111180" y="985999"/>
            <a:ext cx="1007241" cy="823346"/>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4FD76400-B615-20F5-23D8-A7B95F1EC5F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894052"/>
            <a:ext cx="1007241" cy="1007241"/>
          </a:xfrm>
          <a:prstGeom prst="rect">
            <a:avLst/>
          </a:prstGeom>
        </p:spPr>
      </p:pic>
      <p:pic>
        <p:nvPicPr>
          <p:cNvPr id="11" name="Graphic 10" descr="Butterfly outline">
            <a:extLst>
              <a:ext uri="{FF2B5EF4-FFF2-40B4-BE49-F238E27FC236}">
                <a16:creationId xmlns:a16="http://schemas.microsoft.com/office/drawing/2014/main" id="{DCC1D1EE-E867-F701-7994-17D05016C66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32012" y="2796258"/>
            <a:ext cx="1944182" cy="1944182"/>
          </a:xfrm>
          <a:prstGeom prst="rect">
            <a:avLst/>
          </a:prstGeom>
        </p:spPr>
      </p:pic>
    </p:spTree>
    <p:extLst>
      <p:ext uri="{BB962C8B-B14F-4D97-AF65-F5344CB8AC3E}">
        <p14:creationId xmlns:p14="http://schemas.microsoft.com/office/powerpoint/2010/main" val="1417472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1"/>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1, Activity 2</a:t>
            </a:r>
            <a:endParaRPr dirty="0"/>
          </a:p>
        </p:txBody>
      </p:sp>
      <p:sp>
        <p:nvSpPr>
          <p:cNvPr id="231" name="Google Shape;231;p11"/>
          <p:cNvSpPr txBox="1">
            <a:spLocks noGrp="1" noRot="1" noMove="1" noResize="1" noEditPoints="1" noAdjustHandles="1" noChangeArrowheads="1" noChangeShapeType="1"/>
          </p:cNvSpPr>
          <p:nvPr>
            <p:ph type="body" idx="1"/>
          </p:nvPr>
        </p:nvSpPr>
        <p:spPr>
          <a:xfrm>
            <a:off x="428806" y="2448748"/>
            <a:ext cx="2360061" cy="3062876"/>
          </a:xfrm>
          <a:prstGeom prst="rect">
            <a:avLst/>
          </a:prstGeom>
          <a:noFill/>
          <a:ln>
            <a:noFill/>
          </a:ln>
        </p:spPr>
        <p:txBody>
          <a:bodyPr spcFirstLastPara="1" wrap="square" lIns="91425" tIns="45700" rIns="91425" bIns="45700" anchor="t" anchorCtr="0">
            <a:noAutofit/>
          </a:bodyPr>
          <a:lstStyle/>
          <a:p>
            <a:pPr marL="0" lvl="0" indent="0" algn="ctr">
              <a:lnSpc>
                <a:spcPct val="90000"/>
              </a:lnSpc>
              <a:spcBef>
                <a:spcPts val="0"/>
              </a:spcBef>
              <a:spcAft>
                <a:spcPts val="0"/>
              </a:spcAft>
              <a:buClr>
                <a:srgbClr val="01334E"/>
              </a:buClr>
              <a:buSzPts val="1600"/>
              <a:buNone/>
            </a:pPr>
            <a:r>
              <a:rPr lang="en-GB" sz="2000" b="1" dirty="0">
                <a:solidFill>
                  <a:schemeClr val="tx1"/>
                </a:solidFill>
              </a:rPr>
              <a:t>Body Smart</a:t>
            </a:r>
          </a:p>
          <a:p>
            <a:pPr marL="0" lvl="0" indent="0" algn="ctr">
              <a:lnSpc>
                <a:spcPct val="90000"/>
              </a:lnSpc>
              <a:spcBef>
                <a:spcPts val="0"/>
              </a:spcBef>
              <a:spcAft>
                <a:spcPts val="0"/>
              </a:spcAft>
              <a:buClr>
                <a:srgbClr val="01334E"/>
              </a:buClr>
              <a:buSzPts val="1600"/>
              <a:buNone/>
            </a:pPr>
            <a:endParaRPr lang="en-GB" sz="2000" dirty="0">
              <a:solidFill>
                <a:schemeClr val="tx1"/>
              </a:solidFill>
            </a:endParaRPr>
          </a:p>
          <a:p>
            <a:pPr marL="0" indent="0" algn="ctr">
              <a:spcBef>
                <a:spcPts val="0"/>
              </a:spcBef>
              <a:buNone/>
            </a:pPr>
            <a:r>
              <a:rPr lang="en-IE" altLang="en-US" sz="2000" dirty="0">
                <a:solidFill>
                  <a:schemeClr val="tx1"/>
                </a:solidFill>
              </a:rPr>
              <a:t>Make something out of paper (and only paper). For example, a game or origami creature.</a:t>
            </a:r>
            <a:endParaRPr lang="en-GB" altLang="en-US" sz="2000" dirty="0">
              <a:solidFill>
                <a:schemeClr val="tx1"/>
              </a:solidFill>
            </a:endParaRPr>
          </a:p>
          <a:p>
            <a:pPr marL="0" lvl="0" indent="0" algn="l">
              <a:lnSpc>
                <a:spcPct val="90000"/>
              </a:lnSpc>
              <a:spcBef>
                <a:spcPts val="0"/>
              </a:spcBef>
              <a:spcAft>
                <a:spcPts val="0"/>
              </a:spcAft>
              <a:buClr>
                <a:srgbClr val="01334E"/>
              </a:buClr>
              <a:buSzPts val="1600"/>
              <a:buNone/>
            </a:pPr>
            <a:endParaRPr lang="en-GB" sz="2000" dirty="0">
              <a:solidFill>
                <a:schemeClr val="tx1"/>
              </a:solidFill>
            </a:endParaRPr>
          </a:p>
          <a:p>
            <a:pPr marL="0" lvl="0" indent="0" algn="l">
              <a:lnSpc>
                <a:spcPct val="90000"/>
              </a:lnSpc>
              <a:spcBef>
                <a:spcPts val="0"/>
              </a:spcBef>
              <a:spcAft>
                <a:spcPts val="0"/>
              </a:spcAft>
              <a:buClr>
                <a:srgbClr val="01334E"/>
              </a:buClr>
              <a:buSzPts val="1600"/>
              <a:buNone/>
            </a:pPr>
            <a:endParaRPr sz="2000" dirty="0">
              <a:solidFill>
                <a:schemeClr val="tx1"/>
              </a:solidFill>
            </a:endParaRPr>
          </a:p>
        </p:txBody>
      </p:sp>
      <p:sp>
        <p:nvSpPr>
          <p:cNvPr id="232" name="Google Shape;232;p11"/>
          <p:cNvSpPr txBox="1">
            <a:spLocks noGrp="1" noRot="1" noMove="1" noResize="1" noEditPoints="1" noAdjustHandles="1" noChangeArrowheads="1" noChangeShapeType="1"/>
          </p:cNvSpPr>
          <p:nvPr>
            <p:ph type="body" idx="2"/>
          </p:nvPr>
        </p:nvSpPr>
        <p:spPr>
          <a:xfrm>
            <a:off x="3218541" y="2451894"/>
            <a:ext cx="2360061" cy="3062876"/>
          </a:xfrm>
          <a:prstGeom prst="rect">
            <a:avLst/>
          </a:prstGeom>
          <a:noFill/>
          <a:ln>
            <a:noFill/>
          </a:ln>
        </p:spPr>
        <p:txBody>
          <a:bodyPr spcFirstLastPara="1" wrap="square" lIns="91425" tIns="45700" rIns="91425" bIns="45700" anchor="t" anchorCtr="0">
            <a:noAutofit/>
          </a:bodyPr>
          <a:lstStyle/>
          <a:p>
            <a:pPr marL="0" indent="0" algn="ctr">
              <a:spcBef>
                <a:spcPts val="0"/>
              </a:spcBef>
              <a:spcAft>
                <a:spcPts val="0"/>
              </a:spcAft>
              <a:buNone/>
            </a:pPr>
            <a:r>
              <a:rPr lang="en-GB" sz="2000" b="1" dirty="0">
                <a:solidFill>
                  <a:schemeClr val="tx1"/>
                </a:solidFill>
                <a:effectLst/>
              </a:rPr>
              <a:t>Word Smart</a:t>
            </a:r>
          </a:p>
          <a:p>
            <a:pPr marL="0" indent="0" algn="ctr">
              <a:spcBef>
                <a:spcPts val="0"/>
              </a:spcBef>
              <a:spcAft>
                <a:spcPts val="0"/>
              </a:spcAft>
              <a:buNone/>
            </a:pPr>
            <a:endParaRPr lang="en-GB" sz="2000" dirty="0">
              <a:solidFill>
                <a:schemeClr val="tx1"/>
              </a:solidFill>
            </a:endParaRPr>
          </a:p>
          <a:p>
            <a:pPr marL="0" indent="0" algn="ctr">
              <a:spcBef>
                <a:spcPts val="0"/>
              </a:spcBef>
              <a:buNone/>
            </a:pPr>
            <a:r>
              <a:rPr lang="en-IE" altLang="en-US" sz="2000" dirty="0">
                <a:solidFill>
                  <a:schemeClr val="tx1"/>
                </a:solidFill>
              </a:rPr>
              <a:t>Write a short script for tomorrow’s weather forecast.</a:t>
            </a:r>
            <a:endParaRPr lang="en-GB" altLang="en-US" sz="2000" dirty="0">
              <a:solidFill>
                <a:schemeClr val="tx1"/>
              </a:solidFill>
            </a:endParaRPr>
          </a:p>
          <a:p>
            <a:pPr marL="0" indent="0">
              <a:spcBef>
                <a:spcPts val="0"/>
              </a:spcBef>
              <a:spcAft>
                <a:spcPts val="0"/>
              </a:spcAft>
              <a:buNone/>
            </a:pPr>
            <a:endParaRPr lang="en-GB" sz="2000" dirty="0">
              <a:solidFill>
                <a:schemeClr val="tx1"/>
              </a:solidFill>
              <a:effectLst/>
            </a:endParaRPr>
          </a:p>
        </p:txBody>
      </p:sp>
      <p:sp>
        <p:nvSpPr>
          <p:cNvPr id="233" name="Google Shape;233;p11"/>
          <p:cNvSpPr txBox="1">
            <a:spLocks noGrp="1" noRot="1" noMove="1" noResize="1" noEditPoints="1" noAdjustHandles="1" noChangeArrowheads="1" noChangeShapeType="1"/>
          </p:cNvSpPr>
          <p:nvPr>
            <p:ph type="body" idx="3"/>
          </p:nvPr>
        </p:nvSpPr>
        <p:spPr>
          <a:xfrm>
            <a:off x="6008276" y="2441546"/>
            <a:ext cx="2360061" cy="3062876"/>
          </a:xfrm>
          <a:prstGeom prst="rect">
            <a:avLst/>
          </a:prstGeom>
          <a:noFill/>
          <a:ln>
            <a:noFill/>
          </a:ln>
        </p:spPr>
        <p:txBody>
          <a:bodyPr spcFirstLastPara="1" wrap="square" lIns="91425" tIns="45700" rIns="91425" bIns="45700" anchor="t" anchorCtr="0">
            <a:noAutofit/>
          </a:bodyPr>
          <a:lstStyle/>
          <a:p>
            <a:pPr marL="0" lvl="0" indent="0" algn="ctr">
              <a:lnSpc>
                <a:spcPct val="90000"/>
              </a:lnSpc>
              <a:spcBef>
                <a:spcPts val="0"/>
              </a:spcBef>
              <a:spcAft>
                <a:spcPts val="0"/>
              </a:spcAft>
              <a:buClr>
                <a:srgbClr val="01334E"/>
              </a:buClr>
              <a:buSzPts val="1600"/>
              <a:buNone/>
            </a:pPr>
            <a:r>
              <a:rPr lang="en-GB" sz="2000" b="1" dirty="0">
                <a:solidFill>
                  <a:schemeClr val="tx1"/>
                </a:solidFill>
              </a:rPr>
              <a:t>People Smart</a:t>
            </a:r>
          </a:p>
          <a:p>
            <a:pPr marL="0" lvl="0" indent="0" algn="ctr">
              <a:lnSpc>
                <a:spcPct val="90000"/>
              </a:lnSpc>
              <a:spcBef>
                <a:spcPts val="0"/>
              </a:spcBef>
              <a:spcAft>
                <a:spcPts val="0"/>
              </a:spcAft>
              <a:buClr>
                <a:srgbClr val="01334E"/>
              </a:buClr>
              <a:buSzPts val="1600"/>
              <a:buNone/>
            </a:pPr>
            <a:endParaRPr lang="en-GB" sz="2000" dirty="0">
              <a:solidFill>
                <a:schemeClr val="tx1"/>
              </a:solidFill>
            </a:endParaRPr>
          </a:p>
          <a:p>
            <a:pPr marL="0" indent="0" algn="ctr">
              <a:spcBef>
                <a:spcPts val="0"/>
              </a:spcBef>
              <a:buNone/>
            </a:pPr>
            <a:r>
              <a:rPr lang="en-IE" altLang="en-US" sz="2000" dirty="0">
                <a:solidFill>
                  <a:schemeClr val="tx1"/>
                </a:solidFill>
              </a:rPr>
              <a:t>Take turns to explain a hobby or pastime you have to the rest of your group.</a:t>
            </a:r>
            <a:endParaRPr lang="en-GB" altLang="en-US" sz="2000" dirty="0">
              <a:solidFill>
                <a:schemeClr val="tx1"/>
              </a:solidFill>
            </a:endParaRPr>
          </a:p>
          <a:p>
            <a:pPr marL="0" lvl="0" indent="0" algn="l">
              <a:lnSpc>
                <a:spcPct val="90000"/>
              </a:lnSpc>
              <a:spcBef>
                <a:spcPts val="0"/>
              </a:spcBef>
              <a:spcAft>
                <a:spcPts val="0"/>
              </a:spcAft>
              <a:buClr>
                <a:srgbClr val="01334E"/>
              </a:buClr>
              <a:buSzPts val="1600"/>
              <a:buNone/>
            </a:pPr>
            <a:endParaRPr sz="2000" dirty="0">
              <a:solidFill>
                <a:schemeClr val="tx1"/>
              </a:solidFill>
            </a:endParaRPr>
          </a:p>
        </p:txBody>
      </p:sp>
      <p:sp>
        <p:nvSpPr>
          <p:cNvPr id="234" name="Google Shape;234;p11"/>
          <p:cNvSpPr txBox="1">
            <a:spLocks noGrp="1" noRot="1" noMove="1" noResize="1" noEditPoints="1" noAdjustHandles="1" noChangeArrowheads="1" noChangeShapeType="1"/>
          </p:cNvSpPr>
          <p:nvPr>
            <p:ph type="body" idx="4"/>
          </p:nvPr>
        </p:nvSpPr>
        <p:spPr>
          <a:xfrm>
            <a:off x="8798011" y="2436283"/>
            <a:ext cx="2360061" cy="3062876"/>
          </a:xfrm>
          <a:prstGeom prst="rect">
            <a:avLst/>
          </a:prstGeom>
          <a:noFill/>
          <a:ln>
            <a:noFill/>
          </a:ln>
        </p:spPr>
        <p:txBody>
          <a:bodyPr spcFirstLastPara="1" wrap="square" lIns="91425" tIns="45700" rIns="91425" bIns="45700" anchor="t" anchorCtr="0">
            <a:noAutofit/>
          </a:bodyPr>
          <a:lstStyle/>
          <a:p>
            <a:pPr marL="0" lvl="0" indent="0" algn="ctr">
              <a:lnSpc>
                <a:spcPct val="90000"/>
              </a:lnSpc>
              <a:spcBef>
                <a:spcPts val="0"/>
              </a:spcBef>
              <a:spcAft>
                <a:spcPts val="0"/>
              </a:spcAft>
              <a:buClr>
                <a:srgbClr val="01334E"/>
              </a:buClr>
              <a:buSzPts val="1600"/>
              <a:buNone/>
            </a:pPr>
            <a:r>
              <a:rPr lang="en-GB" sz="2000" b="1" dirty="0">
                <a:solidFill>
                  <a:schemeClr val="tx1"/>
                </a:solidFill>
              </a:rPr>
              <a:t>Self-Smart</a:t>
            </a:r>
          </a:p>
          <a:p>
            <a:pPr marL="0" lvl="0" indent="0" algn="l">
              <a:lnSpc>
                <a:spcPct val="90000"/>
              </a:lnSpc>
              <a:spcBef>
                <a:spcPts val="0"/>
              </a:spcBef>
              <a:spcAft>
                <a:spcPts val="0"/>
              </a:spcAft>
              <a:buClr>
                <a:srgbClr val="01334E"/>
              </a:buClr>
              <a:buSzPts val="1600"/>
              <a:buNone/>
            </a:pPr>
            <a:endParaRPr lang="en-GB" sz="2000" dirty="0">
              <a:solidFill>
                <a:schemeClr val="tx1"/>
              </a:solidFill>
            </a:endParaRPr>
          </a:p>
          <a:p>
            <a:pPr marL="0" marR="0" lvl="0" indent="0" algn="ctr" defTabSz="914400" eaLnBrk="1" fontAlgn="base" latinLnBrk="0" hangingPunct="1">
              <a:lnSpc>
                <a:spcPct val="90000"/>
              </a:lnSpc>
              <a:spcBef>
                <a:spcPct val="20000"/>
              </a:spcBef>
              <a:spcAft>
                <a:spcPct val="0"/>
              </a:spcAft>
              <a:buClrTx/>
              <a:buSzTx/>
              <a:buFontTx/>
              <a:buNone/>
              <a:tabLst/>
              <a:defRPr/>
            </a:pPr>
            <a:r>
              <a:rPr kumimoji="0" lang="en-IE" altLang="en-US" sz="2000" b="0" i="0" u="none" strike="noStrike" kern="1200" cap="none" spc="0" normalizeH="0" baseline="0" noProof="0" dirty="0">
                <a:ln>
                  <a:noFill/>
                </a:ln>
                <a:solidFill>
                  <a:schemeClr val="tx1"/>
                </a:solidFill>
                <a:effectLst/>
                <a:uLnTx/>
                <a:uFillTx/>
                <a:latin typeface="+mn-lt"/>
                <a:ea typeface="+mn-ea"/>
                <a:cs typeface="+mn-cs"/>
              </a:rPr>
              <a:t>Imagine/Recall your first day in a secondary school…your clothes, feelings, surroundings etc. Reflect on the experience in SILENCE.</a:t>
            </a:r>
            <a:endParaRPr kumimoji="0" lang="en-GB" altLang="en-US" sz="2000" b="0" i="0" u="none" strike="noStrike" kern="1200" cap="none" spc="0" normalizeH="0" baseline="0" noProof="0" dirty="0">
              <a:ln>
                <a:noFill/>
              </a:ln>
              <a:solidFill>
                <a:schemeClr val="tx1"/>
              </a:solidFill>
              <a:effectLst/>
              <a:uLnTx/>
              <a:uFillTx/>
              <a:latin typeface="+mn-lt"/>
              <a:ea typeface="+mn-ea"/>
              <a:cs typeface="+mn-cs"/>
            </a:endParaRPr>
          </a:p>
          <a:p>
            <a:pPr marL="0" lvl="0" indent="0" algn="l">
              <a:lnSpc>
                <a:spcPct val="90000"/>
              </a:lnSpc>
              <a:spcBef>
                <a:spcPts val="0"/>
              </a:spcBef>
              <a:spcAft>
                <a:spcPts val="0"/>
              </a:spcAft>
              <a:buClr>
                <a:srgbClr val="01334E"/>
              </a:buClr>
              <a:buSzPts val="1600"/>
              <a:buNone/>
            </a:pPr>
            <a:endParaRPr lang="en-GB" sz="2000" dirty="0">
              <a:solidFill>
                <a:schemeClr val="tx1"/>
              </a:solidFill>
            </a:endParaRPr>
          </a:p>
        </p:txBody>
      </p:sp>
      <p:pic>
        <p:nvPicPr>
          <p:cNvPr id="5" name="Google Shape;425;p21" descr="Shape, square&#10;&#10;Description automatically generated">
            <a:extLst>
              <a:ext uri="{FF2B5EF4-FFF2-40B4-BE49-F238E27FC236}">
                <a16:creationId xmlns:a16="http://schemas.microsoft.com/office/drawing/2014/main" id="{134CF8B4-BB59-72C6-3403-7DF92D56FF1A}"/>
              </a:ext>
            </a:extLst>
          </p:cNvPr>
          <p:cNvPicPr preferRelativeResize="0"/>
          <p:nvPr/>
        </p:nvPicPr>
        <p:blipFill rotWithShape="1">
          <a:blip r:embed="rId3">
            <a:alphaModFix/>
          </a:blip>
          <a:srcRect/>
          <a:stretch/>
        </p:blipFill>
        <p:spPr>
          <a:xfrm rot="16200000">
            <a:off x="10597807" y="684547"/>
            <a:ext cx="1759983" cy="823346"/>
          </a:xfrm>
          <a:prstGeom prst="rect">
            <a:avLst/>
          </a:prstGeom>
          <a:noFill/>
          <a:ln>
            <a:noFill/>
          </a:ln>
        </p:spPr>
      </p:pic>
      <p:pic>
        <p:nvPicPr>
          <p:cNvPr id="3" name="Google Shape;346;p19" descr="Icon&#10;&#10;Description automatically generated">
            <a:extLst>
              <a:ext uri="{FF2B5EF4-FFF2-40B4-BE49-F238E27FC236}">
                <a16:creationId xmlns:a16="http://schemas.microsoft.com/office/drawing/2014/main" id="{D46E3DCC-4328-B15E-1E06-9F8C924D4AD0}"/>
              </a:ext>
            </a:extLst>
          </p:cNvPr>
          <p:cNvPicPr preferRelativeResize="0"/>
          <p:nvPr/>
        </p:nvPicPr>
        <p:blipFill rotWithShape="1">
          <a:blip r:embed="rId4">
            <a:alphaModFix/>
          </a:blip>
          <a:srcRect/>
          <a:stretch/>
        </p:blipFill>
        <p:spPr>
          <a:xfrm>
            <a:off x="10974178" y="1001203"/>
            <a:ext cx="1007241" cy="1007241"/>
          </a:xfrm>
          <a:prstGeom prst="rect">
            <a:avLst/>
          </a:prstGeom>
          <a:noFill/>
          <a:ln>
            <a:noFill/>
          </a:ln>
        </p:spPr>
      </p:pic>
      <p:pic>
        <p:nvPicPr>
          <p:cNvPr id="4" name="Google Shape;330;p19" descr="A picture containing text&#10;&#10;Description automatically generated">
            <a:extLst>
              <a:ext uri="{FF2B5EF4-FFF2-40B4-BE49-F238E27FC236}">
                <a16:creationId xmlns:a16="http://schemas.microsoft.com/office/drawing/2014/main" id="{E087F25B-2DB0-CCFB-1CC4-C0E552C01459}"/>
              </a:ext>
            </a:extLst>
          </p:cNvPr>
          <p:cNvPicPr preferRelativeResize="0"/>
          <p:nvPr/>
        </p:nvPicPr>
        <p:blipFill rotWithShape="1">
          <a:blip r:embed="rId5">
            <a:alphaModFix/>
          </a:blip>
          <a:srcRect/>
          <a:stretch/>
        </p:blipFill>
        <p:spPr>
          <a:xfrm>
            <a:off x="10974178" y="177416"/>
            <a:ext cx="1007241" cy="1007241"/>
          </a:xfrm>
          <a:prstGeom prst="rect">
            <a:avLst/>
          </a:prstGeom>
          <a:noFill/>
          <a:ln>
            <a:noFill/>
          </a:ln>
        </p:spPr>
      </p:pic>
    </p:spTree>
    <p:extLst>
      <p:ext uri="{BB962C8B-B14F-4D97-AF65-F5344CB8AC3E}">
        <p14:creationId xmlns:p14="http://schemas.microsoft.com/office/powerpoint/2010/main" val="259119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1">
                                            <p:txEl>
                                              <p:pRg st="0" end="0"/>
                                            </p:txEl>
                                          </p:spTgt>
                                        </p:tgtEl>
                                        <p:attrNameLst>
                                          <p:attrName>style.visibility</p:attrName>
                                        </p:attrNameLst>
                                      </p:cBhvr>
                                      <p:to>
                                        <p:strVal val="visible"/>
                                      </p:to>
                                    </p:set>
                                    <p:animEffect transition="in" filter="wipe(down)">
                                      <p:cBhvr>
                                        <p:cTn id="7" dur="500"/>
                                        <p:tgtEl>
                                          <p:spTgt spid="231">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31">
                                            <p:txEl>
                                              <p:pRg st="2" end="2"/>
                                            </p:txEl>
                                          </p:spTgt>
                                        </p:tgtEl>
                                        <p:attrNameLst>
                                          <p:attrName>style.visibility</p:attrName>
                                        </p:attrNameLst>
                                      </p:cBhvr>
                                      <p:to>
                                        <p:strVal val="visible"/>
                                      </p:to>
                                    </p:set>
                                    <p:animEffect transition="in" filter="wipe(down)">
                                      <p:cBhvr>
                                        <p:cTn id="10" dur="500"/>
                                        <p:tgtEl>
                                          <p:spTgt spid="231">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32">
                                            <p:txEl>
                                              <p:pRg st="0" end="0"/>
                                            </p:txEl>
                                          </p:spTgt>
                                        </p:tgtEl>
                                        <p:attrNameLst>
                                          <p:attrName>style.visibility</p:attrName>
                                        </p:attrNameLst>
                                      </p:cBhvr>
                                      <p:to>
                                        <p:strVal val="visible"/>
                                      </p:to>
                                    </p:set>
                                    <p:animEffect transition="in" filter="wipe(down)">
                                      <p:cBhvr>
                                        <p:cTn id="13" dur="500"/>
                                        <p:tgtEl>
                                          <p:spTgt spid="23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32">
                                            <p:txEl>
                                              <p:pRg st="2" end="2"/>
                                            </p:txEl>
                                          </p:spTgt>
                                        </p:tgtEl>
                                        <p:attrNameLst>
                                          <p:attrName>style.visibility</p:attrName>
                                        </p:attrNameLst>
                                      </p:cBhvr>
                                      <p:to>
                                        <p:strVal val="visible"/>
                                      </p:to>
                                    </p:set>
                                    <p:animEffect transition="in" filter="wipe(down)">
                                      <p:cBhvr>
                                        <p:cTn id="16" dur="10"/>
                                        <p:tgtEl>
                                          <p:spTgt spid="232">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33">
                                            <p:txEl>
                                              <p:pRg st="0" end="0"/>
                                            </p:txEl>
                                          </p:spTgt>
                                        </p:tgtEl>
                                        <p:attrNameLst>
                                          <p:attrName>style.visibility</p:attrName>
                                        </p:attrNameLst>
                                      </p:cBhvr>
                                      <p:to>
                                        <p:strVal val="visible"/>
                                      </p:to>
                                    </p:set>
                                    <p:animEffect transition="in" filter="wipe(down)">
                                      <p:cBhvr>
                                        <p:cTn id="19" dur="500"/>
                                        <p:tgtEl>
                                          <p:spTgt spid="233">
                                            <p:txEl>
                                              <p:pRg st="0" end="0"/>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33">
                                            <p:txEl>
                                              <p:pRg st="2" end="2"/>
                                            </p:txEl>
                                          </p:spTgt>
                                        </p:tgtEl>
                                        <p:attrNameLst>
                                          <p:attrName>style.visibility</p:attrName>
                                        </p:attrNameLst>
                                      </p:cBhvr>
                                      <p:to>
                                        <p:strVal val="visible"/>
                                      </p:to>
                                    </p:set>
                                    <p:animEffect transition="in" filter="wipe(down)">
                                      <p:cBhvr>
                                        <p:cTn id="22" dur="500"/>
                                        <p:tgtEl>
                                          <p:spTgt spid="233">
                                            <p:txEl>
                                              <p:pRg st="2" end="2"/>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34">
                                            <p:txEl>
                                              <p:pRg st="0" end="0"/>
                                            </p:txEl>
                                          </p:spTgt>
                                        </p:tgtEl>
                                        <p:attrNameLst>
                                          <p:attrName>style.visibility</p:attrName>
                                        </p:attrNameLst>
                                      </p:cBhvr>
                                      <p:to>
                                        <p:strVal val="visible"/>
                                      </p:to>
                                    </p:set>
                                    <p:animEffect transition="in" filter="wipe(down)">
                                      <p:cBhvr>
                                        <p:cTn id="25" dur="500"/>
                                        <p:tgtEl>
                                          <p:spTgt spid="234">
                                            <p:txEl>
                                              <p:pRg st="0" end="0"/>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34">
                                            <p:txEl>
                                              <p:pRg st="2" end="2"/>
                                            </p:txEl>
                                          </p:spTgt>
                                        </p:tgtEl>
                                        <p:attrNameLst>
                                          <p:attrName>style.visibility</p:attrName>
                                        </p:attrNameLst>
                                      </p:cBhvr>
                                      <p:to>
                                        <p:strVal val="visible"/>
                                      </p:to>
                                    </p:set>
                                    <p:animEffect transition="in" filter="wipe(down)">
                                      <p:cBhvr>
                                        <p:cTn id="28" dur="500"/>
                                        <p:tgtEl>
                                          <p:spTgt spid="23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 grpId="0" uiExpand="1" build="p"/>
      <p:bldP spid="232" grpId="0" uiExpand="1" build="p"/>
      <p:bldP spid="233" grpId="0" uiExpand="1" build="p"/>
      <p:bldP spid="23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1"/>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1, Activity 2</a:t>
            </a:r>
            <a:endParaRPr dirty="0"/>
          </a:p>
        </p:txBody>
      </p:sp>
      <p:sp>
        <p:nvSpPr>
          <p:cNvPr id="231" name="Google Shape;231;p11"/>
          <p:cNvSpPr txBox="1">
            <a:spLocks noGrp="1" noRot="1" noMove="1" noResize="1" noEditPoints="1" noAdjustHandles="1" noChangeArrowheads="1" noChangeShapeType="1"/>
          </p:cNvSpPr>
          <p:nvPr>
            <p:ph type="body" idx="1"/>
          </p:nvPr>
        </p:nvSpPr>
        <p:spPr>
          <a:xfrm>
            <a:off x="428806" y="2448748"/>
            <a:ext cx="2360061" cy="3062876"/>
          </a:xfrm>
          <a:prstGeom prst="rect">
            <a:avLst/>
          </a:prstGeom>
          <a:noFill/>
          <a:ln>
            <a:noFill/>
          </a:ln>
        </p:spPr>
        <p:txBody>
          <a:bodyPr spcFirstLastPara="1" wrap="square" lIns="91425" tIns="45700" rIns="91425" bIns="45700" anchor="t" anchorCtr="0">
            <a:noAutofit/>
          </a:bodyPr>
          <a:lstStyle/>
          <a:p>
            <a:pPr marL="0" lvl="0" indent="0" algn="ctr">
              <a:lnSpc>
                <a:spcPct val="90000"/>
              </a:lnSpc>
              <a:spcBef>
                <a:spcPts val="0"/>
              </a:spcBef>
              <a:spcAft>
                <a:spcPts val="0"/>
              </a:spcAft>
              <a:buClr>
                <a:srgbClr val="01334E"/>
              </a:buClr>
              <a:buSzPts val="1600"/>
              <a:buNone/>
            </a:pPr>
            <a:r>
              <a:rPr lang="en-GB" sz="2000" b="1" dirty="0">
                <a:solidFill>
                  <a:schemeClr val="tx1"/>
                </a:solidFill>
              </a:rPr>
              <a:t>Sound Smart</a:t>
            </a:r>
          </a:p>
          <a:p>
            <a:pPr marL="0" lvl="0" indent="0" algn="ctr">
              <a:lnSpc>
                <a:spcPct val="90000"/>
              </a:lnSpc>
              <a:spcBef>
                <a:spcPts val="0"/>
              </a:spcBef>
              <a:spcAft>
                <a:spcPts val="0"/>
              </a:spcAft>
              <a:buClr>
                <a:srgbClr val="01334E"/>
              </a:buClr>
              <a:buSzPts val="1600"/>
              <a:buNone/>
            </a:pPr>
            <a:endParaRPr lang="en-GB" sz="2000" dirty="0">
              <a:solidFill>
                <a:schemeClr val="tx1"/>
              </a:solidFill>
            </a:endParaRPr>
          </a:p>
          <a:p>
            <a:pPr marL="0" indent="0" algn="ctr">
              <a:spcBef>
                <a:spcPts val="0"/>
              </a:spcBef>
              <a:buNone/>
            </a:pPr>
            <a:r>
              <a:rPr lang="en-GB" altLang="en-US" sz="2000" dirty="0">
                <a:solidFill>
                  <a:schemeClr val="tx1"/>
                </a:solidFill>
              </a:rPr>
              <a:t>Produce a rap or song to describe how you all come to school in the mornings.</a:t>
            </a:r>
          </a:p>
          <a:p>
            <a:pPr marL="0" lvl="0" indent="0" algn="l">
              <a:lnSpc>
                <a:spcPct val="90000"/>
              </a:lnSpc>
              <a:spcBef>
                <a:spcPts val="0"/>
              </a:spcBef>
              <a:spcAft>
                <a:spcPts val="0"/>
              </a:spcAft>
              <a:buClr>
                <a:srgbClr val="01334E"/>
              </a:buClr>
              <a:buSzPts val="1600"/>
              <a:buNone/>
            </a:pPr>
            <a:endParaRPr lang="en-GB" sz="2000" dirty="0">
              <a:solidFill>
                <a:schemeClr val="tx1"/>
              </a:solidFill>
            </a:endParaRPr>
          </a:p>
          <a:p>
            <a:pPr marL="0" lvl="0" indent="0" algn="l">
              <a:lnSpc>
                <a:spcPct val="90000"/>
              </a:lnSpc>
              <a:spcBef>
                <a:spcPts val="0"/>
              </a:spcBef>
              <a:spcAft>
                <a:spcPts val="0"/>
              </a:spcAft>
              <a:buClr>
                <a:srgbClr val="01334E"/>
              </a:buClr>
              <a:buSzPts val="1600"/>
              <a:buNone/>
            </a:pPr>
            <a:endParaRPr sz="2000" dirty="0">
              <a:solidFill>
                <a:schemeClr val="tx1"/>
              </a:solidFill>
            </a:endParaRPr>
          </a:p>
        </p:txBody>
      </p:sp>
      <p:sp>
        <p:nvSpPr>
          <p:cNvPr id="232" name="Google Shape;232;p11"/>
          <p:cNvSpPr txBox="1">
            <a:spLocks noGrp="1" noRot="1" noMove="1" noResize="1" noEditPoints="1" noAdjustHandles="1" noChangeArrowheads="1" noChangeShapeType="1"/>
          </p:cNvSpPr>
          <p:nvPr>
            <p:ph type="body" idx="2"/>
          </p:nvPr>
        </p:nvSpPr>
        <p:spPr>
          <a:xfrm>
            <a:off x="3218541" y="2451894"/>
            <a:ext cx="2360061" cy="3062876"/>
          </a:xfrm>
          <a:prstGeom prst="rect">
            <a:avLst/>
          </a:prstGeom>
          <a:noFill/>
          <a:ln>
            <a:noFill/>
          </a:ln>
        </p:spPr>
        <p:txBody>
          <a:bodyPr spcFirstLastPara="1" wrap="square" lIns="91425" tIns="45700" rIns="91425" bIns="45700" anchor="t" anchorCtr="0">
            <a:noAutofit/>
          </a:bodyPr>
          <a:lstStyle/>
          <a:p>
            <a:pPr marL="0" indent="0" algn="ctr">
              <a:spcBef>
                <a:spcPts val="0"/>
              </a:spcBef>
              <a:spcAft>
                <a:spcPts val="0"/>
              </a:spcAft>
              <a:buNone/>
            </a:pPr>
            <a:r>
              <a:rPr lang="en-GB" sz="2000" b="1" dirty="0">
                <a:solidFill>
                  <a:schemeClr val="tx1"/>
                </a:solidFill>
                <a:effectLst/>
              </a:rPr>
              <a:t>Image Smart</a:t>
            </a:r>
          </a:p>
          <a:p>
            <a:pPr marL="0" indent="0" algn="ctr">
              <a:spcBef>
                <a:spcPts val="0"/>
              </a:spcBef>
              <a:spcAft>
                <a:spcPts val="0"/>
              </a:spcAft>
              <a:buNone/>
            </a:pPr>
            <a:endParaRPr lang="en-GB" sz="2000" dirty="0">
              <a:solidFill>
                <a:schemeClr val="tx1"/>
              </a:solidFill>
            </a:endParaRPr>
          </a:p>
          <a:p>
            <a:pPr marL="0" indent="0" algn="ctr">
              <a:spcBef>
                <a:spcPts val="0"/>
              </a:spcBef>
              <a:spcAft>
                <a:spcPts val="0"/>
              </a:spcAft>
              <a:buNone/>
            </a:pPr>
            <a:r>
              <a:rPr lang="en-GB" sz="2000" dirty="0">
                <a:solidFill>
                  <a:schemeClr val="tx1"/>
                </a:solidFill>
                <a:effectLst/>
              </a:rPr>
              <a:t>Take turns to tell each other stories using images. For example, drawings, mind maps etc.</a:t>
            </a:r>
          </a:p>
        </p:txBody>
      </p:sp>
      <p:sp>
        <p:nvSpPr>
          <p:cNvPr id="233" name="Google Shape;233;p11"/>
          <p:cNvSpPr txBox="1">
            <a:spLocks noGrp="1" noRot="1" noMove="1" noResize="1" noEditPoints="1" noAdjustHandles="1" noChangeArrowheads="1" noChangeShapeType="1"/>
          </p:cNvSpPr>
          <p:nvPr>
            <p:ph type="body" idx="3"/>
          </p:nvPr>
        </p:nvSpPr>
        <p:spPr>
          <a:xfrm>
            <a:off x="6008276" y="2441546"/>
            <a:ext cx="2360061" cy="3062876"/>
          </a:xfrm>
          <a:prstGeom prst="rect">
            <a:avLst/>
          </a:prstGeom>
          <a:noFill/>
          <a:ln>
            <a:noFill/>
          </a:ln>
        </p:spPr>
        <p:txBody>
          <a:bodyPr spcFirstLastPara="1" wrap="square" lIns="91425" tIns="45700" rIns="91425" bIns="45700" anchor="t" anchorCtr="0">
            <a:noAutofit/>
          </a:bodyPr>
          <a:lstStyle/>
          <a:p>
            <a:pPr marL="0" lvl="0" indent="0" algn="ctr">
              <a:lnSpc>
                <a:spcPct val="90000"/>
              </a:lnSpc>
              <a:spcBef>
                <a:spcPts val="0"/>
              </a:spcBef>
              <a:spcAft>
                <a:spcPts val="0"/>
              </a:spcAft>
              <a:buClr>
                <a:srgbClr val="01334E"/>
              </a:buClr>
              <a:buSzPts val="1600"/>
              <a:buNone/>
            </a:pPr>
            <a:r>
              <a:rPr lang="en-GB" sz="2000" b="1" dirty="0">
                <a:solidFill>
                  <a:schemeClr val="tx1"/>
                </a:solidFill>
              </a:rPr>
              <a:t>Logic Smart</a:t>
            </a:r>
          </a:p>
          <a:p>
            <a:pPr marL="127000" indent="0" algn="ctr">
              <a:buNone/>
            </a:pPr>
            <a:r>
              <a:rPr lang="en-IE" altLang="en-US" sz="2000" dirty="0">
                <a:solidFill>
                  <a:schemeClr val="tx1"/>
                </a:solidFill>
              </a:rPr>
              <a:t>Work together to rewrite 45 using only 4s.</a:t>
            </a:r>
          </a:p>
          <a:p>
            <a:pPr marL="127000" indent="0" algn="ctr">
              <a:buNone/>
            </a:pPr>
            <a:r>
              <a:rPr lang="en-IE" altLang="en-US" sz="2000" dirty="0">
                <a:solidFill>
                  <a:schemeClr val="tx1"/>
                </a:solidFill>
              </a:rPr>
              <a:t>You cannot multiply or subtract!</a:t>
            </a:r>
            <a:endParaRPr lang="en-GB" altLang="en-US" sz="2000" dirty="0">
              <a:solidFill>
                <a:schemeClr val="tx1"/>
              </a:solidFill>
            </a:endParaRPr>
          </a:p>
          <a:p>
            <a:pPr marL="0" lvl="0" indent="0" algn="l">
              <a:lnSpc>
                <a:spcPct val="90000"/>
              </a:lnSpc>
              <a:spcBef>
                <a:spcPts val="0"/>
              </a:spcBef>
              <a:spcAft>
                <a:spcPts val="0"/>
              </a:spcAft>
              <a:buClr>
                <a:srgbClr val="01334E"/>
              </a:buClr>
              <a:buSzPts val="1600"/>
              <a:buNone/>
            </a:pPr>
            <a:endParaRPr sz="2000" dirty="0">
              <a:solidFill>
                <a:schemeClr val="tx1"/>
              </a:solidFill>
            </a:endParaRPr>
          </a:p>
        </p:txBody>
      </p:sp>
      <p:sp>
        <p:nvSpPr>
          <p:cNvPr id="234" name="Google Shape;234;p11"/>
          <p:cNvSpPr txBox="1">
            <a:spLocks noGrp="1" noRot="1" noMove="1" noResize="1" noEditPoints="1" noAdjustHandles="1" noChangeArrowheads="1" noChangeShapeType="1"/>
          </p:cNvSpPr>
          <p:nvPr>
            <p:ph type="body" idx="4"/>
          </p:nvPr>
        </p:nvSpPr>
        <p:spPr>
          <a:xfrm>
            <a:off x="8798011" y="2436283"/>
            <a:ext cx="2360061" cy="3062876"/>
          </a:xfrm>
          <a:prstGeom prst="rect">
            <a:avLst/>
          </a:prstGeom>
          <a:noFill/>
          <a:ln>
            <a:noFill/>
          </a:ln>
        </p:spPr>
        <p:txBody>
          <a:bodyPr spcFirstLastPara="1" wrap="square" lIns="91425" tIns="45700" rIns="91425" bIns="45700" anchor="t" anchorCtr="0">
            <a:noAutofit/>
          </a:bodyPr>
          <a:lstStyle/>
          <a:p>
            <a:pPr marL="0" lvl="0" indent="0" algn="ctr">
              <a:lnSpc>
                <a:spcPct val="90000"/>
              </a:lnSpc>
              <a:spcBef>
                <a:spcPts val="0"/>
              </a:spcBef>
              <a:spcAft>
                <a:spcPts val="0"/>
              </a:spcAft>
              <a:buClr>
                <a:srgbClr val="01334E"/>
              </a:buClr>
              <a:buSzPts val="1600"/>
              <a:buNone/>
            </a:pPr>
            <a:r>
              <a:rPr lang="en-GB" sz="2000" b="1" dirty="0">
                <a:solidFill>
                  <a:schemeClr val="tx1"/>
                </a:solidFill>
              </a:rPr>
              <a:t>Nature Smart</a:t>
            </a:r>
          </a:p>
          <a:p>
            <a:pPr marL="0" lvl="0" indent="0" algn="ctr">
              <a:lnSpc>
                <a:spcPct val="90000"/>
              </a:lnSpc>
              <a:spcBef>
                <a:spcPts val="0"/>
              </a:spcBef>
              <a:spcAft>
                <a:spcPts val="0"/>
              </a:spcAft>
              <a:buClr>
                <a:srgbClr val="01334E"/>
              </a:buClr>
              <a:buSzPts val="1600"/>
              <a:buNone/>
            </a:pPr>
            <a:endParaRPr lang="en-GB" sz="2000" b="1" dirty="0">
              <a:solidFill>
                <a:schemeClr val="tx1"/>
              </a:solidFill>
            </a:endParaRPr>
          </a:p>
          <a:p>
            <a:pPr marL="0" lvl="0" indent="0" algn="ctr">
              <a:lnSpc>
                <a:spcPct val="90000"/>
              </a:lnSpc>
              <a:spcBef>
                <a:spcPts val="0"/>
              </a:spcBef>
              <a:spcAft>
                <a:spcPts val="0"/>
              </a:spcAft>
              <a:buClr>
                <a:srgbClr val="01334E"/>
              </a:buClr>
              <a:buSzPts val="1600"/>
              <a:buNone/>
            </a:pPr>
            <a:r>
              <a:rPr lang="en-GB" sz="2000" dirty="0">
                <a:solidFill>
                  <a:schemeClr val="tx1"/>
                </a:solidFill>
              </a:rPr>
              <a:t>Use references to items from nature to help you describe an idea or concept related to one of your other subjects.</a:t>
            </a:r>
            <a:endParaRPr lang="en-GB" altLang="en-US" sz="2000" dirty="0"/>
          </a:p>
          <a:p>
            <a:pPr marL="0" lvl="0" indent="0" algn="l">
              <a:lnSpc>
                <a:spcPct val="90000"/>
              </a:lnSpc>
              <a:spcBef>
                <a:spcPts val="0"/>
              </a:spcBef>
              <a:spcAft>
                <a:spcPts val="0"/>
              </a:spcAft>
              <a:buClr>
                <a:srgbClr val="01334E"/>
              </a:buClr>
              <a:buSzPts val="1600"/>
              <a:buNone/>
            </a:pPr>
            <a:endParaRPr lang="en-GB" sz="2000" dirty="0">
              <a:solidFill>
                <a:schemeClr val="tx1"/>
              </a:solidFill>
            </a:endParaRPr>
          </a:p>
        </p:txBody>
      </p:sp>
      <p:pic>
        <p:nvPicPr>
          <p:cNvPr id="3" name="Google Shape;425;p21" descr="Shape, square&#10;&#10;Description automatically generated">
            <a:extLst>
              <a:ext uri="{FF2B5EF4-FFF2-40B4-BE49-F238E27FC236}">
                <a16:creationId xmlns:a16="http://schemas.microsoft.com/office/drawing/2014/main" id="{E9EDD523-8763-8B4A-BDF0-3869C818E109}"/>
              </a:ext>
            </a:extLst>
          </p:cNvPr>
          <p:cNvPicPr preferRelativeResize="0"/>
          <p:nvPr/>
        </p:nvPicPr>
        <p:blipFill rotWithShape="1">
          <a:blip r:embed="rId3">
            <a:alphaModFix/>
          </a:blip>
          <a:srcRect/>
          <a:stretch/>
        </p:blipFill>
        <p:spPr>
          <a:xfrm rot="16200000">
            <a:off x="10597807" y="684547"/>
            <a:ext cx="1759983" cy="823346"/>
          </a:xfrm>
          <a:prstGeom prst="rect">
            <a:avLst/>
          </a:prstGeom>
          <a:noFill/>
          <a:ln>
            <a:noFill/>
          </a:ln>
        </p:spPr>
      </p:pic>
      <p:pic>
        <p:nvPicPr>
          <p:cNvPr id="6" name="Google Shape;346;p19" descr="Icon&#10;&#10;Description automatically generated">
            <a:extLst>
              <a:ext uri="{FF2B5EF4-FFF2-40B4-BE49-F238E27FC236}">
                <a16:creationId xmlns:a16="http://schemas.microsoft.com/office/drawing/2014/main" id="{1B282B58-30A7-7B03-C594-6D7307F16EBD}"/>
              </a:ext>
            </a:extLst>
          </p:cNvPr>
          <p:cNvPicPr preferRelativeResize="0"/>
          <p:nvPr/>
        </p:nvPicPr>
        <p:blipFill rotWithShape="1">
          <a:blip r:embed="rId4">
            <a:alphaModFix/>
          </a:blip>
          <a:srcRect/>
          <a:stretch/>
        </p:blipFill>
        <p:spPr>
          <a:xfrm>
            <a:off x="10974178" y="1001203"/>
            <a:ext cx="1007241" cy="1007241"/>
          </a:xfrm>
          <a:prstGeom prst="rect">
            <a:avLst/>
          </a:prstGeom>
          <a:noFill/>
          <a:ln>
            <a:noFill/>
          </a:ln>
        </p:spPr>
      </p:pic>
      <p:pic>
        <p:nvPicPr>
          <p:cNvPr id="7" name="Google Shape;330;p19" descr="A picture containing text&#10;&#10;Description automatically generated">
            <a:extLst>
              <a:ext uri="{FF2B5EF4-FFF2-40B4-BE49-F238E27FC236}">
                <a16:creationId xmlns:a16="http://schemas.microsoft.com/office/drawing/2014/main" id="{79CA3544-4D5C-A128-84EE-F7E4D6D14C7C}"/>
              </a:ext>
            </a:extLst>
          </p:cNvPr>
          <p:cNvPicPr preferRelativeResize="0"/>
          <p:nvPr/>
        </p:nvPicPr>
        <p:blipFill rotWithShape="1">
          <a:blip r:embed="rId5">
            <a:alphaModFix/>
          </a:blip>
          <a:srcRect/>
          <a:stretch/>
        </p:blipFill>
        <p:spPr>
          <a:xfrm>
            <a:off x="10974178" y="177416"/>
            <a:ext cx="1007241" cy="100724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1">
                                            <p:txEl>
                                              <p:pRg st="0" end="0"/>
                                            </p:txEl>
                                          </p:spTgt>
                                        </p:tgtEl>
                                        <p:attrNameLst>
                                          <p:attrName>style.visibility</p:attrName>
                                        </p:attrNameLst>
                                      </p:cBhvr>
                                      <p:to>
                                        <p:strVal val="visible"/>
                                      </p:to>
                                    </p:set>
                                    <p:animEffect transition="in" filter="fade">
                                      <p:cBhvr>
                                        <p:cTn id="7" dur="500"/>
                                        <p:tgtEl>
                                          <p:spTgt spid="23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1">
                                            <p:txEl>
                                              <p:pRg st="2" end="2"/>
                                            </p:txEl>
                                          </p:spTgt>
                                        </p:tgtEl>
                                        <p:attrNameLst>
                                          <p:attrName>style.visibility</p:attrName>
                                        </p:attrNameLst>
                                      </p:cBhvr>
                                      <p:to>
                                        <p:strVal val="visible"/>
                                      </p:to>
                                    </p:set>
                                    <p:animEffect transition="in" filter="fade">
                                      <p:cBhvr>
                                        <p:cTn id="10" dur="500"/>
                                        <p:tgtEl>
                                          <p:spTgt spid="231">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2">
                                            <p:txEl>
                                              <p:pRg st="0" end="0"/>
                                            </p:txEl>
                                          </p:spTgt>
                                        </p:tgtEl>
                                        <p:attrNameLst>
                                          <p:attrName>style.visibility</p:attrName>
                                        </p:attrNameLst>
                                      </p:cBhvr>
                                      <p:to>
                                        <p:strVal val="visible"/>
                                      </p:to>
                                    </p:set>
                                    <p:animEffect transition="in" filter="fade">
                                      <p:cBhvr>
                                        <p:cTn id="13" dur="500"/>
                                        <p:tgtEl>
                                          <p:spTgt spid="232">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2">
                                            <p:txEl>
                                              <p:pRg st="2" end="2"/>
                                            </p:txEl>
                                          </p:spTgt>
                                        </p:tgtEl>
                                        <p:attrNameLst>
                                          <p:attrName>style.visibility</p:attrName>
                                        </p:attrNameLst>
                                      </p:cBhvr>
                                      <p:to>
                                        <p:strVal val="visible"/>
                                      </p:to>
                                    </p:set>
                                    <p:animEffect transition="in" filter="fade">
                                      <p:cBhvr>
                                        <p:cTn id="16" dur="500"/>
                                        <p:tgtEl>
                                          <p:spTgt spid="232">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3">
                                            <p:txEl>
                                              <p:pRg st="0" end="0"/>
                                            </p:txEl>
                                          </p:spTgt>
                                        </p:tgtEl>
                                        <p:attrNameLst>
                                          <p:attrName>style.visibility</p:attrName>
                                        </p:attrNameLst>
                                      </p:cBhvr>
                                      <p:to>
                                        <p:strVal val="visible"/>
                                      </p:to>
                                    </p:set>
                                    <p:animEffect transition="in" filter="fade">
                                      <p:cBhvr>
                                        <p:cTn id="19" dur="500"/>
                                        <p:tgtEl>
                                          <p:spTgt spid="233">
                                            <p:txEl>
                                              <p:pRg st="0" end="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3">
                                            <p:txEl>
                                              <p:pRg st="1" end="1"/>
                                            </p:txEl>
                                          </p:spTgt>
                                        </p:tgtEl>
                                        <p:attrNameLst>
                                          <p:attrName>style.visibility</p:attrName>
                                        </p:attrNameLst>
                                      </p:cBhvr>
                                      <p:to>
                                        <p:strVal val="visible"/>
                                      </p:to>
                                    </p:set>
                                    <p:animEffect transition="in" filter="fade">
                                      <p:cBhvr>
                                        <p:cTn id="22" dur="500"/>
                                        <p:tgtEl>
                                          <p:spTgt spid="233">
                                            <p:txEl>
                                              <p:pRg st="1" end="1"/>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3">
                                            <p:txEl>
                                              <p:pRg st="2" end="2"/>
                                            </p:txEl>
                                          </p:spTgt>
                                        </p:tgtEl>
                                        <p:attrNameLst>
                                          <p:attrName>style.visibility</p:attrName>
                                        </p:attrNameLst>
                                      </p:cBhvr>
                                      <p:to>
                                        <p:strVal val="visible"/>
                                      </p:to>
                                    </p:set>
                                    <p:animEffect transition="in" filter="fade">
                                      <p:cBhvr>
                                        <p:cTn id="25" dur="500"/>
                                        <p:tgtEl>
                                          <p:spTgt spid="233">
                                            <p:txEl>
                                              <p:pRg st="2" end="2"/>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34">
                                            <p:txEl>
                                              <p:pRg st="0" end="0"/>
                                            </p:txEl>
                                          </p:spTgt>
                                        </p:tgtEl>
                                        <p:attrNameLst>
                                          <p:attrName>style.visibility</p:attrName>
                                        </p:attrNameLst>
                                      </p:cBhvr>
                                      <p:to>
                                        <p:strVal val="visible"/>
                                      </p:to>
                                    </p:set>
                                    <p:animEffect transition="in" filter="fade">
                                      <p:cBhvr>
                                        <p:cTn id="28" dur="500"/>
                                        <p:tgtEl>
                                          <p:spTgt spid="234">
                                            <p:txEl>
                                              <p:pRg st="0" end="0"/>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34">
                                            <p:txEl>
                                              <p:pRg st="2" end="2"/>
                                            </p:txEl>
                                          </p:spTgt>
                                        </p:tgtEl>
                                        <p:attrNameLst>
                                          <p:attrName>style.visibility</p:attrName>
                                        </p:attrNameLst>
                                      </p:cBhvr>
                                      <p:to>
                                        <p:strVal val="visible"/>
                                      </p:to>
                                    </p:set>
                                    <p:animEffect transition="in" filter="fade">
                                      <p:cBhvr>
                                        <p:cTn id="31" dur="500"/>
                                        <p:tgtEl>
                                          <p:spTgt spid="23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 grpId="0" uiExpand="1" build="p"/>
      <p:bldP spid="232" grpId="0" uiExpand="1" build="p"/>
      <p:bldP spid="233" grpId="0" uiExpand="1" build="p"/>
      <p:bldP spid="234"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1, Activity 3</a:t>
            </a:r>
            <a:endParaRPr dirty="0"/>
          </a:p>
        </p:txBody>
      </p:sp>
      <p:sp>
        <p:nvSpPr>
          <p:cNvPr id="197" name="Google Shape;197;p7"/>
          <p:cNvSpPr txBox="1">
            <a:spLocks noGrp="1"/>
          </p:cNvSpPr>
          <p:nvPr>
            <p:ph type="body" idx="1"/>
          </p:nvPr>
        </p:nvSpPr>
        <p:spPr>
          <a:xfrm>
            <a:off x="2339383" y="766800"/>
            <a:ext cx="8441724" cy="1591126"/>
          </a:xfrm>
          <a:prstGeom prst="rect">
            <a:avLst/>
          </a:prstGeom>
          <a:noFill/>
          <a:ln>
            <a:noFill/>
          </a:ln>
        </p:spPr>
        <p:txBody>
          <a:bodyPr spcFirstLastPara="1" wrap="square" lIns="91425" tIns="45700" rIns="91425" bIns="45700" anchor="t" anchorCtr="0">
            <a:noAutofit/>
          </a:bodyPr>
          <a:lstStyle/>
          <a:p>
            <a:pPr marL="0" lvl="0" indent="0" rtl="0" fontAlgn="base">
              <a:buNone/>
              <a:tabLst>
                <a:tab pos="457200" algn="l"/>
              </a:tabLst>
            </a:pPr>
            <a:r>
              <a:rPr lang="en-GB" sz="3600" b="1" dirty="0"/>
              <a:t>Is </a:t>
            </a:r>
            <a:r>
              <a:rPr lang="en-GB" sz="3600" b="1" dirty="0">
                <a:solidFill>
                  <a:schemeClr val="bg1"/>
                </a:solidFill>
                <a:effectLst/>
                <a:latin typeface="Arial" panose="020B0604020202020204" pitchFamily="34" charset="0"/>
                <a:ea typeface="Times New Roman" panose="02020603050405020304" pitchFamily="18" charset="0"/>
              </a:rPr>
              <a:t>your career as a teacher what you thought it would be?</a:t>
            </a:r>
            <a:endParaRPr sz="3600" dirty="0"/>
          </a:p>
        </p:txBody>
      </p:sp>
      <p:pic>
        <p:nvPicPr>
          <p:cNvPr id="198" name="Google Shape;198;p7" descr="Icon&#10;&#10;Description automatically generated with low confidence"/>
          <p:cNvPicPr preferRelativeResize="0"/>
          <p:nvPr/>
        </p:nvPicPr>
        <p:blipFill rotWithShape="1">
          <a:blip r:embed="rId3">
            <a:alphaModFix/>
          </a:blip>
          <a:srcRect/>
          <a:stretch/>
        </p:blipFill>
        <p:spPr>
          <a:xfrm>
            <a:off x="1870076" y="2064306"/>
            <a:ext cx="621324" cy="433659"/>
          </a:xfrm>
          <a:prstGeom prst="rect">
            <a:avLst/>
          </a:prstGeom>
          <a:noFill/>
          <a:ln>
            <a:noFill/>
          </a:ln>
        </p:spPr>
      </p:pic>
      <p:pic>
        <p:nvPicPr>
          <p:cNvPr id="199" name="Google Shape;199;p7" descr="Icon&#10;&#10;Description automatically generated with low confidence"/>
          <p:cNvPicPr preferRelativeResize="0"/>
          <p:nvPr/>
        </p:nvPicPr>
        <p:blipFill rotWithShape="1">
          <a:blip r:embed="rId3">
            <a:alphaModFix/>
          </a:blip>
          <a:srcRect/>
          <a:stretch/>
        </p:blipFill>
        <p:spPr>
          <a:xfrm rot="10800000">
            <a:off x="10374017" y="4445678"/>
            <a:ext cx="621324" cy="433659"/>
          </a:xfrm>
          <a:prstGeom prst="rect">
            <a:avLst/>
          </a:prstGeom>
          <a:noFill/>
          <a:ln>
            <a:noFill/>
          </a:ln>
        </p:spPr>
      </p:pic>
      <p:pic>
        <p:nvPicPr>
          <p:cNvPr id="200" name="Google Shape;200;p7" descr="Shape, circle&#10;&#10;Description automatically generated"/>
          <p:cNvPicPr preferRelativeResize="0"/>
          <p:nvPr/>
        </p:nvPicPr>
        <p:blipFill rotWithShape="1">
          <a:blip r:embed="rId4">
            <a:alphaModFix/>
          </a:blip>
          <a:srcRect/>
          <a:stretch/>
        </p:blipFill>
        <p:spPr>
          <a:xfrm>
            <a:off x="633536" y="3883085"/>
            <a:ext cx="2473080" cy="2597029"/>
          </a:xfrm>
          <a:prstGeom prst="rect">
            <a:avLst/>
          </a:prstGeom>
          <a:noFill/>
          <a:ln>
            <a:noFill/>
          </a:ln>
        </p:spPr>
      </p:pic>
      <p:sp>
        <p:nvSpPr>
          <p:cNvPr id="8" name="Google Shape;197;p7">
            <a:extLst>
              <a:ext uri="{FF2B5EF4-FFF2-40B4-BE49-F238E27FC236}">
                <a16:creationId xmlns:a16="http://schemas.microsoft.com/office/drawing/2014/main" id="{B947CB4B-1195-37C6-4441-E71D41793D37}"/>
              </a:ext>
            </a:extLst>
          </p:cNvPr>
          <p:cNvSpPr txBox="1">
            <a:spLocks/>
          </p:cNvSpPr>
          <p:nvPr/>
        </p:nvSpPr>
        <p:spPr>
          <a:xfrm>
            <a:off x="2789185" y="2078158"/>
            <a:ext cx="7532739" cy="1077358"/>
          </a:xfrm>
          <a:prstGeom prst="rect">
            <a:avLst/>
          </a:prstGeom>
          <a:solidFill>
            <a:srgbClr val="01334E"/>
          </a:solid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1pPr>
            <a:lvl2pPr marL="914400" marR="0" lvl="1"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marL="0" indent="0" algn="ctr">
              <a:lnSpc>
                <a:spcPct val="100000"/>
              </a:lnSpc>
              <a:spcBef>
                <a:spcPts val="0"/>
              </a:spcBef>
              <a:buSzPts val="4000"/>
              <a:buNone/>
            </a:pPr>
            <a:r>
              <a:rPr lang="en-GB" sz="2000" kern="100" dirty="0">
                <a:effectLst/>
                <a:latin typeface="+mn-lt"/>
                <a:ea typeface="Aptos" panose="020B0004020202020204" pitchFamily="34" charset="0"/>
                <a:cs typeface="Arial" panose="020B0604020202020204" pitchFamily="34" charset="0"/>
              </a:rPr>
              <a:t>I used to think that if you’re not talking, you’re not teaching. I thought that if someone came in and I wasn’t talking it would be like as if I wasn’t doing anything. Teaching is a journey really. Now, I’m much more about reflection and trying to get students to move their own learning forward. </a:t>
            </a:r>
          </a:p>
          <a:p>
            <a:pPr marL="0" indent="0" algn="ctr">
              <a:lnSpc>
                <a:spcPct val="100000"/>
              </a:lnSpc>
              <a:spcBef>
                <a:spcPts val="0"/>
              </a:spcBef>
              <a:buSzPts val="4000"/>
              <a:buNone/>
            </a:pPr>
            <a:endParaRPr lang="en-GB" sz="2000" kern="100" dirty="0">
              <a:latin typeface="+mn-lt"/>
              <a:ea typeface="Aptos" panose="020B0004020202020204" pitchFamily="34" charset="0"/>
              <a:cs typeface="Arial" panose="020B0604020202020204" pitchFamily="34" charset="0"/>
            </a:endParaRPr>
          </a:p>
          <a:p>
            <a:pPr marL="0" indent="0" algn="ctr">
              <a:lnSpc>
                <a:spcPct val="100000"/>
              </a:lnSpc>
              <a:spcBef>
                <a:spcPts val="0"/>
              </a:spcBef>
              <a:buSzPts val="4000"/>
              <a:buNone/>
            </a:pPr>
            <a:r>
              <a:rPr lang="en-GB" sz="2000" kern="100" dirty="0">
                <a:effectLst/>
                <a:latin typeface="+mn-lt"/>
                <a:ea typeface="Aptos" panose="020B0004020202020204" pitchFamily="34" charset="0"/>
                <a:cs typeface="Arial" panose="020B0604020202020204" pitchFamily="34" charset="0"/>
              </a:rPr>
              <a:t>I have a broad spectrum of students. One of the key things that I have to do is be able to reach all the learners in my class. </a:t>
            </a:r>
          </a:p>
          <a:p>
            <a:pPr marL="0" indent="0" algn="ctr">
              <a:lnSpc>
                <a:spcPct val="100000"/>
              </a:lnSpc>
              <a:spcBef>
                <a:spcPts val="0"/>
              </a:spcBef>
              <a:buSzPts val="4000"/>
              <a:buNone/>
            </a:pPr>
            <a:r>
              <a:rPr lang="en-GB" sz="2000" kern="100" dirty="0">
                <a:effectLst/>
                <a:latin typeface="+mn-lt"/>
                <a:ea typeface="Aptos" panose="020B0004020202020204" pitchFamily="34" charset="0"/>
                <a:cs typeface="Arial" panose="020B0604020202020204" pitchFamily="34" charset="0"/>
              </a:rPr>
              <a:t>I try to take a step back and facilitate them to learn. </a:t>
            </a:r>
          </a:p>
          <a:p>
            <a:pPr marL="0" indent="0" algn="ctr">
              <a:lnSpc>
                <a:spcPct val="100000"/>
              </a:lnSpc>
              <a:spcBef>
                <a:spcPts val="0"/>
              </a:spcBef>
              <a:buSzPts val="4000"/>
              <a:buNone/>
            </a:pPr>
            <a:endParaRPr lang="en-GB" sz="2000" kern="100" dirty="0">
              <a:latin typeface="+mn-lt"/>
              <a:ea typeface="Aptos" panose="020B0004020202020204" pitchFamily="34" charset="0"/>
              <a:cs typeface="Arial" panose="020B0604020202020204" pitchFamily="34" charset="0"/>
            </a:endParaRPr>
          </a:p>
          <a:p>
            <a:pPr marL="0" indent="0" algn="ctr">
              <a:lnSpc>
                <a:spcPct val="100000"/>
              </a:lnSpc>
              <a:spcBef>
                <a:spcPts val="0"/>
              </a:spcBef>
              <a:buSzPts val="4000"/>
              <a:buFont typeface="Arial"/>
              <a:buNone/>
            </a:pPr>
            <a:endParaRPr lang="en-IE" sz="2000" dirty="0">
              <a:latin typeface="+mn-lt"/>
            </a:endParaRPr>
          </a:p>
        </p:txBody>
      </p:sp>
      <p:pic>
        <p:nvPicPr>
          <p:cNvPr id="3" name="Picture 2" descr="Icon&#10;&#10;Description automatically generated">
            <a:extLst>
              <a:ext uri="{FF2B5EF4-FFF2-40B4-BE49-F238E27FC236}">
                <a16:creationId xmlns:a16="http://schemas.microsoft.com/office/drawing/2014/main" id="{1FBBA115-F0C8-BBD6-6E78-125921E3760C}"/>
              </a:ext>
            </a:extLst>
          </p:cNvPr>
          <p:cNvPicPr>
            <a:picLocks noChangeAspect="1"/>
          </p:cNvPicPr>
          <p:nvPr/>
        </p:nvPicPr>
        <p:blipFill>
          <a:blip r:embed="rId5"/>
          <a:stretch>
            <a:fillRect/>
          </a:stretch>
        </p:blipFill>
        <p:spPr>
          <a:xfrm>
            <a:off x="963203" y="4276301"/>
            <a:ext cx="1935163" cy="1960563"/>
          </a:xfrm>
          <a:prstGeom prst="rect">
            <a:avLst/>
          </a:prstGeom>
        </p:spPr>
      </p:pic>
      <p:pic>
        <p:nvPicPr>
          <p:cNvPr id="4" name="Google Shape;425;p21" descr="Shape, square&#10;&#10;Description automatically generated">
            <a:extLst>
              <a:ext uri="{FF2B5EF4-FFF2-40B4-BE49-F238E27FC236}">
                <a16:creationId xmlns:a16="http://schemas.microsoft.com/office/drawing/2014/main" id="{BF2C6ED1-1F41-4F5C-6217-63CA541AB821}"/>
              </a:ext>
            </a:extLst>
          </p:cNvPr>
          <p:cNvPicPr preferRelativeResize="0"/>
          <p:nvPr/>
        </p:nvPicPr>
        <p:blipFill rotWithShape="1">
          <a:blip r:embed="rId6">
            <a:alphaModFix/>
          </a:blip>
          <a:srcRect/>
          <a:stretch/>
        </p:blipFill>
        <p:spPr>
          <a:xfrm rot="16200000">
            <a:off x="11111180" y="985999"/>
            <a:ext cx="1007241" cy="823346"/>
          </a:xfrm>
          <a:prstGeom prst="rect">
            <a:avLst/>
          </a:prstGeom>
          <a:noFill/>
          <a:ln>
            <a:noFill/>
          </a:ln>
        </p:spPr>
      </p:pic>
      <p:pic>
        <p:nvPicPr>
          <p:cNvPr id="27" name="Picture 26" descr="Icon&#10;&#10;Description automatically generated">
            <a:extLst>
              <a:ext uri="{FF2B5EF4-FFF2-40B4-BE49-F238E27FC236}">
                <a16:creationId xmlns:a16="http://schemas.microsoft.com/office/drawing/2014/main" id="{EFB70676-6784-19E0-2864-FA94D7A9749D}"/>
              </a:ext>
            </a:extLst>
          </p:cNvPr>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11111179" y="894051"/>
            <a:ext cx="1007241" cy="100724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1, Activity 4: Worksheet</a:t>
            </a:r>
            <a:endParaRPr dirty="0"/>
          </a:p>
        </p:txBody>
      </p:sp>
      <p:graphicFrame>
        <p:nvGraphicFramePr>
          <p:cNvPr id="1029" name="Table 1029">
            <a:extLst>
              <a:ext uri="{FF2B5EF4-FFF2-40B4-BE49-F238E27FC236}">
                <a16:creationId xmlns:a16="http://schemas.microsoft.com/office/drawing/2014/main" id="{A13ADB8C-2409-4466-7493-62DEAC72FFEC}"/>
              </a:ext>
            </a:extLst>
          </p:cNvPr>
          <p:cNvGraphicFramePr>
            <a:graphicFrameLocks noGrp="1"/>
          </p:cNvGraphicFramePr>
          <p:nvPr>
            <p:extLst>
              <p:ext uri="{D42A27DB-BD31-4B8C-83A1-F6EECF244321}">
                <p14:modId xmlns:p14="http://schemas.microsoft.com/office/powerpoint/2010/main" val="1348479987"/>
              </p:ext>
            </p:extLst>
          </p:nvPr>
        </p:nvGraphicFramePr>
        <p:xfrm>
          <a:off x="356287" y="969817"/>
          <a:ext cx="10838185" cy="5486400"/>
        </p:xfrm>
        <a:graphic>
          <a:graphicData uri="http://schemas.openxmlformats.org/drawingml/2006/table">
            <a:tbl>
              <a:tblPr firstRow="1" bandRow="1">
                <a:tableStyleId>{D0C22D7A-A71E-4F7F-B25F-03412A6EF1EF}</a:tableStyleId>
              </a:tblPr>
              <a:tblGrid>
                <a:gridCol w="1968093">
                  <a:extLst>
                    <a:ext uri="{9D8B030D-6E8A-4147-A177-3AD203B41FA5}">
                      <a16:colId xmlns:a16="http://schemas.microsoft.com/office/drawing/2014/main" val="385875134"/>
                    </a:ext>
                  </a:extLst>
                </a:gridCol>
                <a:gridCol w="3107134">
                  <a:extLst>
                    <a:ext uri="{9D8B030D-6E8A-4147-A177-3AD203B41FA5}">
                      <a16:colId xmlns:a16="http://schemas.microsoft.com/office/drawing/2014/main" val="3168789737"/>
                    </a:ext>
                  </a:extLst>
                </a:gridCol>
                <a:gridCol w="2881479">
                  <a:extLst>
                    <a:ext uri="{9D8B030D-6E8A-4147-A177-3AD203B41FA5}">
                      <a16:colId xmlns:a16="http://schemas.microsoft.com/office/drawing/2014/main" val="3373704586"/>
                    </a:ext>
                  </a:extLst>
                </a:gridCol>
                <a:gridCol w="2881479">
                  <a:extLst>
                    <a:ext uri="{9D8B030D-6E8A-4147-A177-3AD203B41FA5}">
                      <a16:colId xmlns:a16="http://schemas.microsoft.com/office/drawing/2014/main" val="3459732687"/>
                    </a:ext>
                  </a:extLst>
                </a:gridCol>
              </a:tblGrid>
              <a:tr h="854698">
                <a:tc>
                  <a:txBody>
                    <a:bodyPr/>
                    <a:lstStyle/>
                    <a:p>
                      <a:r>
                        <a:rPr lang="en-IE" sz="2000" dirty="0"/>
                        <a:t>Type of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solidFill>
                      <a:srgbClr val="E7D1F5"/>
                    </a:solidFill>
                  </a:tcPr>
                </a:tc>
                <a:tc>
                  <a:txBody>
                    <a:bodyPr/>
                    <a:lstStyle/>
                    <a:p>
                      <a:pPr algn="ctr" rtl="0"/>
                      <a:r>
                        <a:rPr lang="en-IE" sz="2000" dirty="0"/>
                        <a:t>Subjects or short courses where we already or can </a:t>
                      </a:r>
                      <a:r>
                        <a:rPr lang="en-IE" sz="2000" u="sng" dirty="0"/>
                        <a:t>really </a:t>
                      </a:r>
                      <a:r>
                        <a:rPr lang="en-IE" sz="2000" dirty="0"/>
                        <a:t>use or develop this type of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solidFill>
                      <a:srgbClr val="E7D1F5"/>
                    </a:solidFill>
                  </a:tcPr>
                </a:tc>
                <a:tc>
                  <a:txBody>
                    <a:bodyPr/>
                    <a:lstStyle/>
                    <a:p>
                      <a:pPr algn="ctr"/>
                      <a:r>
                        <a:rPr lang="en-IE" sz="2000" dirty="0"/>
                        <a:t>Cross-curricular or extra-curricular activities where we already or can </a:t>
                      </a:r>
                      <a:r>
                        <a:rPr lang="en-IE" sz="2000" u="sng" dirty="0"/>
                        <a:t>really </a:t>
                      </a:r>
                      <a:r>
                        <a:rPr lang="en-IE" sz="2000" dirty="0"/>
                        <a:t>use or develop this type of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solidFill>
                      <a:srgbClr val="E7D1F5"/>
                    </a:solidFill>
                  </a:tcPr>
                </a:tc>
                <a:tc>
                  <a:txBody>
                    <a:bodyPr/>
                    <a:lstStyle/>
                    <a:p>
                      <a:pPr algn="ctr"/>
                      <a:r>
                        <a:rPr lang="en-IE" sz="2000" dirty="0"/>
                        <a:t>Jobs or career that match this type of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solidFill>
                      <a:srgbClr val="E7D1F5"/>
                    </a:solidFill>
                  </a:tcPr>
                </a:tc>
                <a:extLst>
                  <a:ext uri="{0D108BD9-81ED-4DB2-BD59-A6C34878D82A}">
                    <a16:rowId xmlns:a16="http://schemas.microsoft.com/office/drawing/2014/main" val="1402956197"/>
                  </a:ext>
                </a:extLst>
              </a:tr>
              <a:tr h="270916">
                <a:tc>
                  <a:txBody>
                    <a:bodyPr/>
                    <a:lstStyle/>
                    <a:p>
                      <a:r>
                        <a:rPr lang="en-IE" sz="1800" dirty="0"/>
                        <a:t>Body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8796574"/>
                  </a:ext>
                </a:extLst>
              </a:tr>
              <a:tr h="258999">
                <a:tc>
                  <a:txBody>
                    <a:bodyPr/>
                    <a:lstStyle/>
                    <a:p>
                      <a:r>
                        <a:rPr lang="en-IE" sz="1800" dirty="0"/>
                        <a:t>Word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9476836"/>
                  </a:ext>
                </a:extLst>
              </a:tr>
              <a:tr h="259660">
                <a:tc>
                  <a:txBody>
                    <a:bodyPr/>
                    <a:lstStyle/>
                    <a:p>
                      <a:r>
                        <a:rPr lang="en-IE" sz="1800" dirty="0"/>
                        <a:t>People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8390405"/>
                  </a:ext>
                </a:extLst>
              </a:tr>
              <a:tr h="258999">
                <a:tc>
                  <a:txBody>
                    <a:bodyPr/>
                    <a:lstStyle/>
                    <a:p>
                      <a:r>
                        <a:rPr lang="en-IE" sz="1800" dirty="0"/>
                        <a:t>Self-Smart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2762980"/>
                  </a:ext>
                </a:extLst>
              </a:tr>
              <a:tr h="290612">
                <a:tc>
                  <a:txBody>
                    <a:bodyPr/>
                    <a:lstStyle/>
                    <a:p>
                      <a:r>
                        <a:rPr lang="en-IE" sz="1800" dirty="0"/>
                        <a:t>Sound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8448307"/>
                  </a:ext>
                </a:extLst>
              </a:tr>
              <a:tr h="258999">
                <a:tc>
                  <a:txBody>
                    <a:bodyPr/>
                    <a:lstStyle/>
                    <a:p>
                      <a:r>
                        <a:rPr lang="en-IE" sz="1800" dirty="0"/>
                        <a:t>Image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8090736"/>
                  </a:ext>
                </a:extLst>
              </a:tr>
              <a:tr h="258999">
                <a:tc>
                  <a:txBody>
                    <a:bodyPr/>
                    <a:lstStyle/>
                    <a:p>
                      <a:r>
                        <a:rPr lang="en-IE" sz="1800" dirty="0"/>
                        <a:t>Logic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3543777"/>
                  </a:ext>
                </a:extLst>
              </a:tr>
              <a:tr h="258999">
                <a:tc>
                  <a:txBody>
                    <a:bodyPr/>
                    <a:lstStyle/>
                    <a:p>
                      <a:r>
                        <a:rPr lang="en-IE" sz="1800" dirty="0"/>
                        <a:t>Nature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3822786"/>
                  </a:ext>
                </a:extLst>
              </a:tr>
              <a:tr h="559455">
                <a:tc>
                  <a:txBody>
                    <a:bodyPr/>
                    <a:lstStyle/>
                    <a:p>
                      <a:r>
                        <a:rPr lang="en-IE" sz="1800" dirty="0">
                          <a:solidFill>
                            <a:schemeClr val="bg1">
                              <a:lumMod val="65000"/>
                            </a:schemeClr>
                          </a:solidFill>
                        </a:rPr>
                        <a:t>Another type of smart…</a:t>
                      </a:r>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IE" dirty="0"/>
                    </a:p>
                  </a:txBody>
                  <a:tcPr>
                    <a:lnL w="12700" cap="flat" cmpd="sng" algn="ctr">
                      <a:solidFill>
                        <a:srgbClr val="A958DD"/>
                      </a:solidFill>
                      <a:prstDash val="solid"/>
                      <a:round/>
                      <a:headEnd type="none" w="med" len="med"/>
                      <a:tailEnd type="none" w="med" len="med"/>
                    </a:lnL>
                    <a:lnR w="12700" cap="flat" cmpd="sng" algn="ctr">
                      <a:solidFill>
                        <a:srgbClr val="A958DD"/>
                      </a:solidFill>
                      <a:prstDash val="solid"/>
                      <a:round/>
                      <a:headEnd type="none" w="med" len="med"/>
                      <a:tailEnd type="none" w="med" len="med"/>
                    </a:lnR>
                    <a:lnT w="12700" cap="flat" cmpd="sng" algn="ctr">
                      <a:solidFill>
                        <a:srgbClr val="A958DD"/>
                      </a:solidFill>
                      <a:prstDash val="solid"/>
                      <a:round/>
                      <a:headEnd type="none" w="med" len="med"/>
                      <a:tailEnd type="none" w="med" len="med"/>
                    </a:lnT>
                    <a:lnB w="12700" cap="flat" cmpd="sng" algn="ctr">
                      <a:solidFill>
                        <a:srgbClr val="A958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3483394"/>
                  </a:ext>
                </a:extLst>
              </a:tr>
            </a:tbl>
          </a:graphicData>
        </a:graphic>
      </p:graphicFrame>
      <p:grpSp>
        <p:nvGrpSpPr>
          <p:cNvPr id="2" name="Group 1">
            <a:extLst>
              <a:ext uri="{FF2B5EF4-FFF2-40B4-BE49-F238E27FC236}">
                <a16:creationId xmlns:a16="http://schemas.microsoft.com/office/drawing/2014/main" id="{88901890-7EFA-89BC-D60B-E6C6E81D7D90}"/>
              </a:ext>
            </a:extLst>
          </p:cNvPr>
          <p:cNvGrpSpPr/>
          <p:nvPr/>
        </p:nvGrpSpPr>
        <p:grpSpPr>
          <a:xfrm>
            <a:off x="11184759" y="969817"/>
            <a:ext cx="1007241" cy="2601305"/>
            <a:chOff x="11042770" y="0"/>
            <a:chExt cx="1007241" cy="2601305"/>
          </a:xfrm>
        </p:grpSpPr>
        <p:pic>
          <p:nvPicPr>
            <p:cNvPr id="3" name="Google Shape;337;p19" descr="Icon&#10;&#10;Description automatically generated">
              <a:extLst>
                <a:ext uri="{FF2B5EF4-FFF2-40B4-BE49-F238E27FC236}">
                  <a16:creationId xmlns:a16="http://schemas.microsoft.com/office/drawing/2014/main" id="{0F71800D-C8EE-93D3-6AF5-1D0B8BD6ACBE}"/>
                </a:ext>
              </a:extLst>
            </p:cNvPr>
            <p:cNvPicPr preferRelativeResize="0"/>
            <p:nvPr/>
          </p:nvPicPr>
          <p:blipFill rotWithShape="1">
            <a:blip r:embed="rId3">
              <a:alphaModFix/>
            </a:blip>
            <a:srcRect/>
            <a:stretch/>
          </p:blipFill>
          <p:spPr>
            <a:xfrm>
              <a:off x="11042770" y="811462"/>
              <a:ext cx="1007241" cy="1007241"/>
            </a:xfrm>
            <a:prstGeom prst="rect">
              <a:avLst/>
            </a:prstGeom>
            <a:noFill/>
            <a:ln>
              <a:noFill/>
            </a:ln>
          </p:spPr>
        </p:pic>
        <p:pic>
          <p:nvPicPr>
            <p:cNvPr id="4" name="Google Shape;331;p19" descr="Icon&#10;&#10;Description automatically generated">
              <a:extLst>
                <a:ext uri="{FF2B5EF4-FFF2-40B4-BE49-F238E27FC236}">
                  <a16:creationId xmlns:a16="http://schemas.microsoft.com/office/drawing/2014/main" id="{4212491A-F6DB-BA83-6EE4-AC1DFB7AF290}"/>
                </a:ext>
              </a:extLst>
            </p:cNvPr>
            <p:cNvPicPr preferRelativeResize="0"/>
            <p:nvPr/>
          </p:nvPicPr>
          <p:blipFill rotWithShape="1">
            <a:blip r:embed="rId4">
              <a:alphaModFix/>
            </a:blip>
            <a:srcRect/>
            <a:stretch/>
          </p:blipFill>
          <p:spPr>
            <a:xfrm>
              <a:off x="11042770" y="0"/>
              <a:ext cx="1007241" cy="1007241"/>
            </a:xfrm>
            <a:prstGeom prst="rect">
              <a:avLst/>
            </a:prstGeom>
            <a:noFill/>
            <a:ln>
              <a:noFill/>
            </a:ln>
          </p:spPr>
        </p:pic>
        <p:pic>
          <p:nvPicPr>
            <p:cNvPr id="5" name="Picture 4" descr="Icon&#10;&#10;Description automatically generated">
              <a:extLst>
                <a:ext uri="{FF2B5EF4-FFF2-40B4-BE49-F238E27FC236}">
                  <a16:creationId xmlns:a16="http://schemas.microsoft.com/office/drawing/2014/main" id="{97551D12-0BA4-2C2D-F26E-4CA91B36D946}"/>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042770" y="1594064"/>
              <a:ext cx="1007241" cy="1007241"/>
            </a:xfrm>
            <a:prstGeom prst="rect">
              <a:avLst/>
            </a:prstGeom>
          </p:spPr>
        </p:pic>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1, Activity 5: Worksheet</a:t>
            </a:r>
            <a:endParaRPr dirty="0"/>
          </a:p>
        </p:txBody>
      </p:sp>
      <p:pic>
        <p:nvPicPr>
          <p:cNvPr id="3" name="Google Shape;337;p19" descr="Icon&#10;&#10;Description automatically generated">
            <a:extLst>
              <a:ext uri="{FF2B5EF4-FFF2-40B4-BE49-F238E27FC236}">
                <a16:creationId xmlns:a16="http://schemas.microsoft.com/office/drawing/2014/main" id="{0F71800D-C8EE-93D3-6AF5-1D0B8BD6ACBE}"/>
              </a:ext>
            </a:extLst>
          </p:cNvPr>
          <p:cNvPicPr preferRelativeResize="0"/>
          <p:nvPr/>
        </p:nvPicPr>
        <p:blipFill rotWithShape="1">
          <a:blip r:embed="rId3">
            <a:alphaModFix/>
          </a:blip>
          <a:srcRect/>
          <a:stretch/>
        </p:blipFill>
        <p:spPr>
          <a:xfrm>
            <a:off x="11184758" y="842982"/>
            <a:ext cx="1007241" cy="1007241"/>
          </a:xfrm>
          <a:prstGeom prst="rect">
            <a:avLst/>
          </a:prstGeom>
          <a:noFill/>
          <a:ln>
            <a:noFill/>
          </a:ln>
        </p:spPr>
      </p:pic>
      <p:pic>
        <p:nvPicPr>
          <p:cNvPr id="5" name="Picture 4" descr="Icon&#10;&#10;Description automatically generated">
            <a:extLst>
              <a:ext uri="{FF2B5EF4-FFF2-40B4-BE49-F238E27FC236}">
                <a16:creationId xmlns:a16="http://schemas.microsoft.com/office/drawing/2014/main" id="{97551D12-0BA4-2C2D-F26E-4CA91B36D946}"/>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11277038" y="1608213"/>
            <a:ext cx="1007241" cy="1007241"/>
          </a:xfrm>
          <a:prstGeom prst="rect">
            <a:avLst/>
          </a:prstGeom>
        </p:spPr>
      </p:pic>
      <p:cxnSp>
        <p:nvCxnSpPr>
          <p:cNvPr id="7" name="Straight Connector 6">
            <a:extLst>
              <a:ext uri="{FF2B5EF4-FFF2-40B4-BE49-F238E27FC236}">
                <a16:creationId xmlns:a16="http://schemas.microsoft.com/office/drawing/2014/main" id="{84CF510B-CFAA-299B-1C23-357D37977BD3}"/>
              </a:ext>
            </a:extLst>
          </p:cNvPr>
          <p:cNvCxnSpPr>
            <a:cxnSpLocks/>
          </p:cNvCxnSpPr>
          <p:nvPr/>
        </p:nvCxnSpPr>
        <p:spPr>
          <a:xfrm>
            <a:off x="6096000" y="842982"/>
            <a:ext cx="75501" cy="5746459"/>
          </a:xfrm>
          <a:prstGeom prst="line">
            <a:avLst/>
          </a:prstGeom>
          <a:ln w="57150">
            <a:solidFill>
              <a:srgbClr val="E1C6F3"/>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E61F2FD-F68B-A094-C788-BB1F9AB5D3BC}"/>
              </a:ext>
            </a:extLst>
          </p:cNvPr>
          <p:cNvSpPr txBox="1"/>
          <p:nvPr/>
        </p:nvSpPr>
        <p:spPr>
          <a:xfrm>
            <a:off x="356286" y="1048624"/>
            <a:ext cx="5669125" cy="523220"/>
          </a:xfrm>
          <a:prstGeom prst="rect">
            <a:avLst/>
          </a:prstGeom>
          <a:noFill/>
        </p:spPr>
        <p:txBody>
          <a:bodyPr wrap="square" rtlCol="0">
            <a:spAutoFit/>
          </a:bodyPr>
          <a:lstStyle/>
          <a:p>
            <a:pPr algn="ctr"/>
            <a:r>
              <a:rPr lang="en-GB" sz="2800" dirty="0"/>
              <a:t>More… </a:t>
            </a:r>
          </a:p>
        </p:txBody>
      </p:sp>
      <p:sp>
        <p:nvSpPr>
          <p:cNvPr id="9" name="TextBox 8">
            <a:extLst>
              <a:ext uri="{FF2B5EF4-FFF2-40B4-BE49-F238E27FC236}">
                <a16:creationId xmlns:a16="http://schemas.microsoft.com/office/drawing/2014/main" id="{5BA20866-346A-D9A9-08F5-28459E1A0DEE}"/>
              </a:ext>
            </a:extLst>
          </p:cNvPr>
          <p:cNvSpPr txBox="1"/>
          <p:nvPr/>
        </p:nvSpPr>
        <p:spPr>
          <a:xfrm>
            <a:off x="6236708" y="1117671"/>
            <a:ext cx="5372503" cy="523220"/>
          </a:xfrm>
          <a:prstGeom prst="rect">
            <a:avLst/>
          </a:prstGeom>
          <a:noFill/>
        </p:spPr>
        <p:txBody>
          <a:bodyPr wrap="square" rtlCol="0">
            <a:spAutoFit/>
          </a:bodyPr>
          <a:lstStyle/>
          <a:p>
            <a:pPr algn="ctr"/>
            <a:r>
              <a:rPr lang="en-GB" sz="2800" dirty="0"/>
              <a:t>Less… </a:t>
            </a:r>
          </a:p>
        </p:txBody>
      </p:sp>
      <p:grpSp>
        <p:nvGrpSpPr>
          <p:cNvPr id="35" name="Group 34">
            <a:extLst>
              <a:ext uri="{FF2B5EF4-FFF2-40B4-BE49-F238E27FC236}">
                <a16:creationId xmlns:a16="http://schemas.microsoft.com/office/drawing/2014/main" id="{F7DAABDF-1962-B00D-FA18-E199A12B428E}"/>
              </a:ext>
            </a:extLst>
          </p:cNvPr>
          <p:cNvGrpSpPr/>
          <p:nvPr/>
        </p:nvGrpSpPr>
        <p:grpSpPr>
          <a:xfrm>
            <a:off x="4508250" y="1099915"/>
            <a:ext cx="3175500" cy="5559192"/>
            <a:chOff x="314321" y="1037522"/>
            <a:chExt cx="3175500" cy="5559192"/>
          </a:xfrm>
        </p:grpSpPr>
        <p:pic>
          <p:nvPicPr>
            <p:cNvPr id="13" name="Google Shape;331;p19" descr="Icon&#10;&#10;Description automatically generated">
              <a:extLst>
                <a:ext uri="{FF2B5EF4-FFF2-40B4-BE49-F238E27FC236}">
                  <a16:creationId xmlns:a16="http://schemas.microsoft.com/office/drawing/2014/main" id="{F42520F8-FAD7-F2B3-6A09-2C8F26B763EB}"/>
                </a:ext>
              </a:extLst>
            </p:cNvPr>
            <p:cNvPicPr preferRelativeResize="0"/>
            <p:nvPr/>
          </p:nvPicPr>
          <p:blipFill rotWithShape="1">
            <a:blip r:embed="rId5">
              <a:alphaModFix/>
            </a:blip>
            <a:srcRect/>
            <a:stretch/>
          </p:blipFill>
          <p:spPr>
            <a:xfrm>
              <a:off x="754762" y="1175432"/>
              <a:ext cx="1007241" cy="1007241"/>
            </a:xfrm>
            <a:prstGeom prst="rect">
              <a:avLst/>
            </a:prstGeom>
            <a:noFill/>
            <a:ln>
              <a:noFill/>
            </a:ln>
          </p:spPr>
        </p:pic>
        <p:pic>
          <p:nvPicPr>
            <p:cNvPr id="26" name="Google Shape;425;p21" descr="Shape, square&#10;&#10;Description automatically generated">
              <a:extLst>
                <a:ext uri="{FF2B5EF4-FFF2-40B4-BE49-F238E27FC236}">
                  <a16:creationId xmlns:a16="http://schemas.microsoft.com/office/drawing/2014/main" id="{DBDD5B79-B767-AED1-552F-C753C627574D}"/>
                </a:ext>
              </a:extLst>
            </p:cNvPr>
            <p:cNvPicPr preferRelativeResize="0"/>
            <p:nvPr/>
          </p:nvPicPr>
          <p:blipFill rotWithShape="1">
            <a:blip r:embed="rId6">
              <a:alphaModFix/>
              <a:duotone>
                <a:prstClr val="black"/>
                <a:srgbClr val="E1C6F3">
                  <a:tint val="45000"/>
                  <a:satMod val="400000"/>
                </a:srgbClr>
              </a:duotone>
            </a:blip>
            <a:srcRect/>
            <a:stretch/>
          </p:blipFill>
          <p:spPr>
            <a:xfrm>
              <a:off x="314321" y="1037522"/>
              <a:ext cx="3175500" cy="5559192"/>
            </a:xfrm>
            <a:prstGeom prst="rect">
              <a:avLst/>
            </a:prstGeom>
            <a:noFill/>
            <a:ln>
              <a:noFill/>
            </a:ln>
          </p:spPr>
        </p:pic>
        <p:pic>
          <p:nvPicPr>
            <p:cNvPr id="27" name="Graphic 26" descr="Skeleton outline">
              <a:extLst>
                <a:ext uri="{FF2B5EF4-FFF2-40B4-BE49-F238E27FC236}">
                  <a16:creationId xmlns:a16="http://schemas.microsoft.com/office/drawing/2014/main" id="{1EC25799-D3E0-A010-C9A5-1DDB622807C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25618" y="1412924"/>
              <a:ext cx="964991" cy="964991"/>
            </a:xfrm>
            <a:prstGeom prst="rect">
              <a:avLst/>
            </a:prstGeom>
          </p:spPr>
        </p:pic>
        <p:pic>
          <p:nvPicPr>
            <p:cNvPr id="28" name="Graphic 27" descr="Quotes outline">
              <a:extLst>
                <a:ext uri="{FF2B5EF4-FFF2-40B4-BE49-F238E27FC236}">
                  <a16:creationId xmlns:a16="http://schemas.microsoft.com/office/drawing/2014/main" id="{22CC8655-C67E-90F9-8AF3-C381F1C6036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304337" y="1406070"/>
              <a:ext cx="946245" cy="946245"/>
            </a:xfrm>
            <a:prstGeom prst="rect">
              <a:avLst/>
            </a:prstGeom>
          </p:spPr>
        </p:pic>
        <p:pic>
          <p:nvPicPr>
            <p:cNvPr id="29" name="Graphic 28" descr="Group of people outline">
              <a:extLst>
                <a:ext uri="{FF2B5EF4-FFF2-40B4-BE49-F238E27FC236}">
                  <a16:creationId xmlns:a16="http://schemas.microsoft.com/office/drawing/2014/main" id="{4B3E637A-53C0-8889-4FB5-7BEFC334481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43629" y="2698663"/>
              <a:ext cx="946980" cy="946980"/>
            </a:xfrm>
            <a:prstGeom prst="rect">
              <a:avLst/>
            </a:prstGeom>
          </p:spPr>
        </p:pic>
        <p:pic>
          <p:nvPicPr>
            <p:cNvPr id="30" name="Graphic 29" descr="Selfie outline">
              <a:extLst>
                <a:ext uri="{FF2B5EF4-FFF2-40B4-BE49-F238E27FC236}">
                  <a16:creationId xmlns:a16="http://schemas.microsoft.com/office/drawing/2014/main" id="{6AEBB210-6552-0CF7-83F3-7C186740AEB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273715" y="2678110"/>
              <a:ext cx="946245" cy="946245"/>
            </a:xfrm>
            <a:prstGeom prst="rect">
              <a:avLst/>
            </a:prstGeom>
          </p:spPr>
        </p:pic>
        <p:pic>
          <p:nvPicPr>
            <p:cNvPr id="31" name="Graphic 30" descr="Headphones outline">
              <a:extLst>
                <a:ext uri="{FF2B5EF4-FFF2-40B4-BE49-F238E27FC236}">
                  <a16:creationId xmlns:a16="http://schemas.microsoft.com/office/drawing/2014/main" id="{E54D83BB-8631-6DEC-B152-680229DA0E9A}"/>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49387" y="3966391"/>
              <a:ext cx="946980" cy="946980"/>
            </a:xfrm>
            <a:prstGeom prst="rect">
              <a:avLst/>
            </a:prstGeom>
          </p:spPr>
        </p:pic>
        <p:pic>
          <p:nvPicPr>
            <p:cNvPr id="32" name="Graphic 31" descr="Camera outline">
              <a:extLst>
                <a:ext uri="{FF2B5EF4-FFF2-40B4-BE49-F238E27FC236}">
                  <a16:creationId xmlns:a16="http://schemas.microsoft.com/office/drawing/2014/main" id="{243DD4C1-B916-FA93-EC84-26004B642A8B}"/>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188552" y="3950150"/>
              <a:ext cx="1007241" cy="1007241"/>
            </a:xfrm>
            <a:prstGeom prst="rect">
              <a:avLst/>
            </a:prstGeom>
          </p:spPr>
        </p:pic>
        <p:pic>
          <p:nvPicPr>
            <p:cNvPr id="33" name="Graphic 32" descr="Calculator outline">
              <a:extLst>
                <a:ext uri="{FF2B5EF4-FFF2-40B4-BE49-F238E27FC236}">
                  <a16:creationId xmlns:a16="http://schemas.microsoft.com/office/drawing/2014/main" id="{F05558C2-CC02-E8BE-EED9-064521EDF62D}"/>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544364" y="5234119"/>
              <a:ext cx="946245" cy="946245"/>
            </a:xfrm>
            <a:prstGeom prst="rect">
              <a:avLst/>
            </a:prstGeom>
          </p:spPr>
        </p:pic>
        <p:pic>
          <p:nvPicPr>
            <p:cNvPr id="34" name="Graphic 33" descr="Butterfly outline">
              <a:extLst>
                <a:ext uri="{FF2B5EF4-FFF2-40B4-BE49-F238E27FC236}">
                  <a16:creationId xmlns:a16="http://schemas.microsoft.com/office/drawing/2014/main" id="{2337FDD7-35B9-61B6-B4D6-A5FD1BFBAA58}"/>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2203738" y="5283186"/>
              <a:ext cx="976867" cy="976867"/>
            </a:xfrm>
            <a:prstGeom prst="rect">
              <a:avLst/>
            </a:prstGeom>
          </p:spPr>
        </p:pic>
      </p:grpSp>
    </p:spTree>
    <p:extLst>
      <p:ext uri="{BB962C8B-B14F-4D97-AF65-F5344CB8AC3E}">
        <p14:creationId xmlns:p14="http://schemas.microsoft.com/office/powerpoint/2010/main" val="415304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pic>
        <p:nvPicPr>
          <p:cNvPr id="4" name="Google Shape;26;p32">
            <a:extLst>
              <a:ext uri="{FF2B5EF4-FFF2-40B4-BE49-F238E27FC236}">
                <a16:creationId xmlns:a16="http://schemas.microsoft.com/office/drawing/2014/main" id="{4E222817-56B2-BA7C-7603-1DAFA8F085A3}"/>
              </a:ext>
            </a:extLst>
          </p:cNvPr>
          <p:cNvPicPr preferRelativeResize="0"/>
          <p:nvPr/>
        </p:nvPicPr>
        <p:blipFill rotWithShape="1">
          <a:blip r:embed="rId3">
            <a:alphaModFix/>
          </a:blip>
          <a:srcRect/>
          <a:stretch/>
        </p:blipFill>
        <p:spPr>
          <a:xfrm rot="10800000">
            <a:off x="556567" y="2859791"/>
            <a:ext cx="8561973" cy="2942696"/>
          </a:xfrm>
          <a:prstGeom prst="rect">
            <a:avLst/>
          </a:prstGeom>
          <a:noFill/>
          <a:ln>
            <a:noFill/>
          </a:ln>
        </p:spPr>
      </p:pic>
      <p:sp>
        <p:nvSpPr>
          <p:cNvPr id="3" name="Google Shape;165;p2">
            <a:extLst>
              <a:ext uri="{FF2B5EF4-FFF2-40B4-BE49-F238E27FC236}">
                <a16:creationId xmlns:a16="http://schemas.microsoft.com/office/drawing/2014/main" id="{727C3613-8AAA-E994-66B5-E0FA3705EA73}"/>
              </a:ext>
            </a:extLst>
          </p:cNvPr>
          <p:cNvSpPr txBox="1">
            <a:spLocks/>
          </p:cNvSpPr>
          <p:nvPr/>
        </p:nvSpPr>
        <p:spPr>
          <a:xfrm>
            <a:off x="840526" y="3412041"/>
            <a:ext cx="8128000" cy="207838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indent="-342900">
              <a:spcBef>
                <a:spcPts val="0"/>
              </a:spcBef>
              <a:buClr>
                <a:srgbClr val="A958DD"/>
              </a:buClr>
              <a:buFont typeface="Courier New" panose="02070309020205020404" pitchFamily="49" charset="0"/>
              <a:buChar char="o"/>
            </a:pPr>
            <a:r>
              <a:rPr lang="en-IE" sz="2000" dirty="0"/>
              <a:t>identify our different types of intelligence</a:t>
            </a:r>
          </a:p>
          <a:p>
            <a:pPr marL="342900" indent="-342900">
              <a:spcBef>
                <a:spcPts val="0"/>
              </a:spcBef>
              <a:buClr>
                <a:srgbClr val="A958DD"/>
              </a:buClr>
              <a:buFont typeface="Courier New" panose="02070309020205020404" pitchFamily="49" charset="0"/>
              <a:buChar char="o"/>
            </a:pPr>
            <a:r>
              <a:rPr lang="en-IE" sz="2000" dirty="0"/>
              <a:t>challenge ourselves to build or strengthen a range of intelligences</a:t>
            </a:r>
          </a:p>
          <a:p>
            <a:pPr marL="342900" indent="-342900">
              <a:spcBef>
                <a:spcPts val="0"/>
              </a:spcBef>
              <a:buClr>
                <a:srgbClr val="A958DD"/>
              </a:buClr>
              <a:buFont typeface="Courier New" panose="02070309020205020404" pitchFamily="49" charset="0"/>
              <a:buChar char="o"/>
            </a:pPr>
            <a:r>
              <a:rPr lang="en-IE" sz="2000" dirty="0"/>
              <a:t>recognise where we can practice or strengthen our intelligences in school </a:t>
            </a:r>
          </a:p>
          <a:p>
            <a:pPr marL="342900" indent="-342900">
              <a:spcBef>
                <a:spcPts val="0"/>
              </a:spcBef>
              <a:buClr>
                <a:srgbClr val="A958DD"/>
              </a:buClr>
              <a:buFont typeface="Courier New" panose="02070309020205020404" pitchFamily="49" charset="0"/>
              <a:buChar char="o"/>
            </a:pPr>
            <a:r>
              <a:rPr lang="en-IE" sz="2000" dirty="0"/>
              <a:t>make links between our intelligences and future jobs/careers</a:t>
            </a:r>
          </a:p>
          <a:p>
            <a:pPr marL="342900" indent="-342900">
              <a:spcBef>
                <a:spcPts val="0"/>
              </a:spcBef>
              <a:buClr>
                <a:srgbClr val="A958DD"/>
              </a:buClr>
              <a:buFont typeface="Courier New" panose="02070309020205020404" pitchFamily="49" charset="0"/>
              <a:buChar char="o"/>
            </a:pPr>
            <a:r>
              <a:rPr lang="en-IE" sz="2000" dirty="0"/>
              <a:t>analyse an activity for opportunities to integrate different intelligences</a:t>
            </a:r>
          </a:p>
        </p:txBody>
      </p:sp>
      <p:sp>
        <p:nvSpPr>
          <p:cNvPr id="8" name="TextBox 7">
            <a:extLst>
              <a:ext uri="{FF2B5EF4-FFF2-40B4-BE49-F238E27FC236}">
                <a16:creationId xmlns:a16="http://schemas.microsoft.com/office/drawing/2014/main" id="{6FA8D656-259D-2E0D-B12F-215CAEB0F67C}"/>
              </a:ext>
            </a:extLst>
          </p:cNvPr>
          <p:cNvSpPr txBox="1"/>
          <p:nvPr/>
        </p:nvSpPr>
        <p:spPr>
          <a:xfrm>
            <a:off x="2422474" y="1380479"/>
            <a:ext cx="4136370" cy="1200329"/>
          </a:xfrm>
          <a:prstGeom prst="rect">
            <a:avLst/>
          </a:prstGeom>
          <a:noFill/>
        </p:spPr>
        <p:txBody>
          <a:bodyPr wrap="square">
            <a:spAutoFit/>
          </a:bodyPr>
          <a:lstStyle/>
          <a:p>
            <a:pPr marL="0" lvl="0" indent="0" algn="ctr" rtl="0">
              <a:lnSpc>
                <a:spcPct val="90000"/>
              </a:lnSpc>
              <a:spcBef>
                <a:spcPts val="0"/>
              </a:spcBef>
              <a:spcAft>
                <a:spcPts val="0"/>
              </a:spcAft>
              <a:buClr>
                <a:srgbClr val="01334E"/>
              </a:buClr>
              <a:buSzPts val="4000"/>
              <a:buNone/>
            </a:pPr>
            <a:r>
              <a:rPr lang="en-IE" sz="2000" b="1" dirty="0"/>
              <a:t>Hello again! </a:t>
            </a:r>
          </a:p>
          <a:p>
            <a:pPr marL="0" lvl="0" indent="0" algn="ctr" rtl="0">
              <a:lnSpc>
                <a:spcPct val="90000"/>
              </a:lnSpc>
              <a:spcBef>
                <a:spcPts val="0"/>
              </a:spcBef>
              <a:spcAft>
                <a:spcPts val="0"/>
              </a:spcAft>
              <a:buClr>
                <a:srgbClr val="01334E"/>
              </a:buClr>
              <a:buSzPts val="4000"/>
              <a:buNone/>
            </a:pPr>
            <a:r>
              <a:rPr lang="en-IE" sz="2000" b="1" dirty="0"/>
              <a:t>How did you get on with Unit 1?</a:t>
            </a:r>
          </a:p>
          <a:p>
            <a:pPr marL="0" lvl="0" indent="0" algn="ctr" rtl="0">
              <a:lnSpc>
                <a:spcPct val="90000"/>
              </a:lnSpc>
              <a:spcBef>
                <a:spcPts val="0"/>
              </a:spcBef>
              <a:spcAft>
                <a:spcPts val="0"/>
              </a:spcAft>
              <a:buClr>
                <a:srgbClr val="01334E"/>
              </a:buClr>
              <a:buSzPts val="4000"/>
              <a:buNone/>
            </a:pPr>
            <a:endParaRPr lang="en-IE" sz="2000" b="1" dirty="0"/>
          </a:p>
          <a:p>
            <a:pPr marL="0" lvl="0" indent="0" algn="ctr" rtl="0">
              <a:lnSpc>
                <a:spcPct val="90000"/>
              </a:lnSpc>
              <a:spcBef>
                <a:spcPts val="0"/>
              </a:spcBef>
              <a:spcAft>
                <a:spcPts val="0"/>
              </a:spcAft>
              <a:buClr>
                <a:srgbClr val="01334E"/>
              </a:buClr>
              <a:buSzPts val="4000"/>
              <a:buNone/>
            </a:pPr>
            <a:r>
              <a:rPr lang="en-IE" sz="2000" b="1" dirty="0"/>
              <a:t>Did you learn to…?</a:t>
            </a:r>
          </a:p>
        </p:txBody>
      </p:sp>
      <p:pic>
        <p:nvPicPr>
          <p:cNvPr id="9" name="Google Shape;209;p8" descr="Icon&#10;&#10;Description automatically generated with low confidence">
            <a:extLst>
              <a:ext uri="{FF2B5EF4-FFF2-40B4-BE49-F238E27FC236}">
                <a16:creationId xmlns:a16="http://schemas.microsoft.com/office/drawing/2014/main" id="{ABFB97CF-2383-9BC7-B13C-D3F7E50981EB}"/>
              </a:ext>
            </a:extLst>
          </p:cNvPr>
          <p:cNvPicPr preferRelativeResize="0"/>
          <p:nvPr/>
        </p:nvPicPr>
        <p:blipFill rotWithShape="1">
          <a:blip r:embed="rId4">
            <a:alphaModFix/>
          </a:blip>
          <a:srcRect/>
          <a:stretch/>
        </p:blipFill>
        <p:spPr>
          <a:xfrm>
            <a:off x="2422474" y="1163649"/>
            <a:ext cx="621324" cy="433659"/>
          </a:xfrm>
          <a:prstGeom prst="rect">
            <a:avLst/>
          </a:prstGeom>
          <a:noFill/>
          <a:ln>
            <a:noFill/>
          </a:ln>
        </p:spPr>
      </p:pic>
      <p:pic>
        <p:nvPicPr>
          <p:cNvPr id="10" name="Google Shape;210;p8" descr="Icon&#10;&#10;Description automatically generated with low confidence">
            <a:extLst>
              <a:ext uri="{FF2B5EF4-FFF2-40B4-BE49-F238E27FC236}">
                <a16:creationId xmlns:a16="http://schemas.microsoft.com/office/drawing/2014/main" id="{5B0514D0-CD15-BE1A-A07B-72C7FE99D16D}"/>
              </a:ext>
            </a:extLst>
          </p:cNvPr>
          <p:cNvPicPr preferRelativeResize="0"/>
          <p:nvPr/>
        </p:nvPicPr>
        <p:blipFill rotWithShape="1">
          <a:blip r:embed="rId4">
            <a:alphaModFix/>
          </a:blip>
          <a:srcRect/>
          <a:stretch/>
        </p:blipFill>
        <p:spPr>
          <a:xfrm rot="10800000">
            <a:off x="5785338" y="2160055"/>
            <a:ext cx="621324" cy="433659"/>
          </a:xfrm>
          <a:prstGeom prst="rect">
            <a:avLst/>
          </a:prstGeom>
          <a:noFill/>
          <a:ln>
            <a:noFill/>
          </a:ln>
        </p:spPr>
      </p:pic>
      <p:sp>
        <p:nvSpPr>
          <p:cNvPr id="13" name="Google Shape;206;p8">
            <a:extLst>
              <a:ext uri="{FF2B5EF4-FFF2-40B4-BE49-F238E27FC236}">
                <a16:creationId xmlns:a16="http://schemas.microsoft.com/office/drawing/2014/main" id="{E95EEB99-BE14-AB31-172B-F1D4ADFED2D5}"/>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Clr>
                <a:srgbClr val="01334E"/>
              </a:buClr>
              <a:buSzPts val="1800"/>
            </a:pPr>
            <a:r>
              <a:rPr lang="en-IE" sz="1800" b="1" dirty="0"/>
              <a:t>Unit 1, Checking in with the learning intentions</a:t>
            </a:r>
          </a:p>
        </p:txBody>
      </p:sp>
      <p:pic>
        <p:nvPicPr>
          <p:cNvPr id="2" name="Picture 1">
            <a:extLst>
              <a:ext uri="{FF2B5EF4-FFF2-40B4-BE49-F238E27FC236}">
                <a16:creationId xmlns:a16="http://schemas.microsoft.com/office/drawing/2014/main" id="{173C6F41-F4A4-13BB-7BC4-AFCBABA60612}"/>
              </a:ext>
            </a:extLst>
          </p:cNvPr>
          <p:cNvPicPr>
            <a:picLocks noChangeAspect="1"/>
          </p:cNvPicPr>
          <p:nvPr/>
        </p:nvPicPr>
        <p:blipFill>
          <a:blip r:embed="rId5"/>
          <a:srcRect/>
          <a:stretch/>
        </p:blipFill>
        <p:spPr>
          <a:xfrm>
            <a:off x="697351" y="1355692"/>
            <a:ext cx="2035785" cy="2056349"/>
          </a:xfrm>
          <a:prstGeom prst="rect">
            <a:avLst/>
          </a:prstGeom>
        </p:spPr>
      </p:pic>
    </p:spTree>
    <p:extLst>
      <p:ext uri="{BB962C8B-B14F-4D97-AF65-F5344CB8AC3E}">
        <p14:creationId xmlns:p14="http://schemas.microsoft.com/office/powerpoint/2010/main" val="2596979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1334E"/>
              </a:buClr>
              <a:buSzPts val="1800"/>
              <a:buFont typeface="Arial"/>
              <a:buNone/>
            </a:pPr>
            <a:r>
              <a:rPr lang="en-IE" dirty="0"/>
              <a:t>Unit 1, Extension activity</a:t>
            </a:r>
            <a:endParaRPr dirty="0"/>
          </a:p>
        </p:txBody>
      </p:sp>
      <p:sp>
        <p:nvSpPr>
          <p:cNvPr id="207" name="Google Shape;207;p8"/>
          <p:cNvSpPr txBox="1">
            <a:spLocks noGrp="1"/>
          </p:cNvSpPr>
          <p:nvPr>
            <p:ph type="body" idx="1"/>
          </p:nvPr>
        </p:nvSpPr>
        <p:spPr>
          <a:xfrm>
            <a:off x="1637502" y="1173591"/>
            <a:ext cx="3986057" cy="2227263"/>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90000"/>
              </a:lnSpc>
              <a:spcBef>
                <a:spcPts val="0"/>
              </a:spcBef>
              <a:spcAft>
                <a:spcPts val="0"/>
              </a:spcAft>
              <a:buClr>
                <a:srgbClr val="01334E"/>
              </a:buClr>
              <a:buSzPts val="4000"/>
              <a:buFont typeface="Arial"/>
              <a:buNone/>
              <a:tabLst/>
              <a:defRPr/>
            </a:pPr>
            <a:r>
              <a:rPr kumimoji="0" lang="en-IE" sz="1800" b="1" i="0" u="none" strike="noStrike" kern="0" cap="none" spc="0" normalizeH="0" baseline="0" noProof="0" dirty="0">
                <a:ln>
                  <a:noFill/>
                </a:ln>
                <a:solidFill>
                  <a:srgbClr val="01334E"/>
                </a:solidFill>
                <a:effectLst/>
                <a:uLnTx/>
                <a:uFillTx/>
                <a:latin typeface="Arial"/>
                <a:cs typeface="Arial"/>
                <a:sym typeface="Arial"/>
              </a:rPr>
              <a:t>Here’s an idea for you.</a:t>
            </a:r>
          </a:p>
          <a:p>
            <a:pPr marL="0" marR="0" lvl="0" indent="0" algn="ctr" defTabSz="914400" rtl="0" eaLnBrk="1" fontAlgn="auto" latinLnBrk="0" hangingPunct="1">
              <a:lnSpc>
                <a:spcPct val="90000"/>
              </a:lnSpc>
              <a:spcBef>
                <a:spcPts val="0"/>
              </a:spcBef>
              <a:spcAft>
                <a:spcPts val="0"/>
              </a:spcAft>
              <a:buClr>
                <a:srgbClr val="01334E"/>
              </a:buClr>
              <a:buSzPts val="4000"/>
              <a:buFont typeface="Arial"/>
              <a:buNone/>
              <a:tabLst/>
              <a:defRPr/>
            </a:pPr>
            <a:endParaRPr kumimoji="0" lang="en-IE" sz="1800" b="1" i="0" u="none" strike="noStrike" kern="0" cap="none" spc="0" normalizeH="0" baseline="0" noProof="0" dirty="0">
              <a:ln>
                <a:noFill/>
              </a:ln>
              <a:solidFill>
                <a:srgbClr val="01334E"/>
              </a:solidFill>
              <a:effectLst/>
              <a:uLnTx/>
              <a:uFillTx/>
              <a:latin typeface="Arial"/>
              <a:cs typeface="Arial"/>
              <a:sym typeface="Arial"/>
            </a:endParaRPr>
          </a:p>
          <a:p>
            <a:pPr marL="0" marR="0" lvl="0" indent="0" algn="ctr" defTabSz="914400" rtl="0" eaLnBrk="1" fontAlgn="auto" latinLnBrk="0" hangingPunct="1">
              <a:lnSpc>
                <a:spcPct val="90000"/>
              </a:lnSpc>
              <a:spcBef>
                <a:spcPts val="0"/>
              </a:spcBef>
              <a:spcAft>
                <a:spcPts val="0"/>
              </a:spcAft>
              <a:buClr>
                <a:srgbClr val="01334E"/>
              </a:buClr>
              <a:buSzPts val="4000"/>
              <a:buFont typeface="Arial"/>
              <a:buNone/>
              <a:tabLst/>
              <a:defRPr/>
            </a:pPr>
            <a:r>
              <a:rPr kumimoji="0" lang="en-IE" sz="1800" b="1" i="0" u="none" strike="noStrike" kern="0" cap="none" spc="0" normalizeH="0" baseline="0" noProof="0" dirty="0">
                <a:ln>
                  <a:noFill/>
                </a:ln>
                <a:solidFill>
                  <a:srgbClr val="01334E"/>
                </a:solidFill>
                <a:effectLst/>
                <a:uLnTx/>
                <a:uFillTx/>
                <a:latin typeface="Arial"/>
                <a:cs typeface="Arial"/>
                <a:sym typeface="Arial"/>
              </a:rPr>
              <a:t>Drawing on your learning in this unit, create your very own ‘Smart Cert,’ a certificate that shows off your smarts and how you use these in school. </a:t>
            </a:r>
          </a:p>
          <a:p>
            <a:pPr marL="0" marR="0" lvl="0" indent="0" algn="ctr" defTabSz="914400" rtl="0" eaLnBrk="1" fontAlgn="auto" latinLnBrk="0" hangingPunct="1">
              <a:lnSpc>
                <a:spcPct val="90000"/>
              </a:lnSpc>
              <a:spcBef>
                <a:spcPts val="0"/>
              </a:spcBef>
              <a:spcAft>
                <a:spcPts val="0"/>
              </a:spcAft>
              <a:buClr>
                <a:srgbClr val="01334E"/>
              </a:buClr>
              <a:buSzPts val="4000"/>
              <a:buFont typeface="Arial"/>
              <a:buNone/>
              <a:tabLst/>
              <a:defRPr/>
            </a:pPr>
            <a:endParaRPr kumimoji="0" lang="en-IE" sz="800" b="1" i="0" u="none" strike="noStrike" kern="0" cap="none" spc="0" normalizeH="0" baseline="0" noProof="0" dirty="0">
              <a:ln>
                <a:noFill/>
              </a:ln>
              <a:solidFill>
                <a:srgbClr val="01334E"/>
              </a:solidFill>
              <a:effectLst/>
              <a:uLnTx/>
              <a:uFillTx/>
              <a:latin typeface="Arial"/>
              <a:cs typeface="Arial"/>
              <a:sym typeface="Arial"/>
            </a:endParaRPr>
          </a:p>
          <a:p>
            <a:pPr marL="0" marR="0" lvl="0" indent="0" algn="l" defTabSz="914400" rtl="0" eaLnBrk="1" fontAlgn="auto" latinLnBrk="0" hangingPunct="1">
              <a:lnSpc>
                <a:spcPct val="90000"/>
              </a:lnSpc>
              <a:spcBef>
                <a:spcPts val="0"/>
              </a:spcBef>
              <a:spcAft>
                <a:spcPts val="0"/>
              </a:spcAft>
              <a:buClr>
                <a:srgbClr val="01334E"/>
              </a:buClr>
              <a:buSzPts val="4000"/>
              <a:buFont typeface="Arial"/>
              <a:buNone/>
              <a:tabLst/>
              <a:defRPr/>
            </a:pPr>
            <a:r>
              <a:rPr lang="en-GB" sz="1650" b="0" dirty="0"/>
              <a:t>You can</a:t>
            </a:r>
            <a:r>
              <a:rPr kumimoji="0" lang="en-GB" sz="1650" b="0" i="0" u="none" strike="noStrike" kern="0" cap="none" spc="0" normalizeH="0" baseline="0" noProof="0" dirty="0">
                <a:ln>
                  <a:noFill/>
                </a:ln>
                <a:solidFill>
                  <a:srgbClr val="01334E"/>
                </a:solidFill>
                <a:effectLst/>
                <a:uLnTx/>
                <a:uFillTx/>
                <a:latin typeface="Arial"/>
                <a:cs typeface="Arial"/>
                <a:sym typeface="Arial"/>
              </a:rPr>
              <a:t>:</a:t>
            </a:r>
          </a:p>
          <a:p>
            <a:pPr marL="285750" marR="0" lvl="0" indent="-285750" algn="l" defTabSz="914400" rtl="0" eaLnBrk="1" fontAlgn="auto" latinLnBrk="0" hangingPunct="1">
              <a:lnSpc>
                <a:spcPct val="90000"/>
              </a:lnSpc>
              <a:spcBef>
                <a:spcPts val="0"/>
              </a:spcBef>
              <a:spcAft>
                <a:spcPts val="0"/>
              </a:spcAft>
              <a:buClr>
                <a:srgbClr val="9C3FD8"/>
              </a:buClr>
              <a:buSzPts val="4000"/>
              <a:buFont typeface="Courier New" panose="02070309020205020404" pitchFamily="49" charset="0"/>
              <a:buChar char="o"/>
              <a:tabLst/>
              <a:defRPr/>
            </a:pPr>
            <a:r>
              <a:rPr kumimoji="0" lang="en-GB" sz="1650" b="0" i="0" u="none" strike="noStrike" kern="0" cap="none" spc="0" normalizeH="0" baseline="0" noProof="0" dirty="0">
                <a:ln>
                  <a:noFill/>
                </a:ln>
                <a:solidFill>
                  <a:srgbClr val="01334E"/>
                </a:solidFill>
                <a:effectLst/>
                <a:uLnTx/>
                <a:uFillTx/>
                <a:latin typeface="Arial"/>
                <a:cs typeface="Arial"/>
                <a:sym typeface="Arial"/>
              </a:rPr>
              <a:t>Use technology or design your ‘Smart Cert’ by hand</a:t>
            </a:r>
          </a:p>
          <a:p>
            <a:pPr marL="285750" marR="0" lvl="0" indent="-285750" algn="l" defTabSz="914400" rtl="0" eaLnBrk="1" fontAlgn="auto" latinLnBrk="0" hangingPunct="1">
              <a:lnSpc>
                <a:spcPct val="90000"/>
              </a:lnSpc>
              <a:spcBef>
                <a:spcPts val="0"/>
              </a:spcBef>
              <a:spcAft>
                <a:spcPts val="0"/>
              </a:spcAft>
              <a:buClr>
                <a:srgbClr val="9C3FD8"/>
              </a:buClr>
              <a:buSzPts val="4000"/>
              <a:buFont typeface="Courier New" panose="02070309020205020404" pitchFamily="49" charset="0"/>
              <a:buChar char="o"/>
              <a:tabLst/>
              <a:defRPr/>
            </a:pPr>
            <a:r>
              <a:rPr lang="en-GB" sz="1650" b="0" dirty="0"/>
              <a:t>Ask one or more teachers to sign your ‘Smart Cert’</a:t>
            </a:r>
          </a:p>
          <a:p>
            <a:pPr marL="285750" marR="0" lvl="0" indent="-285750" algn="l" defTabSz="914400" rtl="0" eaLnBrk="1" fontAlgn="auto" latinLnBrk="0" hangingPunct="1">
              <a:lnSpc>
                <a:spcPct val="90000"/>
              </a:lnSpc>
              <a:spcBef>
                <a:spcPts val="0"/>
              </a:spcBef>
              <a:spcAft>
                <a:spcPts val="0"/>
              </a:spcAft>
              <a:buClr>
                <a:srgbClr val="9C3FD8"/>
              </a:buClr>
              <a:buSzPts val="4000"/>
              <a:buFont typeface="Courier New" panose="02070309020205020404" pitchFamily="49" charset="0"/>
              <a:buChar char="o"/>
              <a:tabLst/>
              <a:defRPr/>
            </a:pPr>
            <a:r>
              <a:rPr lang="en-GB" sz="1650" b="0" dirty="0"/>
              <a:t>Show your finished ‘Smart Cert’ at home</a:t>
            </a:r>
          </a:p>
          <a:p>
            <a:pPr marL="0" marR="0" lvl="0" indent="0" algn="ctr" defTabSz="914400" rtl="0" eaLnBrk="1" fontAlgn="auto" latinLnBrk="0" hangingPunct="1">
              <a:lnSpc>
                <a:spcPct val="90000"/>
              </a:lnSpc>
              <a:spcBef>
                <a:spcPts val="0"/>
              </a:spcBef>
              <a:spcAft>
                <a:spcPts val="0"/>
              </a:spcAft>
              <a:buClr>
                <a:srgbClr val="01334E"/>
              </a:buClr>
              <a:buSzPts val="4000"/>
              <a:buFont typeface="Arial"/>
              <a:buNone/>
              <a:tabLst/>
              <a:defRPr/>
            </a:pPr>
            <a:endParaRPr kumimoji="0" lang="en-IE" sz="1800" b="1" i="0" u="none" strike="noStrike" kern="0" cap="none" spc="0" normalizeH="0" baseline="0" noProof="0" dirty="0">
              <a:ln>
                <a:noFill/>
              </a:ln>
              <a:solidFill>
                <a:srgbClr val="01334E"/>
              </a:solidFill>
              <a:effectLst/>
              <a:uLnTx/>
              <a:uFillTx/>
              <a:latin typeface="Arial"/>
              <a:cs typeface="Arial"/>
              <a:sym typeface="Arial"/>
            </a:endParaRPr>
          </a:p>
          <a:p>
            <a:pPr marL="0" marR="0" lvl="0" indent="0" algn="ctr" defTabSz="914400" rtl="0" eaLnBrk="1" fontAlgn="auto" latinLnBrk="0" hangingPunct="1">
              <a:lnSpc>
                <a:spcPct val="90000"/>
              </a:lnSpc>
              <a:spcBef>
                <a:spcPts val="0"/>
              </a:spcBef>
              <a:spcAft>
                <a:spcPts val="0"/>
              </a:spcAft>
              <a:buClr>
                <a:srgbClr val="01334E"/>
              </a:buClr>
              <a:buSzPts val="4000"/>
              <a:buFont typeface="Arial"/>
              <a:buNone/>
              <a:tabLst/>
              <a:defRPr/>
            </a:pPr>
            <a:r>
              <a:rPr kumimoji="0" lang="en-IE" sz="1800" b="1" i="0" u="none" strike="noStrike" kern="0" cap="none" spc="0" normalizeH="0" baseline="0" noProof="0" dirty="0">
                <a:ln>
                  <a:noFill/>
                </a:ln>
                <a:solidFill>
                  <a:srgbClr val="01334E"/>
                </a:solidFill>
                <a:effectLst/>
                <a:uLnTx/>
                <a:uFillTx/>
                <a:latin typeface="Arial"/>
                <a:cs typeface="Arial"/>
                <a:sym typeface="Arial"/>
              </a:rPr>
              <a:t>Keep your Smart Cert safe – you might use it in 3</a:t>
            </a:r>
            <a:r>
              <a:rPr kumimoji="0" lang="en-IE" sz="1800" b="1" i="0" u="none" strike="noStrike" kern="0" cap="none" spc="0" normalizeH="0" baseline="30000" noProof="0" dirty="0">
                <a:ln>
                  <a:noFill/>
                </a:ln>
                <a:solidFill>
                  <a:srgbClr val="01334E"/>
                </a:solidFill>
                <a:effectLst/>
                <a:uLnTx/>
                <a:uFillTx/>
                <a:latin typeface="Arial"/>
                <a:cs typeface="Arial"/>
                <a:sym typeface="Arial"/>
              </a:rPr>
              <a:t>rd</a:t>
            </a:r>
            <a:r>
              <a:rPr kumimoji="0" lang="en-IE" sz="1800" b="1" i="0" u="none" strike="noStrike" kern="0" cap="none" spc="0" normalizeH="0" baseline="0" noProof="0" dirty="0">
                <a:ln>
                  <a:noFill/>
                </a:ln>
                <a:solidFill>
                  <a:srgbClr val="01334E"/>
                </a:solidFill>
                <a:effectLst/>
                <a:uLnTx/>
                <a:uFillTx/>
                <a:latin typeface="Arial"/>
                <a:cs typeface="Arial"/>
                <a:sym typeface="Arial"/>
              </a:rPr>
              <a:t> year if/when you have to complete the Other Area of Learning </a:t>
            </a:r>
            <a:r>
              <a:rPr lang="en-IE" sz="1800" dirty="0"/>
              <a:t>section </a:t>
            </a:r>
            <a:r>
              <a:rPr kumimoji="0" lang="en-IE" sz="1800" b="1" i="0" u="none" strike="noStrike" kern="0" cap="none" spc="0" normalizeH="0" baseline="0" noProof="0" dirty="0">
                <a:ln>
                  <a:noFill/>
                </a:ln>
                <a:solidFill>
                  <a:srgbClr val="01334E"/>
                </a:solidFill>
                <a:effectLst/>
                <a:uLnTx/>
                <a:uFillTx/>
                <a:latin typeface="Arial"/>
                <a:cs typeface="Arial"/>
                <a:sym typeface="Arial"/>
              </a:rPr>
              <a:t>of your Junior Cycle Profile of Achievement (JCPA).</a:t>
            </a:r>
          </a:p>
          <a:p>
            <a:pPr marL="0" lvl="0" indent="0" algn="ctr" rtl="0">
              <a:lnSpc>
                <a:spcPct val="90000"/>
              </a:lnSpc>
              <a:spcBef>
                <a:spcPts val="0"/>
              </a:spcBef>
              <a:spcAft>
                <a:spcPts val="0"/>
              </a:spcAft>
              <a:buClr>
                <a:srgbClr val="01334E"/>
              </a:buClr>
              <a:buSzPts val="4000"/>
              <a:buNone/>
            </a:pPr>
            <a:endParaRPr lang="en-GB" sz="2800" dirty="0"/>
          </a:p>
        </p:txBody>
      </p:sp>
      <p:pic>
        <p:nvPicPr>
          <p:cNvPr id="209" name="Google Shape;209;p8" descr="Icon&#10;&#10;Description automatically generated with low confidence"/>
          <p:cNvPicPr preferRelativeResize="0"/>
          <p:nvPr/>
        </p:nvPicPr>
        <p:blipFill rotWithShape="1">
          <a:blip r:embed="rId3">
            <a:alphaModFix/>
          </a:blip>
          <a:srcRect/>
          <a:stretch/>
        </p:blipFill>
        <p:spPr>
          <a:xfrm>
            <a:off x="1258654" y="1057548"/>
            <a:ext cx="621324" cy="433659"/>
          </a:xfrm>
          <a:prstGeom prst="rect">
            <a:avLst/>
          </a:prstGeom>
          <a:noFill/>
          <a:ln>
            <a:noFill/>
          </a:ln>
        </p:spPr>
      </p:pic>
      <p:pic>
        <p:nvPicPr>
          <p:cNvPr id="210" name="Google Shape;210;p8" descr="Icon&#10;&#10;Description automatically generated with low confidence"/>
          <p:cNvPicPr preferRelativeResize="0"/>
          <p:nvPr/>
        </p:nvPicPr>
        <p:blipFill rotWithShape="1">
          <a:blip r:embed="rId3">
            <a:alphaModFix/>
          </a:blip>
          <a:srcRect/>
          <a:stretch/>
        </p:blipFill>
        <p:spPr>
          <a:xfrm rot="10800000">
            <a:off x="5542340" y="6043873"/>
            <a:ext cx="621324" cy="433659"/>
          </a:xfrm>
          <a:prstGeom prst="rect">
            <a:avLst/>
          </a:prstGeom>
          <a:noFill/>
          <a:ln>
            <a:noFill/>
          </a:ln>
        </p:spPr>
      </p:pic>
      <p:pic>
        <p:nvPicPr>
          <p:cNvPr id="13" name="Google Shape;425;p21" descr="Shape, square&#10;&#10;Description automatically generated">
            <a:extLst>
              <a:ext uri="{FF2B5EF4-FFF2-40B4-BE49-F238E27FC236}">
                <a16:creationId xmlns:a16="http://schemas.microsoft.com/office/drawing/2014/main" id="{58859D48-28C8-0A6B-375C-067CB2866EA8}"/>
              </a:ext>
            </a:extLst>
          </p:cNvPr>
          <p:cNvPicPr preferRelativeResize="0"/>
          <p:nvPr/>
        </p:nvPicPr>
        <p:blipFill rotWithShape="1">
          <a:blip r:embed="rId4">
            <a:alphaModFix/>
          </a:blip>
          <a:srcRect/>
          <a:stretch/>
        </p:blipFill>
        <p:spPr>
          <a:xfrm rot="16200000">
            <a:off x="11066125" y="974496"/>
            <a:ext cx="1007241" cy="823346"/>
          </a:xfrm>
          <a:prstGeom prst="rect">
            <a:avLst/>
          </a:prstGeom>
          <a:noFill/>
          <a:ln>
            <a:noFill/>
          </a:ln>
        </p:spPr>
      </p:pic>
      <p:pic>
        <p:nvPicPr>
          <p:cNvPr id="2" name="Google Shape;329;p19" descr="A picture containing icon&#10;&#10;Description automatically generated">
            <a:extLst>
              <a:ext uri="{FF2B5EF4-FFF2-40B4-BE49-F238E27FC236}">
                <a16:creationId xmlns:a16="http://schemas.microsoft.com/office/drawing/2014/main" id="{AB344466-F25C-489E-E9A0-C6D64054B8C8}"/>
              </a:ext>
            </a:extLst>
          </p:cNvPr>
          <p:cNvPicPr preferRelativeResize="0"/>
          <p:nvPr/>
        </p:nvPicPr>
        <p:blipFill rotWithShape="1">
          <a:blip r:embed="rId5">
            <a:alphaModFix/>
          </a:blip>
          <a:srcRect/>
          <a:stretch/>
        </p:blipFill>
        <p:spPr>
          <a:xfrm>
            <a:off x="11066124" y="847441"/>
            <a:ext cx="1007241" cy="1007241"/>
          </a:xfrm>
          <a:prstGeom prst="rect">
            <a:avLst/>
          </a:prstGeom>
          <a:noFill/>
          <a:ln>
            <a:noFill/>
          </a:ln>
        </p:spPr>
      </p:pic>
      <p:pic>
        <p:nvPicPr>
          <p:cNvPr id="3" name="Picture 2">
            <a:extLst>
              <a:ext uri="{FF2B5EF4-FFF2-40B4-BE49-F238E27FC236}">
                <a16:creationId xmlns:a16="http://schemas.microsoft.com/office/drawing/2014/main" id="{9F81E85A-1114-B6AF-4C4F-4F5518C5C7F9}"/>
              </a:ext>
            </a:extLst>
          </p:cNvPr>
          <p:cNvPicPr>
            <a:picLocks noChangeAspect="1"/>
          </p:cNvPicPr>
          <p:nvPr/>
        </p:nvPicPr>
        <p:blipFill>
          <a:blip r:embed="rId6"/>
          <a:srcRect/>
          <a:stretch/>
        </p:blipFill>
        <p:spPr>
          <a:xfrm>
            <a:off x="6163664" y="618841"/>
            <a:ext cx="4883153" cy="4932478"/>
          </a:xfrm>
          <a:prstGeom prst="rect">
            <a:avLst/>
          </a:prstGeom>
        </p:spPr>
      </p:pic>
    </p:spTree>
    <p:extLst>
      <p:ext uri="{BB962C8B-B14F-4D97-AF65-F5344CB8AC3E}">
        <p14:creationId xmlns:p14="http://schemas.microsoft.com/office/powerpoint/2010/main" val="117348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DC973"/>
              </a:buClr>
              <a:buSzPts val="1800"/>
              <a:buFont typeface="Arial"/>
              <a:buNone/>
            </a:pPr>
            <a:r>
              <a:rPr lang="en-IE" dirty="0"/>
              <a:t>Unit 1: Hidden Skills and Talents</a:t>
            </a:r>
            <a:endParaRPr dirty="0"/>
          </a:p>
        </p:txBody>
      </p:sp>
      <p:sp>
        <p:nvSpPr>
          <p:cNvPr id="165" name="Google Shape;165;p2"/>
          <p:cNvSpPr txBox="1">
            <a:spLocks noGrp="1"/>
          </p:cNvSpPr>
          <p:nvPr>
            <p:ph type="body" idx="1"/>
          </p:nvPr>
        </p:nvSpPr>
        <p:spPr>
          <a:xfrm>
            <a:off x="513149" y="968070"/>
            <a:ext cx="8128000" cy="234360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334E"/>
              </a:buClr>
              <a:buSzPts val="2400"/>
              <a:buNone/>
            </a:pPr>
            <a:r>
              <a:rPr lang="en-IE" sz="2000" b="1" dirty="0"/>
              <a:t>Suggested learning intentions</a:t>
            </a:r>
          </a:p>
          <a:p>
            <a:pPr marL="0" lvl="0" indent="0" algn="l" rtl="0">
              <a:lnSpc>
                <a:spcPct val="90000"/>
              </a:lnSpc>
              <a:spcBef>
                <a:spcPts val="0"/>
              </a:spcBef>
              <a:spcAft>
                <a:spcPts val="0"/>
              </a:spcAft>
              <a:buClr>
                <a:srgbClr val="01334E"/>
              </a:buClr>
              <a:buSzPts val="2400"/>
              <a:buNone/>
            </a:pPr>
            <a:endParaRPr lang="en-IE" sz="1400" dirty="0"/>
          </a:p>
          <a:p>
            <a:pPr marL="0" lvl="0" indent="0" algn="l" rtl="0">
              <a:lnSpc>
                <a:spcPct val="90000"/>
              </a:lnSpc>
              <a:spcBef>
                <a:spcPts val="0"/>
              </a:spcBef>
              <a:spcAft>
                <a:spcPts val="0"/>
              </a:spcAft>
              <a:buClr>
                <a:srgbClr val="01334E"/>
              </a:buClr>
              <a:buSzPts val="2400"/>
              <a:buNone/>
            </a:pPr>
            <a:r>
              <a:rPr lang="en-IE" sz="1800" dirty="0"/>
              <a:t>We are learning to…</a:t>
            </a:r>
          </a:p>
          <a:p>
            <a:pPr marL="342900" indent="-342900">
              <a:spcBef>
                <a:spcPts val="0"/>
              </a:spcBef>
              <a:buClr>
                <a:srgbClr val="A958DD"/>
              </a:buClr>
              <a:buFont typeface="Courier New" panose="02070309020205020404" pitchFamily="49" charset="0"/>
              <a:buChar char="o"/>
            </a:pPr>
            <a:r>
              <a:rPr lang="en-IE" sz="1800" dirty="0"/>
              <a:t>identify our different types of intelligence</a:t>
            </a:r>
          </a:p>
          <a:p>
            <a:pPr marL="342900" indent="-342900">
              <a:spcBef>
                <a:spcPts val="0"/>
              </a:spcBef>
              <a:buClr>
                <a:srgbClr val="A958DD"/>
              </a:buClr>
              <a:buFont typeface="Courier New" panose="02070309020205020404" pitchFamily="49" charset="0"/>
              <a:buChar char="o"/>
            </a:pPr>
            <a:r>
              <a:rPr lang="en-IE" sz="1800" dirty="0"/>
              <a:t>challenge ourselves to build or strengthen a range of intelligences</a:t>
            </a:r>
          </a:p>
          <a:p>
            <a:pPr marL="342900" indent="-342900">
              <a:spcBef>
                <a:spcPts val="0"/>
              </a:spcBef>
              <a:buClr>
                <a:srgbClr val="A958DD"/>
              </a:buClr>
              <a:buFont typeface="Courier New" panose="02070309020205020404" pitchFamily="49" charset="0"/>
              <a:buChar char="o"/>
            </a:pPr>
            <a:r>
              <a:rPr lang="en-IE" sz="1800" dirty="0"/>
              <a:t>recognise where we can practice or strengthen our intelligences in school </a:t>
            </a:r>
          </a:p>
          <a:p>
            <a:pPr marL="342900" indent="-342900">
              <a:spcBef>
                <a:spcPts val="0"/>
              </a:spcBef>
              <a:buClr>
                <a:srgbClr val="A958DD"/>
              </a:buClr>
              <a:buFont typeface="Courier New" panose="02070309020205020404" pitchFamily="49" charset="0"/>
              <a:buChar char="o"/>
            </a:pPr>
            <a:r>
              <a:rPr lang="en-IE" sz="1800" dirty="0"/>
              <a:t>make links between our intelligences and future jobs/careers</a:t>
            </a:r>
          </a:p>
          <a:p>
            <a:pPr marL="342900" indent="-342900">
              <a:spcBef>
                <a:spcPts val="0"/>
              </a:spcBef>
              <a:buClr>
                <a:srgbClr val="A958DD"/>
              </a:buClr>
              <a:buFont typeface="Courier New" panose="02070309020205020404" pitchFamily="49" charset="0"/>
              <a:buChar char="o"/>
            </a:pPr>
            <a:r>
              <a:rPr lang="en-IE" sz="1800" dirty="0"/>
              <a:t>analyse an activity for opportunities to integrate different intelligences</a:t>
            </a:r>
          </a:p>
          <a:p>
            <a:pPr marL="342900" indent="-342900">
              <a:spcBef>
                <a:spcPts val="0"/>
              </a:spcBef>
              <a:buClr>
                <a:srgbClr val="A958DD"/>
              </a:buClr>
              <a:buFont typeface="Courier New" panose="02070309020205020404" pitchFamily="49" charset="0"/>
              <a:buChar char="o"/>
            </a:pPr>
            <a:endParaRPr lang="en-IE" sz="2000" dirty="0"/>
          </a:p>
          <a:p>
            <a:pPr marL="228600" lvl="0" indent="-76200" algn="l" rtl="0">
              <a:lnSpc>
                <a:spcPct val="90000"/>
              </a:lnSpc>
              <a:spcBef>
                <a:spcPts val="0"/>
              </a:spcBef>
              <a:spcAft>
                <a:spcPts val="0"/>
              </a:spcAft>
              <a:buClr>
                <a:srgbClr val="01334E"/>
              </a:buClr>
              <a:buSzPts val="2400"/>
              <a:buNone/>
            </a:pPr>
            <a:endParaRPr lang="en-IE" dirty="0"/>
          </a:p>
        </p:txBody>
      </p:sp>
      <p:sp>
        <p:nvSpPr>
          <p:cNvPr id="166" name="Google Shape;166;p2"/>
          <p:cNvSpPr txBox="1">
            <a:spLocks noGrp="1"/>
          </p:cNvSpPr>
          <p:nvPr>
            <p:ph type="body" idx="2"/>
          </p:nvPr>
        </p:nvSpPr>
        <p:spPr>
          <a:xfrm>
            <a:off x="9072558" y="3006264"/>
            <a:ext cx="2909455" cy="36345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334E"/>
              </a:buClr>
              <a:buSzPts val="2000"/>
              <a:buNone/>
            </a:pPr>
            <a:r>
              <a:rPr lang="en-IE" b="1" dirty="0"/>
              <a:t>Key Skills</a:t>
            </a:r>
          </a:p>
          <a:p>
            <a:pPr marL="263525" indent="-263525">
              <a:spcBef>
                <a:spcPts val="0"/>
              </a:spcBef>
            </a:pPr>
            <a:r>
              <a:rPr lang="en-IE" dirty="0"/>
              <a:t>Being literate</a:t>
            </a:r>
          </a:p>
          <a:p>
            <a:pPr marL="263525" indent="-263525">
              <a:spcBef>
                <a:spcPts val="0"/>
              </a:spcBef>
            </a:pPr>
            <a:r>
              <a:rPr lang="en-IE" dirty="0"/>
              <a:t>Managing myself</a:t>
            </a:r>
          </a:p>
          <a:p>
            <a:pPr marL="263525" indent="-263525">
              <a:spcBef>
                <a:spcPts val="0"/>
              </a:spcBef>
            </a:pPr>
            <a:r>
              <a:rPr lang="en-IE" dirty="0"/>
              <a:t>Staying well</a:t>
            </a:r>
          </a:p>
          <a:p>
            <a:pPr marL="263525" indent="-263525">
              <a:spcBef>
                <a:spcPts val="0"/>
              </a:spcBef>
            </a:pPr>
            <a:r>
              <a:rPr lang="en-IE" dirty="0"/>
              <a:t>Managing information and thinking</a:t>
            </a:r>
          </a:p>
          <a:p>
            <a:pPr marL="263525" indent="-263525">
              <a:spcBef>
                <a:spcPts val="0"/>
              </a:spcBef>
            </a:pPr>
            <a:r>
              <a:rPr lang="en-IE" dirty="0"/>
              <a:t>Being numerate</a:t>
            </a:r>
          </a:p>
          <a:p>
            <a:pPr marL="263525" indent="-263525">
              <a:spcBef>
                <a:spcPts val="0"/>
              </a:spcBef>
            </a:pPr>
            <a:r>
              <a:rPr lang="en-IE" dirty="0"/>
              <a:t>Being creative</a:t>
            </a:r>
          </a:p>
          <a:p>
            <a:pPr marL="263525" indent="-263525">
              <a:spcBef>
                <a:spcPts val="0"/>
              </a:spcBef>
            </a:pPr>
            <a:r>
              <a:rPr lang="en-IE" dirty="0"/>
              <a:t>Working with others</a:t>
            </a:r>
          </a:p>
          <a:p>
            <a:pPr marL="263525" indent="-263525">
              <a:spcBef>
                <a:spcPts val="0"/>
              </a:spcBef>
            </a:pPr>
            <a:r>
              <a:rPr lang="en-IE" dirty="0"/>
              <a:t>Communicating</a:t>
            </a:r>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p:txBody>
      </p:sp>
      <p:graphicFrame>
        <p:nvGraphicFramePr>
          <p:cNvPr id="167" name="Google Shape;167;p2"/>
          <p:cNvGraphicFramePr/>
          <p:nvPr>
            <p:extLst>
              <p:ext uri="{D42A27DB-BD31-4B8C-83A1-F6EECF244321}">
                <p14:modId xmlns:p14="http://schemas.microsoft.com/office/powerpoint/2010/main" val="636134398"/>
              </p:ext>
            </p:extLst>
          </p:nvPr>
        </p:nvGraphicFramePr>
        <p:xfrm>
          <a:off x="513149" y="2995890"/>
          <a:ext cx="8128000" cy="3752638"/>
        </p:xfrm>
        <a:graphic>
          <a:graphicData uri="http://schemas.openxmlformats.org/drawingml/2006/table">
            <a:tbl>
              <a:tblPr firstRow="1" bandRow="1">
                <a:noFill/>
                <a:tableStyleId>{D0C22D7A-A71E-4F7F-B25F-03412A6EF1EF}</a:tableStyleId>
              </a:tblPr>
              <a:tblGrid>
                <a:gridCol w="954407">
                  <a:extLst>
                    <a:ext uri="{9D8B030D-6E8A-4147-A177-3AD203B41FA5}">
                      <a16:colId xmlns:a16="http://schemas.microsoft.com/office/drawing/2014/main" val="20000"/>
                    </a:ext>
                  </a:extLst>
                </a:gridCol>
                <a:gridCol w="1286933">
                  <a:extLst>
                    <a:ext uri="{9D8B030D-6E8A-4147-A177-3AD203B41FA5}">
                      <a16:colId xmlns:a16="http://schemas.microsoft.com/office/drawing/2014/main" val="20001"/>
                    </a:ext>
                  </a:extLst>
                </a:gridCol>
                <a:gridCol w="5886660">
                  <a:extLst>
                    <a:ext uri="{9D8B030D-6E8A-4147-A177-3AD203B41FA5}">
                      <a16:colId xmlns:a16="http://schemas.microsoft.com/office/drawing/2014/main" val="20003"/>
                    </a:ext>
                  </a:extLst>
                </a:gridCol>
              </a:tblGrid>
              <a:tr h="286709">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1" i="0" dirty="0">
                          <a:solidFill>
                            <a:srgbClr val="9C3FD8"/>
                          </a:solidFill>
                          <a:latin typeface="Arial"/>
                          <a:ea typeface="Arial"/>
                          <a:cs typeface="Arial"/>
                          <a:sym typeface="Arial"/>
                        </a:rPr>
                        <a:t>SLIDES</a:t>
                      </a:r>
                      <a:endParaRPr sz="1600" b="1"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US" sz="1600" b="1" i="0" dirty="0">
                          <a:solidFill>
                            <a:srgbClr val="9C3FD8"/>
                          </a:solidFill>
                          <a:latin typeface="Arial"/>
                          <a:cs typeface="Arial"/>
                          <a:sym typeface="Arial"/>
                        </a:rPr>
                        <a:t>ACTIVITY</a:t>
                      </a:r>
                      <a:endParaRPr sz="1600" dirty="0"/>
                    </a:p>
                  </a:txBody>
                  <a:tcPr marL="91450" marR="91450" marT="45725" marB="45725">
                    <a:solidFill>
                      <a:schemeClr val="bg1"/>
                    </a:solidFill>
                  </a:tcPr>
                </a:tc>
                <a:tc>
                  <a:txBody>
                    <a:bodyPr/>
                    <a:lstStyle/>
                    <a:p>
                      <a:pPr marL="0" marR="0" lvl="0" indent="0" algn="l" rtl="0">
                        <a:spcBef>
                          <a:spcPts val="0"/>
                        </a:spcBef>
                        <a:spcAft>
                          <a:spcPts val="0"/>
                        </a:spcAft>
                        <a:buNone/>
                      </a:pPr>
                      <a:r>
                        <a:rPr lang="en-US" sz="1600" b="1" i="0" dirty="0">
                          <a:solidFill>
                            <a:srgbClr val="9C3FD8"/>
                          </a:solidFill>
                          <a:latin typeface="Arial"/>
                          <a:ea typeface="Arial"/>
                          <a:cs typeface="Arial"/>
                          <a:sym typeface="Arial"/>
                        </a:rPr>
                        <a:t>What will we be doing?</a:t>
                      </a:r>
                      <a:endParaRPr sz="1600" dirty="0"/>
                    </a:p>
                  </a:txBody>
                  <a:tcPr marL="91450" marR="91450" marT="45725" marB="45725">
                    <a:solidFill>
                      <a:schemeClr val="bg1"/>
                    </a:solidFill>
                  </a:tcPr>
                </a:tc>
                <a:extLst>
                  <a:ext uri="{0D108BD9-81ED-4DB2-BD59-A6C34878D82A}">
                    <a16:rowId xmlns:a16="http://schemas.microsoft.com/office/drawing/2014/main" val="10000"/>
                  </a:ext>
                </a:extLst>
              </a:tr>
              <a:tr h="317117">
                <a:tc>
                  <a:txBody>
                    <a:bodyPr/>
                    <a:lstStyle/>
                    <a:p>
                      <a:pPr marL="0" marR="0" lvl="0" indent="0" algn="l" rtl="0">
                        <a:spcBef>
                          <a:spcPts val="0"/>
                        </a:spcBef>
                        <a:spcAft>
                          <a:spcPts val="0"/>
                        </a:spcAft>
                        <a:buNone/>
                      </a:pPr>
                      <a:r>
                        <a:rPr lang="en-IE" sz="1300" b="0" i="0" dirty="0">
                          <a:latin typeface="Arial"/>
                          <a:ea typeface="Arial"/>
                          <a:cs typeface="Arial"/>
                          <a:sym typeface="Arial"/>
                        </a:rPr>
                        <a:t>3</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E" sz="1300" b="0" i="0" dirty="0">
                          <a:latin typeface="Arial"/>
                          <a:ea typeface="Arial"/>
                          <a:cs typeface="Arial"/>
                          <a:sym typeface="Arial"/>
                        </a:rPr>
                        <a:t>Introduction to the icons</a:t>
                      </a:r>
                    </a:p>
                  </a:txBody>
                  <a:tcPr marL="91450" marR="91450" marT="45725" marB="45725">
                    <a:solidFill>
                      <a:schemeClr val="bg1"/>
                    </a:solidFill>
                  </a:tcPr>
                </a:tc>
                <a:extLst>
                  <a:ext uri="{0D108BD9-81ED-4DB2-BD59-A6C34878D82A}">
                    <a16:rowId xmlns:a16="http://schemas.microsoft.com/office/drawing/2014/main" val="2373047786"/>
                  </a:ext>
                </a:extLst>
              </a:tr>
              <a:tr h="317117">
                <a:tc>
                  <a:txBody>
                    <a:bodyPr/>
                    <a:lstStyle/>
                    <a:p>
                      <a:pPr marL="0" marR="0" lvl="0" indent="0" algn="l" rtl="0">
                        <a:spcBef>
                          <a:spcPts val="0"/>
                        </a:spcBef>
                        <a:spcAft>
                          <a:spcPts val="0"/>
                        </a:spcAft>
                        <a:buNone/>
                      </a:pPr>
                      <a:r>
                        <a:rPr lang="en-IE" sz="1300" b="0" i="0" dirty="0">
                          <a:latin typeface="Arial"/>
                          <a:ea typeface="Arial"/>
                          <a:cs typeface="Arial"/>
                          <a:sym typeface="Arial"/>
                        </a:rPr>
                        <a:t>4-12</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1</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1">
                        <a:spcBef>
                          <a:spcPts val="0"/>
                        </a:spcBef>
                        <a:spcAft>
                          <a:spcPts val="0"/>
                        </a:spcAft>
                        <a:buNone/>
                      </a:pPr>
                      <a:r>
                        <a:rPr lang="en-IE" sz="1300" b="0" i="0" dirty="0">
                          <a:latin typeface="Arial"/>
                          <a:ea typeface="Arial"/>
                          <a:cs typeface="Arial"/>
                          <a:sym typeface="Arial"/>
                        </a:rPr>
                        <a:t>Discussing Gardner’s Multiple Intelligences theory and completing a self-assessment to identify our intelligences. </a:t>
                      </a:r>
                      <a:r>
                        <a:rPr lang="en-IE" sz="1300" b="1" i="0" dirty="0">
                          <a:latin typeface="Arial"/>
                          <a:ea typeface="Arial"/>
                          <a:cs typeface="Arial"/>
                          <a:sym typeface="Arial"/>
                        </a:rPr>
                        <a:t>NB: Print copies of the self-assessment in advance</a:t>
                      </a:r>
                      <a:endParaRPr sz="1300" b="1"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1"/>
                  </a:ext>
                </a:extLst>
              </a:tr>
              <a:tr h="317117">
                <a:tc>
                  <a:txBody>
                    <a:bodyPr/>
                    <a:lstStyle/>
                    <a:p>
                      <a:pPr marL="0" marR="0" lvl="0" indent="0" algn="l" rtl="0">
                        <a:spcBef>
                          <a:spcPts val="0"/>
                        </a:spcBef>
                        <a:spcAft>
                          <a:spcPts val="0"/>
                        </a:spcAft>
                        <a:buNone/>
                      </a:pPr>
                      <a:r>
                        <a:rPr lang="en-IE" sz="1300" b="0" i="0" dirty="0">
                          <a:latin typeface="Arial"/>
                          <a:ea typeface="Arial"/>
                          <a:cs typeface="Arial"/>
                          <a:sym typeface="Arial"/>
                        </a:rPr>
                        <a:t>13-14</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2</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Challenging ourselves to carry out a task that relies on a single intelligence </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2"/>
                  </a:ext>
                </a:extLst>
              </a:tr>
              <a:tr h="317117">
                <a:tc>
                  <a:txBody>
                    <a:bodyPr/>
                    <a:lstStyle/>
                    <a:p>
                      <a:pPr marL="0" marR="0" lvl="0" indent="0" algn="l" rtl="0">
                        <a:spcBef>
                          <a:spcPts val="0"/>
                        </a:spcBef>
                        <a:spcAft>
                          <a:spcPts val="0"/>
                        </a:spcAft>
                        <a:buNone/>
                      </a:pPr>
                      <a:r>
                        <a:rPr lang="en-IE" sz="1300" b="0" i="0" dirty="0">
                          <a:latin typeface="Arial"/>
                          <a:ea typeface="Arial"/>
                          <a:cs typeface="Arial"/>
                          <a:sym typeface="Arial"/>
                        </a:rPr>
                        <a:t>15</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3</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Discussing how teachers manage the different types of intelligences in a class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3"/>
                  </a:ext>
                </a:extLst>
              </a:tr>
              <a:tr h="317117">
                <a:tc>
                  <a:txBody>
                    <a:bodyPr/>
                    <a:lstStyle/>
                    <a:p>
                      <a:pPr marL="0" marR="0" lvl="0" indent="0" algn="l" rtl="0">
                        <a:spcBef>
                          <a:spcPts val="0"/>
                        </a:spcBef>
                        <a:spcAft>
                          <a:spcPts val="0"/>
                        </a:spcAft>
                        <a:buNone/>
                      </a:pPr>
                      <a:r>
                        <a:rPr lang="en-IE" sz="1300" b="0" i="0" dirty="0">
                          <a:latin typeface="Arial"/>
                          <a:ea typeface="Arial"/>
                          <a:cs typeface="Arial"/>
                          <a:sym typeface="Arial"/>
                        </a:rPr>
                        <a:t>16</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4</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Making connections between the different types of intelligences, what we do in school and possible future jobs/careers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4"/>
                  </a:ext>
                </a:extLst>
              </a:tr>
              <a:tr h="317117">
                <a:tc>
                  <a:txBody>
                    <a:bodyPr/>
                    <a:lstStyle/>
                    <a:p>
                      <a:pPr marL="0" marR="0" lvl="0" indent="0" algn="l" rtl="0">
                        <a:spcBef>
                          <a:spcPts val="0"/>
                        </a:spcBef>
                        <a:spcAft>
                          <a:spcPts val="0"/>
                        </a:spcAft>
                        <a:buNone/>
                      </a:pPr>
                      <a:r>
                        <a:rPr lang="en-IE" sz="1300" b="0" i="0" dirty="0">
                          <a:latin typeface="Arial"/>
                          <a:ea typeface="Arial"/>
                          <a:cs typeface="Arial"/>
                          <a:sym typeface="Arial"/>
                        </a:rPr>
                        <a:t>17</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5</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Reflecting on the learning in this unit and analysing the reflection methodology for opportunities to cater for different types of intelligences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3526138960"/>
                  </a:ext>
                </a:extLst>
              </a:tr>
              <a:tr h="317117">
                <a:tc>
                  <a:txBody>
                    <a:bodyPr/>
                    <a:lstStyle/>
                    <a:p>
                      <a:pPr marL="0" marR="0" lvl="0" indent="0" algn="l" rtl="0">
                        <a:spcBef>
                          <a:spcPts val="0"/>
                        </a:spcBef>
                        <a:spcAft>
                          <a:spcPts val="0"/>
                        </a:spcAft>
                        <a:buNone/>
                      </a:pPr>
                      <a:r>
                        <a:rPr lang="en-IE" sz="1300" dirty="0"/>
                        <a:t>18</a:t>
                      </a:r>
                      <a:endParaRPr sz="1300" dirty="0"/>
                    </a:p>
                  </a:txBody>
                  <a:tcPr marL="91450" marR="91450" marT="45725" marB="45725" anchor="ctr">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6</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E" sz="1300" b="0" i="0" dirty="0">
                          <a:latin typeface="Arial"/>
                          <a:ea typeface="Arial"/>
                          <a:cs typeface="Arial"/>
                          <a:sym typeface="Arial"/>
                        </a:rPr>
                        <a:t>Checking in with the learning intentions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706553923"/>
                  </a:ext>
                </a:extLst>
              </a:tr>
              <a:tr h="317117">
                <a:tc>
                  <a:txBody>
                    <a:bodyPr/>
                    <a:lstStyle/>
                    <a:p>
                      <a:pPr marL="0" marR="0" lvl="0" indent="0" algn="l" rtl="0">
                        <a:spcBef>
                          <a:spcPts val="0"/>
                        </a:spcBef>
                        <a:spcAft>
                          <a:spcPts val="0"/>
                        </a:spcAft>
                        <a:buNone/>
                      </a:pPr>
                      <a:r>
                        <a:rPr lang="en-IE" sz="1300" dirty="0"/>
                        <a:t>19</a:t>
                      </a:r>
                      <a:endParaRPr sz="1300" dirty="0"/>
                    </a:p>
                  </a:txBody>
                  <a:tcPr marL="91450" marR="91450" marT="45725" marB="45725" anchor="ctr">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Extension task</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E" sz="1300" b="0" i="0" dirty="0">
                          <a:latin typeface="Arial"/>
                          <a:ea typeface="Arial"/>
                          <a:cs typeface="Arial"/>
                          <a:sym typeface="Arial"/>
                        </a:rPr>
                        <a:t>Creating certificates to recognise our types of smarts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52755288"/>
                  </a:ext>
                </a:extLst>
              </a:tr>
            </a:tbl>
          </a:graphicData>
        </a:graphic>
      </p:graphicFrame>
      <p:sp>
        <p:nvSpPr>
          <p:cNvPr id="2" name="Google Shape;28;p32">
            <a:extLst>
              <a:ext uri="{FF2B5EF4-FFF2-40B4-BE49-F238E27FC236}">
                <a16:creationId xmlns:a16="http://schemas.microsoft.com/office/drawing/2014/main" id="{683439F6-3050-228C-DE16-858292F9CF69}"/>
              </a:ext>
            </a:extLst>
          </p:cNvPr>
          <p:cNvSpPr txBox="1"/>
          <p:nvPr/>
        </p:nvSpPr>
        <p:spPr>
          <a:xfrm>
            <a:off x="9072558" y="328053"/>
            <a:ext cx="2909457" cy="35298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lt1"/>
              </a:buClr>
              <a:buSzPts val="1800"/>
              <a:buFont typeface="Arial"/>
              <a:buNone/>
            </a:pPr>
            <a:r>
              <a:rPr lang="en-US" sz="1800" b="1" i="0" u="none" strike="noStrike" cap="none" dirty="0">
                <a:solidFill>
                  <a:schemeClr val="lt1"/>
                </a:solidFill>
                <a:latin typeface="Arial"/>
                <a:ea typeface="Arial"/>
                <a:cs typeface="Arial"/>
                <a:sym typeface="Arial"/>
              </a:rPr>
              <a:t>Duration: </a:t>
            </a:r>
            <a:r>
              <a:rPr lang="en-US" sz="1800" i="0" u="none" strike="noStrike" cap="none" dirty="0">
                <a:solidFill>
                  <a:schemeClr val="lt1"/>
                </a:solidFill>
                <a:latin typeface="Arial"/>
                <a:ea typeface="Arial"/>
                <a:cs typeface="Arial"/>
                <a:sym typeface="Arial"/>
              </a:rPr>
              <a:t>Approx. 2 hours</a:t>
            </a:r>
          </a:p>
        </p:txBody>
      </p:sp>
      <p:sp>
        <p:nvSpPr>
          <p:cNvPr id="3" name="Google Shape;29;p32">
            <a:extLst>
              <a:ext uri="{FF2B5EF4-FFF2-40B4-BE49-F238E27FC236}">
                <a16:creationId xmlns:a16="http://schemas.microsoft.com/office/drawing/2014/main" id="{A9E45EA8-2C67-963C-3F95-B2D2BE804907}"/>
              </a:ext>
            </a:extLst>
          </p:cNvPr>
          <p:cNvSpPr txBox="1"/>
          <p:nvPr/>
        </p:nvSpPr>
        <p:spPr>
          <a:xfrm>
            <a:off x="9072559" y="971098"/>
            <a:ext cx="2909455" cy="1634267"/>
          </a:xfrm>
          <a:prstGeom prst="rect">
            <a:avLst/>
          </a:prstGeom>
          <a:noFill/>
          <a:ln>
            <a:noFill/>
          </a:ln>
        </p:spPr>
        <p:txBody>
          <a:bodyPr spcFirstLastPara="1" wrap="square" lIns="91425" tIns="45700" rIns="91425" bIns="45700" anchor="ctr" anchorCtr="0">
            <a:noAutofit/>
          </a:bodyPr>
          <a:lstStyle/>
          <a:p>
            <a:pPr lvl="2">
              <a:lnSpc>
                <a:spcPct val="90000"/>
              </a:lnSpc>
              <a:buClr>
                <a:srgbClr val="01334E"/>
              </a:buClr>
              <a:buSzPts val="1800"/>
            </a:pPr>
            <a:r>
              <a:rPr lang="en-IE" sz="2000" b="1" i="0" u="none" strike="noStrike" cap="none" dirty="0">
                <a:solidFill>
                  <a:srgbClr val="01334E"/>
                </a:solidFill>
                <a:latin typeface="Arial"/>
                <a:ea typeface="Arial"/>
                <a:cs typeface="Arial"/>
                <a:sym typeface="Arial"/>
              </a:rPr>
              <a:t>Wellbeing Indicators</a:t>
            </a:r>
          </a:p>
          <a:p>
            <a:pPr marL="285750" lvl="2" indent="-285750">
              <a:lnSpc>
                <a:spcPct val="90000"/>
              </a:lnSpc>
              <a:buClr>
                <a:srgbClr val="01334E"/>
              </a:buClr>
              <a:buSzPts val="1800"/>
              <a:buFont typeface="Arial" panose="020B0604020202020204" pitchFamily="34" charset="0"/>
              <a:buChar char="•"/>
            </a:pPr>
            <a:r>
              <a:rPr lang="en-IE" sz="2000" i="0" u="none" strike="noStrike" cap="none" dirty="0">
                <a:solidFill>
                  <a:srgbClr val="01334E"/>
                </a:solidFill>
                <a:latin typeface="Arial"/>
                <a:ea typeface="Arial"/>
                <a:cs typeface="Arial"/>
                <a:sym typeface="Arial"/>
              </a:rPr>
              <a:t>Resilient</a:t>
            </a: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Connected</a:t>
            </a:r>
            <a:endParaRPr lang="en-IE" sz="2000" i="0" u="none" strike="noStrike" cap="none" dirty="0">
              <a:solidFill>
                <a:srgbClr val="01334E"/>
              </a:solidFill>
              <a:latin typeface="Arial"/>
              <a:ea typeface="Arial"/>
              <a:cs typeface="Arial"/>
              <a:sym typeface="Arial"/>
            </a:endParaRP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Respected</a:t>
            </a: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Aware</a:t>
            </a:r>
            <a:endParaRPr sz="2000" i="0" u="none" strike="noStrike" cap="none" dirty="0">
              <a:solidFill>
                <a:srgbClr val="01334E"/>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pic>
        <p:nvPicPr>
          <p:cNvPr id="3" name="Google Shape;425;p21" descr="Shape, square&#10;&#10;Description automatically generated">
            <a:extLst>
              <a:ext uri="{FF2B5EF4-FFF2-40B4-BE49-F238E27FC236}">
                <a16:creationId xmlns:a16="http://schemas.microsoft.com/office/drawing/2014/main" id="{A276B702-1D36-A4B0-50CF-B9B0BD147EFD}"/>
              </a:ext>
            </a:extLst>
          </p:cNvPr>
          <p:cNvPicPr preferRelativeResize="0"/>
          <p:nvPr/>
        </p:nvPicPr>
        <p:blipFill rotWithShape="1">
          <a:blip r:embed="rId3">
            <a:alphaModFix/>
          </a:blip>
          <a:srcRect/>
          <a:stretch/>
        </p:blipFill>
        <p:spPr>
          <a:xfrm>
            <a:off x="618230" y="1990725"/>
            <a:ext cx="2455455" cy="2076450"/>
          </a:xfrm>
          <a:prstGeom prst="rect">
            <a:avLst/>
          </a:prstGeom>
          <a:noFill/>
          <a:ln>
            <a:noFill/>
          </a:ln>
        </p:spPr>
      </p:pic>
      <p:sp>
        <p:nvSpPr>
          <p:cNvPr id="4" name="TextBox 3">
            <a:extLst>
              <a:ext uri="{FF2B5EF4-FFF2-40B4-BE49-F238E27FC236}">
                <a16:creationId xmlns:a16="http://schemas.microsoft.com/office/drawing/2014/main" id="{FB212955-DD26-980A-0250-6FC6E8A067C3}"/>
              </a:ext>
            </a:extLst>
          </p:cNvPr>
          <p:cNvSpPr txBox="1"/>
          <p:nvPr/>
        </p:nvSpPr>
        <p:spPr>
          <a:xfrm>
            <a:off x="669849" y="2567285"/>
            <a:ext cx="2455455" cy="923330"/>
          </a:xfrm>
          <a:prstGeom prst="rect">
            <a:avLst/>
          </a:prstGeom>
          <a:noFill/>
        </p:spPr>
        <p:txBody>
          <a:bodyPr wrap="square" rtlCol="0">
            <a:spAutoFit/>
          </a:bodyPr>
          <a:lstStyle/>
          <a:p>
            <a:r>
              <a:rPr lang="en-IE" sz="1800" dirty="0"/>
              <a:t>Path Project</a:t>
            </a:r>
          </a:p>
          <a:p>
            <a:r>
              <a:rPr lang="en-IE" sz="1800" dirty="0"/>
              <a:t>Institute of Education</a:t>
            </a:r>
          </a:p>
          <a:p>
            <a:r>
              <a:rPr lang="en-IE" sz="1800" dirty="0"/>
              <a:t>Dublin City University</a:t>
            </a:r>
          </a:p>
        </p:txBody>
      </p:sp>
    </p:spTree>
    <p:extLst>
      <p:ext uri="{BB962C8B-B14F-4D97-AF65-F5344CB8AC3E}">
        <p14:creationId xmlns:p14="http://schemas.microsoft.com/office/powerpoint/2010/main" val="1701126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1334E"/>
              </a:buClr>
              <a:buSzPts val="1800"/>
              <a:buFont typeface="Arial"/>
              <a:buNone/>
            </a:pPr>
            <a:r>
              <a:rPr lang="en-IE" dirty="0"/>
              <a:t>Unit 1, Introduction</a:t>
            </a:r>
            <a:endParaRPr dirty="0"/>
          </a:p>
        </p:txBody>
      </p:sp>
      <p:sp>
        <p:nvSpPr>
          <p:cNvPr id="207" name="Google Shape;207;p8"/>
          <p:cNvSpPr txBox="1">
            <a:spLocks noGrp="1"/>
          </p:cNvSpPr>
          <p:nvPr>
            <p:ph type="body" idx="1"/>
          </p:nvPr>
        </p:nvSpPr>
        <p:spPr>
          <a:xfrm>
            <a:off x="661059" y="1330012"/>
            <a:ext cx="4969554" cy="2227263"/>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01334E"/>
              </a:buClr>
              <a:buSzPts val="4000"/>
              <a:buNone/>
            </a:pPr>
            <a:r>
              <a:rPr lang="en-IE" sz="2000" dirty="0"/>
              <a:t>Hi, I’m Sara. </a:t>
            </a:r>
          </a:p>
          <a:p>
            <a:pPr marL="0" lvl="0" indent="0" algn="ctr" rtl="0">
              <a:lnSpc>
                <a:spcPct val="90000"/>
              </a:lnSpc>
              <a:spcBef>
                <a:spcPts val="0"/>
              </a:spcBef>
              <a:spcAft>
                <a:spcPts val="0"/>
              </a:spcAft>
              <a:buClr>
                <a:srgbClr val="01334E"/>
              </a:buClr>
              <a:buSzPts val="4000"/>
              <a:buNone/>
            </a:pPr>
            <a:r>
              <a:rPr lang="en-IE" sz="2000" dirty="0"/>
              <a:t>Nice to meet you! </a:t>
            </a:r>
          </a:p>
          <a:p>
            <a:pPr marL="0" lvl="0" indent="0" algn="ctr" rtl="0">
              <a:lnSpc>
                <a:spcPct val="90000"/>
              </a:lnSpc>
              <a:spcBef>
                <a:spcPts val="0"/>
              </a:spcBef>
              <a:spcAft>
                <a:spcPts val="0"/>
              </a:spcAft>
              <a:buClr>
                <a:srgbClr val="01334E"/>
              </a:buClr>
              <a:buSzPts val="4000"/>
              <a:buNone/>
            </a:pPr>
            <a:r>
              <a:rPr lang="en-IE" sz="2000" dirty="0"/>
              <a:t>I’m here to tell you that we use icons (the small pictures below) in this unit. These will help you to understand what you will be doing during the different activities. </a:t>
            </a:r>
          </a:p>
          <a:p>
            <a:pPr marL="0" lvl="0" indent="0" algn="ctr" rtl="0">
              <a:lnSpc>
                <a:spcPct val="90000"/>
              </a:lnSpc>
              <a:spcBef>
                <a:spcPts val="0"/>
              </a:spcBef>
              <a:spcAft>
                <a:spcPts val="0"/>
              </a:spcAft>
              <a:buClr>
                <a:srgbClr val="01334E"/>
              </a:buClr>
              <a:buSzPts val="4000"/>
              <a:buNone/>
            </a:pPr>
            <a:r>
              <a:rPr lang="en-IE" sz="2000" dirty="0"/>
              <a:t>Have fun (and learn lots)!</a:t>
            </a:r>
          </a:p>
          <a:p>
            <a:pPr marL="0" lvl="0" indent="0" algn="ctr" rtl="0">
              <a:lnSpc>
                <a:spcPct val="90000"/>
              </a:lnSpc>
              <a:spcBef>
                <a:spcPts val="0"/>
              </a:spcBef>
              <a:spcAft>
                <a:spcPts val="0"/>
              </a:spcAft>
              <a:buClr>
                <a:srgbClr val="01334E"/>
              </a:buClr>
              <a:buSzPts val="4000"/>
              <a:buNone/>
            </a:pPr>
            <a:r>
              <a:rPr lang="en-IE" sz="2800" dirty="0"/>
              <a:t> </a:t>
            </a:r>
            <a:endParaRPr sz="2800" dirty="0"/>
          </a:p>
        </p:txBody>
      </p:sp>
      <p:pic>
        <p:nvPicPr>
          <p:cNvPr id="209" name="Google Shape;209;p8" descr="Icon&#10;&#10;Description automatically generated with low confidence"/>
          <p:cNvPicPr preferRelativeResize="0"/>
          <p:nvPr/>
        </p:nvPicPr>
        <p:blipFill rotWithShape="1">
          <a:blip r:embed="rId3">
            <a:alphaModFix/>
          </a:blip>
          <a:srcRect/>
          <a:stretch/>
        </p:blipFill>
        <p:spPr>
          <a:xfrm>
            <a:off x="1171983" y="1349981"/>
            <a:ext cx="685903" cy="433659"/>
          </a:xfrm>
          <a:prstGeom prst="rect">
            <a:avLst/>
          </a:prstGeom>
          <a:noFill/>
          <a:ln>
            <a:noFill/>
          </a:ln>
        </p:spPr>
      </p:pic>
      <p:pic>
        <p:nvPicPr>
          <p:cNvPr id="210" name="Google Shape;210;p8" descr="Icon&#10;&#10;Description automatically generated with low confidence"/>
          <p:cNvPicPr preferRelativeResize="0"/>
          <p:nvPr/>
        </p:nvPicPr>
        <p:blipFill rotWithShape="1">
          <a:blip r:embed="rId3">
            <a:alphaModFix/>
          </a:blip>
          <a:srcRect/>
          <a:stretch/>
        </p:blipFill>
        <p:spPr>
          <a:xfrm rot="10800000">
            <a:off x="4832632" y="3140637"/>
            <a:ext cx="685903" cy="433659"/>
          </a:xfrm>
          <a:prstGeom prst="rect">
            <a:avLst/>
          </a:prstGeom>
          <a:noFill/>
          <a:ln>
            <a:noFill/>
          </a:ln>
        </p:spPr>
      </p:pic>
      <p:pic>
        <p:nvPicPr>
          <p:cNvPr id="19" name="Picture 18">
            <a:extLst>
              <a:ext uri="{FF2B5EF4-FFF2-40B4-BE49-F238E27FC236}">
                <a16:creationId xmlns:a16="http://schemas.microsoft.com/office/drawing/2014/main" id="{81B37E3A-366C-4FB8-6453-B839CEDFF6E7}"/>
              </a:ext>
            </a:extLst>
          </p:cNvPr>
          <p:cNvPicPr>
            <a:picLocks noChangeAspect="1"/>
          </p:cNvPicPr>
          <p:nvPr/>
        </p:nvPicPr>
        <p:blipFill>
          <a:blip r:embed="rId4"/>
          <a:srcRect/>
          <a:stretch/>
        </p:blipFill>
        <p:spPr>
          <a:xfrm>
            <a:off x="6163664" y="618841"/>
            <a:ext cx="4883153" cy="4932478"/>
          </a:xfrm>
          <a:prstGeom prst="rect">
            <a:avLst/>
          </a:prstGeom>
        </p:spPr>
      </p:pic>
      <p:grpSp>
        <p:nvGrpSpPr>
          <p:cNvPr id="24" name="Group 23">
            <a:extLst>
              <a:ext uri="{FF2B5EF4-FFF2-40B4-BE49-F238E27FC236}">
                <a16:creationId xmlns:a16="http://schemas.microsoft.com/office/drawing/2014/main" id="{8D48200C-8A8A-37A9-DDAC-C718129C5FE4}"/>
              </a:ext>
            </a:extLst>
          </p:cNvPr>
          <p:cNvGrpSpPr/>
          <p:nvPr/>
        </p:nvGrpSpPr>
        <p:grpSpPr>
          <a:xfrm>
            <a:off x="601066" y="3646379"/>
            <a:ext cx="5352791" cy="3164665"/>
            <a:chOff x="601066" y="3646379"/>
            <a:chExt cx="5352791" cy="3164665"/>
          </a:xfrm>
        </p:grpSpPr>
        <p:pic>
          <p:nvPicPr>
            <p:cNvPr id="11" name="Google Shape;425;p21" descr="Shape, square&#10;&#10;Description automatically generated">
              <a:extLst>
                <a:ext uri="{FF2B5EF4-FFF2-40B4-BE49-F238E27FC236}">
                  <a16:creationId xmlns:a16="http://schemas.microsoft.com/office/drawing/2014/main" id="{6F4A2433-C0D7-E050-42A5-81E150095675}"/>
                </a:ext>
              </a:extLst>
            </p:cNvPr>
            <p:cNvPicPr preferRelativeResize="0"/>
            <p:nvPr/>
          </p:nvPicPr>
          <p:blipFill rotWithShape="1">
            <a:blip r:embed="rId5">
              <a:alphaModFix/>
            </a:blip>
            <a:srcRect/>
            <a:stretch/>
          </p:blipFill>
          <p:spPr>
            <a:xfrm>
              <a:off x="610565" y="3649212"/>
              <a:ext cx="5181190" cy="3161832"/>
            </a:xfrm>
            <a:prstGeom prst="rect">
              <a:avLst/>
            </a:prstGeom>
            <a:noFill/>
            <a:ln>
              <a:noFill/>
            </a:ln>
          </p:spPr>
        </p:pic>
        <p:pic>
          <p:nvPicPr>
            <p:cNvPr id="4" name="Google Shape;337;p19" descr="Icon&#10;&#10;Description automatically generated">
              <a:extLst>
                <a:ext uri="{FF2B5EF4-FFF2-40B4-BE49-F238E27FC236}">
                  <a16:creationId xmlns:a16="http://schemas.microsoft.com/office/drawing/2014/main" id="{6EA73DF0-05DB-C79E-F489-0F78612F4F66}"/>
                </a:ext>
              </a:extLst>
            </p:cNvPr>
            <p:cNvPicPr preferRelativeResize="0"/>
            <p:nvPr/>
          </p:nvPicPr>
          <p:blipFill rotWithShape="1">
            <a:blip r:embed="rId6">
              <a:alphaModFix/>
            </a:blip>
            <a:srcRect/>
            <a:stretch/>
          </p:blipFill>
          <p:spPr>
            <a:xfrm>
              <a:off x="612111" y="4378280"/>
              <a:ext cx="1007241" cy="1007241"/>
            </a:xfrm>
            <a:prstGeom prst="rect">
              <a:avLst/>
            </a:prstGeom>
            <a:noFill/>
            <a:ln>
              <a:noFill/>
            </a:ln>
          </p:spPr>
        </p:pic>
        <p:pic>
          <p:nvPicPr>
            <p:cNvPr id="5" name="Google Shape;331;p19" descr="Icon&#10;&#10;Description automatically generated">
              <a:extLst>
                <a:ext uri="{FF2B5EF4-FFF2-40B4-BE49-F238E27FC236}">
                  <a16:creationId xmlns:a16="http://schemas.microsoft.com/office/drawing/2014/main" id="{3D86F3FF-16E5-0AC8-801D-82DD1743D988}"/>
                </a:ext>
              </a:extLst>
            </p:cNvPr>
            <p:cNvPicPr preferRelativeResize="0"/>
            <p:nvPr/>
          </p:nvPicPr>
          <p:blipFill rotWithShape="1">
            <a:blip r:embed="rId7">
              <a:alphaModFix/>
            </a:blip>
            <a:srcRect/>
            <a:stretch/>
          </p:blipFill>
          <p:spPr>
            <a:xfrm>
              <a:off x="612111" y="3646379"/>
              <a:ext cx="1007241" cy="1007241"/>
            </a:xfrm>
            <a:prstGeom prst="rect">
              <a:avLst/>
            </a:prstGeom>
            <a:noFill/>
            <a:ln>
              <a:noFill/>
            </a:ln>
          </p:spPr>
        </p:pic>
        <p:pic>
          <p:nvPicPr>
            <p:cNvPr id="6" name="Google Shape;346;p19" descr="Icon&#10;&#10;Description automatically generated">
              <a:extLst>
                <a:ext uri="{FF2B5EF4-FFF2-40B4-BE49-F238E27FC236}">
                  <a16:creationId xmlns:a16="http://schemas.microsoft.com/office/drawing/2014/main" id="{859EC7AB-BCA5-FFA4-2ED7-88BBE2DE2FDB}"/>
                </a:ext>
              </a:extLst>
            </p:cNvPr>
            <p:cNvPicPr preferRelativeResize="0"/>
            <p:nvPr/>
          </p:nvPicPr>
          <p:blipFill rotWithShape="1">
            <a:blip r:embed="rId8">
              <a:alphaModFix/>
            </a:blip>
            <a:srcRect/>
            <a:stretch/>
          </p:blipFill>
          <p:spPr>
            <a:xfrm>
              <a:off x="3177276" y="4761218"/>
              <a:ext cx="1007241" cy="1007241"/>
            </a:xfrm>
            <a:prstGeom prst="rect">
              <a:avLst/>
            </a:prstGeom>
            <a:noFill/>
            <a:ln>
              <a:noFill/>
            </a:ln>
          </p:spPr>
        </p:pic>
        <p:sp>
          <p:nvSpPr>
            <p:cNvPr id="7" name="TextBox 6">
              <a:extLst>
                <a:ext uri="{FF2B5EF4-FFF2-40B4-BE49-F238E27FC236}">
                  <a16:creationId xmlns:a16="http://schemas.microsoft.com/office/drawing/2014/main" id="{AC0D6F49-76D5-690B-8740-9E7182279A8F}"/>
                </a:ext>
              </a:extLst>
            </p:cNvPr>
            <p:cNvSpPr txBox="1"/>
            <p:nvPr/>
          </p:nvSpPr>
          <p:spPr>
            <a:xfrm>
              <a:off x="1510195" y="3971250"/>
              <a:ext cx="1840832" cy="369332"/>
            </a:xfrm>
            <a:prstGeom prst="rect">
              <a:avLst/>
            </a:prstGeom>
            <a:noFill/>
          </p:spPr>
          <p:txBody>
            <a:bodyPr wrap="square" rtlCol="0">
              <a:spAutoFit/>
            </a:bodyPr>
            <a:lstStyle/>
            <a:p>
              <a:r>
                <a:rPr lang="en-IE" sz="1800" dirty="0"/>
                <a:t>Individual work</a:t>
              </a:r>
            </a:p>
          </p:txBody>
        </p:sp>
        <p:sp>
          <p:nvSpPr>
            <p:cNvPr id="8" name="TextBox 7">
              <a:extLst>
                <a:ext uri="{FF2B5EF4-FFF2-40B4-BE49-F238E27FC236}">
                  <a16:creationId xmlns:a16="http://schemas.microsoft.com/office/drawing/2014/main" id="{E159AB85-EB10-C6AE-1E9C-956F8E690A42}"/>
                </a:ext>
              </a:extLst>
            </p:cNvPr>
            <p:cNvSpPr txBox="1"/>
            <p:nvPr/>
          </p:nvSpPr>
          <p:spPr>
            <a:xfrm>
              <a:off x="1517798" y="4671685"/>
              <a:ext cx="1840832" cy="369332"/>
            </a:xfrm>
            <a:prstGeom prst="rect">
              <a:avLst/>
            </a:prstGeom>
            <a:noFill/>
          </p:spPr>
          <p:txBody>
            <a:bodyPr wrap="square" rtlCol="0">
              <a:spAutoFit/>
            </a:bodyPr>
            <a:lstStyle/>
            <a:p>
              <a:r>
                <a:rPr lang="en-IE" sz="1800" dirty="0"/>
                <a:t>Pair work</a:t>
              </a:r>
            </a:p>
          </p:txBody>
        </p:sp>
        <p:sp>
          <p:nvSpPr>
            <p:cNvPr id="9" name="TextBox 8">
              <a:extLst>
                <a:ext uri="{FF2B5EF4-FFF2-40B4-BE49-F238E27FC236}">
                  <a16:creationId xmlns:a16="http://schemas.microsoft.com/office/drawing/2014/main" id="{2E236B09-07C1-E514-BF31-9CD3255F0B82}"/>
                </a:ext>
              </a:extLst>
            </p:cNvPr>
            <p:cNvSpPr txBox="1"/>
            <p:nvPr/>
          </p:nvSpPr>
          <p:spPr>
            <a:xfrm>
              <a:off x="4053409" y="4892613"/>
              <a:ext cx="1840832" cy="646331"/>
            </a:xfrm>
            <a:prstGeom prst="rect">
              <a:avLst/>
            </a:prstGeom>
            <a:noFill/>
          </p:spPr>
          <p:txBody>
            <a:bodyPr wrap="square" rtlCol="0">
              <a:spAutoFit/>
            </a:bodyPr>
            <a:lstStyle/>
            <a:p>
              <a:r>
                <a:rPr lang="en-IE" sz="1800" dirty="0"/>
                <a:t>Make a presentation</a:t>
              </a:r>
            </a:p>
          </p:txBody>
        </p:sp>
        <p:pic>
          <p:nvPicPr>
            <p:cNvPr id="13" name="Google Shape;330;p19" descr="A picture containing text&#10;&#10;Description automatically generated">
              <a:extLst>
                <a:ext uri="{FF2B5EF4-FFF2-40B4-BE49-F238E27FC236}">
                  <a16:creationId xmlns:a16="http://schemas.microsoft.com/office/drawing/2014/main" id="{CE1BFD98-AC04-4F57-7FE6-09C909D514DC}"/>
                </a:ext>
              </a:extLst>
            </p:cNvPr>
            <p:cNvPicPr preferRelativeResize="0"/>
            <p:nvPr/>
          </p:nvPicPr>
          <p:blipFill rotWithShape="1">
            <a:blip r:embed="rId9">
              <a:alphaModFix/>
            </a:blip>
            <a:srcRect/>
            <a:stretch/>
          </p:blipFill>
          <p:spPr>
            <a:xfrm>
              <a:off x="601066" y="5097319"/>
              <a:ext cx="1007241" cy="1007241"/>
            </a:xfrm>
            <a:prstGeom prst="rect">
              <a:avLst/>
            </a:prstGeom>
            <a:noFill/>
            <a:ln>
              <a:noFill/>
            </a:ln>
          </p:spPr>
        </p:pic>
        <p:sp>
          <p:nvSpPr>
            <p:cNvPr id="14" name="TextBox 13">
              <a:extLst>
                <a:ext uri="{FF2B5EF4-FFF2-40B4-BE49-F238E27FC236}">
                  <a16:creationId xmlns:a16="http://schemas.microsoft.com/office/drawing/2014/main" id="{75751AFA-902A-0D60-9913-180FBBBF634B}"/>
                </a:ext>
              </a:extLst>
            </p:cNvPr>
            <p:cNvSpPr txBox="1"/>
            <p:nvPr/>
          </p:nvSpPr>
          <p:spPr>
            <a:xfrm>
              <a:off x="1507706" y="5389036"/>
              <a:ext cx="1840832" cy="369332"/>
            </a:xfrm>
            <a:prstGeom prst="rect">
              <a:avLst/>
            </a:prstGeom>
            <a:noFill/>
          </p:spPr>
          <p:txBody>
            <a:bodyPr wrap="square" rtlCol="0">
              <a:spAutoFit/>
            </a:bodyPr>
            <a:lstStyle/>
            <a:p>
              <a:r>
                <a:rPr lang="en-IE" sz="1800" dirty="0"/>
                <a:t>Group work</a:t>
              </a:r>
            </a:p>
          </p:txBody>
        </p:sp>
        <p:pic>
          <p:nvPicPr>
            <p:cNvPr id="15" name="Google Shape;329;p19" descr="A picture containing icon&#10;&#10;Description automatically generated">
              <a:extLst>
                <a:ext uri="{FF2B5EF4-FFF2-40B4-BE49-F238E27FC236}">
                  <a16:creationId xmlns:a16="http://schemas.microsoft.com/office/drawing/2014/main" id="{D1734177-9900-3C1C-9DA4-63B15AACF03C}"/>
                </a:ext>
              </a:extLst>
            </p:cNvPr>
            <p:cNvPicPr preferRelativeResize="0"/>
            <p:nvPr/>
          </p:nvPicPr>
          <p:blipFill rotWithShape="1">
            <a:blip r:embed="rId10">
              <a:alphaModFix/>
            </a:blip>
            <a:srcRect/>
            <a:stretch/>
          </p:blipFill>
          <p:spPr>
            <a:xfrm>
              <a:off x="3236892" y="5678926"/>
              <a:ext cx="1007241" cy="1007241"/>
            </a:xfrm>
            <a:prstGeom prst="rect">
              <a:avLst/>
            </a:prstGeom>
            <a:noFill/>
            <a:ln>
              <a:noFill/>
            </a:ln>
          </p:spPr>
        </p:pic>
        <p:sp>
          <p:nvSpPr>
            <p:cNvPr id="16" name="TextBox 15">
              <a:extLst>
                <a:ext uri="{FF2B5EF4-FFF2-40B4-BE49-F238E27FC236}">
                  <a16:creationId xmlns:a16="http://schemas.microsoft.com/office/drawing/2014/main" id="{13B5AC21-A190-42B2-528D-38B971E7870D}"/>
                </a:ext>
              </a:extLst>
            </p:cNvPr>
            <p:cNvSpPr txBox="1"/>
            <p:nvPr/>
          </p:nvSpPr>
          <p:spPr>
            <a:xfrm>
              <a:off x="4113025" y="5993496"/>
              <a:ext cx="1840832" cy="646331"/>
            </a:xfrm>
            <a:prstGeom prst="rect">
              <a:avLst/>
            </a:prstGeom>
            <a:noFill/>
          </p:spPr>
          <p:txBody>
            <a:bodyPr wrap="square" rtlCol="0">
              <a:spAutoFit/>
            </a:bodyPr>
            <a:lstStyle/>
            <a:p>
              <a:r>
                <a:rPr lang="en-IE" sz="1800" dirty="0"/>
                <a:t>Extension activity</a:t>
              </a:r>
            </a:p>
          </p:txBody>
        </p:sp>
        <p:sp>
          <p:nvSpPr>
            <p:cNvPr id="20" name="TextBox 19">
              <a:extLst>
                <a:ext uri="{FF2B5EF4-FFF2-40B4-BE49-F238E27FC236}">
                  <a16:creationId xmlns:a16="http://schemas.microsoft.com/office/drawing/2014/main" id="{C1A2DD22-42BE-8E50-166C-986045F7ABE1}"/>
                </a:ext>
              </a:extLst>
            </p:cNvPr>
            <p:cNvSpPr txBox="1"/>
            <p:nvPr/>
          </p:nvSpPr>
          <p:spPr>
            <a:xfrm>
              <a:off x="1510195" y="6133228"/>
              <a:ext cx="2212701" cy="369332"/>
            </a:xfrm>
            <a:prstGeom prst="rect">
              <a:avLst/>
            </a:prstGeom>
            <a:noFill/>
          </p:spPr>
          <p:txBody>
            <a:bodyPr wrap="square" rtlCol="0">
              <a:spAutoFit/>
            </a:bodyPr>
            <a:lstStyle/>
            <a:p>
              <a:r>
                <a:rPr lang="en-IE" sz="1800" dirty="0"/>
                <a:t>Class discussion</a:t>
              </a:r>
            </a:p>
          </p:txBody>
        </p:sp>
        <p:pic>
          <p:nvPicPr>
            <p:cNvPr id="21" name="Picture 20" descr="Icon&#10;&#10;Description automatically generated">
              <a:extLst>
                <a:ext uri="{FF2B5EF4-FFF2-40B4-BE49-F238E27FC236}">
                  <a16:creationId xmlns:a16="http://schemas.microsoft.com/office/drawing/2014/main" id="{9FE732C1-9D33-20A4-2D03-CA83C8162F7C}"/>
                </a:ext>
              </a:extLst>
            </p:cNvPr>
            <p:cNvPicPr>
              <a:picLocks noChangeAspect="1"/>
            </p:cNvPicPr>
            <p:nvPr/>
          </p:nvPicPr>
          <p:blipFill>
            <a:blip r:embed="rId11" cstate="hqprint">
              <a:extLst>
                <a:ext uri="{28A0092B-C50C-407E-A947-70E740481C1C}">
                  <a14:useLocalDpi xmlns:a14="http://schemas.microsoft.com/office/drawing/2010/main"/>
                </a:ext>
              </a:extLst>
            </a:blip>
            <a:stretch>
              <a:fillRect/>
            </a:stretch>
          </p:blipFill>
          <p:spPr>
            <a:xfrm>
              <a:off x="638574" y="5803803"/>
              <a:ext cx="1007241" cy="1007241"/>
            </a:xfrm>
            <a:prstGeom prst="rect">
              <a:avLst/>
            </a:prstGeom>
          </p:spPr>
        </p:pic>
        <p:pic>
          <p:nvPicPr>
            <p:cNvPr id="22" name="Picture 21" descr="Icon&#10;&#10;Description automatically generated">
              <a:extLst>
                <a:ext uri="{FF2B5EF4-FFF2-40B4-BE49-F238E27FC236}">
                  <a16:creationId xmlns:a16="http://schemas.microsoft.com/office/drawing/2014/main" id="{3E8364A1-99A2-0ED1-7CA2-5C455C64F657}"/>
                </a:ext>
              </a:extLst>
            </p:cNvPr>
            <p:cNvPicPr>
              <a:picLocks noChangeAspect="1"/>
            </p:cNvPicPr>
            <p:nvPr/>
          </p:nvPicPr>
          <p:blipFill>
            <a:blip r:embed="rId12" cstate="hqprint">
              <a:extLst>
                <a:ext uri="{28A0092B-C50C-407E-A947-70E740481C1C}">
                  <a14:useLocalDpi xmlns:a14="http://schemas.microsoft.com/office/drawing/2010/main"/>
                </a:ext>
              </a:extLst>
            </a:blip>
            <a:stretch>
              <a:fillRect/>
            </a:stretch>
          </p:blipFill>
          <p:spPr>
            <a:xfrm>
              <a:off x="3177276" y="3868941"/>
              <a:ext cx="1007241" cy="1007241"/>
            </a:xfrm>
            <a:prstGeom prst="rect">
              <a:avLst/>
            </a:prstGeom>
          </p:spPr>
        </p:pic>
        <p:sp>
          <p:nvSpPr>
            <p:cNvPr id="23" name="TextBox 22">
              <a:extLst>
                <a:ext uri="{FF2B5EF4-FFF2-40B4-BE49-F238E27FC236}">
                  <a16:creationId xmlns:a16="http://schemas.microsoft.com/office/drawing/2014/main" id="{147328BB-6884-5B20-EA70-10CB8C99FD75}"/>
                </a:ext>
              </a:extLst>
            </p:cNvPr>
            <p:cNvSpPr txBox="1"/>
            <p:nvPr/>
          </p:nvSpPr>
          <p:spPr>
            <a:xfrm>
              <a:off x="4112517" y="4167570"/>
              <a:ext cx="1840832" cy="369332"/>
            </a:xfrm>
            <a:prstGeom prst="rect">
              <a:avLst/>
            </a:prstGeom>
            <a:noFill/>
          </p:spPr>
          <p:txBody>
            <a:bodyPr wrap="square" rtlCol="0">
              <a:spAutoFit/>
            </a:bodyPr>
            <a:lstStyle/>
            <a:p>
              <a:r>
                <a:rPr lang="en-IE" sz="1800" dirty="0"/>
                <a:t>Reading</a:t>
              </a:r>
            </a:p>
          </p:txBody>
        </p:sp>
      </p:grpSp>
    </p:spTree>
    <p:extLst>
      <p:ext uri="{BB962C8B-B14F-4D97-AF65-F5344CB8AC3E}">
        <p14:creationId xmlns:p14="http://schemas.microsoft.com/office/powerpoint/2010/main" val="425285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oogle Shape;425;p21" descr="Shape, square&#10;&#10;Description automatically generated">
            <a:extLst>
              <a:ext uri="{FF2B5EF4-FFF2-40B4-BE49-F238E27FC236}">
                <a16:creationId xmlns:a16="http://schemas.microsoft.com/office/drawing/2014/main" id="{6EA3A03C-76DD-48FB-F7DC-88A813D5D7EA}"/>
              </a:ext>
            </a:extLst>
          </p:cNvPr>
          <p:cNvPicPr preferRelativeResize="0"/>
          <p:nvPr/>
        </p:nvPicPr>
        <p:blipFill rotWithShape="1">
          <a:blip r:embed="rId3">
            <a:alphaModFix/>
          </a:blip>
          <a:srcRect/>
          <a:stretch/>
        </p:blipFill>
        <p:spPr>
          <a:xfrm rot="16200000">
            <a:off x="10341478" y="750817"/>
            <a:ext cx="2409827" cy="1007240"/>
          </a:xfrm>
          <a:prstGeom prst="rect">
            <a:avLst/>
          </a:prstGeom>
          <a:noFill/>
          <a:ln>
            <a:noFill/>
          </a:ln>
        </p:spPr>
      </p:pic>
      <p:grpSp>
        <p:nvGrpSpPr>
          <p:cNvPr id="11" name="Group 10">
            <a:extLst>
              <a:ext uri="{FF2B5EF4-FFF2-40B4-BE49-F238E27FC236}">
                <a16:creationId xmlns:a16="http://schemas.microsoft.com/office/drawing/2014/main" id="{E54B04BF-0A40-CC84-95D4-0E439470E51B}"/>
              </a:ext>
            </a:extLst>
          </p:cNvPr>
          <p:cNvGrpSpPr/>
          <p:nvPr/>
        </p:nvGrpSpPr>
        <p:grpSpPr>
          <a:xfrm>
            <a:off x="295334" y="163995"/>
            <a:ext cx="11754678" cy="6530009"/>
            <a:chOff x="295334" y="163995"/>
            <a:chExt cx="11754678" cy="6530009"/>
          </a:xfrm>
        </p:grpSpPr>
        <p:graphicFrame>
          <p:nvGraphicFramePr>
            <p:cNvPr id="2" name="Diagram 1">
              <a:extLst>
                <a:ext uri="{FF2B5EF4-FFF2-40B4-BE49-F238E27FC236}">
                  <a16:creationId xmlns:a16="http://schemas.microsoft.com/office/drawing/2014/main" id="{9EC660C7-8CCA-691D-C9A9-6FFD8335EA2B}"/>
                </a:ext>
              </a:extLst>
            </p:cNvPr>
            <p:cNvGraphicFramePr/>
            <p:nvPr>
              <p:extLst>
                <p:ext uri="{D42A27DB-BD31-4B8C-83A1-F6EECF244321}">
                  <p14:modId xmlns:p14="http://schemas.microsoft.com/office/powerpoint/2010/main" val="2971146896"/>
                </p:ext>
              </p:extLst>
            </p:nvPr>
          </p:nvGraphicFramePr>
          <p:xfrm>
            <a:off x="295334" y="163995"/>
            <a:ext cx="11754678" cy="65300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3" descr="Icon&#10;&#10;Description automatically generated">
              <a:extLst>
                <a:ext uri="{FF2B5EF4-FFF2-40B4-BE49-F238E27FC236}">
                  <a16:creationId xmlns:a16="http://schemas.microsoft.com/office/drawing/2014/main" id="{9A4D94EB-F6B6-1986-5EA7-3759E1A23D4D}"/>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4226741" y="1483067"/>
              <a:ext cx="3891863" cy="3891863"/>
            </a:xfrm>
            <a:prstGeom prst="rect">
              <a:avLst/>
            </a:prstGeom>
          </p:spPr>
        </p:pic>
      </p:grpSp>
      <p:grpSp>
        <p:nvGrpSpPr>
          <p:cNvPr id="10" name="Group 9">
            <a:extLst>
              <a:ext uri="{FF2B5EF4-FFF2-40B4-BE49-F238E27FC236}">
                <a16:creationId xmlns:a16="http://schemas.microsoft.com/office/drawing/2014/main" id="{8ACDEABF-3E5E-1059-F7E6-A8A03171C669}"/>
              </a:ext>
            </a:extLst>
          </p:cNvPr>
          <p:cNvGrpSpPr/>
          <p:nvPr/>
        </p:nvGrpSpPr>
        <p:grpSpPr>
          <a:xfrm>
            <a:off x="11042770" y="0"/>
            <a:ext cx="1007241" cy="2601305"/>
            <a:chOff x="11042770" y="0"/>
            <a:chExt cx="1007241" cy="2601305"/>
          </a:xfrm>
        </p:grpSpPr>
        <p:pic>
          <p:nvPicPr>
            <p:cNvPr id="5" name="Google Shape;337;p19" descr="Icon&#10;&#10;Description automatically generated">
              <a:extLst>
                <a:ext uri="{FF2B5EF4-FFF2-40B4-BE49-F238E27FC236}">
                  <a16:creationId xmlns:a16="http://schemas.microsoft.com/office/drawing/2014/main" id="{5093AC0D-1B39-FA56-322F-1A3FF3E61861}"/>
                </a:ext>
              </a:extLst>
            </p:cNvPr>
            <p:cNvPicPr preferRelativeResize="0"/>
            <p:nvPr/>
          </p:nvPicPr>
          <p:blipFill rotWithShape="1">
            <a:blip r:embed="rId10">
              <a:alphaModFix/>
            </a:blip>
            <a:srcRect/>
            <a:stretch/>
          </p:blipFill>
          <p:spPr>
            <a:xfrm>
              <a:off x="11042770" y="811462"/>
              <a:ext cx="1007241" cy="1007241"/>
            </a:xfrm>
            <a:prstGeom prst="rect">
              <a:avLst/>
            </a:prstGeom>
            <a:noFill/>
            <a:ln>
              <a:noFill/>
            </a:ln>
          </p:spPr>
        </p:pic>
        <p:pic>
          <p:nvPicPr>
            <p:cNvPr id="6" name="Google Shape;331;p19" descr="Icon&#10;&#10;Description automatically generated">
              <a:extLst>
                <a:ext uri="{FF2B5EF4-FFF2-40B4-BE49-F238E27FC236}">
                  <a16:creationId xmlns:a16="http://schemas.microsoft.com/office/drawing/2014/main" id="{296EF156-A9D5-3885-F1E5-E619DCE7C750}"/>
                </a:ext>
              </a:extLst>
            </p:cNvPr>
            <p:cNvPicPr preferRelativeResize="0"/>
            <p:nvPr/>
          </p:nvPicPr>
          <p:blipFill rotWithShape="1">
            <a:blip r:embed="rId11">
              <a:alphaModFix/>
            </a:blip>
            <a:srcRect/>
            <a:stretch/>
          </p:blipFill>
          <p:spPr>
            <a:xfrm>
              <a:off x="11042770" y="0"/>
              <a:ext cx="1007241" cy="1007241"/>
            </a:xfrm>
            <a:prstGeom prst="rect">
              <a:avLst/>
            </a:prstGeom>
            <a:noFill/>
            <a:ln>
              <a:noFill/>
            </a:ln>
          </p:spPr>
        </p:pic>
        <p:pic>
          <p:nvPicPr>
            <p:cNvPr id="7" name="Picture 6" descr="Icon&#10;&#10;Description automatically generated">
              <a:extLst>
                <a:ext uri="{FF2B5EF4-FFF2-40B4-BE49-F238E27FC236}">
                  <a16:creationId xmlns:a16="http://schemas.microsoft.com/office/drawing/2014/main" id="{C0685448-88CE-1466-D4FA-2FE736708008}"/>
                </a:ext>
              </a:extLst>
            </p:cNvPr>
            <p:cNvPicPr>
              <a:picLocks noChangeAspect="1"/>
            </p:cNvPicPr>
            <p:nvPr/>
          </p:nvPicPr>
          <p:blipFill>
            <a:blip r:embed="rId12" cstate="hqprint">
              <a:extLst>
                <a:ext uri="{28A0092B-C50C-407E-A947-70E740481C1C}">
                  <a14:useLocalDpi xmlns:a14="http://schemas.microsoft.com/office/drawing/2010/main"/>
                </a:ext>
              </a:extLst>
            </a:blip>
            <a:stretch>
              <a:fillRect/>
            </a:stretch>
          </p:blipFill>
          <p:spPr>
            <a:xfrm>
              <a:off x="11042770" y="1594064"/>
              <a:ext cx="1007241" cy="1007241"/>
            </a:xfrm>
            <a:prstGeom prst="rect">
              <a:avLst/>
            </a:prstGeom>
          </p:spPr>
        </p:pic>
      </p:grpSp>
    </p:spTree>
    <p:extLst>
      <p:ext uri="{BB962C8B-B14F-4D97-AF65-F5344CB8AC3E}">
        <p14:creationId xmlns:p14="http://schemas.microsoft.com/office/powerpoint/2010/main" val="713913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961FC4-5583-13DD-7FD5-81015E51241E}"/>
              </a:ext>
            </a:extLst>
          </p:cNvPr>
          <p:cNvSpPr/>
          <p:nvPr/>
        </p:nvSpPr>
        <p:spPr>
          <a:xfrm>
            <a:off x="10239022" y="5791200"/>
            <a:ext cx="1840089" cy="961848"/>
          </a:xfrm>
          <a:prstGeom prst="rect">
            <a:avLst/>
          </a:prstGeom>
          <a:solidFill>
            <a:srgbClr val="9C3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a:extLst>
              <a:ext uri="{FF2B5EF4-FFF2-40B4-BE49-F238E27FC236}">
                <a16:creationId xmlns:a16="http://schemas.microsoft.com/office/drawing/2014/main" id="{3CC3FE5B-4005-3F2D-FC82-B091C5536A15}"/>
              </a:ext>
            </a:extLst>
          </p:cNvPr>
          <p:cNvPicPr>
            <a:picLocks noChangeAspect="1"/>
          </p:cNvPicPr>
          <p:nvPr/>
        </p:nvPicPr>
        <p:blipFill>
          <a:blip r:embed="rId3"/>
          <a:stretch>
            <a:fillRect/>
          </a:stretch>
        </p:blipFill>
        <p:spPr>
          <a:xfrm>
            <a:off x="237807" y="241304"/>
            <a:ext cx="11406797" cy="542347"/>
          </a:xfrm>
          <a:prstGeom prst="rect">
            <a:avLst/>
          </a:prstGeom>
        </p:spPr>
      </p:pic>
      <p:sp>
        <p:nvSpPr>
          <p:cNvPr id="4" name="Google Shape;178;p4">
            <a:extLst>
              <a:ext uri="{FF2B5EF4-FFF2-40B4-BE49-F238E27FC236}">
                <a16:creationId xmlns:a16="http://schemas.microsoft.com/office/drawing/2014/main" id="{1B8755DF-2417-B96B-03C7-A881894C862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tx1"/>
                </a:solidFill>
                <a:effectLst/>
                <a:uLnTx/>
                <a:uFillTx/>
                <a:latin typeface="Arial"/>
                <a:cs typeface="Arial"/>
                <a:sym typeface="Arial"/>
              </a:rPr>
              <a:t>Unit 1, Activity 1</a:t>
            </a:r>
          </a:p>
        </p:txBody>
      </p:sp>
      <p:pic>
        <p:nvPicPr>
          <p:cNvPr id="5" name="Picture 4" descr="Shape, square&#10;&#10;Description automatically generated">
            <a:extLst>
              <a:ext uri="{FF2B5EF4-FFF2-40B4-BE49-F238E27FC236}">
                <a16:creationId xmlns:a16="http://schemas.microsoft.com/office/drawing/2014/main" id="{040C9B41-F781-036B-D592-8F707B82B779}"/>
              </a:ext>
            </a:extLst>
          </p:cNvPr>
          <p:cNvPicPr>
            <a:picLocks noChangeAspect="1"/>
          </p:cNvPicPr>
          <p:nvPr/>
        </p:nvPicPr>
        <p:blipFill>
          <a:blip r:embed="rId4"/>
          <a:stretch>
            <a:fillRect/>
          </a:stretch>
        </p:blipFill>
        <p:spPr>
          <a:xfrm>
            <a:off x="328998" y="910277"/>
            <a:ext cx="11038913" cy="5716145"/>
          </a:xfrm>
          <a:prstGeom prst="rect">
            <a:avLst/>
          </a:prstGeom>
        </p:spPr>
      </p:pic>
      <p:sp>
        <p:nvSpPr>
          <p:cNvPr id="7" name="TextBox 6">
            <a:extLst>
              <a:ext uri="{FF2B5EF4-FFF2-40B4-BE49-F238E27FC236}">
                <a16:creationId xmlns:a16="http://schemas.microsoft.com/office/drawing/2014/main" id="{C7DC5478-41C9-08B4-DEDC-2DB6DC9A50DB}"/>
              </a:ext>
            </a:extLst>
          </p:cNvPr>
          <p:cNvSpPr txBox="1"/>
          <p:nvPr/>
        </p:nvSpPr>
        <p:spPr>
          <a:xfrm>
            <a:off x="2478331" y="1505465"/>
            <a:ext cx="8632848" cy="4745915"/>
          </a:xfrm>
          <a:prstGeom prst="rect">
            <a:avLst/>
          </a:prstGeom>
          <a:noFill/>
        </p:spPr>
        <p:txBody>
          <a:bodyPr wrap="square" rtlCol="0">
            <a:spAutoFit/>
          </a:bodyPr>
          <a:lstStyle/>
          <a:p>
            <a:pPr algn="l"/>
            <a:r>
              <a:rPr lang="en-GB" sz="2800" dirty="0">
                <a:solidFill>
                  <a:srgbClr val="575757"/>
                </a:solidFill>
                <a:latin typeface="Arial" panose="020B0604020202020204" pitchFamily="34" charset="0"/>
              </a:rPr>
              <a:t>People </a:t>
            </a:r>
            <a:r>
              <a:rPr lang="en-GB" sz="2800" b="0" i="0" dirty="0">
                <a:solidFill>
                  <a:srgbClr val="575757"/>
                </a:solidFill>
                <a:effectLst/>
                <a:latin typeface="Arial" panose="020B0604020202020204" pitchFamily="34" charset="0"/>
              </a:rPr>
              <a:t>who are Body Smart…</a:t>
            </a:r>
          </a:p>
          <a:p>
            <a:pPr algn="l"/>
            <a:endParaRPr lang="en-GB" sz="2800" dirty="0">
              <a:solidFill>
                <a:srgbClr val="575757"/>
              </a:solidFill>
              <a:latin typeface="Arial" panose="020B0604020202020204" pitchFamily="34" charset="0"/>
            </a:endParaRPr>
          </a:p>
          <a:p>
            <a:pPr marL="457200" indent="-457200">
              <a:lnSpc>
                <a:spcPct val="80000"/>
              </a:lnSpc>
              <a:buClr>
                <a:srgbClr val="FF826A"/>
              </a:buClr>
              <a:buFont typeface="Courier New" panose="02070309020205020404" pitchFamily="49" charset="0"/>
              <a:buChar char="o"/>
            </a:pPr>
            <a:r>
              <a:rPr lang="en-IE" sz="2800" b="0" u="none" strike="noStrike" kern="1200" baseline="0" dirty="0">
                <a:ln>
                  <a:noFill/>
                </a:ln>
                <a:solidFill>
                  <a:srgbClr val="000000"/>
                </a:solidFill>
                <a:effectLst/>
                <a:latin typeface="Arial" panose="020B0604020202020204" pitchFamily="34" charset="0"/>
                <a:cs typeface="Arial" panose="020B0604020202020204" pitchFamily="34" charset="0"/>
              </a:rPr>
              <a:t>use all or part of the body to create things or solve problems</a:t>
            </a:r>
            <a:endParaRPr lang="en-GB" sz="2800" b="0" u="none" strike="noStrike" dirty="0">
              <a:effectLst/>
              <a:latin typeface="Arial" panose="020B0604020202020204" pitchFamily="34" charset="0"/>
            </a:endParaRPr>
          </a:p>
          <a:p>
            <a:pPr marL="457200" indent="-457200" eaLnBrk="1" hangingPunct="1">
              <a:lnSpc>
                <a:spcPct val="80000"/>
              </a:lnSpc>
              <a:buClr>
                <a:srgbClr val="FF826A"/>
              </a:buClr>
              <a:buFont typeface="Courier New" panose="02070309020205020404" pitchFamily="49" charset="0"/>
              <a:buChar char="o"/>
            </a:pPr>
            <a:r>
              <a:rPr lang="en-IE" altLang="en-US" sz="2800" dirty="0"/>
              <a:t>have good control of body movements and capacity to handle objects with skill</a:t>
            </a:r>
          </a:p>
          <a:p>
            <a:pPr marL="457200" indent="-457200" eaLnBrk="1" hangingPunct="1">
              <a:lnSpc>
                <a:spcPct val="80000"/>
              </a:lnSpc>
              <a:buClr>
                <a:srgbClr val="FF826A"/>
              </a:buClr>
              <a:buFont typeface="Courier New" panose="02070309020205020404" pitchFamily="49" charset="0"/>
              <a:buChar char="o"/>
            </a:pPr>
            <a:r>
              <a:rPr lang="en-IE" altLang="en-US" sz="2800" dirty="0"/>
              <a:t>enjoy physical activity, e.g. sport and dance</a:t>
            </a:r>
          </a:p>
          <a:p>
            <a:pPr marL="457200" indent="-457200" eaLnBrk="1" hangingPunct="1">
              <a:lnSpc>
                <a:spcPct val="80000"/>
              </a:lnSpc>
              <a:buClr>
                <a:srgbClr val="FF826A"/>
              </a:buClr>
              <a:buFont typeface="Courier New" panose="02070309020205020404" pitchFamily="49" charset="0"/>
              <a:buChar char="o"/>
            </a:pPr>
            <a:r>
              <a:rPr lang="en-IE" altLang="en-US" sz="2800" dirty="0"/>
              <a:t>use their body to communicate – learn through their body sensations, enjoy touching, feeling and tapping</a:t>
            </a:r>
          </a:p>
          <a:p>
            <a:pPr marL="457200" indent="-457200" eaLnBrk="1" hangingPunct="1">
              <a:lnSpc>
                <a:spcPct val="80000"/>
              </a:lnSpc>
              <a:buClr>
                <a:srgbClr val="FF826A"/>
              </a:buClr>
              <a:buFont typeface="Courier New" panose="02070309020205020404" pitchFamily="49" charset="0"/>
              <a:buChar char="o"/>
            </a:pPr>
            <a:r>
              <a:rPr lang="en-IE" altLang="en-US" sz="2800" dirty="0"/>
              <a:t>enjoy role-play, simulations, physical exercises</a:t>
            </a:r>
          </a:p>
          <a:p>
            <a:pPr marL="457200" indent="-457200" eaLnBrk="1" hangingPunct="1">
              <a:lnSpc>
                <a:spcPct val="80000"/>
              </a:lnSpc>
              <a:buClr>
                <a:srgbClr val="FF826A"/>
              </a:buClr>
              <a:buFont typeface="Courier New" panose="02070309020205020404" pitchFamily="49" charset="0"/>
              <a:buChar char="o"/>
            </a:pPr>
            <a:r>
              <a:rPr lang="en-IE" altLang="en-US" sz="2800" dirty="0"/>
              <a:t>need to move and can get bored if not actively involved</a:t>
            </a:r>
            <a:endParaRPr lang="en-GB" altLang="en-US" sz="2800" dirty="0"/>
          </a:p>
        </p:txBody>
      </p:sp>
      <p:pic>
        <p:nvPicPr>
          <p:cNvPr id="10" name="Google Shape;425;p21" descr="Shape, square&#10;&#10;Description automatically generated">
            <a:extLst>
              <a:ext uri="{FF2B5EF4-FFF2-40B4-BE49-F238E27FC236}">
                <a16:creationId xmlns:a16="http://schemas.microsoft.com/office/drawing/2014/main" id="{BF0F4F3D-D413-C1E2-A929-9BA56AB3E6CD}"/>
              </a:ext>
            </a:extLst>
          </p:cNvPr>
          <p:cNvPicPr preferRelativeResize="0"/>
          <p:nvPr/>
        </p:nvPicPr>
        <p:blipFill rotWithShape="1">
          <a:blip r:embed="rId4">
            <a:alphaModFix/>
          </a:blip>
          <a:srcRect/>
          <a:stretch/>
        </p:blipFill>
        <p:spPr>
          <a:xfrm rot="16200000">
            <a:off x="11111180" y="985999"/>
            <a:ext cx="1007241" cy="823346"/>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4FD76400-B615-20F5-23D8-A7B95F1EC5F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894052"/>
            <a:ext cx="1007241" cy="1007241"/>
          </a:xfrm>
          <a:prstGeom prst="rect">
            <a:avLst/>
          </a:prstGeom>
        </p:spPr>
      </p:pic>
      <p:pic>
        <p:nvPicPr>
          <p:cNvPr id="17" name="Graphic 16" descr="Skeleton outline">
            <a:extLst>
              <a:ext uri="{FF2B5EF4-FFF2-40B4-BE49-F238E27FC236}">
                <a16:creationId xmlns:a16="http://schemas.microsoft.com/office/drawing/2014/main" id="{456EFE87-7AE1-75DD-9A23-ACFDB8C82BF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2401" y="2777085"/>
            <a:ext cx="1982528" cy="1982528"/>
          </a:xfrm>
          <a:prstGeom prst="rect">
            <a:avLst/>
          </a:prstGeom>
        </p:spPr>
      </p:pic>
    </p:spTree>
    <p:extLst>
      <p:ext uri="{BB962C8B-B14F-4D97-AF65-F5344CB8AC3E}">
        <p14:creationId xmlns:p14="http://schemas.microsoft.com/office/powerpoint/2010/main" val="3547730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961FC4-5583-13DD-7FD5-81015E51241E}"/>
              </a:ext>
            </a:extLst>
          </p:cNvPr>
          <p:cNvSpPr/>
          <p:nvPr/>
        </p:nvSpPr>
        <p:spPr>
          <a:xfrm>
            <a:off x="10239022" y="5791200"/>
            <a:ext cx="1840089" cy="961848"/>
          </a:xfrm>
          <a:prstGeom prst="rect">
            <a:avLst/>
          </a:prstGeom>
          <a:solidFill>
            <a:srgbClr val="9C3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a:extLst>
              <a:ext uri="{FF2B5EF4-FFF2-40B4-BE49-F238E27FC236}">
                <a16:creationId xmlns:a16="http://schemas.microsoft.com/office/drawing/2014/main" id="{3CC3FE5B-4005-3F2D-FC82-B091C5536A15}"/>
              </a:ext>
            </a:extLst>
          </p:cNvPr>
          <p:cNvPicPr>
            <a:picLocks noChangeAspect="1"/>
          </p:cNvPicPr>
          <p:nvPr/>
        </p:nvPicPr>
        <p:blipFill>
          <a:blip r:embed="rId3"/>
          <a:stretch>
            <a:fillRect/>
          </a:stretch>
        </p:blipFill>
        <p:spPr>
          <a:xfrm>
            <a:off x="237807" y="241304"/>
            <a:ext cx="11406797" cy="542347"/>
          </a:xfrm>
          <a:prstGeom prst="rect">
            <a:avLst/>
          </a:prstGeom>
        </p:spPr>
      </p:pic>
      <p:sp>
        <p:nvSpPr>
          <p:cNvPr id="4" name="Google Shape;178;p4">
            <a:extLst>
              <a:ext uri="{FF2B5EF4-FFF2-40B4-BE49-F238E27FC236}">
                <a16:creationId xmlns:a16="http://schemas.microsoft.com/office/drawing/2014/main" id="{1B8755DF-2417-B96B-03C7-A881894C862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tx1"/>
                </a:solidFill>
                <a:effectLst/>
                <a:uLnTx/>
                <a:uFillTx/>
                <a:latin typeface="Arial"/>
                <a:cs typeface="Arial"/>
                <a:sym typeface="Arial"/>
              </a:rPr>
              <a:t>Unit 1, Activity 1</a:t>
            </a:r>
          </a:p>
        </p:txBody>
      </p:sp>
      <p:pic>
        <p:nvPicPr>
          <p:cNvPr id="5" name="Picture 4" descr="Shape, square&#10;&#10;Description automatically generated">
            <a:extLst>
              <a:ext uri="{FF2B5EF4-FFF2-40B4-BE49-F238E27FC236}">
                <a16:creationId xmlns:a16="http://schemas.microsoft.com/office/drawing/2014/main" id="{040C9B41-F781-036B-D592-8F707B82B779}"/>
              </a:ext>
            </a:extLst>
          </p:cNvPr>
          <p:cNvPicPr>
            <a:picLocks noChangeAspect="1"/>
          </p:cNvPicPr>
          <p:nvPr/>
        </p:nvPicPr>
        <p:blipFill>
          <a:blip r:embed="rId4"/>
          <a:stretch>
            <a:fillRect/>
          </a:stretch>
        </p:blipFill>
        <p:spPr>
          <a:xfrm>
            <a:off x="328998" y="910277"/>
            <a:ext cx="11038913" cy="5716145"/>
          </a:xfrm>
          <a:prstGeom prst="rect">
            <a:avLst/>
          </a:prstGeom>
        </p:spPr>
      </p:pic>
      <p:sp>
        <p:nvSpPr>
          <p:cNvPr id="7" name="TextBox 6">
            <a:extLst>
              <a:ext uri="{FF2B5EF4-FFF2-40B4-BE49-F238E27FC236}">
                <a16:creationId xmlns:a16="http://schemas.microsoft.com/office/drawing/2014/main" id="{C7DC5478-41C9-08B4-DEDC-2DB6DC9A50DB}"/>
              </a:ext>
            </a:extLst>
          </p:cNvPr>
          <p:cNvSpPr txBox="1"/>
          <p:nvPr/>
        </p:nvSpPr>
        <p:spPr>
          <a:xfrm>
            <a:off x="2338170" y="1310055"/>
            <a:ext cx="8864957" cy="4444294"/>
          </a:xfrm>
          <a:prstGeom prst="rect">
            <a:avLst/>
          </a:prstGeom>
          <a:noFill/>
        </p:spPr>
        <p:txBody>
          <a:bodyPr wrap="square" rtlCol="0">
            <a:spAutoFit/>
          </a:bodyPr>
          <a:lstStyle/>
          <a:p>
            <a:pPr algn="l"/>
            <a:r>
              <a:rPr lang="en-GB" sz="2800" b="0" i="0" dirty="0">
                <a:solidFill>
                  <a:srgbClr val="575757"/>
                </a:solidFill>
                <a:effectLst/>
                <a:latin typeface="Arial" panose="020B0604020202020204" pitchFamily="34" charset="0"/>
              </a:rPr>
              <a:t>People who are Word Smart…</a:t>
            </a:r>
          </a:p>
          <a:p>
            <a:pPr algn="l"/>
            <a:endParaRPr lang="en-GB" sz="2800" dirty="0">
              <a:solidFill>
                <a:srgbClr val="575757"/>
              </a:solidFill>
              <a:latin typeface="Arial" panose="020B0604020202020204" pitchFamily="34" charset="0"/>
            </a:endParaRPr>
          </a:p>
          <a:p>
            <a:pPr marL="457200" indent="-457200">
              <a:lnSpc>
                <a:spcPct val="90000"/>
              </a:lnSpc>
              <a:buClr>
                <a:srgbClr val="FF826A"/>
              </a:buClr>
              <a:buFont typeface="Courier New" panose="02070309020205020404" pitchFamily="49" charset="0"/>
              <a:buChar char="o"/>
            </a:pPr>
            <a:r>
              <a:rPr lang="en-IE" sz="2800" dirty="0">
                <a:solidFill>
                  <a:schemeClr val="tx1"/>
                </a:solidFill>
                <a:effectLst/>
                <a:latin typeface="Arial" panose="020B0604020202020204" pitchFamily="34" charset="0"/>
                <a:ea typeface="Times New Roman" panose="02020603050405020304" pitchFamily="18" charset="0"/>
              </a:rPr>
              <a:t>are good communicators who make sense of the world through language</a:t>
            </a:r>
          </a:p>
          <a:p>
            <a:pPr marL="457200" indent="-457200" eaLnBrk="1" hangingPunct="1">
              <a:lnSpc>
                <a:spcPct val="90000"/>
              </a:lnSpc>
              <a:buClr>
                <a:srgbClr val="FF826A"/>
              </a:buClr>
              <a:buFont typeface="Courier New" panose="02070309020205020404" pitchFamily="49" charset="0"/>
              <a:buChar char="o"/>
            </a:pPr>
            <a:r>
              <a:rPr lang="en-IE" altLang="en-US" sz="2800" dirty="0"/>
              <a:t>are sensitive to sounds, rhythms and the meaning of words</a:t>
            </a:r>
          </a:p>
          <a:p>
            <a:pPr marL="457200" indent="-457200" eaLnBrk="1" hangingPunct="1">
              <a:lnSpc>
                <a:spcPct val="90000"/>
              </a:lnSpc>
              <a:buClr>
                <a:srgbClr val="FF826A"/>
              </a:buClr>
              <a:buFont typeface="Courier New" panose="02070309020205020404" pitchFamily="49" charset="0"/>
              <a:buChar char="o"/>
            </a:pPr>
            <a:r>
              <a:rPr lang="en-IE" altLang="en-US" sz="2800" dirty="0"/>
              <a:t>like arguing, debating, persuading and telling stories</a:t>
            </a:r>
          </a:p>
          <a:p>
            <a:pPr marL="457200" indent="-457200" eaLnBrk="1" hangingPunct="1">
              <a:lnSpc>
                <a:spcPct val="90000"/>
              </a:lnSpc>
              <a:buClr>
                <a:srgbClr val="FF826A"/>
              </a:buClr>
              <a:buFont typeface="Courier New" panose="02070309020205020404" pitchFamily="49" charset="0"/>
              <a:buChar char="o"/>
            </a:pPr>
            <a:r>
              <a:rPr lang="en-IE" altLang="en-US" sz="2800" dirty="0"/>
              <a:t>like to read, write and listen</a:t>
            </a:r>
          </a:p>
          <a:p>
            <a:pPr marL="457200" indent="-457200" eaLnBrk="1" hangingPunct="1">
              <a:lnSpc>
                <a:spcPct val="90000"/>
              </a:lnSpc>
              <a:buClr>
                <a:srgbClr val="FF826A"/>
              </a:buClr>
              <a:buFont typeface="Courier New" panose="02070309020205020404" pitchFamily="49" charset="0"/>
              <a:buChar char="o"/>
            </a:pPr>
            <a:r>
              <a:rPr lang="en-IE" altLang="en-US" sz="2800" dirty="0"/>
              <a:t>enjoy writing stories, telling jokes</a:t>
            </a:r>
          </a:p>
          <a:p>
            <a:pPr marL="457200" indent="-457200" eaLnBrk="1" hangingPunct="1">
              <a:lnSpc>
                <a:spcPct val="90000"/>
              </a:lnSpc>
              <a:buClr>
                <a:srgbClr val="FF826A"/>
              </a:buClr>
              <a:buFont typeface="Courier New" panose="02070309020205020404" pitchFamily="49" charset="0"/>
              <a:buChar char="o"/>
            </a:pPr>
            <a:r>
              <a:rPr lang="en-IE" altLang="en-US" sz="2800" dirty="0"/>
              <a:t>are good at Word documents</a:t>
            </a:r>
          </a:p>
          <a:p>
            <a:pPr marL="457200" indent="-457200" eaLnBrk="1" hangingPunct="1">
              <a:lnSpc>
                <a:spcPct val="90000"/>
              </a:lnSpc>
              <a:buClr>
                <a:srgbClr val="FF826A"/>
              </a:buClr>
              <a:buFont typeface="Courier New" panose="02070309020205020404" pitchFamily="49" charset="0"/>
              <a:buChar char="o"/>
            </a:pPr>
            <a:r>
              <a:rPr lang="en-IE" altLang="en-US" sz="2800" dirty="0"/>
              <a:t>like word puzzles, e.g., crosswords and anagrams</a:t>
            </a:r>
            <a:endParaRPr lang="en-GB" altLang="en-US" sz="2800" dirty="0"/>
          </a:p>
        </p:txBody>
      </p:sp>
      <p:pic>
        <p:nvPicPr>
          <p:cNvPr id="10" name="Google Shape;425;p21" descr="Shape, square&#10;&#10;Description automatically generated">
            <a:extLst>
              <a:ext uri="{FF2B5EF4-FFF2-40B4-BE49-F238E27FC236}">
                <a16:creationId xmlns:a16="http://schemas.microsoft.com/office/drawing/2014/main" id="{BF0F4F3D-D413-C1E2-A929-9BA56AB3E6CD}"/>
              </a:ext>
            </a:extLst>
          </p:cNvPr>
          <p:cNvPicPr preferRelativeResize="0"/>
          <p:nvPr/>
        </p:nvPicPr>
        <p:blipFill rotWithShape="1">
          <a:blip r:embed="rId4">
            <a:alphaModFix/>
          </a:blip>
          <a:srcRect/>
          <a:stretch/>
        </p:blipFill>
        <p:spPr>
          <a:xfrm rot="16200000">
            <a:off x="11111180" y="985999"/>
            <a:ext cx="1007241" cy="823346"/>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4FD76400-B615-20F5-23D8-A7B95F1EC5F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894052"/>
            <a:ext cx="1007241" cy="1007241"/>
          </a:xfrm>
          <a:prstGeom prst="rect">
            <a:avLst/>
          </a:prstGeom>
        </p:spPr>
      </p:pic>
      <p:pic>
        <p:nvPicPr>
          <p:cNvPr id="18" name="Graphic 17" descr="Quotes outline">
            <a:extLst>
              <a:ext uri="{FF2B5EF4-FFF2-40B4-BE49-F238E27FC236}">
                <a16:creationId xmlns:a16="http://schemas.microsoft.com/office/drawing/2014/main" id="{547AAA21-4CB9-6147-812F-09BF234E0A5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43170" y="2920849"/>
            <a:ext cx="1695000" cy="1695000"/>
          </a:xfrm>
          <a:prstGeom prst="rect">
            <a:avLst/>
          </a:prstGeom>
        </p:spPr>
      </p:pic>
    </p:spTree>
    <p:extLst>
      <p:ext uri="{BB962C8B-B14F-4D97-AF65-F5344CB8AC3E}">
        <p14:creationId xmlns:p14="http://schemas.microsoft.com/office/powerpoint/2010/main" val="621834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961FC4-5583-13DD-7FD5-81015E51241E}"/>
              </a:ext>
            </a:extLst>
          </p:cNvPr>
          <p:cNvSpPr/>
          <p:nvPr/>
        </p:nvSpPr>
        <p:spPr>
          <a:xfrm>
            <a:off x="10239022" y="5791200"/>
            <a:ext cx="1840089" cy="961848"/>
          </a:xfrm>
          <a:prstGeom prst="rect">
            <a:avLst/>
          </a:prstGeom>
          <a:solidFill>
            <a:srgbClr val="9C3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a:extLst>
              <a:ext uri="{FF2B5EF4-FFF2-40B4-BE49-F238E27FC236}">
                <a16:creationId xmlns:a16="http://schemas.microsoft.com/office/drawing/2014/main" id="{3CC3FE5B-4005-3F2D-FC82-B091C5536A15}"/>
              </a:ext>
            </a:extLst>
          </p:cNvPr>
          <p:cNvPicPr>
            <a:picLocks noChangeAspect="1"/>
          </p:cNvPicPr>
          <p:nvPr/>
        </p:nvPicPr>
        <p:blipFill>
          <a:blip r:embed="rId3"/>
          <a:stretch>
            <a:fillRect/>
          </a:stretch>
        </p:blipFill>
        <p:spPr>
          <a:xfrm>
            <a:off x="237807" y="241304"/>
            <a:ext cx="11406797" cy="542347"/>
          </a:xfrm>
          <a:prstGeom prst="rect">
            <a:avLst/>
          </a:prstGeom>
        </p:spPr>
      </p:pic>
      <p:sp>
        <p:nvSpPr>
          <p:cNvPr id="4" name="Google Shape;178;p4">
            <a:extLst>
              <a:ext uri="{FF2B5EF4-FFF2-40B4-BE49-F238E27FC236}">
                <a16:creationId xmlns:a16="http://schemas.microsoft.com/office/drawing/2014/main" id="{1B8755DF-2417-B96B-03C7-A881894C862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tx1"/>
                </a:solidFill>
                <a:effectLst/>
                <a:uLnTx/>
                <a:uFillTx/>
                <a:latin typeface="Arial"/>
                <a:cs typeface="Arial"/>
                <a:sym typeface="Arial"/>
              </a:rPr>
              <a:t>Unit 1, Activity 1</a:t>
            </a:r>
          </a:p>
        </p:txBody>
      </p:sp>
      <p:pic>
        <p:nvPicPr>
          <p:cNvPr id="5" name="Picture 4" descr="Shape, square&#10;&#10;Description automatically generated">
            <a:extLst>
              <a:ext uri="{FF2B5EF4-FFF2-40B4-BE49-F238E27FC236}">
                <a16:creationId xmlns:a16="http://schemas.microsoft.com/office/drawing/2014/main" id="{040C9B41-F781-036B-D592-8F707B82B779}"/>
              </a:ext>
            </a:extLst>
          </p:cNvPr>
          <p:cNvPicPr>
            <a:picLocks noChangeAspect="1"/>
          </p:cNvPicPr>
          <p:nvPr/>
        </p:nvPicPr>
        <p:blipFill>
          <a:blip r:embed="rId4"/>
          <a:stretch>
            <a:fillRect/>
          </a:stretch>
        </p:blipFill>
        <p:spPr>
          <a:xfrm>
            <a:off x="328998" y="910277"/>
            <a:ext cx="11038913" cy="5716145"/>
          </a:xfrm>
          <a:prstGeom prst="rect">
            <a:avLst/>
          </a:prstGeom>
        </p:spPr>
      </p:pic>
      <p:sp>
        <p:nvSpPr>
          <p:cNvPr id="7" name="TextBox 6">
            <a:extLst>
              <a:ext uri="{FF2B5EF4-FFF2-40B4-BE49-F238E27FC236}">
                <a16:creationId xmlns:a16="http://schemas.microsoft.com/office/drawing/2014/main" id="{C7DC5478-41C9-08B4-DEDC-2DB6DC9A50DB}"/>
              </a:ext>
            </a:extLst>
          </p:cNvPr>
          <p:cNvSpPr txBox="1"/>
          <p:nvPr/>
        </p:nvSpPr>
        <p:spPr>
          <a:xfrm>
            <a:off x="2525492" y="1352303"/>
            <a:ext cx="8633574" cy="4401205"/>
          </a:xfrm>
          <a:prstGeom prst="rect">
            <a:avLst/>
          </a:prstGeom>
          <a:noFill/>
        </p:spPr>
        <p:txBody>
          <a:bodyPr wrap="square" rtlCol="0">
            <a:spAutoFit/>
          </a:bodyPr>
          <a:lstStyle/>
          <a:p>
            <a:pPr algn="l"/>
            <a:r>
              <a:rPr lang="en-GB" sz="2800" b="0" i="0" dirty="0">
                <a:solidFill>
                  <a:srgbClr val="575757"/>
                </a:solidFill>
                <a:effectLst/>
                <a:latin typeface="Arial" panose="020B0604020202020204" pitchFamily="34" charset="0"/>
              </a:rPr>
              <a:t>People who are People Smart…</a:t>
            </a:r>
          </a:p>
          <a:p>
            <a:pPr algn="l"/>
            <a:endParaRPr lang="en-GB" sz="2800" dirty="0">
              <a:solidFill>
                <a:srgbClr val="575757"/>
              </a:solidFill>
              <a:latin typeface="Arial" panose="020B0604020202020204" pitchFamily="34" charset="0"/>
            </a:endParaRPr>
          </a:p>
          <a:p>
            <a:pPr marL="457200" indent="-457200" eaLnBrk="1" hangingPunct="1">
              <a:buClr>
                <a:srgbClr val="FF826A"/>
              </a:buClr>
              <a:buFont typeface="Courier New" panose="02070309020205020404" pitchFamily="49" charset="0"/>
              <a:buChar char="o"/>
            </a:pPr>
            <a:r>
              <a:rPr lang="en-IE" altLang="en-US" sz="2800" dirty="0"/>
              <a:t>are sensitive to the moods, feelings, motivations and desires of other people</a:t>
            </a:r>
          </a:p>
          <a:p>
            <a:pPr marL="457200" indent="-457200" eaLnBrk="1" hangingPunct="1">
              <a:buClr>
                <a:srgbClr val="FF826A"/>
              </a:buClr>
              <a:buFont typeface="Courier New" panose="02070309020205020404" pitchFamily="49" charset="0"/>
              <a:buChar char="o"/>
            </a:pPr>
            <a:r>
              <a:rPr lang="en-IE" altLang="en-US" sz="2800" dirty="0"/>
              <a:t>have good listening capacity</a:t>
            </a:r>
          </a:p>
          <a:p>
            <a:pPr marL="457200" indent="-457200" eaLnBrk="1" hangingPunct="1">
              <a:buClr>
                <a:srgbClr val="FF826A"/>
              </a:buClr>
              <a:buFont typeface="Courier New" panose="02070309020205020404" pitchFamily="49" charset="0"/>
              <a:buChar char="o"/>
            </a:pPr>
            <a:r>
              <a:rPr lang="en-IE" altLang="en-US" sz="2800" dirty="0"/>
              <a:t>are a good judge of character</a:t>
            </a:r>
          </a:p>
          <a:p>
            <a:pPr marL="457200" indent="-457200" eaLnBrk="1" hangingPunct="1">
              <a:buClr>
                <a:srgbClr val="FF826A"/>
              </a:buClr>
              <a:buFont typeface="Courier New" panose="02070309020205020404" pitchFamily="49" charset="0"/>
              <a:buChar char="o"/>
            </a:pPr>
            <a:r>
              <a:rPr lang="en-IE" altLang="en-US" sz="2800" dirty="0"/>
              <a:t>work effectively in a team or group</a:t>
            </a:r>
          </a:p>
          <a:p>
            <a:pPr marL="457200" indent="-457200" eaLnBrk="1" hangingPunct="1">
              <a:buClr>
                <a:srgbClr val="FF826A"/>
              </a:buClr>
              <a:buFont typeface="Courier New" panose="02070309020205020404" pitchFamily="49" charset="0"/>
              <a:buChar char="o"/>
            </a:pPr>
            <a:r>
              <a:rPr lang="en-IE" altLang="en-US" sz="2800" dirty="0"/>
              <a:t>listen effectively, negotiate, handle conflicts and get along with diverse people</a:t>
            </a:r>
          </a:p>
          <a:p>
            <a:pPr marL="457200" indent="-457200" eaLnBrk="1" hangingPunct="1">
              <a:buClr>
                <a:srgbClr val="FF826A"/>
              </a:buClr>
              <a:buFont typeface="Courier New" panose="02070309020205020404" pitchFamily="49" charset="0"/>
              <a:buChar char="o"/>
            </a:pPr>
            <a:r>
              <a:rPr lang="en-IE" altLang="en-US" sz="2800" dirty="0"/>
              <a:t>enjoy company when doing activities and learning</a:t>
            </a:r>
            <a:endParaRPr lang="en-GB" altLang="en-US" sz="2800" dirty="0"/>
          </a:p>
        </p:txBody>
      </p:sp>
      <p:pic>
        <p:nvPicPr>
          <p:cNvPr id="10" name="Google Shape;425;p21" descr="Shape, square&#10;&#10;Description automatically generated">
            <a:extLst>
              <a:ext uri="{FF2B5EF4-FFF2-40B4-BE49-F238E27FC236}">
                <a16:creationId xmlns:a16="http://schemas.microsoft.com/office/drawing/2014/main" id="{BF0F4F3D-D413-C1E2-A929-9BA56AB3E6CD}"/>
              </a:ext>
            </a:extLst>
          </p:cNvPr>
          <p:cNvPicPr preferRelativeResize="0"/>
          <p:nvPr/>
        </p:nvPicPr>
        <p:blipFill rotWithShape="1">
          <a:blip r:embed="rId4">
            <a:alphaModFix/>
          </a:blip>
          <a:srcRect/>
          <a:stretch/>
        </p:blipFill>
        <p:spPr>
          <a:xfrm rot="16200000">
            <a:off x="11111180" y="985999"/>
            <a:ext cx="1007241" cy="823346"/>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4FD76400-B615-20F5-23D8-A7B95F1EC5F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894052"/>
            <a:ext cx="1007241" cy="1007241"/>
          </a:xfrm>
          <a:prstGeom prst="rect">
            <a:avLst/>
          </a:prstGeom>
        </p:spPr>
      </p:pic>
      <p:pic>
        <p:nvPicPr>
          <p:cNvPr id="6" name="Graphic 5" descr="Group of people outline">
            <a:extLst>
              <a:ext uri="{FF2B5EF4-FFF2-40B4-BE49-F238E27FC236}">
                <a16:creationId xmlns:a16="http://schemas.microsoft.com/office/drawing/2014/main" id="{DA281562-F1C9-E21A-8618-E45B8F51AE5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70425" y="2903567"/>
            <a:ext cx="1729563" cy="1729563"/>
          </a:xfrm>
          <a:prstGeom prst="rect">
            <a:avLst/>
          </a:prstGeom>
        </p:spPr>
      </p:pic>
    </p:spTree>
    <p:extLst>
      <p:ext uri="{BB962C8B-B14F-4D97-AF65-F5344CB8AC3E}">
        <p14:creationId xmlns:p14="http://schemas.microsoft.com/office/powerpoint/2010/main" val="1339707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961FC4-5583-13DD-7FD5-81015E51241E}"/>
              </a:ext>
            </a:extLst>
          </p:cNvPr>
          <p:cNvSpPr/>
          <p:nvPr/>
        </p:nvSpPr>
        <p:spPr>
          <a:xfrm>
            <a:off x="10239022" y="5791200"/>
            <a:ext cx="1840089" cy="961848"/>
          </a:xfrm>
          <a:prstGeom prst="rect">
            <a:avLst/>
          </a:prstGeom>
          <a:solidFill>
            <a:srgbClr val="9C3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a:extLst>
              <a:ext uri="{FF2B5EF4-FFF2-40B4-BE49-F238E27FC236}">
                <a16:creationId xmlns:a16="http://schemas.microsoft.com/office/drawing/2014/main" id="{3CC3FE5B-4005-3F2D-FC82-B091C5536A15}"/>
              </a:ext>
            </a:extLst>
          </p:cNvPr>
          <p:cNvPicPr>
            <a:picLocks noChangeAspect="1"/>
          </p:cNvPicPr>
          <p:nvPr/>
        </p:nvPicPr>
        <p:blipFill>
          <a:blip r:embed="rId3"/>
          <a:stretch>
            <a:fillRect/>
          </a:stretch>
        </p:blipFill>
        <p:spPr>
          <a:xfrm>
            <a:off x="237807" y="241304"/>
            <a:ext cx="11406797" cy="542347"/>
          </a:xfrm>
          <a:prstGeom prst="rect">
            <a:avLst/>
          </a:prstGeom>
        </p:spPr>
      </p:pic>
      <p:sp>
        <p:nvSpPr>
          <p:cNvPr id="4" name="Google Shape;178;p4">
            <a:extLst>
              <a:ext uri="{FF2B5EF4-FFF2-40B4-BE49-F238E27FC236}">
                <a16:creationId xmlns:a16="http://schemas.microsoft.com/office/drawing/2014/main" id="{1B8755DF-2417-B96B-03C7-A881894C862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tx1"/>
                </a:solidFill>
                <a:effectLst/>
                <a:uLnTx/>
                <a:uFillTx/>
                <a:latin typeface="Arial"/>
                <a:cs typeface="Arial"/>
                <a:sym typeface="Arial"/>
              </a:rPr>
              <a:t>Unit 1, Activity 1</a:t>
            </a:r>
          </a:p>
        </p:txBody>
      </p:sp>
      <p:pic>
        <p:nvPicPr>
          <p:cNvPr id="5" name="Picture 4" descr="Shape, square&#10;&#10;Description automatically generated">
            <a:extLst>
              <a:ext uri="{FF2B5EF4-FFF2-40B4-BE49-F238E27FC236}">
                <a16:creationId xmlns:a16="http://schemas.microsoft.com/office/drawing/2014/main" id="{040C9B41-F781-036B-D592-8F707B82B779}"/>
              </a:ext>
            </a:extLst>
          </p:cNvPr>
          <p:cNvPicPr>
            <a:picLocks noChangeAspect="1"/>
          </p:cNvPicPr>
          <p:nvPr/>
        </p:nvPicPr>
        <p:blipFill>
          <a:blip r:embed="rId4"/>
          <a:stretch>
            <a:fillRect/>
          </a:stretch>
        </p:blipFill>
        <p:spPr>
          <a:xfrm>
            <a:off x="328998" y="910277"/>
            <a:ext cx="11038913" cy="5716145"/>
          </a:xfrm>
          <a:prstGeom prst="rect">
            <a:avLst/>
          </a:prstGeom>
        </p:spPr>
      </p:pic>
      <p:sp>
        <p:nvSpPr>
          <p:cNvPr id="7" name="TextBox 6">
            <a:extLst>
              <a:ext uri="{FF2B5EF4-FFF2-40B4-BE49-F238E27FC236}">
                <a16:creationId xmlns:a16="http://schemas.microsoft.com/office/drawing/2014/main" id="{C7DC5478-41C9-08B4-DEDC-2DB6DC9A50DB}"/>
              </a:ext>
            </a:extLst>
          </p:cNvPr>
          <p:cNvSpPr txBox="1"/>
          <p:nvPr/>
        </p:nvSpPr>
        <p:spPr>
          <a:xfrm>
            <a:off x="2381693" y="1059182"/>
            <a:ext cx="8986219" cy="5262979"/>
          </a:xfrm>
          <a:prstGeom prst="rect">
            <a:avLst/>
          </a:prstGeom>
          <a:noFill/>
        </p:spPr>
        <p:txBody>
          <a:bodyPr wrap="square" rtlCol="0">
            <a:spAutoFit/>
          </a:bodyPr>
          <a:lstStyle/>
          <a:p>
            <a:pPr algn="l"/>
            <a:r>
              <a:rPr lang="en-GB" sz="2800" b="0" i="0" dirty="0">
                <a:solidFill>
                  <a:srgbClr val="575757"/>
                </a:solidFill>
                <a:effectLst/>
                <a:latin typeface="Arial" panose="020B0604020202020204" pitchFamily="34" charset="0"/>
              </a:rPr>
              <a:t>People who are Self-Smart…</a:t>
            </a:r>
          </a:p>
          <a:p>
            <a:pPr algn="l"/>
            <a:endParaRPr lang="en-GB" sz="2800" dirty="0">
              <a:solidFill>
                <a:srgbClr val="575757"/>
              </a:solidFill>
              <a:latin typeface="Arial" panose="020B0604020202020204" pitchFamily="34" charset="0"/>
            </a:endParaRPr>
          </a:p>
          <a:p>
            <a:pPr marL="457200" indent="-457200">
              <a:buClr>
                <a:srgbClr val="FF826A"/>
              </a:buClr>
              <a:buFont typeface="Courier New" panose="02070309020205020404" pitchFamily="49" charset="0"/>
              <a:buChar char="o"/>
            </a:pPr>
            <a:r>
              <a:rPr lang="en-IE" sz="2800" b="0" u="none" strike="noStrike" kern="120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notice their own feelings </a:t>
            </a:r>
          </a:p>
          <a:p>
            <a:pPr marL="457200" indent="-457200">
              <a:buClr>
                <a:srgbClr val="FF826A"/>
              </a:buClr>
              <a:buFont typeface="Courier New" panose="02070309020205020404" pitchFamily="49" charset="0"/>
              <a:buChar char="o"/>
            </a:pPr>
            <a:r>
              <a:rPr lang="en-IE" altLang="en-US" sz="2800" dirty="0"/>
              <a:t>can be strong-willed, self-confident, have definite, well-thought-out opinions</a:t>
            </a:r>
          </a:p>
          <a:p>
            <a:pPr marL="457200" indent="-457200" eaLnBrk="1" hangingPunct="1">
              <a:buClr>
                <a:srgbClr val="FF826A"/>
              </a:buClr>
              <a:buFont typeface="Courier New" panose="02070309020205020404" pitchFamily="49" charset="0"/>
              <a:buChar char="o"/>
            </a:pPr>
            <a:r>
              <a:rPr lang="en-IE" altLang="en-US" sz="2800" dirty="0"/>
              <a:t>can have high level of self-esteem</a:t>
            </a:r>
          </a:p>
          <a:p>
            <a:pPr marL="457200" indent="-457200" eaLnBrk="1" hangingPunct="1">
              <a:buClr>
                <a:srgbClr val="FF826A"/>
              </a:buClr>
              <a:buFont typeface="Courier New" panose="02070309020205020404" pitchFamily="49" charset="0"/>
              <a:buChar char="o"/>
            </a:pPr>
            <a:r>
              <a:rPr lang="en-IE" altLang="en-US" sz="2800" dirty="0"/>
              <a:t>are aware of their own strengths and weaknesses</a:t>
            </a:r>
          </a:p>
          <a:p>
            <a:pPr marL="457200" indent="-457200" eaLnBrk="1" hangingPunct="1">
              <a:buClr>
                <a:srgbClr val="FF826A"/>
              </a:buClr>
              <a:buFont typeface="Courier New" panose="02070309020205020404" pitchFamily="49" charset="0"/>
              <a:buChar char="o"/>
            </a:pPr>
            <a:r>
              <a:rPr lang="en-IE" altLang="en-US" sz="2800" dirty="0"/>
              <a:t>often like to work alone</a:t>
            </a:r>
          </a:p>
          <a:p>
            <a:pPr marL="457200" indent="-457200" eaLnBrk="1" hangingPunct="1">
              <a:buClr>
                <a:srgbClr val="FF826A"/>
              </a:buClr>
              <a:buFont typeface="Courier New" panose="02070309020205020404" pitchFamily="49" charset="0"/>
              <a:buChar char="o"/>
            </a:pPr>
            <a:r>
              <a:rPr lang="en-IE" altLang="en-US" sz="2800" dirty="0"/>
              <a:t>think about thinking</a:t>
            </a:r>
          </a:p>
          <a:p>
            <a:pPr marL="457200" indent="-457200" eaLnBrk="1" hangingPunct="1">
              <a:buClr>
                <a:srgbClr val="FF826A"/>
              </a:buClr>
              <a:buFont typeface="Courier New" panose="02070309020205020404" pitchFamily="49" charset="0"/>
              <a:buChar char="o"/>
            </a:pPr>
            <a:r>
              <a:rPr lang="en-IE" altLang="en-US" sz="2800" dirty="0"/>
              <a:t>are intrinsically (inwardly) motivated rather than needing external rewards (extrinsically motivated)</a:t>
            </a:r>
          </a:p>
          <a:p>
            <a:pPr marL="457200" indent="-457200" eaLnBrk="1" hangingPunct="1">
              <a:buClr>
                <a:srgbClr val="FF826A"/>
              </a:buClr>
              <a:buFont typeface="Courier New" panose="02070309020205020404" pitchFamily="49" charset="0"/>
              <a:buChar char="o"/>
            </a:pPr>
            <a:r>
              <a:rPr lang="en-IE" altLang="en-US" sz="2800" dirty="0"/>
              <a:t>can find that other people come to them for advice</a:t>
            </a:r>
            <a:endParaRPr lang="en-GB" altLang="en-US" sz="2800" dirty="0"/>
          </a:p>
        </p:txBody>
      </p:sp>
      <p:pic>
        <p:nvPicPr>
          <p:cNvPr id="10" name="Google Shape;425;p21" descr="Shape, square&#10;&#10;Description automatically generated">
            <a:extLst>
              <a:ext uri="{FF2B5EF4-FFF2-40B4-BE49-F238E27FC236}">
                <a16:creationId xmlns:a16="http://schemas.microsoft.com/office/drawing/2014/main" id="{BF0F4F3D-D413-C1E2-A929-9BA56AB3E6CD}"/>
              </a:ext>
            </a:extLst>
          </p:cNvPr>
          <p:cNvPicPr preferRelativeResize="0"/>
          <p:nvPr/>
        </p:nvPicPr>
        <p:blipFill rotWithShape="1">
          <a:blip r:embed="rId4">
            <a:alphaModFix/>
          </a:blip>
          <a:srcRect/>
          <a:stretch/>
        </p:blipFill>
        <p:spPr>
          <a:xfrm rot="16200000">
            <a:off x="11111180" y="985999"/>
            <a:ext cx="1007241" cy="823346"/>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4FD76400-B615-20F5-23D8-A7B95F1EC5F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894052"/>
            <a:ext cx="1007241" cy="1007241"/>
          </a:xfrm>
          <a:prstGeom prst="rect">
            <a:avLst/>
          </a:prstGeom>
        </p:spPr>
      </p:pic>
      <p:pic>
        <p:nvPicPr>
          <p:cNvPr id="3" name="Graphic 2" descr="Selfie outline">
            <a:extLst>
              <a:ext uri="{FF2B5EF4-FFF2-40B4-BE49-F238E27FC236}">
                <a16:creationId xmlns:a16="http://schemas.microsoft.com/office/drawing/2014/main" id="{63A0C0E7-698E-39F9-52AA-151456FE719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76544" y="2482755"/>
            <a:ext cx="1892489" cy="1892489"/>
          </a:xfrm>
          <a:prstGeom prst="rect">
            <a:avLst/>
          </a:prstGeom>
        </p:spPr>
      </p:pic>
    </p:spTree>
    <p:extLst>
      <p:ext uri="{BB962C8B-B14F-4D97-AF65-F5344CB8AC3E}">
        <p14:creationId xmlns:p14="http://schemas.microsoft.com/office/powerpoint/2010/main" val="1890771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961FC4-5583-13DD-7FD5-81015E51241E}"/>
              </a:ext>
            </a:extLst>
          </p:cNvPr>
          <p:cNvSpPr/>
          <p:nvPr/>
        </p:nvSpPr>
        <p:spPr>
          <a:xfrm>
            <a:off x="10239022" y="5791200"/>
            <a:ext cx="1840089" cy="961848"/>
          </a:xfrm>
          <a:prstGeom prst="rect">
            <a:avLst/>
          </a:prstGeom>
          <a:solidFill>
            <a:srgbClr val="9C3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a:extLst>
              <a:ext uri="{FF2B5EF4-FFF2-40B4-BE49-F238E27FC236}">
                <a16:creationId xmlns:a16="http://schemas.microsoft.com/office/drawing/2014/main" id="{3CC3FE5B-4005-3F2D-FC82-B091C5536A15}"/>
              </a:ext>
            </a:extLst>
          </p:cNvPr>
          <p:cNvPicPr>
            <a:picLocks noChangeAspect="1"/>
          </p:cNvPicPr>
          <p:nvPr/>
        </p:nvPicPr>
        <p:blipFill>
          <a:blip r:embed="rId3"/>
          <a:stretch>
            <a:fillRect/>
          </a:stretch>
        </p:blipFill>
        <p:spPr>
          <a:xfrm>
            <a:off x="237807" y="241304"/>
            <a:ext cx="11406797" cy="542347"/>
          </a:xfrm>
          <a:prstGeom prst="rect">
            <a:avLst/>
          </a:prstGeom>
        </p:spPr>
      </p:pic>
      <p:sp>
        <p:nvSpPr>
          <p:cNvPr id="4" name="Google Shape;178;p4">
            <a:extLst>
              <a:ext uri="{FF2B5EF4-FFF2-40B4-BE49-F238E27FC236}">
                <a16:creationId xmlns:a16="http://schemas.microsoft.com/office/drawing/2014/main" id="{1B8755DF-2417-B96B-03C7-A881894C862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tx1"/>
                </a:solidFill>
                <a:effectLst/>
                <a:uLnTx/>
                <a:uFillTx/>
                <a:latin typeface="Arial"/>
                <a:cs typeface="Arial"/>
                <a:sym typeface="Arial"/>
              </a:rPr>
              <a:t>Unit 1, Activity 1</a:t>
            </a:r>
          </a:p>
        </p:txBody>
      </p:sp>
      <p:pic>
        <p:nvPicPr>
          <p:cNvPr id="5" name="Picture 4" descr="Shape, square&#10;&#10;Description automatically generated">
            <a:extLst>
              <a:ext uri="{FF2B5EF4-FFF2-40B4-BE49-F238E27FC236}">
                <a16:creationId xmlns:a16="http://schemas.microsoft.com/office/drawing/2014/main" id="{040C9B41-F781-036B-D592-8F707B82B779}"/>
              </a:ext>
            </a:extLst>
          </p:cNvPr>
          <p:cNvPicPr>
            <a:picLocks noChangeAspect="1"/>
          </p:cNvPicPr>
          <p:nvPr/>
        </p:nvPicPr>
        <p:blipFill>
          <a:blip r:embed="rId4"/>
          <a:stretch>
            <a:fillRect/>
          </a:stretch>
        </p:blipFill>
        <p:spPr>
          <a:xfrm>
            <a:off x="328998" y="910277"/>
            <a:ext cx="11038913" cy="5716145"/>
          </a:xfrm>
          <a:prstGeom prst="rect">
            <a:avLst/>
          </a:prstGeom>
        </p:spPr>
      </p:pic>
      <p:sp>
        <p:nvSpPr>
          <p:cNvPr id="7" name="TextBox 6">
            <a:extLst>
              <a:ext uri="{FF2B5EF4-FFF2-40B4-BE49-F238E27FC236}">
                <a16:creationId xmlns:a16="http://schemas.microsoft.com/office/drawing/2014/main" id="{C7DC5478-41C9-08B4-DEDC-2DB6DC9A50DB}"/>
              </a:ext>
            </a:extLst>
          </p:cNvPr>
          <p:cNvSpPr txBox="1"/>
          <p:nvPr/>
        </p:nvSpPr>
        <p:spPr>
          <a:xfrm>
            <a:off x="2360428" y="1136858"/>
            <a:ext cx="8798638" cy="5262979"/>
          </a:xfrm>
          <a:prstGeom prst="rect">
            <a:avLst/>
          </a:prstGeom>
          <a:noFill/>
        </p:spPr>
        <p:txBody>
          <a:bodyPr wrap="square" rtlCol="0">
            <a:spAutoFit/>
          </a:bodyPr>
          <a:lstStyle/>
          <a:p>
            <a:pPr algn="l"/>
            <a:r>
              <a:rPr lang="en-GB" sz="2800" b="0" i="0" dirty="0">
                <a:solidFill>
                  <a:srgbClr val="575757"/>
                </a:solidFill>
                <a:effectLst/>
                <a:latin typeface="Arial" panose="020B0604020202020204" pitchFamily="34" charset="0"/>
              </a:rPr>
              <a:t>People who are Sound Smart…</a:t>
            </a:r>
          </a:p>
          <a:p>
            <a:pPr algn="l"/>
            <a:endParaRPr lang="en-GB" sz="2800" dirty="0">
              <a:solidFill>
                <a:srgbClr val="575757"/>
              </a:solidFill>
              <a:latin typeface="Arial" panose="020B0604020202020204" pitchFamily="34" charset="0"/>
            </a:endParaRPr>
          </a:p>
          <a:p>
            <a:pPr marL="457200" indent="-457200">
              <a:buClr>
                <a:srgbClr val="FF826A"/>
              </a:buClr>
              <a:buFont typeface="Courier New" panose="02070309020205020404" pitchFamily="49" charset="0"/>
              <a:buChar char="o"/>
            </a:pPr>
            <a:r>
              <a:rPr lang="en-IE" sz="2800" b="0" u="none" strike="noStrike" kern="1200" baseline="0" dirty="0">
                <a:ln>
                  <a:noFill/>
                </a:ln>
                <a:solidFill>
                  <a:srgbClr val="000000"/>
                </a:solidFill>
                <a:effectLst/>
                <a:latin typeface="Arial" panose="020B0604020202020204" pitchFamily="34" charset="0"/>
                <a:cs typeface="Arial" panose="020B0604020202020204" pitchFamily="34" charset="0"/>
              </a:rPr>
              <a:t>create, communicate and understand meaning through sound</a:t>
            </a:r>
            <a:endParaRPr lang="en-GB" sz="2800" b="0" u="none" strike="noStrike" dirty="0">
              <a:effectLst/>
              <a:latin typeface="Arial" panose="020B0604020202020204" pitchFamily="34" charset="0"/>
            </a:endParaRPr>
          </a:p>
          <a:p>
            <a:pPr marL="457200" indent="-457200" eaLnBrk="1" hangingPunct="1">
              <a:buClr>
                <a:srgbClr val="FF826A"/>
              </a:buClr>
              <a:buFont typeface="Courier New" panose="02070309020205020404" pitchFamily="49" charset="0"/>
              <a:buChar char="o"/>
            </a:pPr>
            <a:r>
              <a:rPr lang="en-IE" altLang="en-US" sz="2800" dirty="0"/>
              <a:t>love music and rhythmic patterns</a:t>
            </a:r>
          </a:p>
          <a:p>
            <a:pPr marL="457200" indent="-457200" eaLnBrk="1" hangingPunct="1">
              <a:buClr>
                <a:srgbClr val="FF826A"/>
              </a:buClr>
              <a:buFont typeface="Courier New" panose="02070309020205020404" pitchFamily="49" charset="0"/>
              <a:buChar char="o"/>
            </a:pPr>
            <a:r>
              <a:rPr lang="en-IE" altLang="en-US" sz="2800" dirty="0"/>
              <a:t>appreciate music and often have good musical ability</a:t>
            </a:r>
          </a:p>
          <a:p>
            <a:pPr marL="457200" indent="-457200" eaLnBrk="1" hangingPunct="1">
              <a:buClr>
                <a:srgbClr val="FF826A"/>
              </a:buClr>
              <a:buFont typeface="Courier New" panose="02070309020205020404" pitchFamily="49" charset="0"/>
              <a:buChar char="o"/>
            </a:pPr>
            <a:r>
              <a:rPr lang="en-IE" altLang="en-US" sz="2800" dirty="0"/>
              <a:t>are sensitive to sounds in the environment</a:t>
            </a:r>
          </a:p>
          <a:p>
            <a:pPr marL="457200" indent="-457200" eaLnBrk="1" hangingPunct="1">
              <a:buClr>
                <a:srgbClr val="FF826A"/>
              </a:buClr>
              <a:buFont typeface="Courier New" panose="02070309020205020404" pitchFamily="49" charset="0"/>
              <a:buChar char="o"/>
            </a:pPr>
            <a:r>
              <a:rPr lang="en-IE" altLang="en-US" sz="2800" dirty="0"/>
              <a:t>can reproduce a melody after hearing it only once</a:t>
            </a:r>
          </a:p>
          <a:p>
            <a:pPr marL="457200" indent="-457200" eaLnBrk="1" hangingPunct="1">
              <a:buClr>
                <a:srgbClr val="FF826A"/>
              </a:buClr>
              <a:buFont typeface="Courier New" panose="02070309020205020404" pitchFamily="49" charset="0"/>
              <a:buChar char="o"/>
            </a:pPr>
            <a:r>
              <a:rPr lang="en-IE" altLang="en-US" sz="2800" dirty="0"/>
              <a:t>like to have music in the background when working</a:t>
            </a:r>
          </a:p>
          <a:p>
            <a:pPr marL="457200" indent="-457200" eaLnBrk="1" hangingPunct="1">
              <a:buClr>
                <a:srgbClr val="FF826A"/>
              </a:buClr>
              <a:buFont typeface="Courier New" panose="02070309020205020404" pitchFamily="49" charset="0"/>
              <a:buChar char="o"/>
            </a:pPr>
            <a:r>
              <a:rPr lang="en-IE" altLang="en-US" sz="2800" dirty="0"/>
              <a:t>can be skilled at mimicking sounds, language and accents</a:t>
            </a:r>
            <a:endParaRPr lang="en-GB" altLang="en-US" sz="2800" dirty="0"/>
          </a:p>
        </p:txBody>
      </p:sp>
      <p:pic>
        <p:nvPicPr>
          <p:cNvPr id="10" name="Google Shape;425;p21" descr="Shape, square&#10;&#10;Description automatically generated">
            <a:extLst>
              <a:ext uri="{FF2B5EF4-FFF2-40B4-BE49-F238E27FC236}">
                <a16:creationId xmlns:a16="http://schemas.microsoft.com/office/drawing/2014/main" id="{BF0F4F3D-D413-C1E2-A929-9BA56AB3E6CD}"/>
              </a:ext>
            </a:extLst>
          </p:cNvPr>
          <p:cNvPicPr preferRelativeResize="0"/>
          <p:nvPr/>
        </p:nvPicPr>
        <p:blipFill rotWithShape="1">
          <a:blip r:embed="rId4">
            <a:alphaModFix/>
          </a:blip>
          <a:srcRect/>
          <a:stretch/>
        </p:blipFill>
        <p:spPr>
          <a:xfrm rot="16200000">
            <a:off x="11111180" y="985999"/>
            <a:ext cx="1007241" cy="823346"/>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4FD76400-B615-20F5-23D8-A7B95F1EC5F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894052"/>
            <a:ext cx="1007241" cy="1007241"/>
          </a:xfrm>
          <a:prstGeom prst="rect">
            <a:avLst/>
          </a:prstGeom>
        </p:spPr>
      </p:pic>
      <p:pic>
        <p:nvPicPr>
          <p:cNvPr id="11" name="Graphic 10" descr="Headphones outline">
            <a:extLst>
              <a:ext uri="{FF2B5EF4-FFF2-40B4-BE49-F238E27FC236}">
                <a16:creationId xmlns:a16="http://schemas.microsoft.com/office/drawing/2014/main" id="{FEA0B919-AEE4-5EE5-EE57-A3C44E9CAB8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39421" y="2823759"/>
            <a:ext cx="1889175" cy="1889175"/>
          </a:xfrm>
          <a:prstGeom prst="rect">
            <a:avLst/>
          </a:prstGeom>
        </p:spPr>
      </p:pic>
    </p:spTree>
    <p:extLst>
      <p:ext uri="{BB962C8B-B14F-4D97-AF65-F5344CB8AC3E}">
        <p14:creationId xmlns:p14="http://schemas.microsoft.com/office/powerpoint/2010/main" val="107797209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3700</Words>
  <Application>Microsoft Office PowerPoint</Application>
  <PresentationFormat>Widescreen</PresentationFormat>
  <Paragraphs>394</Paragraphs>
  <Slides>20</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 Black</vt:lpstr>
      <vt:lpstr>Courier New</vt:lpstr>
      <vt:lpstr>Arial</vt:lpstr>
      <vt:lpstr>Calibri</vt:lpstr>
      <vt:lpstr>Office Theme</vt:lpstr>
      <vt:lpstr>1_Office Theme</vt:lpstr>
      <vt:lpstr>Pathways</vt:lpstr>
      <vt:lpstr>Unit 1: Hidden Skills and Talents</vt:lpstr>
      <vt:lpstr>Unit 1,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Unit 1, Activity 2</vt:lpstr>
      <vt:lpstr>Unit 1, Activity 2</vt:lpstr>
      <vt:lpstr>Unit 1, Activity 3</vt:lpstr>
      <vt:lpstr>Unit 1, Activity 4: Worksheet</vt:lpstr>
      <vt:lpstr>Unit 1, Activity 5: Worksheet</vt:lpstr>
      <vt:lpstr>PowerPoint Presentation</vt:lpstr>
      <vt:lpstr>Unit 1, Extension activity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Realnation</dc:creator>
  <cp:lastModifiedBy>Mella Cusack</cp:lastModifiedBy>
  <cp:revision>48</cp:revision>
  <dcterms:created xsi:type="dcterms:W3CDTF">2022-07-12T11:58:05Z</dcterms:created>
  <dcterms:modified xsi:type="dcterms:W3CDTF">2024-08-16T16:38:32Z</dcterms:modified>
</cp:coreProperties>
</file>