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95" r:id="rId2"/>
  </p:sldMasterIdLst>
  <p:notesMasterIdLst>
    <p:notesMasterId r:id="rId16"/>
  </p:notesMasterIdLst>
  <p:sldIdLst>
    <p:sldId id="256" r:id="rId3"/>
    <p:sldId id="257" r:id="rId4"/>
    <p:sldId id="286" r:id="rId5"/>
    <p:sldId id="302" r:id="rId6"/>
    <p:sldId id="305" r:id="rId7"/>
    <p:sldId id="304" r:id="rId8"/>
    <p:sldId id="281" r:id="rId9"/>
    <p:sldId id="306" r:id="rId10"/>
    <p:sldId id="303" r:id="rId11"/>
    <p:sldId id="307" r:id="rId12"/>
    <p:sldId id="296" r:id="rId13"/>
    <p:sldId id="294" r:id="rId14"/>
    <p:sldId id="295" r:id="rId15"/>
  </p:sldIdLst>
  <p:sldSz cx="12192000" cy="6858000"/>
  <p:notesSz cx="6858000" cy="9144000"/>
  <p:embeddedFontLst>
    <p:embeddedFont>
      <p:font typeface="Arial Black" panose="020B0A04020102020204" pitchFamily="34" charset="0"/>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6" roundtripDataSignature="AMtx7mgpo2erKjDrfpdlHpY8TWg8EfbiG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34E"/>
    <a:srgbClr val="9C3FD8"/>
    <a:srgbClr val="FF826A"/>
    <a:srgbClr val="FF927D"/>
    <a:srgbClr val="E7D1F5"/>
    <a:srgbClr val="5DC973"/>
    <a:srgbClr val="FFFFFF"/>
    <a:srgbClr val="F6EEFB"/>
    <a:srgbClr val="E1C6F3"/>
    <a:srgbClr val="A958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C22D7A-A71E-4F7F-B25F-03412A6EF1EF}">
  <a:tblStyle styleId="{D0C22D7A-A71E-4F7F-B25F-03412A6EF1EF}" styleName="Table_0">
    <a:wholeTbl>
      <a:tcTxStyle b="off" i="off">
        <a:font>
          <a:latin typeface="Arial"/>
          <a:ea typeface="Arial"/>
          <a:cs typeface="Arial"/>
        </a:font>
        <a:schemeClr val="dk1"/>
      </a:tcTxStyle>
      <a:tcStyle>
        <a:tcBdr>
          <a:left>
            <a:ln w="12700" cap="flat" cmpd="sng">
              <a:solidFill>
                <a:schemeClr val="accent2"/>
              </a:solidFill>
              <a:prstDash val="solid"/>
              <a:round/>
              <a:headEnd type="none" w="sm" len="sm"/>
              <a:tailEnd type="none" w="sm" len="sm"/>
            </a:ln>
          </a:left>
          <a:right>
            <a:ln w="12700" cap="flat" cmpd="sng">
              <a:solidFill>
                <a:schemeClr val="accent2"/>
              </a:solidFill>
              <a:prstDash val="solid"/>
              <a:round/>
              <a:headEnd type="none" w="sm" len="sm"/>
              <a:tailEnd type="none" w="sm" len="sm"/>
            </a:ln>
          </a:right>
          <a:top>
            <a:ln w="12700" cap="flat" cmpd="sng">
              <a:solidFill>
                <a:schemeClr val="accent2"/>
              </a:solidFill>
              <a:prstDash val="solid"/>
              <a:round/>
              <a:headEnd type="none" w="sm" len="sm"/>
              <a:tailEnd type="none" w="sm" len="sm"/>
            </a:ln>
          </a:top>
          <a:bottom>
            <a:ln w="12700" cap="flat" cmpd="sng">
              <a:solidFill>
                <a:schemeClr val="accent2"/>
              </a:solidFill>
              <a:prstDash val="solid"/>
              <a:round/>
              <a:headEnd type="none" w="sm" len="sm"/>
              <a:tailEnd type="none" w="sm" len="sm"/>
            </a:ln>
          </a:bottom>
          <a:insideH>
            <a:ln w="12700" cap="flat" cmpd="sng">
              <a:solidFill>
                <a:schemeClr val="accent2"/>
              </a:solidFill>
              <a:prstDash val="solid"/>
              <a:round/>
              <a:headEnd type="none" w="sm" len="sm"/>
              <a:tailEnd type="none" w="sm" len="sm"/>
            </a:ln>
          </a:insideH>
          <a:insideV>
            <a:ln w="12700" cap="flat" cmpd="sng">
              <a:solidFill>
                <a:schemeClr val="accent2"/>
              </a:solidFill>
              <a:prstDash val="solid"/>
              <a:round/>
              <a:headEnd type="none" w="sm" len="sm"/>
              <a:tailEnd type="none" w="sm" len="sm"/>
            </a:ln>
          </a:insideV>
        </a:tcBdr>
        <a:fill>
          <a:solidFill>
            <a:srgbClr val="FCECE7"/>
          </a:solidFill>
        </a:fill>
      </a:tcStyle>
    </a:wholeTbl>
    <a:band1H>
      <a:tcTxStyle/>
      <a:tcStyle>
        <a:tcBdr/>
        <a:fill>
          <a:solidFill>
            <a:srgbClr val="F8D6CC"/>
          </a:solidFill>
        </a:fill>
      </a:tcStyle>
    </a:band1H>
    <a:band2H>
      <a:tcTxStyle/>
      <a:tcStyle>
        <a:tcBdr/>
      </a:tcStyle>
    </a:band2H>
    <a:band1V>
      <a:tcTxStyle/>
      <a:tcStyle>
        <a:tcBdr/>
        <a:fill>
          <a:solidFill>
            <a:srgbClr val="F8D6CC"/>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accent2"/>
              </a:solidFill>
              <a:prstDash val="solid"/>
              <a:round/>
              <a:headEnd type="none" w="sm" len="sm"/>
              <a:tailEnd type="none" w="sm" len="sm"/>
            </a:ln>
          </a:top>
        </a:tcBdr>
        <a:fill>
          <a:solidFill>
            <a:srgbClr val="FCECE7"/>
          </a:solidFill>
        </a:fill>
      </a:tcStyle>
    </a:lastRow>
    <a:seCell>
      <a:tcTxStyle/>
      <a:tcStyle>
        <a:tcBdr/>
      </a:tcStyle>
    </a:seCell>
    <a:swCell>
      <a:tcTxStyle/>
      <a:tcStyle>
        <a:tcBdr/>
      </a:tcStyle>
    </a:swCell>
    <a:firstRow>
      <a:tcTxStyle b="on" i="off"/>
      <a:tcStyle>
        <a:tcBdr/>
        <a:fill>
          <a:solidFill>
            <a:srgbClr val="FCECE7"/>
          </a:solidFill>
        </a:fill>
      </a:tcStyle>
    </a:firstRow>
    <a:neCell>
      <a:tcTxStyle/>
      <a:tcStyle>
        <a:tcBdr/>
      </a:tcStyle>
    </a:neCell>
    <a:nwCell>
      <a:tcTxStyle/>
      <a:tcStyle>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74508" autoAdjust="0"/>
  </p:normalViewPr>
  <p:slideViewPr>
    <p:cSldViewPr snapToGrid="0">
      <p:cViewPr varScale="1">
        <p:scale>
          <a:sx n="67" d="100"/>
          <a:sy n="67" d="100"/>
        </p:scale>
        <p:origin x="789" y="39"/>
      </p:cViewPr>
      <p:guideLst/>
    </p:cSldViewPr>
  </p:slideViewPr>
  <p:notesTextViewPr>
    <p:cViewPr>
      <p:scale>
        <a:sx n="1" d="1"/>
        <a:sy n="1" d="1"/>
      </p:scale>
      <p:origin x="0" y="0"/>
    </p:cViewPr>
  </p:notesTextViewPr>
  <p:notesViewPr>
    <p:cSldViewPr snapToGrid="0">
      <p:cViewPr varScale="1">
        <p:scale>
          <a:sx n="68" d="100"/>
          <a:sy n="68" d="100"/>
        </p:scale>
        <p:origin x="2592" y="-69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2.fntdata"/><Relationship Id="rId39"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36" Type="http://customschemas.google.com/relationships/presentationmetadata" Target="metadata"/><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GB" sz="1100" b="0" dirty="0">
              <a:solidFill>
                <a:schemeClr val="tx1"/>
              </a:solidFill>
              <a:effectLst/>
              <a:latin typeface="+mn-lt"/>
            </a:endParaRPr>
          </a:p>
        </p:txBody>
      </p:sp>
      <p:sp>
        <p:nvSpPr>
          <p:cNvPr id="156" name="Google Shape;15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latin typeface="+mn-lt"/>
              </a:rPr>
              <a:t>Teacher notes</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0" dirty="0">
                <a:latin typeface="+mn-lt"/>
              </a:rPr>
              <a:t>Divide the class into pairs.</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1" dirty="0">
                <a:latin typeface="+mn-lt"/>
              </a:rPr>
              <a:t>You’re going to look at this Pathways unit through teacher eyes.</a:t>
            </a:r>
          </a:p>
          <a:p>
            <a:pPr marL="0" lvl="0" indent="0" algn="l" rtl="0">
              <a:spcBef>
                <a:spcPts val="0"/>
              </a:spcBef>
              <a:spcAft>
                <a:spcPts val="0"/>
              </a:spcAft>
              <a:buNone/>
            </a:pPr>
            <a:endParaRPr lang="en-IE" sz="1100" i="1" dirty="0">
              <a:latin typeface="+mn-lt"/>
            </a:endParaRPr>
          </a:p>
          <a:p>
            <a:pPr marL="6350" marR="659765" indent="-6350">
              <a:lnSpc>
                <a:spcPct val="105000"/>
              </a:lnSpc>
              <a:spcAft>
                <a:spcPts val="1295"/>
              </a:spcAft>
            </a:pPr>
            <a:r>
              <a:rPr lang="en-GB" sz="1100" i="0" kern="100" dirty="0">
                <a:solidFill>
                  <a:srgbClr val="000000"/>
                </a:solidFill>
                <a:effectLst/>
                <a:latin typeface="+mn-lt"/>
                <a:ea typeface="Arial" panose="020B0604020202020204" pitchFamily="34" charset="0"/>
              </a:rPr>
              <a:t>Remind the class about what they covered in this unit, as follows:</a:t>
            </a:r>
            <a:endParaRPr lang="en-GB" sz="1100" i="1" kern="100" dirty="0">
              <a:solidFill>
                <a:srgbClr val="000000"/>
              </a:solidFill>
              <a:effectLst/>
              <a:latin typeface="+mn-lt"/>
              <a:ea typeface="Arial" panose="020B0604020202020204" pitchFamily="34" charset="0"/>
            </a:endParaRPr>
          </a:p>
          <a:p>
            <a:pPr marL="6350" marR="658495" indent="-6350">
              <a:lnSpc>
                <a:spcPct val="108000"/>
              </a:lnSpc>
              <a:spcAft>
                <a:spcPts val="1270"/>
              </a:spcAft>
            </a:pPr>
            <a:r>
              <a:rPr lang="en-GB" sz="1100" i="1" kern="100" dirty="0">
                <a:solidFill>
                  <a:srgbClr val="000000"/>
                </a:solidFill>
                <a:effectLst/>
                <a:latin typeface="+mn-lt"/>
                <a:ea typeface="Arial" panose="020B0604020202020204" pitchFamily="34" charset="0"/>
              </a:rPr>
              <a:t>In this unit, we learned about Paulo Freire’s ideas about teaching, teachers/students and learning environments. You have identified positive personality traits and characteristics that make for a good educator. You’ve identified your own positive personality traits and characteristics and how these are part of a toolkit that you can draw on throughout your lives. You worked individually, in pairs, in small groups and as a whole class, read, discussed, wrote, presented and now you are going to reflect.</a:t>
            </a:r>
          </a:p>
          <a:p>
            <a:pPr marL="6350" marR="658495" indent="-6350">
              <a:lnSpc>
                <a:spcPct val="108000"/>
              </a:lnSpc>
              <a:spcAft>
                <a:spcPts val="1270"/>
              </a:spcAft>
            </a:pPr>
            <a:endParaRPr lang="en-GB" sz="1100" i="1" kern="100" dirty="0">
              <a:solidFill>
                <a:srgbClr val="000000"/>
              </a:solidFill>
              <a:effectLst/>
              <a:latin typeface="+mn-lt"/>
            </a:endParaRPr>
          </a:p>
          <a:p>
            <a:pPr marL="6350" marR="658495" indent="-6350">
              <a:lnSpc>
                <a:spcPct val="108000"/>
              </a:lnSpc>
              <a:spcAft>
                <a:spcPts val="1270"/>
              </a:spcAft>
            </a:pPr>
            <a:r>
              <a:rPr lang="en-IE" sz="1100" i="1" dirty="0">
                <a:latin typeface="+mn-lt"/>
              </a:rPr>
              <a:t>Imagine that you are a teacher. You have been asked to team teach this Pathways unit next year.</a:t>
            </a:r>
            <a:r>
              <a:rPr lang="en-IE" sz="1100" i="0" dirty="0">
                <a:latin typeface="+mn-lt"/>
              </a:rPr>
              <a:t> </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1" dirty="0">
                <a:latin typeface="+mn-lt"/>
              </a:rPr>
              <a:t>Team teaching (or co-teaching) is when two or more teachers or educators plan, teach and evaluate activities, lessons or units together. </a:t>
            </a:r>
          </a:p>
          <a:p>
            <a:pPr marL="0" lvl="0" indent="0" algn="l" rtl="0">
              <a:spcBef>
                <a:spcPts val="0"/>
              </a:spcBef>
              <a:spcAft>
                <a:spcPts val="0"/>
              </a:spcAft>
              <a:buNone/>
            </a:pPr>
            <a:endParaRPr lang="en-IE" sz="11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1" i="0" dirty="0">
                <a:latin typeface="+mn-lt"/>
              </a:rPr>
              <a:t>NB: </a:t>
            </a:r>
            <a:r>
              <a:rPr lang="en-IE" sz="1100" i="0" dirty="0">
                <a:latin typeface="+mn-lt"/>
              </a:rPr>
              <a:t>This is a good opportunity to share any positive experiences you have had of team teaching, or to talk about the importance of collaboration with colleagues in teaching and other jobs or careers you have had in the past. </a:t>
            </a:r>
          </a:p>
          <a:p>
            <a:pPr marL="0" lvl="0" indent="0" algn="l" rtl="0">
              <a:spcBef>
                <a:spcPts val="0"/>
              </a:spcBef>
              <a:spcAft>
                <a:spcPts val="0"/>
              </a:spcAft>
              <a:buNone/>
            </a:pPr>
            <a:endParaRPr lang="en-IE" sz="1100" i="1" dirty="0">
              <a:latin typeface="+mn-lt"/>
            </a:endParaRPr>
          </a:p>
          <a:p>
            <a:pPr marL="3175" marR="377825" indent="-6350">
              <a:lnSpc>
                <a:spcPct val="108000"/>
              </a:lnSpc>
              <a:spcAft>
                <a:spcPts val="1280"/>
              </a:spcAft>
            </a:pPr>
            <a:r>
              <a:rPr lang="en-GB" sz="1100" i="1" kern="100" dirty="0">
                <a:solidFill>
                  <a:srgbClr val="000000"/>
                </a:solidFill>
                <a:effectLst/>
                <a:latin typeface="+mn-lt"/>
                <a:ea typeface="Arial" panose="020B0604020202020204" pitchFamily="34" charset="0"/>
              </a:rPr>
              <a:t>With your partner, plan what you would repeat and what you would change when teaching this unit next year. Remember, there is no teaching without learning, keep your students at the centre of your planning and make sure that you have sound educational reasons for your decisions.</a:t>
            </a:r>
          </a:p>
          <a:p>
            <a:pPr marL="0" lvl="0" indent="0" algn="l" rtl="0">
              <a:spcBef>
                <a:spcPts val="0"/>
              </a:spcBef>
              <a:spcAft>
                <a:spcPts val="0"/>
              </a:spcAft>
              <a:buNone/>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1" i="0" dirty="0">
                <a:latin typeface="+mn-lt"/>
              </a:rPr>
              <a:t>NB: </a:t>
            </a:r>
            <a:r>
              <a:rPr lang="en-IE" sz="1100" i="0" dirty="0">
                <a:latin typeface="+mn-lt"/>
              </a:rPr>
              <a:t>This is a good opportunity to share questions or statements that you typically ask yourself as a way of reflecting on and evaluating lessons or units of learning. </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0" dirty="0">
                <a:latin typeface="+mn-lt"/>
              </a:rPr>
              <a:t>Facilitate a selection of pairs to present their plan and the reasoning behind their plan.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60550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dirty="0">
              <a:solidFill>
                <a:schemeClr val="tx1"/>
              </a:solidFill>
              <a:latin typeface="+mn-lt"/>
            </a:endParaRPr>
          </a:p>
          <a:p>
            <a:pPr marL="0" lvl="0" indent="0" algn="l" rtl="0">
              <a:spcBef>
                <a:spcPts val="0"/>
              </a:spcBef>
              <a:spcAft>
                <a:spcPts val="0"/>
              </a:spcAft>
              <a:buNone/>
            </a:pPr>
            <a:r>
              <a:rPr lang="en-IE" sz="1100" b="0" dirty="0">
                <a:solidFill>
                  <a:schemeClr val="tx1"/>
                </a:solidFill>
                <a:latin typeface="+mn-lt"/>
              </a:rPr>
              <a:t>Read each learning intention aloud.</a:t>
            </a:r>
          </a:p>
          <a:p>
            <a:pPr marL="0" lvl="0" indent="0" algn="l" rtl="0">
              <a:spcBef>
                <a:spcPts val="0"/>
              </a:spcBef>
              <a:spcAft>
                <a:spcPts val="0"/>
              </a:spcAft>
              <a:buNone/>
            </a:pPr>
            <a:endParaRPr lang="en-IE" sz="1100" b="0" dirty="0">
              <a:solidFill>
                <a:schemeClr val="tx1"/>
              </a:solidFill>
              <a:latin typeface="+mn-lt"/>
            </a:endParaRPr>
          </a:p>
          <a:p>
            <a:pPr marL="0" lvl="0" indent="0" algn="l" rtl="0">
              <a:spcBef>
                <a:spcPts val="0"/>
              </a:spcBef>
              <a:spcAft>
                <a:spcPts val="0"/>
              </a:spcAft>
              <a:buNone/>
            </a:pPr>
            <a:r>
              <a:rPr lang="en-IE" sz="1100" b="0" dirty="0">
                <a:solidFill>
                  <a:schemeClr val="tx1"/>
                </a:solidFill>
                <a:latin typeface="+mn-lt"/>
              </a:rPr>
              <a:t>Ask students to give you a thumbs up if they feel they have achieved the learning intention, a thumbs down if they still need some support and a fist if they are unsure.</a:t>
            </a:r>
          </a:p>
          <a:p>
            <a:pPr marL="0" lvl="0" indent="0" algn="l" rtl="0">
              <a:spcBef>
                <a:spcPts val="0"/>
              </a:spcBef>
              <a:spcAft>
                <a:spcPts val="0"/>
              </a:spcAft>
              <a:buNone/>
            </a:pPr>
            <a:endParaRPr sz="1100" dirty="0">
              <a:solidFill>
                <a:schemeClr val="tx1"/>
              </a:solidFill>
              <a:latin typeface="+mn-lt"/>
            </a:endParaRPr>
          </a:p>
        </p:txBody>
      </p:sp>
      <p:sp>
        <p:nvSpPr>
          <p:cNvPr id="440" name="Google Shape;440;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1655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endParaRPr lang="en-IE" sz="1100" b="0" dirty="0">
              <a:solidFill>
                <a:schemeClr val="tx1"/>
              </a:solidFill>
              <a:latin typeface="+mn-lt"/>
            </a:endParaRPr>
          </a:p>
          <a:p>
            <a:pPr marL="0" lvl="0" indent="0" algn="l" rtl="0">
              <a:spcBef>
                <a:spcPts val="0"/>
              </a:spcBef>
              <a:spcAft>
                <a:spcPts val="0"/>
              </a:spcAft>
              <a:buNone/>
            </a:pPr>
            <a:endParaRPr lang="en-IE" sz="1100" b="0" dirty="0">
              <a:solidFill>
                <a:schemeClr val="tx1"/>
              </a:solidFill>
              <a:latin typeface="+mn-lt"/>
            </a:endParaRPr>
          </a:p>
          <a:p>
            <a:pPr marL="0" lvl="0" indent="0" algn="l" rtl="0">
              <a:spcBef>
                <a:spcPts val="0"/>
              </a:spcBef>
              <a:spcAft>
                <a:spcPts val="0"/>
              </a:spcAft>
              <a:buNone/>
            </a:pPr>
            <a:r>
              <a:rPr lang="en-IE" sz="1100" b="0" dirty="0">
                <a:solidFill>
                  <a:schemeClr val="tx1"/>
                </a:solidFill>
                <a:latin typeface="+mn-lt"/>
              </a:rPr>
              <a:t>The extension activity suggested on this slide is linked to Activity 3 (Slide 9) and Activity 4 (Slide 10).</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1" dirty="0">
              <a:latin typeface="+mn-lt"/>
            </a:endParaRPr>
          </a:p>
          <a:p>
            <a:pPr marL="0" lvl="0" indent="0" algn="l" rtl="0">
              <a:spcBef>
                <a:spcPts val="0"/>
              </a:spcBef>
              <a:spcAft>
                <a:spcPts val="0"/>
              </a:spcAft>
              <a:buNone/>
            </a:pPr>
            <a:endParaRPr lang="en-IE" sz="1100" b="0" dirty="0">
              <a:solidFill>
                <a:schemeClr val="tx1"/>
              </a:solidFill>
              <a:latin typeface="+mn-lt"/>
            </a:endParaRPr>
          </a:p>
        </p:txBody>
      </p:sp>
      <p:sp>
        <p:nvSpPr>
          <p:cNvPr id="204" name="Google Shape;20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8953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36" name="Google Shape;436;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5211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2" name="Google Shape;16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04" name="Google Shape;20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1145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latin typeface="+mn-lt"/>
              </a:rPr>
              <a:t>Teacher notes (1 animation at * Click)</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0" dirty="0">
                <a:latin typeface="+mn-lt"/>
              </a:rPr>
              <a:t>Ask for a volunteer to read aloud the quote on the slide.</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0" dirty="0">
                <a:latin typeface="+mn-lt"/>
              </a:rPr>
              <a:t>Ask if anyone has heard of Paulo Freire? If yes, invite student(s) to explain who Freire was. </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1" dirty="0">
                <a:latin typeface="+mn-lt"/>
              </a:rPr>
              <a:t>Paulo Freire (1921-1997) was an educator and philosopher. He was born in Recife in Brazil. After he qualified as a teacher, he worked in places where there was a lot of poverty with adults who had never learned to read or write. </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1" dirty="0">
                <a:latin typeface="+mn-lt"/>
              </a:rPr>
              <a:t>Freire believed that traditional education asked students to memorise and repeat what they had learned but did not support them to understand. He compared this to turning students into containers that had to be filled (known as Freire’s banking concept of education). Freire argued that the more time and energy that students put into storing information, the less time and energy they had to become critical thinkers who could recognise what was not right in their world and act to bring about positive changes for themselves and others. </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0" dirty="0">
                <a:latin typeface="+mn-lt"/>
              </a:rPr>
              <a:t>Depending on your class, you might like to define critical thinkers as people who are able to think deeply, are curious, can analyse and evaluate and are creative.</a:t>
            </a:r>
          </a:p>
          <a:p>
            <a:pPr marL="0" lvl="0" indent="0" algn="l" rtl="0">
              <a:spcBef>
                <a:spcPts val="0"/>
              </a:spcBef>
              <a:spcAft>
                <a:spcPts val="0"/>
              </a:spcAft>
              <a:buNone/>
            </a:pPr>
            <a:r>
              <a:rPr lang="en-IE" sz="1100" i="0" dirty="0">
                <a:latin typeface="+mn-lt"/>
              </a:rPr>
              <a:t>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i="1" dirty="0">
                <a:latin typeface="+mn-lt"/>
              </a:rPr>
              <a:t>Freire wrote many books, the most famous of which is </a:t>
            </a:r>
            <a:r>
              <a:rPr lang="en-IE" sz="1100" i="0" dirty="0">
                <a:latin typeface="+mn-lt"/>
              </a:rPr>
              <a:t>Pedagogy of the Oppressed</a:t>
            </a:r>
            <a:r>
              <a:rPr lang="en-IE" sz="1100" i="1" dirty="0">
                <a:latin typeface="+mn-lt"/>
              </a:rPr>
              <a:t>. Pedagogy means the methods of teaching or teaching approaches; to be Oppressed means to be kept down or powerless through unfair treatment. The name of this book comes from Freire’s idea that education should change so that it liberates (frees) people, so that they have the power to become their best selves.</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0" dirty="0">
                <a:latin typeface="+mn-lt"/>
              </a:rPr>
              <a:t>Divide the class into pairs.</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1" dirty="0">
                <a:latin typeface="+mn-lt"/>
              </a:rPr>
              <a:t>Together with your partner:</a:t>
            </a:r>
          </a:p>
          <a:p>
            <a:pPr marL="171450" lvl="0" indent="-171450" algn="l" rtl="0">
              <a:spcBef>
                <a:spcPts val="0"/>
              </a:spcBef>
              <a:spcAft>
                <a:spcPts val="0"/>
              </a:spcAft>
              <a:buFont typeface="Arial" panose="020B0604020202020204" pitchFamily="34" charset="0"/>
              <a:buChar char="•"/>
            </a:pPr>
            <a:r>
              <a:rPr lang="en-IE" sz="1100" i="1" dirty="0">
                <a:latin typeface="+mn-lt"/>
              </a:rPr>
              <a:t>Put the Paulo Freire quote on the slide in your own words.</a:t>
            </a:r>
          </a:p>
          <a:p>
            <a:pPr marL="171450" lvl="0" indent="-171450" algn="l" rtl="0">
              <a:spcBef>
                <a:spcPts val="0"/>
              </a:spcBef>
              <a:spcAft>
                <a:spcPts val="0"/>
              </a:spcAft>
              <a:buFont typeface="Arial" panose="020B0604020202020204" pitchFamily="34" charset="0"/>
              <a:buChar char="•"/>
            </a:pPr>
            <a:r>
              <a:rPr lang="en-IE" sz="1100" i="1" dirty="0">
                <a:latin typeface="+mn-lt"/>
              </a:rPr>
              <a:t>Discuss whether you agree or disagree with Freire and why.</a:t>
            </a:r>
          </a:p>
          <a:p>
            <a:pPr marL="171450" lvl="0" indent="-171450" algn="l" rtl="0">
              <a:spcBef>
                <a:spcPts val="0"/>
              </a:spcBef>
              <a:spcAft>
                <a:spcPts val="0"/>
              </a:spcAft>
              <a:buFont typeface="Arial" panose="020B0604020202020204" pitchFamily="34" charset="0"/>
              <a:buChar char="•"/>
            </a:pPr>
            <a:r>
              <a:rPr lang="en-IE" sz="1100" i="1" dirty="0">
                <a:latin typeface="+mn-lt"/>
              </a:rPr>
              <a:t>Discuss whether/how Freire’s ideas apply in your life. </a:t>
            </a:r>
          </a:p>
          <a:p>
            <a:pPr marL="0" lvl="0" indent="0" algn="l" rtl="0">
              <a:spcBef>
                <a:spcPts val="0"/>
              </a:spcBef>
              <a:spcAft>
                <a:spcPts val="0"/>
              </a:spcAft>
              <a:buNone/>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0" dirty="0">
                <a:latin typeface="+mn-lt"/>
              </a:rPr>
              <a:t>Take feedback from a selection of pairs.</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b="1" i="0" dirty="0">
                <a:latin typeface="+mn-lt"/>
              </a:rPr>
              <a:t>NB: </a:t>
            </a:r>
            <a:r>
              <a:rPr lang="en-IE" sz="1100" i="0" dirty="0">
                <a:latin typeface="+mn-lt"/>
              </a:rPr>
              <a:t>This is a good opportunity to share your thoughts on Freire’s statement and to talk about the influence that Freire (or any other educational philosopher) has on your professional life. </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1" dirty="0">
                <a:latin typeface="+mn-lt"/>
              </a:rPr>
              <a:t>On your own, think about a career or job you might like to have when you are older. </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1" dirty="0">
              <a:latin typeface="+mn-lt"/>
            </a:endParaRPr>
          </a:p>
          <a:p>
            <a:pPr marL="3175" marR="680085" indent="-6350">
              <a:lnSpc>
                <a:spcPct val="108000"/>
              </a:lnSpc>
              <a:spcAft>
                <a:spcPts val="1255"/>
              </a:spcAft>
            </a:pPr>
            <a:r>
              <a:rPr lang="en-GB" sz="1100" i="1" kern="100" dirty="0">
                <a:solidFill>
                  <a:srgbClr val="000000"/>
                </a:solidFill>
                <a:effectLst/>
                <a:latin typeface="+mn-lt"/>
                <a:ea typeface="Arial" panose="020B0604020202020204" pitchFamily="34" charset="0"/>
              </a:rPr>
              <a:t>Take out your copy/journal or a piece of paper, and a pen/pencil.</a:t>
            </a:r>
          </a:p>
          <a:p>
            <a:pPr marL="3175" marR="680085" indent="-6350">
              <a:lnSpc>
                <a:spcPct val="108000"/>
              </a:lnSpc>
              <a:spcAft>
                <a:spcPts val="1255"/>
              </a:spcAft>
            </a:pPr>
            <a:r>
              <a:rPr lang="en-GB" sz="1100" i="1" kern="100" dirty="0">
                <a:solidFill>
                  <a:srgbClr val="000000"/>
                </a:solidFill>
                <a:effectLst/>
                <a:latin typeface="+mn-lt"/>
                <a:ea typeface="Arial" panose="020B0604020202020204" pitchFamily="34" charset="0"/>
              </a:rPr>
              <a:t> </a:t>
            </a:r>
          </a:p>
          <a:p>
            <a:pPr marL="6350" marR="672465" indent="-6350">
              <a:lnSpc>
                <a:spcPct val="108000"/>
              </a:lnSpc>
              <a:spcAft>
                <a:spcPts val="1280"/>
              </a:spcAft>
            </a:pPr>
            <a:r>
              <a:rPr lang="en-GB" sz="1100" b="1" i="0" kern="100" dirty="0">
                <a:solidFill>
                  <a:srgbClr val="000000"/>
                </a:solidFill>
                <a:effectLst/>
                <a:latin typeface="+mn-lt"/>
                <a:ea typeface="Arial" panose="020B0604020202020204" pitchFamily="34" charset="0"/>
              </a:rPr>
              <a:t>* Click </a:t>
            </a:r>
            <a:r>
              <a:rPr lang="en-GB" sz="1100" i="0" kern="100" dirty="0">
                <a:solidFill>
                  <a:srgbClr val="000000"/>
                </a:solidFill>
                <a:effectLst/>
                <a:latin typeface="+mn-lt"/>
                <a:ea typeface="Arial" panose="020B0604020202020204" pitchFamily="34" charset="0"/>
              </a:rPr>
              <a:t>to show a sentence for students to complete</a:t>
            </a:r>
            <a:endParaRPr lang="en-GB" sz="1100" i="1" kern="100" dirty="0">
              <a:solidFill>
                <a:srgbClr val="000000"/>
              </a:solidFill>
              <a:effectLst/>
              <a:latin typeface="+mn-lt"/>
              <a:ea typeface="Arial" panose="020B0604020202020204" pitchFamily="34" charset="0"/>
            </a:endParaRPr>
          </a:p>
          <a:p>
            <a:pPr marL="3175" marR="680085" indent="-6350">
              <a:lnSpc>
                <a:spcPct val="108000"/>
              </a:lnSpc>
              <a:spcAft>
                <a:spcPts val="1255"/>
              </a:spcAft>
            </a:pPr>
            <a:endParaRPr lang="en-GB" sz="1100" i="1" kern="100" dirty="0">
              <a:solidFill>
                <a:srgbClr val="000000"/>
              </a:solidFill>
              <a:effectLst/>
              <a:latin typeface="+mn-lt"/>
              <a:ea typeface="Arial" panose="020B0604020202020204" pitchFamily="34" charset="0"/>
            </a:endParaRPr>
          </a:p>
          <a:p>
            <a:pPr marL="3175" marR="680085" indent="-6350">
              <a:lnSpc>
                <a:spcPct val="108000"/>
              </a:lnSpc>
              <a:spcAft>
                <a:spcPts val="1255"/>
              </a:spcAft>
            </a:pPr>
            <a:r>
              <a:rPr lang="en-GB" sz="1100" i="1" kern="100" dirty="0">
                <a:solidFill>
                  <a:srgbClr val="000000"/>
                </a:solidFill>
                <a:effectLst/>
                <a:latin typeface="+mn-lt"/>
                <a:ea typeface="Arial" panose="020B0604020202020204" pitchFamily="34" charset="0"/>
              </a:rPr>
              <a:t>With a specific job or career in mind, fill in the blanks and finish the rest of this sentence.</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0" dirty="0">
                <a:latin typeface="+mn-lt"/>
              </a:rPr>
              <a:t>Depending on your class, you might want to give the following examples:</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0" dirty="0">
                <a:latin typeface="+mn-lt"/>
              </a:rPr>
              <a:t>What a </a:t>
            </a:r>
            <a:r>
              <a:rPr lang="en-IE" sz="1100" i="0" u="sng" dirty="0">
                <a:latin typeface="+mn-lt"/>
              </a:rPr>
              <a:t>plumber</a:t>
            </a:r>
            <a:r>
              <a:rPr lang="en-IE" sz="1100" i="0" u="none" dirty="0">
                <a:latin typeface="+mn-lt"/>
              </a:rPr>
              <a:t> </a:t>
            </a:r>
            <a:r>
              <a:rPr lang="en-IE" sz="1100" i="0" dirty="0">
                <a:latin typeface="+mn-lt"/>
              </a:rPr>
              <a:t>does in </a:t>
            </a:r>
            <a:r>
              <a:rPr lang="en-IE" sz="1100" i="0" u="sng" dirty="0">
                <a:latin typeface="+mn-lt"/>
              </a:rPr>
              <a:t>fixing washing machines and dish washers</a:t>
            </a:r>
            <a:r>
              <a:rPr lang="en-IE" sz="1100" i="0" u="none" dirty="0">
                <a:latin typeface="+mn-lt"/>
              </a:rPr>
              <a:t> </a:t>
            </a:r>
            <a:r>
              <a:rPr lang="en-IE" sz="1100" i="0" dirty="0">
                <a:latin typeface="+mn-lt"/>
              </a:rPr>
              <a:t>is </a:t>
            </a:r>
            <a:r>
              <a:rPr lang="en-IE" sz="1100" i="0" u="sng" dirty="0">
                <a:latin typeface="+mn-lt"/>
              </a:rPr>
              <a:t>help people keep their clothes and dishes clean</a:t>
            </a:r>
            <a:r>
              <a:rPr lang="en-IE" sz="1100" i="0" dirty="0">
                <a:latin typeface="+mn-lt"/>
              </a:rPr>
              <a:t>.</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0" dirty="0">
                <a:latin typeface="+mn-lt"/>
              </a:rPr>
              <a:t>What a </a:t>
            </a:r>
            <a:r>
              <a:rPr lang="en-IE" sz="1100" i="0" u="sng" dirty="0">
                <a:latin typeface="+mn-lt"/>
              </a:rPr>
              <a:t>nurse</a:t>
            </a:r>
            <a:r>
              <a:rPr lang="en-IE" sz="1100" i="0" dirty="0">
                <a:latin typeface="+mn-lt"/>
              </a:rPr>
              <a:t> does in </a:t>
            </a:r>
            <a:r>
              <a:rPr lang="en-IE" sz="1100" i="0" u="sng" dirty="0">
                <a:latin typeface="+mn-lt"/>
              </a:rPr>
              <a:t>minding people when they are sick</a:t>
            </a:r>
            <a:r>
              <a:rPr lang="en-IE" sz="1100" i="0" dirty="0">
                <a:latin typeface="+mn-lt"/>
              </a:rPr>
              <a:t> is </a:t>
            </a:r>
            <a:r>
              <a:rPr lang="en-IE" sz="1100" i="0" u="sng" dirty="0">
                <a:latin typeface="+mn-lt"/>
              </a:rPr>
              <a:t>to comfort them when they need it most</a:t>
            </a:r>
            <a:r>
              <a:rPr lang="en-IE" sz="1100" i="0" dirty="0">
                <a:latin typeface="+mn-lt"/>
              </a:rPr>
              <a:t>.</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0" dirty="0">
                <a:latin typeface="+mn-lt"/>
              </a:rPr>
              <a:t>Invite students to share their completed sentences.</a:t>
            </a:r>
          </a:p>
        </p:txBody>
      </p:sp>
      <p:sp>
        <p:nvSpPr>
          <p:cNvPr id="194" name="Google Shape;19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latin typeface="+mn-lt"/>
              </a:rPr>
              <a:t>Teacher notes</a:t>
            </a:r>
          </a:p>
          <a:p>
            <a:pPr marL="0" lvl="0" indent="0" algn="l" rtl="0">
              <a:spcBef>
                <a:spcPts val="0"/>
              </a:spcBef>
              <a:spcAft>
                <a:spcPts val="0"/>
              </a:spcAft>
              <a:buNone/>
            </a:pPr>
            <a:endParaRPr lang="en-IE" sz="1100" i="0" dirty="0">
              <a:latin typeface="+mn-lt"/>
            </a:endParaRPr>
          </a:p>
          <a:p>
            <a:pPr marL="3175" marR="680085" indent="-6350">
              <a:lnSpc>
                <a:spcPct val="108000"/>
              </a:lnSpc>
              <a:spcAft>
                <a:spcPts val="1255"/>
              </a:spcAft>
            </a:pPr>
            <a:r>
              <a:rPr lang="en-GB" sz="1100" i="1" kern="100" dirty="0">
                <a:solidFill>
                  <a:srgbClr val="000000"/>
                </a:solidFill>
                <a:effectLst/>
                <a:latin typeface="+mn-lt"/>
                <a:ea typeface="Arial" panose="020B0604020202020204" pitchFamily="34" charset="0"/>
              </a:rPr>
              <a:t>Take a minute on your own to think about one educator who has inspired you or been a positive influence in your life. Your ‘educator’ should be someone who has taken an interest in you, supported you or taught you something that you found useful or know will help you, either now or later in life. Your ‘educator’ might be a primary or secondary teacher, but they might also be a family member or friend, a youth or sports club leader etc. </a:t>
            </a:r>
          </a:p>
          <a:p>
            <a:pPr marL="3175" marR="680085" indent="-6350">
              <a:lnSpc>
                <a:spcPct val="108000"/>
              </a:lnSpc>
              <a:spcAft>
                <a:spcPts val="1255"/>
              </a:spcAft>
            </a:pPr>
            <a:endParaRPr lang="en-GB" sz="1100" i="1" kern="100" dirty="0">
              <a:solidFill>
                <a:srgbClr val="000000"/>
              </a:solidFill>
              <a:effectLst/>
              <a:latin typeface="+mn-lt"/>
              <a:ea typeface="Arial" panose="020B0604020202020204" pitchFamily="34" charset="0"/>
            </a:endParaRPr>
          </a:p>
          <a:p>
            <a:pPr marL="3175" marR="680085" indent="-6350">
              <a:lnSpc>
                <a:spcPct val="108000"/>
              </a:lnSpc>
              <a:spcAft>
                <a:spcPts val="1255"/>
              </a:spcAft>
            </a:pPr>
            <a:r>
              <a:rPr lang="en-GB" sz="1100" i="1" kern="100" dirty="0">
                <a:solidFill>
                  <a:srgbClr val="000000"/>
                </a:solidFill>
                <a:effectLst/>
                <a:latin typeface="+mn-lt"/>
                <a:ea typeface="Arial" panose="020B0604020202020204" pitchFamily="34" charset="0"/>
              </a:rPr>
              <a:t>Think about what this person has done or are still doing for you. Why do they do this? What positive personality traits or characteristics do they have that make them a good educator? </a:t>
            </a:r>
          </a:p>
          <a:p>
            <a:pPr marL="6350" marR="672465" indent="-6350">
              <a:lnSpc>
                <a:spcPct val="108000"/>
              </a:lnSpc>
              <a:spcAft>
                <a:spcPts val="1280"/>
              </a:spcAft>
            </a:pPr>
            <a:endParaRPr lang="en-GB" sz="1100" i="0" kern="100" dirty="0">
              <a:solidFill>
                <a:srgbClr val="000000"/>
              </a:solidFill>
              <a:effectLst/>
              <a:latin typeface="+mn-lt"/>
              <a:ea typeface="Arial" panose="020B0604020202020204" pitchFamily="34" charset="0"/>
            </a:endParaRPr>
          </a:p>
          <a:p>
            <a:pPr marL="6350" marR="672465" indent="-6350">
              <a:lnSpc>
                <a:spcPct val="108000"/>
              </a:lnSpc>
              <a:spcAft>
                <a:spcPts val="1280"/>
              </a:spcAft>
            </a:pPr>
            <a:r>
              <a:rPr lang="en-GB" sz="1100" i="0" kern="100" dirty="0">
                <a:solidFill>
                  <a:srgbClr val="000000"/>
                </a:solidFill>
                <a:effectLst/>
                <a:latin typeface="+mn-lt"/>
                <a:ea typeface="Arial" panose="020B0604020202020204" pitchFamily="34" charset="0"/>
              </a:rPr>
              <a:t>Depending on your class, you might prompt students to write down their thoughts.</a:t>
            </a:r>
            <a:endParaRPr lang="en-GB" sz="1100" i="1" kern="100" dirty="0">
              <a:solidFill>
                <a:srgbClr val="000000"/>
              </a:solidFill>
              <a:effectLst/>
              <a:latin typeface="+mn-lt"/>
              <a:ea typeface="Arial" panose="020B0604020202020204" pitchFamily="34" charset="0"/>
            </a:endParaRPr>
          </a:p>
          <a:p>
            <a:pPr marL="6350" marR="672465" indent="-6350">
              <a:lnSpc>
                <a:spcPct val="108000"/>
              </a:lnSpc>
              <a:spcAft>
                <a:spcPts val="1280"/>
              </a:spcAft>
            </a:pPr>
            <a:endParaRPr lang="en-GB" sz="1100" i="0" kern="100" dirty="0">
              <a:solidFill>
                <a:srgbClr val="000000"/>
              </a:solidFill>
              <a:effectLst/>
              <a:latin typeface="+mn-lt"/>
              <a:ea typeface="Arial" panose="020B0604020202020204" pitchFamily="34" charset="0"/>
            </a:endParaRPr>
          </a:p>
          <a:p>
            <a:pPr marL="6350" marR="672465" indent="-6350">
              <a:lnSpc>
                <a:spcPct val="108000"/>
              </a:lnSpc>
              <a:spcAft>
                <a:spcPts val="1280"/>
              </a:spcAft>
            </a:pPr>
            <a:r>
              <a:rPr lang="en-GB" sz="1100" i="0" kern="100" dirty="0">
                <a:solidFill>
                  <a:srgbClr val="000000"/>
                </a:solidFill>
                <a:effectLst/>
                <a:latin typeface="+mn-lt"/>
                <a:ea typeface="Arial" panose="020B0604020202020204" pitchFamily="34" charset="0"/>
              </a:rPr>
              <a:t>Divide the class into pairs.</a:t>
            </a:r>
          </a:p>
          <a:p>
            <a:pPr marL="6350" marR="672465" indent="-6350">
              <a:lnSpc>
                <a:spcPct val="108000"/>
              </a:lnSpc>
              <a:spcAft>
                <a:spcPts val="1280"/>
              </a:spcAft>
            </a:pPr>
            <a:endParaRPr lang="en-GB" sz="1100" i="0" kern="100" dirty="0">
              <a:solidFill>
                <a:srgbClr val="000000"/>
              </a:solidFill>
              <a:effectLst/>
              <a:latin typeface="+mn-lt"/>
              <a:ea typeface="Arial" panose="020B0604020202020204" pitchFamily="34" charset="0"/>
            </a:endParaRPr>
          </a:p>
          <a:p>
            <a:pPr marL="6350" marR="672465" indent="-6350">
              <a:lnSpc>
                <a:spcPct val="108000"/>
              </a:lnSpc>
              <a:spcAft>
                <a:spcPts val="1280"/>
              </a:spcAft>
            </a:pPr>
            <a:r>
              <a:rPr lang="en-GB" sz="1100" i="1" dirty="0">
                <a:solidFill>
                  <a:srgbClr val="000000"/>
                </a:solidFill>
                <a:effectLst/>
                <a:latin typeface="+mn-lt"/>
                <a:ea typeface="Arial" panose="020B0604020202020204" pitchFamily="34" charset="0"/>
              </a:rPr>
              <a:t>Share your educator story with your partner. Create a combined list of the positive personality traits or characteristics that make the people you have chosen good </a:t>
            </a:r>
            <a:r>
              <a:rPr lang="en-IE" sz="1100" i="1" dirty="0">
                <a:latin typeface="+mn-lt"/>
              </a:rPr>
              <a:t>educators.</a:t>
            </a:r>
          </a:p>
          <a:p>
            <a:pPr marL="6350" marR="672465" indent="-6350">
              <a:lnSpc>
                <a:spcPct val="108000"/>
              </a:lnSpc>
              <a:spcAft>
                <a:spcPts val="1280"/>
              </a:spcAft>
            </a:pPr>
            <a:endParaRPr lang="en-IE" sz="1100" i="1" dirty="0">
              <a:latin typeface="+mn-lt"/>
            </a:endParaRPr>
          </a:p>
          <a:p>
            <a:pPr marL="6350" marR="672465" indent="-6350">
              <a:lnSpc>
                <a:spcPct val="108000"/>
              </a:lnSpc>
              <a:spcAft>
                <a:spcPts val="1280"/>
              </a:spcAft>
            </a:pPr>
            <a:r>
              <a:rPr lang="en-IE" sz="1100" i="0" dirty="0">
                <a:latin typeface="+mn-lt"/>
              </a:rPr>
              <a:t>Ask each pair to join another.</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1" dirty="0">
                <a:latin typeface="+mn-lt"/>
              </a:rPr>
              <a:t>In your groups, share your inspiring/influential educator stories and discuss their positive personality traits or characteristics.</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1" dirty="0">
                <a:latin typeface="+mn-lt"/>
              </a:rPr>
              <a:t>Combine your two lists of the positive personality traits or characteristics that make a good educator. </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0" dirty="0">
                <a:latin typeface="+mn-lt"/>
              </a:rPr>
              <a:t>Take feedback from a selection of groups.</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82574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latin typeface="+mn-lt"/>
              </a:rPr>
              <a:t>Teacher notes</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1" dirty="0">
                <a:latin typeface="+mn-lt"/>
              </a:rPr>
              <a:t>The quotes on this slide were posted on social media in response to a request for people to share their stories about the inspirational teachers they had encountered in their lives. </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1" dirty="0">
                <a:latin typeface="+mn-lt"/>
              </a:rPr>
              <a:t>As we read these quotes, take note of any additional positive characteristics or personality traits that are mentioned or that occur to you.</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0" dirty="0">
                <a:latin typeface="+mn-lt"/>
              </a:rPr>
              <a:t>Ask for volunteers to read aloud the quotes on the slide.</a:t>
            </a:r>
          </a:p>
          <a:p>
            <a:pPr marL="0" lvl="0" indent="0" algn="l" rtl="0">
              <a:spcBef>
                <a:spcPts val="0"/>
              </a:spcBef>
              <a:spcAft>
                <a:spcPts val="0"/>
              </a:spcAft>
              <a:buNone/>
            </a:pPr>
            <a:endParaRPr lang="en-IE" sz="11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b="1" i="0" dirty="0">
                <a:latin typeface="+mn-lt"/>
              </a:rPr>
              <a:t>NB: </a:t>
            </a:r>
            <a:r>
              <a:rPr lang="en-IE" sz="1100" i="0" dirty="0">
                <a:latin typeface="+mn-lt"/>
              </a:rPr>
              <a:t>This is a good opportunity to share the positive personality traits/characteristics of inspirational teachers/educators that you may have encountered in primary or secondary school or university, or in your professional life since you qualified. </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1" dirty="0">
                <a:latin typeface="+mn-lt"/>
              </a:rPr>
              <a:t>In your group, discuss any additional positive characteristics or personality traits and agree which ones to add to your list.</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0" dirty="0">
                <a:latin typeface="+mn-lt"/>
              </a:rPr>
              <a:t>Depending on your class, you might decide to share some or all the following personality traits or characteristics and invite students to add any that resonate to their list:</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approachable</a:t>
            </a:r>
          </a:p>
          <a:p>
            <a:pPr marL="514350" indent="-285750">
              <a:lnSpc>
                <a:spcPct val="107000"/>
              </a:lnSpc>
              <a:spcAft>
                <a:spcPts val="800"/>
              </a:spcAft>
              <a:buFont typeface="Arial" panose="020B0604020202020204" pitchFamily="34" charset="0"/>
              <a:buChar char="•"/>
            </a:pPr>
            <a:r>
              <a:rPr lang="en-IE" sz="1100" kern="100" dirty="0">
                <a:effectLst/>
                <a:latin typeface="+mn-lt"/>
                <a:ea typeface="Aptos" panose="020B0004020202020204" pitchFamily="34" charset="0"/>
                <a:cs typeface="Arial" panose="020B0604020202020204" pitchFamily="34" charset="0"/>
              </a:rPr>
              <a:t>caring</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communicator (including being a good listener)</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compassionate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creative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determined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empathetic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fair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high expectations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interested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patient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positive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prepared/organised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respectful (of students and other teachers)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sense of humour </a:t>
            </a:r>
          </a:p>
          <a:p>
            <a:pPr marL="514350" indent="-285750">
              <a:lnSpc>
                <a:spcPct val="107000"/>
              </a:lnSpc>
              <a:spcAft>
                <a:spcPts val="800"/>
              </a:spcAft>
              <a:buFont typeface="Arial" panose="020B0604020202020204" pitchFamily="34" charset="0"/>
              <a:buChar char="•"/>
            </a:pPr>
            <a:r>
              <a:rPr lang="en-GB" sz="1100" kern="100" dirty="0">
                <a:effectLst/>
                <a:latin typeface="+mn-lt"/>
                <a:ea typeface="Aptos" panose="020B0004020202020204" pitchFamily="34" charset="0"/>
                <a:cs typeface="Arial" panose="020B0604020202020204" pitchFamily="34" charset="0"/>
              </a:rPr>
              <a:t>smart </a:t>
            </a:r>
          </a:p>
          <a:p>
            <a:pPr marL="514350" indent="-285750">
              <a:lnSpc>
                <a:spcPct val="107000"/>
              </a:lnSpc>
              <a:spcAft>
                <a:spcPts val="800"/>
              </a:spcAft>
              <a:buFont typeface="Arial" panose="020B0604020202020204" pitchFamily="34" charset="0"/>
              <a:buChar char="•"/>
            </a:pPr>
            <a:r>
              <a:rPr lang="en-IE" sz="1100" kern="100" dirty="0">
                <a:effectLst/>
                <a:latin typeface="+mn-lt"/>
                <a:ea typeface="Aptos" panose="020B0004020202020204" pitchFamily="34" charset="0"/>
                <a:cs typeface="Arial" panose="020B0604020202020204" pitchFamily="34" charset="0"/>
              </a:rPr>
              <a:t>supportive</a:t>
            </a:r>
            <a:endParaRPr lang="en-GB" sz="1100" kern="100" dirty="0">
              <a:effectLst/>
              <a:latin typeface="+mn-lt"/>
              <a:ea typeface="Aptos" panose="020B0004020202020204" pitchFamily="34" charset="0"/>
              <a:cs typeface="Arial" panose="020B0604020202020204" pitchFamily="34" charset="0"/>
            </a:endParaRP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0" u="sng" dirty="0">
                <a:latin typeface="+mn-lt"/>
              </a:rPr>
              <a:t>Source</a:t>
            </a:r>
            <a:r>
              <a:rPr lang="en-IE" sz="1100" i="0" dirty="0">
                <a:latin typeface="+mn-lt"/>
              </a:rPr>
              <a:t>: Quotes on slide adapted from Twitter (now ‘X’) feed initiated by @JMcG_1 in April 2021.</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48756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latin typeface="+mn-lt"/>
              </a:rPr>
              <a:t>Teacher notes</a:t>
            </a:r>
          </a:p>
          <a:p>
            <a:pPr marL="0" lvl="0" indent="0" algn="l" rtl="0">
              <a:spcBef>
                <a:spcPts val="0"/>
              </a:spcBef>
              <a:spcAft>
                <a:spcPts val="0"/>
              </a:spcAft>
              <a:buNone/>
            </a:pPr>
            <a:endParaRPr lang="en-GB" sz="1100" i="0" dirty="0">
              <a:latin typeface="+mn-lt"/>
            </a:endParaRPr>
          </a:p>
          <a:p>
            <a:pPr marL="0" lvl="0" indent="0" algn="l" rtl="0">
              <a:spcBef>
                <a:spcPts val="0"/>
              </a:spcBef>
              <a:spcAft>
                <a:spcPts val="0"/>
              </a:spcAft>
              <a:buNone/>
            </a:pPr>
            <a:r>
              <a:rPr lang="en-GB" sz="1100" i="1" dirty="0">
                <a:latin typeface="+mn-lt"/>
              </a:rPr>
              <a:t>We are going to create an ‘Educator Toolkit’ with your list of the positive personality traits or characteristics that make a good educator. </a:t>
            </a:r>
          </a:p>
          <a:p>
            <a:pPr marL="0" lvl="0" indent="0" algn="l" rtl="0">
              <a:spcBef>
                <a:spcPts val="0"/>
              </a:spcBef>
              <a:spcAft>
                <a:spcPts val="0"/>
              </a:spcAft>
              <a:buNone/>
            </a:pPr>
            <a:endParaRPr lang="en-GB" sz="1100" i="1" dirty="0">
              <a:latin typeface="+mn-lt"/>
            </a:endParaRPr>
          </a:p>
          <a:p>
            <a:pPr marL="0" lvl="0" indent="0" algn="l" rtl="0">
              <a:spcBef>
                <a:spcPts val="0"/>
              </a:spcBef>
              <a:spcAft>
                <a:spcPts val="0"/>
              </a:spcAft>
              <a:buNone/>
            </a:pPr>
            <a:r>
              <a:rPr lang="en-GB" sz="1100" i="1" dirty="0">
                <a:latin typeface="+mn-lt"/>
              </a:rPr>
              <a:t>You’re going to work together in your group to come up with an analogy or comparison between a tool (like those on the slide or others that a builder or carpenter might have) and the top 3-4 personality traits or characteristics on your list. </a:t>
            </a:r>
          </a:p>
          <a:p>
            <a:pPr marL="0" lvl="0" indent="0" algn="l" rtl="0">
              <a:spcBef>
                <a:spcPts val="0"/>
              </a:spcBef>
              <a:spcAft>
                <a:spcPts val="0"/>
              </a:spcAft>
              <a:buNone/>
            </a:pPr>
            <a:endParaRPr lang="en-GB" sz="1100" i="1" dirty="0">
              <a:latin typeface="+mn-lt"/>
            </a:endParaRPr>
          </a:p>
          <a:p>
            <a:pPr marL="0" lvl="0" indent="0" algn="l" rtl="0">
              <a:spcBef>
                <a:spcPts val="0"/>
              </a:spcBef>
              <a:spcAft>
                <a:spcPts val="0"/>
              </a:spcAft>
              <a:buNone/>
            </a:pPr>
            <a:r>
              <a:rPr lang="en-GB" sz="1100" i="1" dirty="0">
                <a:latin typeface="+mn-lt"/>
              </a:rPr>
              <a:t>For example, if you had ‘communication’ on your list, you might pick the torch because ‘An educator who is a good communicator is like a torch because they light up your understanding’. Or, if you had ‘determined’ on your list, you might pick a hammer because ‘A determined educator is like a hammer because they just keep banging away until you get it’. </a:t>
            </a:r>
          </a:p>
          <a:p>
            <a:pPr marL="0" lvl="0" indent="0" algn="l" rtl="0">
              <a:spcBef>
                <a:spcPts val="0"/>
              </a:spcBef>
              <a:spcAft>
                <a:spcPts val="0"/>
              </a:spcAft>
              <a:buNone/>
            </a:pPr>
            <a:endParaRPr lang="en-GB" sz="1100" i="1" dirty="0">
              <a:latin typeface="+mn-lt"/>
            </a:endParaRPr>
          </a:p>
          <a:p>
            <a:pPr marL="0" lvl="0" indent="0" algn="l" rtl="0">
              <a:spcBef>
                <a:spcPts val="0"/>
              </a:spcBef>
              <a:spcAft>
                <a:spcPts val="0"/>
              </a:spcAft>
              <a:buNone/>
            </a:pPr>
            <a:r>
              <a:rPr lang="en-GB" sz="1100" i="0" dirty="0">
                <a:latin typeface="+mn-lt"/>
              </a:rPr>
              <a:t>Depending on your class, you might want to identify the tools on the slide and name a few additional tools. </a:t>
            </a:r>
          </a:p>
          <a:p>
            <a:pPr marL="0" lvl="0" indent="0" algn="l" rtl="0">
              <a:spcBef>
                <a:spcPts val="0"/>
              </a:spcBef>
              <a:spcAft>
                <a:spcPts val="0"/>
              </a:spcAft>
              <a:buNone/>
            </a:pPr>
            <a:endParaRPr lang="en-GB" sz="1100" i="1" dirty="0">
              <a:latin typeface="+mn-lt"/>
            </a:endParaRPr>
          </a:p>
          <a:p>
            <a:pPr marL="0" lvl="0" indent="0" algn="l" rtl="0">
              <a:spcBef>
                <a:spcPts val="0"/>
              </a:spcBef>
              <a:spcAft>
                <a:spcPts val="0"/>
              </a:spcAft>
              <a:buNone/>
            </a:pPr>
            <a:r>
              <a:rPr lang="en-GB" sz="1100" i="0" dirty="0">
                <a:latin typeface="+mn-lt"/>
              </a:rPr>
              <a:t>Facilitate feedback, highlighting similar/different analogies for the same personality traits or characteristics. </a:t>
            </a:r>
          </a:p>
          <a:p>
            <a:pPr marL="0" lvl="0" indent="0" algn="l" rtl="0">
              <a:spcBef>
                <a:spcPts val="0"/>
              </a:spcBef>
              <a:spcAft>
                <a:spcPts val="0"/>
              </a:spcAft>
              <a:buNone/>
            </a:pPr>
            <a:endParaRPr lang="en-GB" sz="1100" i="0" dirty="0">
              <a:latin typeface="+mn-lt"/>
            </a:endParaRPr>
          </a:p>
          <a:p>
            <a:pPr marL="0" lvl="0" indent="0" algn="l" rtl="0">
              <a:spcBef>
                <a:spcPts val="0"/>
              </a:spcBef>
              <a:spcAft>
                <a:spcPts val="0"/>
              </a:spcAft>
              <a:buNone/>
            </a:pPr>
            <a:r>
              <a:rPr lang="en-GB" sz="1100" i="0" dirty="0">
                <a:latin typeface="+mn-lt"/>
              </a:rPr>
              <a:t>Facilitate a whole class discussion, using the following questions as prompts:</a:t>
            </a:r>
          </a:p>
          <a:p>
            <a:pPr marL="171450" lvl="0" indent="-171450" algn="l" rtl="0">
              <a:spcBef>
                <a:spcPts val="0"/>
              </a:spcBef>
              <a:spcAft>
                <a:spcPts val="0"/>
              </a:spcAft>
              <a:buFont typeface="Arial" panose="020B0604020202020204" pitchFamily="34" charset="0"/>
              <a:buChar char="•"/>
            </a:pPr>
            <a:r>
              <a:rPr lang="en-GB" sz="1100" i="1" dirty="0">
                <a:latin typeface="+mn-lt"/>
              </a:rPr>
              <a:t>How many of you liked coming up with analogies? Why? Why not?</a:t>
            </a:r>
          </a:p>
          <a:p>
            <a:pPr marL="171450" lvl="0" indent="-171450" algn="l" rtl="0">
              <a:spcBef>
                <a:spcPts val="0"/>
              </a:spcBef>
              <a:spcAft>
                <a:spcPts val="0"/>
              </a:spcAft>
              <a:buFont typeface="Arial" panose="020B0604020202020204" pitchFamily="34" charset="0"/>
              <a:buChar char="•"/>
            </a:pPr>
            <a:r>
              <a:rPr lang="en-GB" sz="1100" i="1" dirty="0">
                <a:latin typeface="+mn-lt"/>
              </a:rPr>
              <a:t>Why do you think that I asked you to do this? </a:t>
            </a:r>
          </a:p>
          <a:p>
            <a:pPr marL="0" lvl="0" indent="0" algn="l" rtl="0">
              <a:spcBef>
                <a:spcPts val="0"/>
              </a:spcBef>
              <a:spcAft>
                <a:spcPts val="0"/>
              </a:spcAft>
              <a:buNone/>
            </a:pPr>
            <a:endParaRPr lang="en-GB" sz="1100" i="0" dirty="0">
              <a:latin typeface="+mn-lt"/>
            </a:endParaRPr>
          </a:p>
          <a:p>
            <a:pPr marL="0" lvl="0" indent="0" algn="l" rtl="0">
              <a:spcBef>
                <a:spcPts val="0"/>
              </a:spcBef>
              <a:spcAft>
                <a:spcPts val="0"/>
              </a:spcAft>
              <a:buNone/>
            </a:pPr>
            <a:r>
              <a:rPr lang="en-GB" sz="1100" i="1" dirty="0">
                <a:latin typeface="+mn-lt"/>
              </a:rPr>
              <a:t>There is educational value in this teaching approach. As you worked together in groups to come up with analogies, you are actively involved in your learning which means that you will be more likely to remember what you learned, you are more likely to have a deeper understanding and you get a chance to improve your skills of communication and creativity.</a:t>
            </a:r>
            <a:r>
              <a:rPr lang="en-GB" sz="1100" i="0" dirty="0">
                <a:latin typeface="+mn-lt"/>
              </a:rPr>
              <a:t>  </a:t>
            </a:r>
          </a:p>
          <a:p>
            <a:pPr marL="0" lvl="0" indent="0" algn="l" rtl="0">
              <a:spcBef>
                <a:spcPts val="0"/>
              </a:spcBef>
              <a:spcAft>
                <a:spcPts val="0"/>
              </a:spcAft>
              <a:buNone/>
            </a:pPr>
            <a:endParaRPr lang="en-GB" sz="1100" i="0" dirty="0">
              <a:latin typeface="+mn-lt"/>
            </a:endParaRP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51574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i="1" dirty="0">
                <a:latin typeface="+mn-lt"/>
              </a:rPr>
              <a:t>On your own, write down 3-5 of your own positive personality traits or characteristics. If you need ideas, ask a friend for support.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i="1" dirty="0">
                <a:latin typeface="+mn-lt"/>
              </a:rPr>
              <a:t>Ask yourself the following questions:</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Do any of my personality traits or characteristics reflect the personality traits or characteristics of a good educator? </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Would I consider becoming a teacher or does another job/career that I am interested in involve being an ‘educator’ at least some of the time? For example, there are many jobs or careers where I might have to show someone else how to do something, make a work-related presentation etc.</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In what other jobs or careers might my personality traits or characteristics be of value? </a:t>
            </a:r>
            <a:endParaRPr lang="en-GB" sz="11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i="1" dirty="0">
                <a:latin typeface="+mn-lt"/>
              </a:rPr>
              <a:t>It is useful to think of these personality traits or characteristics as just some of the tools in your toolkit. Maybe these tools point you to a particular job or career or maybe they can be helpful in a range of jobs or careers. You all have other tools that might become obvious over time, and you can even decide to grow or cultivate a particular tool. </a:t>
            </a:r>
          </a:p>
        </p:txBody>
      </p:sp>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7329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latin typeface="+mn-lt"/>
              </a:rPr>
              <a:t>Teacher notes</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0" dirty="0">
                <a:latin typeface="+mn-lt"/>
              </a:rPr>
              <a:t>Ask for a volunteer to read aloud the quote on the slide.</a:t>
            </a:r>
          </a:p>
          <a:p>
            <a:pPr marL="0" lvl="0" indent="0" algn="l" rtl="0">
              <a:spcBef>
                <a:spcPts val="0"/>
              </a:spcBef>
              <a:spcAft>
                <a:spcPts val="0"/>
              </a:spcAft>
              <a:buNone/>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1" dirty="0">
                <a:latin typeface="+mn-lt"/>
              </a:rPr>
              <a:t>Paulo Freire, who we met at the start of this unit, wanted education to be about students and teachers coming together in discussion or dialogue about their current reality, about the reality that they wished for and about how to get to that desired reality. He believed that in this type of learning environment, teachers taught, but also learned; and, students learned, but also taught. </a:t>
            </a:r>
            <a:r>
              <a:rPr lang="en-GB" sz="1100" b="0" i="1" dirty="0">
                <a:solidFill>
                  <a:srgbClr val="000000"/>
                </a:solidFill>
                <a:effectLst/>
                <a:highlight>
                  <a:srgbClr val="F3F2F2"/>
                </a:highlight>
                <a:latin typeface="+mn-lt"/>
              </a:rPr>
              <a:t>He believed that there is ‘no teaching without learning’. For teaching to be happening, learning also needs to be happening. </a:t>
            </a:r>
          </a:p>
          <a:p>
            <a:pPr marL="0" lvl="0" indent="0" algn="l" rtl="0">
              <a:spcBef>
                <a:spcPts val="0"/>
              </a:spcBef>
              <a:spcAft>
                <a:spcPts val="0"/>
              </a:spcAft>
              <a:buNone/>
            </a:pPr>
            <a:endParaRPr lang="en-GB" sz="1100" b="0" i="1" dirty="0">
              <a:solidFill>
                <a:srgbClr val="000000"/>
              </a:solidFill>
              <a:effectLst/>
              <a:highlight>
                <a:srgbClr val="F3F2F2"/>
              </a:highlight>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1" i="0" dirty="0">
                <a:latin typeface="+mn-lt"/>
              </a:rPr>
              <a:t>NB: </a:t>
            </a:r>
            <a:r>
              <a:rPr lang="en-IE" sz="1100" i="0" dirty="0">
                <a:latin typeface="+mn-lt"/>
              </a:rPr>
              <a:t>This is a good opportunity to share an example of a time you learned in the process of teaching something. If possible, share a positive example that involves the students in this class. </a:t>
            </a:r>
          </a:p>
          <a:p>
            <a:pPr marL="0" lvl="0" indent="0" algn="l" rtl="0">
              <a:spcBef>
                <a:spcPts val="0"/>
              </a:spcBef>
              <a:spcAft>
                <a:spcPts val="0"/>
              </a:spcAft>
              <a:buNone/>
            </a:pPr>
            <a:endParaRPr lang="en-GB" sz="1100" b="0" i="1" dirty="0">
              <a:solidFill>
                <a:srgbClr val="000000"/>
              </a:solidFill>
              <a:effectLst/>
              <a:highlight>
                <a:srgbClr val="F3F2F2"/>
              </a:highlight>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1" dirty="0">
                <a:latin typeface="+mn-lt"/>
              </a:rPr>
              <a:t>Would anyone like to share an example of when you, as a student, taught yourself in the process of learning something?</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0" dirty="0">
                <a:latin typeface="+mn-lt"/>
              </a:rPr>
              <a:t>Divide the class into small groups.</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1" dirty="0">
                <a:latin typeface="+mn-lt"/>
              </a:rPr>
              <a:t>In your group:</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Create a drawing of a classroom where the teacher teaches but also learns, and where students learn but also teach. Think about what the classroom would look like - what is the set-up of the desks/chairs, what is on the walls etc? What are the people in this classroom doing, hearing, seeing, saying etc?</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0" dirty="0">
                <a:latin typeface="+mn-lt"/>
              </a:rPr>
              <a:t>Invite students to display their finished drawings.</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0" dirty="0">
                <a:latin typeface="+mn-lt"/>
              </a:rPr>
              <a:t>Facilitate a whole class discussion, using the following questions as prompts:</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What are the advantages of the type of learning environment that Freire described?</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Are there any disadvantages?</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Would you like to be a student in this learning environment? Why?</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Would you like to be a teacher in this learning environment? Why?</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IE" sz="1100" i="0" dirty="0">
                <a:latin typeface="+mn-lt"/>
              </a:rPr>
              <a:t>Depending on your class, you might like to also ask how this learning environment compares to the environment in your school.</a:t>
            </a:r>
          </a:p>
        </p:txBody>
      </p:sp>
      <p:sp>
        <p:nvSpPr>
          <p:cNvPr id="194" name="Google Shape;19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39679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2.xml"/><Relationship Id="rId5" Type="http://schemas.openxmlformats.org/officeDocument/2006/relationships/image" Target="../media/image14.png"/><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Master" Target="../slideMasters/slideMaster2.xml"/><Relationship Id="rId5" Type="http://schemas.openxmlformats.org/officeDocument/2006/relationships/image" Target="../media/image14.png"/><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Master" Target="../slideMasters/slideMaster2.xml"/><Relationship Id="rId5" Type="http://schemas.openxmlformats.org/officeDocument/2006/relationships/image" Target="../media/image14.pn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14.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Master" Target="../slideMasters/slideMaster2.xml"/><Relationship Id="rId5" Type="http://schemas.openxmlformats.org/officeDocument/2006/relationships/image" Target="../media/image14.png"/><Relationship Id="rId4"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4.png"/><Relationship Id="rId1" Type="http://schemas.openxmlformats.org/officeDocument/2006/relationships/slideMaster" Target="../slideMasters/slideMaster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png"/><Relationship Id="rId7" Type="http://schemas.openxmlformats.org/officeDocument/2006/relationships/image" Target="../media/image26.png"/><Relationship Id="rId2" Type="http://schemas.openxmlformats.org/officeDocument/2006/relationships/image" Target="../media/image24.png"/><Relationship Id="rId1" Type="http://schemas.openxmlformats.org/officeDocument/2006/relationships/slideMaster" Target="../slideMasters/slideMaster2.xml"/><Relationship Id="rId6" Type="http://schemas.openxmlformats.org/officeDocument/2006/relationships/image" Target="../media/image28.png"/><Relationship Id="rId5" Type="http://schemas.openxmlformats.org/officeDocument/2006/relationships/image" Target="../media/image17.png"/><Relationship Id="rId4" Type="http://schemas.openxmlformats.org/officeDocument/2006/relationships/image" Target="../media/image14.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0.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1.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31"/>
          <p:cNvSpPr txBox="1">
            <a:spLocks noGrp="1"/>
          </p:cNvSpPr>
          <p:nvPr>
            <p:ph type="ctrTitle"/>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826A"/>
              </a:buClr>
              <a:buSzPts val="6000"/>
              <a:buFont typeface="Arial Black"/>
              <a:buNone/>
              <a:defRPr sz="6000">
                <a:solidFill>
                  <a:srgbClr val="FF826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1"/>
          <p:cNvSpPr txBox="1">
            <a:spLocks noGrp="1"/>
          </p:cNvSpPr>
          <p:nvPr>
            <p:ph type="subTitle" idx="1"/>
          </p:nvPr>
        </p:nvSpPr>
        <p:spPr>
          <a:xfrm>
            <a:off x="547817" y="3602038"/>
            <a:ext cx="9144000"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E1C6F3"/>
              </a:buClr>
              <a:buSzPts val="2800"/>
              <a:buNone/>
              <a:defRPr sz="2800" b="1">
                <a:solidFill>
                  <a:srgbClr val="E1C6F3"/>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31"/>
          <p:cNvSpPr txBox="1"/>
          <p:nvPr userDrawn="1"/>
        </p:nvSpPr>
        <p:spPr>
          <a:xfrm>
            <a:off x="547817" y="6311900"/>
            <a:ext cx="9144000" cy="519906"/>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lt1"/>
              </a:buClr>
              <a:buSzPts val="1800"/>
              <a:buFont typeface="Arial"/>
              <a:buNone/>
            </a:pPr>
            <a:r>
              <a:rPr lang="en-US" sz="1800" b="1" i="0" u="none" strike="noStrike" cap="none" dirty="0">
                <a:solidFill>
                  <a:schemeClr val="lt1"/>
                </a:solidFill>
                <a:latin typeface="Arial"/>
                <a:ea typeface="Arial"/>
                <a:cs typeface="Arial"/>
                <a:sym typeface="Arial"/>
              </a:rPr>
              <a:t>2024</a:t>
            </a:r>
            <a:endParaRPr sz="1800" b="1" i="0" u="none" strike="noStrike" cap="none" dirty="0">
              <a:solidFill>
                <a:schemeClr val="lt1"/>
              </a:solidFill>
              <a:latin typeface="Arial"/>
              <a:ea typeface="Arial"/>
              <a:cs typeface="Arial"/>
              <a:sym typeface="Arial"/>
            </a:endParaRPr>
          </a:p>
        </p:txBody>
      </p:sp>
      <p:pic>
        <p:nvPicPr>
          <p:cNvPr id="2" name="Google Shape;139;p48" descr="Logo, company name&#10;&#10;Description automatically generated">
            <a:extLst>
              <a:ext uri="{FF2B5EF4-FFF2-40B4-BE49-F238E27FC236}">
                <a16:creationId xmlns:a16="http://schemas.microsoft.com/office/drawing/2014/main" id="{DE6DD3DE-E5A7-2FA6-1644-3F5364798480}"/>
              </a:ext>
            </a:extLst>
          </p:cNvPr>
          <p:cNvPicPr preferRelativeResize="0"/>
          <p:nvPr userDrawn="1"/>
        </p:nvPicPr>
        <p:blipFill rotWithShape="1">
          <a:blip r:embed="rId3">
            <a:alphaModFix/>
          </a:blip>
          <a:srcRect/>
          <a:stretch/>
        </p:blipFill>
        <p:spPr>
          <a:xfrm>
            <a:off x="11299568" y="5579656"/>
            <a:ext cx="892432" cy="794264"/>
          </a:xfrm>
          <a:prstGeom prst="rect">
            <a:avLst/>
          </a:prstGeom>
          <a:noFill/>
          <a:ln>
            <a:noFill/>
          </a:ln>
        </p:spPr>
      </p:pic>
      <p:pic>
        <p:nvPicPr>
          <p:cNvPr id="3" name="Picture 2" descr="Higher Education Authority">
            <a:extLst>
              <a:ext uri="{FF2B5EF4-FFF2-40B4-BE49-F238E27FC236}">
                <a16:creationId xmlns:a16="http://schemas.microsoft.com/office/drawing/2014/main" id="{77C9CDEA-0BA1-BE56-FC20-CDF56D7A246A}"/>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t="39063" b="36577"/>
          <a:stretch/>
        </p:blipFill>
        <p:spPr bwMode="auto">
          <a:xfrm>
            <a:off x="10383329" y="6313190"/>
            <a:ext cx="1753284" cy="4270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21" y="228198"/>
            <a:ext cx="11454713" cy="544625"/>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1552633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248004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rgbClr val="E1C6F3">
            <a:alpha val="30000"/>
          </a:srgbClr>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A80472-65FA-70FE-DAC5-C2E233A349F0}"/>
              </a:ext>
            </a:extLst>
          </p:cNvPr>
          <p:cNvPicPr>
            <a:picLocks noChangeAspect="1"/>
          </p:cNvPicPr>
          <p:nvPr userDrawn="1"/>
        </p:nvPicPr>
        <p:blipFill>
          <a:blip r:embed="rId2"/>
          <a:srcRect/>
          <a:stretch/>
        </p:blipFill>
        <p:spPr>
          <a:xfrm>
            <a:off x="222431" y="228198"/>
            <a:ext cx="11454693" cy="544625"/>
          </a:xfrm>
          <a:prstGeom prst="rect">
            <a:avLst/>
          </a:prstGeom>
        </p:spPr>
      </p:pic>
      <p:sp>
        <p:nvSpPr>
          <p:cNvPr id="8" name="Title 1">
            <a:extLst>
              <a:ext uri="{FF2B5EF4-FFF2-40B4-BE49-F238E27FC236}">
                <a16:creationId xmlns:a16="http://schemas.microsoft.com/office/drawing/2014/main" id="{1F439D2D-435E-8C26-1457-B836EF2CF036}"/>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9" name="Content Placeholder 2">
            <a:extLst>
              <a:ext uri="{FF2B5EF4-FFF2-40B4-BE49-F238E27FC236}">
                <a16:creationId xmlns:a16="http://schemas.microsoft.com/office/drawing/2014/main" id="{31EA8030-DF62-8C79-7CB5-A45B236BCEB4}"/>
              </a:ext>
            </a:extLst>
          </p:cNvPr>
          <p:cNvSpPr>
            <a:spLocks noGrp="1"/>
          </p:cNvSpPr>
          <p:nvPr>
            <p:ph idx="1"/>
          </p:nvPr>
        </p:nvSpPr>
        <p:spPr>
          <a:xfrm>
            <a:off x="356287" y="874154"/>
            <a:ext cx="10703010" cy="5655791"/>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10" name="Picture 9">
            <a:extLst>
              <a:ext uri="{FF2B5EF4-FFF2-40B4-BE49-F238E27FC236}">
                <a16:creationId xmlns:a16="http://schemas.microsoft.com/office/drawing/2014/main" id="{7D2EE2D6-AF60-0EAE-5562-C8A4F0C8DAC0}"/>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11215559" y="5086866"/>
            <a:ext cx="892431" cy="794264"/>
          </a:xfrm>
          <a:prstGeom prst="rect">
            <a:avLst/>
          </a:prstGeom>
        </p:spPr>
      </p:pic>
      <p:pic>
        <p:nvPicPr>
          <p:cNvPr id="11" name="Picture 10" descr="A picture containing text&#10;&#10;Description automatically generated">
            <a:extLst>
              <a:ext uri="{FF2B5EF4-FFF2-40B4-BE49-F238E27FC236}">
                <a16:creationId xmlns:a16="http://schemas.microsoft.com/office/drawing/2014/main" id="{C914FE7D-0006-45A0-5EB8-3A1640C42376}"/>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2536964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31" y="228198"/>
            <a:ext cx="11454693" cy="544625"/>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4209988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5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0435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Title and Content">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2"/>
          <a:srcRect/>
          <a:stretch/>
        </p:blipFill>
        <p:spPr>
          <a:xfrm>
            <a:off x="222431" y="228198"/>
            <a:ext cx="11454693" cy="544624"/>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6" name="Picture 15">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11215559" y="5086866"/>
            <a:ext cx="892431"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894826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0_Title and Content">
    <p:bg>
      <p:bgPr>
        <a:solidFill>
          <a:schemeClr val="bg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AD0D49A9-F9FE-1C65-C474-6709F23AFB88}"/>
              </a:ext>
            </a:extLst>
          </p:cNvPr>
          <p:cNvPicPr>
            <a:picLocks noChangeAspect="1"/>
          </p:cNvPicPr>
          <p:nvPr userDrawn="1"/>
        </p:nvPicPr>
        <p:blipFill>
          <a:blip r:embed="rId2" cstate="hqprint">
            <a:extLst>
              <a:ext uri="{28A0092B-C50C-407E-A947-70E740481C1C}">
                <a14:useLocalDpi xmlns:a14="http://schemas.microsoft.com/office/drawing/2010/main"/>
              </a:ext>
            </a:extLst>
          </a:blip>
          <a:srcRect/>
          <a:stretch/>
        </p:blipFill>
        <p:spPr>
          <a:xfrm>
            <a:off x="11215559" y="5086866"/>
            <a:ext cx="892431"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3"/>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4229867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31" y="228198"/>
            <a:ext cx="11454693" cy="544625"/>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14971753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8442683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31" y="228198"/>
            <a:ext cx="11454693" cy="544624"/>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rgbClr val="01334E"/>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
        <p:nvSpPr>
          <p:cNvPr id="15" name="Title 1">
            <a:extLst>
              <a:ext uri="{FF2B5EF4-FFF2-40B4-BE49-F238E27FC236}">
                <a16:creationId xmlns:a16="http://schemas.microsoft.com/office/drawing/2014/main" id="{04744C5A-F58F-A0CB-79C7-8CCDD29DC7F2}"/>
              </a:ext>
            </a:extLst>
          </p:cNvPr>
          <p:cNvSpPr txBox="1">
            <a:spLocks/>
          </p:cNvSpPr>
          <p:nvPr userDrawn="1"/>
        </p:nvSpPr>
        <p:spPr>
          <a:xfrm>
            <a:off x="547817" y="1122363"/>
            <a:ext cx="9144000" cy="23876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rgbClr val="FF826A"/>
                </a:solidFill>
                <a:latin typeface="Arial Black" panose="020B0604020202020204" pitchFamily="34" charset="0"/>
                <a:ea typeface="+mj-ea"/>
                <a:cs typeface="Arial Black" panose="020B0604020202020204" pitchFamily="34" charset="0"/>
              </a:defRPr>
            </a:lvl1pPr>
          </a:lstStyle>
          <a:p>
            <a:endParaRPr lang="en-US" dirty="0"/>
          </a:p>
        </p:txBody>
      </p:sp>
      <p:sp>
        <p:nvSpPr>
          <p:cNvPr id="13" name="Content Placeholder 12">
            <a:extLst>
              <a:ext uri="{FF2B5EF4-FFF2-40B4-BE49-F238E27FC236}">
                <a16:creationId xmlns:a16="http://schemas.microsoft.com/office/drawing/2014/main" id="{6048AEA0-BE64-ABE9-EA40-D97EC3196F7E}"/>
              </a:ext>
            </a:extLst>
          </p:cNvPr>
          <p:cNvSpPr>
            <a:spLocks noGrp="1"/>
          </p:cNvSpPr>
          <p:nvPr>
            <p:ph sz="quarter" idx="10" hasCustomPrompt="1"/>
          </p:nvPr>
        </p:nvSpPr>
        <p:spPr>
          <a:xfrm>
            <a:off x="1294134" y="1934796"/>
            <a:ext cx="5657651" cy="2227263"/>
          </a:xfrm>
        </p:spPr>
        <p:txBody>
          <a:bodyPr>
            <a:normAutofit/>
          </a:bodyPr>
          <a:lstStyle>
            <a:lvl1pPr marL="0" indent="0">
              <a:buNone/>
              <a:defRPr sz="4000" b="1" i="0">
                <a:solidFill>
                  <a:srgbClr val="01334E"/>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Tree>
    <p:extLst>
      <p:ext uri="{BB962C8B-B14F-4D97-AF65-F5344CB8AC3E}">
        <p14:creationId xmlns:p14="http://schemas.microsoft.com/office/powerpoint/2010/main" val="3515597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chemeClr val="lt1"/>
        </a:solidFill>
        <a:effectLst/>
      </p:bgPr>
    </p:bg>
    <p:spTree>
      <p:nvGrpSpPr>
        <p:cNvPr id="1" name="Shape 21"/>
        <p:cNvGrpSpPr/>
        <p:nvPr/>
      </p:nvGrpSpPr>
      <p:grpSpPr>
        <a:xfrm>
          <a:off x="0" y="0"/>
          <a:ext cx="0" cy="0"/>
          <a:chOff x="0" y="0"/>
          <a:chExt cx="0" cy="0"/>
        </a:xfrm>
      </p:grpSpPr>
      <p:pic>
        <p:nvPicPr>
          <p:cNvPr id="22" name="Google Shape;22;p32" descr="A picture containing text, silhouette&#10;&#10;Description automatically generated"/>
          <p:cNvPicPr preferRelativeResize="0"/>
          <p:nvPr/>
        </p:nvPicPr>
        <p:blipFill rotWithShape="1">
          <a:blip r:embed="rId2">
            <a:alphaModFix/>
          </a:blip>
          <a:srcRect/>
          <a:stretch/>
        </p:blipFill>
        <p:spPr>
          <a:xfrm>
            <a:off x="8972497" y="815574"/>
            <a:ext cx="2990307" cy="1831420"/>
          </a:xfrm>
          <a:prstGeom prst="rect">
            <a:avLst/>
          </a:prstGeom>
          <a:noFill/>
          <a:ln>
            <a:noFill/>
          </a:ln>
        </p:spPr>
      </p:pic>
      <p:sp>
        <p:nvSpPr>
          <p:cNvPr id="24" name="Google Shape;24;p32"/>
          <p:cNvSpPr txBox="1">
            <a:spLocks noGrp="1"/>
          </p:cNvSpPr>
          <p:nvPr>
            <p:ph type="title"/>
          </p:nvPr>
        </p:nvSpPr>
        <p:spPr>
          <a:xfrm>
            <a:off x="356287" y="328054"/>
            <a:ext cx="8290756"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5DC973"/>
              </a:buClr>
              <a:buSzPts val="1800"/>
              <a:buFont typeface="Arial"/>
              <a:buNone/>
              <a:defRPr sz="1800" b="1" i="0">
                <a:solidFill>
                  <a:srgbClr val="5DC973"/>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5" name="Google Shape;25;p32"/>
          <p:cNvSpPr txBox="1">
            <a:spLocks noGrp="1"/>
          </p:cNvSpPr>
          <p:nvPr>
            <p:ph type="body" idx="1"/>
          </p:nvPr>
        </p:nvSpPr>
        <p:spPr>
          <a:xfrm>
            <a:off x="356287" y="874155"/>
            <a:ext cx="8441724" cy="1634267"/>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6" name="Google Shape;26;p32"/>
          <p:cNvPicPr preferRelativeResize="0"/>
          <p:nvPr/>
        </p:nvPicPr>
        <p:blipFill rotWithShape="1">
          <a:blip r:embed="rId3">
            <a:alphaModFix/>
          </a:blip>
          <a:srcRect/>
          <a:stretch/>
        </p:blipFill>
        <p:spPr>
          <a:xfrm rot="10800000">
            <a:off x="229190" y="681036"/>
            <a:ext cx="8561973" cy="2942696"/>
          </a:xfrm>
          <a:prstGeom prst="rect">
            <a:avLst/>
          </a:prstGeom>
          <a:noFill/>
          <a:ln>
            <a:noFill/>
          </a:ln>
        </p:spPr>
      </p:pic>
      <p:pic>
        <p:nvPicPr>
          <p:cNvPr id="27" name="Google Shape;27;p32" descr="Shape, rectangle&#10;&#10;Description automatically generated"/>
          <p:cNvPicPr preferRelativeResize="0"/>
          <p:nvPr/>
        </p:nvPicPr>
        <p:blipFill rotWithShape="1">
          <a:blip r:embed="rId4">
            <a:alphaModFix/>
          </a:blip>
          <a:srcRect/>
          <a:stretch/>
        </p:blipFill>
        <p:spPr>
          <a:xfrm>
            <a:off x="8990272" y="217487"/>
            <a:ext cx="2990307" cy="545372"/>
          </a:xfrm>
          <a:prstGeom prst="rect">
            <a:avLst/>
          </a:prstGeom>
          <a:noFill/>
          <a:ln>
            <a:noFill/>
          </a:ln>
        </p:spPr>
      </p:pic>
      <p:sp>
        <p:nvSpPr>
          <p:cNvPr id="29" name="Google Shape;29;p32"/>
          <p:cNvSpPr txBox="1"/>
          <p:nvPr/>
        </p:nvSpPr>
        <p:spPr>
          <a:xfrm>
            <a:off x="9179011" y="971098"/>
            <a:ext cx="1361303" cy="1413755"/>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1334E"/>
              </a:buClr>
              <a:buSzPts val="1800"/>
              <a:buFont typeface="Arial"/>
              <a:buNone/>
            </a:pPr>
            <a:endParaRPr sz="1800" b="1" i="0" u="none" strike="noStrike" cap="none" dirty="0">
              <a:solidFill>
                <a:srgbClr val="01334E"/>
              </a:solidFill>
              <a:latin typeface="Arial"/>
              <a:ea typeface="Arial"/>
              <a:cs typeface="Arial"/>
              <a:sym typeface="Arial"/>
            </a:endParaRPr>
          </a:p>
        </p:txBody>
      </p:sp>
      <p:pic>
        <p:nvPicPr>
          <p:cNvPr id="30" name="Google Shape;30;p32" descr="Shape, square&#10;&#10;Description automatically generated"/>
          <p:cNvPicPr preferRelativeResize="0"/>
          <p:nvPr/>
        </p:nvPicPr>
        <p:blipFill rotWithShape="1">
          <a:blip r:embed="rId5">
            <a:alphaModFix/>
          </a:blip>
          <a:srcRect/>
          <a:stretch/>
        </p:blipFill>
        <p:spPr>
          <a:xfrm>
            <a:off x="8990272" y="2699709"/>
            <a:ext cx="2990307" cy="4002650"/>
          </a:xfrm>
          <a:prstGeom prst="rect">
            <a:avLst/>
          </a:prstGeom>
          <a:noFill/>
          <a:ln>
            <a:noFill/>
          </a:ln>
        </p:spPr>
      </p:pic>
      <p:sp>
        <p:nvSpPr>
          <p:cNvPr id="31" name="Google Shape;31;p32"/>
          <p:cNvSpPr txBox="1">
            <a:spLocks noGrp="1"/>
          </p:cNvSpPr>
          <p:nvPr>
            <p:ph type="body" idx="2"/>
          </p:nvPr>
        </p:nvSpPr>
        <p:spPr>
          <a:xfrm>
            <a:off x="9179011" y="3140562"/>
            <a:ext cx="2485767" cy="2341605"/>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000"/>
              </a:spcBef>
              <a:spcAft>
                <a:spcPts val="0"/>
              </a:spcAft>
              <a:buClr>
                <a:srgbClr val="01334E"/>
              </a:buClr>
              <a:buSzPts val="2000"/>
              <a:buChar char="•"/>
              <a:defRPr sz="2000">
                <a:solidFill>
                  <a:srgbClr val="01334E"/>
                </a:solidFill>
              </a:defRPr>
            </a:lvl1pPr>
            <a:lvl2pPr marL="914400" lvl="1" indent="-342900" algn="l">
              <a:lnSpc>
                <a:spcPct val="90000"/>
              </a:lnSpc>
              <a:spcBef>
                <a:spcPts val="500"/>
              </a:spcBef>
              <a:spcAft>
                <a:spcPts val="0"/>
              </a:spcAft>
              <a:buClr>
                <a:srgbClr val="01334E"/>
              </a:buClr>
              <a:buSzPts val="1800"/>
              <a:buChar char="•"/>
              <a:defRPr sz="1800">
                <a:solidFill>
                  <a:srgbClr val="01334E"/>
                </a:solidFill>
              </a:defRPr>
            </a:lvl2pPr>
            <a:lvl3pPr marL="1371600" lvl="2" indent="-330200" algn="l">
              <a:lnSpc>
                <a:spcPct val="90000"/>
              </a:lnSpc>
              <a:spcBef>
                <a:spcPts val="500"/>
              </a:spcBef>
              <a:spcAft>
                <a:spcPts val="0"/>
              </a:spcAft>
              <a:buClr>
                <a:srgbClr val="01334E"/>
              </a:buClr>
              <a:buSzPts val="1600"/>
              <a:buChar char="•"/>
              <a:defRPr sz="1600">
                <a:solidFill>
                  <a:srgbClr val="01334E"/>
                </a:solidFill>
              </a:defRPr>
            </a:lvl3pPr>
            <a:lvl4pPr marL="1828800" lvl="3" indent="-317500" algn="l">
              <a:lnSpc>
                <a:spcPct val="90000"/>
              </a:lnSpc>
              <a:spcBef>
                <a:spcPts val="500"/>
              </a:spcBef>
              <a:spcAft>
                <a:spcPts val="0"/>
              </a:spcAft>
              <a:buClr>
                <a:srgbClr val="01334E"/>
              </a:buClr>
              <a:buSzPts val="1400"/>
              <a:buChar char="•"/>
              <a:defRPr sz="1400">
                <a:solidFill>
                  <a:srgbClr val="01334E"/>
                </a:solidFill>
              </a:defRPr>
            </a:lvl4pPr>
            <a:lvl5pPr marL="2286000" lvl="4" indent="-317500" algn="l">
              <a:lnSpc>
                <a:spcPct val="90000"/>
              </a:lnSpc>
              <a:spcBef>
                <a:spcPts val="500"/>
              </a:spcBef>
              <a:spcAft>
                <a:spcPts val="0"/>
              </a:spcAft>
              <a:buClr>
                <a:srgbClr val="01334E"/>
              </a:buClr>
              <a:buSzPts val="1400"/>
              <a:buChar char="•"/>
              <a:defRPr sz="14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3" name="Google Shape;23;p32"/>
          <p:cNvPicPr preferRelativeResize="0"/>
          <p:nvPr/>
        </p:nvPicPr>
        <p:blipFill rotWithShape="1">
          <a:blip r:embed="rId6">
            <a:alphaModFix/>
          </a:blip>
          <a:srcRect/>
          <a:stretch/>
        </p:blipFill>
        <p:spPr>
          <a:xfrm>
            <a:off x="222422" y="227825"/>
            <a:ext cx="8568747" cy="545372"/>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7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
        <p:nvSpPr>
          <p:cNvPr id="15" name="Title 1">
            <a:extLst>
              <a:ext uri="{FF2B5EF4-FFF2-40B4-BE49-F238E27FC236}">
                <a16:creationId xmlns:a16="http://schemas.microsoft.com/office/drawing/2014/main" id="{04744C5A-F58F-A0CB-79C7-8CCDD29DC7F2}"/>
              </a:ext>
            </a:extLst>
          </p:cNvPr>
          <p:cNvSpPr txBox="1">
            <a:spLocks/>
          </p:cNvSpPr>
          <p:nvPr userDrawn="1"/>
        </p:nvSpPr>
        <p:spPr>
          <a:xfrm>
            <a:off x="547817" y="1122363"/>
            <a:ext cx="9144000" cy="23876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rgbClr val="FF826A"/>
                </a:solidFill>
                <a:latin typeface="Arial Black" panose="020B0604020202020204" pitchFamily="34" charset="0"/>
                <a:ea typeface="+mj-ea"/>
                <a:cs typeface="Arial Black" panose="020B0604020202020204" pitchFamily="34" charset="0"/>
              </a:defRPr>
            </a:lvl1pPr>
          </a:lstStyle>
          <a:p>
            <a:endParaRPr lang="en-US" dirty="0"/>
          </a:p>
        </p:txBody>
      </p:sp>
    </p:spTree>
    <p:extLst>
      <p:ext uri="{BB962C8B-B14F-4D97-AF65-F5344CB8AC3E}">
        <p14:creationId xmlns:p14="http://schemas.microsoft.com/office/powerpoint/2010/main" val="3354945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1_Title and Content">
    <p:bg>
      <p:bgPr>
        <a:solidFill>
          <a:srgbClr val="5DC973"/>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2"/>
          <a:srcRect/>
          <a:stretch/>
        </p:blipFill>
        <p:spPr>
          <a:xfrm>
            <a:off x="222431" y="228198"/>
            <a:ext cx="11454693" cy="544624"/>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rgbClr val="01334E"/>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pic>
        <p:nvPicPr>
          <p:cNvPr id="5" name="Picture 4" descr="Shape, square&#10;&#10;Description automatically generated">
            <a:extLst>
              <a:ext uri="{FF2B5EF4-FFF2-40B4-BE49-F238E27FC236}">
                <a16:creationId xmlns:a16="http://schemas.microsoft.com/office/drawing/2014/main" id="{44AD3993-3236-4686-424E-474F46C5FF6D}"/>
              </a:ext>
            </a:extLst>
          </p:cNvPr>
          <p:cNvPicPr>
            <a:picLocks noChangeAspect="1"/>
          </p:cNvPicPr>
          <p:nvPr userDrawn="1"/>
        </p:nvPicPr>
        <p:blipFill>
          <a:blip r:embed="rId3"/>
          <a:stretch>
            <a:fillRect/>
          </a:stretch>
        </p:blipFill>
        <p:spPr>
          <a:xfrm>
            <a:off x="222431" y="1503710"/>
            <a:ext cx="5528062" cy="3743217"/>
          </a:xfrm>
          <a:prstGeom prst="rect">
            <a:avLst/>
          </a:prstGeom>
        </p:spPr>
      </p:pic>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642549" y="1929138"/>
            <a:ext cx="4695569" cy="2835876"/>
          </a:xfrm>
        </p:spPr>
        <p:txBody>
          <a:bodyPr>
            <a:noAutofit/>
          </a:bodyPr>
          <a:lstStyle>
            <a:lvl1pPr>
              <a:defRPr sz="2000">
                <a:solidFill>
                  <a:srgbClr val="01334E"/>
                </a:solidFill>
              </a:defRPr>
            </a:lvl1pPr>
            <a:lvl2pPr>
              <a:defRPr sz="1800">
                <a:solidFill>
                  <a:srgbClr val="01334E"/>
                </a:solidFill>
              </a:defRPr>
            </a:lvl2pPr>
            <a:lvl3pPr>
              <a:defRPr sz="1600">
                <a:solidFill>
                  <a:srgbClr val="01334E"/>
                </a:solidFill>
              </a:defRPr>
            </a:lvl3pPr>
            <a:lvl4pPr>
              <a:defRPr sz="1400">
                <a:solidFill>
                  <a:srgbClr val="01334E"/>
                </a:solidFill>
              </a:defRPr>
            </a:lvl4pPr>
            <a:lvl5pPr>
              <a:defRPr sz="14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9" name="Picture 8" descr="Logo, company name&#10;&#10;Description automatically generated">
            <a:extLst>
              <a:ext uri="{FF2B5EF4-FFF2-40B4-BE49-F238E27FC236}">
                <a16:creationId xmlns:a16="http://schemas.microsoft.com/office/drawing/2014/main" id="{4545645B-990B-86C6-38FD-AFD810D3B047}"/>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234777" y="5924695"/>
            <a:ext cx="892432" cy="794264"/>
          </a:xfrm>
          <a:prstGeom prst="rect">
            <a:avLst/>
          </a:prstGeom>
        </p:spPr>
      </p:pic>
      <p:pic>
        <p:nvPicPr>
          <p:cNvPr id="10" name="Picture 9" descr="A picture containing text&#10;&#10;Description automatically generated">
            <a:extLst>
              <a:ext uri="{FF2B5EF4-FFF2-40B4-BE49-F238E27FC236}">
                <a16:creationId xmlns:a16="http://schemas.microsoft.com/office/drawing/2014/main" id="{CD898658-3763-3632-71D2-9AC39C637F2C}"/>
              </a:ext>
            </a:extLst>
          </p:cNvPr>
          <p:cNvPicPr>
            <a:picLocks noChangeAspect="1"/>
          </p:cNvPicPr>
          <p:nvPr userDrawn="1"/>
        </p:nvPicPr>
        <p:blipFill>
          <a:blip r:embed="rId5"/>
          <a:stretch>
            <a:fillRect/>
          </a:stretch>
        </p:blipFill>
        <p:spPr>
          <a:xfrm>
            <a:off x="1236361" y="6013852"/>
            <a:ext cx="615950" cy="615950"/>
          </a:xfrm>
          <a:prstGeom prst="rect">
            <a:avLst/>
          </a:prstGeom>
        </p:spPr>
      </p:pic>
    </p:spTree>
    <p:extLst>
      <p:ext uri="{BB962C8B-B14F-4D97-AF65-F5344CB8AC3E}">
        <p14:creationId xmlns:p14="http://schemas.microsoft.com/office/powerpoint/2010/main" val="22132819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8_Title and Content">
    <p:bg>
      <p:bgPr>
        <a:solidFill>
          <a:srgbClr val="5DC97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20686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rgbClr val="01334E"/>
        </a:solidFill>
        <a:effectLst/>
      </p:bgPr>
    </p:bg>
    <p:spTree>
      <p:nvGrpSpPr>
        <p:cNvPr id="1" name=""/>
        <p:cNvGrpSpPr/>
        <p:nvPr/>
      </p:nvGrpSpPr>
      <p:grpSpPr>
        <a:xfrm>
          <a:off x="0" y="0"/>
          <a:ext cx="0" cy="0"/>
          <a:chOff x="0" y="0"/>
          <a:chExt cx="0" cy="0"/>
        </a:xfrm>
      </p:grpSpPr>
      <p:pic>
        <p:nvPicPr>
          <p:cNvPr id="10" name="Picture 9" descr="Shape, square&#10;&#10;Description automatically generated">
            <a:extLst>
              <a:ext uri="{FF2B5EF4-FFF2-40B4-BE49-F238E27FC236}">
                <a16:creationId xmlns:a16="http://schemas.microsoft.com/office/drawing/2014/main" id="{EA4F5D41-A2EA-5403-EA47-B45CBF6D97A6}"/>
              </a:ext>
            </a:extLst>
          </p:cNvPr>
          <p:cNvPicPr>
            <a:picLocks noChangeAspect="1"/>
          </p:cNvPicPr>
          <p:nvPr userDrawn="1"/>
        </p:nvPicPr>
        <p:blipFill>
          <a:blip r:embed="rId2"/>
          <a:stretch>
            <a:fillRect/>
          </a:stretch>
        </p:blipFill>
        <p:spPr>
          <a:xfrm>
            <a:off x="755831" y="1996923"/>
            <a:ext cx="3313359" cy="3791955"/>
          </a:xfrm>
          <a:prstGeom prst="rect">
            <a:avLst/>
          </a:prstGeom>
        </p:spPr>
      </p:pic>
      <p:pic>
        <p:nvPicPr>
          <p:cNvPr id="6" name="Picture 5">
            <a:extLst>
              <a:ext uri="{FF2B5EF4-FFF2-40B4-BE49-F238E27FC236}">
                <a16:creationId xmlns:a16="http://schemas.microsoft.com/office/drawing/2014/main" id="{56133A36-64C6-9AC9-D6B4-507C30FE9E54}"/>
              </a:ext>
            </a:extLst>
          </p:cNvPr>
          <p:cNvPicPr>
            <a:picLocks noChangeAspect="1"/>
          </p:cNvPicPr>
          <p:nvPr userDrawn="1"/>
        </p:nvPicPr>
        <p:blipFill>
          <a:blip r:embed="rId3"/>
          <a:srcRect/>
          <a:stretch/>
        </p:blipFill>
        <p:spPr>
          <a:xfrm>
            <a:off x="222431" y="228198"/>
            <a:ext cx="11454693" cy="544625"/>
          </a:xfrm>
          <a:prstGeom prst="rect">
            <a:avLst/>
          </a:prstGeom>
        </p:spPr>
      </p:pic>
      <p:sp>
        <p:nvSpPr>
          <p:cNvPr id="7" name="Title 1">
            <a:extLst>
              <a:ext uri="{FF2B5EF4-FFF2-40B4-BE49-F238E27FC236}">
                <a16:creationId xmlns:a16="http://schemas.microsoft.com/office/drawing/2014/main" id="{5E9B9F39-09DB-7637-6EDA-C87D1E980E23}"/>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8" name="Content Placeholder 2">
            <a:extLst>
              <a:ext uri="{FF2B5EF4-FFF2-40B4-BE49-F238E27FC236}">
                <a16:creationId xmlns:a16="http://schemas.microsoft.com/office/drawing/2014/main" id="{33DEF7C1-CAB3-3F7B-9D96-DA688984E086}"/>
              </a:ext>
            </a:extLst>
          </p:cNvPr>
          <p:cNvSpPr>
            <a:spLocks noGrp="1"/>
          </p:cNvSpPr>
          <p:nvPr>
            <p:ph idx="1"/>
          </p:nvPr>
        </p:nvSpPr>
        <p:spPr>
          <a:xfrm>
            <a:off x="1043853" y="2448748"/>
            <a:ext cx="2774385" cy="3062876"/>
          </a:xfrm>
        </p:spPr>
        <p:txBody>
          <a:bodyPr>
            <a:noAutofit/>
          </a:bodyPr>
          <a:lstStyle>
            <a:lvl1pPr>
              <a:defRPr sz="1800">
                <a:solidFill>
                  <a:srgbClr val="01334E"/>
                </a:solidFill>
              </a:defRPr>
            </a:lvl1pPr>
            <a:lvl2pPr>
              <a:defRPr sz="1600">
                <a:solidFill>
                  <a:srgbClr val="01334E"/>
                </a:solidFill>
              </a:defRPr>
            </a:lvl2pPr>
            <a:lvl3pPr>
              <a:defRPr sz="1400">
                <a:solidFill>
                  <a:srgbClr val="01334E"/>
                </a:solidFill>
              </a:defRPr>
            </a:lvl3pPr>
            <a:lvl4pPr>
              <a:defRPr sz="1200">
                <a:solidFill>
                  <a:srgbClr val="01334E"/>
                </a:solidFill>
              </a:defRPr>
            </a:lvl4pPr>
            <a:lvl5pPr>
              <a:defRPr sz="12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2" name="Picture 11">
            <a:extLst>
              <a:ext uri="{FF2B5EF4-FFF2-40B4-BE49-F238E27FC236}">
                <a16:creationId xmlns:a16="http://schemas.microsoft.com/office/drawing/2014/main" id="{20A5FA43-A51E-1061-48BE-F271EFD550B7}"/>
              </a:ext>
            </a:extLst>
          </p:cNvPr>
          <p:cNvPicPr>
            <a:picLocks noChangeAspect="1"/>
          </p:cNvPicPr>
          <p:nvPr userDrawn="1"/>
        </p:nvPicPr>
        <p:blipFill>
          <a:blip r:embed="rId4"/>
          <a:stretch>
            <a:fillRect/>
          </a:stretch>
        </p:blipFill>
        <p:spPr>
          <a:xfrm>
            <a:off x="1136906" y="1304069"/>
            <a:ext cx="2546350" cy="927100"/>
          </a:xfrm>
          <a:prstGeom prst="rect">
            <a:avLst/>
          </a:prstGeom>
        </p:spPr>
      </p:pic>
      <p:sp>
        <p:nvSpPr>
          <p:cNvPr id="14" name="Title 1">
            <a:extLst>
              <a:ext uri="{FF2B5EF4-FFF2-40B4-BE49-F238E27FC236}">
                <a16:creationId xmlns:a16="http://schemas.microsoft.com/office/drawing/2014/main" id="{3B12CB75-B79E-557C-EA08-17C2787BBC12}"/>
              </a:ext>
            </a:extLst>
          </p:cNvPr>
          <p:cNvSpPr txBox="1">
            <a:spLocks/>
          </p:cNvSpPr>
          <p:nvPr userDrawn="1"/>
        </p:nvSpPr>
        <p:spPr>
          <a:xfrm>
            <a:off x="1268110" y="1644623"/>
            <a:ext cx="2191781" cy="41034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400" dirty="0"/>
              <a:t>Think</a:t>
            </a:r>
            <a:endParaRPr lang="en-US" sz="2400" dirty="0"/>
          </a:p>
        </p:txBody>
      </p:sp>
      <p:pic>
        <p:nvPicPr>
          <p:cNvPr id="31" name="Picture 30">
            <a:extLst>
              <a:ext uri="{FF2B5EF4-FFF2-40B4-BE49-F238E27FC236}">
                <a16:creationId xmlns:a16="http://schemas.microsoft.com/office/drawing/2014/main" id="{CDC855F8-8289-A00A-D6B1-2B7427CD3F65}"/>
              </a:ext>
            </a:extLst>
          </p:cNvPr>
          <p:cNvPicPr>
            <a:picLocks noChangeAspect="1"/>
          </p:cNvPicPr>
          <p:nvPr userDrawn="1"/>
        </p:nvPicPr>
        <p:blipFill>
          <a:blip r:embed="rId5"/>
          <a:srcRect/>
          <a:stretch/>
        </p:blipFill>
        <p:spPr>
          <a:xfrm>
            <a:off x="4357212" y="2023747"/>
            <a:ext cx="3313358" cy="3791955"/>
          </a:xfrm>
          <a:prstGeom prst="rect">
            <a:avLst/>
          </a:prstGeom>
        </p:spPr>
      </p:pic>
      <p:sp>
        <p:nvSpPr>
          <p:cNvPr id="32" name="Content Placeholder 2">
            <a:extLst>
              <a:ext uri="{FF2B5EF4-FFF2-40B4-BE49-F238E27FC236}">
                <a16:creationId xmlns:a16="http://schemas.microsoft.com/office/drawing/2014/main" id="{E687C281-618D-27C0-DC3F-957FBEF95C6E}"/>
              </a:ext>
            </a:extLst>
          </p:cNvPr>
          <p:cNvSpPr>
            <a:spLocks noGrp="1"/>
          </p:cNvSpPr>
          <p:nvPr>
            <p:ph idx="10"/>
          </p:nvPr>
        </p:nvSpPr>
        <p:spPr>
          <a:xfrm>
            <a:off x="4645234" y="2475572"/>
            <a:ext cx="2774385" cy="3062876"/>
          </a:xfrm>
        </p:spPr>
        <p:txBody>
          <a:bodyPr>
            <a:noAutofit/>
          </a:bodyPr>
          <a:lstStyle>
            <a:lvl1pPr>
              <a:defRPr sz="1800">
                <a:solidFill>
                  <a:srgbClr val="01334E"/>
                </a:solidFill>
              </a:defRPr>
            </a:lvl1pPr>
            <a:lvl2pPr>
              <a:defRPr sz="1600">
                <a:solidFill>
                  <a:srgbClr val="01334E"/>
                </a:solidFill>
              </a:defRPr>
            </a:lvl2pPr>
            <a:lvl3pPr>
              <a:defRPr sz="1400">
                <a:solidFill>
                  <a:srgbClr val="01334E"/>
                </a:solidFill>
              </a:defRPr>
            </a:lvl3pPr>
            <a:lvl4pPr>
              <a:defRPr sz="1200">
                <a:solidFill>
                  <a:srgbClr val="01334E"/>
                </a:solidFill>
              </a:defRPr>
            </a:lvl4pPr>
            <a:lvl5pPr>
              <a:defRPr sz="12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33" name="Picture 32">
            <a:extLst>
              <a:ext uri="{FF2B5EF4-FFF2-40B4-BE49-F238E27FC236}">
                <a16:creationId xmlns:a16="http://schemas.microsoft.com/office/drawing/2014/main" id="{A909A2AF-4C1B-802B-14FC-2059827F13A8}"/>
              </a:ext>
            </a:extLst>
          </p:cNvPr>
          <p:cNvPicPr>
            <a:picLocks noChangeAspect="1"/>
          </p:cNvPicPr>
          <p:nvPr userDrawn="1"/>
        </p:nvPicPr>
        <p:blipFill>
          <a:blip r:embed="rId6"/>
          <a:srcRect/>
          <a:stretch/>
        </p:blipFill>
        <p:spPr>
          <a:xfrm>
            <a:off x="4738287" y="1330893"/>
            <a:ext cx="2546350" cy="927100"/>
          </a:xfrm>
          <a:prstGeom prst="rect">
            <a:avLst/>
          </a:prstGeom>
        </p:spPr>
      </p:pic>
      <p:sp>
        <p:nvSpPr>
          <p:cNvPr id="34" name="Title 1">
            <a:extLst>
              <a:ext uri="{FF2B5EF4-FFF2-40B4-BE49-F238E27FC236}">
                <a16:creationId xmlns:a16="http://schemas.microsoft.com/office/drawing/2014/main" id="{FEDBA32B-CBAE-FFF4-0F0A-C95A578E4814}"/>
              </a:ext>
            </a:extLst>
          </p:cNvPr>
          <p:cNvSpPr txBox="1">
            <a:spLocks/>
          </p:cNvSpPr>
          <p:nvPr userDrawn="1"/>
        </p:nvSpPr>
        <p:spPr>
          <a:xfrm>
            <a:off x="4869491" y="1671447"/>
            <a:ext cx="2191781" cy="41034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400" dirty="0"/>
              <a:t>Pair</a:t>
            </a:r>
            <a:endParaRPr lang="en-US" sz="2400" dirty="0"/>
          </a:p>
        </p:txBody>
      </p:sp>
      <p:pic>
        <p:nvPicPr>
          <p:cNvPr id="35" name="Picture 34" descr="Shape, square&#10;&#10;Description automatically generated">
            <a:extLst>
              <a:ext uri="{FF2B5EF4-FFF2-40B4-BE49-F238E27FC236}">
                <a16:creationId xmlns:a16="http://schemas.microsoft.com/office/drawing/2014/main" id="{DE4A588A-CEA7-F1FA-8764-0CF14F4F9FD3}"/>
              </a:ext>
            </a:extLst>
          </p:cNvPr>
          <p:cNvPicPr>
            <a:picLocks noChangeAspect="1"/>
          </p:cNvPicPr>
          <p:nvPr userDrawn="1"/>
        </p:nvPicPr>
        <p:blipFill>
          <a:blip r:embed="rId2"/>
          <a:stretch>
            <a:fillRect/>
          </a:stretch>
        </p:blipFill>
        <p:spPr>
          <a:xfrm>
            <a:off x="7986887" y="2040954"/>
            <a:ext cx="3313359" cy="3791955"/>
          </a:xfrm>
          <a:prstGeom prst="rect">
            <a:avLst/>
          </a:prstGeom>
        </p:spPr>
      </p:pic>
      <p:sp>
        <p:nvSpPr>
          <p:cNvPr id="36" name="Content Placeholder 2">
            <a:extLst>
              <a:ext uri="{FF2B5EF4-FFF2-40B4-BE49-F238E27FC236}">
                <a16:creationId xmlns:a16="http://schemas.microsoft.com/office/drawing/2014/main" id="{3C127F1C-B4D3-4FDD-228B-3F896D260489}"/>
              </a:ext>
            </a:extLst>
          </p:cNvPr>
          <p:cNvSpPr>
            <a:spLocks noGrp="1"/>
          </p:cNvSpPr>
          <p:nvPr>
            <p:ph idx="11"/>
          </p:nvPr>
        </p:nvSpPr>
        <p:spPr>
          <a:xfrm>
            <a:off x="8274909" y="2492779"/>
            <a:ext cx="2774385" cy="3062876"/>
          </a:xfrm>
        </p:spPr>
        <p:txBody>
          <a:bodyPr>
            <a:noAutofit/>
          </a:bodyPr>
          <a:lstStyle>
            <a:lvl1pPr>
              <a:defRPr sz="1800">
                <a:solidFill>
                  <a:srgbClr val="01334E"/>
                </a:solidFill>
              </a:defRPr>
            </a:lvl1pPr>
            <a:lvl2pPr>
              <a:defRPr sz="1600">
                <a:solidFill>
                  <a:srgbClr val="01334E"/>
                </a:solidFill>
              </a:defRPr>
            </a:lvl2pPr>
            <a:lvl3pPr>
              <a:defRPr sz="1400">
                <a:solidFill>
                  <a:srgbClr val="01334E"/>
                </a:solidFill>
              </a:defRPr>
            </a:lvl3pPr>
            <a:lvl4pPr>
              <a:defRPr sz="1200">
                <a:solidFill>
                  <a:srgbClr val="01334E"/>
                </a:solidFill>
              </a:defRPr>
            </a:lvl4pPr>
            <a:lvl5pPr>
              <a:defRPr sz="12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37" name="Picture 36">
            <a:extLst>
              <a:ext uri="{FF2B5EF4-FFF2-40B4-BE49-F238E27FC236}">
                <a16:creationId xmlns:a16="http://schemas.microsoft.com/office/drawing/2014/main" id="{B0FD30AB-81A9-0229-C84B-38600284869A}"/>
              </a:ext>
            </a:extLst>
          </p:cNvPr>
          <p:cNvPicPr>
            <a:picLocks noChangeAspect="1"/>
          </p:cNvPicPr>
          <p:nvPr userDrawn="1"/>
        </p:nvPicPr>
        <p:blipFill>
          <a:blip r:embed="rId4"/>
          <a:stretch>
            <a:fillRect/>
          </a:stretch>
        </p:blipFill>
        <p:spPr>
          <a:xfrm>
            <a:off x="8367962" y="1348100"/>
            <a:ext cx="2546350" cy="927100"/>
          </a:xfrm>
          <a:prstGeom prst="rect">
            <a:avLst/>
          </a:prstGeom>
        </p:spPr>
      </p:pic>
      <p:sp>
        <p:nvSpPr>
          <p:cNvPr id="38" name="Title 1">
            <a:extLst>
              <a:ext uri="{FF2B5EF4-FFF2-40B4-BE49-F238E27FC236}">
                <a16:creationId xmlns:a16="http://schemas.microsoft.com/office/drawing/2014/main" id="{FACA4762-F589-6C74-5BF5-669855452A5D}"/>
              </a:ext>
            </a:extLst>
          </p:cNvPr>
          <p:cNvSpPr txBox="1">
            <a:spLocks/>
          </p:cNvSpPr>
          <p:nvPr userDrawn="1"/>
        </p:nvSpPr>
        <p:spPr>
          <a:xfrm>
            <a:off x="8499166" y="1688654"/>
            <a:ext cx="2191781" cy="41034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400" dirty="0"/>
              <a:t>Share</a:t>
            </a:r>
            <a:endParaRPr lang="en-US" sz="2400" dirty="0"/>
          </a:p>
        </p:txBody>
      </p:sp>
    </p:spTree>
    <p:extLst>
      <p:ext uri="{BB962C8B-B14F-4D97-AF65-F5344CB8AC3E}">
        <p14:creationId xmlns:p14="http://schemas.microsoft.com/office/powerpoint/2010/main" val="24745484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Title and Content">
    <p:bg>
      <p:bgPr>
        <a:solidFill>
          <a:srgbClr val="01334E"/>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4F35037-C339-DFBC-BF98-55F027D6B39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0352216" y="5924695"/>
            <a:ext cx="892432" cy="794264"/>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E9BCBBE4-9BB5-0338-0610-51D34B64B944}"/>
              </a:ext>
            </a:extLst>
          </p:cNvPr>
          <p:cNvPicPr>
            <a:picLocks noChangeAspect="1"/>
          </p:cNvPicPr>
          <p:nvPr userDrawn="1"/>
        </p:nvPicPr>
        <p:blipFill>
          <a:blip r:embed="rId3"/>
          <a:stretch>
            <a:fillRect/>
          </a:stretch>
        </p:blipFill>
        <p:spPr>
          <a:xfrm>
            <a:off x="11353800" y="6013852"/>
            <a:ext cx="615950" cy="615950"/>
          </a:xfrm>
          <a:prstGeom prst="rect">
            <a:avLst/>
          </a:prstGeom>
        </p:spPr>
      </p:pic>
    </p:spTree>
    <p:extLst>
      <p:ext uri="{BB962C8B-B14F-4D97-AF65-F5344CB8AC3E}">
        <p14:creationId xmlns:p14="http://schemas.microsoft.com/office/powerpoint/2010/main" val="30487008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2_Title and Content">
    <p:bg>
      <p:bgPr>
        <a:solidFill>
          <a:srgbClr val="9C3FD8"/>
        </a:solidFill>
        <a:effectLst/>
      </p:bgPr>
    </p:bg>
    <p:spTree>
      <p:nvGrpSpPr>
        <p:cNvPr id="1" name=""/>
        <p:cNvGrpSpPr/>
        <p:nvPr/>
      </p:nvGrpSpPr>
      <p:grpSpPr>
        <a:xfrm>
          <a:off x="0" y="0"/>
          <a:ext cx="0" cy="0"/>
          <a:chOff x="0" y="0"/>
          <a:chExt cx="0" cy="0"/>
        </a:xfrm>
      </p:grpSpPr>
      <p:pic>
        <p:nvPicPr>
          <p:cNvPr id="10" name="Picture 9" descr="Shape, square&#10;&#10;Description automatically generated">
            <a:extLst>
              <a:ext uri="{FF2B5EF4-FFF2-40B4-BE49-F238E27FC236}">
                <a16:creationId xmlns:a16="http://schemas.microsoft.com/office/drawing/2014/main" id="{EA4F5D41-A2EA-5403-EA47-B45CBF6D97A6}"/>
              </a:ext>
            </a:extLst>
          </p:cNvPr>
          <p:cNvPicPr>
            <a:picLocks noChangeAspect="1"/>
          </p:cNvPicPr>
          <p:nvPr userDrawn="1"/>
        </p:nvPicPr>
        <p:blipFill>
          <a:blip r:embed="rId2"/>
          <a:stretch>
            <a:fillRect/>
          </a:stretch>
        </p:blipFill>
        <p:spPr>
          <a:xfrm>
            <a:off x="356287" y="1996923"/>
            <a:ext cx="2568137" cy="3791955"/>
          </a:xfrm>
          <a:prstGeom prst="rect">
            <a:avLst/>
          </a:prstGeom>
        </p:spPr>
      </p:pic>
      <p:pic>
        <p:nvPicPr>
          <p:cNvPr id="4" name="Picture 3" descr="Logo, company name&#10;&#10;Description automatically generated">
            <a:extLst>
              <a:ext uri="{FF2B5EF4-FFF2-40B4-BE49-F238E27FC236}">
                <a16:creationId xmlns:a16="http://schemas.microsoft.com/office/drawing/2014/main" id="{A4F35037-C339-DFBC-BF98-55F027D6B39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0352216" y="5924695"/>
            <a:ext cx="892432" cy="794264"/>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E9BCBBE4-9BB5-0338-0610-51D34B64B944}"/>
              </a:ext>
            </a:extLst>
          </p:cNvPr>
          <p:cNvPicPr>
            <a:picLocks noChangeAspect="1"/>
          </p:cNvPicPr>
          <p:nvPr userDrawn="1"/>
        </p:nvPicPr>
        <p:blipFill>
          <a:blip r:embed="rId4"/>
          <a:stretch>
            <a:fillRect/>
          </a:stretch>
        </p:blipFill>
        <p:spPr>
          <a:xfrm>
            <a:off x="11353800" y="6013852"/>
            <a:ext cx="615950" cy="615950"/>
          </a:xfrm>
          <a:prstGeom prst="rect">
            <a:avLst/>
          </a:prstGeom>
        </p:spPr>
      </p:pic>
      <p:pic>
        <p:nvPicPr>
          <p:cNvPr id="6" name="Picture 5">
            <a:extLst>
              <a:ext uri="{FF2B5EF4-FFF2-40B4-BE49-F238E27FC236}">
                <a16:creationId xmlns:a16="http://schemas.microsoft.com/office/drawing/2014/main" id="{56133A36-64C6-9AC9-D6B4-507C30FE9E54}"/>
              </a:ext>
            </a:extLst>
          </p:cNvPr>
          <p:cNvPicPr>
            <a:picLocks noChangeAspect="1"/>
          </p:cNvPicPr>
          <p:nvPr userDrawn="1"/>
        </p:nvPicPr>
        <p:blipFill>
          <a:blip r:embed="rId5"/>
          <a:srcRect/>
          <a:stretch/>
        </p:blipFill>
        <p:spPr>
          <a:xfrm>
            <a:off x="222431" y="228198"/>
            <a:ext cx="11454693" cy="544624"/>
          </a:xfrm>
          <a:prstGeom prst="rect">
            <a:avLst/>
          </a:prstGeom>
        </p:spPr>
      </p:pic>
      <p:sp>
        <p:nvSpPr>
          <p:cNvPr id="7" name="Title 1">
            <a:extLst>
              <a:ext uri="{FF2B5EF4-FFF2-40B4-BE49-F238E27FC236}">
                <a16:creationId xmlns:a16="http://schemas.microsoft.com/office/drawing/2014/main" id="{5E9B9F39-09DB-7637-6EDA-C87D1E980E23}"/>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8" name="Content Placeholder 2">
            <a:extLst>
              <a:ext uri="{FF2B5EF4-FFF2-40B4-BE49-F238E27FC236}">
                <a16:creationId xmlns:a16="http://schemas.microsoft.com/office/drawing/2014/main" id="{33DEF7C1-CAB3-3F7B-9D96-DA688984E086}"/>
              </a:ext>
            </a:extLst>
          </p:cNvPr>
          <p:cNvSpPr>
            <a:spLocks noGrp="1"/>
          </p:cNvSpPr>
          <p:nvPr>
            <p:ph idx="1"/>
          </p:nvPr>
        </p:nvSpPr>
        <p:spPr>
          <a:xfrm>
            <a:off x="644309" y="2448748"/>
            <a:ext cx="1990237" cy="3062876"/>
          </a:xfrm>
        </p:spPr>
        <p:txBody>
          <a:bodyPr>
            <a:noAutofit/>
          </a:bodyPr>
          <a:lstStyle>
            <a:lvl1pPr>
              <a:defRPr sz="1600">
                <a:solidFill>
                  <a:srgbClr val="01334E"/>
                </a:solidFill>
              </a:defRPr>
            </a:lvl1pPr>
            <a:lvl2pPr>
              <a:defRPr sz="1400">
                <a:solidFill>
                  <a:srgbClr val="01334E"/>
                </a:solidFill>
              </a:defRPr>
            </a:lvl2pPr>
            <a:lvl3pPr>
              <a:defRPr sz="1200">
                <a:solidFill>
                  <a:srgbClr val="01334E"/>
                </a:solidFill>
              </a:defRPr>
            </a:lvl3pPr>
            <a:lvl4pPr>
              <a:defRPr sz="1100">
                <a:solidFill>
                  <a:srgbClr val="01334E"/>
                </a:solidFill>
              </a:defRPr>
            </a:lvl4pPr>
            <a:lvl5pPr>
              <a:defRPr sz="11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2" name="Picture 11">
            <a:extLst>
              <a:ext uri="{FF2B5EF4-FFF2-40B4-BE49-F238E27FC236}">
                <a16:creationId xmlns:a16="http://schemas.microsoft.com/office/drawing/2014/main" id="{20A5FA43-A51E-1061-48BE-F271EFD550B7}"/>
              </a:ext>
            </a:extLst>
          </p:cNvPr>
          <p:cNvPicPr>
            <a:picLocks noChangeAspect="1"/>
          </p:cNvPicPr>
          <p:nvPr userDrawn="1"/>
        </p:nvPicPr>
        <p:blipFill>
          <a:blip r:embed="rId6"/>
          <a:srcRect/>
          <a:stretch/>
        </p:blipFill>
        <p:spPr>
          <a:xfrm>
            <a:off x="1040538" y="1304069"/>
            <a:ext cx="1248019" cy="927100"/>
          </a:xfrm>
          <a:prstGeom prst="rect">
            <a:avLst/>
          </a:prstGeom>
        </p:spPr>
      </p:pic>
      <p:sp>
        <p:nvSpPr>
          <p:cNvPr id="14" name="Title 1">
            <a:extLst>
              <a:ext uri="{FF2B5EF4-FFF2-40B4-BE49-F238E27FC236}">
                <a16:creationId xmlns:a16="http://schemas.microsoft.com/office/drawing/2014/main" id="{3B12CB75-B79E-557C-EA08-17C2787BBC12}"/>
              </a:ext>
            </a:extLst>
          </p:cNvPr>
          <p:cNvSpPr txBox="1">
            <a:spLocks/>
          </p:cNvSpPr>
          <p:nvPr userDrawn="1"/>
        </p:nvSpPr>
        <p:spPr>
          <a:xfrm>
            <a:off x="1368096" y="1691980"/>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800" dirty="0"/>
              <a:t>1</a:t>
            </a:r>
            <a:endParaRPr lang="en-US" sz="2800" dirty="0"/>
          </a:p>
        </p:txBody>
      </p:sp>
      <p:pic>
        <p:nvPicPr>
          <p:cNvPr id="24" name="Picture 23">
            <a:extLst>
              <a:ext uri="{FF2B5EF4-FFF2-40B4-BE49-F238E27FC236}">
                <a16:creationId xmlns:a16="http://schemas.microsoft.com/office/drawing/2014/main" id="{B19E40C0-1F86-701A-FAD5-6CC8DC29E406}"/>
              </a:ext>
            </a:extLst>
          </p:cNvPr>
          <p:cNvPicPr>
            <a:picLocks noChangeAspect="1"/>
          </p:cNvPicPr>
          <p:nvPr userDrawn="1"/>
        </p:nvPicPr>
        <p:blipFill>
          <a:blip r:embed="rId7"/>
          <a:srcRect/>
          <a:stretch/>
        </p:blipFill>
        <p:spPr>
          <a:xfrm>
            <a:off x="3104607" y="1977081"/>
            <a:ext cx="2568137" cy="3793524"/>
          </a:xfrm>
          <a:prstGeom prst="rect">
            <a:avLst/>
          </a:prstGeom>
        </p:spPr>
      </p:pic>
      <p:sp>
        <p:nvSpPr>
          <p:cNvPr id="25" name="Content Placeholder 2">
            <a:extLst>
              <a:ext uri="{FF2B5EF4-FFF2-40B4-BE49-F238E27FC236}">
                <a16:creationId xmlns:a16="http://schemas.microsoft.com/office/drawing/2014/main" id="{ACF068E1-E4B8-DD6F-5BC6-21A903FD428C}"/>
              </a:ext>
            </a:extLst>
          </p:cNvPr>
          <p:cNvSpPr>
            <a:spLocks noGrp="1"/>
          </p:cNvSpPr>
          <p:nvPr>
            <p:ph idx="10"/>
          </p:nvPr>
        </p:nvSpPr>
        <p:spPr>
          <a:xfrm>
            <a:off x="3392629" y="2448748"/>
            <a:ext cx="1990237" cy="3062876"/>
          </a:xfrm>
        </p:spPr>
        <p:txBody>
          <a:bodyPr>
            <a:noAutofit/>
          </a:bodyPr>
          <a:lstStyle>
            <a:lvl1pPr>
              <a:defRPr sz="1600">
                <a:solidFill>
                  <a:srgbClr val="01334E"/>
                </a:solidFill>
              </a:defRPr>
            </a:lvl1pPr>
            <a:lvl2pPr>
              <a:defRPr sz="1400">
                <a:solidFill>
                  <a:srgbClr val="01334E"/>
                </a:solidFill>
              </a:defRPr>
            </a:lvl2pPr>
            <a:lvl3pPr>
              <a:defRPr sz="1200">
                <a:solidFill>
                  <a:srgbClr val="01334E"/>
                </a:solidFill>
              </a:defRPr>
            </a:lvl3pPr>
            <a:lvl4pPr>
              <a:defRPr sz="1100">
                <a:solidFill>
                  <a:srgbClr val="01334E"/>
                </a:solidFill>
              </a:defRPr>
            </a:lvl4pPr>
            <a:lvl5pPr>
              <a:defRPr sz="11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26" name="Picture 25">
            <a:extLst>
              <a:ext uri="{FF2B5EF4-FFF2-40B4-BE49-F238E27FC236}">
                <a16:creationId xmlns:a16="http://schemas.microsoft.com/office/drawing/2014/main" id="{056103D4-A960-A3FD-4A90-D93B9107F5CE}"/>
              </a:ext>
            </a:extLst>
          </p:cNvPr>
          <p:cNvPicPr>
            <a:picLocks noChangeAspect="1"/>
          </p:cNvPicPr>
          <p:nvPr userDrawn="1"/>
        </p:nvPicPr>
        <p:blipFill>
          <a:blip r:embed="rId8"/>
          <a:srcRect/>
          <a:stretch/>
        </p:blipFill>
        <p:spPr>
          <a:xfrm>
            <a:off x="3788858" y="1304069"/>
            <a:ext cx="1248019" cy="927099"/>
          </a:xfrm>
          <a:prstGeom prst="rect">
            <a:avLst/>
          </a:prstGeom>
        </p:spPr>
      </p:pic>
      <p:sp>
        <p:nvSpPr>
          <p:cNvPr id="27" name="Title 1">
            <a:extLst>
              <a:ext uri="{FF2B5EF4-FFF2-40B4-BE49-F238E27FC236}">
                <a16:creationId xmlns:a16="http://schemas.microsoft.com/office/drawing/2014/main" id="{0333B9EC-A07A-36BA-71AA-690100EE51A4}"/>
              </a:ext>
            </a:extLst>
          </p:cNvPr>
          <p:cNvSpPr txBox="1">
            <a:spLocks/>
          </p:cNvSpPr>
          <p:nvPr userDrawn="1"/>
        </p:nvSpPr>
        <p:spPr>
          <a:xfrm>
            <a:off x="4116416" y="1691980"/>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800" dirty="0"/>
              <a:t>2</a:t>
            </a:r>
            <a:endParaRPr lang="en-US" sz="2800" dirty="0"/>
          </a:p>
        </p:txBody>
      </p:sp>
      <p:pic>
        <p:nvPicPr>
          <p:cNvPr id="28" name="Picture 27" descr="Shape, square&#10;&#10;Description automatically generated">
            <a:extLst>
              <a:ext uri="{FF2B5EF4-FFF2-40B4-BE49-F238E27FC236}">
                <a16:creationId xmlns:a16="http://schemas.microsoft.com/office/drawing/2014/main" id="{F50DB0FF-1C4F-3266-3352-7C27AF3FA676}"/>
              </a:ext>
            </a:extLst>
          </p:cNvPr>
          <p:cNvPicPr>
            <a:picLocks noChangeAspect="1"/>
          </p:cNvPicPr>
          <p:nvPr userDrawn="1"/>
        </p:nvPicPr>
        <p:blipFill>
          <a:blip r:embed="rId2"/>
          <a:stretch>
            <a:fillRect/>
          </a:stretch>
        </p:blipFill>
        <p:spPr>
          <a:xfrm>
            <a:off x="5928191" y="1989721"/>
            <a:ext cx="2568137" cy="3791955"/>
          </a:xfrm>
          <a:prstGeom prst="rect">
            <a:avLst/>
          </a:prstGeom>
        </p:spPr>
      </p:pic>
      <p:sp>
        <p:nvSpPr>
          <p:cNvPr id="29" name="Content Placeholder 2">
            <a:extLst>
              <a:ext uri="{FF2B5EF4-FFF2-40B4-BE49-F238E27FC236}">
                <a16:creationId xmlns:a16="http://schemas.microsoft.com/office/drawing/2014/main" id="{14347B1A-AFC6-7555-FCB5-22AAF3C5F87E}"/>
              </a:ext>
            </a:extLst>
          </p:cNvPr>
          <p:cNvSpPr>
            <a:spLocks noGrp="1"/>
          </p:cNvSpPr>
          <p:nvPr>
            <p:ph idx="11"/>
          </p:nvPr>
        </p:nvSpPr>
        <p:spPr>
          <a:xfrm>
            <a:off x="6216213" y="2441546"/>
            <a:ext cx="1990237" cy="3062876"/>
          </a:xfrm>
        </p:spPr>
        <p:txBody>
          <a:bodyPr>
            <a:noAutofit/>
          </a:bodyPr>
          <a:lstStyle>
            <a:lvl1pPr>
              <a:defRPr sz="1600">
                <a:solidFill>
                  <a:srgbClr val="01334E"/>
                </a:solidFill>
              </a:defRPr>
            </a:lvl1pPr>
            <a:lvl2pPr>
              <a:defRPr sz="1400">
                <a:solidFill>
                  <a:srgbClr val="01334E"/>
                </a:solidFill>
              </a:defRPr>
            </a:lvl2pPr>
            <a:lvl3pPr>
              <a:defRPr sz="1200">
                <a:solidFill>
                  <a:srgbClr val="01334E"/>
                </a:solidFill>
              </a:defRPr>
            </a:lvl3pPr>
            <a:lvl4pPr>
              <a:defRPr sz="1100">
                <a:solidFill>
                  <a:srgbClr val="01334E"/>
                </a:solidFill>
              </a:defRPr>
            </a:lvl4pPr>
            <a:lvl5pPr>
              <a:defRPr sz="11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30" name="Picture 29">
            <a:extLst>
              <a:ext uri="{FF2B5EF4-FFF2-40B4-BE49-F238E27FC236}">
                <a16:creationId xmlns:a16="http://schemas.microsoft.com/office/drawing/2014/main" id="{6640E307-93EE-0AC5-291C-341C35513B3F}"/>
              </a:ext>
            </a:extLst>
          </p:cNvPr>
          <p:cNvPicPr>
            <a:picLocks noChangeAspect="1"/>
          </p:cNvPicPr>
          <p:nvPr userDrawn="1"/>
        </p:nvPicPr>
        <p:blipFill>
          <a:blip r:embed="rId6"/>
          <a:srcRect/>
          <a:stretch/>
        </p:blipFill>
        <p:spPr>
          <a:xfrm>
            <a:off x="6612442" y="1296867"/>
            <a:ext cx="1248019" cy="927100"/>
          </a:xfrm>
          <a:prstGeom prst="rect">
            <a:avLst/>
          </a:prstGeom>
        </p:spPr>
      </p:pic>
      <p:sp>
        <p:nvSpPr>
          <p:cNvPr id="39" name="Title 1">
            <a:extLst>
              <a:ext uri="{FF2B5EF4-FFF2-40B4-BE49-F238E27FC236}">
                <a16:creationId xmlns:a16="http://schemas.microsoft.com/office/drawing/2014/main" id="{0C7E4E3F-B976-81D4-915B-979A21D5B1E2}"/>
              </a:ext>
            </a:extLst>
          </p:cNvPr>
          <p:cNvSpPr txBox="1">
            <a:spLocks/>
          </p:cNvSpPr>
          <p:nvPr userDrawn="1"/>
        </p:nvSpPr>
        <p:spPr>
          <a:xfrm>
            <a:off x="6940000" y="1684778"/>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800" dirty="0"/>
              <a:t>3</a:t>
            </a:r>
            <a:endParaRPr lang="en-US" sz="2800" dirty="0"/>
          </a:p>
        </p:txBody>
      </p:sp>
      <p:pic>
        <p:nvPicPr>
          <p:cNvPr id="40" name="Picture 39">
            <a:extLst>
              <a:ext uri="{FF2B5EF4-FFF2-40B4-BE49-F238E27FC236}">
                <a16:creationId xmlns:a16="http://schemas.microsoft.com/office/drawing/2014/main" id="{ED6F1987-6785-6E09-5406-66CC2542C25C}"/>
              </a:ext>
            </a:extLst>
          </p:cNvPr>
          <p:cNvPicPr>
            <a:picLocks noChangeAspect="1"/>
          </p:cNvPicPr>
          <p:nvPr userDrawn="1"/>
        </p:nvPicPr>
        <p:blipFill>
          <a:blip r:embed="rId7"/>
          <a:srcRect/>
          <a:stretch/>
        </p:blipFill>
        <p:spPr>
          <a:xfrm>
            <a:off x="8676511" y="1969879"/>
            <a:ext cx="2568137" cy="3793524"/>
          </a:xfrm>
          <a:prstGeom prst="rect">
            <a:avLst/>
          </a:prstGeom>
        </p:spPr>
      </p:pic>
      <p:sp>
        <p:nvSpPr>
          <p:cNvPr id="41" name="Content Placeholder 2">
            <a:extLst>
              <a:ext uri="{FF2B5EF4-FFF2-40B4-BE49-F238E27FC236}">
                <a16:creationId xmlns:a16="http://schemas.microsoft.com/office/drawing/2014/main" id="{2E4F3683-34E7-C2B3-3923-A53B59729F2D}"/>
              </a:ext>
            </a:extLst>
          </p:cNvPr>
          <p:cNvSpPr>
            <a:spLocks noGrp="1"/>
          </p:cNvSpPr>
          <p:nvPr>
            <p:ph idx="12"/>
          </p:nvPr>
        </p:nvSpPr>
        <p:spPr>
          <a:xfrm>
            <a:off x="8964533" y="2441546"/>
            <a:ext cx="1990237" cy="3062876"/>
          </a:xfrm>
        </p:spPr>
        <p:txBody>
          <a:bodyPr>
            <a:noAutofit/>
          </a:bodyPr>
          <a:lstStyle>
            <a:lvl1pPr>
              <a:defRPr sz="1600">
                <a:solidFill>
                  <a:srgbClr val="01334E"/>
                </a:solidFill>
              </a:defRPr>
            </a:lvl1pPr>
            <a:lvl2pPr>
              <a:defRPr sz="1400">
                <a:solidFill>
                  <a:srgbClr val="01334E"/>
                </a:solidFill>
              </a:defRPr>
            </a:lvl2pPr>
            <a:lvl3pPr>
              <a:defRPr sz="1200">
                <a:solidFill>
                  <a:srgbClr val="01334E"/>
                </a:solidFill>
              </a:defRPr>
            </a:lvl3pPr>
            <a:lvl4pPr>
              <a:defRPr sz="1100">
                <a:solidFill>
                  <a:srgbClr val="01334E"/>
                </a:solidFill>
              </a:defRPr>
            </a:lvl4pPr>
            <a:lvl5pPr>
              <a:defRPr sz="11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42" name="Picture 41">
            <a:extLst>
              <a:ext uri="{FF2B5EF4-FFF2-40B4-BE49-F238E27FC236}">
                <a16:creationId xmlns:a16="http://schemas.microsoft.com/office/drawing/2014/main" id="{8D0326EC-7E44-8FAD-07B5-B5398493BD91}"/>
              </a:ext>
            </a:extLst>
          </p:cNvPr>
          <p:cNvPicPr>
            <a:picLocks noChangeAspect="1"/>
          </p:cNvPicPr>
          <p:nvPr userDrawn="1"/>
        </p:nvPicPr>
        <p:blipFill>
          <a:blip r:embed="rId8"/>
          <a:srcRect/>
          <a:stretch/>
        </p:blipFill>
        <p:spPr>
          <a:xfrm>
            <a:off x="9360762" y="1296867"/>
            <a:ext cx="1248019" cy="927099"/>
          </a:xfrm>
          <a:prstGeom prst="rect">
            <a:avLst/>
          </a:prstGeom>
        </p:spPr>
      </p:pic>
      <p:sp>
        <p:nvSpPr>
          <p:cNvPr id="43" name="Title 1">
            <a:extLst>
              <a:ext uri="{FF2B5EF4-FFF2-40B4-BE49-F238E27FC236}">
                <a16:creationId xmlns:a16="http://schemas.microsoft.com/office/drawing/2014/main" id="{E163C30A-3871-79E4-9FFA-ADDFB17FDCF6}"/>
              </a:ext>
            </a:extLst>
          </p:cNvPr>
          <p:cNvSpPr txBox="1">
            <a:spLocks/>
          </p:cNvSpPr>
          <p:nvPr userDrawn="1"/>
        </p:nvSpPr>
        <p:spPr>
          <a:xfrm>
            <a:off x="9688320" y="1684778"/>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800" dirty="0"/>
              <a:t>4</a:t>
            </a:r>
            <a:endParaRPr lang="en-US" sz="2800" dirty="0"/>
          </a:p>
        </p:txBody>
      </p:sp>
    </p:spTree>
    <p:extLst>
      <p:ext uri="{BB962C8B-B14F-4D97-AF65-F5344CB8AC3E}">
        <p14:creationId xmlns:p14="http://schemas.microsoft.com/office/powerpoint/2010/main" val="35829547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9_Title and Content">
    <p:bg>
      <p:bgPr>
        <a:solidFill>
          <a:srgbClr val="9C3FD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79897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4532871" y="1665073"/>
            <a:ext cx="5896233" cy="1325563"/>
          </a:xfrm>
        </p:spPr>
        <p:txBody>
          <a:bodyPr anchor="b"/>
          <a:lstStyle>
            <a:lvl1pPr>
              <a:defRPr>
                <a:solidFill>
                  <a:srgbClr val="FF826A"/>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hasCustomPrompt="1"/>
          </p:nvPr>
        </p:nvSpPr>
        <p:spPr>
          <a:xfrm>
            <a:off x="4532871" y="3064390"/>
            <a:ext cx="5389605" cy="2128537"/>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Title/School</a:t>
            </a:r>
            <a:endParaRPr lang="en-US" dirty="0"/>
          </a:p>
        </p:txBody>
      </p:sp>
      <p:pic>
        <p:nvPicPr>
          <p:cNvPr id="5" name="Picture 4">
            <a:extLst>
              <a:ext uri="{FF2B5EF4-FFF2-40B4-BE49-F238E27FC236}">
                <a16:creationId xmlns:a16="http://schemas.microsoft.com/office/drawing/2014/main" id="{77CD5B8A-35A0-671D-6C46-A4B420E9C15B}"/>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10352216" y="5914768"/>
            <a:ext cx="892431" cy="794264"/>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0454D916-9DE2-DB5E-8378-F72C1F30921B}"/>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7892180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418071" y="540609"/>
            <a:ext cx="8244015" cy="1325563"/>
          </a:xfrm>
        </p:spPr>
        <p:txBody>
          <a:bodyPr/>
          <a:lstStyle>
            <a:lvl1pPr>
              <a:defRPr>
                <a:solidFill>
                  <a:srgbClr val="FF826A"/>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418071" y="2137634"/>
            <a:ext cx="8244015" cy="3076917"/>
          </a:xfrm>
        </p:spPr>
        <p:txBody>
          <a:bodyPr/>
          <a:lstStyle>
            <a:lvl1pPr>
              <a:defRPr>
                <a:solidFill>
                  <a:srgbClr val="01334E"/>
                </a:solidFill>
              </a:defRPr>
            </a:lvl1pPr>
            <a:lvl2pPr>
              <a:defRPr>
                <a:solidFill>
                  <a:srgbClr val="01334E"/>
                </a:solidFill>
              </a:defRPr>
            </a:lvl2pPr>
            <a:lvl3pPr>
              <a:defRPr>
                <a:solidFill>
                  <a:srgbClr val="01334E"/>
                </a:solidFill>
              </a:defRPr>
            </a:lvl3pPr>
            <a:lvl4pPr>
              <a:defRPr>
                <a:solidFill>
                  <a:srgbClr val="01334E"/>
                </a:solidFill>
              </a:defRPr>
            </a:lvl4pPr>
            <a:lvl5pPr>
              <a:defRPr>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ubtitle 2">
            <a:extLst>
              <a:ext uri="{FF2B5EF4-FFF2-40B4-BE49-F238E27FC236}">
                <a16:creationId xmlns:a16="http://schemas.microsoft.com/office/drawing/2014/main" id="{FBC639E9-3D7B-B733-D12E-3332632FA872}"/>
              </a:ext>
            </a:extLst>
          </p:cNvPr>
          <p:cNvSpPr txBox="1">
            <a:spLocks/>
          </p:cNvSpPr>
          <p:nvPr userDrawn="1"/>
        </p:nvSpPr>
        <p:spPr>
          <a:xfrm>
            <a:off x="418071" y="6051947"/>
            <a:ext cx="9144000" cy="51990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E1C6F3"/>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b="0" dirty="0">
                <a:solidFill>
                  <a:schemeClr val="bg1"/>
                </a:solidFill>
              </a:rPr>
              <a:t>Click to edit Master subtitle style</a:t>
            </a:r>
            <a:endParaRPr lang="en-US" sz="1800" b="0" dirty="0">
              <a:solidFill>
                <a:schemeClr val="bg1"/>
              </a:solidFill>
            </a:endParaRPr>
          </a:p>
        </p:txBody>
      </p:sp>
      <p:pic>
        <p:nvPicPr>
          <p:cNvPr id="8" name="Picture 7" descr="Logo, company name&#10;&#10;Description automatically generated">
            <a:extLst>
              <a:ext uri="{FF2B5EF4-FFF2-40B4-BE49-F238E27FC236}">
                <a16:creationId xmlns:a16="http://schemas.microsoft.com/office/drawing/2014/main" id="{BB67F458-ACF8-C47C-C4C5-BA6BF6824E7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0352216" y="5914768"/>
            <a:ext cx="892432" cy="794264"/>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0C9040B6-87FF-8DD7-62E9-A516D9A10985}"/>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3021694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D75E67-26FC-9F96-16DC-A9BCFC7D549D}"/>
              </a:ext>
            </a:extLst>
          </p:cNvPr>
          <p:cNvSpPr>
            <a:spLocks noGrp="1"/>
          </p:cNvSpPr>
          <p:nvPr>
            <p:ph type="dt" sz="half" idx="10"/>
          </p:nvPr>
        </p:nvSpPr>
        <p:spPr/>
        <p:txBody>
          <a:bodyPr/>
          <a:lstStyle/>
          <a:p>
            <a:fld id="{4A32817D-B2C5-FE42-AD20-3D309ABCC58A}" type="datetimeFigureOut">
              <a:rPr lang="en-US" smtClean="0"/>
              <a:t>8/16/2024</a:t>
            </a:fld>
            <a:endParaRPr lang="en-US" dirty="0"/>
          </a:p>
        </p:txBody>
      </p:sp>
      <p:sp>
        <p:nvSpPr>
          <p:cNvPr id="3" name="Footer Placeholder 2">
            <a:extLst>
              <a:ext uri="{FF2B5EF4-FFF2-40B4-BE49-F238E27FC236}">
                <a16:creationId xmlns:a16="http://schemas.microsoft.com/office/drawing/2014/main" id="{661656E8-7DFD-EB53-275D-76DE64AAB4E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9031320-EF56-99C6-CBB7-C12301CF7F89}"/>
              </a:ext>
            </a:extLst>
          </p:cNvPr>
          <p:cNvSpPr>
            <a:spLocks noGrp="1"/>
          </p:cNvSpPr>
          <p:nvPr>
            <p:ph type="sldNum" sz="quarter" idx="12"/>
          </p:nvPr>
        </p:nvSpPr>
        <p:spPr/>
        <p:txBody>
          <a:bodyPr/>
          <a:lstStyle/>
          <a:p>
            <a:fld id="{7A96CF1D-C6AB-8D43-AA1A-2142132553A4}" type="slidenum">
              <a:rPr lang="en-US" smtClean="0"/>
              <a:t>‹#›</a:t>
            </a:fld>
            <a:endParaRPr lang="en-US" dirty="0"/>
          </a:p>
        </p:txBody>
      </p:sp>
    </p:spTree>
    <p:extLst>
      <p:ext uri="{BB962C8B-B14F-4D97-AF65-F5344CB8AC3E}">
        <p14:creationId xmlns:p14="http://schemas.microsoft.com/office/powerpoint/2010/main" val="3828941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8_Title and Content">
  <p:cSld name="8_Title and Content">
    <p:bg>
      <p:bgPr>
        <a:solidFill>
          <a:schemeClr val="lt1"/>
        </a:solidFill>
        <a:effectLst/>
      </p:bgPr>
    </p:bg>
    <p:spTree>
      <p:nvGrpSpPr>
        <p:cNvPr id="1" name="Shape 38"/>
        <p:cNvGrpSpPr/>
        <p:nvPr/>
      </p:nvGrpSpPr>
      <p:grpSpPr>
        <a:xfrm>
          <a:off x="0" y="0"/>
          <a:ext cx="0" cy="0"/>
          <a:chOff x="0" y="0"/>
          <a:chExt cx="0" cy="0"/>
        </a:xfrm>
      </p:grpSpPr>
      <p:pic>
        <p:nvPicPr>
          <p:cNvPr id="39" name="Google Shape;39;p34"/>
          <p:cNvPicPr preferRelativeResize="0"/>
          <p:nvPr/>
        </p:nvPicPr>
        <p:blipFill rotWithShape="1">
          <a:blip r:embed="rId2">
            <a:alphaModFix/>
          </a:blip>
          <a:srcRect/>
          <a:stretch/>
        </p:blipFill>
        <p:spPr>
          <a:xfrm>
            <a:off x="222431" y="228198"/>
            <a:ext cx="11454693" cy="544624"/>
          </a:xfrm>
          <a:prstGeom prst="rect">
            <a:avLst/>
          </a:prstGeom>
          <a:noFill/>
          <a:ln>
            <a:noFill/>
          </a:ln>
        </p:spPr>
      </p:pic>
      <p:sp>
        <p:nvSpPr>
          <p:cNvPr id="40" name="Google Shape;40;p3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34"/>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blipFill>
          <a:blip r:embed="rId2">
            <a:alphaModFix/>
          </a:blip>
          <a:stretch>
            <a:fillRect/>
          </a:stretch>
        </a:blipFill>
        <a:effectLst/>
      </p:bgPr>
    </p:bg>
    <p:spTree>
      <p:nvGrpSpPr>
        <p:cNvPr id="1" name="Shape 56"/>
        <p:cNvGrpSpPr/>
        <p:nvPr/>
      </p:nvGrpSpPr>
      <p:grpSpPr>
        <a:xfrm>
          <a:off x="0" y="0"/>
          <a:ext cx="0" cy="0"/>
          <a:chOff x="0" y="0"/>
          <a:chExt cx="0" cy="0"/>
        </a:xfrm>
      </p:grpSpPr>
      <p:pic>
        <p:nvPicPr>
          <p:cNvPr id="57" name="Google Shape;57;p37"/>
          <p:cNvPicPr preferRelativeResize="0"/>
          <p:nvPr/>
        </p:nvPicPr>
        <p:blipFill rotWithShape="1">
          <a:blip r:embed="rId3">
            <a:alphaModFix/>
          </a:blip>
          <a:srcRect/>
          <a:stretch/>
        </p:blipFill>
        <p:spPr>
          <a:xfrm>
            <a:off x="222431" y="228198"/>
            <a:ext cx="11454693" cy="544625"/>
          </a:xfrm>
          <a:prstGeom prst="rect">
            <a:avLst/>
          </a:prstGeom>
          <a:noFill/>
          <a:ln>
            <a:noFill/>
          </a:ln>
        </p:spPr>
      </p:pic>
      <p:sp>
        <p:nvSpPr>
          <p:cNvPr id="58" name="Google Shape;58;p37"/>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37"/>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lt1"/>
              </a:buClr>
              <a:buSzPts val="2400"/>
              <a:buChar char="•"/>
              <a:defRPr sz="2400">
                <a:solidFill>
                  <a:schemeClr val="lt1"/>
                </a:solidFill>
              </a:defRPr>
            </a:lvl1pPr>
            <a:lvl2pPr marL="914400" lvl="1" indent="-355600" algn="l">
              <a:lnSpc>
                <a:spcPct val="90000"/>
              </a:lnSpc>
              <a:spcBef>
                <a:spcPts val="500"/>
              </a:spcBef>
              <a:spcAft>
                <a:spcPts val="0"/>
              </a:spcAft>
              <a:buClr>
                <a:schemeClr val="lt1"/>
              </a:buClr>
              <a:buSzPts val="2000"/>
              <a:buChar char="•"/>
              <a:defRPr sz="2000">
                <a:solidFill>
                  <a:schemeClr val="lt1"/>
                </a:solidFill>
              </a:defRPr>
            </a:lvl2pPr>
            <a:lvl3pPr marL="1371600" lvl="2" indent="-342900" algn="l">
              <a:lnSpc>
                <a:spcPct val="90000"/>
              </a:lnSpc>
              <a:spcBef>
                <a:spcPts val="500"/>
              </a:spcBef>
              <a:spcAft>
                <a:spcPts val="0"/>
              </a:spcAft>
              <a:buClr>
                <a:schemeClr val="lt1"/>
              </a:buClr>
              <a:buSzPts val="1800"/>
              <a:buChar char="•"/>
              <a:defRPr sz="1800">
                <a:solidFill>
                  <a:schemeClr val="lt1"/>
                </a:solidFill>
              </a:defRPr>
            </a:lvl3pPr>
            <a:lvl4pPr marL="1828800" lvl="3" indent="-330200" algn="l">
              <a:lnSpc>
                <a:spcPct val="90000"/>
              </a:lnSpc>
              <a:spcBef>
                <a:spcPts val="500"/>
              </a:spcBef>
              <a:spcAft>
                <a:spcPts val="0"/>
              </a:spcAft>
              <a:buClr>
                <a:schemeClr val="lt1"/>
              </a:buClr>
              <a:buSzPts val="1600"/>
              <a:buChar char="•"/>
              <a:defRPr sz="1600">
                <a:solidFill>
                  <a:schemeClr val="lt1"/>
                </a:solidFill>
              </a:defRPr>
            </a:lvl4pPr>
            <a:lvl5pPr marL="2286000" lvl="4" indent="-330200" algn="l">
              <a:lnSpc>
                <a:spcPct val="90000"/>
              </a:lnSpc>
              <a:spcBef>
                <a:spcPts val="500"/>
              </a:spcBef>
              <a:spcAft>
                <a:spcPts val="0"/>
              </a:spcAft>
              <a:buClr>
                <a:schemeClr val="lt1"/>
              </a:buClr>
              <a:buSzPts val="1600"/>
              <a:buChar char="•"/>
              <a:defRPr sz="16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blipFill>
          <a:blip r:embed="rId2">
            <a:alphaModFix/>
          </a:blip>
          <a:stretch>
            <a:fillRect/>
          </a:stretch>
        </a:blipFill>
        <a:effectLst/>
      </p:bgPr>
    </p:bg>
    <p:spTree>
      <p:nvGrpSpPr>
        <p:cNvPr id="1" name="Shape 62"/>
        <p:cNvGrpSpPr/>
        <p:nvPr/>
      </p:nvGrpSpPr>
      <p:grpSpPr>
        <a:xfrm>
          <a:off x="0" y="0"/>
          <a:ext cx="0" cy="0"/>
          <a:chOff x="0" y="0"/>
          <a:chExt cx="0" cy="0"/>
        </a:xfrm>
      </p:grpSpPr>
      <p:pic>
        <p:nvPicPr>
          <p:cNvPr id="63" name="Google Shape;63;p38"/>
          <p:cNvPicPr preferRelativeResize="0"/>
          <p:nvPr/>
        </p:nvPicPr>
        <p:blipFill rotWithShape="1">
          <a:blip r:embed="rId3">
            <a:alphaModFix/>
          </a:blip>
          <a:srcRect/>
          <a:stretch/>
        </p:blipFill>
        <p:spPr>
          <a:xfrm>
            <a:off x="222431" y="228198"/>
            <a:ext cx="11454693" cy="544624"/>
          </a:xfrm>
          <a:prstGeom prst="rect">
            <a:avLst/>
          </a:prstGeom>
          <a:noFill/>
          <a:ln>
            <a:noFill/>
          </a:ln>
        </p:spPr>
      </p:pic>
      <p:sp>
        <p:nvSpPr>
          <p:cNvPr id="64" name="Google Shape;64;p3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1334E"/>
              </a:buClr>
              <a:buSzPts val="1800"/>
              <a:buFont typeface="Arial"/>
              <a:buNone/>
              <a:defRPr sz="1800" b="1" i="0">
                <a:solidFill>
                  <a:srgbClr val="01334E"/>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8"/>
          <p:cNvSpPr txBox="1"/>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FF826A"/>
              </a:buClr>
              <a:buSzPts val="6000"/>
              <a:buFont typeface="Arial Black"/>
              <a:buNone/>
            </a:pPr>
            <a:endParaRPr sz="6000" b="1" i="0" u="none" strike="noStrike" cap="none" dirty="0">
              <a:solidFill>
                <a:srgbClr val="FF826A"/>
              </a:solidFill>
              <a:latin typeface="Arial Black"/>
              <a:ea typeface="Arial Black"/>
              <a:cs typeface="Arial Black"/>
              <a:sym typeface="Arial Black"/>
            </a:endParaRPr>
          </a:p>
        </p:txBody>
      </p:sp>
      <p:sp>
        <p:nvSpPr>
          <p:cNvPr id="68" name="Google Shape;68;p38"/>
          <p:cNvSpPr txBox="1">
            <a:spLocks noGrp="1"/>
          </p:cNvSpPr>
          <p:nvPr>
            <p:ph type="body" idx="1"/>
          </p:nvPr>
        </p:nvSpPr>
        <p:spPr>
          <a:xfrm>
            <a:off x="1294134" y="1934796"/>
            <a:ext cx="5657651" cy="222726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1334E"/>
              </a:buClr>
              <a:buSzPts val="4000"/>
              <a:buNone/>
              <a:defRPr sz="4000" b="1" i="0">
                <a:solidFill>
                  <a:srgbClr val="01334E"/>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blipFill>
          <a:blip r:embed="rId2">
            <a:alphaModFix/>
          </a:blip>
          <a:stretch>
            <a:fillRect/>
          </a:stretch>
        </a:blipFill>
        <a:effectLst/>
      </p:bgPr>
    </p:bg>
    <p:spTree>
      <p:nvGrpSpPr>
        <p:cNvPr id="1" name="Shape 135"/>
        <p:cNvGrpSpPr/>
        <p:nvPr/>
      </p:nvGrpSpPr>
      <p:grpSpPr>
        <a:xfrm>
          <a:off x="0" y="0"/>
          <a:ext cx="0" cy="0"/>
          <a:chOff x="0" y="0"/>
          <a:chExt cx="0" cy="0"/>
        </a:xfrm>
      </p:grpSpPr>
      <p:pic>
        <p:nvPicPr>
          <p:cNvPr id="2" name="Google Shape;139;p48" descr="Logo, company name&#10;&#10;Description automatically generated">
            <a:extLst>
              <a:ext uri="{FF2B5EF4-FFF2-40B4-BE49-F238E27FC236}">
                <a16:creationId xmlns:a16="http://schemas.microsoft.com/office/drawing/2014/main" id="{67C84856-B637-0C58-FF7E-0FD9B0AAA821}"/>
              </a:ext>
            </a:extLst>
          </p:cNvPr>
          <p:cNvPicPr preferRelativeResize="0"/>
          <p:nvPr userDrawn="1"/>
        </p:nvPicPr>
        <p:blipFill rotWithShape="1">
          <a:blip r:embed="rId3">
            <a:alphaModFix/>
          </a:blip>
          <a:srcRect/>
          <a:stretch/>
        </p:blipFill>
        <p:spPr>
          <a:xfrm>
            <a:off x="11299568" y="5579656"/>
            <a:ext cx="892432" cy="794264"/>
          </a:xfrm>
          <a:prstGeom prst="rect">
            <a:avLst/>
          </a:prstGeom>
          <a:noFill/>
          <a:ln>
            <a:noFill/>
          </a:ln>
        </p:spPr>
      </p:pic>
      <p:pic>
        <p:nvPicPr>
          <p:cNvPr id="3" name="Picture 2" descr="Higher Education Authority">
            <a:extLst>
              <a:ext uri="{FF2B5EF4-FFF2-40B4-BE49-F238E27FC236}">
                <a16:creationId xmlns:a16="http://schemas.microsoft.com/office/drawing/2014/main" id="{95C40225-3549-BBE4-F771-27CF234412CC}"/>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t="39063" b="36577"/>
          <a:stretch/>
        </p:blipFill>
        <p:spPr bwMode="auto">
          <a:xfrm>
            <a:off x="10383329" y="6313190"/>
            <a:ext cx="1753284" cy="4270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7_Title and Content">
  <p:cSld name="17_Title and Content">
    <p:bg>
      <p:bgPr>
        <a:blipFill>
          <a:blip r:embed="rId2">
            <a:alphaModFix/>
          </a:blip>
          <a:stretch>
            <a:fillRect/>
          </a:stretch>
        </a:blipFill>
        <a:effectLst/>
      </p:bgPr>
    </p:bg>
    <p:spTree>
      <p:nvGrpSpPr>
        <p:cNvPr id="1" name="Shape 138"/>
        <p:cNvGrpSpPr/>
        <p:nvPr/>
      </p:nvGrpSpPr>
      <p:grpSpPr>
        <a:xfrm>
          <a:off x="0" y="0"/>
          <a:ext cx="0" cy="0"/>
          <a:chOff x="0" y="0"/>
          <a:chExt cx="0" cy="0"/>
        </a:xfrm>
      </p:grpSpPr>
      <p:sp>
        <p:nvSpPr>
          <p:cNvPr id="141" name="Google Shape;141;p48"/>
          <p:cNvSpPr txBox="1"/>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FF826A"/>
              </a:buClr>
              <a:buSzPts val="6000"/>
              <a:buFont typeface="Arial Black"/>
              <a:buNone/>
            </a:pPr>
            <a:endParaRPr sz="6000" b="1" i="0" u="none" strike="noStrike" cap="none" dirty="0">
              <a:solidFill>
                <a:srgbClr val="FF826A"/>
              </a:solidFill>
              <a:latin typeface="Arial Black"/>
              <a:ea typeface="Arial Black"/>
              <a:cs typeface="Arial Black"/>
              <a:sym typeface="Arial Black"/>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D9734-6CCC-4186-63C3-F458F9B52793}"/>
              </a:ext>
            </a:extLst>
          </p:cNvPr>
          <p:cNvSpPr>
            <a:spLocks noGrp="1"/>
          </p:cNvSpPr>
          <p:nvPr>
            <p:ph type="ctrTitle"/>
          </p:nvPr>
        </p:nvSpPr>
        <p:spPr>
          <a:xfrm>
            <a:off x="547817" y="1122363"/>
            <a:ext cx="9144000" cy="2387600"/>
          </a:xfrm>
        </p:spPr>
        <p:txBody>
          <a:bodyPr anchor="b"/>
          <a:lstStyle>
            <a:lvl1pPr algn="l">
              <a:defRPr sz="6000">
                <a:solidFill>
                  <a:srgbClr val="FF826A"/>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2505D949-2015-FCD8-475D-2C66A944C0D7}"/>
              </a:ext>
            </a:extLst>
          </p:cNvPr>
          <p:cNvSpPr>
            <a:spLocks noGrp="1"/>
          </p:cNvSpPr>
          <p:nvPr>
            <p:ph type="subTitle" idx="1"/>
          </p:nvPr>
        </p:nvSpPr>
        <p:spPr>
          <a:xfrm>
            <a:off x="547817" y="3602038"/>
            <a:ext cx="9144000" cy="1655762"/>
          </a:xfrm>
        </p:spPr>
        <p:txBody>
          <a:bodyPr>
            <a:normAutofit/>
          </a:bodyPr>
          <a:lstStyle>
            <a:lvl1pPr marL="0" indent="0" algn="l">
              <a:buNone/>
              <a:defRPr sz="2800" b="1">
                <a:solidFill>
                  <a:srgbClr val="E1C6F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7" name="Picture 6" descr="Logo, company name&#10;&#10;Description automatically generated">
            <a:extLst>
              <a:ext uri="{FF2B5EF4-FFF2-40B4-BE49-F238E27FC236}">
                <a16:creationId xmlns:a16="http://schemas.microsoft.com/office/drawing/2014/main" id="{E75DB962-1BC4-B8CC-5E50-F4EBC9E7C27B}"/>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0352216" y="5914768"/>
            <a:ext cx="892432" cy="794264"/>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5FD79729-89E6-782A-99AA-8CE208FCF38C}"/>
              </a:ext>
            </a:extLst>
          </p:cNvPr>
          <p:cNvPicPr>
            <a:picLocks noChangeAspect="1"/>
          </p:cNvPicPr>
          <p:nvPr userDrawn="1"/>
        </p:nvPicPr>
        <p:blipFill>
          <a:blip r:embed="rId4"/>
          <a:stretch>
            <a:fillRect/>
          </a:stretch>
        </p:blipFill>
        <p:spPr>
          <a:xfrm>
            <a:off x="11353800" y="6003925"/>
            <a:ext cx="615950" cy="615950"/>
          </a:xfrm>
          <a:prstGeom prst="rect">
            <a:avLst/>
          </a:prstGeom>
        </p:spPr>
      </p:pic>
      <p:sp>
        <p:nvSpPr>
          <p:cNvPr id="9" name="Subtitle 2">
            <a:extLst>
              <a:ext uri="{FF2B5EF4-FFF2-40B4-BE49-F238E27FC236}">
                <a16:creationId xmlns:a16="http://schemas.microsoft.com/office/drawing/2014/main" id="{1CE56081-2806-6891-72EE-2B003CA90826}"/>
              </a:ext>
            </a:extLst>
          </p:cNvPr>
          <p:cNvSpPr txBox="1">
            <a:spLocks/>
          </p:cNvSpPr>
          <p:nvPr userDrawn="1"/>
        </p:nvSpPr>
        <p:spPr>
          <a:xfrm>
            <a:off x="547817" y="6311900"/>
            <a:ext cx="9144000" cy="51990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E1C6F3"/>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dirty="0">
                <a:solidFill>
                  <a:schemeClr val="bg1"/>
                </a:solidFill>
              </a:rPr>
              <a:t>Click to edit Master subtitle style</a:t>
            </a:r>
            <a:endParaRPr lang="en-US" sz="1800" dirty="0">
              <a:solidFill>
                <a:schemeClr val="bg1"/>
              </a:solidFill>
            </a:endParaRPr>
          </a:p>
        </p:txBody>
      </p:sp>
    </p:spTree>
    <p:extLst>
      <p:ext uri="{BB962C8B-B14F-4D97-AF65-F5344CB8AC3E}">
        <p14:creationId xmlns:p14="http://schemas.microsoft.com/office/powerpoint/2010/main" val="183032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chemeClr val="bg1"/>
        </a:solidFill>
        <a:effectLst/>
      </p:bgPr>
    </p:bg>
    <p:spTree>
      <p:nvGrpSpPr>
        <p:cNvPr id="1" name=""/>
        <p:cNvGrpSpPr/>
        <p:nvPr/>
      </p:nvGrpSpPr>
      <p:grpSpPr>
        <a:xfrm>
          <a:off x="0" y="0"/>
          <a:ext cx="0" cy="0"/>
          <a:chOff x="0" y="0"/>
          <a:chExt cx="0" cy="0"/>
        </a:xfrm>
      </p:grpSpPr>
      <p:pic>
        <p:nvPicPr>
          <p:cNvPr id="17" name="Picture 16" descr="A picture containing text, silhouette&#10;&#10;Description automatically generated">
            <a:extLst>
              <a:ext uri="{FF2B5EF4-FFF2-40B4-BE49-F238E27FC236}">
                <a16:creationId xmlns:a16="http://schemas.microsoft.com/office/drawing/2014/main" id="{714C0C71-CA48-29AC-8224-43F526BD50A4}"/>
              </a:ext>
            </a:extLst>
          </p:cNvPr>
          <p:cNvPicPr>
            <a:picLocks noChangeAspect="1"/>
          </p:cNvPicPr>
          <p:nvPr userDrawn="1"/>
        </p:nvPicPr>
        <p:blipFill>
          <a:blip r:embed="rId2"/>
          <a:stretch>
            <a:fillRect/>
          </a:stretch>
        </p:blipFill>
        <p:spPr>
          <a:xfrm>
            <a:off x="9069860" y="815574"/>
            <a:ext cx="2892944" cy="1831420"/>
          </a:xfrm>
          <a:prstGeom prst="rect">
            <a:avLst/>
          </a:prstGeom>
        </p:spPr>
      </p:pic>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22" y="227825"/>
            <a:ext cx="8822724" cy="545372"/>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rgbClr val="5DC973"/>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5"/>
            <a:ext cx="8441724" cy="1634267"/>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9" name="Picture 8">
            <a:extLst>
              <a:ext uri="{FF2B5EF4-FFF2-40B4-BE49-F238E27FC236}">
                <a16:creationId xmlns:a16="http://schemas.microsoft.com/office/drawing/2014/main" id="{2FDA5616-2491-3F6A-278A-BBA8E1126B78}"/>
              </a:ext>
            </a:extLst>
          </p:cNvPr>
          <p:cNvPicPr>
            <a:picLocks noChangeAspect="1"/>
          </p:cNvPicPr>
          <p:nvPr userDrawn="1"/>
        </p:nvPicPr>
        <p:blipFill>
          <a:blip r:embed="rId4"/>
          <a:srcRect/>
          <a:stretch/>
        </p:blipFill>
        <p:spPr>
          <a:xfrm>
            <a:off x="349445" y="2763512"/>
            <a:ext cx="8441724" cy="3866663"/>
          </a:xfrm>
          <a:prstGeom prst="rect">
            <a:avLst/>
          </a:prstGeom>
        </p:spPr>
      </p:pic>
      <p:pic>
        <p:nvPicPr>
          <p:cNvPr id="13" name="Picture 12" descr="Shape, rectangle&#10;&#10;Description automatically generated">
            <a:extLst>
              <a:ext uri="{FF2B5EF4-FFF2-40B4-BE49-F238E27FC236}">
                <a16:creationId xmlns:a16="http://schemas.microsoft.com/office/drawing/2014/main" id="{EE9A7068-B841-A585-0710-40FBFAB94CD0}"/>
              </a:ext>
            </a:extLst>
          </p:cNvPr>
          <p:cNvPicPr>
            <a:picLocks noChangeAspect="1"/>
          </p:cNvPicPr>
          <p:nvPr userDrawn="1"/>
        </p:nvPicPr>
        <p:blipFill>
          <a:blip r:embed="rId5"/>
          <a:stretch>
            <a:fillRect/>
          </a:stretch>
        </p:blipFill>
        <p:spPr>
          <a:xfrm>
            <a:off x="9179011" y="217487"/>
            <a:ext cx="2801568" cy="545372"/>
          </a:xfrm>
          <a:prstGeom prst="rect">
            <a:avLst/>
          </a:prstGeom>
        </p:spPr>
      </p:pic>
      <p:sp>
        <p:nvSpPr>
          <p:cNvPr id="14" name="Title 1">
            <a:extLst>
              <a:ext uri="{FF2B5EF4-FFF2-40B4-BE49-F238E27FC236}">
                <a16:creationId xmlns:a16="http://schemas.microsoft.com/office/drawing/2014/main" id="{918360D9-4963-0CAB-67BD-1943D67B21AA}"/>
              </a:ext>
            </a:extLst>
          </p:cNvPr>
          <p:cNvSpPr txBox="1">
            <a:spLocks/>
          </p:cNvSpPr>
          <p:nvPr userDrawn="1"/>
        </p:nvSpPr>
        <p:spPr>
          <a:xfrm>
            <a:off x="9306698" y="324019"/>
            <a:ext cx="2529015" cy="3529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800" b="1" i="0" kern="1200">
                <a:solidFill>
                  <a:srgbClr val="5DC973"/>
                </a:solidFill>
                <a:latin typeface="Arial" panose="020B0604020202020204" pitchFamily="34" charset="0"/>
                <a:ea typeface="+mj-ea"/>
                <a:cs typeface="Arial" panose="020B0604020202020204" pitchFamily="34" charset="0"/>
              </a:defRPr>
            </a:lvl1pPr>
          </a:lstStyle>
          <a:p>
            <a:r>
              <a:rPr lang="en-GB" dirty="0">
                <a:solidFill>
                  <a:schemeClr val="bg1"/>
                </a:solidFill>
              </a:rPr>
              <a:t>Duration:</a:t>
            </a:r>
            <a:endParaRPr lang="en-US" dirty="0">
              <a:solidFill>
                <a:schemeClr val="bg1"/>
              </a:solidFill>
            </a:endParaRPr>
          </a:p>
        </p:txBody>
      </p:sp>
      <p:sp>
        <p:nvSpPr>
          <p:cNvPr id="15" name="Title 1">
            <a:extLst>
              <a:ext uri="{FF2B5EF4-FFF2-40B4-BE49-F238E27FC236}">
                <a16:creationId xmlns:a16="http://schemas.microsoft.com/office/drawing/2014/main" id="{21227E10-8B8A-8210-F5E0-29FCC9C53AA0}"/>
              </a:ext>
            </a:extLst>
          </p:cNvPr>
          <p:cNvSpPr txBox="1">
            <a:spLocks/>
          </p:cNvSpPr>
          <p:nvPr userDrawn="1"/>
        </p:nvSpPr>
        <p:spPr>
          <a:xfrm>
            <a:off x="9179011" y="971098"/>
            <a:ext cx="1361303" cy="141375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800" b="1" i="0" kern="1200">
                <a:solidFill>
                  <a:srgbClr val="5DC973"/>
                </a:solidFill>
                <a:latin typeface="Arial" panose="020B0604020202020204" pitchFamily="34" charset="0"/>
                <a:ea typeface="+mj-ea"/>
                <a:cs typeface="Arial" panose="020B0604020202020204" pitchFamily="34" charset="0"/>
              </a:defRPr>
            </a:lvl1pPr>
          </a:lstStyle>
          <a:p>
            <a:r>
              <a:rPr lang="en-GB" dirty="0">
                <a:solidFill>
                  <a:srgbClr val="01334E"/>
                </a:solidFill>
              </a:rPr>
              <a:t>Click to edit Master title style</a:t>
            </a:r>
            <a:endParaRPr lang="en-US" dirty="0">
              <a:solidFill>
                <a:srgbClr val="01334E"/>
              </a:solidFill>
            </a:endParaRPr>
          </a:p>
        </p:txBody>
      </p:sp>
      <p:pic>
        <p:nvPicPr>
          <p:cNvPr id="19" name="Picture 18" descr="Shape, square&#10;&#10;Description automatically generated">
            <a:extLst>
              <a:ext uri="{FF2B5EF4-FFF2-40B4-BE49-F238E27FC236}">
                <a16:creationId xmlns:a16="http://schemas.microsoft.com/office/drawing/2014/main" id="{A308DEAF-20A9-D0F7-FA80-8C86BDCAB057}"/>
              </a:ext>
            </a:extLst>
          </p:cNvPr>
          <p:cNvPicPr>
            <a:picLocks noChangeAspect="1"/>
          </p:cNvPicPr>
          <p:nvPr userDrawn="1"/>
        </p:nvPicPr>
        <p:blipFill>
          <a:blip r:embed="rId6"/>
          <a:stretch>
            <a:fillRect/>
          </a:stretch>
        </p:blipFill>
        <p:spPr>
          <a:xfrm>
            <a:off x="8990272" y="2699709"/>
            <a:ext cx="2990307" cy="4002650"/>
          </a:xfrm>
          <a:prstGeom prst="rect">
            <a:avLst/>
          </a:prstGeom>
        </p:spPr>
      </p:pic>
      <p:sp>
        <p:nvSpPr>
          <p:cNvPr id="20" name="Content Placeholder 2">
            <a:extLst>
              <a:ext uri="{FF2B5EF4-FFF2-40B4-BE49-F238E27FC236}">
                <a16:creationId xmlns:a16="http://schemas.microsoft.com/office/drawing/2014/main" id="{87BAD02D-B8AB-89B4-22D1-6F9A6FB63EF2}"/>
              </a:ext>
            </a:extLst>
          </p:cNvPr>
          <p:cNvSpPr>
            <a:spLocks noGrp="1"/>
          </p:cNvSpPr>
          <p:nvPr>
            <p:ph idx="10"/>
          </p:nvPr>
        </p:nvSpPr>
        <p:spPr>
          <a:xfrm>
            <a:off x="9179011" y="3140562"/>
            <a:ext cx="2485767" cy="2341605"/>
          </a:xfrm>
        </p:spPr>
        <p:txBody>
          <a:bodyPr>
            <a:noAutofit/>
          </a:bodyPr>
          <a:lstStyle>
            <a:lvl1pPr>
              <a:defRPr sz="2000">
                <a:solidFill>
                  <a:srgbClr val="01334E"/>
                </a:solidFill>
              </a:defRPr>
            </a:lvl1pPr>
            <a:lvl2pPr>
              <a:defRPr sz="1800">
                <a:solidFill>
                  <a:srgbClr val="01334E"/>
                </a:solidFill>
              </a:defRPr>
            </a:lvl2pPr>
            <a:lvl3pPr>
              <a:defRPr sz="1600">
                <a:solidFill>
                  <a:srgbClr val="01334E"/>
                </a:solidFill>
              </a:defRPr>
            </a:lvl3pPr>
            <a:lvl4pPr>
              <a:defRPr sz="1400">
                <a:solidFill>
                  <a:srgbClr val="01334E"/>
                </a:solidFill>
              </a:defRPr>
            </a:lvl4pPr>
            <a:lvl5pPr>
              <a:defRPr sz="14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048387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3" Type="http://schemas.openxmlformats.org/officeDocument/2006/relationships/slideLayout" Target="../slideLayouts/slideLayout10.xml"/><Relationship Id="rId21" Type="http://schemas.openxmlformats.org/officeDocument/2006/relationships/slideLayout" Target="../slideLayouts/slideLayout28.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slideLayout" Target="../slideLayouts/slideLayout27.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23" Type="http://schemas.openxmlformats.org/officeDocument/2006/relationships/theme" Target="../theme/theme2.xml"/><Relationship Id="rId10" Type="http://schemas.openxmlformats.org/officeDocument/2006/relationships/slideLayout" Target="../slideLayouts/slideLayout17.xml"/><Relationship Id="rId19" Type="http://schemas.openxmlformats.org/officeDocument/2006/relationships/slideLayout" Target="../slideLayouts/slideLayout26.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 Id="rId22"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Black"/>
              <a:buNone/>
              <a:defRPr sz="4400" b="1" i="0" u="none" strike="noStrike" cap="none">
                <a:solidFill>
                  <a:schemeClr val="dk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3" name="Google Shape;13;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4" name="Google Shape;14;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6" r:id="rId5"/>
    <p:sldLayoutId id="2147483665" r:id="rId6"/>
    <p:sldLayoutId id="214748366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65E515-FF7B-AE43-F4B6-E541AAAB3F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36D91BD-7172-54BE-4831-D6A45F014B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F09EED8-1978-58CC-02FF-AC4B01A7EA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2817D-B2C5-FE42-AD20-3D309ABCC58A}" type="datetimeFigureOut">
              <a:rPr lang="en-US" smtClean="0"/>
              <a:t>8/16/2024</a:t>
            </a:fld>
            <a:endParaRPr lang="en-US" dirty="0"/>
          </a:p>
        </p:txBody>
      </p:sp>
      <p:sp>
        <p:nvSpPr>
          <p:cNvPr id="5" name="Footer Placeholder 4">
            <a:extLst>
              <a:ext uri="{FF2B5EF4-FFF2-40B4-BE49-F238E27FC236}">
                <a16:creationId xmlns:a16="http://schemas.microsoft.com/office/drawing/2014/main" id="{47EE28B7-6CDA-EDEC-B5E0-4E7CB0C1AA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52D8C77-A345-2ECD-CBA5-9531EBA75C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6CF1D-C6AB-8D43-AA1A-2142132553A4}" type="slidenum">
              <a:rPr lang="en-US" smtClean="0"/>
              <a:t>‹#›</a:t>
            </a:fld>
            <a:endParaRPr lang="en-US" dirty="0"/>
          </a:p>
        </p:txBody>
      </p:sp>
    </p:spTree>
    <p:extLst>
      <p:ext uri="{BB962C8B-B14F-4D97-AF65-F5344CB8AC3E}">
        <p14:creationId xmlns:p14="http://schemas.microsoft.com/office/powerpoint/2010/main" val="3288957332"/>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3" r:id="rId18"/>
    <p:sldLayoutId id="2147483714" r:id="rId19"/>
    <p:sldLayoutId id="2147483715" r:id="rId20"/>
    <p:sldLayoutId id="2147483716" r:id="rId21"/>
    <p:sldLayoutId id="2147483717" r:id="rId22"/>
  </p:sldLayoutIdLst>
  <p:txStyles>
    <p:titleStyle>
      <a:lvl1pPr algn="l" defTabSz="914400" rtl="0" eaLnBrk="1" latinLnBrk="0" hangingPunct="1">
        <a:lnSpc>
          <a:spcPct val="90000"/>
        </a:lnSpc>
        <a:spcBef>
          <a:spcPct val="0"/>
        </a:spcBef>
        <a:buNone/>
        <a:defRPr sz="4400" b="1" i="0" kern="1200">
          <a:solidFill>
            <a:schemeClr val="tx1"/>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1.png"/><Relationship Id="rId7" Type="http://schemas.openxmlformats.org/officeDocument/2006/relationships/image" Target="../media/image34.png"/><Relationship Id="rId2" Type="http://schemas.openxmlformats.org/officeDocument/2006/relationships/notesSlide" Target="../notesSlides/notesSlide10.xml"/><Relationship Id="rId1" Type="http://schemas.openxmlformats.org/officeDocument/2006/relationships/slideLayout" Target="../slideLayouts/slideLayout26.xml"/><Relationship Id="rId6" Type="http://schemas.openxmlformats.org/officeDocument/2006/relationships/image" Target="../media/image23.png"/><Relationship Id="rId5" Type="http://schemas.openxmlformats.org/officeDocument/2006/relationships/image" Target="../media/image17.png"/><Relationship Id="rId4" Type="http://schemas.openxmlformats.org/officeDocument/2006/relationships/image" Target="../media/image72.sv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38.png"/><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image" Target="../media/image38.png"/><Relationship Id="rId5" Type="http://schemas.openxmlformats.org/officeDocument/2006/relationships/image" Target="../media/image35.png"/><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2.png"/><Relationship Id="rId7" Type="http://schemas.openxmlformats.org/officeDocument/2006/relationships/image" Target="../media/image35.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34.png"/><Relationship Id="rId11" Type="http://schemas.openxmlformats.org/officeDocument/2006/relationships/image" Target="../media/image39.png"/><Relationship Id="rId5" Type="http://schemas.openxmlformats.org/officeDocument/2006/relationships/image" Target="../media/image33.png"/><Relationship Id="rId10" Type="http://schemas.openxmlformats.org/officeDocument/2006/relationships/image" Target="../media/image38.png"/><Relationship Id="rId4" Type="http://schemas.openxmlformats.org/officeDocument/2006/relationships/image" Target="../media/image23.png"/><Relationship Id="rId9" Type="http://schemas.openxmlformats.org/officeDocument/2006/relationships/image" Target="../media/image37.png"/></Relationships>
</file>

<file path=ppt/slides/_rels/slide4.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32.png"/><Relationship Id="rId7" Type="http://schemas.openxmlformats.org/officeDocument/2006/relationships/image" Target="../media/image23.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27.png"/><Relationship Id="rId5" Type="http://schemas.openxmlformats.org/officeDocument/2006/relationships/image" Target="../media/image41.png"/><Relationship Id="rId10" Type="http://schemas.openxmlformats.org/officeDocument/2006/relationships/image" Target="../media/image37.png"/><Relationship Id="rId4" Type="http://schemas.openxmlformats.org/officeDocument/2006/relationships/image" Target="../media/image40.png"/><Relationship Id="rId9" Type="http://schemas.openxmlformats.org/officeDocument/2006/relationships/image" Target="../media/image39.png"/></Relationships>
</file>

<file path=ppt/slides/_rels/slide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xml"/><Relationship Id="rId1" Type="http://schemas.openxmlformats.org/officeDocument/2006/relationships/slideLayout" Target="../slideLayouts/slideLayout23.xml"/><Relationship Id="rId6" Type="http://schemas.openxmlformats.org/officeDocument/2006/relationships/image" Target="../media/image34.png"/><Relationship Id="rId5" Type="http://schemas.openxmlformats.org/officeDocument/2006/relationships/image" Target="../media/image39.png"/><Relationship Id="rId4" Type="http://schemas.openxmlformats.org/officeDocument/2006/relationships/image" Target="../media/image33.png"/></Relationships>
</file>

<file path=ppt/slides/_rels/slide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6.xml"/><Relationship Id="rId1" Type="http://schemas.openxmlformats.org/officeDocument/2006/relationships/slideLayout" Target="../slideLayouts/slideLayout22.xml"/><Relationship Id="rId6" Type="http://schemas.openxmlformats.org/officeDocument/2006/relationships/image" Target="../media/image36.png"/><Relationship Id="rId5" Type="http://schemas.openxmlformats.org/officeDocument/2006/relationships/image" Target="../media/image34.png"/><Relationship Id="rId4" Type="http://schemas.openxmlformats.org/officeDocument/2006/relationships/image" Target="../media/image23.png"/></Relationships>
</file>

<file path=ppt/slides/_rels/slide7.xml.rels><?xml version="1.0" encoding="UTF-8" standalone="yes"?>
<Relationships xmlns="http://schemas.openxmlformats.org/package/2006/relationships"><Relationship Id="rId13" Type="http://schemas.openxmlformats.org/officeDocument/2006/relationships/image" Target="../media/image52.png"/><Relationship Id="rId18" Type="http://schemas.openxmlformats.org/officeDocument/2006/relationships/image" Target="../media/image57.svg"/><Relationship Id="rId26" Type="http://schemas.openxmlformats.org/officeDocument/2006/relationships/image" Target="../media/image65.svg"/><Relationship Id="rId3" Type="http://schemas.openxmlformats.org/officeDocument/2006/relationships/image" Target="../media/image42.png"/><Relationship Id="rId21" Type="http://schemas.openxmlformats.org/officeDocument/2006/relationships/image" Target="../media/image60.png"/><Relationship Id="rId7" Type="http://schemas.openxmlformats.org/officeDocument/2006/relationships/image" Target="../media/image46.png"/><Relationship Id="rId12" Type="http://schemas.openxmlformats.org/officeDocument/2006/relationships/image" Target="../media/image51.svg"/><Relationship Id="rId17" Type="http://schemas.openxmlformats.org/officeDocument/2006/relationships/image" Target="../media/image56.png"/><Relationship Id="rId25" Type="http://schemas.openxmlformats.org/officeDocument/2006/relationships/image" Target="../media/image64.png"/><Relationship Id="rId33" Type="http://schemas.openxmlformats.org/officeDocument/2006/relationships/image" Target="../media/image37.png"/><Relationship Id="rId2" Type="http://schemas.openxmlformats.org/officeDocument/2006/relationships/notesSlide" Target="../notesSlides/notesSlide7.xml"/><Relationship Id="rId16" Type="http://schemas.openxmlformats.org/officeDocument/2006/relationships/image" Target="../media/image55.svg"/><Relationship Id="rId20" Type="http://schemas.openxmlformats.org/officeDocument/2006/relationships/image" Target="../media/image59.svg"/><Relationship Id="rId29" Type="http://schemas.openxmlformats.org/officeDocument/2006/relationships/image" Target="../media/image20.png"/><Relationship Id="rId1" Type="http://schemas.openxmlformats.org/officeDocument/2006/relationships/slideLayout" Target="../slideLayouts/slideLayout14.xml"/><Relationship Id="rId6" Type="http://schemas.openxmlformats.org/officeDocument/2006/relationships/image" Target="../media/image45.svg"/><Relationship Id="rId11" Type="http://schemas.openxmlformats.org/officeDocument/2006/relationships/image" Target="../media/image50.png"/><Relationship Id="rId24" Type="http://schemas.openxmlformats.org/officeDocument/2006/relationships/image" Target="../media/image63.svg"/><Relationship Id="rId32" Type="http://schemas.openxmlformats.org/officeDocument/2006/relationships/image" Target="../media/image34.png"/><Relationship Id="rId5" Type="http://schemas.openxmlformats.org/officeDocument/2006/relationships/image" Target="../media/image44.png"/><Relationship Id="rId15" Type="http://schemas.openxmlformats.org/officeDocument/2006/relationships/image" Target="../media/image54.png"/><Relationship Id="rId23" Type="http://schemas.openxmlformats.org/officeDocument/2006/relationships/image" Target="../media/image62.png"/><Relationship Id="rId28" Type="http://schemas.openxmlformats.org/officeDocument/2006/relationships/image" Target="../media/image67.svg"/><Relationship Id="rId10" Type="http://schemas.openxmlformats.org/officeDocument/2006/relationships/image" Target="../media/image49.svg"/><Relationship Id="rId19" Type="http://schemas.openxmlformats.org/officeDocument/2006/relationships/image" Target="../media/image58.png"/><Relationship Id="rId31" Type="http://schemas.openxmlformats.org/officeDocument/2006/relationships/image" Target="../media/image23.png"/><Relationship Id="rId4" Type="http://schemas.openxmlformats.org/officeDocument/2006/relationships/image" Target="../media/image43.svg"/><Relationship Id="rId9" Type="http://schemas.openxmlformats.org/officeDocument/2006/relationships/image" Target="../media/image48.png"/><Relationship Id="rId14" Type="http://schemas.openxmlformats.org/officeDocument/2006/relationships/image" Target="../media/image53.svg"/><Relationship Id="rId22" Type="http://schemas.openxmlformats.org/officeDocument/2006/relationships/image" Target="../media/image61.svg"/><Relationship Id="rId27" Type="http://schemas.openxmlformats.org/officeDocument/2006/relationships/image" Target="../media/image66.png"/><Relationship Id="rId30" Type="http://schemas.openxmlformats.org/officeDocument/2006/relationships/image" Target="../media/image68.png"/><Relationship Id="rId8" Type="http://schemas.openxmlformats.org/officeDocument/2006/relationships/image" Target="../media/image47.svg"/></Relationships>
</file>

<file path=ppt/slides/_rels/slide8.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52.png"/><Relationship Id="rId7"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70.svg"/><Relationship Id="rId5" Type="http://schemas.openxmlformats.org/officeDocument/2006/relationships/image" Target="../media/image69.png"/><Relationship Id="rId4" Type="http://schemas.openxmlformats.org/officeDocument/2006/relationships/image" Target="../media/image53.svg"/></Relationships>
</file>

<file path=ppt/slides/_rels/slide9.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4.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41.png"/><Relationship Id="rId4" Type="http://schemas.openxmlformats.org/officeDocument/2006/relationships/image" Target="../media/image4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
          <p:cNvSpPr txBox="1">
            <a:spLocks noGrp="1"/>
          </p:cNvSpPr>
          <p:nvPr>
            <p:ph type="ctrTitle"/>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826A"/>
              </a:buClr>
              <a:buSzPts val="6000"/>
              <a:buFont typeface="Arial Black"/>
              <a:buNone/>
            </a:pPr>
            <a:r>
              <a:rPr lang="en-IE" dirty="0"/>
              <a:t>Pathways</a:t>
            </a:r>
            <a:endParaRPr dirty="0"/>
          </a:p>
        </p:txBody>
      </p:sp>
      <p:sp>
        <p:nvSpPr>
          <p:cNvPr id="159" name="Google Shape;159;p1"/>
          <p:cNvSpPr txBox="1">
            <a:spLocks noGrp="1"/>
          </p:cNvSpPr>
          <p:nvPr>
            <p:ph type="subTitle" idx="1"/>
          </p:nvPr>
        </p:nvSpPr>
        <p:spPr>
          <a:xfrm>
            <a:off x="547817" y="3602038"/>
            <a:ext cx="9144000" cy="165576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E1C6F3"/>
              </a:buClr>
              <a:buSzPts val="2800"/>
              <a:buNone/>
            </a:pPr>
            <a:r>
              <a:rPr lang="en-IE" dirty="0"/>
              <a:t>Second Year</a:t>
            </a:r>
          </a:p>
          <a:p>
            <a:pPr marL="0" lvl="0" indent="0" algn="l" rtl="0">
              <a:lnSpc>
                <a:spcPct val="90000"/>
              </a:lnSpc>
              <a:spcBef>
                <a:spcPts val="0"/>
              </a:spcBef>
              <a:spcAft>
                <a:spcPts val="0"/>
              </a:spcAft>
              <a:buClr>
                <a:srgbClr val="E1C6F3"/>
              </a:buClr>
              <a:buSzPts val="2800"/>
              <a:buNone/>
            </a:pPr>
            <a:r>
              <a:rPr lang="en-IE" dirty="0"/>
              <a:t>Unit 2: Educator toolkit</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Glasses outline">
            <a:extLst>
              <a:ext uri="{FF2B5EF4-FFF2-40B4-BE49-F238E27FC236}">
                <a16:creationId xmlns:a16="http://schemas.microsoft.com/office/drawing/2014/main" id="{59485A17-A1FD-9663-7BA9-9C06436EEDE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8726" y="-2179320"/>
            <a:ext cx="11345594" cy="11345594"/>
          </a:xfrm>
          <a:prstGeom prst="rect">
            <a:avLst/>
          </a:prstGeom>
        </p:spPr>
      </p:pic>
      <p:pic>
        <p:nvPicPr>
          <p:cNvPr id="25" name="Picture 24">
            <a:extLst>
              <a:ext uri="{FF2B5EF4-FFF2-40B4-BE49-F238E27FC236}">
                <a16:creationId xmlns:a16="http://schemas.microsoft.com/office/drawing/2014/main" id="{E80ADC02-1F16-8563-AEDC-6B3EC9014447}"/>
              </a:ext>
            </a:extLst>
          </p:cNvPr>
          <p:cNvPicPr>
            <a:picLocks noChangeAspect="1"/>
          </p:cNvPicPr>
          <p:nvPr/>
        </p:nvPicPr>
        <p:blipFill>
          <a:blip r:embed="rId5"/>
          <a:stretch>
            <a:fillRect/>
          </a:stretch>
        </p:blipFill>
        <p:spPr>
          <a:xfrm>
            <a:off x="223963" y="224062"/>
            <a:ext cx="11444699" cy="535473"/>
          </a:xfrm>
          <a:prstGeom prst="rect">
            <a:avLst/>
          </a:prstGeom>
        </p:spPr>
      </p:pic>
      <p:sp>
        <p:nvSpPr>
          <p:cNvPr id="6" name="Google Shape;196;p7">
            <a:extLst>
              <a:ext uri="{FF2B5EF4-FFF2-40B4-BE49-F238E27FC236}">
                <a16:creationId xmlns:a16="http://schemas.microsoft.com/office/drawing/2014/main" id="{873CE5A1-6286-B149-F9BC-9A6CD3A356BA}"/>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IE" sz="1800" b="1" i="0" u="none" strike="noStrike" kern="0" cap="none" spc="0" normalizeH="0" baseline="0" noProof="0" dirty="0">
                <a:ln>
                  <a:noFill/>
                </a:ln>
                <a:solidFill>
                  <a:srgbClr val="FFFFFF"/>
                </a:solidFill>
                <a:effectLst/>
                <a:uLnTx/>
                <a:uFillTx/>
                <a:latin typeface="Arial"/>
                <a:cs typeface="Arial"/>
                <a:sym typeface="Arial"/>
              </a:rPr>
              <a:t>Unit 2, Activity 4</a:t>
            </a:r>
          </a:p>
        </p:txBody>
      </p:sp>
      <p:sp>
        <p:nvSpPr>
          <p:cNvPr id="13" name="TextBox 12">
            <a:extLst>
              <a:ext uri="{FF2B5EF4-FFF2-40B4-BE49-F238E27FC236}">
                <a16:creationId xmlns:a16="http://schemas.microsoft.com/office/drawing/2014/main" id="{46CC5AE8-C066-9C7F-CA0D-F3AC8EC388A3}"/>
              </a:ext>
            </a:extLst>
          </p:cNvPr>
          <p:cNvSpPr txBox="1"/>
          <p:nvPr/>
        </p:nvSpPr>
        <p:spPr>
          <a:xfrm>
            <a:off x="7975586" y="3303091"/>
            <a:ext cx="1644849" cy="923330"/>
          </a:xfrm>
          <a:prstGeom prst="rect">
            <a:avLst/>
          </a:prstGeom>
          <a:noFill/>
        </p:spPr>
        <p:txBody>
          <a:bodyPr wrap="square">
            <a:prstTxWarp prst="textArchDown">
              <a:avLst>
                <a:gd name="adj" fmla="val 1064957"/>
              </a:avLst>
            </a:prstTxWarp>
            <a:spAutoFit/>
          </a:bodyPr>
          <a:lstStyle/>
          <a:p>
            <a:pPr algn="ctr"/>
            <a:r>
              <a:rPr kumimoji="0" lang="en-GB" sz="5400" b="0" i="0" u="none" strike="noStrike" kern="0" cap="none" spc="0" normalizeH="0" baseline="0" noProof="0" dirty="0">
                <a:ln>
                  <a:noFill/>
                </a:ln>
                <a:solidFill>
                  <a:schemeClr val="bg1"/>
                </a:solidFill>
                <a:effectLst/>
                <a:uLnTx/>
                <a:uFillTx/>
                <a:latin typeface="Arial"/>
                <a:cs typeface="Arial"/>
                <a:sym typeface="Arial"/>
              </a:rPr>
              <a:t>eyes</a:t>
            </a:r>
            <a:endParaRPr lang="en-GB" sz="5400" dirty="0">
              <a:solidFill>
                <a:schemeClr val="bg1"/>
              </a:solidFill>
            </a:endParaRPr>
          </a:p>
        </p:txBody>
      </p:sp>
      <p:sp>
        <p:nvSpPr>
          <p:cNvPr id="14" name="TextBox 13">
            <a:extLst>
              <a:ext uri="{FF2B5EF4-FFF2-40B4-BE49-F238E27FC236}">
                <a16:creationId xmlns:a16="http://schemas.microsoft.com/office/drawing/2014/main" id="{09126778-9ED6-23DF-E768-BC97B16F539C}"/>
              </a:ext>
            </a:extLst>
          </p:cNvPr>
          <p:cNvSpPr txBox="1"/>
          <p:nvPr/>
        </p:nvSpPr>
        <p:spPr>
          <a:xfrm>
            <a:off x="2193132" y="3317081"/>
            <a:ext cx="2264568" cy="923330"/>
          </a:xfrm>
          <a:prstGeom prst="rect">
            <a:avLst/>
          </a:prstGeom>
          <a:noFill/>
        </p:spPr>
        <p:txBody>
          <a:bodyPr wrap="square">
            <a:prstTxWarp prst="textArchDown">
              <a:avLst>
                <a:gd name="adj" fmla="val 1064957"/>
              </a:avLst>
            </a:prstTxWarp>
            <a:spAutoFit/>
          </a:bodyPr>
          <a:lstStyle/>
          <a:p>
            <a:pPr algn="ctr"/>
            <a:r>
              <a:rPr kumimoji="0" lang="en-GB" sz="5400" b="0" i="0" u="none" strike="noStrike" kern="0" cap="none" spc="0" normalizeH="0" baseline="0" noProof="0" dirty="0">
                <a:ln>
                  <a:noFill/>
                </a:ln>
                <a:solidFill>
                  <a:schemeClr val="bg1"/>
                </a:solidFill>
                <a:effectLst/>
                <a:uLnTx/>
                <a:uFillTx/>
                <a:latin typeface="Arial"/>
                <a:cs typeface="Arial"/>
                <a:sym typeface="Arial"/>
              </a:rPr>
              <a:t>teacher</a:t>
            </a:r>
            <a:endParaRPr lang="en-GB" dirty="0">
              <a:solidFill>
                <a:schemeClr val="bg1"/>
              </a:solidFill>
            </a:endParaRPr>
          </a:p>
        </p:txBody>
      </p:sp>
      <p:grpSp>
        <p:nvGrpSpPr>
          <p:cNvPr id="23" name="Group 22">
            <a:extLst>
              <a:ext uri="{FF2B5EF4-FFF2-40B4-BE49-F238E27FC236}">
                <a16:creationId xmlns:a16="http://schemas.microsoft.com/office/drawing/2014/main" id="{0C230B42-3D6F-BA4B-3600-65795FC4F1D1}"/>
              </a:ext>
            </a:extLst>
          </p:cNvPr>
          <p:cNvGrpSpPr/>
          <p:nvPr/>
        </p:nvGrpSpPr>
        <p:grpSpPr>
          <a:xfrm>
            <a:off x="11078534" y="831281"/>
            <a:ext cx="1007241" cy="1007241"/>
            <a:chOff x="11071390" y="224062"/>
            <a:chExt cx="1007241" cy="1007241"/>
          </a:xfrm>
        </p:grpSpPr>
        <p:pic>
          <p:nvPicPr>
            <p:cNvPr id="20" name="Google Shape;425;p21" descr="Shape, square&#10;&#10;Description automatically generated">
              <a:extLst>
                <a:ext uri="{FF2B5EF4-FFF2-40B4-BE49-F238E27FC236}">
                  <a16:creationId xmlns:a16="http://schemas.microsoft.com/office/drawing/2014/main" id="{BB0E7AFA-DAB6-22BE-0D7A-B8344900CBA3}"/>
                </a:ext>
              </a:extLst>
            </p:cNvPr>
            <p:cNvPicPr preferRelativeResize="0"/>
            <p:nvPr/>
          </p:nvPicPr>
          <p:blipFill rotWithShape="1">
            <a:blip r:embed="rId6">
              <a:alphaModFix/>
            </a:blip>
            <a:srcRect/>
            <a:stretch/>
          </p:blipFill>
          <p:spPr>
            <a:xfrm rot="16200000">
              <a:off x="11083543" y="316010"/>
              <a:ext cx="1007240" cy="823346"/>
            </a:xfrm>
            <a:prstGeom prst="rect">
              <a:avLst/>
            </a:prstGeom>
            <a:noFill/>
            <a:ln>
              <a:noFill/>
            </a:ln>
          </p:spPr>
        </p:pic>
        <p:pic>
          <p:nvPicPr>
            <p:cNvPr id="21" name="Google Shape;330;p19" descr="A picture containing text&#10;&#10;Description automatically generated">
              <a:extLst>
                <a:ext uri="{FF2B5EF4-FFF2-40B4-BE49-F238E27FC236}">
                  <a16:creationId xmlns:a16="http://schemas.microsoft.com/office/drawing/2014/main" id="{51457279-D2C8-815C-F200-F3F5652723F4}"/>
                </a:ext>
              </a:extLst>
            </p:cNvPr>
            <p:cNvPicPr preferRelativeResize="0"/>
            <p:nvPr/>
          </p:nvPicPr>
          <p:blipFill rotWithShape="1">
            <a:blip r:embed="rId7">
              <a:alphaModFix/>
            </a:blip>
            <a:srcRect/>
            <a:stretch/>
          </p:blipFill>
          <p:spPr>
            <a:xfrm>
              <a:off x="11071390" y="224062"/>
              <a:ext cx="1007241" cy="1007241"/>
            </a:xfrm>
            <a:prstGeom prst="rect">
              <a:avLst/>
            </a:prstGeom>
            <a:noFill/>
            <a:ln>
              <a:noFill/>
            </a:ln>
          </p:spPr>
        </p:pic>
      </p:grpSp>
    </p:spTree>
    <p:extLst>
      <p:ext uri="{BB962C8B-B14F-4D97-AF65-F5344CB8AC3E}">
        <p14:creationId xmlns:p14="http://schemas.microsoft.com/office/powerpoint/2010/main" val="62183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pic>
        <p:nvPicPr>
          <p:cNvPr id="4" name="Google Shape;26;p32">
            <a:extLst>
              <a:ext uri="{FF2B5EF4-FFF2-40B4-BE49-F238E27FC236}">
                <a16:creationId xmlns:a16="http://schemas.microsoft.com/office/drawing/2014/main" id="{4E222817-56B2-BA7C-7603-1DAFA8F085A3}"/>
              </a:ext>
            </a:extLst>
          </p:cNvPr>
          <p:cNvPicPr preferRelativeResize="0"/>
          <p:nvPr/>
        </p:nvPicPr>
        <p:blipFill rotWithShape="1">
          <a:blip r:embed="rId3">
            <a:alphaModFix/>
          </a:blip>
          <a:srcRect/>
          <a:stretch/>
        </p:blipFill>
        <p:spPr>
          <a:xfrm rot="10800000">
            <a:off x="556566" y="2859791"/>
            <a:ext cx="8561973" cy="3526722"/>
          </a:xfrm>
          <a:prstGeom prst="rect">
            <a:avLst/>
          </a:prstGeom>
          <a:noFill/>
          <a:ln>
            <a:noFill/>
          </a:ln>
        </p:spPr>
      </p:pic>
      <p:sp>
        <p:nvSpPr>
          <p:cNvPr id="3" name="Google Shape;165;p2">
            <a:extLst>
              <a:ext uri="{FF2B5EF4-FFF2-40B4-BE49-F238E27FC236}">
                <a16:creationId xmlns:a16="http://schemas.microsoft.com/office/drawing/2014/main" id="{727C3613-8AAA-E994-66B5-E0FA3705EA73}"/>
              </a:ext>
            </a:extLst>
          </p:cNvPr>
          <p:cNvSpPr txBox="1">
            <a:spLocks/>
          </p:cNvSpPr>
          <p:nvPr/>
        </p:nvSpPr>
        <p:spPr>
          <a:xfrm>
            <a:off x="840526" y="3146825"/>
            <a:ext cx="8128000" cy="234360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Clr>
                <a:srgbClr val="01334E"/>
              </a:buClr>
              <a:buSzPts val="2400"/>
            </a:pPr>
            <a:endParaRPr lang="en-IE" sz="2000" dirty="0"/>
          </a:p>
          <a:p>
            <a:pPr marL="342900" indent="-342900">
              <a:spcBef>
                <a:spcPts val="0"/>
              </a:spcBef>
              <a:buClr>
                <a:srgbClr val="9C3FD8"/>
              </a:buClr>
              <a:buFont typeface="Courier New" panose="02070309020205020404" pitchFamily="49" charset="0"/>
              <a:buChar char="o"/>
            </a:pPr>
            <a:r>
              <a:rPr lang="en-IE" sz="2000" dirty="0"/>
              <a:t>discuss the ideas of Paulo Freire and how these apply to us</a:t>
            </a:r>
          </a:p>
          <a:p>
            <a:pPr marL="342900" indent="-342900">
              <a:spcBef>
                <a:spcPts val="0"/>
              </a:spcBef>
              <a:buClr>
                <a:srgbClr val="9C3FD8"/>
              </a:buClr>
              <a:buFont typeface="Courier New" panose="02070309020205020404" pitchFamily="49" charset="0"/>
              <a:buChar char="o"/>
            </a:pPr>
            <a:r>
              <a:rPr lang="en-IE" sz="2000" dirty="0"/>
              <a:t>identify the positive personality traits or characteristics of a good educator</a:t>
            </a:r>
          </a:p>
          <a:p>
            <a:pPr marL="342900" indent="-342900">
              <a:spcBef>
                <a:spcPts val="0"/>
              </a:spcBef>
              <a:buClr>
                <a:srgbClr val="9C3FD8"/>
              </a:buClr>
              <a:buFont typeface="Courier New" panose="02070309020205020404" pitchFamily="49" charset="0"/>
              <a:buChar char="o"/>
            </a:pPr>
            <a:r>
              <a:rPr lang="en-IE" sz="2000" dirty="0"/>
              <a:t>consider the personal relevance of these and other traits or characteristics</a:t>
            </a:r>
          </a:p>
          <a:p>
            <a:pPr marL="342900" indent="-342900">
              <a:spcBef>
                <a:spcPts val="0"/>
              </a:spcBef>
              <a:buClr>
                <a:srgbClr val="9C3FD8"/>
              </a:buClr>
              <a:buFont typeface="Courier New" panose="02070309020205020404" pitchFamily="49" charset="0"/>
              <a:buChar char="o"/>
            </a:pPr>
            <a:r>
              <a:rPr lang="en-IE" sz="2000" dirty="0"/>
              <a:t>analyse a teaching approach</a:t>
            </a:r>
          </a:p>
          <a:p>
            <a:pPr marL="342900" indent="-342900">
              <a:spcBef>
                <a:spcPts val="0"/>
              </a:spcBef>
              <a:buClr>
                <a:srgbClr val="9C3FD8"/>
              </a:buClr>
              <a:buFont typeface="Courier New" panose="02070309020205020404" pitchFamily="49" charset="0"/>
              <a:buChar char="o"/>
            </a:pPr>
            <a:r>
              <a:rPr lang="en-IE" sz="2000" dirty="0"/>
              <a:t>reflect, from a teacher perspective, on what worked well and what could be improved in this unit</a:t>
            </a:r>
          </a:p>
          <a:p>
            <a:pPr marL="228600" indent="-76200">
              <a:lnSpc>
                <a:spcPct val="90000"/>
              </a:lnSpc>
              <a:buClr>
                <a:srgbClr val="01334E"/>
              </a:buClr>
              <a:buSzPts val="2400"/>
            </a:pPr>
            <a:endParaRPr lang="en-IE" dirty="0"/>
          </a:p>
        </p:txBody>
      </p:sp>
      <p:sp>
        <p:nvSpPr>
          <p:cNvPr id="8" name="TextBox 7">
            <a:extLst>
              <a:ext uri="{FF2B5EF4-FFF2-40B4-BE49-F238E27FC236}">
                <a16:creationId xmlns:a16="http://schemas.microsoft.com/office/drawing/2014/main" id="{6FA8D656-259D-2E0D-B12F-215CAEB0F67C}"/>
              </a:ext>
            </a:extLst>
          </p:cNvPr>
          <p:cNvSpPr txBox="1"/>
          <p:nvPr/>
        </p:nvSpPr>
        <p:spPr>
          <a:xfrm>
            <a:off x="2422474" y="1380479"/>
            <a:ext cx="4136370" cy="1200329"/>
          </a:xfrm>
          <a:prstGeom prst="rect">
            <a:avLst/>
          </a:prstGeom>
          <a:noFill/>
        </p:spPr>
        <p:txBody>
          <a:bodyPr wrap="square">
            <a:spAutoFit/>
          </a:bodyPr>
          <a:lstStyle/>
          <a:p>
            <a:pPr marL="0" lvl="0" indent="0" algn="ctr" rtl="0">
              <a:lnSpc>
                <a:spcPct val="90000"/>
              </a:lnSpc>
              <a:spcBef>
                <a:spcPts val="0"/>
              </a:spcBef>
              <a:spcAft>
                <a:spcPts val="0"/>
              </a:spcAft>
              <a:buClr>
                <a:srgbClr val="01334E"/>
              </a:buClr>
              <a:buSzPts val="4000"/>
              <a:buNone/>
            </a:pPr>
            <a:r>
              <a:rPr lang="en-IE" sz="2000" b="1" dirty="0"/>
              <a:t>Hello again! </a:t>
            </a:r>
          </a:p>
          <a:p>
            <a:pPr marL="0" lvl="0" indent="0" algn="ctr" rtl="0">
              <a:lnSpc>
                <a:spcPct val="90000"/>
              </a:lnSpc>
              <a:spcBef>
                <a:spcPts val="0"/>
              </a:spcBef>
              <a:spcAft>
                <a:spcPts val="0"/>
              </a:spcAft>
              <a:buClr>
                <a:srgbClr val="01334E"/>
              </a:buClr>
              <a:buSzPts val="4000"/>
              <a:buNone/>
            </a:pPr>
            <a:r>
              <a:rPr lang="en-IE" sz="2000" b="1" dirty="0"/>
              <a:t>How did you get on with Unit 2?</a:t>
            </a:r>
          </a:p>
          <a:p>
            <a:pPr marL="0" lvl="0" indent="0" algn="ctr" rtl="0">
              <a:lnSpc>
                <a:spcPct val="90000"/>
              </a:lnSpc>
              <a:spcBef>
                <a:spcPts val="0"/>
              </a:spcBef>
              <a:spcAft>
                <a:spcPts val="0"/>
              </a:spcAft>
              <a:buClr>
                <a:srgbClr val="01334E"/>
              </a:buClr>
              <a:buSzPts val="4000"/>
              <a:buNone/>
            </a:pPr>
            <a:endParaRPr lang="en-IE" sz="2000" b="1" dirty="0"/>
          </a:p>
          <a:p>
            <a:pPr marL="0" lvl="0" indent="0" algn="ctr" rtl="0">
              <a:lnSpc>
                <a:spcPct val="90000"/>
              </a:lnSpc>
              <a:spcBef>
                <a:spcPts val="0"/>
              </a:spcBef>
              <a:spcAft>
                <a:spcPts val="0"/>
              </a:spcAft>
              <a:buClr>
                <a:srgbClr val="01334E"/>
              </a:buClr>
              <a:buSzPts val="4000"/>
              <a:buNone/>
            </a:pPr>
            <a:r>
              <a:rPr lang="en-IE" sz="2000" b="1" dirty="0"/>
              <a:t>Did you learn to…?</a:t>
            </a:r>
          </a:p>
        </p:txBody>
      </p:sp>
      <p:pic>
        <p:nvPicPr>
          <p:cNvPr id="9" name="Google Shape;209;p8" descr="Icon&#10;&#10;Description automatically generated with low confidence">
            <a:extLst>
              <a:ext uri="{FF2B5EF4-FFF2-40B4-BE49-F238E27FC236}">
                <a16:creationId xmlns:a16="http://schemas.microsoft.com/office/drawing/2014/main" id="{ABFB97CF-2383-9BC7-B13C-D3F7E50981EB}"/>
              </a:ext>
            </a:extLst>
          </p:cNvPr>
          <p:cNvPicPr preferRelativeResize="0"/>
          <p:nvPr/>
        </p:nvPicPr>
        <p:blipFill rotWithShape="1">
          <a:blip r:embed="rId4">
            <a:alphaModFix/>
          </a:blip>
          <a:srcRect/>
          <a:stretch/>
        </p:blipFill>
        <p:spPr>
          <a:xfrm>
            <a:off x="2422474" y="1163649"/>
            <a:ext cx="621324" cy="433659"/>
          </a:xfrm>
          <a:prstGeom prst="rect">
            <a:avLst/>
          </a:prstGeom>
          <a:noFill/>
          <a:ln>
            <a:noFill/>
          </a:ln>
        </p:spPr>
      </p:pic>
      <p:pic>
        <p:nvPicPr>
          <p:cNvPr id="10" name="Google Shape;210;p8" descr="Icon&#10;&#10;Description automatically generated with low confidence">
            <a:extLst>
              <a:ext uri="{FF2B5EF4-FFF2-40B4-BE49-F238E27FC236}">
                <a16:creationId xmlns:a16="http://schemas.microsoft.com/office/drawing/2014/main" id="{5B0514D0-CD15-BE1A-A07B-72C7FE99D16D}"/>
              </a:ext>
            </a:extLst>
          </p:cNvPr>
          <p:cNvPicPr preferRelativeResize="0"/>
          <p:nvPr/>
        </p:nvPicPr>
        <p:blipFill rotWithShape="1">
          <a:blip r:embed="rId4">
            <a:alphaModFix/>
          </a:blip>
          <a:srcRect/>
          <a:stretch/>
        </p:blipFill>
        <p:spPr>
          <a:xfrm rot="10800000">
            <a:off x="5785338" y="2160055"/>
            <a:ext cx="621324" cy="433659"/>
          </a:xfrm>
          <a:prstGeom prst="rect">
            <a:avLst/>
          </a:prstGeom>
          <a:noFill/>
          <a:ln>
            <a:noFill/>
          </a:ln>
        </p:spPr>
      </p:pic>
      <p:sp>
        <p:nvSpPr>
          <p:cNvPr id="13" name="Google Shape;206;p8">
            <a:extLst>
              <a:ext uri="{FF2B5EF4-FFF2-40B4-BE49-F238E27FC236}">
                <a16:creationId xmlns:a16="http://schemas.microsoft.com/office/drawing/2014/main" id="{E95EEB99-BE14-AB31-172B-F1D4ADFED2D5}"/>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Clr>
                <a:srgbClr val="01334E"/>
              </a:buClr>
              <a:buSzPts val="1800"/>
            </a:pPr>
            <a:r>
              <a:rPr lang="en-IE" sz="1800" b="1" dirty="0"/>
              <a:t>Unit 2, Checking in with the learning intentions</a:t>
            </a:r>
          </a:p>
        </p:txBody>
      </p:sp>
      <p:pic>
        <p:nvPicPr>
          <p:cNvPr id="5" name="Picture 4">
            <a:extLst>
              <a:ext uri="{FF2B5EF4-FFF2-40B4-BE49-F238E27FC236}">
                <a16:creationId xmlns:a16="http://schemas.microsoft.com/office/drawing/2014/main" id="{BFAA9DCE-44BC-0E42-CA8F-C3F8FD84B8C7}"/>
              </a:ext>
            </a:extLst>
          </p:cNvPr>
          <p:cNvPicPr>
            <a:picLocks noChangeAspect="1"/>
          </p:cNvPicPr>
          <p:nvPr/>
        </p:nvPicPr>
        <p:blipFill>
          <a:blip r:embed="rId5"/>
          <a:srcRect/>
          <a:stretch/>
        </p:blipFill>
        <p:spPr>
          <a:xfrm>
            <a:off x="690512" y="1464365"/>
            <a:ext cx="1974890" cy="2002876"/>
          </a:xfrm>
          <a:prstGeom prst="rect">
            <a:avLst/>
          </a:prstGeom>
        </p:spPr>
      </p:pic>
    </p:spTree>
    <p:extLst>
      <p:ext uri="{BB962C8B-B14F-4D97-AF65-F5344CB8AC3E}">
        <p14:creationId xmlns:p14="http://schemas.microsoft.com/office/powerpoint/2010/main" val="2596979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1334E"/>
              </a:buClr>
              <a:buSzPts val="1800"/>
              <a:buFont typeface="Arial"/>
              <a:buNone/>
            </a:pPr>
            <a:r>
              <a:rPr lang="en-IE" dirty="0"/>
              <a:t>Unit 2, Extension activity</a:t>
            </a:r>
            <a:endParaRPr dirty="0"/>
          </a:p>
        </p:txBody>
      </p:sp>
      <p:sp>
        <p:nvSpPr>
          <p:cNvPr id="207" name="Google Shape;207;p8"/>
          <p:cNvSpPr txBox="1">
            <a:spLocks noGrp="1"/>
          </p:cNvSpPr>
          <p:nvPr>
            <p:ph type="body" idx="1"/>
          </p:nvPr>
        </p:nvSpPr>
        <p:spPr>
          <a:xfrm>
            <a:off x="1826914" y="1173591"/>
            <a:ext cx="3617188" cy="2227263"/>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01334E"/>
              </a:buClr>
              <a:buSzPts val="4000"/>
              <a:buNone/>
            </a:pPr>
            <a:r>
              <a:rPr lang="en-IE" sz="2000" dirty="0"/>
              <a:t>Here’s an idea for you.</a:t>
            </a:r>
          </a:p>
          <a:p>
            <a:pPr marL="0" lvl="0" indent="0" algn="ctr" rtl="0">
              <a:lnSpc>
                <a:spcPct val="90000"/>
              </a:lnSpc>
              <a:spcBef>
                <a:spcPts val="0"/>
              </a:spcBef>
              <a:spcAft>
                <a:spcPts val="0"/>
              </a:spcAft>
              <a:buClr>
                <a:srgbClr val="01334E"/>
              </a:buClr>
              <a:buSzPts val="4000"/>
              <a:buNone/>
            </a:pPr>
            <a:endParaRPr lang="en-IE" sz="2000" dirty="0"/>
          </a:p>
          <a:p>
            <a:pPr marL="0" lvl="0" indent="0" algn="ctr" rtl="0">
              <a:lnSpc>
                <a:spcPct val="90000"/>
              </a:lnSpc>
              <a:spcBef>
                <a:spcPts val="0"/>
              </a:spcBef>
              <a:spcAft>
                <a:spcPts val="0"/>
              </a:spcAft>
              <a:buClr>
                <a:srgbClr val="01334E"/>
              </a:buClr>
              <a:buSzPts val="4000"/>
              <a:buNone/>
            </a:pPr>
            <a:r>
              <a:rPr lang="en-IE" sz="2000" dirty="0"/>
              <a:t>Interview one of your teachers about a typical teaching day, from the minute they arrive in school until they finish work. </a:t>
            </a:r>
          </a:p>
          <a:p>
            <a:pPr marL="0" lvl="0" indent="0" algn="ctr" rtl="0">
              <a:lnSpc>
                <a:spcPct val="90000"/>
              </a:lnSpc>
              <a:spcBef>
                <a:spcPts val="0"/>
              </a:spcBef>
              <a:spcAft>
                <a:spcPts val="0"/>
              </a:spcAft>
              <a:buClr>
                <a:srgbClr val="01334E"/>
              </a:buClr>
              <a:buSzPts val="4000"/>
              <a:buNone/>
            </a:pPr>
            <a:endParaRPr lang="en-IE" sz="2000" dirty="0"/>
          </a:p>
          <a:p>
            <a:pPr marL="0" lvl="0" indent="0" algn="ctr" rtl="0">
              <a:lnSpc>
                <a:spcPct val="90000"/>
              </a:lnSpc>
              <a:spcBef>
                <a:spcPts val="0"/>
              </a:spcBef>
              <a:spcAft>
                <a:spcPts val="0"/>
              </a:spcAft>
              <a:buClr>
                <a:srgbClr val="01334E"/>
              </a:buClr>
              <a:buSzPts val="4000"/>
              <a:buNone/>
            </a:pPr>
            <a:r>
              <a:rPr lang="en-IE" sz="2000" dirty="0"/>
              <a:t>Compare your typical day to theirs.</a:t>
            </a:r>
          </a:p>
          <a:p>
            <a:pPr marL="0" lvl="0" indent="0" algn="ctr" rtl="0">
              <a:lnSpc>
                <a:spcPct val="90000"/>
              </a:lnSpc>
              <a:spcBef>
                <a:spcPts val="0"/>
              </a:spcBef>
              <a:spcAft>
                <a:spcPts val="0"/>
              </a:spcAft>
              <a:buClr>
                <a:srgbClr val="01334E"/>
              </a:buClr>
              <a:buSzPts val="4000"/>
              <a:buNone/>
            </a:pPr>
            <a:endParaRPr lang="en-IE" sz="2000" dirty="0"/>
          </a:p>
          <a:p>
            <a:pPr marL="0" lvl="0" indent="0" algn="ctr" rtl="0">
              <a:lnSpc>
                <a:spcPct val="90000"/>
              </a:lnSpc>
              <a:spcBef>
                <a:spcPts val="0"/>
              </a:spcBef>
              <a:spcAft>
                <a:spcPts val="0"/>
              </a:spcAft>
              <a:buClr>
                <a:srgbClr val="01334E"/>
              </a:buClr>
              <a:buSzPts val="4000"/>
              <a:buNone/>
            </a:pPr>
            <a:r>
              <a:rPr lang="en-IE" sz="2000" dirty="0"/>
              <a:t>Write a short reflection on the differences and similarities between a typical teacher and student day. If possible, get your reflection published in your school newsletter, website or similar.</a:t>
            </a:r>
          </a:p>
          <a:p>
            <a:pPr marL="0" lvl="0" indent="0" algn="ctr" rtl="0">
              <a:lnSpc>
                <a:spcPct val="90000"/>
              </a:lnSpc>
              <a:spcBef>
                <a:spcPts val="0"/>
              </a:spcBef>
              <a:spcAft>
                <a:spcPts val="0"/>
              </a:spcAft>
              <a:buClr>
                <a:srgbClr val="01334E"/>
              </a:buClr>
              <a:buSzPts val="4000"/>
              <a:buNone/>
            </a:pPr>
            <a:endParaRPr lang="en-IE" sz="1800" dirty="0"/>
          </a:p>
        </p:txBody>
      </p:sp>
      <p:pic>
        <p:nvPicPr>
          <p:cNvPr id="209" name="Google Shape;209;p8" descr="Icon&#10;&#10;Description automatically generated with low confidence"/>
          <p:cNvPicPr preferRelativeResize="0"/>
          <p:nvPr/>
        </p:nvPicPr>
        <p:blipFill rotWithShape="1">
          <a:blip r:embed="rId3">
            <a:alphaModFix/>
          </a:blip>
          <a:srcRect/>
          <a:stretch/>
        </p:blipFill>
        <p:spPr>
          <a:xfrm>
            <a:off x="1258654" y="1057548"/>
            <a:ext cx="621324" cy="433659"/>
          </a:xfrm>
          <a:prstGeom prst="rect">
            <a:avLst/>
          </a:prstGeom>
          <a:noFill/>
          <a:ln>
            <a:noFill/>
          </a:ln>
        </p:spPr>
      </p:pic>
      <p:pic>
        <p:nvPicPr>
          <p:cNvPr id="210" name="Google Shape;210;p8" descr="Icon&#10;&#10;Description automatically generated with low confidence"/>
          <p:cNvPicPr preferRelativeResize="0"/>
          <p:nvPr/>
        </p:nvPicPr>
        <p:blipFill rotWithShape="1">
          <a:blip r:embed="rId3">
            <a:alphaModFix/>
          </a:blip>
          <a:srcRect/>
          <a:stretch/>
        </p:blipFill>
        <p:spPr>
          <a:xfrm rot="10800000">
            <a:off x="5354883" y="6174009"/>
            <a:ext cx="621324" cy="433659"/>
          </a:xfrm>
          <a:prstGeom prst="rect">
            <a:avLst/>
          </a:prstGeom>
          <a:noFill/>
          <a:ln>
            <a:noFill/>
          </a:ln>
        </p:spPr>
      </p:pic>
      <p:pic>
        <p:nvPicPr>
          <p:cNvPr id="13" name="Google Shape;425;p21" descr="Shape, square&#10;&#10;Description automatically generated">
            <a:extLst>
              <a:ext uri="{FF2B5EF4-FFF2-40B4-BE49-F238E27FC236}">
                <a16:creationId xmlns:a16="http://schemas.microsoft.com/office/drawing/2014/main" id="{58859D48-28C8-0A6B-375C-067CB2866EA8}"/>
              </a:ext>
            </a:extLst>
          </p:cNvPr>
          <p:cNvPicPr preferRelativeResize="0"/>
          <p:nvPr/>
        </p:nvPicPr>
        <p:blipFill rotWithShape="1">
          <a:blip r:embed="rId4">
            <a:alphaModFix/>
          </a:blip>
          <a:srcRect/>
          <a:stretch/>
        </p:blipFill>
        <p:spPr>
          <a:xfrm rot="16200000">
            <a:off x="11066125" y="974496"/>
            <a:ext cx="1007241" cy="823346"/>
          </a:xfrm>
          <a:prstGeom prst="rect">
            <a:avLst/>
          </a:prstGeom>
          <a:noFill/>
          <a:ln>
            <a:noFill/>
          </a:ln>
        </p:spPr>
      </p:pic>
      <p:pic>
        <p:nvPicPr>
          <p:cNvPr id="2" name="Google Shape;329;p19" descr="A picture containing icon&#10;&#10;Description automatically generated">
            <a:extLst>
              <a:ext uri="{FF2B5EF4-FFF2-40B4-BE49-F238E27FC236}">
                <a16:creationId xmlns:a16="http://schemas.microsoft.com/office/drawing/2014/main" id="{AB344466-F25C-489E-E9A0-C6D64054B8C8}"/>
              </a:ext>
            </a:extLst>
          </p:cNvPr>
          <p:cNvPicPr preferRelativeResize="0"/>
          <p:nvPr/>
        </p:nvPicPr>
        <p:blipFill rotWithShape="1">
          <a:blip r:embed="rId5">
            <a:alphaModFix/>
          </a:blip>
          <a:srcRect/>
          <a:stretch/>
        </p:blipFill>
        <p:spPr>
          <a:xfrm>
            <a:off x="11066124" y="847441"/>
            <a:ext cx="1007241" cy="1007241"/>
          </a:xfrm>
          <a:prstGeom prst="rect">
            <a:avLst/>
          </a:prstGeom>
          <a:noFill/>
          <a:ln>
            <a:noFill/>
          </a:ln>
        </p:spPr>
      </p:pic>
      <p:pic>
        <p:nvPicPr>
          <p:cNvPr id="4" name="Picture 3">
            <a:extLst>
              <a:ext uri="{FF2B5EF4-FFF2-40B4-BE49-F238E27FC236}">
                <a16:creationId xmlns:a16="http://schemas.microsoft.com/office/drawing/2014/main" id="{F810324C-B420-066E-8B76-13505EFB699E}"/>
              </a:ext>
            </a:extLst>
          </p:cNvPr>
          <p:cNvPicPr>
            <a:picLocks noChangeAspect="1"/>
          </p:cNvPicPr>
          <p:nvPr/>
        </p:nvPicPr>
        <p:blipFill>
          <a:blip r:embed="rId6"/>
          <a:srcRect/>
          <a:stretch/>
        </p:blipFill>
        <p:spPr>
          <a:xfrm>
            <a:off x="6317034" y="594531"/>
            <a:ext cx="5021061" cy="5092211"/>
          </a:xfrm>
          <a:prstGeom prst="rect">
            <a:avLst/>
          </a:prstGeom>
        </p:spPr>
      </p:pic>
    </p:spTree>
    <p:extLst>
      <p:ext uri="{BB962C8B-B14F-4D97-AF65-F5344CB8AC3E}">
        <p14:creationId xmlns:p14="http://schemas.microsoft.com/office/powerpoint/2010/main" val="1173480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pic>
        <p:nvPicPr>
          <p:cNvPr id="3" name="Google Shape;425;p21" descr="Shape, square&#10;&#10;Description automatically generated">
            <a:extLst>
              <a:ext uri="{FF2B5EF4-FFF2-40B4-BE49-F238E27FC236}">
                <a16:creationId xmlns:a16="http://schemas.microsoft.com/office/drawing/2014/main" id="{4DFAA6B4-2AC8-8492-16E5-079807E602F4}"/>
              </a:ext>
            </a:extLst>
          </p:cNvPr>
          <p:cNvPicPr preferRelativeResize="0"/>
          <p:nvPr/>
        </p:nvPicPr>
        <p:blipFill rotWithShape="1">
          <a:blip r:embed="rId3">
            <a:alphaModFix/>
          </a:blip>
          <a:srcRect/>
          <a:stretch/>
        </p:blipFill>
        <p:spPr>
          <a:xfrm>
            <a:off x="618230" y="1990725"/>
            <a:ext cx="2455455" cy="2076450"/>
          </a:xfrm>
          <a:prstGeom prst="rect">
            <a:avLst/>
          </a:prstGeom>
          <a:noFill/>
          <a:ln>
            <a:noFill/>
          </a:ln>
        </p:spPr>
      </p:pic>
      <p:sp>
        <p:nvSpPr>
          <p:cNvPr id="4" name="TextBox 3">
            <a:extLst>
              <a:ext uri="{FF2B5EF4-FFF2-40B4-BE49-F238E27FC236}">
                <a16:creationId xmlns:a16="http://schemas.microsoft.com/office/drawing/2014/main" id="{CDC84E5B-4027-4E4A-E321-31121D791D39}"/>
              </a:ext>
            </a:extLst>
          </p:cNvPr>
          <p:cNvSpPr txBox="1"/>
          <p:nvPr/>
        </p:nvSpPr>
        <p:spPr>
          <a:xfrm>
            <a:off x="669849" y="2567285"/>
            <a:ext cx="2455455" cy="923330"/>
          </a:xfrm>
          <a:prstGeom prst="rect">
            <a:avLst/>
          </a:prstGeom>
          <a:noFill/>
        </p:spPr>
        <p:txBody>
          <a:bodyPr wrap="square" rtlCol="0">
            <a:spAutoFit/>
          </a:bodyPr>
          <a:lstStyle/>
          <a:p>
            <a:r>
              <a:rPr lang="en-IE" sz="1800" dirty="0"/>
              <a:t>Path Project</a:t>
            </a:r>
          </a:p>
          <a:p>
            <a:r>
              <a:rPr lang="en-IE" sz="1800" dirty="0"/>
              <a:t>Institute of Education</a:t>
            </a:r>
          </a:p>
          <a:p>
            <a:r>
              <a:rPr lang="en-IE" sz="1800" dirty="0"/>
              <a:t>Dublin City University</a:t>
            </a:r>
          </a:p>
        </p:txBody>
      </p:sp>
    </p:spTree>
    <p:extLst>
      <p:ext uri="{BB962C8B-B14F-4D97-AF65-F5344CB8AC3E}">
        <p14:creationId xmlns:p14="http://schemas.microsoft.com/office/powerpoint/2010/main" val="170112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DC973"/>
              </a:buClr>
              <a:buSzPts val="1800"/>
              <a:buFont typeface="Arial"/>
              <a:buNone/>
            </a:pPr>
            <a:r>
              <a:rPr lang="en-IE" dirty="0"/>
              <a:t>Unit 2: Strategies and Styles</a:t>
            </a:r>
            <a:endParaRPr dirty="0"/>
          </a:p>
        </p:txBody>
      </p:sp>
      <p:sp>
        <p:nvSpPr>
          <p:cNvPr id="165" name="Google Shape;165;p2"/>
          <p:cNvSpPr txBox="1">
            <a:spLocks noGrp="1"/>
          </p:cNvSpPr>
          <p:nvPr>
            <p:ph type="body" idx="1"/>
          </p:nvPr>
        </p:nvSpPr>
        <p:spPr>
          <a:xfrm>
            <a:off x="513149" y="913946"/>
            <a:ext cx="8128000" cy="234360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334E"/>
              </a:buClr>
              <a:buSzPts val="2400"/>
              <a:buNone/>
            </a:pPr>
            <a:r>
              <a:rPr lang="en-IE" sz="2000" b="1" dirty="0"/>
              <a:t>Suggested learning intentions</a:t>
            </a:r>
          </a:p>
          <a:p>
            <a:pPr marL="0" lvl="0" indent="0" algn="l" rtl="0">
              <a:lnSpc>
                <a:spcPct val="90000"/>
              </a:lnSpc>
              <a:spcBef>
                <a:spcPts val="0"/>
              </a:spcBef>
              <a:spcAft>
                <a:spcPts val="0"/>
              </a:spcAft>
              <a:buClr>
                <a:srgbClr val="01334E"/>
              </a:buClr>
              <a:buSzPts val="2400"/>
              <a:buNone/>
            </a:pPr>
            <a:endParaRPr lang="en-IE" sz="900" dirty="0"/>
          </a:p>
          <a:p>
            <a:pPr marL="0" lvl="0" indent="0" algn="l" rtl="0">
              <a:lnSpc>
                <a:spcPct val="90000"/>
              </a:lnSpc>
              <a:spcBef>
                <a:spcPts val="0"/>
              </a:spcBef>
              <a:spcAft>
                <a:spcPts val="0"/>
              </a:spcAft>
              <a:buClr>
                <a:srgbClr val="01334E"/>
              </a:buClr>
              <a:buSzPts val="2400"/>
              <a:buNone/>
            </a:pPr>
            <a:r>
              <a:rPr lang="en-IE" sz="1800" dirty="0"/>
              <a:t>We are learning to…</a:t>
            </a:r>
          </a:p>
          <a:p>
            <a:pPr marL="342900" indent="-342900">
              <a:spcBef>
                <a:spcPts val="0"/>
              </a:spcBef>
              <a:buClr>
                <a:srgbClr val="9C3FD8"/>
              </a:buClr>
              <a:buFont typeface="Courier New" panose="02070309020205020404" pitchFamily="49" charset="0"/>
              <a:buChar char="o"/>
            </a:pPr>
            <a:r>
              <a:rPr lang="en-IE" sz="1800" dirty="0"/>
              <a:t>discuss the ideas of Paulo Freire and how these apply to us</a:t>
            </a:r>
          </a:p>
          <a:p>
            <a:pPr marL="342900" indent="-342900">
              <a:spcBef>
                <a:spcPts val="0"/>
              </a:spcBef>
              <a:buClr>
                <a:srgbClr val="9C3FD8"/>
              </a:buClr>
              <a:buFont typeface="Courier New" panose="02070309020205020404" pitchFamily="49" charset="0"/>
              <a:buChar char="o"/>
            </a:pPr>
            <a:r>
              <a:rPr lang="en-IE" sz="1800" dirty="0"/>
              <a:t>identify the positive personality traits or characteristics of a good educator</a:t>
            </a:r>
          </a:p>
          <a:p>
            <a:pPr marL="342900" indent="-342900">
              <a:spcBef>
                <a:spcPts val="0"/>
              </a:spcBef>
              <a:buClr>
                <a:srgbClr val="9C3FD8"/>
              </a:buClr>
              <a:buFont typeface="Courier New" panose="02070309020205020404" pitchFamily="49" charset="0"/>
              <a:buChar char="o"/>
            </a:pPr>
            <a:r>
              <a:rPr lang="en-IE" sz="1800" dirty="0"/>
              <a:t>consider the personal relevance of these and other traits or characteristics</a:t>
            </a:r>
          </a:p>
          <a:p>
            <a:pPr marL="342900" indent="-342900">
              <a:spcBef>
                <a:spcPts val="0"/>
              </a:spcBef>
              <a:buClr>
                <a:srgbClr val="9C3FD8"/>
              </a:buClr>
              <a:buFont typeface="Courier New" panose="02070309020205020404" pitchFamily="49" charset="0"/>
              <a:buChar char="o"/>
            </a:pPr>
            <a:r>
              <a:rPr lang="en-IE" sz="1800" dirty="0"/>
              <a:t>analyse a teaching approach</a:t>
            </a:r>
          </a:p>
          <a:p>
            <a:pPr marL="342900" indent="-342900">
              <a:spcBef>
                <a:spcPts val="0"/>
              </a:spcBef>
              <a:buClr>
                <a:srgbClr val="9C3FD8"/>
              </a:buClr>
              <a:buFont typeface="Courier New" panose="02070309020205020404" pitchFamily="49" charset="0"/>
              <a:buChar char="o"/>
            </a:pPr>
            <a:r>
              <a:rPr lang="en-IE" sz="1800" dirty="0"/>
              <a:t>reflect, from a teacher perspective, on what worked well and what could be improved in this unit</a:t>
            </a:r>
          </a:p>
          <a:p>
            <a:pPr marL="0" indent="0">
              <a:spcBef>
                <a:spcPts val="0"/>
              </a:spcBef>
              <a:buNone/>
            </a:pPr>
            <a:endParaRPr lang="en-IE" sz="1900" dirty="0"/>
          </a:p>
        </p:txBody>
      </p:sp>
      <p:sp>
        <p:nvSpPr>
          <p:cNvPr id="166" name="Google Shape;166;p2"/>
          <p:cNvSpPr txBox="1">
            <a:spLocks noGrp="1"/>
          </p:cNvSpPr>
          <p:nvPr>
            <p:ph type="body" idx="2"/>
          </p:nvPr>
        </p:nvSpPr>
        <p:spPr>
          <a:xfrm>
            <a:off x="9072558" y="3006264"/>
            <a:ext cx="2909455" cy="363451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334E"/>
              </a:buClr>
              <a:buSzPts val="2000"/>
              <a:buNone/>
            </a:pPr>
            <a:r>
              <a:rPr lang="en-IE" b="1" dirty="0"/>
              <a:t>Key Skills</a:t>
            </a:r>
          </a:p>
          <a:p>
            <a:pPr marL="263525" indent="-263525">
              <a:spcBef>
                <a:spcPts val="0"/>
              </a:spcBef>
            </a:pPr>
            <a:r>
              <a:rPr lang="en-IE" dirty="0"/>
              <a:t>Being literate</a:t>
            </a:r>
          </a:p>
          <a:p>
            <a:pPr marL="263525" indent="-263525">
              <a:spcBef>
                <a:spcPts val="0"/>
              </a:spcBef>
            </a:pPr>
            <a:r>
              <a:rPr lang="en-IE" dirty="0"/>
              <a:t>Managing myself</a:t>
            </a:r>
          </a:p>
          <a:p>
            <a:pPr marL="263525" indent="-263525">
              <a:spcBef>
                <a:spcPts val="0"/>
              </a:spcBef>
            </a:pPr>
            <a:r>
              <a:rPr lang="en-IE" dirty="0"/>
              <a:t>Staying well</a:t>
            </a:r>
          </a:p>
          <a:p>
            <a:pPr marL="263525" indent="-263525">
              <a:spcBef>
                <a:spcPts val="0"/>
              </a:spcBef>
            </a:pPr>
            <a:r>
              <a:rPr lang="en-IE" dirty="0"/>
              <a:t>Managing information and thinking</a:t>
            </a:r>
          </a:p>
          <a:p>
            <a:pPr marL="263525" indent="-263525">
              <a:spcBef>
                <a:spcPts val="0"/>
              </a:spcBef>
            </a:pPr>
            <a:r>
              <a:rPr lang="en-IE" dirty="0"/>
              <a:t>Being creative</a:t>
            </a:r>
          </a:p>
          <a:p>
            <a:pPr marL="263525" indent="-263525">
              <a:spcBef>
                <a:spcPts val="0"/>
              </a:spcBef>
            </a:pPr>
            <a:r>
              <a:rPr lang="en-IE" dirty="0"/>
              <a:t>Working with others</a:t>
            </a:r>
          </a:p>
          <a:p>
            <a:pPr marL="263525" indent="-263525">
              <a:spcBef>
                <a:spcPts val="0"/>
              </a:spcBef>
            </a:pPr>
            <a:r>
              <a:rPr lang="en-IE" dirty="0"/>
              <a:t>Communicating</a:t>
            </a:r>
          </a:p>
          <a:p>
            <a:pPr marL="0" lvl="0" indent="0" algn="l" rtl="0">
              <a:lnSpc>
                <a:spcPct val="90000"/>
              </a:lnSpc>
              <a:spcBef>
                <a:spcPts val="0"/>
              </a:spcBef>
              <a:spcAft>
                <a:spcPts val="0"/>
              </a:spcAft>
              <a:buClr>
                <a:srgbClr val="01334E"/>
              </a:buClr>
              <a:buSzPts val="2000"/>
              <a:buNone/>
            </a:pPr>
            <a:endParaRPr lang="en-IE" dirty="0"/>
          </a:p>
          <a:p>
            <a:pPr marL="0" lvl="0" indent="0" algn="l" rtl="0">
              <a:lnSpc>
                <a:spcPct val="90000"/>
              </a:lnSpc>
              <a:spcBef>
                <a:spcPts val="0"/>
              </a:spcBef>
              <a:spcAft>
                <a:spcPts val="0"/>
              </a:spcAft>
              <a:buClr>
                <a:srgbClr val="01334E"/>
              </a:buClr>
              <a:buSzPts val="2000"/>
              <a:buNone/>
            </a:pPr>
            <a:endParaRPr lang="en-IE" dirty="0"/>
          </a:p>
          <a:p>
            <a:pPr marL="0" lvl="0" indent="0" algn="l" rtl="0">
              <a:lnSpc>
                <a:spcPct val="90000"/>
              </a:lnSpc>
              <a:spcBef>
                <a:spcPts val="0"/>
              </a:spcBef>
              <a:spcAft>
                <a:spcPts val="0"/>
              </a:spcAft>
              <a:buClr>
                <a:srgbClr val="01334E"/>
              </a:buClr>
              <a:buSzPts val="2000"/>
              <a:buNone/>
            </a:pPr>
            <a:endParaRPr lang="en-IE" dirty="0"/>
          </a:p>
          <a:p>
            <a:pPr marL="0" lvl="0" indent="0" algn="l" rtl="0">
              <a:lnSpc>
                <a:spcPct val="90000"/>
              </a:lnSpc>
              <a:spcBef>
                <a:spcPts val="0"/>
              </a:spcBef>
              <a:spcAft>
                <a:spcPts val="0"/>
              </a:spcAft>
              <a:buClr>
                <a:srgbClr val="01334E"/>
              </a:buClr>
              <a:buSzPts val="2000"/>
              <a:buNone/>
            </a:pPr>
            <a:endParaRPr lang="en-IE" dirty="0"/>
          </a:p>
        </p:txBody>
      </p:sp>
      <p:graphicFrame>
        <p:nvGraphicFramePr>
          <p:cNvPr id="167" name="Google Shape;167;p2"/>
          <p:cNvGraphicFramePr/>
          <p:nvPr>
            <p:extLst>
              <p:ext uri="{D42A27DB-BD31-4B8C-83A1-F6EECF244321}">
                <p14:modId xmlns:p14="http://schemas.microsoft.com/office/powerpoint/2010/main" val="3901625959"/>
              </p:ext>
            </p:extLst>
          </p:nvPr>
        </p:nvGraphicFramePr>
        <p:xfrm>
          <a:off x="513149" y="3152919"/>
          <a:ext cx="8128000" cy="3633641"/>
        </p:xfrm>
        <a:graphic>
          <a:graphicData uri="http://schemas.openxmlformats.org/drawingml/2006/table">
            <a:tbl>
              <a:tblPr firstRow="1" bandRow="1">
                <a:noFill/>
                <a:tableStyleId>{D0C22D7A-A71E-4F7F-B25F-03412A6EF1EF}</a:tableStyleId>
              </a:tblPr>
              <a:tblGrid>
                <a:gridCol w="954407">
                  <a:extLst>
                    <a:ext uri="{9D8B030D-6E8A-4147-A177-3AD203B41FA5}">
                      <a16:colId xmlns:a16="http://schemas.microsoft.com/office/drawing/2014/main" val="20000"/>
                    </a:ext>
                  </a:extLst>
                </a:gridCol>
                <a:gridCol w="1286933">
                  <a:extLst>
                    <a:ext uri="{9D8B030D-6E8A-4147-A177-3AD203B41FA5}">
                      <a16:colId xmlns:a16="http://schemas.microsoft.com/office/drawing/2014/main" val="20001"/>
                    </a:ext>
                  </a:extLst>
                </a:gridCol>
                <a:gridCol w="5886660">
                  <a:extLst>
                    <a:ext uri="{9D8B030D-6E8A-4147-A177-3AD203B41FA5}">
                      <a16:colId xmlns:a16="http://schemas.microsoft.com/office/drawing/2014/main" val="20003"/>
                    </a:ext>
                  </a:extLst>
                </a:gridCol>
              </a:tblGrid>
              <a:tr h="271752">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1" i="0" dirty="0">
                          <a:solidFill>
                            <a:srgbClr val="9C3FD8"/>
                          </a:solidFill>
                          <a:latin typeface="Arial"/>
                          <a:ea typeface="Arial"/>
                          <a:cs typeface="Arial"/>
                          <a:sym typeface="Arial"/>
                        </a:rPr>
                        <a:t>SLIDES</a:t>
                      </a:r>
                      <a:endParaRPr sz="1600" b="1"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US" sz="1600" b="1" i="0" dirty="0">
                          <a:solidFill>
                            <a:srgbClr val="9C3FD8"/>
                          </a:solidFill>
                          <a:latin typeface="Arial"/>
                          <a:cs typeface="Arial"/>
                          <a:sym typeface="Arial"/>
                        </a:rPr>
                        <a:t>ACTIVITY</a:t>
                      </a:r>
                      <a:endParaRPr sz="1600" dirty="0"/>
                    </a:p>
                  </a:txBody>
                  <a:tcPr marL="91450" marR="91450" marT="45725" marB="45725">
                    <a:solidFill>
                      <a:schemeClr val="bg1"/>
                    </a:solidFill>
                  </a:tcPr>
                </a:tc>
                <a:tc>
                  <a:txBody>
                    <a:bodyPr/>
                    <a:lstStyle/>
                    <a:p>
                      <a:pPr marL="0" marR="0" lvl="0" indent="0" algn="l" rtl="0">
                        <a:spcBef>
                          <a:spcPts val="0"/>
                        </a:spcBef>
                        <a:spcAft>
                          <a:spcPts val="0"/>
                        </a:spcAft>
                        <a:buNone/>
                      </a:pPr>
                      <a:r>
                        <a:rPr lang="en-US" sz="1600" b="1" i="0" dirty="0">
                          <a:solidFill>
                            <a:srgbClr val="9C3FD8"/>
                          </a:solidFill>
                          <a:latin typeface="Arial"/>
                          <a:ea typeface="Arial"/>
                          <a:cs typeface="Arial"/>
                          <a:sym typeface="Arial"/>
                        </a:rPr>
                        <a:t>What will we be doing?</a:t>
                      </a:r>
                      <a:endParaRPr sz="1600" dirty="0"/>
                    </a:p>
                  </a:txBody>
                  <a:tcPr marL="91450" marR="91450" marT="45725" marB="45725">
                    <a:solidFill>
                      <a:schemeClr val="bg1"/>
                    </a:solidFill>
                  </a:tcPr>
                </a:tc>
                <a:extLst>
                  <a:ext uri="{0D108BD9-81ED-4DB2-BD59-A6C34878D82A}">
                    <a16:rowId xmlns:a16="http://schemas.microsoft.com/office/drawing/2014/main" val="10000"/>
                  </a:ext>
                </a:extLst>
              </a:tr>
              <a:tr h="317117">
                <a:tc>
                  <a:txBody>
                    <a:bodyPr/>
                    <a:lstStyle/>
                    <a:p>
                      <a:pPr marL="0" marR="0" lvl="0" indent="0" algn="l" rtl="0">
                        <a:spcBef>
                          <a:spcPts val="0"/>
                        </a:spcBef>
                        <a:spcAft>
                          <a:spcPts val="0"/>
                        </a:spcAft>
                        <a:buNone/>
                      </a:pPr>
                      <a:r>
                        <a:rPr lang="en-IE" sz="1300" b="0" i="0" dirty="0">
                          <a:latin typeface="Arial"/>
                          <a:ea typeface="Arial"/>
                          <a:cs typeface="Arial"/>
                          <a:sym typeface="Arial"/>
                        </a:rPr>
                        <a:t>3</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E" sz="1300" b="0" i="0" dirty="0">
                          <a:latin typeface="Arial"/>
                          <a:ea typeface="Arial"/>
                          <a:cs typeface="Arial"/>
                          <a:sym typeface="Arial"/>
                        </a:rPr>
                        <a:t>Introduction to the icons</a:t>
                      </a:r>
                    </a:p>
                  </a:txBody>
                  <a:tcPr marL="91450" marR="91450" marT="45725" marB="45725">
                    <a:solidFill>
                      <a:schemeClr val="bg1"/>
                    </a:solidFill>
                  </a:tcPr>
                </a:tc>
                <a:extLst>
                  <a:ext uri="{0D108BD9-81ED-4DB2-BD59-A6C34878D82A}">
                    <a16:rowId xmlns:a16="http://schemas.microsoft.com/office/drawing/2014/main" val="2373047786"/>
                  </a:ext>
                </a:extLst>
              </a:tr>
              <a:tr h="317117">
                <a:tc>
                  <a:txBody>
                    <a:bodyPr/>
                    <a:lstStyle/>
                    <a:p>
                      <a:pPr marL="0" marR="0" lvl="0" indent="0" algn="l" rtl="0">
                        <a:spcBef>
                          <a:spcPts val="0"/>
                        </a:spcBef>
                        <a:spcAft>
                          <a:spcPts val="0"/>
                        </a:spcAft>
                        <a:buNone/>
                      </a:pPr>
                      <a:r>
                        <a:rPr lang="en-GB" sz="1300" b="0" i="0" dirty="0">
                          <a:latin typeface="Arial"/>
                          <a:ea typeface="Arial"/>
                          <a:cs typeface="Arial"/>
                          <a:sym typeface="Arial"/>
                        </a:rPr>
                        <a:t>4</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1</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Discussing what Paulo Freire said about the purpose of teaching and applying this to other jobs/careers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10001"/>
                  </a:ext>
                </a:extLst>
              </a:tr>
              <a:tr h="317117">
                <a:tc>
                  <a:txBody>
                    <a:bodyPr/>
                    <a:lstStyle/>
                    <a:p>
                      <a:pPr marL="0" marR="0" lvl="0" indent="0" algn="l" rtl="0">
                        <a:spcBef>
                          <a:spcPts val="0"/>
                        </a:spcBef>
                        <a:spcAft>
                          <a:spcPts val="0"/>
                        </a:spcAft>
                        <a:buNone/>
                      </a:pPr>
                      <a:r>
                        <a:rPr lang="en-GB" sz="1300" b="0" i="0" dirty="0">
                          <a:latin typeface="Arial"/>
                          <a:ea typeface="Arial"/>
                          <a:cs typeface="Arial"/>
                          <a:sym typeface="Arial"/>
                        </a:rPr>
                        <a:t>5-8</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2</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Identifying the positive personality traits or characteristics that make a good educator | Using analogies to create an ‘educator toolkit’ and analysing this as a teaching approach | considering our own positive personality traits or characteristics </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10002"/>
                  </a:ext>
                </a:extLst>
              </a:tr>
              <a:tr h="317117">
                <a:tc>
                  <a:txBody>
                    <a:bodyPr/>
                    <a:lstStyle/>
                    <a:p>
                      <a:pPr marL="0" marR="0" lvl="0" indent="0" algn="l" rtl="0">
                        <a:spcBef>
                          <a:spcPts val="0"/>
                        </a:spcBef>
                        <a:spcAft>
                          <a:spcPts val="0"/>
                        </a:spcAft>
                        <a:buNone/>
                      </a:pPr>
                      <a:r>
                        <a:rPr lang="en-GB" sz="1300" b="0" i="0" dirty="0">
                          <a:latin typeface="Arial"/>
                          <a:ea typeface="Arial"/>
                          <a:cs typeface="Arial"/>
                          <a:sym typeface="Arial"/>
                        </a:rPr>
                        <a:t>9</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3</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Discussing and critiquing what Paulo Freire said about the relationship between teaching and learning, and learning environments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10003"/>
                  </a:ext>
                </a:extLst>
              </a:tr>
              <a:tr h="317117">
                <a:tc>
                  <a:txBody>
                    <a:bodyPr/>
                    <a:lstStyle/>
                    <a:p>
                      <a:pPr marL="0" marR="0" lvl="0" indent="0" algn="l" rtl="0">
                        <a:spcBef>
                          <a:spcPts val="0"/>
                        </a:spcBef>
                        <a:spcAft>
                          <a:spcPts val="0"/>
                        </a:spcAft>
                        <a:buNone/>
                      </a:pPr>
                      <a:r>
                        <a:rPr lang="en-GB" sz="1300" dirty="0"/>
                        <a:t>10</a:t>
                      </a:r>
                      <a:endParaRPr sz="1300" dirty="0"/>
                    </a:p>
                  </a:txBody>
                  <a:tcPr marL="91450" marR="91450" marT="45725" marB="45725" anchor="ctr">
                    <a:solidFill>
                      <a:schemeClr val="bg1"/>
                    </a:solidFill>
                  </a:tcPr>
                </a:tc>
                <a:tc>
                  <a:txBody>
                    <a:bodyPr/>
                    <a:lstStyle/>
                    <a:p>
                      <a:pPr marL="0" marR="0" lvl="0" indent="0" algn="l" rtl="0">
                        <a:spcBef>
                          <a:spcPts val="0"/>
                        </a:spcBef>
                        <a:spcAft>
                          <a:spcPts val="0"/>
                        </a:spcAft>
                        <a:buNone/>
                      </a:pPr>
                      <a:r>
                        <a:rPr lang="en-GB" sz="1300" b="0" i="0" dirty="0">
                          <a:latin typeface="Arial"/>
                          <a:ea typeface="Arial"/>
                          <a:cs typeface="Arial"/>
                          <a:sym typeface="Arial"/>
                        </a:rPr>
                        <a:t>4</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300" b="0" i="0" dirty="0">
                          <a:latin typeface="Arial"/>
                          <a:ea typeface="Arial"/>
                          <a:cs typeface="Arial"/>
                          <a:sym typeface="Arial"/>
                        </a:rPr>
                        <a:t>Reflecting, from a teacher perspective, on what worked well and what could be improved for future delivery of this unit</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2263368092"/>
                  </a:ext>
                </a:extLst>
              </a:tr>
              <a:tr h="317117">
                <a:tc>
                  <a:txBody>
                    <a:bodyPr/>
                    <a:lstStyle/>
                    <a:p>
                      <a:pPr marL="0" marR="0" lvl="0" indent="0" algn="l" rtl="0">
                        <a:spcBef>
                          <a:spcPts val="0"/>
                        </a:spcBef>
                        <a:spcAft>
                          <a:spcPts val="0"/>
                        </a:spcAft>
                        <a:buNone/>
                      </a:pPr>
                      <a:r>
                        <a:rPr lang="en-GB" sz="1300" dirty="0"/>
                        <a:t>11</a:t>
                      </a:r>
                      <a:endParaRPr sz="1300" dirty="0"/>
                    </a:p>
                  </a:txBody>
                  <a:tcPr marL="91450" marR="91450" marT="45725" marB="45725" anchor="ctr">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5</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E" sz="1300" b="0" i="0" dirty="0">
                          <a:latin typeface="Arial"/>
                          <a:ea typeface="Arial"/>
                          <a:cs typeface="Arial"/>
                          <a:sym typeface="Arial"/>
                        </a:rPr>
                        <a:t>Checking in with the learning intentions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706553923"/>
                  </a:ext>
                </a:extLst>
              </a:tr>
              <a:tr h="317117">
                <a:tc>
                  <a:txBody>
                    <a:bodyPr/>
                    <a:lstStyle/>
                    <a:p>
                      <a:pPr marL="0" marR="0" lvl="0" indent="0" algn="l" rtl="0">
                        <a:spcBef>
                          <a:spcPts val="0"/>
                        </a:spcBef>
                        <a:spcAft>
                          <a:spcPts val="0"/>
                        </a:spcAft>
                        <a:buNone/>
                      </a:pPr>
                      <a:r>
                        <a:rPr lang="en-GB" sz="1300" dirty="0"/>
                        <a:t>12</a:t>
                      </a:r>
                      <a:endParaRPr sz="1300" dirty="0"/>
                    </a:p>
                  </a:txBody>
                  <a:tcPr marL="91450" marR="91450" marT="45725" marB="45725" anchor="ctr">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Extension task</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E" sz="1300" b="0" i="0" dirty="0">
                          <a:latin typeface="Arial"/>
                          <a:ea typeface="Arial"/>
                          <a:cs typeface="Arial"/>
                          <a:sym typeface="Arial"/>
                        </a:rPr>
                        <a:t>Comparing the typical day of a teacher and student</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52755288"/>
                  </a:ext>
                </a:extLst>
              </a:tr>
            </a:tbl>
          </a:graphicData>
        </a:graphic>
      </p:graphicFrame>
      <p:sp>
        <p:nvSpPr>
          <p:cNvPr id="2" name="Google Shape;28;p32">
            <a:extLst>
              <a:ext uri="{FF2B5EF4-FFF2-40B4-BE49-F238E27FC236}">
                <a16:creationId xmlns:a16="http://schemas.microsoft.com/office/drawing/2014/main" id="{683439F6-3050-228C-DE16-858292F9CF69}"/>
              </a:ext>
            </a:extLst>
          </p:cNvPr>
          <p:cNvSpPr txBox="1"/>
          <p:nvPr/>
        </p:nvSpPr>
        <p:spPr>
          <a:xfrm>
            <a:off x="9072558" y="328053"/>
            <a:ext cx="2909457" cy="35298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lt1"/>
              </a:buClr>
              <a:buSzPts val="1800"/>
              <a:buFont typeface="Arial"/>
              <a:buNone/>
            </a:pPr>
            <a:r>
              <a:rPr lang="en-US" sz="1800" b="1" i="0" u="none" strike="noStrike" cap="none" dirty="0">
                <a:solidFill>
                  <a:schemeClr val="lt1"/>
                </a:solidFill>
                <a:latin typeface="Arial"/>
                <a:ea typeface="Arial"/>
                <a:cs typeface="Arial"/>
                <a:sym typeface="Arial"/>
              </a:rPr>
              <a:t>Duration: </a:t>
            </a:r>
            <a:r>
              <a:rPr lang="en-US" sz="1800" i="0" u="none" strike="noStrike" cap="none" dirty="0">
                <a:solidFill>
                  <a:schemeClr val="lt1"/>
                </a:solidFill>
                <a:latin typeface="Arial"/>
                <a:ea typeface="Arial"/>
                <a:cs typeface="Arial"/>
                <a:sym typeface="Arial"/>
              </a:rPr>
              <a:t>Approx. </a:t>
            </a:r>
            <a:r>
              <a:rPr lang="en-US" sz="1800" dirty="0">
                <a:solidFill>
                  <a:schemeClr val="lt1"/>
                </a:solidFill>
              </a:rPr>
              <a:t>2</a:t>
            </a:r>
            <a:r>
              <a:rPr lang="en-US" sz="1800" i="0" u="none" strike="noStrike" cap="none" dirty="0">
                <a:solidFill>
                  <a:schemeClr val="lt1"/>
                </a:solidFill>
                <a:latin typeface="Arial"/>
                <a:ea typeface="Arial"/>
                <a:cs typeface="Arial"/>
                <a:sym typeface="Arial"/>
              </a:rPr>
              <a:t> hours</a:t>
            </a:r>
          </a:p>
        </p:txBody>
      </p:sp>
      <p:sp>
        <p:nvSpPr>
          <p:cNvPr id="3" name="Google Shape;29;p32">
            <a:extLst>
              <a:ext uri="{FF2B5EF4-FFF2-40B4-BE49-F238E27FC236}">
                <a16:creationId xmlns:a16="http://schemas.microsoft.com/office/drawing/2014/main" id="{A9E45EA8-2C67-963C-3F95-B2D2BE804907}"/>
              </a:ext>
            </a:extLst>
          </p:cNvPr>
          <p:cNvSpPr txBox="1"/>
          <p:nvPr/>
        </p:nvSpPr>
        <p:spPr>
          <a:xfrm>
            <a:off x="9072559" y="971098"/>
            <a:ext cx="2909455" cy="1634267"/>
          </a:xfrm>
          <a:prstGeom prst="rect">
            <a:avLst/>
          </a:prstGeom>
          <a:noFill/>
          <a:ln>
            <a:noFill/>
          </a:ln>
        </p:spPr>
        <p:txBody>
          <a:bodyPr spcFirstLastPara="1" wrap="square" lIns="91425" tIns="45700" rIns="91425" bIns="45700" anchor="ctr" anchorCtr="0">
            <a:noAutofit/>
          </a:bodyPr>
          <a:lstStyle/>
          <a:p>
            <a:pPr lvl="2">
              <a:lnSpc>
                <a:spcPct val="90000"/>
              </a:lnSpc>
              <a:buClr>
                <a:srgbClr val="01334E"/>
              </a:buClr>
              <a:buSzPts val="1800"/>
            </a:pPr>
            <a:r>
              <a:rPr lang="en-IE" sz="2000" b="1" i="0" u="none" strike="noStrike" cap="none" dirty="0">
                <a:solidFill>
                  <a:srgbClr val="01334E"/>
                </a:solidFill>
                <a:latin typeface="Arial"/>
                <a:ea typeface="Arial"/>
                <a:cs typeface="Arial"/>
                <a:sym typeface="Arial"/>
              </a:rPr>
              <a:t>Wellbeing Indicators</a:t>
            </a:r>
          </a:p>
          <a:p>
            <a:pPr marL="285750" lvl="2" indent="-285750">
              <a:lnSpc>
                <a:spcPct val="90000"/>
              </a:lnSpc>
              <a:buClr>
                <a:srgbClr val="01334E"/>
              </a:buClr>
              <a:buSzPts val="1800"/>
              <a:buFont typeface="Arial" panose="020B0604020202020204" pitchFamily="34" charset="0"/>
              <a:buChar char="•"/>
            </a:pPr>
            <a:r>
              <a:rPr lang="en-IE" sz="2000" i="0" u="none" strike="noStrike" cap="none" dirty="0">
                <a:solidFill>
                  <a:srgbClr val="01334E"/>
                </a:solidFill>
                <a:latin typeface="Arial"/>
                <a:ea typeface="Arial"/>
                <a:cs typeface="Arial"/>
                <a:sym typeface="Arial"/>
              </a:rPr>
              <a:t>Resilient</a:t>
            </a:r>
          </a:p>
          <a:p>
            <a:pPr marL="285750" lvl="2" indent="-285750">
              <a:lnSpc>
                <a:spcPct val="90000"/>
              </a:lnSpc>
              <a:buClr>
                <a:srgbClr val="01334E"/>
              </a:buClr>
              <a:buSzPts val="1800"/>
              <a:buFont typeface="Arial" panose="020B0604020202020204" pitchFamily="34" charset="0"/>
              <a:buChar char="•"/>
            </a:pPr>
            <a:r>
              <a:rPr lang="en-IE" sz="2000" dirty="0">
                <a:solidFill>
                  <a:srgbClr val="01334E"/>
                </a:solidFill>
              </a:rPr>
              <a:t>Connected</a:t>
            </a:r>
            <a:endParaRPr lang="en-IE" sz="2000" i="0" u="none" strike="noStrike" cap="none" dirty="0">
              <a:solidFill>
                <a:srgbClr val="01334E"/>
              </a:solidFill>
              <a:latin typeface="Arial"/>
              <a:ea typeface="Arial"/>
              <a:cs typeface="Arial"/>
              <a:sym typeface="Arial"/>
            </a:endParaRPr>
          </a:p>
          <a:p>
            <a:pPr marL="285750" lvl="2" indent="-285750">
              <a:lnSpc>
                <a:spcPct val="90000"/>
              </a:lnSpc>
              <a:buClr>
                <a:srgbClr val="01334E"/>
              </a:buClr>
              <a:buSzPts val="1800"/>
              <a:buFont typeface="Arial" panose="020B0604020202020204" pitchFamily="34" charset="0"/>
              <a:buChar char="•"/>
            </a:pPr>
            <a:r>
              <a:rPr lang="en-IE" sz="2000" dirty="0">
                <a:solidFill>
                  <a:srgbClr val="01334E"/>
                </a:solidFill>
              </a:rPr>
              <a:t>Respected</a:t>
            </a:r>
          </a:p>
          <a:p>
            <a:pPr marL="285750" lvl="2" indent="-285750">
              <a:lnSpc>
                <a:spcPct val="90000"/>
              </a:lnSpc>
              <a:buClr>
                <a:srgbClr val="01334E"/>
              </a:buClr>
              <a:buSzPts val="1800"/>
              <a:buFont typeface="Arial" panose="020B0604020202020204" pitchFamily="34" charset="0"/>
              <a:buChar char="•"/>
            </a:pPr>
            <a:r>
              <a:rPr lang="en-IE" sz="2000" dirty="0">
                <a:solidFill>
                  <a:srgbClr val="01334E"/>
                </a:solidFill>
              </a:rPr>
              <a:t>Aware</a:t>
            </a:r>
            <a:endParaRPr sz="2000" i="0" u="none" strike="noStrike" cap="none" dirty="0">
              <a:solidFill>
                <a:srgbClr val="01334E"/>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1334E"/>
              </a:buClr>
              <a:buSzPts val="1800"/>
              <a:buFont typeface="Arial"/>
              <a:buNone/>
            </a:pPr>
            <a:r>
              <a:rPr lang="en-IE" dirty="0"/>
              <a:t>Unit 2, Introduction</a:t>
            </a:r>
            <a:endParaRPr dirty="0"/>
          </a:p>
        </p:txBody>
      </p:sp>
      <p:sp>
        <p:nvSpPr>
          <p:cNvPr id="207" name="Google Shape;207;p8"/>
          <p:cNvSpPr txBox="1">
            <a:spLocks noGrp="1"/>
          </p:cNvSpPr>
          <p:nvPr>
            <p:ph type="body" idx="1"/>
          </p:nvPr>
        </p:nvSpPr>
        <p:spPr>
          <a:xfrm>
            <a:off x="661059" y="1330012"/>
            <a:ext cx="4969554" cy="2227263"/>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01334E"/>
              </a:buClr>
              <a:buSzPts val="4000"/>
              <a:buNone/>
            </a:pPr>
            <a:r>
              <a:rPr lang="en-IE" sz="2000" dirty="0"/>
              <a:t>Hi, I’m Liam. </a:t>
            </a:r>
          </a:p>
          <a:p>
            <a:pPr marL="0" lvl="0" indent="0" algn="ctr" rtl="0">
              <a:lnSpc>
                <a:spcPct val="90000"/>
              </a:lnSpc>
              <a:spcBef>
                <a:spcPts val="0"/>
              </a:spcBef>
              <a:spcAft>
                <a:spcPts val="0"/>
              </a:spcAft>
              <a:buClr>
                <a:srgbClr val="01334E"/>
              </a:buClr>
              <a:buSzPts val="4000"/>
              <a:buNone/>
            </a:pPr>
            <a:r>
              <a:rPr lang="en-IE" sz="2000" dirty="0"/>
              <a:t>Nice to meet you! </a:t>
            </a:r>
          </a:p>
          <a:p>
            <a:pPr marL="0" lvl="0" indent="0" algn="ctr" rtl="0">
              <a:lnSpc>
                <a:spcPct val="90000"/>
              </a:lnSpc>
              <a:spcBef>
                <a:spcPts val="0"/>
              </a:spcBef>
              <a:spcAft>
                <a:spcPts val="0"/>
              </a:spcAft>
              <a:buClr>
                <a:srgbClr val="01334E"/>
              </a:buClr>
              <a:buSzPts val="4000"/>
              <a:buNone/>
            </a:pPr>
            <a:r>
              <a:rPr lang="en-IE" sz="2000" dirty="0"/>
              <a:t>I’m here to tell you that we use icons (the small pictures below) in this unit. These will help you to understand what you will be doing during the different activities. </a:t>
            </a:r>
          </a:p>
          <a:p>
            <a:pPr marL="0" lvl="0" indent="0" algn="ctr" rtl="0">
              <a:lnSpc>
                <a:spcPct val="90000"/>
              </a:lnSpc>
              <a:spcBef>
                <a:spcPts val="0"/>
              </a:spcBef>
              <a:spcAft>
                <a:spcPts val="0"/>
              </a:spcAft>
              <a:buClr>
                <a:srgbClr val="01334E"/>
              </a:buClr>
              <a:buSzPts val="4000"/>
              <a:buNone/>
            </a:pPr>
            <a:r>
              <a:rPr lang="en-IE" sz="2000" dirty="0"/>
              <a:t>Have fun (and learn lots)!</a:t>
            </a:r>
          </a:p>
          <a:p>
            <a:pPr marL="0" lvl="0" indent="0" algn="ctr" rtl="0">
              <a:lnSpc>
                <a:spcPct val="90000"/>
              </a:lnSpc>
              <a:spcBef>
                <a:spcPts val="0"/>
              </a:spcBef>
              <a:spcAft>
                <a:spcPts val="0"/>
              </a:spcAft>
              <a:buClr>
                <a:srgbClr val="01334E"/>
              </a:buClr>
              <a:buSzPts val="4000"/>
              <a:buNone/>
            </a:pPr>
            <a:r>
              <a:rPr lang="en-IE" sz="2800" dirty="0"/>
              <a:t> </a:t>
            </a:r>
            <a:endParaRPr sz="2800" dirty="0"/>
          </a:p>
        </p:txBody>
      </p:sp>
      <p:pic>
        <p:nvPicPr>
          <p:cNvPr id="209" name="Google Shape;209;p8" descr="Icon&#10;&#10;Description automatically generated with low confidence"/>
          <p:cNvPicPr preferRelativeResize="0"/>
          <p:nvPr/>
        </p:nvPicPr>
        <p:blipFill rotWithShape="1">
          <a:blip r:embed="rId3">
            <a:alphaModFix/>
          </a:blip>
          <a:srcRect/>
          <a:stretch/>
        </p:blipFill>
        <p:spPr>
          <a:xfrm>
            <a:off x="1171983" y="1349981"/>
            <a:ext cx="685903" cy="433659"/>
          </a:xfrm>
          <a:prstGeom prst="rect">
            <a:avLst/>
          </a:prstGeom>
          <a:noFill/>
          <a:ln>
            <a:noFill/>
          </a:ln>
        </p:spPr>
      </p:pic>
      <p:pic>
        <p:nvPicPr>
          <p:cNvPr id="210" name="Google Shape;210;p8" descr="Icon&#10;&#10;Description automatically generated with low confidence"/>
          <p:cNvPicPr preferRelativeResize="0"/>
          <p:nvPr/>
        </p:nvPicPr>
        <p:blipFill rotWithShape="1">
          <a:blip r:embed="rId3">
            <a:alphaModFix/>
          </a:blip>
          <a:srcRect/>
          <a:stretch/>
        </p:blipFill>
        <p:spPr>
          <a:xfrm rot="10800000">
            <a:off x="4832632" y="3140637"/>
            <a:ext cx="685903" cy="433659"/>
          </a:xfrm>
          <a:prstGeom prst="rect">
            <a:avLst/>
          </a:prstGeom>
          <a:noFill/>
          <a:ln>
            <a:noFill/>
          </a:ln>
        </p:spPr>
      </p:pic>
      <p:pic>
        <p:nvPicPr>
          <p:cNvPr id="11" name="Google Shape;425;p21" descr="Shape, square&#10;&#10;Description automatically generated">
            <a:extLst>
              <a:ext uri="{FF2B5EF4-FFF2-40B4-BE49-F238E27FC236}">
                <a16:creationId xmlns:a16="http://schemas.microsoft.com/office/drawing/2014/main" id="{6F4A2433-C0D7-E050-42A5-81E150095675}"/>
              </a:ext>
            </a:extLst>
          </p:cNvPr>
          <p:cNvPicPr preferRelativeResize="0"/>
          <p:nvPr/>
        </p:nvPicPr>
        <p:blipFill rotWithShape="1">
          <a:blip r:embed="rId4">
            <a:alphaModFix/>
          </a:blip>
          <a:srcRect/>
          <a:stretch/>
        </p:blipFill>
        <p:spPr>
          <a:xfrm>
            <a:off x="610565" y="3893964"/>
            <a:ext cx="5181190" cy="2730755"/>
          </a:xfrm>
          <a:prstGeom prst="rect">
            <a:avLst/>
          </a:prstGeom>
          <a:noFill/>
          <a:ln>
            <a:noFill/>
          </a:ln>
        </p:spPr>
      </p:pic>
      <p:pic>
        <p:nvPicPr>
          <p:cNvPr id="5" name="Google Shape;331;p19" descr="Icon&#10;&#10;Description automatically generated">
            <a:extLst>
              <a:ext uri="{FF2B5EF4-FFF2-40B4-BE49-F238E27FC236}">
                <a16:creationId xmlns:a16="http://schemas.microsoft.com/office/drawing/2014/main" id="{3D86F3FF-16E5-0AC8-801D-82DD1743D988}"/>
              </a:ext>
            </a:extLst>
          </p:cNvPr>
          <p:cNvPicPr preferRelativeResize="0"/>
          <p:nvPr/>
        </p:nvPicPr>
        <p:blipFill rotWithShape="1">
          <a:blip r:embed="rId5">
            <a:alphaModFix/>
          </a:blip>
          <a:srcRect/>
          <a:stretch/>
        </p:blipFill>
        <p:spPr>
          <a:xfrm>
            <a:off x="602962" y="3924126"/>
            <a:ext cx="1007241" cy="1007241"/>
          </a:xfrm>
          <a:prstGeom prst="rect">
            <a:avLst/>
          </a:prstGeom>
          <a:noFill/>
          <a:ln>
            <a:noFill/>
          </a:ln>
        </p:spPr>
      </p:pic>
      <p:sp>
        <p:nvSpPr>
          <p:cNvPr id="7" name="TextBox 6">
            <a:extLst>
              <a:ext uri="{FF2B5EF4-FFF2-40B4-BE49-F238E27FC236}">
                <a16:creationId xmlns:a16="http://schemas.microsoft.com/office/drawing/2014/main" id="{AC0D6F49-76D5-690B-8740-9E7182279A8F}"/>
              </a:ext>
            </a:extLst>
          </p:cNvPr>
          <p:cNvSpPr txBox="1"/>
          <p:nvPr/>
        </p:nvSpPr>
        <p:spPr>
          <a:xfrm>
            <a:off x="1501046" y="4248997"/>
            <a:ext cx="1840832" cy="369332"/>
          </a:xfrm>
          <a:prstGeom prst="rect">
            <a:avLst/>
          </a:prstGeom>
          <a:noFill/>
        </p:spPr>
        <p:txBody>
          <a:bodyPr wrap="square" rtlCol="0">
            <a:spAutoFit/>
          </a:bodyPr>
          <a:lstStyle/>
          <a:p>
            <a:r>
              <a:rPr lang="en-IE" sz="1800" dirty="0"/>
              <a:t>Individual work</a:t>
            </a:r>
          </a:p>
        </p:txBody>
      </p:sp>
      <p:pic>
        <p:nvPicPr>
          <p:cNvPr id="13" name="Google Shape;330;p19" descr="A picture containing text&#10;&#10;Description automatically generated">
            <a:extLst>
              <a:ext uri="{FF2B5EF4-FFF2-40B4-BE49-F238E27FC236}">
                <a16:creationId xmlns:a16="http://schemas.microsoft.com/office/drawing/2014/main" id="{CE1BFD98-AC04-4F57-7FE6-09C909D514DC}"/>
              </a:ext>
            </a:extLst>
          </p:cNvPr>
          <p:cNvPicPr preferRelativeResize="0"/>
          <p:nvPr/>
        </p:nvPicPr>
        <p:blipFill rotWithShape="1">
          <a:blip r:embed="rId6">
            <a:alphaModFix/>
          </a:blip>
          <a:srcRect/>
          <a:stretch/>
        </p:blipFill>
        <p:spPr>
          <a:xfrm>
            <a:off x="602961" y="4770801"/>
            <a:ext cx="1007241" cy="1007241"/>
          </a:xfrm>
          <a:prstGeom prst="rect">
            <a:avLst/>
          </a:prstGeom>
          <a:noFill/>
          <a:ln>
            <a:noFill/>
          </a:ln>
        </p:spPr>
      </p:pic>
      <p:sp>
        <p:nvSpPr>
          <p:cNvPr id="14" name="TextBox 13">
            <a:extLst>
              <a:ext uri="{FF2B5EF4-FFF2-40B4-BE49-F238E27FC236}">
                <a16:creationId xmlns:a16="http://schemas.microsoft.com/office/drawing/2014/main" id="{75751AFA-902A-0D60-9913-180FBBBF634B}"/>
              </a:ext>
            </a:extLst>
          </p:cNvPr>
          <p:cNvSpPr txBox="1"/>
          <p:nvPr/>
        </p:nvSpPr>
        <p:spPr>
          <a:xfrm>
            <a:off x="1514934" y="5101734"/>
            <a:ext cx="1840832" cy="369332"/>
          </a:xfrm>
          <a:prstGeom prst="rect">
            <a:avLst/>
          </a:prstGeom>
          <a:noFill/>
        </p:spPr>
        <p:txBody>
          <a:bodyPr wrap="square" rtlCol="0">
            <a:spAutoFit/>
          </a:bodyPr>
          <a:lstStyle/>
          <a:p>
            <a:r>
              <a:rPr lang="en-IE" sz="1800" dirty="0"/>
              <a:t>Group work</a:t>
            </a:r>
          </a:p>
        </p:txBody>
      </p:sp>
      <p:pic>
        <p:nvPicPr>
          <p:cNvPr id="15" name="Google Shape;329;p19" descr="A picture containing icon&#10;&#10;Description automatically generated">
            <a:extLst>
              <a:ext uri="{FF2B5EF4-FFF2-40B4-BE49-F238E27FC236}">
                <a16:creationId xmlns:a16="http://schemas.microsoft.com/office/drawing/2014/main" id="{D1734177-9900-3C1C-9DA4-63B15AACF03C}"/>
              </a:ext>
            </a:extLst>
          </p:cNvPr>
          <p:cNvPicPr preferRelativeResize="0"/>
          <p:nvPr/>
        </p:nvPicPr>
        <p:blipFill rotWithShape="1">
          <a:blip r:embed="rId7">
            <a:alphaModFix/>
          </a:blip>
          <a:srcRect/>
          <a:stretch/>
        </p:blipFill>
        <p:spPr>
          <a:xfrm>
            <a:off x="3379035" y="5524081"/>
            <a:ext cx="1007241" cy="1007241"/>
          </a:xfrm>
          <a:prstGeom prst="rect">
            <a:avLst/>
          </a:prstGeom>
          <a:noFill/>
          <a:ln>
            <a:noFill/>
          </a:ln>
        </p:spPr>
      </p:pic>
      <p:sp>
        <p:nvSpPr>
          <p:cNvPr id="16" name="TextBox 15">
            <a:extLst>
              <a:ext uri="{FF2B5EF4-FFF2-40B4-BE49-F238E27FC236}">
                <a16:creationId xmlns:a16="http://schemas.microsoft.com/office/drawing/2014/main" id="{13B5AC21-A190-42B2-528D-38B971E7870D}"/>
              </a:ext>
            </a:extLst>
          </p:cNvPr>
          <p:cNvSpPr txBox="1"/>
          <p:nvPr/>
        </p:nvSpPr>
        <p:spPr>
          <a:xfrm>
            <a:off x="4255168" y="5793620"/>
            <a:ext cx="1840832" cy="646331"/>
          </a:xfrm>
          <a:prstGeom prst="rect">
            <a:avLst/>
          </a:prstGeom>
          <a:noFill/>
        </p:spPr>
        <p:txBody>
          <a:bodyPr wrap="square" rtlCol="0">
            <a:spAutoFit/>
          </a:bodyPr>
          <a:lstStyle/>
          <a:p>
            <a:r>
              <a:rPr lang="en-IE" sz="1800" dirty="0"/>
              <a:t>Extension activity</a:t>
            </a:r>
          </a:p>
        </p:txBody>
      </p:sp>
      <p:sp>
        <p:nvSpPr>
          <p:cNvPr id="21" name="TextBox 20">
            <a:extLst>
              <a:ext uri="{FF2B5EF4-FFF2-40B4-BE49-F238E27FC236}">
                <a16:creationId xmlns:a16="http://schemas.microsoft.com/office/drawing/2014/main" id="{8BC66A5D-D035-7CA5-8EBC-3687E1F7D59E}"/>
              </a:ext>
            </a:extLst>
          </p:cNvPr>
          <p:cNvSpPr txBox="1"/>
          <p:nvPr/>
        </p:nvSpPr>
        <p:spPr>
          <a:xfrm>
            <a:off x="4235816" y="4160508"/>
            <a:ext cx="1840832" cy="646331"/>
          </a:xfrm>
          <a:prstGeom prst="rect">
            <a:avLst/>
          </a:prstGeom>
          <a:noFill/>
        </p:spPr>
        <p:txBody>
          <a:bodyPr wrap="square" rtlCol="0">
            <a:spAutoFit/>
          </a:bodyPr>
          <a:lstStyle/>
          <a:p>
            <a:r>
              <a:rPr lang="en-IE" sz="1800" dirty="0"/>
              <a:t>Class discussion</a:t>
            </a:r>
          </a:p>
        </p:txBody>
      </p:sp>
      <p:pic>
        <p:nvPicPr>
          <p:cNvPr id="24" name="Picture 23" descr="Icon&#10;&#10;Description automatically generated">
            <a:extLst>
              <a:ext uri="{FF2B5EF4-FFF2-40B4-BE49-F238E27FC236}">
                <a16:creationId xmlns:a16="http://schemas.microsoft.com/office/drawing/2014/main" id="{B23E241C-496A-DBF9-0496-B6AA51936A25}"/>
              </a:ext>
            </a:extLst>
          </p:cNvPr>
          <p:cNvPicPr>
            <a:picLocks noChangeAspect="1"/>
          </p:cNvPicPr>
          <p:nvPr/>
        </p:nvPicPr>
        <p:blipFill>
          <a:blip r:embed="rId8" cstate="hqprint">
            <a:extLst>
              <a:ext uri="{28A0092B-C50C-407E-A947-70E740481C1C}">
                <a14:useLocalDpi xmlns:a14="http://schemas.microsoft.com/office/drawing/2010/main"/>
              </a:ext>
            </a:extLst>
          </a:blip>
          <a:stretch>
            <a:fillRect/>
          </a:stretch>
        </p:blipFill>
        <p:spPr>
          <a:xfrm>
            <a:off x="3349481" y="4674465"/>
            <a:ext cx="1007241" cy="1007241"/>
          </a:xfrm>
          <a:prstGeom prst="rect">
            <a:avLst/>
          </a:prstGeom>
        </p:spPr>
      </p:pic>
      <p:sp>
        <p:nvSpPr>
          <p:cNvPr id="25" name="TextBox 24">
            <a:extLst>
              <a:ext uri="{FF2B5EF4-FFF2-40B4-BE49-F238E27FC236}">
                <a16:creationId xmlns:a16="http://schemas.microsoft.com/office/drawing/2014/main" id="{782D7CEC-183B-DF31-F18F-1F03B8F3E521}"/>
              </a:ext>
            </a:extLst>
          </p:cNvPr>
          <p:cNvSpPr txBox="1"/>
          <p:nvPr/>
        </p:nvSpPr>
        <p:spPr>
          <a:xfrm>
            <a:off x="4284722" y="4973094"/>
            <a:ext cx="1840832" cy="369332"/>
          </a:xfrm>
          <a:prstGeom prst="rect">
            <a:avLst/>
          </a:prstGeom>
          <a:noFill/>
        </p:spPr>
        <p:txBody>
          <a:bodyPr wrap="square" rtlCol="0">
            <a:spAutoFit/>
          </a:bodyPr>
          <a:lstStyle/>
          <a:p>
            <a:r>
              <a:rPr lang="en-IE" sz="1800" dirty="0"/>
              <a:t>Reading</a:t>
            </a:r>
          </a:p>
        </p:txBody>
      </p:sp>
      <p:pic>
        <p:nvPicPr>
          <p:cNvPr id="26" name="Picture 25" descr="Icon&#10;&#10;Description automatically generated">
            <a:extLst>
              <a:ext uri="{FF2B5EF4-FFF2-40B4-BE49-F238E27FC236}">
                <a16:creationId xmlns:a16="http://schemas.microsoft.com/office/drawing/2014/main" id="{81E94CBC-E131-4DB9-64AC-5EAB02FA625A}"/>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3364194" y="3831083"/>
            <a:ext cx="1007241" cy="1007241"/>
          </a:xfrm>
          <a:prstGeom prst="rect">
            <a:avLst/>
          </a:prstGeom>
        </p:spPr>
      </p:pic>
      <p:pic>
        <p:nvPicPr>
          <p:cNvPr id="2" name="Picture 1">
            <a:extLst>
              <a:ext uri="{FF2B5EF4-FFF2-40B4-BE49-F238E27FC236}">
                <a16:creationId xmlns:a16="http://schemas.microsoft.com/office/drawing/2014/main" id="{E7EB4ABE-9F7B-4728-1E83-0002D76B2EF8}"/>
              </a:ext>
            </a:extLst>
          </p:cNvPr>
          <p:cNvPicPr>
            <a:picLocks noChangeAspect="1"/>
          </p:cNvPicPr>
          <p:nvPr/>
        </p:nvPicPr>
        <p:blipFill>
          <a:blip r:embed="rId10"/>
          <a:srcRect/>
          <a:stretch/>
        </p:blipFill>
        <p:spPr>
          <a:xfrm>
            <a:off x="6317034" y="594531"/>
            <a:ext cx="5021061" cy="5092211"/>
          </a:xfrm>
          <a:prstGeom prst="rect">
            <a:avLst/>
          </a:prstGeom>
        </p:spPr>
      </p:pic>
      <p:pic>
        <p:nvPicPr>
          <p:cNvPr id="4" name="Picture 3" descr="Icon&#10;&#10;Description automatically generated">
            <a:extLst>
              <a:ext uri="{FF2B5EF4-FFF2-40B4-BE49-F238E27FC236}">
                <a16:creationId xmlns:a16="http://schemas.microsoft.com/office/drawing/2014/main" id="{90D78676-4772-6B40-E196-96D738C2F64C}"/>
              </a:ext>
            </a:extLst>
          </p:cNvPr>
          <p:cNvPicPr>
            <a:picLocks noChangeAspect="1"/>
          </p:cNvPicPr>
          <p:nvPr/>
        </p:nvPicPr>
        <p:blipFill>
          <a:blip r:embed="rId11" cstate="hqprint">
            <a:extLst>
              <a:ext uri="{28A0092B-C50C-407E-A947-70E740481C1C}">
                <a14:useLocalDpi xmlns:a14="http://schemas.microsoft.com/office/drawing/2010/main"/>
              </a:ext>
            </a:extLst>
          </a:blip>
          <a:stretch>
            <a:fillRect/>
          </a:stretch>
        </p:blipFill>
        <p:spPr>
          <a:xfrm>
            <a:off x="602960" y="5594088"/>
            <a:ext cx="1007241" cy="1007241"/>
          </a:xfrm>
          <a:prstGeom prst="rect">
            <a:avLst/>
          </a:prstGeom>
        </p:spPr>
      </p:pic>
      <p:sp>
        <p:nvSpPr>
          <p:cNvPr id="6" name="TextBox 5">
            <a:extLst>
              <a:ext uri="{FF2B5EF4-FFF2-40B4-BE49-F238E27FC236}">
                <a16:creationId xmlns:a16="http://schemas.microsoft.com/office/drawing/2014/main" id="{306715A1-BC39-2631-5090-CC47DBFA06EF}"/>
              </a:ext>
            </a:extLst>
          </p:cNvPr>
          <p:cNvSpPr txBox="1"/>
          <p:nvPr/>
        </p:nvSpPr>
        <p:spPr>
          <a:xfrm>
            <a:off x="1508649" y="5940115"/>
            <a:ext cx="1840832" cy="369332"/>
          </a:xfrm>
          <a:prstGeom prst="rect">
            <a:avLst/>
          </a:prstGeom>
          <a:noFill/>
        </p:spPr>
        <p:txBody>
          <a:bodyPr wrap="square" rtlCol="0">
            <a:spAutoFit/>
          </a:bodyPr>
          <a:lstStyle/>
          <a:p>
            <a:r>
              <a:rPr lang="en-IE" sz="1800" dirty="0"/>
              <a:t>Pair work</a:t>
            </a:r>
          </a:p>
        </p:txBody>
      </p:sp>
    </p:spTree>
    <p:extLst>
      <p:ext uri="{BB962C8B-B14F-4D97-AF65-F5344CB8AC3E}">
        <p14:creationId xmlns:p14="http://schemas.microsoft.com/office/powerpoint/2010/main" val="4252853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7"/>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2, Activity 1</a:t>
            </a:r>
            <a:endParaRPr dirty="0"/>
          </a:p>
        </p:txBody>
      </p:sp>
      <p:pic>
        <p:nvPicPr>
          <p:cNvPr id="198" name="Google Shape;198;p7" descr="Icon&#10;&#10;Description automatically generated with low confidence"/>
          <p:cNvPicPr preferRelativeResize="0"/>
          <p:nvPr/>
        </p:nvPicPr>
        <p:blipFill rotWithShape="1">
          <a:blip r:embed="rId3">
            <a:alphaModFix/>
          </a:blip>
          <a:srcRect/>
          <a:stretch/>
        </p:blipFill>
        <p:spPr>
          <a:xfrm>
            <a:off x="1756285" y="1532244"/>
            <a:ext cx="621324" cy="433659"/>
          </a:xfrm>
          <a:prstGeom prst="rect">
            <a:avLst/>
          </a:prstGeom>
          <a:noFill/>
          <a:ln>
            <a:noFill/>
          </a:ln>
        </p:spPr>
      </p:pic>
      <p:pic>
        <p:nvPicPr>
          <p:cNvPr id="199" name="Google Shape;199;p7" descr="Icon&#10;&#10;Description automatically generated with low confidence"/>
          <p:cNvPicPr preferRelativeResize="0"/>
          <p:nvPr/>
        </p:nvPicPr>
        <p:blipFill rotWithShape="1">
          <a:blip r:embed="rId3">
            <a:alphaModFix/>
          </a:blip>
          <a:srcRect/>
          <a:stretch/>
        </p:blipFill>
        <p:spPr>
          <a:xfrm rot="10800000">
            <a:off x="9911871" y="2854361"/>
            <a:ext cx="621324" cy="433659"/>
          </a:xfrm>
          <a:prstGeom prst="rect">
            <a:avLst/>
          </a:prstGeom>
          <a:noFill/>
          <a:ln>
            <a:noFill/>
          </a:ln>
        </p:spPr>
      </p:pic>
      <p:pic>
        <p:nvPicPr>
          <p:cNvPr id="200" name="Google Shape;200;p7" descr="Shape, circle&#10;&#10;Description automatically generated"/>
          <p:cNvPicPr preferRelativeResize="0"/>
          <p:nvPr/>
        </p:nvPicPr>
        <p:blipFill rotWithShape="1">
          <a:blip r:embed="rId4">
            <a:alphaModFix/>
          </a:blip>
          <a:srcRect/>
          <a:stretch/>
        </p:blipFill>
        <p:spPr>
          <a:xfrm>
            <a:off x="633536" y="3883085"/>
            <a:ext cx="2473080" cy="2597029"/>
          </a:xfrm>
          <a:prstGeom prst="rect">
            <a:avLst/>
          </a:prstGeom>
          <a:noFill/>
          <a:ln>
            <a:noFill/>
          </a:ln>
        </p:spPr>
      </p:pic>
      <p:sp>
        <p:nvSpPr>
          <p:cNvPr id="8" name="Google Shape;197;p7">
            <a:extLst>
              <a:ext uri="{FF2B5EF4-FFF2-40B4-BE49-F238E27FC236}">
                <a16:creationId xmlns:a16="http://schemas.microsoft.com/office/drawing/2014/main" id="{B947CB4B-1195-37C6-4441-E71D41793D37}"/>
              </a:ext>
            </a:extLst>
          </p:cNvPr>
          <p:cNvSpPr txBox="1">
            <a:spLocks/>
          </p:cNvSpPr>
          <p:nvPr/>
        </p:nvSpPr>
        <p:spPr>
          <a:xfrm>
            <a:off x="2689794" y="1615599"/>
            <a:ext cx="7532739" cy="1077358"/>
          </a:xfrm>
          <a:prstGeom prst="rect">
            <a:avLst/>
          </a:prstGeom>
          <a:solidFill>
            <a:srgbClr val="01334E"/>
          </a:solid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90000"/>
              </a:lnSpc>
              <a:spcBef>
                <a:spcPts val="10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1pPr>
            <a:lvl2pPr marL="914400" marR="0" lvl="1"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2pPr>
            <a:lvl3pPr marL="1371600" marR="0" lvl="2"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3pPr>
            <a:lvl4pPr marL="1828800" marR="0" lvl="3"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marL="0" indent="0" algn="ctr">
              <a:lnSpc>
                <a:spcPct val="100000"/>
              </a:lnSpc>
              <a:spcBef>
                <a:spcPts val="0"/>
              </a:spcBef>
              <a:buSzPts val="4000"/>
              <a:buNone/>
            </a:pPr>
            <a:r>
              <a:rPr lang="en-GB" sz="3200" kern="100" dirty="0">
                <a:effectLst/>
                <a:latin typeface="+mn-lt"/>
                <a:ea typeface="Aptos" panose="020B0004020202020204" pitchFamily="34" charset="0"/>
                <a:cs typeface="Arial" panose="020B0604020202020204" pitchFamily="34" charset="0"/>
              </a:rPr>
              <a:t>What an educator does in teaching is to make possible for the students to become themselves.</a:t>
            </a:r>
          </a:p>
          <a:p>
            <a:pPr marL="0" indent="0" algn="ctr">
              <a:lnSpc>
                <a:spcPct val="100000"/>
              </a:lnSpc>
              <a:spcBef>
                <a:spcPts val="0"/>
              </a:spcBef>
              <a:buSzPts val="4000"/>
              <a:buNone/>
            </a:pPr>
            <a:endParaRPr lang="en-GB" sz="2000" kern="100" dirty="0">
              <a:latin typeface="+mn-lt"/>
              <a:ea typeface="Aptos" panose="020B0004020202020204" pitchFamily="34" charset="0"/>
              <a:cs typeface="Arial" panose="020B0604020202020204" pitchFamily="34" charset="0"/>
            </a:endParaRPr>
          </a:p>
          <a:p>
            <a:pPr marL="0" indent="0" algn="ctr">
              <a:lnSpc>
                <a:spcPct val="100000"/>
              </a:lnSpc>
              <a:spcBef>
                <a:spcPts val="0"/>
              </a:spcBef>
              <a:buSzPts val="4000"/>
              <a:buNone/>
            </a:pPr>
            <a:r>
              <a:rPr lang="en-GB" sz="2000" kern="100" dirty="0">
                <a:effectLst/>
                <a:latin typeface="+mn-lt"/>
                <a:ea typeface="Aptos" panose="020B0004020202020204" pitchFamily="34" charset="0"/>
                <a:cs typeface="Arial" panose="020B0604020202020204" pitchFamily="34" charset="0"/>
              </a:rPr>
              <a:t>Paulo Freire, Brazilian educator and philosopher </a:t>
            </a:r>
            <a:endParaRPr lang="en-GB" sz="2000" kern="100" dirty="0">
              <a:latin typeface="+mn-lt"/>
              <a:ea typeface="Aptos" panose="020B0004020202020204" pitchFamily="34" charset="0"/>
              <a:cs typeface="Arial" panose="020B0604020202020204" pitchFamily="34" charset="0"/>
            </a:endParaRPr>
          </a:p>
          <a:p>
            <a:pPr marL="0" indent="0" algn="ctr">
              <a:lnSpc>
                <a:spcPct val="100000"/>
              </a:lnSpc>
              <a:spcBef>
                <a:spcPts val="0"/>
              </a:spcBef>
              <a:buSzPts val="4000"/>
              <a:buFont typeface="Arial"/>
              <a:buNone/>
            </a:pPr>
            <a:endParaRPr lang="en-IE" sz="2000" dirty="0">
              <a:latin typeface="+mn-lt"/>
            </a:endParaRPr>
          </a:p>
        </p:txBody>
      </p:sp>
      <p:pic>
        <p:nvPicPr>
          <p:cNvPr id="7" name="Picture 6" descr="Reading cartoon bee">
            <a:extLst>
              <a:ext uri="{FF2B5EF4-FFF2-40B4-BE49-F238E27FC236}">
                <a16:creationId xmlns:a16="http://schemas.microsoft.com/office/drawing/2014/main" id="{80F368A4-C897-66FE-843F-83EAAFC4645B}"/>
              </a:ext>
            </a:extLst>
          </p:cNvPr>
          <p:cNvPicPr>
            <a:picLocks noChangeAspect="1"/>
          </p:cNvPicPr>
          <p:nvPr/>
        </p:nvPicPr>
        <p:blipFill>
          <a:blip r:embed="rId5"/>
          <a:stretch>
            <a:fillRect/>
          </a:stretch>
        </p:blipFill>
        <p:spPr>
          <a:xfrm>
            <a:off x="687976" y="3336036"/>
            <a:ext cx="2364199" cy="3144078"/>
          </a:xfrm>
          <a:prstGeom prst="rect">
            <a:avLst/>
          </a:prstGeom>
        </p:spPr>
      </p:pic>
      <p:grpSp>
        <p:nvGrpSpPr>
          <p:cNvPr id="9" name="Group 8">
            <a:extLst>
              <a:ext uri="{FF2B5EF4-FFF2-40B4-BE49-F238E27FC236}">
                <a16:creationId xmlns:a16="http://schemas.microsoft.com/office/drawing/2014/main" id="{D73F517D-2865-5203-6BA0-3E45A1E8C39E}"/>
              </a:ext>
            </a:extLst>
          </p:cNvPr>
          <p:cNvGrpSpPr/>
          <p:nvPr/>
        </p:nvGrpSpPr>
        <p:grpSpPr>
          <a:xfrm>
            <a:off x="6096000" y="3929335"/>
            <a:ext cx="5703603" cy="2628794"/>
            <a:chOff x="6096000" y="3929335"/>
            <a:chExt cx="5703603" cy="2628794"/>
          </a:xfrm>
        </p:grpSpPr>
        <p:pic>
          <p:nvPicPr>
            <p:cNvPr id="2" name="Picture 1" descr="Icon&#10;&#10;Description automatically generated">
              <a:extLst>
                <a:ext uri="{FF2B5EF4-FFF2-40B4-BE49-F238E27FC236}">
                  <a16:creationId xmlns:a16="http://schemas.microsoft.com/office/drawing/2014/main" id="{9CC19A17-1197-77B7-FBE6-3400522362B9}"/>
                </a:ext>
              </a:extLst>
            </p:cNvPr>
            <p:cNvPicPr>
              <a:picLocks noChangeAspect="1"/>
            </p:cNvPicPr>
            <p:nvPr/>
          </p:nvPicPr>
          <p:blipFill>
            <a:blip r:embed="rId6"/>
            <a:stretch>
              <a:fillRect/>
            </a:stretch>
          </p:blipFill>
          <p:spPr>
            <a:xfrm>
              <a:off x="6096000" y="3929335"/>
              <a:ext cx="5703603" cy="2209505"/>
            </a:xfrm>
            <a:prstGeom prst="rect">
              <a:avLst/>
            </a:prstGeom>
          </p:spPr>
        </p:pic>
        <p:sp>
          <p:nvSpPr>
            <p:cNvPr id="3" name="TextBox 2">
              <a:extLst>
                <a:ext uri="{FF2B5EF4-FFF2-40B4-BE49-F238E27FC236}">
                  <a16:creationId xmlns:a16="http://schemas.microsoft.com/office/drawing/2014/main" id="{18F79B1B-6B0C-CFCB-76E4-5F98FC3CFEF1}"/>
                </a:ext>
              </a:extLst>
            </p:cNvPr>
            <p:cNvSpPr txBox="1"/>
            <p:nvPr/>
          </p:nvSpPr>
          <p:spPr>
            <a:xfrm>
              <a:off x="6096000" y="4619137"/>
              <a:ext cx="5703603" cy="1938992"/>
            </a:xfrm>
            <a:prstGeom prst="rect">
              <a:avLst/>
            </a:prstGeom>
            <a:noFill/>
          </p:spPr>
          <p:txBody>
            <a:bodyPr wrap="square">
              <a:spAutoFit/>
            </a:bodyPr>
            <a:lstStyle/>
            <a:p>
              <a:pPr algn="ctr"/>
              <a:r>
                <a:rPr lang="en-GB" sz="2400" dirty="0">
                  <a:solidFill>
                    <a:srgbClr val="01334E"/>
                  </a:solidFill>
                </a:rPr>
                <a:t>What a </a:t>
              </a:r>
              <a:r>
                <a:rPr lang="en-GB" sz="2400" b="1" dirty="0">
                  <a:solidFill>
                    <a:srgbClr val="01334E"/>
                  </a:solidFill>
                </a:rPr>
                <a:t>[insert the title of your chosen job or career]</a:t>
              </a:r>
              <a:r>
                <a:rPr lang="en-GB" sz="2400" dirty="0">
                  <a:solidFill>
                    <a:srgbClr val="01334E"/>
                  </a:solidFill>
                </a:rPr>
                <a:t> does in </a:t>
              </a:r>
              <a:r>
                <a:rPr lang="en-GB" sz="2400" b="1" dirty="0">
                  <a:solidFill>
                    <a:srgbClr val="01334E"/>
                  </a:solidFill>
                </a:rPr>
                <a:t>[insert what a person in your chosen job or career typically does]</a:t>
              </a:r>
              <a:r>
                <a:rPr lang="en-GB" sz="2400" dirty="0">
                  <a:solidFill>
                    <a:srgbClr val="01334E"/>
                  </a:solidFill>
                </a:rPr>
                <a:t> is </a:t>
              </a:r>
              <a:r>
                <a:rPr lang="en-GB" sz="2400" b="1" dirty="0">
                  <a:solidFill>
                    <a:srgbClr val="01334E"/>
                  </a:solidFill>
                </a:rPr>
                <a:t>[finish the sentence]</a:t>
              </a:r>
              <a:r>
                <a:rPr lang="en-GB" sz="2400" dirty="0">
                  <a:solidFill>
                    <a:srgbClr val="01334E"/>
                  </a:solidFill>
                </a:rPr>
                <a:t>.</a:t>
              </a:r>
            </a:p>
          </p:txBody>
        </p:sp>
      </p:grpSp>
      <p:grpSp>
        <p:nvGrpSpPr>
          <p:cNvPr id="16" name="Group 15">
            <a:extLst>
              <a:ext uri="{FF2B5EF4-FFF2-40B4-BE49-F238E27FC236}">
                <a16:creationId xmlns:a16="http://schemas.microsoft.com/office/drawing/2014/main" id="{A8E2F645-0C2B-828E-36D9-0A29637DFB92}"/>
              </a:ext>
            </a:extLst>
          </p:cNvPr>
          <p:cNvGrpSpPr/>
          <p:nvPr/>
        </p:nvGrpSpPr>
        <p:grpSpPr>
          <a:xfrm>
            <a:off x="11111178" y="741832"/>
            <a:ext cx="1007242" cy="2401907"/>
            <a:chOff x="11111178" y="741832"/>
            <a:chExt cx="1007242" cy="2401907"/>
          </a:xfrm>
        </p:grpSpPr>
        <p:pic>
          <p:nvPicPr>
            <p:cNvPr id="4" name="Google Shape;425;p21" descr="Shape, square&#10;&#10;Description automatically generated">
              <a:extLst>
                <a:ext uri="{FF2B5EF4-FFF2-40B4-BE49-F238E27FC236}">
                  <a16:creationId xmlns:a16="http://schemas.microsoft.com/office/drawing/2014/main" id="{BF2C6ED1-1F41-4F5C-6217-63CA541AB821}"/>
                </a:ext>
              </a:extLst>
            </p:cNvPr>
            <p:cNvPicPr preferRelativeResize="0"/>
            <p:nvPr/>
          </p:nvPicPr>
          <p:blipFill rotWithShape="1">
            <a:blip r:embed="rId7">
              <a:alphaModFix/>
            </a:blip>
            <a:srcRect/>
            <a:stretch/>
          </p:blipFill>
          <p:spPr>
            <a:xfrm rot="16200000">
              <a:off x="10510048" y="1587131"/>
              <a:ext cx="2209505" cy="823346"/>
            </a:xfrm>
            <a:prstGeom prst="rect">
              <a:avLst/>
            </a:prstGeom>
            <a:noFill/>
            <a:ln>
              <a:noFill/>
            </a:ln>
          </p:spPr>
        </p:pic>
        <p:pic>
          <p:nvPicPr>
            <p:cNvPr id="12" name="Google Shape;331;p19" descr="Icon&#10;&#10;Description automatically generated">
              <a:extLst>
                <a:ext uri="{FF2B5EF4-FFF2-40B4-BE49-F238E27FC236}">
                  <a16:creationId xmlns:a16="http://schemas.microsoft.com/office/drawing/2014/main" id="{78C5DD6D-2AF8-ACBE-8CCD-27742EFC7598}"/>
                </a:ext>
              </a:extLst>
            </p:cNvPr>
            <p:cNvPicPr preferRelativeResize="0"/>
            <p:nvPr/>
          </p:nvPicPr>
          <p:blipFill rotWithShape="1">
            <a:blip r:embed="rId8">
              <a:alphaModFix/>
            </a:blip>
            <a:srcRect/>
            <a:stretch/>
          </p:blipFill>
          <p:spPr>
            <a:xfrm>
              <a:off x="11111178" y="2136498"/>
              <a:ext cx="1007241" cy="1007241"/>
            </a:xfrm>
            <a:prstGeom prst="rect">
              <a:avLst/>
            </a:prstGeom>
            <a:noFill/>
            <a:ln>
              <a:noFill/>
            </a:ln>
          </p:spPr>
        </p:pic>
        <p:pic>
          <p:nvPicPr>
            <p:cNvPr id="14" name="Picture 13" descr="Icon&#10;&#10;Description automatically generated">
              <a:extLst>
                <a:ext uri="{FF2B5EF4-FFF2-40B4-BE49-F238E27FC236}">
                  <a16:creationId xmlns:a16="http://schemas.microsoft.com/office/drawing/2014/main" id="{6912BEFC-9983-5B1B-A348-129F8A90E214}"/>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11111178" y="1397671"/>
              <a:ext cx="1007241" cy="1007241"/>
            </a:xfrm>
            <a:prstGeom prst="rect">
              <a:avLst/>
            </a:prstGeom>
          </p:spPr>
        </p:pic>
        <p:pic>
          <p:nvPicPr>
            <p:cNvPr id="13" name="Picture 12" descr="Icon&#10;&#10;Description automatically generated">
              <a:extLst>
                <a:ext uri="{FF2B5EF4-FFF2-40B4-BE49-F238E27FC236}">
                  <a16:creationId xmlns:a16="http://schemas.microsoft.com/office/drawing/2014/main" id="{3228F83C-275E-97EF-812B-17B272F51948}"/>
                </a:ext>
              </a:extLst>
            </p:cNvPr>
            <p:cNvPicPr>
              <a:picLocks noChangeAspect="1"/>
            </p:cNvPicPr>
            <p:nvPr/>
          </p:nvPicPr>
          <p:blipFill>
            <a:blip r:embed="rId10" cstate="hqprint">
              <a:extLst>
                <a:ext uri="{28A0092B-C50C-407E-A947-70E740481C1C}">
                  <a14:useLocalDpi xmlns:a14="http://schemas.microsoft.com/office/drawing/2010/main"/>
                </a:ext>
              </a:extLst>
            </a:blip>
            <a:stretch>
              <a:fillRect/>
            </a:stretch>
          </p:blipFill>
          <p:spPr>
            <a:xfrm>
              <a:off x="11111179" y="741832"/>
              <a:ext cx="1007241" cy="1007241"/>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B24CB-7807-A24A-23C7-7965FE123877}"/>
              </a:ext>
            </a:extLst>
          </p:cNvPr>
          <p:cNvSpPr>
            <a:spLocks noGrp="1"/>
          </p:cNvSpPr>
          <p:nvPr>
            <p:ph type="title"/>
          </p:nvPr>
        </p:nvSpPr>
        <p:spPr/>
        <p:txBody>
          <a:bodyPr/>
          <a:lstStyle/>
          <a:p>
            <a:r>
              <a:rPr lang="en-US" dirty="0"/>
              <a:t>Unit 2, Activity 2</a:t>
            </a:r>
          </a:p>
        </p:txBody>
      </p:sp>
      <p:sp>
        <p:nvSpPr>
          <p:cNvPr id="3" name="Content Placeholder 2">
            <a:extLst>
              <a:ext uri="{FF2B5EF4-FFF2-40B4-BE49-F238E27FC236}">
                <a16:creationId xmlns:a16="http://schemas.microsoft.com/office/drawing/2014/main" id="{3F7C2579-CB8E-4A0A-EA7B-C443792F047E}"/>
              </a:ext>
            </a:extLst>
          </p:cNvPr>
          <p:cNvSpPr>
            <a:spLocks noGrp="1"/>
          </p:cNvSpPr>
          <p:nvPr>
            <p:ph idx="1"/>
          </p:nvPr>
        </p:nvSpPr>
        <p:spPr/>
        <p:txBody>
          <a:bodyPr/>
          <a:lstStyle/>
          <a:p>
            <a:pPr marL="0" indent="0">
              <a:buNone/>
            </a:pPr>
            <a:r>
              <a:rPr lang="en-US" sz="1900" dirty="0"/>
              <a:t>On your own, think about one educator who inspired (or inspires) and was (or is) a positive influence in your life. </a:t>
            </a:r>
          </a:p>
          <a:p>
            <a:pPr marL="0" indent="0">
              <a:buNone/>
            </a:pPr>
            <a:r>
              <a:rPr lang="en-US" sz="1900" dirty="0"/>
              <a:t>Try to identify exactly what in their personality or character makes them a good educator.</a:t>
            </a:r>
          </a:p>
        </p:txBody>
      </p:sp>
      <p:sp>
        <p:nvSpPr>
          <p:cNvPr id="4" name="Content Placeholder 3">
            <a:extLst>
              <a:ext uri="{FF2B5EF4-FFF2-40B4-BE49-F238E27FC236}">
                <a16:creationId xmlns:a16="http://schemas.microsoft.com/office/drawing/2014/main" id="{04B51C21-2835-36C1-2466-7146EB844A2B}"/>
              </a:ext>
            </a:extLst>
          </p:cNvPr>
          <p:cNvSpPr>
            <a:spLocks noGrp="1"/>
          </p:cNvSpPr>
          <p:nvPr>
            <p:ph idx="10"/>
          </p:nvPr>
        </p:nvSpPr>
        <p:spPr/>
        <p:txBody>
          <a:bodyPr/>
          <a:lstStyle/>
          <a:p>
            <a:pPr marL="0" indent="0">
              <a:buNone/>
            </a:pPr>
            <a:r>
              <a:rPr lang="en-US" sz="2000" dirty="0"/>
              <a:t>Share your thoughts with one other person.</a:t>
            </a:r>
          </a:p>
          <a:p>
            <a:pPr marL="0" indent="0">
              <a:buNone/>
            </a:pPr>
            <a:r>
              <a:rPr lang="en-US" sz="2000" dirty="0"/>
              <a:t>Work together to create a list of the standout personality traits or characteristics of your two inspiring educators.</a:t>
            </a:r>
          </a:p>
        </p:txBody>
      </p:sp>
      <p:sp>
        <p:nvSpPr>
          <p:cNvPr id="5" name="Content Placeholder 4">
            <a:extLst>
              <a:ext uri="{FF2B5EF4-FFF2-40B4-BE49-F238E27FC236}">
                <a16:creationId xmlns:a16="http://schemas.microsoft.com/office/drawing/2014/main" id="{9BED93BD-0C75-AEB6-79A0-7F07C3BCBCA3}"/>
              </a:ext>
            </a:extLst>
          </p:cNvPr>
          <p:cNvSpPr>
            <a:spLocks noGrp="1"/>
          </p:cNvSpPr>
          <p:nvPr>
            <p:ph idx="11"/>
          </p:nvPr>
        </p:nvSpPr>
        <p:spPr/>
        <p:txBody>
          <a:bodyPr/>
          <a:lstStyle/>
          <a:p>
            <a:pPr marL="0" indent="0">
              <a:buNone/>
            </a:pPr>
            <a:r>
              <a:rPr lang="en-US" sz="2000" dirty="0"/>
              <a:t>In small groups, discuss what your four educators have in common. </a:t>
            </a:r>
          </a:p>
          <a:p>
            <a:pPr marL="0" indent="0">
              <a:buNone/>
            </a:pPr>
            <a:r>
              <a:rPr lang="en-US" sz="2000" dirty="0"/>
              <a:t>Combine your lists of the personality traits or characteristics that make a good educator.</a:t>
            </a:r>
          </a:p>
          <a:p>
            <a:pPr marL="0" indent="0">
              <a:buNone/>
            </a:pPr>
            <a:endParaRPr lang="en-US" sz="2000" dirty="0"/>
          </a:p>
        </p:txBody>
      </p:sp>
      <p:grpSp>
        <p:nvGrpSpPr>
          <p:cNvPr id="12" name="Group 11">
            <a:extLst>
              <a:ext uri="{FF2B5EF4-FFF2-40B4-BE49-F238E27FC236}">
                <a16:creationId xmlns:a16="http://schemas.microsoft.com/office/drawing/2014/main" id="{4B1AEBF2-2695-2385-3EF8-80C32C67FEFD}"/>
              </a:ext>
            </a:extLst>
          </p:cNvPr>
          <p:cNvGrpSpPr/>
          <p:nvPr/>
        </p:nvGrpSpPr>
        <p:grpSpPr>
          <a:xfrm>
            <a:off x="11111176" y="217201"/>
            <a:ext cx="1013443" cy="2398439"/>
            <a:chOff x="11111176" y="217201"/>
            <a:chExt cx="1013443" cy="2398439"/>
          </a:xfrm>
        </p:grpSpPr>
        <p:pic>
          <p:nvPicPr>
            <p:cNvPr id="7" name="Google Shape;425;p21" descr="Shape, square&#10;&#10;Description automatically generated">
              <a:extLst>
                <a:ext uri="{FF2B5EF4-FFF2-40B4-BE49-F238E27FC236}">
                  <a16:creationId xmlns:a16="http://schemas.microsoft.com/office/drawing/2014/main" id="{1D8BFB7F-BAEC-830B-79A3-21811D7AD0D3}"/>
                </a:ext>
              </a:extLst>
            </p:cNvPr>
            <p:cNvPicPr preferRelativeResize="0"/>
            <p:nvPr/>
          </p:nvPicPr>
          <p:blipFill rotWithShape="1">
            <a:blip r:embed="rId3">
              <a:alphaModFix/>
            </a:blip>
            <a:srcRect/>
            <a:stretch/>
          </p:blipFill>
          <p:spPr>
            <a:xfrm rot="16200000">
              <a:off x="10510045" y="959146"/>
              <a:ext cx="2209505" cy="823346"/>
            </a:xfrm>
            <a:prstGeom prst="rect">
              <a:avLst/>
            </a:prstGeom>
            <a:noFill/>
            <a:ln>
              <a:noFill/>
            </a:ln>
          </p:spPr>
        </p:pic>
        <p:pic>
          <p:nvPicPr>
            <p:cNvPr id="8" name="Google Shape;331;p19" descr="Icon&#10;&#10;Description automatically generated">
              <a:extLst>
                <a:ext uri="{FF2B5EF4-FFF2-40B4-BE49-F238E27FC236}">
                  <a16:creationId xmlns:a16="http://schemas.microsoft.com/office/drawing/2014/main" id="{88520296-8036-24FF-83D5-6EC0146021FB}"/>
                </a:ext>
              </a:extLst>
            </p:cNvPr>
            <p:cNvPicPr preferRelativeResize="0"/>
            <p:nvPr/>
          </p:nvPicPr>
          <p:blipFill rotWithShape="1">
            <a:blip r:embed="rId4">
              <a:alphaModFix/>
            </a:blip>
            <a:srcRect/>
            <a:stretch/>
          </p:blipFill>
          <p:spPr>
            <a:xfrm>
              <a:off x="11111176" y="217201"/>
              <a:ext cx="1007241" cy="1007241"/>
            </a:xfrm>
            <a:prstGeom prst="rect">
              <a:avLst/>
            </a:prstGeom>
            <a:noFill/>
            <a:ln>
              <a:noFill/>
            </a:ln>
          </p:spPr>
        </p:pic>
        <p:pic>
          <p:nvPicPr>
            <p:cNvPr id="9" name="Picture 8" descr="Icon&#10;&#10;Description automatically generated">
              <a:extLst>
                <a:ext uri="{FF2B5EF4-FFF2-40B4-BE49-F238E27FC236}">
                  <a16:creationId xmlns:a16="http://schemas.microsoft.com/office/drawing/2014/main" id="{72B1E383-0D43-0BDE-64A3-3CDB26674AD5}"/>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111176" y="936134"/>
              <a:ext cx="1007241" cy="1007241"/>
            </a:xfrm>
            <a:prstGeom prst="rect">
              <a:avLst/>
            </a:prstGeom>
          </p:spPr>
        </p:pic>
        <p:pic>
          <p:nvPicPr>
            <p:cNvPr id="11" name="Google Shape;330;p19" descr="A picture containing text&#10;&#10;Description automatically generated">
              <a:extLst>
                <a:ext uri="{FF2B5EF4-FFF2-40B4-BE49-F238E27FC236}">
                  <a16:creationId xmlns:a16="http://schemas.microsoft.com/office/drawing/2014/main" id="{D1EFF009-F07C-E89A-3F35-A0F0098586B2}"/>
                </a:ext>
              </a:extLst>
            </p:cNvPr>
            <p:cNvPicPr preferRelativeResize="0"/>
            <p:nvPr/>
          </p:nvPicPr>
          <p:blipFill rotWithShape="1">
            <a:blip r:embed="rId6">
              <a:alphaModFix/>
            </a:blip>
            <a:srcRect/>
            <a:stretch/>
          </p:blipFill>
          <p:spPr>
            <a:xfrm>
              <a:off x="11117378" y="1608399"/>
              <a:ext cx="1007241" cy="1007241"/>
            </a:xfrm>
            <a:prstGeom prst="rect">
              <a:avLst/>
            </a:prstGeom>
            <a:noFill/>
            <a:ln>
              <a:noFill/>
            </a:ln>
          </p:spPr>
        </p:pic>
      </p:grpSp>
    </p:spTree>
    <p:extLst>
      <p:ext uri="{BB962C8B-B14F-4D97-AF65-F5344CB8AC3E}">
        <p14:creationId xmlns:p14="http://schemas.microsoft.com/office/powerpoint/2010/main" val="2909280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ape, square&#10;&#10;Description automatically generated">
            <a:extLst>
              <a:ext uri="{FF2B5EF4-FFF2-40B4-BE49-F238E27FC236}">
                <a16:creationId xmlns:a16="http://schemas.microsoft.com/office/drawing/2014/main" id="{8D4700C5-1841-2453-0403-76BC6ABAB443}"/>
              </a:ext>
            </a:extLst>
          </p:cNvPr>
          <p:cNvPicPr>
            <a:picLocks noChangeAspect="1"/>
          </p:cNvPicPr>
          <p:nvPr/>
        </p:nvPicPr>
        <p:blipFill>
          <a:blip r:embed="rId3"/>
          <a:stretch>
            <a:fillRect/>
          </a:stretch>
        </p:blipFill>
        <p:spPr>
          <a:xfrm>
            <a:off x="194195" y="236607"/>
            <a:ext cx="3689839" cy="2581308"/>
          </a:xfrm>
          <a:prstGeom prst="rect">
            <a:avLst/>
          </a:prstGeom>
        </p:spPr>
      </p:pic>
      <p:sp>
        <p:nvSpPr>
          <p:cNvPr id="3" name="TextBox 2">
            <a:extLst>
              <a:ext uri="{FF2B5EF4-FFF2-40B4-BE49-F238E27FC236}">
                <a16:creationId xmlns:a16="http://schemas.microsoft.com/office/drawing/2014/main" id="{C77AA390-76DF-2274-A8A1-462FC0A32835}"/>
              </a:ext>
            </a:extLst>
          </p:cNvPr>
          <p:cNvSpPr txBox="1"/>
          <p:nvPr/>
        </p:nvSpPr>
        <p:spPr>
          <a:xfrm>
            <a:off x="456499" y="423037"/>
            <a:ext cx="3165230" cy="2308324"/>
          </a:xfrm>
          <a:prstGeom prst="rect">
            <a:avLst/>
          </a:prstGeom>
          <a:noFill/>
        </p:spPr>
        <p:txBody>
          <a:bodyPr wrap="square" rtlCol="0">
            <a:spAutoFit/>
          </a:bodyPr>
          <a:lstStyle/>
          <a:p>
            <a:r>
              <a:rPr lang="en-GB" sz="1800" dirty="0"/>
              <a:t>[I had] an exceptional teacher and year head who helped me (a young lad from a council estate/DEIS school) believe [I] could go on to be the first in [my] family to go to university and become a teacher.</a:t>
            </a:r>
          </a:p>
        </p:txBody>
      </p:sp>
      <p:pic>
        <p:nvPicPr>
          <p:cNvPr id="4" name="Picture 3" descr="Shape, square&#10;&#10;Description automatically generated">
            <a:extLst>
              <a:ext uri="{FF2B5EF4-FFF2-40B4-BE49-F238E27FC236}">
                <a16:creationId xmlns:a16="http://schemas.microsoft.com/office/drawing/2014/main" id="{05003CB9-4862-6257-FE97-07687D065373}"/>
              </a:ext>
            </a:extLst>
          </p:cNvPr>
          <p:cNvPicPr>
            <a:picLocks noChangeAspect="1"/>
          </p:cNvPicPr>
          <p:nvPr/>
        </p:nvPicPr>
        <p:blipFill>
          <a:blip r:embed="rId3"/>
          <a:stretch>
            <a:fillRect/>
          </a:stretch>
        </p:blipFill>
        <p:spPr>
          <a:xfrm>
            <a:off x="4035288" y="198317"/>
            <a:ext cx="7076326" cy="1660204"/>
          </a:xfrm>
          <a:prstGeom prst="rect">
            <a:avLst/>
          </a:prstGeom>
        </p:spPr>
      </p:pic>
      <p:sp>
        <p:nvSpPr>
          <p:cNvPr id="5" name="TextBox 4">
            <a:extLst>
              <a:ext uri="{FF2B5EF4-FFF2-40B4-BE49-F238E27FC236}">
                <a16:creationId xmlns:a16="http://schemas.microsoft.com/office/drawing/2014/main" id="{67087FB8-D7D1-4F8D-B8A3-0775C3EF101B}"/>
              </a:ext>
            </a:extLst>
          </p:cNvPr>
          <p:cNvSpPr txBox="1"/>
          <p:nvPr/>
        </p:nvSpPr>
        <p:spPr>
          <a:xfrm>
            <a:off x="4242097" y="278209"/>
            <a:ext cx="6781098" cy="1477328"/>
          </a:xfrm>
          <a:prstGeom prst="rect">
            <a:avLst/>
          </a:prstGeom>
          <a:noFill/>
        </p:spPr>
        <p:txBody>
          <a:bodyPr wrap="square" rtlCol="0">
            <a:spAutoFit/>
          </a:bodyPr>
          <a:lstStyle/>
          <a:p>
            <a:r>
              <a:rPr lang="en-GB" sz="1800" dirty="0"/>
              <a:t>My wonderful English teacher instilled a love of learning in his students, was compassionate and empathetic and affable with a great sense of humour. He valued and nurtured every student in his care, regardless of socio-economic status or background. Amazing man.</a:t>
            </a:r>
          </a:p>
        </p:txBody>
      </p:sp>
      <p:pic>
        <p:nvPicPr>
          <p:cNvPr id="6" name="Picture 5" descr="Shape, square&#10;&#10;Description automatically generated">
            <a:extLst>
              <a:ext uri="{FF2B5EF4-FFF2-40B4-BE49-F238E27FC236}">
                <a16:creationId xmlns:a16="http://schemas.microsoft.com/office/drawing/2014/main" id="{97444218-7521-5B21-D3DD-5D2492B64A30}"/>
              </a:ext>
            </a:extLst>
          </p:cNvPr>
          <p:cNvPicPr>
            <a:picLocks noChangeAspect="1"/>
          </p:cNvPicPr>
          <p:nvPr/>
        </p:nvPicPr>
        <p:blipFill>
          <a:blip r:embed="rId3"/>
          <a:stretch>
            <a:fillRect/>
          </a:stretch>
        </p:blipFill>
        <p:spPr>
          <a:xfrm>
            <a:off x="118502" y="2917791"/>
            <a:ext cx="3916785" cy="2393671"/>
          </a:xfrm>
          <a:prstGeom prst="rect">
            <a:avLst/>
          </a:prstGeom>
        </p:spPr>
      </p:pic>
      <p:sp>
        <p:nvSpPr>
          <p:cNvPr id="7" name="TextBox 6">
            <a:extLst>
              <a:ext uri="{FF2B5EF4-FFF2-40B4-BE49-F238E27FC236}">
                <a16:creationId xmlns:a16="http://schemas.microsoft.com/office/drawing/2014/main" id="{599B1201-23CB-0EBF-4037-EAE7E45C568B}"/>
              </a:ext>
            </a:extLst>
          </p:cNvPr>
          <p:cNvSpPr txBox="1"/>
          <p:nvPr/>
        </p:nvSpPr>
        <p:spPr>
          <a:xfrm>
            <a:off x="380805" y="3104221"/>
            <a:ext cx="3503229" cy="2031325"/>
          </a:xfrm>
          <a:prstGeom prst="rect">
            <a:avLst/>
          </a:prstGeom>
          <a:noFill/>
        </p:spPr>
        <p:txBody>
          <a:bodyPr wrap="square" rtlCol="0">
            <a:spAutoFit/>
          </a:bodyPr>
          <a:lstStyle/>
          <a:p>
            <a:r>
              <a:rPr lang="en-GB" sz="1800" dirty="0"/>
              <a:t>My 2</a:t>
            </a:r>
            <a:r>
              <a:rPr lang="en-GB" sz="1800" baseline="30000" dirty="0"/>
              <a:t>nd</a:t>
            </a:r>
            <a:r>
              <a:rPr lang="en-GB" sz="1800" dirty="0"/>
              <a:t> class teacher…ran the school band, of which I was a member. She chose me several times for dancing and acting roles in Variety Shows. I was incredibly shy, but those shows gave me confidence…</a:t>
            </a:r>
          </a:p>
        </p:txBody>
      </p:sp>
      <p:pic>
        <p:nvPicPr>
          <p:cNvPr id="8" name="Picture 7" descr="Shape, square&#10;&#10;Description automatically generated">
            <a:extLst>
              <a:ext uri="{FF2B5EF4-FFF2-40B4-BE49-F238E27FC236}">
                <a16:creationId xmlns:a16="http://schemas.microsoft.com/office/drawing/2014/main" id="{47C05A8E-DDBD-AFEF-7B6C-692BA0D8E46E}"/>
              </a:ext>
            </a:extLst>
          </p:cNvPr>
          <p:cNvPicPr>
            <a:picLocks noChangeAspect="1"/>
          </p:cNvPicPr>
          <p:nvPr/>
        </p:nvPicPr>
        <p:blipFill>
          <a:blip r:embed="rId3"/>
          <a:stretch>
            <a:fillRect/>
          </a:stretch>
        </p:blipFill>
        <p:spPr>
          <a:xfrm>
            <a:off x="4218078" y="4683624"/>
            <a:ext cx="3610326" cy="2062985"/>
          </a:xfrm>
          <a:prstGeom prst="rect">
            <a:avLst/>
          </a:prstGeom>
        </p:spPr>
      </p:pic>
      <p:sp>
        <p:nvSpPr>
          <p:cNvPr id="9" name="TextBox 8">
            <a:extLst>
              <a:ext uri="{FF2B5EF4-FFF2-40B4-BE49-F238E27FC236}">
                <a16:creationId xmlns:a16="http://schemas.microsoft.com/office/drawing/2014/main" id="{F0A51DCF-7544-3AB3-F501-7A19B1F6CC8F}"/>
              </a:ext>
            </a:extLst>
          </p:cNvPr>
          <p:cNvSpPr txBox="1"/>
          <p:nvPr/>
        </p:nvSpPr>
        <p:spPr>
          <a:xfrm>
            <a:off x="4242097" y="4877899"/>
            <a:ext cx="3463468" cy="1754326"/>
          </a:xfrm>
          <a:prstGeom prst="rect">
            <a:avLst/>
          </a:prstGeom>
          <a:noFill/>
        </p:spPr>
        <p:txBody>
          <a:bodyPr wrap="square" rtlCol="0">
            <a:spAutoFit/>
          </a:bodyPr>
          <a:lstStyle/>
          <a:p>
            <a:r>
              <a:rPr lang="en-GB" sz="1800" dirty="0"/>
              <a:t>After I missed a year of school [I had a teacher] who spent her breaks and free classes working through science experiments with me so I could catch up. I’m a doctor now.</a:t>
            </a:r>
          </a:p>
        </p:txBody>
      </p:sp>
      <p:pic>
        <p:nvPicPr>
          <p:cNvPr id="10" name="Picture 9" descr="Shape, square&#10;&#10;Description automatically generated">
            <a:extLst>
              <a:ext uri="{FF2B5EF4-FFF2-40B4-BE49-F238E27FC236}">
                <a16:creationId xmlns:a16="http://schemas.microsoft.com/office/drawing/2014/main" id="{893303A8-5A9F-E9A5-A38A-DC399B0683BD}"/>
              </a:ext>
            </a:extLst>
          </p:cNvPr>
          <p:cNvPicPr>
            <a:picLocks noChangeAspect="1"/>
          </p:cNvPicPr>
          <p:nvPr/>
        </p:nvPicPr>
        <p:blipFill>
          <a:blip r:embed="rId3"/>
          <a:stretch>
            <a:fillRect/>
          </a:stretch>
        </p:blipFill>
        <p:spPr>
          <a:xfrm>
            <a:off x="7912376" y="4629267"/>
            <a:ext cx="4076318" cy="2106645"/>
          </a:xfrm>
          <a:prstGeom prst="rect">
            <a:avLst/>
          </a:prstGeom>
        </p:spPr>
      </p:pic>
      <p:sp>
        <p:nvSpPr>
          <p:cNvPr id="11" name="TextBox 10">
            <a:extLst>
              <a:ext uri="{FF2B5EF4-FFF2-40B4-BE49-F238E27FC236}">
                <a16:creationId xmlns:a16="http://schemas.microsoft.com/office/drawing/2014/main" id="{70FAC723-7320-D140-99C2-286A3A05193E}"/>
              </a:ext>
            </a:extLst>
          </p:cNvPr>
          <p:cNvSpPr txBox="1"/>
          <p:nvPr/>
        </p:nvSpPr>
        <p:spPr>
          <a:xfrm>
            <a:off x="8063629" y="4815697"/>
            <a:ext cx="3826246" cy="1754326"/>
          </a:xfrm>
          <a:prstGeom prst="rect">
            <a:avLst/>
          </a:prstGeom>
          <a:noFill/>
        </p:spPr>
        <p:txBody>
          <a:bodyPr wrap="square" rtlCol="0">
            <a:spAutoFit/>
          </a:bodyPr>
          <a:lstStyle/>
          <a:p>
            <a:r>
              <a:rPr lang="en-GB" sz="1800" dirty="0"/>
              <a:t>I had an amazing teacher… “Girls, how can you expect anyone else to believe in you if you don’t believe in yourself!” – [I] still carry that with me today if I’m having a wobble or doubting myself.</a:t>
            </a:r>
          </a:p>
        </p:txBody>
      </p:sp>
      <p:pic>
        <p:nvPicPr>
          <p:cNvPr id="12" name="Picture 11" descr="Shape, square&#10;&#10;Description automatically generated">
            <a:extLst>
              <a:ext uri="{FF2B5EF4-FFF2-40B4-BE49-F238E27FC236}">
                <a16:creationId xmlns:a16="http://schemas.microsoft.com/office/drawing/2014/main" id="{A310C774-6C46-BAC7-6C9A-6794C1D69DE6}"/>
              </a:ext>
            </a:extLst>
          </p:cNvPr>
          <p:cNvPicPr>
            <a:picLocks noChangeAspect="1"/>
          </p:cNvPicPr>
          <p:nvPr/>
        </p:nvPicPr>
        <p:blipFill>
          <a:blip r:embed="rId3"/>
          <a:stretch>
            <a:fillRect/>
          </a:stretch>
        </p:blipFill>
        <p:spPr>
          <a:xfrm>
            <a:off x="424961" y="5411338"/>
            <a:ext cx="3610326" cy="1220887"/>
          </a:xfrm>
          <a:prstGeom prst="rect">
            <a:avLst/>
          </a:prstGeom>
        </p:spPr>
      </p:pic>
      <p:sp>
        <p:nvSpPr>
          <p:cNvPr id="13" name="TextBox 12">
            <a:extLst>
              <a:ext uri="{FF2B5EF4-FFF2-40B4-BE49-F238E27FC236}">
                <a16:creationId xmlns:a16="http://schemas.microsoft.com/office/drawing/2014/main" id="{C95F1B4C-DA3C-ECCF-AF04-EF259EFC9A08}"/>
              </a:ext>
            </a:extLst>
          </p:cNvPr>
          <p:cNvSpPr txBox="1"/>
          <p:nvPr/>
        </p:nvSpPr>
        <p:spPr>
          <a:xfrm>
            <a:off x="607752" y="5597768"/>
            <a:ext cx="3328716" cy="923330"/>
          </a:xfrm>
          <a:prstGeom prst="rect">
            <a:avLst/>
          </a:prstGeom>
          <a:noFill/>
        </p:spPr>
        <p:txBody>
          <a:bodyPr wrap="square" rtlCol="0">
            <a:spAutoFit/>
          </a:bodyPr>
          <a:lstStyle/>
          <a:p>
            <a:r>
              <a:rPr lang="en-GB" sz="1800" dirty="0"/>
              <a:t>My Maths teacher always said I had mountains of potential. I never forgot that.</a:t>
            </a:r>
          </a:p>
        </p:txBody>
      </p:sp>
      <p:pic>
        <p:nvPicPr>
          <p:cNvPr id="14" name="Picture 13" descr="Shape, square&#10;&#10;Description automatically generated">
            <a:extLst>
              <a:ext uri="{FF2B5EF4-FFF2-40B4-BE49-F238E27FC236}">
                <a16:creationId xmlns:a16="http://schemas.microsoft.com/office/drawing/2014/main" id="{E2C112AD-4268-F667-DBD6-1E1090FC933E}"/>
              </a:ext>
            </a:extLst>
          </p:cNvPr>
          <p:cNvPicPr>
            <a:picLocks noChangeAspect="1"/>
          </p:cNvPicPr>
          <p:nvPr/>
        </p:nvPicPr>
        <p:blipFill>
          <a:blip r:embed="rId3"/>
          <a:stretch>
            <a:fillRect/>
          </a:stretch>
        </p:blipFill>
        <p:spPr>
          <a:xfrm>
            <a:off x="8378368" y="2024410"/>
            <a:ext cx="3610326" cy="2393671"/>
          </a:xfrm>
          <a:prstGeom prst="rect">
            <a:avLst/>
          </a:prstGeom>
        </p:spPr>
      </p:pic>
      <p:sp>
        <p:nvSpPr>
          <p:cNvPr id="15" name="TextBox 14">
            <a:extLst>
              <a:ext uri="{FF2B5EF4-FFF2-40B4-BE49-F238E27FC236}">
                <a16:creationId xmlns:a16="http://schemas.microsoft.com/office/drawing/2014/main" id="{70EA2209-6A89-BB99-B288-4486848103AD}"/>
              </a:ext>
            </a:extLst>
          </p:cNvPr>
          <p:cNvSpPr txBox="1"/>
          <p:nvPr/>
        </p:nvSpPr>
        <p:spPr>
          <a:xfrm>
            <a:off x="8561159" y="2210840"/>
            <a:ext cx="3328716" cy="2031325"/>
          </a:xfrm>
          <a:prstGeom prst="rect">
            <a:avLst/>
          </a:prstGeom>
          <a:noFill/>
        </p:spPr>
        <p:txBody>
          <a:bodyPr wrap="square" rtlCol="0">
            <a:spAutoFit/>
          </a:bodyPr>
          <a:lstStyle/>
          <a:p>
            <a:r>
              <a:rPr lang="en-GB" sz="1800" dirty="0"/>
              <a:t>My old deputy principal was a light during the times of my life that weren’t so bright and helped me realise that school is there to support you, not out to get you. She is an angel in disguise.</a:t>
            </a:r>
          </a:p>
        </p:txBody>
      </p:sp>
      <p:pic>
        <p:nvPicPr>
          <p:cNvPr id="16" name="Picture 15" descr="Shape, square&#10;&#10;Description automatically generated">
            <a:extLst>
              <a:ext uri="{FF2B5EF4-FFF2-40B4-BE49-F238E27FC236}">
                <a16:creationId xmlns:a16="http://schemas.microsoft.com/office/drawing/2014/main" id="{52B0D1DF-C137-6A37-4E39-BB3A2798DA73}"/>
              </a:ext>
            </a:extLst>
          </p:cNvPr>
          <p:cNvPicPr>
            <a:picLocks noChangeAspect="1"/>
          </p:cNvPicPr>
          <p:nvPr/>
        </p:nvPicPr>
        <p:blipFill>
          <a:blip r:embed="rId3"/>
          <a:stretch>
            <a:fillRect/>
          </a:stretch>
        </p:blipFill>
        <p:spPr>
          <a:xfrm>
            <a:off x="4146337" y="1994951"/>
            <a:ext cx="4076318" cy="2634316"/>
          </a:xfrm>
          <a:prstGeom prst="rect">
            <a:avLst/>
          </a:prstGeom>
        </p:spPr>
      </p:pic>
      <p:sp>
        <p:nvSpPr>
          <p:cNvPr id="17" name="TextBox 16">
            <a:extLst>
              <a:ext uri="{FF2B5EF4-FFF2-40B4-BE49-F238E27FC236}">
                <a16:creationId xmlns:a16="http://schemas.microsoft.com/office/drawing/2014/main" id="{72B46DC4-9643-3A7D-EF09-3C114FA2BBF3}"/>
              </a:ext>
            </a:extLst>
          </p:cNvPr>
          <p:cNvSpPr txBox="1"/>
          <p:nvPr/>
        </p:nvSpPr>
        <p:spPr>
          <a:xfrm>
            <a:off x="4209223" y="2098738"/>
            <a:ext cx="4013432" cy="2308324"/>
          </a:xfrm>
          <a:prstGeom prst="rect">
            <a:avLst/>
          </a:prstGeom>
          <a:noFill/>
        </p:spPr>
        <p:txBody>
          <a:bodyPr wrap="square" rtlCol="0">
            <a:spAutoFit/>
          </a:bodyPr>
          <a:lstStyle/>
          <a:p>
            <a:r>
              <a:rPr lang="en-GB" sz="1800" dirty="0"/>
              <a:t>I had an Art teacher who made sure   I had the materials to create (I had none at home). She started art competitions with supplies as prizes. I was an adult before I realised why she’s started them and that she knew I would give 100% to win because I needed the paint and paper.</a:t>
            </a:r>
          </a:p>
        </p:txBody>
      </p:sp>
      <p:grpSp>
        <p:nvGrpSpPr>
          <p:cNvPr id="24" name="Group 23">
            <a:extLst>
              <a:ext uri="{FF2B5EF4-FFF2-40B4-BE49-F238E27FC236}">
                <a16:creationId xmlns:a16="http://schemas.microsoft.com/office/drawing/2014/main" id="{9C123435-E4BB-52B8-0515-5EFCB642231B}"/>
              </a:ext>
            </a:extLst>
          </p:cNvPr>
          <p:cNvGrpSpPr/>
          <p:nvPr/>
        </p:nvGrpSpPr>
        <p:grpSpPr>
          <a:xfrm>
            <a:off x="11115141" y="236607"/>
            <a:ext cx="1010768" cy="1809490"/>
            <a:chOff x="11107649" y="266066"/>
            <a:chExt cx="1010768" cy="1809490"/>
          </a:xfrm>
        </p:grpSpPr>
        <p:pic>
          <p:nvPicPr>
            <p:cNvPr id="19" name="Google Shape;425;p21" descr="Shape, square&#10;&#10;Description automatically generated">
              <a:extLst>
                <a:ext uri="{FF2B5EF4-FFF2-40B4-BE49-F238E27FC236}">
                  <a16:creationId xmlns:a16="http://schemas.microsoft.com/office/drawing/2014/main" id="{FA3F4A62-FCE4-0E44-9DB0-B055839D747E}"/>
                </a:ext>
              </a:extLst>
            </p:cNvPr>
            <p:cNvPicPr preferRelativeResize="0"/>
            <p:nvPr/>
          </p:nvPicPr>
          <p:blipFill rotWithShape="1">
            <a:blip r:embed="rId4">
              <a:alphaModFix/>
            </a:blip>
            <a:srcRect/>
            <a:stretch/>
          </p:blipFill>
          <p:spPr>
            <a:xfrm rot="16200000">
              <a:off x="10735626" y="733565"/>
              <a:ext cx="1758343" cy="823346"/>
            </a:xfrm>
            <a:prstGeom prst="rect">
              <a:avLst/>
            </a:prstGeom>
            <a:noFill/>
            <a:ln>
              <a:noFill/>
            </a:ln>
          </p:spPr>
        </p:pic>
        <p:pic>
          <p:nvPicPr>
            <p:cNvPr id="22" name="Google Shape;330;p19" descr="A picture containing text&#10;&#10;Description automatically generated">
              <a:extLst>
                <a:ext uri="{FF2B5EF4-FFF2-40B4-BE49-F238E27FC236}">
                  <a16:creationId xmlns:a16="http://schemas.microsoft.com/office/drawing/2014/main" id="{C0B7E476-04D6-1777-8397-31A778ACEFD5}"/>
                </a:ext>
              </a:extLst>
            </p:cNvPr>
            <p:cNvPicPr preferRelativeResize="0"/>
            <p:nvPr/>
          </p:nvPicPr>
          <p:blipFill rotWithShape="1">
            <a:blip r:embed="rId5">
              <a:alphaModFix/>
            </a:blip>
            <a:srcRect/>
            <a:stretch/>
          </p:blipFill>
          <p:spPr>
            <a:xfrm>
              <a:off x="11107649" y="1068315"/>
              <a:ext cx="1007241" cy="1007241"/>
            </a:xfrm>
            <a:prstGeom prst="rect">
              <a:avLst/>
            </a:prstGeom>
            <a:noFill/>
            <a:ln>
              <a:noFill/>
            </a:ln>
          </p:spPr>
        </p:pic>
        <p:pic>
          <p:nvPicPr>
            <p:cNvPr id="23" name="Picture 22" descr="Icon&#10;&#10;Description automatically generated">
              <a:extLst>
                <a:ext uri="{FF2B5EF4-FFF2-40B4-BE49-F238E27FC236}">
                  <a16:creationId xmlns:a16="http://schemas.microsoft.com/office/drawing/2014/main" id="{04B96CF5-8A0A-4B34-2A46-BB66F2072C30}"/>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11111176" y="266066"/>
              <a:ext cx="1007241" cy="1007241"/>
            </a:xfrm>
            <a:prstGeom prst="rect">
              <a:avLst/>
            </a:prstGeom>
          </p:spPr>
        </p:pic>
      </p:grpSp>
    </p:spTree>
    <p:extLst>
      <p:ext uri="{BB962C8B-B14F-4D97-AF65-F5344CB8AC3E}">
        <p14:creationId xmlns:p14="http://schemas.microsoft.com/office/powerpoint/2010/main" val="934438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Roller Paint Tool outline">
            <a:extLst>
              <a:ext uri="{FF2B5EF4-FFF2-40B4-BE49-F238E27FC236}">
                <a16:creationId xmlns:a16="http://schemas.microsoft.com/office/drawing/2014/main" id="{C66AB8FA-0E17-9CCE-E172-4B7CCC48743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9339" y="2793236"/>
            <a:ext cx="914400" cy="914400"/>
          </a:xfrm>
          <a:prstGeom prst="rect">
            <a:avLst/>
          </a:prstGeom>
        </p:spPr>
      </p:pic>
      <p:pic>
        <p:nvPicPr>
          <p:cNvPr id="5" name="Graphic 4" descr="Wrench outline">
            <a:extLst>
              <a:ext uri="{FF2B5EF4-FFF2-40B4-BE49-F238E27FC236}">
                <a16:creationId xmlns:a16="http://schemas.microsoft.com/office/drawing/2014/main" id="{84595B95-CDD7-2664-FFC1-9372782081E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81519" y="5578437"/>
            <a:ext cx="914400" cy="914400"/>
          </a:xfrm>
          <a:prstGeom prst="rect">
            <a:avLst/>
          </a:prstGeom>
        </p:spPr>
      </p:pic>
      <p:pic>
        <p:nvPicPr>
          <p:cNvPr id="7" name="Graphic 6" descr="Screwdriver outline">
            <a:extLst>
              <a:ext uri="{FF2B5EF4-FFF2-40B4-BE49-F238E27FC236}">
                <a16:creationId xmlns:a16="http://schemas.microsoft.com/office/drawing/2014/main" id="{75C782D6-F56A-6003-11B8-0B436DB6D4C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977209" y="5452314"/>
            <a:ext cx="914400" cy="914400"/>
          </a:xfrm>
          <a:prstGeom prst="rect">
            <a:avLst/>
          </a:prstGeom>
        </p:spPr>
      </p:pic>
      <p:pic>
        <p:nvPicPr>
          <p:cNvPr id="9" name="Graphic 8" descr="Saw outline">
            <a:extLst>
              <a:ext uri="{FF2B5EF4-FFF2-40B4-BE49-F238E27FC236}">
                <a16:creationId xmlns:a16="http://schemas.microsoft.com/office/drawing/2014/main" id="{EF1CCC87-9149-DA0D-4149-087D3530F79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181600" y="3707422"/>
            <a:ext cx="914400" cy="914400"/>
          </a:xfrm>
          <a:prstGeom prst="rect">
            <a:avLst/>
          </a:prstGeom>
        </p:spPr>
      </p:pic>
      <p:pic>
        <p:nvPicPr>
          <p:cNvPr id="11" name="Graphic 10" descr="Large paint brush outline">
            <a:extLst>
              <a:ext uri="{FF2B5EF4-FFF2-40B4-BE49-F238E27FC236}">
                <a16:creationId xmlns:a16="http://schemas.microsoft.com/office/drawing/2014/main" id="{D169ED92-3B7E-3217-454E-24F744365E2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704872" y="2814600"/>
            <a:ext cx="914400" cy="914400"/>
          </a:xfrm>
          <a:prstGeom prst="rect">
            <a:avLst/>
          </a:prstGeom>
        </p:spPr>
      </p:pic>
      <p:pic>
        <p:nvPicPr>
          <p:cNvPr id="4" name="Graphic 3" descr="Briefcase outline">
            <a:extLst>
              <a:ext uri="{FF2B5EF4-FFF2-40B4-BE49-F238E27FC236}">
                <a16:creationId xmlns:a16="http://schemas.microsoft.com/office/drawing/2014/main" id="{729CE9B2-6F90-F30B-989D-918BC902340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737618" y="-274590"/>
            <a:ext cx="3437357" cy="3437357"/>
          </a:xfrm>
          <a:prstGeom prst="rect">
            <a:avLst/>
          </a:prstGeom>
        </p:spPr>
      </p:pic>
      <p:pic>
        <p:nvPicPr>
          <p:cNvPr id="8" name="Graphic 7" descr="Pocket knife outline">
            <a:extLst>
              <a:ext uri="{FF2B5EF4-FFF2-40B4-BE49-F238E27FC236}">
                <a16:creationId xmlns:a16="http://schemas.microsoft.com/office/drawing/2014/main" id="{8735AB7B-E0C8-0F6C-A4D3-25AAE69BEE59}"/>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368864" y="5579164"/>
            <a:ext cx="914400" cy="914400"/>
          </a:xfrm>
          <a:prstGeom prst="rect">
            <a:avLst/>
          </a:prstGeom>
        </p:spPr>
      </p:pic>
      <p:pic>
        <p:nvPicPr>
          <p:cNvPr id="12" name="Graphic 11" descr="Triangle Ruler outline">
            <a:extLst>
              <a:ext uri="{FF2B5EF4-FFF2-40B4-BE49-F238E27FC236}">
                <a16:creationId xmlns:a16="http://schemas.microsoft.com/office/drawing/2014/main" id="{3008DA34-A414-835C-6A1C-6A6137BEE0CC}"/>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300674" y="4265977"/>
            <a:ext cx="914400" cy="914400"/>
          </a:xfrm>
          <a:prstGeom prst="rect">
            <a:avLst/>
          </a:prstGeom>
        </p:spPr>
      </p:pic>
      <p:pic>
        <p:nvPicPr>
          <p:cNvPr id="16" name="Graphic 15" descr="Flashlight outline">
            <a:extLst>
              <a:ext uri="{FF2B5EF4-FFF2-40B4-BE49-F238E27FC236}">
                <a16:creationId xmlns:a16="http://schemas.microsoft.com/office/drawing/2014/main" id="{966E83A1-C8F4-EFFF-9323-16A3B7254DC6}"/>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5181600" y="5578437"/>
            <a:ext cx="914400" cy="914400"/>
          </a:xfrm>
          <a:prstGeom prst="rect">
            <a:avLst/>
          </a:prstGeom>
        </p:spPr>
      </p:pic>
      <p:pic>
        <p:nvPicPr>
          <p:cNvPr id="18" name="Graphic 17" descr="Nails outline">
            <a:extLst>
              <a:ext uri="{FF2B5EF4-FFF2-40B4-BE49-F238E27FC236}">
                <a16:creationId xmlns:a16="http://schemas.microsoft.com/office/drawing/2014/main" id="{4E129DBE-216E-B636-BB75-B36203733D84}"/>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flipV="1">
            <a:off x="2958474" y="4543006"/>
            <a:ext cx="914400" cy="695400"/>
          </a:xfrm>
          <a:prstGeom prst="rect">
            <a:avLst/>
          </a:prstGeom>
        </p:spPr>
      </p:pic>
      <p:pic>
        <p:nvPicPr>
          <p:cNvPr id="20" name="Graphic 19" descr="Hammer outline">
            <a:extLst>
              <a:ext uri="{FF2B5EF4-FFF2-40B4-BE49-F238E27FC236}">
                <a16:creationId xmlns:a16="http://schemas.microsoft.com/office/drawing/2014/main" id="{1158F803-EA8F-FECA-C716-2B3C03C96C42}"/>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7946928" y="4261826"/>
            <a:ext cx="914400" cy="914400"/>
          </a:xfrm>
          <a:prstGeom prst="rect">
            <a:avLst/>
          </a:prstGeom>
        </p:spPr>
      </p:pic>
      <p:sp>
        <p:nvSpPr>
          <p:cNvPr id="21" name="TextBox 20">
            <a:extLst>
              <a:ext uri="{FF2B5EF4-FFF2-40B4-BE49-F238E27FC236}">
                <a16:creationId xmlns:a16="http://schemas.microsoft.com/office/drawing/2014/main" id="{02FF99FA-9A66-8D7A-5766-EC0EB00332F7}"/>
              </a:ext>
            </a:extLst>
          </p:cNvPr>
          <p:cNvSpPr txBox="1"/>
          <p:nvPr/>
        </p:nvSpPr>
        <p:spPr>
          <a:xfrm>
            <a:off x="6196793" y="728081"/>
            <a:ext cx="2671763" cy="400110"/>
          </a:xfrm>
          <a:prstGeom prst="rect">
            <a:avLst/>
          </a:prstGeom>
          <a:noFill/>
        </p:spPr>
        <p:txBody>
          <a:bodyPr wrap="square" rtlCol="0">
            <a:spAutoFit/>
          </a:bodyPr>
          <a:lstStyle/>
          <a:p>
            <a:pPr algn="ctr"/>
            <a:r>
              <a:rPr lang="en-GB" sz="2000" b="1" dirty="0">
                <a:solidFill>
                  <a:schemeClr val="bg1"/>
                </a:solidFill>
              </a:rPr>
              <a:t>Educator Toolkit</a:t>
            </a:r>
          </a:p>
        </p:txBody>
      </p:sp>
      <p:pic>
        <p:nvPicPr>
          <p:cNvPr id="23" name="Graphic 22" descr="Wheelbarrow outline">
            <a:extLst>
              <a:ext uri="{FF2B5EF4-FFF2-40B4-BE49-F238E27FC236}">
                <a16:creationId xmlns:a16="http://schemas.microsoft.com/office/drawing/2014/main" id="{320D8C9F-9758-DB5E-F328-87BF07DA528F}"/>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2564554" y="5579164"/>
            <a:ext cx="914400" cy="914400"/>
          </a:xfrm>
          <a:prstGeom prst="rect">
            <a:avLst/>
          </a:prstGeom>
        </p:spPr>
      </p:pic>
      <p:pic>
        <p:nvPicPr>
          <p:cNvPr id="27" name="Graphic 26" descr="Arrow: Straight outline">
            <a:extLst>
              <a:ext uri="{FF2B5EF4-FFF2-40B4-BE49-F238E27FC236}">
                <a16:creationId xmlns:a16="http://schemas.microsoft.com/office/drawing/2014/main" id="{6A0B4062-562A-23D8-7FD8-E83A0E620509}"/>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rot="8285800">
            <a:off x="4386076" y="2269878"/>
            <a:ext cx="1806103" cy="1806103"/>
          </a:xfrm>
          <a:prstGeom prst="rect">
            <a:avLst/>
          </a:prstGeom>
        </p:spPr>
      </p:pic>
      <p:pic>
        <p:nvPicPr>
          <p:cNvPr id="19" name="Picture 18">
            <a:extLst>
              <a:ext uri="{FF2B5EF4-FFF2-40B4-BE49-F238E27FC236}">
                <a16:creationId xmlns:a16="http://schemas.microsoft.com/office/drawing/2014/main" id="{4F6AC9D0-5455-53F0-00F9-92014EC7F424}"/>
              </a:ext>
            </a:extLst>
          </p:cNvPr>
          <p:cNvPicPr>
            <a:picLocks noChangeAspect="1"/>
          </p:cNvPicPr>
          <p:nvPr/>
        </p:nvPicPr>
        <p:blipFill>
          <a:blip r:embed="rId29"/>
          <a:stretch>
            <a:fillRect/>
          </a:stretch>
        </p:blipFill>
        <p:spPr>
          <a:xfrm>
            <a:off x="223963" y="241666"/>
            <a:ext cx="2340591" cy="525757"/>
          </a:xfrm>
          <a:prstGeom prst="rect">
            <a:avLst/>
          </a:prstGeom>
        </p:spPr>
      </p:pic>
      <p:pic>
        <p:nvPicPr>
          <p:cNvPr id="24" name="Picture 23">
            <a:extLst>
              <a:ext uri="{FF2B5EF4-FFF2-40B4-BE49-F238E27FC236}">
                <a16:creationId xmlns:a16="http://schemas.microsoft.com/office/drawing/2014/main" id="{604601E5-BB1C-DBEC-20FD-4A1778C8B4F1}"/>
              </a:ext>
            </a:extLst>
          </p:cNvPr>
          <p:cNvPicPr>
            <a:picLocks noChangeAspect="1"/>
          </p:cNvPicPr>
          <p:nvPr/>
        </p:nvPicPr>
        <p:blipFill>
          <a:blip r:embed="rId30"/>
          <a:stretch>
            <a:fillRect/>
          </a:stretch>
        </p:blipFill>
        <p:spPr>
          <a:xfrm>
            <a:off x="368864" y="272366"/>
            <a:ext cx="8492464" cy="493819"/>
          </a:xfrm>
          <a:prstGeom prst="rect">
            <a:avLst/>
          </a:prstGeom>
        </p:spPr>
      </p:pic>
      <p:pic>
        <p:nvPicPr>
          <p:cNvPr id="29" name="Graphic 28" descr="Arrow: Straight outline">
            <a:extLst>
              <a:ext uri="{FF2B5EF4-FFF2-40B4-BE49-F238E27FC236}">
                <a16:creationId xmlns:a16="http://schemas.microsoft.com/office/drawing/2014/main" id="{51551B1C-FFC9-12C5-C085-8F2D923C0431}"/>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rot="8285800">
            <a:off x="1653239" y="1649898"/>
            <a:ext cx="1806103" cy="1806103"/>
          </a:xfrm>
          <a:prstGeom prst="rect">
            <a:avLst/>
          </a:prstGeom>
        </p:spPr>
      </p:pic>
      <p:pic>
        <p:nvPicPr>
          <p:cNvPr id="30" name="Graphic 29" descr="Arrow: Straight outline">
            <a:extLst>
              <a:ext uri="{FF2B5EF4-FFF2-40B4-BE49-F238E27FC236}">
                <a16:creationId xmlns:a16="http://schemas.microsoft.com/office/drawing/2014/main" id="{127CAA8A-3564-61CB-A8AF-1855E96736B9}"/>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rot="4756902">
            <a:off x="6829035" y="2896013"/>
            <a:ext cx="1806103" cy="1806103"/>
          </a:xfrm>
          <a:prstGeom prst="rect">
            <a:avLst/>
          </a:prstGeom>
        </p:spPr>
      </p:pic>
      <p:pic>
        <p:nvPicPr>
          <p:cNvPr id="37" name="Graphic 36" descr="Arrow: Straight outline">
            <a:extLst>
              <a:ext uri="{FF2B5EF4-FFF2-40B4-BE49-F238E27FC236}">
                <a16:creationId xmlns:a16="http://schemas.microsoft.com/office/drawing/2014/main" id="{12359A0F-94B9-9D1A-C7B7-45FED02C725C}"/>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rot="4756902">
            <a:off x="9120236" y="3494016"/>
            <a:ext cx="1806103" cy="1806103"/>
          </a:xfrm>
          <a:prstGeom prst="rect">
            <a:avLst/>
          </a:prstGeom>
        </p:spPr>
      </p:pic>
      <p:grpSp>
        <p:nvGrpSpPr>
          <p:cNvPr id="39" name="Group 38">
            <a:extLst>
              <a:ext uri="{FF2B5EF4-FFF2-40B4-BE49-F238E27FC236}">
                <a16:creationId xmlns:a16="http://schemas.microsoft.com/office/drawing/2014/main" id="{F30512E1-0197-D47F-35E3-F8C94ED1E669}"/>
              </a:ext>
            </a:extLst>
          </p:cNvPr>
          <p:cNvGrpSpPr/>
          <p:nvPr/>
        </p:nvGrpSpPr>
        <p:grpSpPr>
          <a:xfrm>
            <a:off x="11078534" y="438502"/>
            <a:ext cx="1046742" cy="1678407"/>
            <a:chOff x="11039033" y="992247"/>
            <a:chExt cx="1046742" cy="1678407"/>
          </a:xfrm>
        </p:grpSpPr>
        <p:pic>
          <p:nvPicPr>
            <p:cNvPr id="33" name="Google Shape;425;p21" descr="Shape, square&#10;&#10;Description automatically generated">
              <a:extLst>
                <a:ext uri="{FF2B5EF4-FFF2-40B4-BE49-F238E27FC236}">
                  <a16:creationId xmlns:a16="http://schemas.microsoft.com/office/drawing/2014/main" id="{733F28CA-A01F-3B24-4DC9-140236C6BC74}"/>
                </a:ext>
              </a:extLst>
            </p:cNvPr>
            <p:cNvPicPr preferRelativeResize="0"/>
            <p:nvPr/>
          </p:nvPicPr>
          <p:blipFill rotWithShape="1">
            <a:blip r:embed="rId31">
              <a:alphaModFix/>
            </a:blip>
            <a:srcRect/>
            <a:stretch/>
          </p:blipFill>
          <p:spPr>
            <a:xfrm rot="16200000">
              <a:off x="10715603" y="1419778"/>
              <a:ext cx="1678406" cy="823346"/>
            </a:xfrm>
            <a:prstGeom prst="rect">
              <a:avLst/>
            </a:prstGeom>
            <a:noFill/>
            <a:ln>
              <a:noFill/>
            </a:ln>
          </p:spPr>
        </p:pic>
        <p:pic>
          <p:nvPicPr>
            <p:cNvPr id="36" name="Google Shape;330;p19" descr="A picture containing text&#10;&#10;Description automatically generated">
              <a:extLst>
                <a:ext uri="{FF2B5EF4-FFF2-40B4-BE49-F238E27FC236}">
                  <a16:creationId xmlns:a16="http://schemas.microsoft.com/office/drawing/2014/main" id="{474D64C4-78BC-6284-6595-268F527E5091}"/>
                </a:ext>
              </a:extLst>
            </p:cNvPr>
            <p:cNvPicPr preferRelativeResize="0"/>
            <p:nvPr/>
          </p:nvPicPr>
          <p:blipFill rotWithShape="1">
            <a:blip r:embed="rId32">
              <a:alphaModFix/>
            </a:blip>
            <a:srcRect/>
            <a:stretch/>
          </p:blipFill>
          <p:spPr>
            <a:xfrm>
              <a:off x="11039033" y="992247"/>
              <a:ext cx="1007241" cy="1007241"/>
            </a:xfrm>
            <a:prstGeom prst="rect">
              <a:avLst/>
            </a:prstGeom>
            <a:noFill/>
            <a:ln>
              <a:noFill/>
            </a:ln>
          </p:spPr>
        </p:pic>
        <p:pic>
          <p:nvPicPr>
            <p:cNvPr id="38" name="Picture 37" descr="Icon&#10;&#10;Description automatically generated">
              <a:extLst>
                <a:ext uri="{FF2B5EF4-FFF2-40B4-BE49-F238E27FC236}">
                  <a16:creationId xmlns:a16="http://schemas.microsoft.com/office/drawing/2014/main" id="{41E8699C-283F-EA00-73DE-2DCF4E6F6A55}"/>
                </a:ext>
              </a:extLst>
            </p:cNvPr>
            <p:cNvPicPr>
              <a:picLocks noChangeAspect="1"/>
            </p:cNvPicPr>
            <p:nvPr/>
          </p:nvPicPr>
          <p:blipFill>
            <a:blip r:embed="rId33" cstate="hqprint">
              <a:extLst>
                <a:ext uri="{28A0092B-C50C-407E-A947-70E740481C1C}">
                  <a14:useLocalDpi xmlns:a14="http://schemas.microsoft.com/office/drawing/2010/main"/>
                </a:ext>
              </a:extLst>
            </a:blip>
            <a:stretch>
              <a:fillRect/>
            </a:stretch>
          </p:blipFill>
          <p:spPr>
            <a:xfrm>
              <a:off x="11078534" y="1663413"/>
              <a:ext cx="1007241" cy="1007241"/>
            </a:xfrm>
            <a:prstGeom prst="rect">
              <a:avLst/>
            </a:prstGeom>
          </p:spPr>
        </p:pic>
      </p:grpSp>
    </p:spTree>
    <p:extLst>
      <p:ext uri="{BB962C8B-B14F-4D97-AF65-F5344CB8AC3E}">
        <p14:creationId xmlns:p14="http://schemas.microsoft.com/office/powerpoint/2010/main" val="65637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2, Activity 2</a:t>
            </a:r>
            <a:endParaRPr dirty="0"/>
          </a:p>
        </p:txBody>
      </p:sp>
      <p:pic>
        <p:nvPicPr>
          <p:cNvPr id="2" name="Graphic 1" descr="Briefcase outline">
            <a:extLst>
              <a:ext uri="{FF2B5EF4-FFF2-40B4-BE49-F238E27FC236}">
                <a16:creationId xmlns:a16="http://schemas.microsoft.com/office/drawing/2014/main" id="{318DDFD4-7B35-9230-46A3-34EDE4AC9D6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937562" y="1937660"/>
            <a:ext cx="3898151" cy="3898151"/>
          </a:xfrm>
          <a:prstGeom prst="rect">
            <a:avLst/>
          </a:prstGeom>
        </p:spPr>
      </p:pic>
      <p:sp>
        <p:nvSpPr>
          <p:cNvPr id="3" name="TextBox 2">
            <a:extLst>
              <a:ext uri="{FF2B5EF4-FFF2-40B4-BE49-F238E27FC236}">
                <a16:creationId xmlns:a16="http://schemas.microsoft.com/office/drawing/2014/main" id="{D82FF527-EA16-3100-EF4C-E8252BCCA79E}"/>
              </a:ext>
            </a:extLst>
          </p:cNvPr>
          <p:cNvSpPr txBox="1"/>
          <p:nvPr/>
        </p:nvSpPr>
        <p:spPr>
          <a:xfrm>
            <a:off x="8373374" y="3095436"/>
            <a:ext cx="3180271" cy="461665"/>
          </a:xfrm>
          <a:prstGeom prst="rect">
            <a:avLst/>
          </a:prstGeom>
          <a:noFill/>
        </p:spPr>
        <p:txBody>
          <a:bodyPr wrap="square" rtlCol="0">
            <a:spAutoFit/>
          </a:bodyPr>
          <a:lstStyle/>
          <a:p>
            <a:pPr algn="ctr"/>
            <a:r>
              <a:rPr lang="en-GB" sz="2400" b="1" dirty="0">
                <a:solidFill>
                  <a:schemeClr val="tx1"/>
                </a:solidFill>
              </a:rPr>
              <a:t>My Toolkit</a:t>
            </a:r>
          </a:p>
        </p:txBody>
      </p:sp>
      <p:sp>
        <p:nvSpPr>
          <p:cNvPr id="5" name="TextBox 4">
            <a:extLst>
              <a:ext uri="{FF2B5EF4-FFF2-40B4-BE49-F238E27FC236}">
                <a16:creationId xmlns:a16="http://schemas.microsoft.com/office/drawing/2014/main" id="{DF1B7663-791E-8C6D-28B3-14B13731DDAA}"/>
              </a:ext>
            </a:extLst>
          </p:cNvPr>
          <p:cNvSpPr txBox="1"/>
          <p:nvPr/>
        </p:nvSpPr>
        <p:spPr>
          <a:xfrm>
            <a:off x="356287" y="1809242"/>
            <a:ext cx="7581274" cy="4154984"/>
          </a:xfrm>
          <a:prstGeom prst="rect">
            <a:avLst/>
          </a:prstGeom>
          <a:noFill/>
        </p:spPr>
        <p:txBody>
          <a:bodyPr wrap="square" rtlCol="0">
            <a:spAutoFit/>
          </a:bodyPr>
          <a:lstStyle/>
          <a:p>
            <a:r>
              <a:rPr lang="en-GB" sz="2400" b="1" dirty="0">
                <a:solidFill>
                  <a:schemeClr val="tx1"/>
                </a:solidFill>
              </a:rPr>
              <a:t>My personality traits or characteristics:</a:t>
            </a:r>
          </a:p>
          <a:p>
            <a:endParaRPr lang="en-GB" sz="2400" b="1" dirty="0">
              <a:solidFill>
                <a:schemeClr val="tx1"/>
              </a:solidFill>
            </a:endParaRPr>
          </a:p>
          <a:p>
            <a:r>
              <a:rPr lang="en-GB" sz="2400" b="1" dirty="0">
                <a:solidFill>
                  <a:schemeClr val="tx1"/>
                </a:solidFill>
              </a:rPr>
              <a:t>1.</a:t>
            </a:r>
          </a:p>
          <a:p>
            <a:endParaRPr lang="en-GB" sz="2400" b="1" dirty="0">
              <a:solidFill>
                <a:schemeClr val="tx1"/>
              </a:solidFill>
            </a:endParaRPr>
          </a:p>
          <a:p>
            <a:r>
              <a:rPr lang="en-GB" sz="2400" b="1" dirty="0">
                <a:solidFill>
                  <a:schemeClr val="tx1"/>
                </a:solidFill>
              </a:rPr>
              <a:t>2.</a:t>
            </a:r>
          </a:p>
          <a:p>
            <a:endParaRPr lang="en-GB" sz="2400" b="1" dirty="0">
              <a:solidFill>
                <a:schemeClr val="tx1"/>
              </a:solidFill>
            </a:endParaRPr>
          </a:p>
          <a:p>
            <a:r>
              <a:rPr lang="en-GB" sz="2400" b="1" dirty="0">
                <a:solidFill>
                  <a:schemeClr val="tx1"/>
                </a:solidFill>
              </a:rPr>
              <a:t>3.</a:t>
            </a:r>
          </a:p>
          <a:p>
            <a:endParaRPr lang="en-GB" sz="2400" b="1" dirty="0">
              <a:solidFill>
                <a:schemeClr val="tx1"/>
              </a:solidFill>
            </a:endParaRPr>
          </a:p>
          <a:p>
            <a:r>
              <a:rPr lang="en-GB" sz="2400" b="1" dirty="0">
                <a:solidFill>
                  <a:schemeClr val="tx1"/>
                </a:solidFill>
              </a:rPr>
              <a:t>4.</a:t>
            </a:r>
          </a:p>
          <a:p>
            <a:endParaRPr lang="en-GB" sz="2400" b="1" dirty="0">
              <a:solidFill>
                <a:schemeClr val="tx1"/>
              </a:solidFill>
            </a:endParaRPr>
          </a:p>
          <a:p>
            <a:r>
              <a:rPr lang="en-GB" sz="2400" b="1" dirty="0">
                <a:solidFill>
                  <a:schemeClr val="tx1"/>
                </a:solidFill>
              </a:rPr>
              <a:t>5.</a:t>
            </a:r>
          </a:p>
        </p:txBody>
      </p:sp>
      <p:pic>
        <p:nvPicPr>
          <p:cNvPr id="7" name="Graphic 6" descr="Arrow: Straight outline">
            <a:extLst>
              <a:ext uri="{FF2B5EF4-FFF2-40B4-BE49-F238E27FC236}">
                <a16:creationId xmlns:a16="http://schemas.microsoft.com/office/drawing/2014/main" id="{AEA5F05A-D298-5F95-0BA9-3479339F7DF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10800000">
            <a:off x="6282386" y="2870826"/>
            <a:ext cx="2031817" cy="2031817"/>
          </a:xfrm>
          <a:prstGeom prst="rect">
            <a:avLst/>
          </a:prstGeom>
        </p:spPr>
      </p:pic>
      <p:grpSp>
        <p:nvGrpSpPr>
          <p:cNvPr id="8" name="Group 7">
            <a:extLst>
              <a:ext uri="{FF2B5EF4-FFF2-40B4-BE49-F238E27FC236}">
                <a16:creationId xmlns:a16="http://schemas.microsoft.com/office/drawing/2014/main" id="{05EB10BC-D90B-D635-BEBE-DE50B782E491}"/>
              </a:ext>
            </a:extLst>
          </p:cNvPr>
          <p:cNvGrpSpPr/>
          <p:nvPr/>
        </p:nvGrpSpPr>
        <p:grpSpPr>
          <a:xfrm>
            <a:off x="11184759" y="875300"/>
            <a:ext cx="1007241" cy="1062361"/>
            <a:chOff x="11184759" y="875300"/>
            <a:chExt cx="1007241" cy="1062361"/>
          </a:xfrm>
        </p:grpSpPr>
        <p:pic>
          <p:nvPicPr>
            <p:cNvPr id="40" name="Picture 39">
              <a:extLst>
                <a:ext uri="{FF2B5EF4-FFF2-40B4-BE49-F238E27FC236}">
                  <a16:creationId xmlns:a16="http://schemas.microsoft.com/office/drawing/2014/main" id="{478AF88F-2BC6-A0D5-97CA-67DD4AB4959D}"/>
                </a:ext>
              </a:extLst>
            </p:cNvPr>
            <p:cNvPicPr>
              <a:picLocks noChangeAspect="1"/>
            </p:cNvPicPr>
            <p:nvPr/>
          </p:nvPicPr>
          <p:blipFill>
            <a:blip r:embed="rId7"/>
            <a:stretch>
              <a:fillRect/>
            </a:stretch>
          </p:blipFill>
          <p:spPr>
            <a:xfrm rot="5400000">
              <a:off x="11157198" y="994808"/>
              <a:ext cx="1062360" cy="823345"/>
            </a:xfrm>
            <a:prstGeom prst="rect">
              <a:avLst/>
            </a:prstGeom>
          </p:spPr>
        </p:pic>
        <p:pic>
          <p:nvPicPr>
            <p:cNvPr id="1031" name="Google Shape;331;p19" descr="Icon&#10;&#10;Description automatically generated">
              <a:extLst>
                <a:ext uri="{FF2B5EF4-FFF2-40B4-BE49-F238E27FC236}">
                  <a16:creationId xmlns:a16="http://schemas.microsoft.com/office/drawing/2014/main" id="{53C75958-D6CA-7969-45F7-E3DBFBF65C8C}"/>
                </a:ext>
              </a:extLst>
            </p:cNvPr>
            <p:cNvPicPr preferRelativeResize="0"/>
            <p:nvPr/>
          </p:nvPicPr>
          <p:blipFill rotWithShape="1">
            <a:blip r:embed="rId8">
              <a:alphaModFix/>
            </a:blip>
            <a:srcRect/>
            <a:stretch/>
          </p:blipFill>
          <p:spPr>
            <a:xfrm>
              <a:off x="11184759" y="875300"/>
              <a:ext cx="1007241" cy="1007241"/>
            </a:xfrm>
            <a:prstGeom prst="rect">
              <a:avLst/>
            </a:prstGeom>
            <a:noFill/>
            <a:ln>
              <a:noFill/>
            </a:ln>
          </p:spPr>
        </p:pic>
      </p:grpSp>
    </p:spTree>
    <p:extLst>
      <p:ext uri="{BB962C8B-B14F-4D97-AF65-F5344CB8AC3E}">
        <p14:creationId xmlns:p14="http://schemas.microsoft.com/office/powerpoint/2010/main" val="1224987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7"/>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2, Activity 3</a:t>
            </a:r>
            <a:endParaRPr dirty="0"/>
          </a:p>
        </p:txBody>
      </p:sp>
      <p:pic>
        <p:nvPicPr>
          <p:cNvPr id="198" name="Google Shape;198;p7" descr="Icon&#10;&#10;Description automatically generated with low confidence"/>
          <p:cNvPicPr preferRelativeResize="0"/>
          <p:nvPr/>
        </p:nvPicPr>
        <p:blipFill rotWithShape="1">
          <a:blip r:embed="rId3">
            <a:alphaModFix/>
          </a:blip>
          <a:srcRect/>
          <a:stretch/>
        </p:blipFill>
        <p:spPr>
          <a:xfrm>
            <a:off x="1743032" y="894051"/>
            <a:ext cx="621324" cy="433659"/>
          </a:xfrm>
          <a:prstGeom prst="rect">
            <a:avLst/>
          </a:prstGeom>
          <a:noFill/>
          <a:ln>
            <a:noFill/>
          </a:ln>
        </p:spPr>
      </p:pic>
      <p:pic>
        <p:nvPicPr>
          <p:cNvPr id="199" name="Google Shape;199;p7" descr="Icon&#10;&#10;Description automatically generated with low confidence"/>
          <p:cNvPicPr preferRelativeResize="0"/>
          <p:nvPr/>
        </p:nvPicPr>
        <p:blipFill rotWithShape="1">
          <a:blip r:embed="rId3">
            <a:alphaModFix/>
          </a:blip>
          <a:srcRect/>
          <a:stretch/>
        </p:blipFill>
        <p:spPr>
          <a:xfrm rot="10800000">
            <a:off x="10355818" y="3666255"/>
            <a:ext cx="621324" cy="433659"/>
          </a:xfrm>
          <a:prstGeom prst="rect">
            <a:avLst/>
          </a:prstGeom>
          <a:noFill/>
          <a:ln>
            <a:noFill/>
          </a:ln>
        </p:spPr>
      </p:pic>
      <p:pic>
        <p:nvPicPr>
          <p:cNvPr id="200" name="Google Shape;200;p7" descr="Shape, circle&#10;&#10;Description automatically generated"/>
          <p:cNvPicPr preferRelativeResize="0"/>
          <p:nvPr/>
        </p:nvPicPr>
        <p:blipFill rotWithShape="1">
          <a:blip r:embed="rId4">
            <a:alphaModFix/>
          </a:blip>
          <a:srcRect/>
          <a:stretch/>
        </p:blipFill>
        <p:spPr>
          <a:xfrm>
            <a:off x="633536" y="3883085"/>
            <a:ext cx="2473080" cy="2597029"/>
          </a:xfrm>
          <a:prstGeom prst="rect">
            <a:avLst/>
          </a:prstGeom>
          <a:noFill/>
          <a:ln>
            <a:noFill/>
          </a:ln>
        </p:spPr>
      </p:pic>
      <p:sp>
        <p:nvSpPr>
          <p:cNvPr id="8" name="Google Shape;197;p7">
            <a:extLst>
              <a:ext uri="{FF2B5EF4-FFF2-40B4-BE49-F238E27FC236}">
                <a16:creationId xmlns:a16="http://schemas.microsoft.com/office/drawing/2014/main" id="{B947CB4B-1195-37C6-4441-E71D41793D37}"/>
              </a:ext>
            </a:extLst>
          </p:cNvPr>
          <p:cNvSpPr txBox="1">
            <a:spLocks/>
          </p:cNvSpPr>
          <p:nvPr/>
        </p:nvSpPr>
        <p:spPr>
          <a:xfrm>
            <a:off x="2676541" y="977406"/>
            <a:ext cx="7532739" cy="1077358"/>
          </a:xfrm>
          <a:prstGeom prst="rect">
            <a:avLst/>
          </a:prstGeom>
          <a:solidFill>
            <a:srgbClr val="01334E"/>
          </a:solid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90000"/>
              </a:lnSpc>
              <a:spcBef>
                <a:spcPts val="10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1pPr>
            <a:lvl2pPr marL="914400" marR="0" lvl="1"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2pPr>
            <a:lvl3pPr marL="1371600" marR="0" lvl="2"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3pPr>
            <a:lvl4pPr marL="1828800" marR="0" lvl="3"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marL="0" indent="0" algn="ctr">
              <a:lnSpc>
                <a:spcPct val="100000"/>
              </a:lnSpc>
              <a:spcBef>
                <a:spcPts val="0"/>
              </a:spcBef>
              <a:buSzPts val="4000"/>
              <a:buNone/>
            </a:pPr>
            <a:r>
              <a:rPr lang="en-GB" sz="2800" kern="100" dirty="0">
                <a:effectLst/>
                <a:latin typeface="+mn-lt"/>
                <a:ea typeface="Aptos" panose="020B0004020202020204" pitchFamily="34" charset="0"/>
                <a:cs typeface="Arial" panose="020B0604020202020204" pitchFamily="34" charset="0"/>
              </a:rPr>
              <a:t>Although the teachers or the students are not the same, the person in charge of education is being formed or re-formed as he/she teaches, and the person who is being taught forms him/herself in the process. </a:t>
            </a:r>
          </a:p>
          <a:p>
            <a:pPr marL="0" indent="0" algn="ctr">
              <a:lnSpc>
                <a:spcPct val="100000"/>
              </a:lnSpc>
              <a:spcBef>
                <a:spcPts val="0"/>
              </a:spcBef>
              <a:buSzPts val="4000"/>
              <a:buNone/>
            </a:pPr>
            <a:r>
              <a:rPr lang="en-GB" sz="2800" kern="100" dirty="0">
                <a:latin typeface="+mn-lt"/>
                <a:ea typeface="Aptos" panose="020B0004020202020204" pitchFamily="34" charset="0"/>
                <a:cs typeface="Arial" panose="020B0604020202020204" pitchFamily="34" charset="0"/>
              </a:rPr>
              <a:t>Those who teach learn by teaching and those who learn teach by learning.</a:t>
            </a:r>
            <a:r>
              <a:rPr lang="en-GB" sz="2800" kern="100" dirty="0">
                <a:effectLst/>
                <a:latin typeface="+mn-lt"/>
                <a:ea typeface="Aptos" panose="020B0004020202020204" pitchFamily="34" charset="0"/>
                <a:cs typeface="Arial" panose="020B0604020202020204" pitchFamily="34" charset="0"/>
              </a:rPr>
              <a:t> </a:t>
            </a:r>
          </a:p>
          <a:p>
            <a:pPr marL="0" indent="0" algn="ctr">
              <a:lnSpc>
                <a:spcPct val="100000"/>
              </a:lnSpc>
              <a:spcBef>
                <a:spcPts val="0"/>
              </a:spcBef>
              <a:buSzPts val="4000"/>
              <a:buNone/>
            </a:pPr>
            <a:endParaRPr lang="en-GB" sz="2000" kern="100" dirty="0">
              <a:latin typeface="+mn-lt"/>
              <a:ea typeface="Aptos" panose="020B0004020202020204" pitchFamily="34" charset="0"/>
              <a:cs typeface="Arial" panose="020B0604020202020204" pitchFamily="34" charset="0"/>
            </a:endParaRPr>
          </a:p>
          <a:p>
            <a:pPr marL="0" indent="0" algn="ctr">
              <a:lnSpc>
                <a:spcPct val="100000"/>
              </a:lnSpc>
              <a:spcBef>
                <a:spcPts val="0"/>
              </a:spcBef>
              <a:buSzPts val="4000"/>
              <a:buNone/>
            </a:pPr>
            <a:r>
              <a:rPr lang="en-GB" sz="2000" kern="100" dirty="0">
                <a:effectLst/>
                <a:latin typeface="+mn-lt"/>
                <a:ea typeface="Aptos" panose="020B0004020202020204" pitchFamily="34" charset="0"/>
                <a:cs typeface="Arial" panose="020B0604020202020204" pitchFamily="34" charset="0"/>
              </a:rPr>
              <a:t>Paulo Freire, Brazilian educator and philosopher </a:t>
            </a:r>
            <a:endParaRPr lang="en-GB" sz="2000" kern="100" dirty="0">
              <a:latin typeface="+mn-lt"/>
              <a:ea typeface="Aptos" panose="020B0004020202020204" pitchFamily="34" charset="0"/>
              <a:cs typeface="Arial" panose="020B0604020202020204" pitchFamily="34" charset="0"/>
            </a:endParaRPr>
          </a:p>
          <a:p>
            <a:pPr marL="0" indent="0" algn="ctr">
              <a:lnSpc>
                <a:spcPct val="100000"/>
              </a:lnSpc>
              <a:spcBef>
                <a:spcPts val="0"/>
              </a:spcBef>
              <a:buSzPts val="4000"/>
              <a:buFont typeface="Arial"/>
              <a:buNone/>
            </a:pPr>
            <a:endParaRPr lang="en-IE" sz="2000" dirty="0">
              <a:latin typeface="+mn-lt"/>
            </a:endParaRPr>
          </a:p>
        </p:txBody>
      </p:sp>
      <p:pic>
        <p:nvPicPr>
          <p:cNvPr id="7" name="Picture 6" descr="Reading cartoon bee">
            <a:extLst>
              <a:ext uri="{FF2B5EF4-FFF2-40B4-BE49-F238E27FC236}">
                <a16:creationId xmlns:a16="http://schemas.microsoft.com/office/drawing/2014/main" id="{80F368A4-C897-66FE-843F-83EAAFC4645B}"/>
              </a:ext>
            </a:extLst>
          </p:cNvPr>
          <p:cNvPicPr>
            <a:picLocks noChangeAspect="1"/>
          </p:cNvPicPr>
          <p:nvPr/>
        </p:nvPicPr>
        <p:blipFill>
          <a:blip r:embed="rId5"/>
          <a:stretch>
            <a:fillRect/>
          </a:stretch>
        </p:blipFill>
        <p:spPr>
          <a:xfrm>
            <a:off x="687976" y="3336036"/>
            <a:ext cx="2364199" cy="3144078"/>
          </a:xfrm>
          <a:prstGeom prst="rect">
            <a:avLst/>
          </a:prstGeom>
        </p:spPr>
      </p:pic>
      <p:grpSp>
        <p:nvGrpSpPr>
          <p:cNvPr id="2" name="Group 1">
            <a:extLst>
              <a:ext uri="{FF2B5EF4-FFF2-40B4-BE49-F238E27FC236}">
                <a16:creationId xmlns:a16="http://schemas.microsoft.com/office/drawing/2014/main" id="{2DC8F122-FD1D-F747-FD28-399AD89D0610}"/>
              </a:ext>
            </a:extLst>
          </p:cNvPr>
          <p:cNvGrpSpPr/>
          <p:nvPr/>
        </p:nvGrpSpPr>
        <p:grpSpPr>
          <a:xfrm>
            <a:off x="11064246" y="1110880"/>
            <a:ext cx="1046742" cy="1678407"/>
            <a:chOff x="11039033" y="992247"/>
            <a:chExt cx="1046742" cy="1678407"/>
          </a:xfrm>
        </p:grpSpPr>
        <p:pic>
          <p:nvPicPr>
            <p:cNvPr id="3" name="Google Shape;425;p21" descr="Shape, square&#10;&#10;Description automatically generated">
              <a:extLst>
                <a:ext uri="{FF2B5EF4-FFF2-40B4-BE49-F238E27FC236}">
                  <a16:creationId xmlns:a16="http://schemas.microsoft.com/office/drawing/2014/main" id="{22949529-9895-C388-E186-27EFD156C19F}"/>
                </a:ext>
              </a:extLst>
            </p:cNvPr>
            <p:cNvPicPr preferRelativeResize="0"/>
            <p:nvPr/>
          </p:nvPicPr>
          <p:blipFill rotWithShape="1">
            <a:blip r:embed="rId6">
              <a:alphaModFix/>
            </a:blip>
            <a:srcRect/>
            <a:stretch/>
          </p:blipFill>
          <p:spPr>
            <a:xfrm rot="16200000">
              <a:off x="10715603" y="1419778"/>
              <a:ext cx="1678406" cy="823346"/>
            </a:xfrm>
            <a:prstGeom prst="rect">
              <a:avLst/>
            </a:prstGeom>
            <a:noFill/>
            <a:ln>
              <a:noFill/>
            </a:ln>
          </p:spPr>
        </p:pic>
        <p:pic>
          <p:nvPicPr>
            <p:cNvPr id="5" name="Google Shape;330;p19" descr="A picture containing text&#10;&#10;Description automatically generated">
              <a:extLst>
                <a:ext uri="{FF2B5EF4-FFF2-40B4-BE49-F238E27FC236}">
                  <a16:creationId xmlns:a16="http://schemas.microsoft.com/office/drawing/2014/main" id="{67E1BCF0-2A67-69E0-5231-1F8ABE8696AD}"/>
                </a:ext>
              </a:extLst>
            </p:cNvPr>
            <p:cNvPicPr preferRelativeResize="0"/>
            <p:nvPr/>
          </p:nvPicPr>
          <p:blipFill rotWithShape="1">
            <a:blip r:embed="rId7">
              <a:alphaModFix/>
            </a:blip>
            <a:srcRect/>
            <a:stretch/>
          </p:blipFill>
          <p:spPr>
            <a:xfrm>
              <a:off x="11039033" y="992247"/>
              <a:ext cx="1007241" cy="1007241"/>
            </a:xfrm>
            <a:prstGeom prst="rect">
              <a:avLst/>
            </a:prstGeom>
            <a:noFill/>
            <a:ln>
              <a:noFill/>
            </a:ln>
          </p:spPr>
        </p:pic>
        <p:pic>
          <p:nvPicPr>
            <p:cNvPr id="6" name="Picture 5" descr="Icon&#10;&#10;Description automatically generated">
              <a:extLst>
                <a:ext uri="{FF2B5EF4-FFF2-40B4-BE49-F238E27FC236}">
                  <a16:creationId xmlns:a16="http://schemas.microsoft.com/office/drawing/2014/main" id="{8512F5E6-5301-B54E-FC7A-43D53F1A4662}"/>
                </a:ext>
              </a:extLst>
            </p:cNvPr>
            <p:cNvPicPr>
              <a:picLocks noChangeAspect="1"/>
            </p:cNvPicPr>
            <p:nvPr/>
          </p:nvPicPr>
          <p:blipFill>
            <a:blip r:embed="rId8" cstate="hqprint">
              <a:extLst>
                <a:ext uri="{28A0092B-C50C-407E-A947-70E740481C1C}">
                  <a14:useLocalDpi xmlns:a14="http://schemas.microsoft.com/office/drawing/2010/main"/>
                </a:ext>
              </a:extLst>
            </a:blip>
            <a:stretch>
              <a:fillRect/>
            </a:stretch>
          </p:blipFill>
          <p:spPr>
            <a:xfrm>
              <a:off x="11078534" y="1663413"/>
              <a:ext cx="1007241" cy="1007241"/>
            </a:xfrm>
            <a:prstGeom prst="rect">
              <a:avLst/>
            </a:prstGeom>
          </p:spPr>
        </p:pic>
      </p:grpSp>
    </p:spTree>
    <p:extLst>
      <p:ext uri="{BB962C8B-B14F-4D97-AF65-F5344CB8AC3E}">
        <p14:creationId xmlns:p14="http://schemas.microsoft.com/office/powerpoint/2010/main" val="99196709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3281</Words>
  <Application>Microsoft Office PowerPoint</Application>
  <PresentationFormat>Widescreen</PresentationFormat>
  <Paragraphs>299</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 Black</vt:lpstr>
      <vt:lpstr>Courier New</vt:lpstr>
      <vt:lpstr>Arial</vt:lpstr>
      <vt:lpstr>Calibri</vt:lpstr>
      <vt:lpstr>Office Theme</vt:lpstr>
      <vt:lpstr>2_Office Theme</vt:lpstr>
      <vt:lpstr>Pathways</vt:lpstr>
      <vt:lpstr>Unit 2: Strategies and Styles</vt:lpstr>
      <vt:lpstr>Unit 2, Introduction</vt:lpstr>
      <vt:lpstr>Unit 2, Activity 1</vt:lpstr>
      <vt:lpstr>Unit 2, Activity 2</vt:lpstr>
      <vt:lpstr>PowerPoint Presentation</vt:lpstr>
      <vt:lpstr>PowerPoint Presentation</vt:lpstr>
      <vt:lpstr>Unit 2, Activity 2</vt:lpstr>
      <vt:lpstr>Unit 2, Activity 3</vt:lpstr>
      <vt:lpstr>PowerPoint Presentation</vt:lpstr>
      <vt:lpstr>PowerPoint Presentation</vt:lpstr>
      <vt:lpstr>Unit 2, Extension activity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Realnation</dc:creator>
  <cp:lastModifiedBy>Mella Cusack</cp:lastModifiedBy>
  <cp:revision>60</cp:revision>
  <dcterms:created xsi:type="dcterms:W3CDTF">2022-07-12T11:58:05Z</dcterms:created>
  <dcterms:modified xsi:type="dcterms:W3CDTF">2024-08-16T17:21:08Z</dcterms:modified>
</cp:coreProperties>
</file>