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95" r:id="rId2"/>
  </p:sldMasterIdLst>
  <p:notesMasterIdLst>
    <p:notesMasterId r:id="rId20"/>
  </p:notesMasterIdLst>
  <p:sldIdLst>
    <p:sldId id="256" r:id="rId3"/>
    <p:sldId id="257" r:id="rId4"/>
    <p:sldId id="286" r:id="rId5"/>
    <p:sldId id="307" r:id="rId6"/>
    <p:sldId id="310" r:id="rId7"/>
    <p:sldId id="309" r:id="rId8"/>
    <p:sldId id="313" r:id="rId9"/>
    <p:sldId id="311" r:id="rId10"/>
    <p:sldId id="312" r:id="rId11"/>
    <p:sldId id="314" r:id="rId12"/>
    <p:sldId id="315" r:id="rId13"/>
    <p:sldId id="302" r:id="rId14"/>
    <p:sldId id="304" r:id="rId15"/>
    <p:sldId id="284" r:id="rId16"/>
    <p:sldId id="296" r:id="rId17"/>
    <p:sldId id="294" r:id="rId18"/>
    <p:sldId id="295" r:id="rId19"/>
  </p:sldIdLst>
  <p:sldSz cx="12192000" cy="6858000"/>
  <p:notesSz cx="6858000" cy="9144000"/>
  <p:embeddedFontLst>
    <p:embeddedFont>
      <p:font typeface="Arial Black" panose="020B0A04020102020204" pitchFamily="34" charset="0"/>
      <p:regular r:id="rId21"/>
      <p:bold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gpo2erKjDrfpdlHpY8TWg8EfbiG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6A"/>
    <a:srgbClr val="9C3FD8"/>
    <a:srgbClr val="01334E"/>
    <a:srgbClr val="5DC973"/>
    <a:srgbClr val="E7D1F5"/>
    <a:srgbClr val="A958DD"/>
    <a:srgbClr val="FF927D"/>
    <a:srgbClr val="FFFFFF"/>
    <a:srgbClr val="F6EEFB"/>
    <a:srgbClr val="E1C6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C22D7A-A71E-4F7F-B25F-03412A6EF1EF}">
  <a:tblStyle styleId="{D0C22D7A-A71E-4F7F-B25F-03412A6EF1EF}" styleName="Table_0">
    <a:wholeTbl>
      <a:tcTxStyle b="off" i="off">
        <a:font>
          <a:latin typeface="Arial"/>
          <a:ea typeface="Arial"/>
          <a:cs typeface="Arial"/>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CECE7"/>
          </a:solidFill>
        </a:fill>
      </a:tcStyle>
    </a:wholeTbl>
    <a:band1H>
      <a:tcTxStyle/>
      <a:tcStyle>
        <a:tcBdr/>
        <a:fill>
          <a:solidFill>
            <a:srgbClr val="F8D6CC"/>
          </a:solidFill>
        </a:fill>
      </a:tcStyle>
    </a:band1H>
    <a:band2H>
      <a:tcTxStyle/>
      <a:tcStyle>
        <a:tcBdr/>
      </a:tcStyle>
    </a:band2H>
    <a:band1V>
      <a:tcTxStyle/>
      <a:tcStyle>
        <a:tcBdr/>
        <a:fill>
          <a:solidFill>
            <a:srgbClr val="F8D6CC"/>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accent2"/>
              </a:solidFill>
              <a:prstDash val="solid"/>
              <a:round/>
              <a:headEnd type="none" w="sm" len="sm"/>
              <a:tailEnd type="none" w="sm" len="sm"/>
            </a:ln>
          </a:top>
        </a:tcBdr>
        <a:fill>
          <a:solidFill>
            <a:srgbClr val="FCECE7"/>
          </a:solidFill>
        </a:fill>
      </a:tcStyle>
    </a:lastRow>
    <a:seCell>
      <a:tcTxStyle/>
      <a:tcStyle>
        <a:tcBdr/>
      </a:tcStyle>
    </a:seCell>
    <a:swCell>
      <a:tcTxStyle/>
      <a:tcStyle>
        <a:tcBdr/>
      </a:tcStyle>
    </a:swCell>
    <a:firstRow>
      <a:tcTxStyle b="on" i="off"/>
      <a:tcStyle>
        <a:tcBdr/>
        <a:fill>
          <a:solidFill>
            <a:srgbClr val="FCECE7"/>
          </a:solidFill>
        </a:fill>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55522" autoAdjust="0"/>
  </p:normalViewPr>
  <p:slideViewPr>
    <p:cSldViewPr snapToGrid="0">
      <p:cViewPr varScale="1">
        <p:scale>
          <a:sx n="50" d="100"/>
          <a:sy n="50" d="100"/>
        </p:scale>
        <p:origin x="1428" y="21"/>
      </p:cViewPr>
      <p:guideLst/>
    </p:cSldViewPr>
  </p:slideViewPr>
  <p:notesTextViewPr>
    <p:cViewPr>
      <p:scale>
        <a:sx n="1" d="1"/>
        <a:sy n="1" d="1"/>
      </p:scale>
      <p:origin x="0" y="0"/>
    </p:cViewPr>
  </p:notesTextViewPr>
  <p:notesViewPr>
    <p:cSldViewPr snapToGrid="0">
      <p:cViewPr varScale="1">
        <p:scale>
          <a:sx n="68" d="100"/>
          <a:sy n="68" d="100"/>
        </p:scale>
        <p:origin x="2592" y="-69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1.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36" Type="http://customschemas.google.com/relationships/presentationmetadata" Target="metadata"/><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cnag.ie/en/"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urriculumonline.ie/senior-cycle/transition-year/#:~:text=The%20Transition%20Year%20(TY)%20is,Junior%20Cycle%20and%20Senior%20Cycl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gov.ie/en/policy-information/4018ea-deis-delivering-equality-of-opportunity-in-school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GB" sz="1100" b="0" dirty="0">
              <a:solidFill>
                <a:schemeClr val="tx1"/>
              </a:solidFill>
              <a:effectLst/>
              <a:latin typeface="+mn-lt"/>
            </a:endParaRPr>
          </a:p>
        </p:txBody>
      </p:sp>
      <p:sp>
        <p:nvSpPr>
          <p:cNvPr id="156" name="Google Shape;15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b="1" dirty="0">
              <a:latin typeface="+mn-lt"/>
            </a:endParaRPr>
          </a:p>
          <a:p>
            <a:pPr marL="0" lvl="0" indent="0" algn="l" rtl="0">
              <a:spcBef>
                <a:spcPts val="0"/>
              </a:spcBef>
              <a:spcAft>
                <a:spcPts val="0"/>
              </a:spcAft>
              <a:buNone/>
            </a:pPr>
            <a:r>
              <a:rPr lang="en-IE" sz="1100" b="0" dirty="0">
                <a:latin typeface="+mn-lt"/>
              </a:rPr>
              <a:t>Invite each pair to copy the Venn Diagram on the slide. </a:t>
            </a:r>
          </a:p>
          <a:p>
            <a:pPr marL="0" lvl="0" indent="0" algn="l" rtl="0">
              <a:spcBef>
                <a:spcPts val="0"/>
              </a:spcBef>
              <a:spcAft>
                <a:spcPts val="0"/>
              </a:spcAft>
              <a:buNone/>
            </a:pPr>
            <a:endParaRPr lang="en-IE" sz="1100" b="0" dirty="0">
              <a:latin typeface="+mn-lt"/>
            </a:endParaRPr>
          </a:p>
          <a:p>
            <a:pPr marL="0" lvl="0" indent="0" algn="l" rtl="0">
              <a:spcBef>
                <a:spcPts val="0"/>
              </a:spcBef>
              <a:spcAft>
                <a:spcPts val="0"/>
              </a:spcAft>
              <a:buNone/>
            </a:pPr>
            <a:r>
              <a:rPr lang="en-IE" sz="1100" b="0" i="1" dirty="0">
                <a:latin typeface="+mn-lt"/>
              </a:rPr>
              <a:t>With your partner, read through both of your case studies and identify the challenges and supports experienced by the people in your case studies. </a:t>
            </a:r>
          </a:p>
          <a:p>
            <a:pPr marL="0" lvl="0" indent="0" algn="l" rtl="0">
              <a:spcBef>
                <a:spcPts val="0"/>
              </a:spcBef>
              <a:spcAft>
                <a:spcPts val="0"/>
              </a:spcAft>
              <a:buNone/>
            </a:pPr>
            <a:endParaRPr lang="en-IE" sz="1100" b="0" i="1" dirty="0">
              <a:latin typeface="+mn-lt"/>
            </a:endParaRPr>
          </a:p>
          <a:p>
            <a:pPr marL="0" lvl="0" indent="0" algn="l" rtl="0">
              <a:spcBef>
                <a:spcPts val="0"/>
              </a:spcBef>
              <a:spcAft>
                <a:spcPts val="0"/>
              </a:spcAft>
              <a:buNone/>
            </a:pPr>
            <a:r>
              <a:rPr lang="en-IE" sz="1100" b="0" i="1" dirty="0">
                <a:latin typeface="+mn-lt"/>
              </a:rPr>
              <a:t>Summarise the challenges in the circle on the left of your Venn Diagram and the support in the circle on the right. If you think something is both a challenge and a support, place this in the centre of your Venn Diagram, where the two circles overlap. </a:t>
            </a:r>
          </a:p>
          <a:p>
            <a:pPr marL="0" lvl="0" indent="0" algn="l" rtl="0">
              <a:spcBef>
                <a:spcPts val="0"/>
              </a:spcBef>
              <a:spcAft>
                <a:spcPts val="0"/>
              </a:spcAft>
              <a:buNone/>
            </a:pPr>
            <a:endParaRPr lang="en-IE" sz="1100" b="0" dirty="0">
              <a:latin typeface="+mn-lt"/>
            </a:endParaRPr>
          </a:p>
          <a:p>
            <a:pPr marL="0" lvl="0" indent="0" algn="l" rtl="0">
              <a:spcBef>
                <a:spcPts val="0"/>
              </a:spcBef>
              <a:spcAft>
                <a:spcPts val="0"/>
              </a:spcAft>
              <a:buNone/>
            </a:pPr>
            <a:r>
              <a:rPr lang="en-IE" sz="1100" b="0" dirty="0">
                <a:latin typeface="+mn-lt"/>
              </a:rPr>
              <a:t>Depending on your class, you might want to give them some initial prompts, as follows:</a:t>
            </a:r>
          </a:p>
          <a:p>
            <a:pPr marL="0" lvl="0" indent="0" algn="l" rtl="0">
              <a:spcBef>
                <a:spcPts val="0"/>
              </a:spcBef>
              <a:spcAft>
                <a:spcPts val="0"/>
              </a:spcAft>
              <a:buNone/>
            </a:pPr>
            <a:r>
              <a:rPr lang="en-IE" sz="1100" b="0" dirty="0">
                <a:latin typeface="+mn-lt"/>
              </a:rPr>
              <a:t>Challenges: transition, peers</a:t>
            </a:r>
          </a:p>
          <a:p>
            <a:pPr marL="0" lvl="0" indent="0" algn="l" rtl="0">
              <a:spcBef>
                <a:spcPts val="0"/>
              </a:spcBef>
              <a:spcAft>
                <a:spcPts val="0"/>
              </a:spcAft>
              <a:buNone/>
            </a:pPr>
            <a:r>
              <a:rPr lang="en-IE" sz="1100" b="0" dirty="0">
                <a:latin typeface="+mn-lt"/>
              </a:rPr>
              <a:t>Supports: parent</a:t>
            </a:r>
          </a:p>
          <a:p>
            <a:pPr marL="0" lvl="0" indent="0" algn="l" rtl="0">
              <a:spcBef>
                <a:spcPts val="0"/>
              </a:spcBef>
              <a:spcAft>
                <a:spcPts val="0"/>
              </a:spcAft>
              <a:buNone/>
            </a:pPr>
            <a:r>
              <a:rPr lang="en-IE" sz="1100" b="0" dirty="0">
                <a:latin typeface="+mn-lt"/>
              </a:rPr>
              <a:t>Overlap: teachers</a:t>
            </a:r>
          </a:p>
          <a:p>
            <a:pPr marL="0" lvl="0" indent="0" algn="l" rtl="0">
              <a:spcBef>
                <a:spcPts val="0"/>
              </a:spcBef>
              <a:spcAft>
                <a:spcPts val="0"/>
              </a:spcAft>
              <a:buNone/>
            </a:pPr>
            <a:endParaRPr lang="en-IE" sz="1100" b="0" dirty="0">
              <a:latin typeface="+mn-lt"/>
            </a:endParaRPr>
          </a:p>
          <a:p>
            <a:pPr marL="0" lvl="0" indent="0" algn="l" rtl="0">
              <a:spcBef>
                <a:spcPts val="0"/>
              </a:spcBef>
              <a:spcAft>
                <a:spcPts val="0"/>
              </a:spcAft>
              <a:buNone/>
            </a:pPr>
            <a:r>
              <a:rPr lang="en-IE" sz="1100" b="0" i="1" dirty="0">
                <a:latin typeface="+mn-lt"/>
              </a:rPr>
              <a:t>Take a few minutes on your own to think about your own school experiences to date. What, if any, challenges have you encountered? Did you get any support from someone in the school or outside of school? Are any of your experiences like those of the people in the case studies? </a:t>
            </a:r>
          </a:p>
          <a:p>
            <a:pPr marL="0" lvl="0" indent="0" algn="l" rtl="0">
              <a:spcBef>
                <a:spcPts val="0"/>
              </a:spcBef>
              <a:spcAft>
                <a:spcPts val="0"/>
              </a:spcAft>
              <a:buNone/>
            </a:pPr>
            <a:endParaRPr lang="en-IE" sz="1100" b="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800" b="1" i="0" dirty="0">
                <a:latin typeface="+mn-lt"/>
              </a:rPr>
              <a:t>NB: </a:t>
            </a:r>
            <a:r>
              <a:rPr lang="en-IE" sz="1800" i="0" dirty="0">
                <a:latin typeface="+mn-lt"/>
              </a:rPr>
              <a:t>This may be a good opportunity to share your own experiences of school (that is, </a:t>
            </a:r>
            <a:r>
              <a:rPr lang="en-IE" sz="1800" i="0" u="sng" dirty="0">
                <a:latin typeface="+mn-lt"/>
              </a:rPr>
              <a:t>those you are comfortable sharing</a:t>
            </a:r>
            <a:r>
              <a:rPr lang="en-IE" sz="1800" i="0" dirty="0">
                <a:latin typeface="+mn-lt"/>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800" i="1" kern="100" dirty="0">
              <a:effectLst/>
              <a:latin typeface="Aptos" panose="020B00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i="1" kern="100" dirty="0">
                <a:effectLst/>
                <a:latin typeface="Aptos" panose="020B0004020202020204" pitchFamily="34" charset="0"/>
                <a:ea typeface="Aptos" panose="020B0004020202020204" pitchFamily="34" charset="0"/>
                <a:cs typeface="Arial" panose="020B0604020202020204" pitchFamily="34" charset="0"/>
              </a:rPr>
              <a:t>Talk to your partner about any school experiences </a:t>
            </a:r>
            <a:r>
              <a:rPr lang="en-GB" sz="1800" i="1" u="sng" kern="100" dirty="0">
                <a:effectLst/>
                <a:latin typeface="Aptos" panose="020B0004020202020204" pitchFamily="34" charset="0"/>
                <a:ea typeface="Aptos" panose="020B0004020202020204" pitchFamily="34" charset="0"/>
                <a:cs typeface="Arial" panose="020B0604020202020204" pitchFamily="34" charset="0"/>
              </a:rPr>
              <a:t>that you are happy and comfortable to share</a:t>
            </a:r>
            <a:r>
              <a:rPr lang="en-GB" sz="1800" i="1" kern="100" dirty="0">
                <a:effectLst/>
                <a:latin typeface="Aptos" panose="020B0004020202020204" pitchFamily="34" charset="0"/>
                <a:ea typeface="Aptos" panose="020B00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800" i="1" kern="100" dirty="0">
              <a:effectLst/>
              <a:latin typeface="Aptos" panose="020B00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i="1" kern="100" dirty="0">
                <a:effectLst/>
                <a:latin typeface="Aptos" panose="020B0004020202020204" pitchFamily="34" charset="0"/>
                <a:ea typeface="Aptos" panose="020B0004020202020204" pitchFamily="34" charset="0"/>
                <a:cs typeface="Arial" panose="020B0604020202020204" pitchFamily="34" charset="0"/>
              </a:rPr>
              <a:t>Add any new challenges and supports that come up in your conversation to your Venn Diagram.</a:t>
            </a:r>
          </a:p>
          <a:p>
            <a:pPr marL="0" lvl="0" indent="0" algn="l" rtl="0">
              <a:spcBef>
                <a:spcPts val="0"/>
              </a:spcBef>
              <a:spcAft>
                <a:spcPts val="0"/>
              </a:spcAft>
              <a:buNone/>
            </a:pPr>
            <a:endParaRPr lang="en-IE" sz="1100" b="0" dirty="0">
              <a:latin typeface="+mn-lt"/>
            </a:endParaRPr>
          </a:p>
          <a:p>
            <a:pPr marL="0" lvl="0" indent="0" algn="l" rtl="0">
              <a:spcBef>
                <a:spcPts val="0"/>
              </a:spcBef>
              <a:spcAft>
                <a:spcPts val="0"/>
              </a:spcAft>
              <a:buNone/>
            </a:pPr>
            <a:r>
              <a:rPr lang="en-IE" sz="1100" b="0" dirty="0">
                <a:latin typeface="+mn-lt"/>
              </a:rPr>
              <a:t>Facilitate a selection of pairs to present their completed Venn Diagram. </a:t>
            </a:r>
          </a:p>
          <a:p>
            <a:pPr marL="0" lvl="0" indent="0" algn="l" rtl="0">
              <a:spcBef>
                <a:spcPts val="0"/>
              </a:spcBef>
              <a:spcAft>
                <a:spcPts val="0"/>
              </a:spcAft>
              <a:buNone/>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kern="100" dirty="0">
                <a:effectLst/>
                <a:latin typeface="Aptos" panose="020B0004020202020204" pitchFamily="34" charset="0"/>
                <a:ea typeface="Aptos" panose="020B0004020202020204" pitchFamily="34" charset="0"/>
                <a:cs typeface="Arial" panose="020B0604020202020204" pitchFamily="34" charset="0"/>
              </a:rPr>
              <a:t>Facilitate a whole class discussion using the following prompt questions:</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800" i="1" kern="100" dirty="0">
                <a:effectLst/>
                <a:latin typeface="Aptos" panose="020B0004020202020204" pitchFamily="34" charset="0"/>
                <a:ea typeface="Aptos" panose="020B0004020202020204" pitchFamily="34" charset="0"/>
                <a:cs typeface="Arial" panose="020B0604020202020204" pitchFamily="34" charset="0"/>
              </a:rPr>
              <a:t>These people all have something in common – what do you think this is? </a:t>
            </a:r>
            <a:r>
              <a:rPr lang="en-GB" sz="1800" kern="100" dirty="0">
                <a:effectLst/>
                <a:latin typeface="Aptos" panose="020B0004020202020204" pitchFamily="34" charset="0"/>
                <a:ea typeface="Aptos" panose="020B0004020202020204" pitchFamily="34" charset="0"/>
                <a:cs typeface="Arial" panose="020B0604020202020204" pitchFamily="34" charset="0"/>
              </a:rPr>
              <a:t>[</a:t>
            </a:r>
            <a:r>
              <a:rPr lang="en-GB" sz="1800" u="sng" kern="100" dirty="0">
                <a:effectLst/>
                <a:latin typeface="Aptos" panose="020B0004020202020204" pitchFamily="34" charset="0"/>
                <a:ea typeface="Aptos" panose="020B0004020202020204" pitchFamily="34" charset="0"/>
                <a:cs typeface="Arial" panose="020B0604020202020204" pitchFamily="34" charset="0"/>
              </a:rPr>
              <a:t>Answer</a:t>
            </a:r>
            <a:r>
              <a:rPr lang="en-GB" sz="1800" kern="100" dirty="0">
                <a:effectLst/>
                <a:latin typeface="Aptos" panose="020B0004020202020204" pitchFamily="34" charset="0"/>
                <a:ea typeface="Aptos" panose="020B0004020202020204" pitchFamily="34" charset="0"/>
                <a:cs typeface="Arial" panose="020B0604020202020204" pitchFamily="34" charset="0"/>
              </a:rPr>
              <a:t>: They are all teachers] </a:t>
            </a:r>
          </a:p>
          <a:p>
            <a:pPr marL="285750" marR="0" lvl="0" indent="-2857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800" i="1" kern="100" dirty="0">
                <a:effectLst/>
                <a:latin typeface="Aptos" panose="020B0004020202020204" pitchFamily="34" charset="0"/>
                <a:ea typeface="Aptos" panose="020B0004020202020204" pitchFamily="34" charset="0"/>
                <a:cs typeface="Arial" panose="020B0604020202020204" pitchFamily="34" charset="0"/>
              </a:rPr>
              <a:t>Are you surprised that they are all teachers? Why/why not?</a:t>
            </a:r>
          </a:p>
          <a:p>
            <a:pPr marL="0" lvl="0" indent="0" algn="l" rtl="0">
              <a:spcBef>
                <a:spcPts val="0"/>
              </a:spcBef>
              <a:spcAft>
                <a:spcPts val="0"/>
              </a:spcAft>
              <a:buNone/>
            </a:pPr>
            <a:endParaRPr lang="en-IE" sz="1100" i="1" dirty="0">
              <a:latin typeface="+mn-lt"/>
            </a:endParaRPr>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870965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200" b="1" dirty="0">
                <a:latin typeface="+mn-lt"/>
              </a:rPr>
              <a:t>Teacher notes (1 animation at * Click)</a:t>
            </a:r>
            <a:endParaRPr lang="en-GB" sz="1200" b="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b="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b="0" i="1" dirty="0">
                <a:latin typeface="+mn-lt"/>
              </a:rPr>
              <a:t>In the case studies </a:t>
            </a:r>
            <a:r>
              <a:rPr lang="en-GB" sz="1200" b="0" i="0" dirty="0">
                <a:latin typeface="+mn-lt"/>
              </a:rPr>
              <a:t>(Activity 1)</a:t>
            </a:r>
            <a:r>
              <a:rPr lang="en-GB" sz="1200" b="0" i="1" dirty="0">
                <a:latin typeface="+mn-lt"/>
              </a:rPr>
              <a:t>, several groups were mentioned as belonging to a school community (and were seen mainly as supports for students). These included students, teachers, deputy principal(s), principals and parents/guardians.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b="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b="0" i="1" dirty="0">
                <a:latin typeface="+mn-lt"/>
              </a:rPr>
              <a:t>What other individuals or groups belong to the school community? </a:t>
            </a:r>
            <a:r>
              <a:rPr lang="en-GB" sz="1200" b="0" i="0" dirty="0">
                <a:latin typeface="+mn-lt"/>
              </a:rPr>
              <a:t>[</a:t>
            </a:r>
            <a:r>
              <a:rPr lang="en-GB" sz="1200" b="0" i="0" u="sng" dirty="0">
                <a:latin typeface="+mn-lt"/>
              </a:rPr>
              <a:t>Possible answers</a:t>
            </a:r>
            <a:r>
              <a:rPr lang="en-GB" sz="1200" b="0" i="0" dirty="0">
                <a:latin typeface="+mn-lt"/>
              </a:rPr>
              <a:t>: year head, guidance counsellor, chaplain, secretary, student council, parent’s association, board of management]</a:t>
            </a:r>
            <a:r>
              <a:rPr lang="en-GB" sz="1200" b="0" dirty="0">
                <a:latin typeface="+mn-lt"/>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b="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b="0" i="1" dirty="0">
                <a:latin typeface="+mn-lt"/>
              </a:rPr>
              <a:t>Each one of these individuals/groups has a different role and set of responsibilities in the school. Of the list of individuals/groups in the school community, choose 8 and write 1-2 sentences about their role and responsibilities. If you need help, ask a friend(s).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b="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200" b="0" dirty="0">
                <a:latin typeface="+mn-lt"/>
              </a:rPr>
              <a:t>Take feedback from a selection of students, correcting or adding information where appropriate.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GB" sz="1200" b="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200" b="1" i="0" dirty="0">
                <a:latin typeface="+mn-lt"/>
              </a:rPr>
              <a:t>NB: </a:t>
            </a:r>
            <a:r>
              <a:rPr lang="en-IE" sz="1200" i="0" dirty="0">
                <a:latin typeface="+mn-lt"/>
              </a:rPr>
              <a:t>This is a good opportunity to share how in your teaching role, you interact with others in the school community.</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2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200" i="1" dirty="0">
                <a:latin typeface="+mn-lt"/>
              </a:rPr>
              <a:t>All jobs or careers involve dealing and interacting with a range of people, and teaching is no exception. </a:t>
            </a:r>
            <a:r>
              <a:rPr lang="en-IE" sz="1200" i="0" dirty="0">
                <a:latin typeface="+mn-lt"/>
              </a:rPr>
              <a:t>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200" b="0" dirty="0">
              <a:latin typeface="+mn-lt"/>
            </a:endParaRP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360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latin typeface="+mn-lt"/>
              </a:rPr>
              <a:t>Teacher notes (1 animation at * Click)</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We met Dave in Activity 1. </a:t>
            </a:r>
          </a:p>
          <a:p>
            <a:pPr marL="0" lvl="0" indent="0" algn="l" rtl="0">
              <a:spcBef>
                <a:spcPts val="0"/>
              </a:spcBef>
              <a:spcAft>
                <a:spcPts val="0"/>
              </a:spcAft>
              <a:buNone/>
            </a:pPr>
            <a:endParaRPr lang="en-IE" sz="1100" i="1" dirty="0">
              <a:latin typeface="+mn-lt"/>
            </a:endParaRPr>
          </a:p>
          <a:p>
            <a:pPr marL="0" lvl="0" indent="0" algn="l" rtl="0">
              <a:spcBef>
                <a:spcPts val="0"/>
              </a:spcBef>
              <a:spcAft>
                <a:spcPts val="0"/>
              </a:spcAft>
              <a:buNone/>
            </a:pPr>
            <a:r>
              <a:rPr lang="en-IE" sz="1100" i="1" dirty="0">
                <a:latin typeface="+mn-lt"/>
              </a:rPr>
              <a:t>What do you think that Dave meant when he said ‘I didn’t see education as a path for me…’</a:t>
            </a:r>
          </a:p>
          <a:p>
            <a:pPr marL="0" lvl="0" indent="0" algn="l" rtl="0">
              <a:spcBef>
                <a:spcPts val="0"/>
              </a:spcBef>
              <a:spcAft>
                <a:spcPts val="0"/>
              </a:spcAft>
              <a:buNone/>
            </a:pPr>
            <a:endParaRPr lang="en-IE" sz="110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i="0" dirty="0">
                <a:latin typeface="+mn-lt"/>
              </a:rPr>
              <a:t>* Click </a:t>
            </a:r>
            <a:r>
              <a:rPr lang="en-IE" sz="1100" i="0" dirty="0">
                <a:latin typeface="+mn-lt"/>
              </a:rPr>
              <a:t>to show a second quote from Dave’s case study</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i="1" dirty="0">
                <a:latin typeface="+mn-lt"/>
              </a:rPr>
              <a:t>Dave also said, ‘You can’t put an old head on young shoulders.’ What do you think this means? </a:t>
            </a:r>
            <a:r>
              <a:rPr lang="en-IE" sz="1100" i="0" dirty="0">
                <a:latin typeface="+mn-lt"/>
              </a:rPr>
              <a:t>[</a:t>
            </a:r>
            <a:r>
              <a:rPr lang="en-IE" sz="1100" i="0" u="sng" dirty="0">
                <a:latin typeface="+mn-lt"/>
              </a:rPr>
              <a:t>Answer</a:t>
            </a:r>
            <a:r>
              <a:rPr lang="en-IE" sz="1100" i="0" dirty="0">
                <a:latin typeface="+mn-lt"/>
              </a:rPr>
              <a:t>: as a young person he didn’t have </a:t>
            </a:r>
            <a:r>
              <a:rPr lang="en-GB" sz="1600" b="0" i="0" dirty="0">
                <a:solidFill>
                  <a:srgbClr val="1F1F1F"/>
                </a:solidFill>
                <a:effectLst/>
                <a:highlight>
                  <a:srgbClr val="FFFFFF"/>
                </a:highlight>
                <a:latin typeface="Arial" panose="020B0604020202020204" pitchFamily="34" charset="0"/>
              </a:rPr>
              <a:t>the wisdom or </a:t>
            </a:r>
            <a:r>
              <a:rPr lang="en-GB" sz="1600" b="0" i="0" u="none" strike="noStrike" dirty="0">
                <a:solidFill>
                  <a:srgbClr val="1F1F1F"/>
                </a:solidFill>
                <a:effectLst/>
                <a:highlight>
                  <a:srgbClr val="FFFFFF"/>
                </a:highlight>
                <a:latin typeface="Arial" panose="020B0604020202020204" pitchFamily="34" charset="0"/>
              </a:rPr>
              <a:t>maturity </a:t>
            </a:r>
            <a:r>
              <a:rPr lang="en-GB" sz="1600" b="0" i="0" dirty="0">
                <a:solidFill>
                  <a:srgbClr val="1F1F1F"/>
                </a:solidFill>
                <a:effectLst/>
                <a:highlight>
                  <a:srgbClr val="FFFFFF"/>
                </a:highlight>
                <a:latin typeface="Arial" panose="020B0604020202020204" pitchFamily="34" charset="0"/>
              </a:rPr>
              <a:t>that came to him from experience and with age.]</a:t>
            </a:r>
            <a:endParaRPr lang="en-IE" sz="1100" i="1" dirty="0">
              <a:latin typeface="+mn-lt"/>
            </a:endParaRP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IE" sz="1100" i="1" dirty="0">
                <a:latin typeface="+mn-lt"/>
              </a:rPr>
              <a:t>Dave left school early. He trained as a plasterer and worked on building sites. In this role, he found he enjoyed training young apprentices in his trade. He always had a love of the Irish language and sent his own children to a Gaelscoil. When the school put on Irish classes for parents, Dave decided to give it a go. He later took Irish language classes with Conradh na Gaeilge </a:t>
            </a:r>
            <a:r>
              <a:rPr lang="en-IE" sz="1100" i="0" dirty="0">
                <a:latin typeface="+mn-lt"/>
              </a:rPr>
              <a:t>(see: </a:t>
            </a:r>
            <a:r>
              <a:rPr lang="en-GB" sz="2400" dirty="0">
                <a:hlinkClick r:id="rId3"/>
              </a:rPr>
              <a:t>Home - Conradh na Gaeilge | Ar son phobal na Gaeilge (cnag.ie)</a:t>
            </a:r>
            <a:r>
              <a:rPr lang="en-GB" sz="2400" dirty="0"/>
              <a:t>)</a:t>
            </a:r>
            <a:r>
              <a:rPr lang="en-GB" sz="2400" i="1" dirty="0"/>
              <a:t>, before deciding to do Junior Cycle Irish, then Leaving Certificate Irish, then a diploma and a degree in Irish. Through it all, Dave juggled his job and his family commitments. Eventually he decided to change careers, got a job in a school and completed his Post-Graduate Masters (PME) in Education to qualify as teacher. </a:t>
            </a:r>
          </a:p>
          <a:p>
            <a:pPr marL="0" lvl="0" indent="0" algn="l" rtl="0">
              <a:spcBef>
                <a:spcPts val="0"/>
              </a:spcBef>
              <a:spcAft>
                <a:spcPts val="0"/>
              </a:spcAft>
              <a:buNone/>
            </a:pPr>
            <a:endParaRPr lang="en-GB" sz="2400" i="1" dirty="0"/>
          </a:p>
          <a:p>
            <a:pPr marL="0" lvl="0" indent="0" algn="l" rtl="0">
              <a:spcBef>
                <a:spcPts val="0"/>
              </a:spcBef>
              <a:spcAft>
                <a:spcPts val="0"/>
              </a:spcAft>
              <a:buNone/>
            </a:pPr>
            <a:r>
              <a:rPr lang="en-GB" sz="2400" i="1" dirty="0"/>
              <a:t>Dave left school at 16 years-old and qualified as an Irish-language teacher when he was in his 50s, in between he trained other people, took lots of classes and studied. Education turned out to be a path for him after all. </a:t>
            </a:r>
            <a:endParaRPr lang="en-IE" sz="1100" i="1" dirty="0">
              <a:latin typeface="+mn-lt"/>
            </a:endParaRPr>
          </a:p>
        </p:txBody>
      </p:sp>
      <p:sp>
        <p:nvSpPr>
          <p:cNvPr id="194" name="Google Shape;19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1" dirty="0">
                <a:latin typeface="+mn-lt"/>
              </a:rPr>
              <a:t>Teacher notes (1 animation at * Click)</a:t>
            </a:r>
          </a:p>
          <a:p>
            <a:pPr marL="0" lvl="0" indent="0" algn="l" rtl="0">
              <a:spcBef>
                <a:spcPts val="0"/>
              </a:spcBef>
              <a:spcAft>
                <a:spcPts val="0"/>
              </a:spcAft>
              <a:buNone/>
            </a:pPr>
            <a:endParaRPr lang="en-IE" sz="1100" i="0" dirty="0">
              <a:latin typeface="+mn-lt"/>
            </a:endParaRPr>
          </a:p>
          <a:p>
            <a:pPr marL="0" lvl="0" indent="0" algn="l" rtl="0">
              <a:spcBef>
                <a:spcPts val="0"/>
              </a:spcBef>
              <a:spcAft>
                <a:spcPts val="0"/>
              </a:spcAft>
              <a:buNone/>
            </a:pPr>
            <a:r>
              <a:rPr lang="en-GB" sz="1800" i="1" dirty="0">
                <a:effectLst/>
                <a:latin typeface="Aptos" panose="020B0004020202020204" pitchFamily="34" charset="0"/>
                <a:ea typeface="Aptos" panose="020B0004020202020204" pitchFamily="34" charset="0"/>
                <a:cs typeface="Arial" panose="020B0604020202020204" pitchFamily="34" charset="0"/>
              </a:rPr>
              <a:t>As a teacher, Dave gravitates towards the students who are struggling. He thinks this is because of his own life experience. He knows that while school might not be the most important thing for these students, he wants them to be happy enough to stick it out so that he can support them to make the most of their time in school. Dave obviously believes that school matters. </a:t>
            </a:r>
          </a:p>
          <a:p>
            <a:pPr marL="0" lvl="0" indent="0" algn="l" rtl="0">
              <a:spcBef>
                <a:spcPts val="0"/>
              </a:spcBef>
              <a:spcAft>
                <a:spcPts val="0"/>
              </a:spcAft>
              <a:buNone/>
            </a:pPr>
            <a:endParaRPr lang="en-GB" sz="1800" i="1"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i="0" dirty="0">
                <a:effectLst/>
                <a:latin typeface="Aptos" panose="020B0004020202020204" pitchFamily="34" charset="0"/>
                <a:ea typeface="Aptos" panose="020B0004020202020204" pitchFamily="34" charset="0"/>
                <a:cs typeface="Arial" panose="020B0604020202020204" pitchFamily="34" charset="0"/>
              </a:rPr>
              <a:t>Divide the class into small groups.</a:t>
            </a:r>
          </a:p>
          <a:p>
            <a:pPr marL="0" lvl="0" indent="0" algn="l" rtl="0">
              <a:spcBef>
                <a:spcPts val="0"/>
              </a:spcBef>
              <a:spcAft>
                <a:spcPts val="0"/>
              </a:spcAft>
              <a:buNone/>
            </a:pPr>
            <a:endParaRPr lang="en-GB" sz="1800" i="1"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i="1" dirty="0">
                <a:effectLst/>
                <a:latin typeface="Aptos" panose="020B0004020202020204" pitchFamily="34" charset="0"/>
                <a:ea typeface="Aptos" panose="020B0004020202020204" pitchFamily="34" charset="0"/>
                <a:cs typeface="Arial" panose="020B0604020202020204" pitchFamily="34" charset="0"/>
              </a:rPr>
              <a:t>In your group, discuss the reasons why going to school maters. </a:t>
            </a:r>
          </a:p>
          <a:p>
            <a:pPr marL="0" lvl="0" indent="0" algn="l" rtl="0">
              <a:spcBef>
                <a:spcPts val="0"/>
              </a:spcBef>
              <a:spcAft>
                <a:spcPts val="0"/>
              </a:spcAft>
              <a:buNone/>
            </a:pPr>
            <a:endParaRPr lang="en-GB" sz="1800" i="0" dirty="0">
              <a:effectLst/>
              <a:latin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i="0" dirty="0">
                <a:effectLst/>
                <a:latin typeface="Aptos" panose="020B0004020202020204" pitchFamily="34" charset="0"/>
                <a:cs typeface="Arial" panose="020B0604020202020204" pitchFamily="34" charset="0"/>
              </a:rPr>
              <a:t>Take feedback from each group, recording their answers on the board.</a:t>
            </a:r>
          </a:p>
          <a:p>
            <a:pPr marL="0" lvl="0" indent="0" algn="l" rtl="0">
              <a:spcBef>
                <a:spcPts val="0"/>
              </a:spcBef>
              <a:spcAft>
                <a:spcPts val="0"/>
              </a:spcAft>
              <a:buNone/>
            </a:pPr>
            <a:endParaRPr lang="en-GB" sz="1800" i="0" dirty="0">
              <a:effectLst/>
              <a:latin typeface="Aptos" panose="020B00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800" b="1" i="0" dirty="0">
                <a:effectLst/>
                <a:latin typeface="Aptos" panose="020B0004020202020204" pitchFamily="34" charset="0"/>
                <a:cs typeface="Arial" panose="020B0604020202020204" pitchFamily="34" charset="0"/>
              </a:rPr>
              <a:t>NB: </a:t>
            </a:r>
            <a:r>
              <a:rPr lang="en-IE" sz="1800" i="0" dirty="0">
                <a:latin typeface="+mn-lt"/>
              </a:rPr>
              <a:t>This may be a good opportunity to share why you think that school matters, with examples from your own time as a student and as a teacher.</a:t>
            </a:r>
          </a:p>
          <a:p>
            <a:pPr marL="0" lvl="0" indent="0" algn="l" rtl="0">
              <a:spcBef>
                <a:spcPts val="0"/>
              </a:spcBef>
              <a:spcAft>
                <a:spcPts val="0"/>
              </a:spcAft>
              <a:buNone/>
            </a:pPr>
            <a:endParaRPr lang="en-GB" sz="1800" i="0" dirty="0">
              <a:effectLst/>
              <a:latin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i="0" dirty="0">
                <a:effectLst/>
                <a:latin typeface="Aptos" panose="020B0004020202020204" pitchFamily="34" charset="0"/>
                <a:cs typeface="Arial" panose="020B0604020202020204" pitchFamily="34" charset="0"/>
              </a:rPr>
              <a:t>Organise a class vote to decide </a:t>
            </a:r>
            <a:r>
              <a:rPr lang="en-GB" sz="1800" kern="100" dirty="0">
                <a:effectLst/>
                <a:latin typeface="Aptos" panose="020B0004020202020204" pitchFamily="34" charset="0"/>
                <a:ea typeface="Aptos" panose="020B0004020202020204" pitchFamily="34" charset="0"/>
                <a:cs typeface="Arial" panose="020B0604020202020204" pitchFamily="34" charset="0"/>
              </a:rPr>
              <a:t>on the nine best reasons why school matters.</a:t>
            </a:r>
          </a:p>
          <a:p>
            <a:pPr marL="0" lvl="0" indent="0" algn="l" rtl="0">
              <a:spcBef>
                <a:spcPts val="0"/>
              </a:spcBef>
              <a:spcAft>
                <a:spcPts val="0"/>
              </a:spcAft>
              <a:buNone/>
            </a:pPr>
            <a:endParaRPr lang="en-GB" sz="1800" kern="100"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b="1" kern="100" dirty="0">
                <a:effectLst/>
                <a:latin typeface="Aptos" panose="020B0004020202020204" pitchFamily="34" charset="0"/>
                <a:ea typeface="Aptos" panose="020B0004020202020204" pitchFamily="34" charset="0"/>
                <a:cs typeface="Arial" panose="020B0604020202020204" pitchFamily="34" charset="0"/>
              </a:rPr>
              <a:t>* Click </a:t>
            </a:r>
            <a:r>
              <a:rPr lang="en-GB" sz="1800" kern="100" dirty="0">
                <a:effectLst/>
                <a:latin typeface="Aptos" panose="020B0004020202020204" pitchFamily="34" charset="0"/>
                <a:ea typeface="Aptos" panose="020B0004020202020204" pitchFamily="34" charset="0"/>
                <a:cs typeface="Arial" panose="020B0604020202020204" pitchFamily="34" charset="0"/>
              </a:rPr>
              <a:t>to show a Diamond 9 template. </a:t>
            </a:r>
          </a:p>
          <a:p>
            <a:pPr marL="0" lvl="0" indent="0" algn="l" rtl="0">
              <a:spcBef>
                <a:spcPts val="0"/>
              </a:spcBef>
              <a:spcAft>
                <a:spcPts val="0"/>
              </a:spcAft>
              <a:buNone/>
            </a:pPr>
            <a:endParaRPr lang="en-GB" sz="1800" kern="100"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i="1" kern="100" dirty="0">
                <a:effectLst/>
                <a:latin typeface="Aptos" panose="020B0004020202020204" pitchFamily="34" charset="0"/>
                <a:ea typeface="Aptos" panose="020B0004020202020204" pitchFamily="34" charset="0"/>
                <a:cs typeface="Arial" panose="020B0604020202020204" pitchFamily="34" charset="0"/>
              </a:rPr>
              <a:t>Copy the Diamond 9 template from the slide </a:t>
            </a:r>
            <a:r>
              <a:rPr lang="en-GB" sz="1800" kern="100" dirty="0">
                <a:effectLst/>
                <a:latin typeface="Aptos" panose="020B0004020202020204" pitchFamily="34" charset="0"/>
                <a:ea typeface="Aptos" panose="020B0004020202020204" pitchFamily="34" charset="0"/>
                <a:cs typeface="Arial" panose="020B0604020202020204" pitchFamily="34" charset="0"/>
              </a:rPr>
              <a:t>(one copy per group).</a:t>
            </a:r>
          </a:p>
          <a:p>
            <a:pPr marL="0" lvl="0" indent="0" algn="l" rtl="0">
              <a:spcBef>
                <a:spcPts val="0"/>
              </a:spcBef>
              <a:spcAft>
                <a:spcPts val="0"/>
              </a:spcAft>
              <a:buNone/>
            </a:pPr>
            <a:endParaRPr lang="en-GB" sz="1800" kern="100"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i="1" kern="100" dirty="0">
                <a:effectLst/>
                <a:latin typeface="Aptos" panose="020B0004020202020204" pitchFamily="34" charset="0"/>
                <a:ea typeface="Aptos" panose="020B0004020202020204" pitchFamily="34" charset="0"/>
                <a:cs typeface="Arial" panose="020B0604020202020204" pitchFamily="34" charset="0"/>
              </a:rPr>
              <a:t>Work together to rank the nine reasons why school matters in order of importance, where 1 is the most important and 5 is the least important.  </a:t>
            </a:r>
          </a:p>
          <a:p>
            <a:pPr marL="0" lvl="0" indent="0" algn="l" rtl="0">
              <a:spcBef>
                <a:spcPts val="0"/>
              </a:spcBef>
              <a:spcAft>
                <a:spcPts val="0"/>
              </a:spcAft>
              <a:buNone/>
            </a:pPr>
            <a:endParaRPr lang="en-GB" sz="1800" kern="100"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kern="100" dirty="0">
                <a:effectLst/>
                <a:latin typeface="Aptos" panose="020B0004020202020204" pitchFamily="34" charset="0"/>
                <a:ea typeface="Aptos" panose="020B0004020202020204" pitchFamily="34" charset="0"/>
                <a:cs typeface="Arial" panose="020B0604020202020204" pitchFamily="34" charset="0"/>
              </a:rPr>
              <a:t>Facilitate each group to explain their completed Diamond 9 and the issues that arose during their group discussion. </a:t>
            </a:r>
          </a:p>
          <a:p>
            <a:pPr marL="0" lvl="0" indent="0" algn="l" rtl="0">
              <a:spcBef>
                <a:spcPts val="0"/>
              </a:spcBef>
              <a:spcAft>
                <a:spcPts val="0"/>
              </a:spcAft>
              <a:buNone/>
            </a:pPr>
            <a:endParaRPr lang="en-GB" sz="1800" kern="100" dirty="0">
              <a:effectLst/>
              <a:latin typeface="Aptos" panose="020B0004020202020204" pitchFamily="34" charset="0"/>
              <a:ea typeface="Aptos" panose="020B0004020202020204" pitchFamily="34" charset="0"/>
              <a:cs typeface="Arial" panose="020B0604020202020204" pitchFamily="34" charset="0"/>
            </a:endParaRPr>
          </a:p>
          <a:p>
            <a:pPr marL="0" lvl="0" indent="0" algn="l" rtl="0">
              <a:spcBef>
                <a:spcPts val="0"/>
              </a:spcBef>
              <a:spcAft>
                <a:spcPts val="0"/>
              </a:spcAft>
              <a:buNone/>
            </a:pPr>
            <a:r>
              <a:rPr lang="en-GB" sz="1800" kern="100" dirty="0">
                <a:effectLst/>
                <a:latin typeface="Aptos" panose="020B0004020202020204" pitchFamily="34" charset="0"/>
                <a:ea typeface="Aptos" panose="020B0004020202020204" pitchFamily="34" charset="0"/>
                <a:cs typeface="Arial" panose="020B0604020202020204" pitchFamily="34" charset="0"/>
              </a:rPr>
              <a:t>Facilitate a whole class discussion, using the following prompt questions:</a:t>
            </a:r>
          </a:p>
          <a:p>
            <a:pPr marL="285750" lvl="0" indent="-285750" algn="l" rtl="0">
              <a:spcBef>
                <a:spcPts val="0"/>
              </a:spcBef>
              <a:spcAft>
                <a:spcPts val="0"/>
              </a:spcAft>
              <a:buFont typeface="Arial" panose="020B0604020202020204" pitchFamily="34" charset="0"/>
              <a:buChar char="•"/>
            </a:pPr>
            <a:r>
              <a:rPr lang="en-GB" sz="1800" i="1" kern="100" dirty="0">
                <a:effectLst/>
                <a:latin typeface="Aptos" panose="020B0004020202020204" pitchFamily="34" charset="0"/>
                <a:ea typeface="Aptos" panose="020B0004020202020204" pitchFamily="34" charset="0"/>
                <a:cs typeface="Arial" panose="020B0604020202020204" pitchFamily="34" charset="0"/>
              </a:rPr>
              <a:t>What difficulties might a young person like yourselves face in life if they didn’t finish school?</a:t>
            </a:r>
          </a:p>
          <a:p>
            <a:pPr marL="285750" lvl="0" indent="-285750" algn="l" rtl="0">
              <a:spcBef>
                <a:spcPts val="0"/>
              </a:spcBef>
              <a:spcAft>
                <a:spcPts val="0"/>
              </a:spcAft>
              <a:buFont typeface="Arial" panose="020B0604020202020204" pitchFamily="34" charset="0"/>
              <a:buChar char="•"/>
            </a:pPr>
            <a:r>
              <a:rPr lang="en-GB" sz="1800" i="1" kern="100" dirty="0">
                <a:effectLst/>
                <a:latin typeface="Aptos" panose="020B0004020202020204" pitchFamily="34" charset="0"/>
                <a:ea typeface="Aptos" panose="020B0004020202020204" pitchFamily="34" charset="0"/>
                <a:cs typeface="Arial" panose="020B0604020202020204" pitchFamily="34" charset="0"/>
              </a:rPr>
              <a:t>How do these difficulties compare to the challenges associated with staying in school? </a:t>
            </a:r>
          </a:p>
          <a:p>
            <a:pPr marL="0" lvl="0" indent="0" algn="l" rtl="0">
              <a:spcBef>
                <a:spcPts val="0"/>
              </a:spcBef>
              <a:spcAft>
                <a:spcPts val="0"/>
              </a:spcAft>
              <a:buNone/>
            </a:pPr>
            <a:r>
              <a:rPr lang="en-IE" sz="1100" i="0" dirty="0">
                <a:latin typeface="+mn-lt"/>
              </a:rPr>
              <a:t>Depending on your class, you might like to remind your students about the school-based challenges identified in Activity 1 (Venn Diagram).</a:t>
            </a:r>
          </a:p>
          <a:p>
            <a:pPr marL="0" lvl="0" indent="0" algn="l" rtl="0">
              <a:spcBef>
                <a:spcPts val="0"/>
              </a:spcBef>
              <a:spcAft>
                <a:spcPts val="0"/>
              </a:spcAft>
              <a:buNone/>
            </a:pPr>
            <a:endParaRPr lang="en-IE" sz="1100" i="0" dirty="0">
              <a:latin typeface="+mn-lt"/>
            </a:endParaRP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8756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b="1" i="0" dirty="0">
              <a:solidFill>
                <a:srgbClr val="575757"/>
              </a:solidFill>
              <a:effectLst/>
              <a:latin typeface="+mn-lt"/>
            </a:endParaRPr>
          </a:p>
          <a:p>
            <a:pPr marL="0" lvl="0" indent="0" algn="l" rtl="0">
              <a:spcBef>
                <a:spcPts val="0"/>
              </a:spcBef>
              <a:spcAft>
                <a:spcPts val="0"/>
              </a:spcAft>
              <a:buNone/>
            </a:pPr>
            <a:r>
              <a:rPr lang="en-IE" sz="1100" b="0" i="0" dirty="0">
                <a:solidFill>
                  <a:srgbClr val="575757"/>
                </a:solidFill>
                <a:effectLst/>
                <a:latin typeface="+mn-lt"/>
              </a:rPr>
              <a:t>Read the text on the slide aloud, allowing sufficient time between each sentence for students to reflect quietly on their own.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74848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lvl="0" indent="0" algn="l" rtl="0">
              <a:spcBef>
                <a:spcPts val="0"/>
              </a:spcBef>
              <a:spcAft>
                <a:spcPts val="0"/>
              </a:spcAft>
              <a:buNone/>
            </a:pPr>
            <a:endParaRPr lang="en-IE" sz="110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Read each learning intention aloud.</a:t>
            </a:r>
          </a:p>
          <a:p>
            <a:pPr marL="0" lvl="0" indent="0" algn="l" rtl="0">
              <a:spcBef>
                <a:spcPts val="0"/>
              </a:spcBef>
              <a:spcAft>
                <a:spcPts val="0"/>
              </a:spcAft>
              <a:buNone/>
            </a:pPr>
            <a:endParaRPr lang="en-IE" sz="1100" b="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Ask students to give you a thumbs up if they feel they have achieved the learning intention, a thumbs down if they still need some support and a fist if they are unsure.</a:t>
            </a:r>
          </a:p>
          <a:p>
            <a:pPr marL="0" lvl="0" indent="0" algn="l" rtl="0">
              <a:spcBef>
                <a:spcPts val="0"/>
              </a:spcBef>
              <a:spcAft>
                <a:spcPts val="0"/>
              </a:spcAft>
              <a:buNone/>
            </a:pPr>
            <a:endParaRPr sz="1100" dirty="0">
              <a:solidFill>
                <a:schemeClr val="tx1"/>
              </a:solidFill>
              <a:latin typeface="+mn-lt"/>
            </a:endParaRPr>
          </a:p>
        </p:txBody>
      </p:sp>
      <p:sp>
        <p:nvSpPr>
          <p:cNvPr id="440" name="Google Shape;44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1655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endParaRPr lang="en-IE" sz="1100" b="0" dirty="0">
              <a:solidFill>
                <a:schemeClr val="tx1"/>
              </a:solidFill>
              <a:latin typeface="+mn-lt"/>
            </a:endParaRPr>
          </a:p>
          <a:p>
            <a:pPr marL="0" lvl="0" indent="0" algn="l" rtl="0">
              <a:spcBef>
                <a:spcPts val="0"/>
              </a:spcBef>
              <a:spcAft>
                <a:spcPts val="0"/>
              </a:spcAft>
              <a:buNone/>
            </a:pPr>
            <a:endParaRPr lang="en-IE" sz="1100" b="0" dirty="0">
              <a:solidFill>
                <a:schemeClr val="tx1"/>
              </a:solidFill>
              <a:latin typeface="+mn-lt"/>
            </a:endParaRPr>
          </a:p>
          <a:p>
            <a:pPr marL="0" lvl="0" indent="0" algn="l" rtl="0">
              <a:spcBef>
                <a:spcPts val="0"/>
              </a:spcBef>
              <a:spcAft>
                <a:spcPts val="0"/>
              </a:spcAft>
              <a:buNone/>
            </a:pPr>
            <a:r>
              <a:rPr lang="en-IE" sz="1100" b="0" dirty="0">
                <a:solidFill>
                  <a:schemeClr val="tx1"/>
                </a:solidFill>
                <a:latin typeface="+mn-lt"/>
              </a:rPr>
              <a:t>The extension activity suggested on this slide is linked to Activity 1 (Slide 10) and Activity 2 (Slide 11).</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IE" sz="1100" i="1" dirty="0">
              <a:latin typeface="+mn-lt"/>
            </a:endParaRPr>
          </a:p>
          <a:p>
            <a:pPr marL="0" lvl="0" indent="0" algn="l" rtl="0">
              <a:spcBef>
                <a:spcPts val="0"/>
              </a:spcBef>
              <a:spcAft>
                <a:spcPts val="0"/>
              </a:spcAft>
              <a:buNone/>
            </a:pPr>
            <a:endParaRPr lang="en-IE" sz="1100" b="0" dirty="0">
              <a:solidFill>
                <a:schemeClr val="tx1"/>
              </a:solidFill>
              <a:latin typeface="+mn-lt"/>
            </a:endParaRPr>
          </a:p>
        </p:txBody>
      </p:sp>
      <p:sp>
        <p:nvSpPr>
          <p:cNvPr id="204" name="Google Shape;20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8953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36" name="Google Shape;436;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5211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2" name="Google Shape;16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04" name="Google Shape;20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114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IE" sz="1100" b="1" dirty="0">
                <a:latin typeface="+mn-lt"/>
              </a:rPr>
              <a:t>Teacher notes</a:t>
            </a:r>
          </a:p>
          <a:p>
            <a:pPr marL="0" lvl="0" indent="0" algn="l" rtl="0">
              <a:spcBef>
                <a:spcPts val="0"/>
              </a:spcBef>
              <a:spcAft>
                <a:spcPts val="0"/>
              </a:spcAft>
              <a:buNone/>
            </a:pPr>
            <a:endParaRPr lang="en-IE" sz="1100" b="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sz="1100" b="1" i="0" dirty="0">
                <a:latin typeface="Arial"/>
                <a:ea typeface="Arial"/>
                <a:cs typeface="Arial"/>
                <a:sym typeface="Arial"/>
              </a:rPr>
              <a:t>NB: </a:t>
            </a:r>
            <a:r>
              <a:rPr lang="en-GB" sz="1100" b="0" i="0" dirty="0">
                <a:latin typeface="Arial"/>
                <a:ea typeface="Arial"/>
                <a:cs typeface="Arial"/>
                <a:sym typeface="Arial"/>
              </a:rPr>
              <a:t>Print sufficient copies of the case studies (Slides 5-9) in advance.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latin typeface="+mn-lt"/>
              </a:rPr>
              <a:t>We’re going to look at case studies about the school experiences of different people.</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1"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0" dirty="0">
                <a:latin typeface="+mn-lt"/>
              </a:rPr>
              <a:t>Give each student one case study each.</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0" dirty="0">
              <a:latin typeface="+mn-lt"/>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IE" sz="1100" b="0" i="1" dirty="0">
                <a:latin typeface="+mn-lt"/>
              </a:rPr>
              <a:t>As you read through your case study, underline or highlight any words or terms that you don’t understand. </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b="0" i="0" dirty="0">
              <a:latin typeface="+mn-lt"/>
            </a:endParaRPr>
          </a:p>
          <a:p>
            <a:pPr marL="0" lvl="0" indent="0" algn="l" rtl="0">
              <a:spcBef>
                <a:spcPts val="0"/>
              </a:spcBef>
              <a:spcAft>
                <a:spcPts val="0"/>
              </a:spcAft>
              <a:buNone/>
            </a:pPr>
            <a:r>
              <a:rPr lang="en-IE" sz="1100" b="0" dirty="0">
                <a:latin typeface="+mn-lt"/>
              </a:rPr>
              <a:t>Divide the class into pairs – ideally each pair should have two different case studies. </a:t>
            </a:r>
          </a:p>
          <a:p>
            <a:pPr marL="0" lvl="0" indent="0" algn="l" rtl="0">
              <a:spcBef>
                <a:spcPts val="0"/>
              </a:spcBef>
              <a:spcAft>
                <a:spcPts val="0"/>
              </a:spcAft>
              <a:buNone/>
            </a:pPr>
            <a:endParaRPr lang="en-IE" sz="1100" b="0" dirty="0">
              <a:latin typeface="+mn-lt"/>
            </a:endParaRPr>
          </a:p>
          <a:p>
            <a:pPr marL="0" lvl="0" indent="0" algn="l" rtl="0">
              <a:spcBef>
                <a:spcPts val="0"/>
              </a:spcBef>
              <a:spcAft>
                <a:spcPts val="0"/>
              </a:spcAft>
              <a:buNone/>
            </a:pPr>
            <a:r>
              <a:rPr lang="en-IE" sz="1100" b="0" i="1" dirty="0">
                <a:latin typeface="+mn-lt"/>
              </a:rPr>
              <a:t>Try to help each other with any underlined/highlighted words/terms in your case studies.</a:t>
            </a:r>
          </a:p>
          <a:p>
            <a:pPr marL="0" lvl="0" indent="0" algn="l" rtl="0">
              <a:spcBef>
                <a:spcPts val="0"/>
              </a:spcBef>
              <a:spcAft>
                <a:spcPts val="0"/>
              </a:spcAft>
              <a:buNone/>
            </a:pPr>
            <a:endParaRPr lang="en-IE" sz="1100" b="0" dirty="0">
              <a:latin typeface="+mn-lt"/>
            </a:endParaRPr>
          </a:p>
          <a:p>
            <a:pPr marL="0" lvl="0" indent="0" algn="l" rtl="0">
              <a:spcBef>
                <a:spcPts val="0"/>
              </a:spcBef>
              <a:spcAft>
                <a:spcPts val="0"/>
              </a:spcAft>
              <a:buNone/>
            </a:pPr>
            <a:r>
              <a:rPr lang="en-IE" sz="1100" b="0" dirty="0">
                <a:latin typeface="+mn-lt"/>
              </a:rPr>
              <a:t>Depending on your class, you may need to explain some of the following:</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b="0" i="0" kern="100" dirty="0">
                <a:effectLst/>
                <a:latin typeface="+mn-lt"/>
                <a:ea typeface="Aptos" panose="020B0004020202020204" pitchFamily="34" charset="0"/>
                <a:cs typeface="Arial" panose="020B0604020202020204" pitchFamily="34" charset="0"/>
              </a:rPr>
              <a:t>transition </a:t>
            </a:r>
            <a:r>
              <a:rPr lang="en-GB" sz="1100" kern="100" dirty="0">
                <a:effectLst/>
                <a:latin typeface="Aptos" panose="020B0004020202020204" pitchFamily="34" charset="0"/>
                <a:ea typeface="Aptos" panose="020B0004020202020204" pitchFamily="34" charset="0"/>
                <a:cs typeface="Arial" panose="020B0604020202020204" pitchFamily="34" charset="0"/>
              </a:rPr>
              <a:t>(a period of change, for example, the move from primary to secondary school or from junior to senior cycle)</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kern="100" dirty="0">
                <a:effectLst/>
                <a:latin typeface="Aptos" panose="020B0004020202020204" pitchFamily="34" charset="0"/>
                <a:ea typeface="Aptos" panose="020B0004020202020204" pitchFamily="34" charset="0"/>
                <a:cs typeface="Arial" panose="020B0604020202020204" pitchFamily="34" charset="0"/>
              </a:rPr>
              <a:t>Transition Year (</a:t>
            </a:r>
            <a:r>
              <a:rPr lang="en-GB" sz="1600" b="0" i="0" dirty="0">
                <a:solidFill>
                  <a:srgbClr val="222222"/>
                </a:solidFill>
                <a:effectLst/>
                <a:highlight>
                  <a:srgbClr val="FFFFFF"/>
                </a:highlight>
                <a:latin typeface="Inter"/>
              </a:rPr>
              <a:t>one-year stand-alone programme that forms the first year of a three-year senior cycle in many secondary schools, see: </a:t>
            </a:r>
            <a:r>
              <a:rPr lang="en-GB" sz="1600" dirty="0">
                <a:hlinkClick r:id="rId3"/>
              </a:rPr>
              <a:t>Transition Year | Curriculum Online</a:t>
            </a:r>
            <a:r>
              <a:rPr lang="en-GB" sz="1600" dirty="0"/>
              <a:t>)</a:t>
            </a:r>
            <a:endParaRPr lang="en-GB" sz="1100" kern="100" dirty="0">
              <a:effectLst/>
              <a:latin typeface="Aptos" panose="020B0004020202020204" pitchFamily="34" charset="0"/>
              <a:ea typeface="Aptos" panose="020B00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kern="100" dirty="0">
                <a:effectLst/>
                <a:latin typeface="Aptos" panose="020B0004020202020204" pitchFamily="34" charset="0"/>
                <a:ea typeface="Aptos" panose="020B0004020202020204" pitchFamily="34" charset="0"/>
                <a:cs typeface="Arial" panose="020B0604020202020204" pitchFamily="34" charset="0"/>
              </a:rPr>
              <a:t>repeat (a year in school or one or more examinations)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kern="100" dirty="0">
                <a:effectLst/>
                <a:latin typeface="Aptos" panose="020B0004020202020204" pitchFamily="34" charset="0"/>
                <a:ea typeface="Aptos" panose="020B0004020202020204" pitchFamily="34" charset="0"/>
                <a:cs typeface="Arial" panose="020B0604020202020204" pitchFamily="34" charset="0"/>
              </a:rPr>
              <a:t>DEIS (Delivering Equality of Opportunity in Schools – A government initiative which tries to make sure that all students, in every school, have the same educational advantages, see: </a:t>
            </a:r>
            <a:r>
              <a:rPr lang="en-GB" sz="1600" dirty="0">
                <a:hlinkClick r:id="rId4"/>
              </a:rPr>
              <a:t>gov - DEIS Delivering Equality of Opportunity In Schools (www.gov.ie)</a:t>
            </a:r>
            <a:r>
              <a:rPr lang="en-GB" sz="1100" kern="100" dirty="0">
                <a:effectLst/>
                <a:latin typeface="Aptos" panose="020B0004020202020204" pitchFamily="34" charset="0"/>
                <a:ea typeface="Aptos" panose="020B0004020202020204" pitchFamily="34" charset="0"/>
                <a:cs typeface="Arial" panose="020B0604020202020204" pitchFamily="34" charset="0"/>
              </a:rPr>
              <a:t>)</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kern="100" dirty="0">
                <a:effectLst/>
                <a:latin typeface="Aptos" panose="020B0004020202020204" pitchFamily="34" charset="0"/>
                <a:ea typeface="Aptos" panose="020B0004020202020204" pitchFamily="34" charset="0"/>
                <a:cs typeface="Arial" panose="020B0604020202020204" pitchFamily="34" charset="0"/>
              </a:rPr>
              <a:t>Junior Cert (a term used to describe the equivalent of the Junior Cycle or Junior Cycle Profile of Achievement from the late 1980s until 2022)</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kern="100" dirty="0">
                <a:effectLst/>
                <a:latin typeface="Aptos" panose="020B0004020202020204" pitchFamily="34" charset="0"/>
                <a:ea typeface="Aptos" panose="020B0004020202020204" pitchFamily="34" charset="0"/>
                <a:cs typeface="Arial" panose="020B0604020202020204" pitchFamily="34" charset="0"/>
              </a:rPr>
              <a:t>Intermediate Certificate (a term used for the Junior Cycle or Junior Cycle Profile of Achievement from the 1920s until the late 1980s)</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GB" sz="1100" kern="100" dirty="0">
                <a:effectLst/>
                <a:latin typeface="Aptos" panose="020B0004020202020204" pitchFamily="34" charset="0"/>
                <a:ea typeface="Aptos" panose="020B0004020202020204" pitchFamily="34" charset="0"/>
                <a:cs typeface="Arial" panose="020B0604020202020204" pitchFamily="34" charset="0"/>
              </a:rPr>
              <a:t>points (Leaving Certificate results, called ‘points’ because of the 8-point grading scale)</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endParaRPr lang="en-GB" sz="1100" kern="100" dirty="0">
              <a:effectLst/>
              <a:latin typeface="Aptos" panose="020B00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GB" sz="1100" b="1" kern="100" dirty="0">
                <a:effectLst/>
                <a:latin typeface="Aptos" panose="020B0004020202020204" pitchFamily="34" charset="0"/>
                <a:ea typeface="Aptos" panose="020B0004020202020204" pitchFamily="34" charset="0"/>
                <a:cs typeface="Arial" panose="020B0604020202020204" pitchFamily="34" charset="0"/>
              </a:rPr>
              <a:t>NB</a:t>
            </a:r>
            <a:r>
              <a:rPr lang="en-GB" sz="1100" kern="100" dirty="0">
                <a:effectLst/>
                <a:latin typeface="Aptos" panose="020B0004020202020204" pitchFamily="34" charset="0"/>
                <a:ea typeface="Aptos" panose="020B0004020202020204" pitchFamily="34" charset="0"/>
                <a:cs typeface="Arial" panose="020B0604020202020204" pitchFamily="34" charset="0"/>
              </a:rPr>
              <a:t>: Activity 1 continues on Slide 10.</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60550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IE" sz="1100" i="0" dirty="0">
              <a:latin typeface="+mn-lt"/>
            </a:endParaRP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0281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3256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511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0979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IE" sz="1100" b="1" dirty="0">
                <a:solidFill>
                  <a:schemeClr val="tx1"/>
                </a:solidFill>
                <a:latin typeface="+mn-lt"/>
              </a:rPr>
              <a:t>Teacher notes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IE" sz="1100" i="1" dirty="0">
              <a:latin typeface="+mn-lt"/>
            </a:endParaRPr>
          </a:p>
        </p:txBody>
      </p:sp>
      <p:sp>
        <p:nvSpPr>
          <p:cNvPr id="176" name="Google Shape;1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06102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Master" Target="../slideMasters/slideMaster2.xml"/><Relationship Id="rId5" Type="http://schemas.openxmlformats.org/officeDocument/2006/relationships/image" Target="../media/image14.png"/><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4.png"/><Relationship Id="rId1" Type="http://schemas.openxmlformats.org/officeDocument/2006/relationships/slideMaster" Target="../slideMasters/slideMaster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4.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28.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9.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0.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1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3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826A"/>
              </a:buClr>
              <a:buSzPts val="6000"/>
              <a:buFont typeface="Arial Black"/>
              <a:buNone/>
              <a:defRPr sz="6000">
                <a:solidFill>
                  <a:srgbClr val="FF826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E1C6F3"/>
              </a:buClr>
              <a:buSzPts val="2800"/>
              <a:buNone/>
              <a:defRPr sz="2800" b="1">
                <a:solidFill>
                  <a:srgbClr val="E1C6F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31"/>
          <p:cNvSpPr txBox="1"/>
          <p:nvPr userDrawn="1"/>
        </p:nvSpPr>
        <p:spPr>
          <a:xfrm>
            <a:off x="547817" y="6311900"/>
            <a:ext cx="9144000" cy="519906"/>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lt1"/>
              </a:buClr>
              <a:buSzPts val="1800"/>
              <a:buFont typeface="Arial"/>
              <a:buNone/>
            </a:pPr>
            <a:r>
              <a:rPr lang="en-US" sz="1800" b="1" i="0" u="none" strike="noStrike" cap="none" dirty="0">
                <a:solidFill>
                  <a:schemeClr val="lt1"/>
                </a:solidFill>
                <a:latin typeface="Arial"/>
                <a:ea typeface="Arial"/>
                <a:cs typeface="Arial"/>
                <a:sym typeface="Arial"/>
              </a:rPr>
              <a:t>2024</a:t>
            </a:r>
            <a:endParaRPr sz="1800" b="1" i="0" u="none" strike="noStrike" cap="none" dirty="0">
              <a:solidFill>
                <a:schemeClr val="lt1"/>
              </a:solidFill>
              <a:latin typeface="Arial"/>
              <a:ea typeface="Arial"/>
              <a:cs typeface="Arial"/>
              <a:sym typeface="Arial"/>
            </a:endParaRPr>
          </a:p>
        </p:txBody>
      </p:sp>
      <p:pic>
        <p:nvPicPr>
          <p:cNvPr id="2" name="Google Shape;139;p48" descr="Logo, company name&#10;&#10;Description automatically generated">
            <a:extLst>
              <a:ext uri="{FF2B5EF4-FFF2-40B4-BE49-F238E27FC236}">
                <a16:creationId xmlns:a16="http://schemas.microsoft.com/office/drawing/2014/main" id="{DE6DD3DE-E5A7-2FA6-1644-3F5364798480}"/>
              </a:ext>
            </a:extLst>
          </p:cNvPr>
          <p:cNvPicPr preferRelativeResize="0"/>
          <p:nvPr userDrawn="1"/>
        </p:nvPicPr>
        <p:blipFill rotWithShape="1">
          <a:blip r:embed="rId3">
            <a:alphaModFix/>
          </a:blip>
          <a:srcRect/>
          <a:stretch/>
        </p:blipFill>
        <p:spPr>
          <a:xfrm>
            <a:off x="11299568" y="5579656"/>
            <a:ext cx="892432" cy="794264"/>
          </a:xfrm>
          <a:prstGeom prst="rect">
            <a:avLst/>
          </a:prstGeom>
          <a:noFill/>
          <a:ln>
            <a:noFill/>
          </a:ln>
        </p:spPr>
      </p:pic>
      <p:pic>
        <p:nvPicPr>
          <p:cNvPr id="3" name="Picture 2" descr="Higher Education Authority">
            <a:extLst>
              <a:ext uri="{FF2B5EF4-FFF2-40B4-BE49-F238E27FC236}">
                <a16:creationId xmlns:a16="http://schemas.microsoft.com/office/drawing/2014/main" id="{77C9CDEA-0BA1-BE56-FC20-CDF56D7A246A}"/>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39063" b="36577"/>
          <a:stretch/>
        </p:blipFill>
        <p:spPr bwMode="auto">
          <a:xfrm>
            <a:off x="10383329" y="6313190"/>
            <a:ext cx="1753284" cy="427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21" y="228198"/>
            <a:ext cx="1145471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155263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248004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E1C6F3">
            <a:alpha val="30000"/>
          </a:srgbClr>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EA80472-65FA-70FE-DAC5-C2E233A349F0}"/>
              </a:ext>
            </a:extLst>
          </p:cNvPr>
          <p:cNvPicPr>
            <a:picLocks noChangeAspect="1"/>
          </p:cNvPicPr>
          <p:nvPr userDrawn="1"/>
        </p:nvPicPr>
        <p:blipFill>
          <a:blip r:embed="rId2"/>
          <a:srcRect/>
          <a:stretch/>
        </p:blipFill>
        <p:spPr>
          <a:xfrm>
            <a:off x="222431" y="228198"/>
            <a:ext cx="11454693" cy="544625"/>
          </a:xfrm>
          <a:prstGeom prst="rect">
            <a:avLst/>
          </a:prstGeom>
        </p:spPr>
      </p:pic>
      <p:sp>
        <p:nvSpPr>
          <p:cNvPr id="8" name="Title 1">
            <a:extLst>
              <a:ext uri="{FF2B5EF4-FFF2-40B4-BE49-F238E27FC236}">
                <a16:creationId xmlns:a16="http://schemas.microsoft.com/office/drawing/2014/main" id="{1F439D2D-435E-8C26-1457-B836EF2CF036}"/>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9" name="Content Placeholder 2">
            <a:extLst>
              <a:ext uri="{FF2B5EF4-FFF2-40B4-BE49-F238E27FC236}">
                <a16:creationId xmlns:a16="http://schemas.microsoft.com/office/drawing/2014/main" id="{31EA8030-DF62-8C79-7CB5-A45B236BCEB4}"/>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0" name="Picture 9">
            <a:extLst>
              <a:ext uri="{FF2B5EF4-FFF2-40B4-BE49-F238E27FC236}">
                <a16:creationId xmlns:a16="http://schemas.microsoft.com/office/drawing/2014/main" id="{7D2EE2D6-AF60-0EAE-5562-C8A4F0C8DAC0}"/>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C914FE7D-0006-45A0-5EB8-3A1640C42376}"/>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2536964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209988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0435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2"/>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894826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0_Title and Content">
    <p:bg>
      <p:bgPr>
        <a:solidFill>
          <a:schemeClr val="bg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AD0D49A9-F9FE-1C65-C474-6709F23AFB88}"/>
              </a:ext>
            </a:extLst>
          </p:cNvPr>
          <p:cNvPicPr>
            <a:picLocks noChangeAspect="1"/>
          </p:cNvPicPr>
          <p:nvPr userDrawn="1"/>
        </p:nvPicPr>
        <p:blipFill>
          <a:blip r:embed="rId2" cstate="hqprint">
            <a:extLst>
              <a:ext uri="{28A0092B-C50C-407E-A947-70E740481C1C}">
                <a14:useLocalDpi xmlns:a14="http://schemas.microsoft.com/office/drawing/2010/main"/>
              </a:ext>
            </a:extLst>
          </a:blip>
          <a:srcRect/>
          <a:stretch/>
        </p:blipFill>
        <p:spPr>
          <a:xfrm>
            <a:off x="11215559" y="5086866"/>
            <a:ext cx="892431"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3"/>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4229867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4"/>
            <a:ext cx="10703010" cy="5655791"/>
          </a:xfrm>
        </p:spPr>
        <p:txBody>
          <a:bodyPr>
            <a:no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14971753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8442683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0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5"/>
          <a:stretch>
            <a:fillRect/>
          </a:stretch>
        </p:blipFill>
        <p:spPr>
          <a:xfrm>
            <a:off x="11353800" y="6003925"/>
            <a:ext cx="615950" cy="615950"/>
          </a:xfrm>
          <a:prstGeom prst="rect">
            <a:avLst/>
          </a:prstGeom>
        </p:spPr>
      </p:pic>
      <p:sp>
        <p:nvSpPr>
          <p:cNvPr id="15" name="Title 1">
            <a:extLst>
              <a:ext uri="{FF2B5EF4-FFF2-40B4-BE49-F238E27FC236}">
                <a16:creationId xmlns:a16="http://schemas.microsoft.com/office/drawing/2014/main" id="{04744C5A-F58F-A0CB-79C7-8CCDD29DC7F2}"/>
              </a:ext>
            </a:extLst>
          </p:cNvPr>
          <p:cNvSpPr txBox="1">
            <a:spLocks/>
          </p:cNvSpPr>
          <p:nvPr userDrawn="1"/>
        </p:nvSpPr>
        <p:spPr>
          <a:xfrm>
            <a:off x="547817"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rgbClr val="FF826A"/>
                </a:solidFill>
                <a:latin typeface="Arial Black" panose="020B0604020202020204" pitchFamily="34" charset="0"/>
                <a:ea typeface="+mj-ea"/>
                <a:cs typeface="Arial Black" panose="020B0604020202020204" pitchFamily="34" charset="0"/>
              </a:defRPr>
            </a:lvl1pPr>
          </a:lstStyle>
          <a:p>
            <a:endParaRPr lang="en-US" dirty="0"/>
          </a:p>
        </p:txBody>
      </p:sp>
      <p:sp>
        <p:nvSpPr>
          <p:cNvPr id="13" name="Content Placeholder 12">
            <a:extLst>
              <a:ext uri="{FF2B5EF4-FFF2-40B4-BE49-F238E27FC236}">
                <a16:creationId xmlns:a16="http://schemas.microsoft.com/office/drawing/2014/main" id="{6048AEA0-BE64-ABE9-EA40-D97EC3196F7E}"/>
              </a:ext>
            </a:extLst>
          </p:cNvPr>
          <p:cNvSpPr>
            <a:spLocks noGrp="1"/>
          </p:cNvSpPr>
          <p:nvPr>
            <p:ph sz="quarter" idx="10" hasCustomPrompt="1"/>
          </p:nvPr>
        </p:nvSpPr>
        <p:spPr>
          <a:xfrm>
            <a:off x="1294134" y="1934796"/>
            <a:ext cx="5657651" cy="2227263"/>
          </a:xfrm>
        </p:spPr>
        <p:txBody>
          <a:bodyPr>
            <a:normAutofit/>
          </a:bodyPr>
          <a:lstStyle>
            <a:lvl1pPr marL="0" indent="0">
              <a:buNone/>
              <a:defRPr sz="40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Tree>
    <p:extLst>
      <p:ext uri="{BB962C8B-B14F-4D97-AF65-F5344CB8AC3E}">
        <p14:creationId xmlns:p14="http://schemas.microsoft.com/office/powerpoint/2010/main" val="3515597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chemeClr val="lt1"/>
        </a:solidFill>
        <a:effectLst/>
      </p:bgPr>
    </p:bg>
    <p:spTree>
      <p:nvGrpSpPr>
        <p:cNvPr id="1" name="Shape 21"/>
        <p:cNvGrpSpPr/>
        <p:nvPr/>
      </p:nvGrpSpPr>
      <p:grpSpPr>
        <a:xfrm>
          <a:off x="0" y="0"/>
          <a:ext cx="0" cy="0"/>
          <a:chOff x="0" y="0"/>
          <a:chExt cx="0" cy="0"/>
        </a:xfrm>
      </p:grpSpPr>
      <p:pic>
        <p:nvPicPr>
          <p:cNvPr id="22" name="Google Shape;22;p32" descr="A picture containing text, silhouette&#10;&#10;Description automatically generated"/>
          <p:cNvPicPr preferRelativeResize="0"/>
          <p:nvPr/>
        </p:nvPicPr>
        <p:blipFill rotWithShape="1">
          <a:blip r:embed="rId2">
            <a:alphaModFix/>
          </a:blip>
          <a:srcRect/>
          <a:stretch/>
        </p:blipFill>
        <p:spPr>
          <a:xfrm>
            <a:off x="8972497" y="815574"/>
            <a:ext cx="2990307" cy="1831420"/>
          </a:xfrm>
          <a:prstGeom prst="rect">
            <a:avLst/>
          </a:prstGeom>
          <a:noFill/>
          <a:ln>
            <a:noFill/>
          </a:ln>
        </p:spPr>
      </p:pic>
      <p:sp>
        <p:nvSpPr>
          <p:cNvPr id="24" name="Google Shape;24;p32"/>
          <p:cNvSpPr txBox="1">
            <a:spLocks noGrp="1"/>
          </p:cNvSpPr>
          <p:nvPr>
            <p:ph type="title"/>
          </p:nvPr>
        </p:nvSpPr>
        <p:spPr>
          <a:xfrm>
            <a:off x="356287" y="328054"/>
            <a:ext cx="8290756"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5DC973"/>
              </a:buClr>
              <a:buSzPts val="1800"/>
              <a:buFont typeface="Arial"/>
              <a:buNone/>
              <a:defRPr sz="1800" b="1" i="0">
                <a:solidFill>
                  <a:srgbClr val="5DC97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5" name="Google Shape;25;p32"/>
          <p:cNvSpPr txBox="1">
            <a:spLocks noGrp="1"/>
          </p:cNvSpPr>
          <p:nvPr>
            <p:ph type="body" idx="1"/>
          </p:nvPr>
        </p:nvSpPr>
        <p:spPr>
          <a:xfrm>
            <a:off x="356287" y="874155"/>
            <a:ext cx="8441724" cy="1634267"/>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6" name="Google Shape;26;p32"/>
          <p:cNvPicPr preferRelativeResize="0"/>
          <p:nvPr/>
        </p:nvPicPr>
        <p:blipFill rotWithShape="1">
          <a:blip r:embed="rId3">
            <a:alphaModFix/>
          </a:blip>
          <a:srcRect/>
          <a:stretch/>
        </p:blipFill>
        <p:spPr>
          <a:xfrm rot="10800000">
            <a:off x="229190" y="681036"/>
            <a:ext cx="8561973" cy="2942696"/>
          </a:xfrm>
          <a:prstGeom prst="rect">
            <a:avLst/>
          </a:prstGeom>
          <a:noFill/>
          <a:ln>
            <a:noFill/>
          </a:ln>
        </p:spPr>
      </p:pic>
      <p:pic>
        <p:nvPicPr>
          <p:cNvPr id="27" name="Google Shape;27;p32" descr="Shape, rectangle&#10;&#10;Description automatically generated"/>
          <p:cNvPicPr preferRelativeResize="0"/>
          <p:nvPr/>
        </p:nvPicPr>
        <p:blipFill rotWithShape="1">
          <a:blip r:embed="rId4">
            <a:alphaModFix/>
          </a:blip>
          <a:srcRect/>
          <a:stretch/>
        </p:blipFill>
        <p:spPr>
          <a:xfrm>
            <a:off x="8990272" y="217487"/>
            <a:ext cx="2990307" cy="545372"/>
          </a:xfrm>
          <a:prstGeom prst="rect">
            <a:avLst/>
          </a:prstGeom>
          <a:noFill/>
          <a:ln>
            <a:noFill/>
          </a:ln>
        </p:spPr>
      </p:pic>
      <p:sp>
        <p:nvSpPr>
          <p:cNvPr id="29" name="Google Shape;29;p32"/>
          <p:cNvSpPr txBox="1"/>
          <p:nvPr/>
        </p:nvSpPr>
        <p:spPr>
          <a:xfrm>
            <a:off x="9179011" y="971098"/>
            <a:ext cx="1361303" cy="1413755"/>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1334E"/>
              </a:buClr>
              <a:buSzPts val="1800"/>
              <a:buFont typeface="Arial"/>
              <a:buNone/>
            </a:pPr>
            <a:endParaRPr sz="1800" b="1" i="0" u="none" strike="noStrike" cap="none" dirty="0">
              <a:solidFill>
                <a:srgbClr val="01334E"/>
              </a:solidFill>
              <a:latin typeface="Arial"/>
              <a:ea typeface="Arial"/>
              <a:cs typeface="Arial"/>
              <a:sym typeface="Arial"/>
            </a:endParaRPr>
          </a:p>
        </p:txBody>
      </p:sp>
      <p:pic>
        <p:nvPicPr>
          <p:cNvPr id="30" name="Google Shape;30;p32" descr="Shape, square&#10;&#10;Description automatically generated"/>
          <p:cNvPicPr preferRelativeResize="0"/>
          <p:nvPr/>
        </p:nvPicPr>
        <p:blipFill rotWithShape="1">
          <a:blip r:embed="rId5">
            <a:alphaModFix/>
          </a:blip>
          <a:srcRect/>
          <a:stretch/>
        </p:blipFill>
        <p:spPr>
          <a:xfrm>
            <a:off x="8990272" y="2699709"/>
            <a:ext cx="2990307" cy="4002650"/>
          </a:xfrm>
          <a:prstGeom prst="rect">
            <a:avLst/>
          </a:prstGeom>
          <a:noFill/>
          <a:ln>
            <a:noFill/>
          </a:ln>
        </p:spPr>
      </p:pic>
      <p:sp>
        <p:nvSpPr>
          <p:cNvPr id="31" name="Google Shape;31;p32"/>
          <p:cNvSpPr txBox="1">
            <a:spLocks noGrp="1"/>
          </p:cNvSpPr>
          <p:nvPr>
            <p:ph type="body" idx="2"/>
          </p:nvPr>
        </p:nvSpPr>
        <p:spPr>
          <a:xfrm>
            <a:off x="9179011" y="3140562"/>
            <a:ext cx="2485767" cy="2341605"/>
          </a:xfrm>
          <a:prstGeom prst="rect">
            <a:avLst/>
          </a:prstGeom>
          <a:noFill/>
          <a:ln>
            <a:noFill/>
          </a:ln>
        </p:spPr>
        <p:txBody>
          <a:bodyPr spcFirstLastPara="1" wrap="square" lIns="91425" tIns="45700" rIns="91425" bIns="45700" anchor="t" anchorCtr="0">
            <a:noAutofit/>
          </a:bodyPr>
          <a:lstStyle>
            <a:lvl1pPr marL="457200" lvl="0" indent="-355600" algn="l">
              <a:lnSpc>
                <a:spcPct val="90000"/>
              </a:lnSpc>
              <a:spcBef>
                <a:spcPts val="1000"/>
              </a:spcBef>
              <a:spcAft>
                <a:spcPts val="0"/>
              </a:spcAft>
              <a:buClr>
                <a:srgbClr val="01334E"/>
              </a:buClr>
              <a:buSzPts val="2000"/>
              <a:buChar char="•"/>
              <a:defRPr sz="2000">
                <a:solidFill>
                  <a:srgbClr val="01334E"/>
                </a:solidFill>
              </a:defRPr>
            </a:lvl1pPr>
            <a:lvl2pPr marL="914400" lvl="1" indent="-342900" algn="l">
              <a:lnSpc>
                <a:spcPct val="90000"/>
              </a:lnSpc>
              <a:spcBef>
                <a:spcPts val="500"/>
              </a:spcBef>
              <a:spcAft>
                <a:spcPts val="0"/>
              </a:spcAft>
              <a:buClr>
                <a:srgbClr val="01334E"/>
              </a:buClr>
              <a:buSzPts val="1800"/>
              <a:buChar char="•"/>
              <a:defRPr sz="1800">
                <a:solidFill>
                  <a:srgbClr val="01334E"/>
                </a:solidFill>
              </a:defRPr>
            </a:lvl2pPr>
            <a:lvl3pPr marL="1371600" lvl="2" indent="-330200" algn="l">
              <a:lnSpc>
                <a:spcPct val="90000"/>
              </a:lnSpc>
              <a:spcBef>
                <a:spcPts val="500"/>
              </a:spcBef>
              <a:spcAft>
                <a:spcPts val="0"/>
              </a:spcAft>
              <a:buClr>
                <a:srgbClr val="01334E"/>
              </a:buClr>
              <a:buSzPts val="1600"/>
              <a:buChar char="•"/>
              <a:defRPr sz="1600">
                <a:solidFill>
                  <a:srgbClr val="01334E"/>
                </a:solidFill>
              </a:defRPr>
            </a:lvl3pPr>
            <a:lvl4pPr marL="1828800" lvl="3" indent="-317500" algn="l">
              <a:lnSpc>
                <a:spcPct val="90000"/>
              </a:lnSpc>
              <a:spcBef>
                <a:spcPts val="500"/>
              </a:spcBef>
              <a:spcAft>
                <a:spcPts val="0"/>
              </a:spcAft>
              <a:buClr>
                <a:srgbClr val="01334E"/>
              </a:buClr>
              <a:buSzPts val="1400"/>
              <a:buChar char="•"/>
              <a:defRPr sz="1400">
                <a:solidFill>
                  <a:srgbClr val="01334E"/>
                </a:solidFill>
              </a:defRPr>
            </a:lvl4pPr>
            <a:lvl5pPr marL="2286000" lvl="4" indent="-317500" algn="l">
              <a:lnSpc>
                <a:spcPct val="90000"/>
              </a:lnSpc>
              <a:spcBef>
                <a:spcPts val="500"/>
              </a:spcBef>
              <a:spcAft>
                <a:spcPts val="0"/>
              </a:spcAft>
              <a:buClr>
                <a:srgbClr val="01334E"/>
              </a:buClr>
              <a:buSzPts val="1400"/>
              <a:buChar char="•"/>
              <a:defRPr sz="14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3" name="Google Shape;23;p32"/>
          <p:cNvPicPr preferRelativeResize="0"/>
          <p:nvPr/>
        </p:nvPicPr>
        <p:blipFill rotWithShape="1">
          <a:blip r:embed="rId6">
            <a:alphaModFix/>
          </a:blip>
          <a:srcRect/>
          <a:stretch/>
        </p:blipFill>
        <p:spPr>
          <a:xfrm>
            <a:off x="222422" y="227825"/>
            <a:ext cx="8568747" cy="545372"/>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AD0D49A9-F9FE-1C65-C474-6709F23AFB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1215559" y="5086866"/>
            <a:ext cx="892432" cy="794264"/>
          </a:xfrm>
          <a:prstGeom prst="rect">
            <a:avLst/>
          </a:prstGeom>
        </p:spPr>
      </p:pic>
      <p:pic>
        <p:nvPicPr>
          <p:cNvPr id="18" name="Picture 17" descr="A picture containing text&#10;&#10;Description automatically generated">
            <a:extLst>
              <a:ext uri="{FF2B5EF4-FFF2-40B4-BE49-F238E27FC236}">
                <a16:creationId xmlns:a16="http://schemas.microsoft.com/office/drawing/2014/main" id="{AE1DCC5C-FA6B-6C4D-9743-7BD386796A71}"/>
              </a:ext>
            </a:extLst>
          </p:cNvPr>
          <p:cNvPicPr>
            <a:picLocks noChangeAspect="1"/>
          </p:cNvPicPr>
          <p:nvPr userDrawn="1"/>
        </p:nvPicPr>
        <p:blipFill>
          <a:blip r:embed="rId4"/>
          <a:stretch>
            <a:fillRect/>
          </a:stretch>
        </p:blipFill>
        <p:spPr>
          <a:xfrm>
            <a:off x="11353800" y="6003925"/>
            <a:ext cx="615950" cy="615950"/>
          </a:xfrm>
          <a:prstGeom prst="rect">
            <a:avLst/>
          </a:prstGeom>
        </p:spPr>
      </p:pic>
      <p:sp>
        <p:nvSpPr>
          <p:cNvPr id="15" name="Title 1">
            <a:extLst>
              <a:ext uri="{FF2B5EF4-FFF2-40B4-BE49-F238E27FC236}">
                <a16:creationId xmlns:a16="http://schemas.microsoft.com/office/drawing/2014/main" id="{04744C5A-F58F-A0CB-79C7-8CCDD29DC7F2}"/>
              </a:ext>
            </a:extLst>
          </p:cNvPr>
          <p:cNvSpPr txBox="1">
            <a:spLocks/>
          </p:cNvSpPr>
          <p:nvPr userDrawn="1"/>
        </p:nvSpPr>
        <p:spPr>
          <a:xfrm>
            <a:off x="547817" y="1122363"/>
            <a:ext cx="9144000" cy="23876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i="0" kern="1200">
                <a:solidFill>
                  <a:srgbClr val="FF826A"/>
                </a:solidFill>
                <a:latin typeface="Arial Black" panose="020B0604020202020204" pitchFamily="34" charset="0"/>
                <a:ea typeface="+mj-ea"/>
                <a:cs typeface="Arial Black" panose="020B0604020202020204" pitchFamily="34" charset="0"/>
              </a:defRPr>
            </a:lvl1pPr>
          </a:lstStyle>
          <a:p>
            <a:endParaRPr lang="en-US" dirty="0"/>
          </a:p>
        </p:txBody>
      </p:sp>
    </p:spTree>
    <p:extLst>
      <p:ext uri="{BB962C8B-B14F-4D97-AF65-F5344CB8AC3E}">
        <p14:creationId xmlns:p14="http://schemas.microsoft.com/office/powerpoint/2010/main" val="3354945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1_Title and Content">
    <p:bg>
      <p:bgPr>
        <a:solidFill>
          <a:srgbClr val="5DC973"/>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2"/>
          <a:srcRect/>
          <a:stretch/>
        </p:blipFill>
        <p:spPr>
          <a:xfrm>
            <a:off x="222431" y="228198"/>
            <a:ext cx="11454693" cy="544624"/>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01334E"/>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pic>
        <p:nvPicPr>
          <p:cNvPr id="5" name="Picture 4" descr="Shape, square&#10;&#10;Description automatically generated">
            <a:extLst>
              <a:ext uri="{FF2B5EF4-FFF2-40B4-BE49-F238E27FC236}">
                <a16:creationId xmlns:a16="http://schemas.microsoft.com/office/drawing/2014/main" id="{44AD3993-3236-4686-424E-474F46C5FF6D}"/>
              </a:ext>
            </a:extLst>
          </p:cNvPr>
          <p:cNvPicPr>
            <a:picLocks noChangeAspect="1"/>
          </p:cNvPicPr>
          <p:nvPr userDrawn="1"/>
        </p:nvPicPr>
        <p:blipFill>
          <a:blip r:embed="rId3"/>
          <a:stretch>
            <a:fillRect/>
          </a:stretch>
        </p:blipFill>
        <p:spPr>
          <a:xfrm>
            <a:off x="222431" y="1503710"/>
            <a:ext cx="5528062" cy="3743217"/>
          </a:xfrm>
          <a:prstGeom prst="rect">
            <a:avLst/>
          </a:prstGeom>
        </p:spPr>
      </p:pic>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642549" y="1929138"/>
            <a:ext cx="4695569" cy="2835876"/>
          </a:xfrm>
        </p:spPr>
        <p:txBody>
          <a:bodyPr>
            <a:noAutofit/>
          </a:bodyPr>
          <a:lstStyle>
            <a:lvl1pPr>
              <a:defRPr sz="2000">
                <a:solidFill>
                  <a:srgbClr val="01334E"/>
                </a:solidFill>
              </a:defRPr>
            </a:lvl1pPr>
            <a:lvl2pPr>
              <a:defRPr sz="1800">
                <a:solidFill>
                  <a:srgbClr val="01334E"/>
                </a:solidFill>
              </a:defRPr>
            </a:lvl2pPr>
            <a:lvl3pPr>
              <a:defRPr sz="1600">
                <a:solidFill>
                  <a:srgbClr val="01334E"/>
                </a:solidFill>
              </a:defRPr>
            </a:lvl3pPr>
            <a:lvl4pPr>
              <a:defRPr sz="1400">
                <a:solidFill>
                  <a:srgbClr val="01334E"/>
                </a:solidFill>
              </a:defRPr>
            </a:lvl4pPr>
            <a:lvl5pPr>
              <a:defRPr sz="14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descr="Logo, company name&#10;&#10;Description automatically generated">
            <a:extLst>
              <a:ext uri="{FF2B5EF4-FFF2-40B4-BE49-F238E27FC236}">
                <a16:creationId xmlns:a16="http://schemas.microsoft.com/office/drawing/2014/main" id="{4545645B-990B-86C6-38FD-AFD810D3B047}"/>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a:xfrm>
            <a:off x="234777" y="5924695"/>
            <a:ext cx="892432" cy="794264"/>
          </a:xfrm>
          <a:prstGeom prst="rect">
            <a:avLst/>
          </a:prstGeom>
        </p:spPr>
      </p:pic>
      <p:pic>
        <p:nvPicPr>
          <p:cNvPr id="10" name="Picture 9" descr="A picture containing text&#10;&#10;Description automatically generated">
            <a:extLst>
              <a:ext uri="{FF2B5EF4-FFF2-40B4-BE49-F238E27FC236}">
                <a16:creationId xmlns:a16="http://schemas.microsoft.com/office/drawing/2014/main" id="{CD898658-3763-3632-71D2-9AC39C637F2C}"/>
              </a:ext>
            </a:extLst>
          </p:cNvPr>
          <p:cNvPicPr>
            <a:picLocks noChangeAspect="1"/>
          </p:cNvPicPr>
          <p:nvPr userDrawn="1"/>
        </p:nvPicPr>
        <p:blipFill>
          <a:blip r:embed="rId5"/>
          <a:stretch>
            <a:fillRect/>
          </a:stretch>
        </p:blipFill>
        <p:spPr>
          <a:xfrm>
            <a:off x="1236361" y="6013852"/>
            <a:ext cx="615950" cy="615950"/>
          </a:xfrm>
          <a:prstGeom prst="rect">
            <a:avLst/>
          </a:prstGeom>
        </p:spPr>
      </p:pic>
    </p:spTree>
    <p:extLst>
      <p:ext uri="{BB962C8B-B14F-4D97-AF65-F5344CB8AC3E}">
        <p14:creationId xmlns:p14="http://schemas.microsoft.com/office/powerpoint/2010/main" val="2213281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Title and Content">
    <p:bg>
      <p:bgPr>
        <a:solidFill>
          <a:srgbClr val="5DC97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068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01334E"/>
        </a:solidFill>
        <a:effectLst/>
      </p:bgPr>
    </p:bg>
    <p:spTree>
      <p:nvGrpSpPr>
        <p:cNvPr id="1" name=""/>
        <p:cNvGrpSpPr/>
        <p:nvPr/>
      </p:nvGrpSpPr>
      <p:grpSpPr>
        <a:xfrm>
          <a:off x="0" y="0"/>
          <a:ext cx="0" cy="0"/>
          <a:chOff x="0" y="0"/>
          <a:chExt cx="0" cy="0"/>
        </a:xfrm>
      </p:grpSpPr>
      <p:pic>
        <p:nvPicPr>
          <p:cNvPr id="10" name="Picture 9" descr="Shape, square&#10;&#10;Description automatically generated">
            <a:extLst>
              <a:ext uri="{FF2B5EF4-FFF2-40B4-BE49-F238E27FC236}">
                <a16:creationId xmlns:a16="http://schemas.microsoft.com/office/drawing/2014/main" id="{EA4F5D41-A2EA-5403-EA47-B45CBF6D97A6}"/>
              </a:ext>
            </a:extLst>
          </p:cNvPr>
          <p:cNvPicPr>
            <a:picLocks noChangeAspect="1"/>
          </p:cNvPicPr>
          <p:nvPr userDrawn="1"/>
        </p:nvPicPr>
        <p:blipFill>
          <a:blip r:embed="rId2"/>
          <a:stretch>
            <a:fillRect/>
          </a:stretch>
        </p:blipFill>
        <p:spPr>
          <a:xfrm>
            <a:off x="755831" y="1996923"/>
            <a:ext cx="3313359" cy="3791955"/>
          </a:xfrm>
          <a:prstGeom prst="rect">
            <a:avLst/>
          </a:prstGeom>
        </p:spPr>
      </p:pic>
      <p:pic>
        <p:nvPicPr>
          <p:cNvPr id="6" name="Picture 5">
            <a:extLst>
              <a:ext uri="{FF2B5EF4-FFF2-40B4-BE49-F238E27FC236}">
                <a16:creationId xmlns:a16="http://schemas.microsoft.com/office/drawing/2014/main" id="{56133A36-64C6-9AC9-D6B4-507C30FE9E54}"/>
              </a:ext>
            </a:extLst>
          </p:cNvPr>
          <p:cNvPicPr>
            <a:picLocks noChangeAspect="1"/>
          </p:cNvPicPr>
          <p:nvPr userDrawn="1"/>
        </p:nvPicPr>
        <p:blipFill>
          <a:blip r:embed="rId3"/>
          <a:srcRect/>
          <a:stretch/>
        </p:blipFill>
        <p:spPr>
          <a:xfrm>
            <a:off x="222431" y="228198"/>
            <a:ext cx="11454693" cy="544625"/>
          </a:xfrm>
          <a:prstGeom prst="rect">
            <a:avLst/>
          </a:prstGeom>
        </p:spPr>
      </p:pic>
      <p:sp>
        <p:nvSpPr>
          <p:cNvPr id="7" name="Title 1">
            <a:extLst>
              <a:ext uri="{FF2B5EF4-FFF2-40B4-BE49-F238E27FC236}">
                <a16:creationId xmlns:a16="http://schemas.microsoft.com/office/drawing/2014/main" id="{5E9B9F39-09DB-7637-6EDA-C87D1E980E23}"/>
              </a:ext>
            </a:extLst>
          </p:cNvPr>
          <p:cNvSpPr>
            <a:spLocks noGrp="1"/>
          </p:cNvSpPr>
          <p:nvPr>
            <p:ph type="title"/>
          </p:nvPr>
        </p:nvSpPr>
        <p:spPr>
          <a:xfrm>
            <a:off x="356287" y="328054"/>
            <a:ext cx="8441724" cy="352983"/>
          </a:xfrm>
        </p:spPr>
        <p:txBody>
          <a:bodyPr>
            <a:normAutofit/>
          </a:bodyPr>
          <a:lstStyle>
            <a:lvl1pPr>
              <a:defRPr sz="1800" b="1" i="0">
                <a:solidFill>
                  <a:schemeClr val="bg1"/>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8" name="Content Placeholder 2">
            <a:extLst>
              <a:ext uri="{FF2B5EF4-FFF2-40B4-BE49-F238E27FC236}">
                <a16:creationId xmlns:a16="http://schemas.microsoft.com/office/drawing/2014/main" id="{33DEF7C1-CAB3-3F7B-9D96-DA688984E086}"/>
              </a:ext>
            </a:extLst>
          </p:cNvPr>
          <p:cNvSpPr>
            <a:spLocks noGrp="1"/>
          </p:cNvSpPr>
          <p:nvPr>
            <p:ph idx="1"/>
          </p:nvPr>
        </p:nvSpPr>
        <p:spPr>
          <a:xfrm>
            <a:off x="1043853" y="2448748"/>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a:extLst>
              <a:ext uri="{FF2B5EF4-FFF2-40B4-BE49-F238E27FC236}">
                <a16:creationId xmlns:a16="http://schemas.microsoft.com/office/drawing/2014/main" id="{20A5FA43-A51E-1061-48BE-F271EFD550B7}"/>
              </a:ext>
            </a:extLst>
          </p:cNvPr>
          <p:cNvPicPr>
            <a:picLocks noChangeAspect="1"/>
          </p:cNvPicPr>
          <p:nvPr userDrawn="1"/>
        </p:nvPicPr>
        <p:blipFill>
          <a:blip r:embed="rId4"/>
          <a:stretch>
            <a:fillRect/>
          </a:stretch>
        </p:blipFill>
        <p:spPr>
          <a:xfrm>
            <a:off x="1136906" y="1304069"/>
            <a:ext cx="2546350" cy="927100"/>
          </a:xfrm>
          <a:prstGeom prst="rect">
            <a:avLst/>
          </a:prstGeom>
        </p:spPr>
      </p:pic>
      <p:sp>
        <p:nvSpPr>
          <p:cNvPr id="14" name="Title 1">
            <a:extLst>
              <a:ext uri="{FF2B5EF4-FFF2-40B4-BE49-F238E27FC236}">
                <a16:creationId xmlns:a16="http://schemas.microsoft.com/office/drawing/2014/main" id="{3B12CB75-B79E-557C-EA08-17C2787BBC12}"/>
              </a:ext>
            </a:extLst>
          </p:cNvPr>
          <p:cNvSpPr txBox="1">
            <a:spLocks/>
          </p:cNvSpPr>
          <p:nvPr userDrawn="1"/>
        </p:nvSpPr>
        <p:spPr>
          <a:xfrm>
            <a:off x="1268110" y="1644623"/>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Think</a:t>
            </a:r>
            <a:endParaRPr lang="en-US" sz="2400" dirty="0"/>
          </a:p>
        </p:txBody>
      </p:sp>
      <p:pic>
        <p:nvPicPr>
          <p:cNvPr id="31" name="Picture 30">
            <a:extLst>
              <a:ext uri="{FF2B5EF4-FFF2-40B4-BE49-F238E27FC236}">
                <a16:creationId xmlns:a16="http://schemas.microsoft.com/office/drawing/2014/main" id="{CDC855F8-8289-A00A-D6B1-2B7427CD3F65}"/>
              </a:ext>
            </a:extLst>
          </p:cNvPr>
          <p:cNvPicPr>
            <a:picLocks noChangeAspect="1"/>
          </p:cNvPicPr>
          <p:nvPr userDrawn="1"/>
        </p:nvPicPr>
        <p:blipFill>
          <a:blip r:embed="rId5"/>
          <a:srcRect/>
          <a:stretch/>
        </p:blipFill>
        <p:spPr>
          <a:xfrm>
            <a:off x="4357212" y="2023747"/>
            <a:ext cx="3313358" cy="3791955"/>
          </a:xfrm>
          <a:prstGeom prst="rect">
            <a:avLst/>
          </a:prstGeom>
        </p:spPr>
      </p:pic>
      <p:sp>
        <p:nvSpPr>
          <p:cNvPr id="32" name="Content Placeholder 2">
            <a:extLst>
              <a:ext uri="{FF2B5EF4-FFF2-40B4-BE49-F238E27FC236}">
                <a16:creationId xmlns:a16="http://schemas.microsoft.com/office/drawing/2014/main" id="{E687C281-618D-27C0-DC3F-957FBEF95C6E}"/>
              </a:ext>
            </a:extLst>
          </p:cNvPr>
          <p:cNvSpPr>
            <a:spLocks noGrp="1"/>
          </p:cNvSpPr>
          <p:nvPr>
            <p:ph idx="10"/>
          </p:nvPr>
        </p:nvSpPr>
        <p:spPr>
          <a:xfrm>
            <a:off x="4645234" y="2475572"/>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3" name="Picture 32">
            <a:extLst>
              <a:ext uri="{FF2B5EF4-FFF2-40B4-BE49-F238E27FC236}">
                <a16:creationId xmlns:a16="http://schemas.microsoft.com/office/drawing/2014/main" id="{A909A2AF-4C1B-802B-14FC-2059827F13A8}"/>
              </a:ext>
            </a:extLst>
          </p:cNvPr>
          <p:cNvPicPr>
            <a:picLocks noChangeAspect="1"/>
          </p:cNvPicPr>
          <p:nvPr userDrawn="1"/>
        </p:nvPicPr>
        <p:blipFill>
          <a:blip r:embed="rId6"/>
          <a:srcRect/>
          <a:stretch/>
        </p:blipFill>
        <p:spPr>
          <a:xfrm>
            <a:off x="4738287" y="1330893"/>
            <a:ext cx="2546350" cy="927100"/>
          </a:xfrm>
          <a:prstGeom prst="rect">
            <a:avLst/>
          </a:prstGeom>
        </p:spPr>
      </p:pic>
      <p:sp>
        <p:nvSpPr>
          <p:cNvPr id="34" name="Title 1">
            <a:extLst>
              <a:ext uri="{FF2B5EF4-FFF2-40B4-BE49-F238E27FC236}">
                <a16:creationId xmlns:a16="http://schemas.microsoft.com/office/drawing/2014/main" id="{FEDBA32B-CBAE-FFF4-0F0A-C95A578E4814}"/>
              </a:ext>
            </a:extLst>
          </p:cNvPr>
          <p:cNvSpPr txBox="1">
            <a:spLocks/>
          </p:cNvSpPr>
          <p:nvPr userDrawn="1"/>
        </p:nvSpPr>
        <p:spPr>
          <a:xfrm>
            <a:off x="4869491" y="1671447"/>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Pair</a:t>
            </a:r>
            <a:endParaRPr lang="en-US" sz="2400" dirty="0"/>
          </a:p>
        </p:txBody>
      </p:sp>
      <p:pic>
        <p:nvPicPr>
          <p:cNvPr id="35" name="Picture 34" descr="Shape, square&#10;&#10;Description automatically generated">
            <a:extLst>
              <a:ext uri="{FF2B5EF4-FFF2-40B4-BE49-F238E27FC236}">
                <a16:creationId xmlns:a16="http://schemas.microsoft.com/office/drawing/2014/main" id="{DE4A588A-CEA7-F1FA-8764-0CF14F4F9FD3}"/>
              </a:ext>
            </a:extLst>
          </p:cNvPr>
          <p:cNvPicPr>
            <a:picLocks noChangeAspect="1"/>
          </p:cNvPicPr>
          <p:nvPr userDrawn="1"/>
        </p:nvPicPr>
        <p:blipFill>
          <a:blip r:embed="rId2"/>
          <a:stretch>
            <a:fillRect/>
          </a:stretch>
        </p:blipFill>
        <p:spPr>
          <a:xfrm>
            <a:off x="7986887" y="2040954"/>
            <a:ext cx="3313359" cy="3791955"/>
          </a:xfrm>
          <a:prstGeom prst="rect">
            <a:avLst/>
          </a:prstGeom>
        </p:spPr>
      </p:pic>
      <p:sp>
        <p:nvSpPr>
          <p:cNvPr id="36" name="Content Placeholder 2">
            <a:extLst>
              <a:ext uri="{FF2B5EF4-FFF2-40B4-BE49-F238E27FC236}">
                <a16:creationId xmlns:a16="http://schemas.microsoft.com/office/drawing/2014/main" id="{3C127F1C-B4D3-4FDD-228B-3F896D260489}"/>
              </a:ext>
            </a:extLst>
          </p:cNvPr>
          <p:cNvSpPr>
            <a:spLocks noGrp="1"/>
          </p:cNvSpPr>
          <p:nvPr>
            <p:ph idx="11"/>
          </p:nvPr>
        </p:nvSpPr>
        <p:spPr>
          <a:xfrm>
            <a:off x="8274909" y="2492779"/>
            <a:ext cx="2774385" cy="3062876"/>
          </a:xfrm>
        </p:spPr>
        <p:txBody>
          <a:bodyPr>
            <a:noAutofit/>
          </a:bodyPr>
          <a:lstStyle>
            <a:lvl1pPr>
              <a:defRPr sz="1800">
                <a:solidFill>
                  <a:srgbClr val="01334E"/>
                </a:solidFill>
              </a:defRPr>
            </a:lvl1pPr>
            <a:lvl2pPr>
              <a:defRPr sz="1600">
                <a:solidFill>
                  <a:srgbClr val="01334E"/>
                </a:solidFill>
              </a:defRPr>
            </a:lvl2pPr>
            <a:lvl3pPr>
              <a:defRPr sz="1400">
                <a:solidFill>
                  <a:srgbClr val="01334E"/>
                </a:solidFill>
              </a:defRPr>
            </a:lvl3pPr>
            <a:lvl4pPr>
              <a:defRPr sz="1200">
                <a:solidFill>
                  <a:srgbClr val="01334E"/>
                </a:solidFill>
              </a:defRPr>
            </a:lvl4pPr>
            <a:lvl5pPr>
              <a:defRPr sz="12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37" name="Picture 36">
            <a:extLst>
              <a:ext uri="{FF2B5EF4-FFF2-40B4-BE49-F238E27FC236}">
                <a16:creationId xmlns:a16="http://schemas.microsoft.com/office/drawing/2014/main" id="{B0FD30AB-81A9-0229-C84B-38600284869A}"/>
              </a:ext>
            </a:extLst>
          </p:cNvPr>
          <p:cNvPicPr>
            <a:picLocks noChangeAspect="1"/>
          </p:cNvPicPr>
          <p:nvPr userDrawn="1"/>
        </p:nvPicPr>
        <p:blipFill>
          <a:blip r:embed="rId4"/>
          <a:stretch>
            <a:fillRect/>
          </a:stretch>
        </p:blipFill>
        <p:spPr>
          <a:xfrm>
            <a:off x="8367962" y="1348100"/>
            <a:ext cx="2546350" cy="927100"/>
          </a:xfrm>
          <a:prstGeom prst="rect">
            <a:avLst/>
          </a:prstGeom>
        </p:spPr>
      </p:pic>
      <p:sp>
        <p:nvSpPr>
          <p:cNvPr id="38" name="Title 1">
            <a:extLst>
              <a:ext uri="{FF2B5EF4-FFF2-40B4-BE49-F238E27FC236}">
                <a16:creationId xmlns:a16="http://schemas.microsoft.com/office/drawing/2014/main" id="{FACA4762-F589-6C74-5BF5-669855452A5D}"/>
              </a:ext>
            </a:extLst>
          </p:cNvPr>
          <p:cNvSpPr txBox="1">
            <a:spLocks/>
          </p:cNvSpPr>
          <p:nvPr userDrawn="1"/>
        </p:nvSpPr>
        <p:spPr>
          <a:xfrm>
            <a:off x="8499166" y="1688654"/>
            <a:ext cx="2191781" cy="41034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400" dirty="0"/>
              <a:t>Share</a:t>
            </a:r>
            <a:endParaRPr lang="en-US" sz="2400" dirty="0"/>
          </a:p>
        </p:txBody>
      </p:sp>
    </p:spTree>
    <p:extLst>
      <p:ext uri="{BB962C8B-B14F-4D97-AF65-F5344CB8AC3E}">
        <p14:creationId xmlns:p14="http://schemas.microsoft.com/office/powerpoint/2010/main" val="24745484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rgbClr val="01334E"/>
        </a:solidFill>
        <a:effectLst/>
      </p:bgPr>
    </p:bg>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A4F35037-C339-DFBC-BF98-55F027D6B39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0352216" y="5924695"/>
            <a:ext cx="892432" cy="794264"/>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E9BCBBE4-9BB5-0338-0610-51D34B64B944}"/>
              </a:ext>
            </a:extLst>
          </p:cNvPr>
          <p:cNvPicPr>
            <a:picLocks noChangeAspect="1"/>
          </p:cNvPicPr>
          <p:nvPr userDrawn="1"/>
        </p:nvPicPr>
        <p:blipFill>
          <a:blip r:embed="rId3"/>
          <a:stretch>
            <a:fillRect/>
          </a:stretch>
        </p:blipFill>
        <p:spPr>
          <a:xfrm>
            <a:off x="11353800" y="6013852"/>
            <a:ext cx="615950" cy="615950"/>
          </a:xfrm>
          <a:prstGeom prst="rect">
            <a:avLst/>
          </a:prstGeom>
        </p:spPr>
      </p:pic>
    </p:spTree>
    <p:extLst>
      <p:ext uri="{BB962C8B-B14F-4D97-AF65-F5344CB8AC3E}">
        <p14:creationId xmlns:p14="http://schemas.microsoft.com/office/powerpoint/2010/main" val="30487008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2_Title and Content">
    <p:bg>
      <p:bgPr>
        <a:solidFill>
          <a:srgbClr val="01334E"/>
        </a:solidFill>
        <a:effectLst/>
      </p:bgPr>
    </p:bg>
    <p:spTree>
      <p:nvGrpSpPr>
        <p:cNvPr id="1" name=""/>
        <p:cNvGrpSpPr/>
        <p:nvPr/>
      </p:nvGrpSpPr>
      <p:grpSpPr>
        <a:xfrm>
          <a:off x="0" y="0"/>
          <a:ext cx="0" cy="0"/>
          <a:chOff x="0" y="0"/>
          <a:chExt cx="0" cy="0"/>
        </a:xfrm>
      </p:grpSpPr>
      <p:pic>
        <p:nvPicPr>
          <p:cNvPr id="10" name="Picture 9" descr="Shape, square&#10;&#10;Description automatically generated">
            <a:extLst>
              <a:ext uri="{FF2B5EF4-FFF2-40B4-BE49-F238E27FC236}">
                <a16:creationId xmlns:a16="http://schemas.microsoft.com/office/drawing/2014/main" id="{EA4F5D41-A2EA-5403-EA47-B45CBF6D97A6}"/>
              </a:ext>
            </a:extLst>
          </p:cNvPr>
          <p:cNvPicPr>
            <a:picLocks noChangeAspect="1"/>
          </p:cNvPicPr>
          <p:nvPr userDrawn="1"/>
        </p:nvPicPr>
        <p:blipFill>
          <a:blip r:embed="rId2"/>
          <a:stretch>
            <a:fillRect/>
          </a:stretch>
        </p:blipFill>
        <p:spPr>
          <a:xfrm>
            <a:off x="356287" y="1996923"/>
            <a:ext cx="2568137" cy="1432077"/>
          </a:xfrm>
          <a:prstGeom prst="rect">
            <a:avLst/>
          </a:prstGeom>
        </p:spPr>
      </p:pic>
      <p:pic>
        <p:nvPicPr>
          <p:cNvPr id="24" name="Picture 23">
            <a:extLst>
              <a:ext uri="{FF2B5EF4-FFF2-40B4-BE49-F238E27FC236}">
                <a16:creationId xmlns:a16="http://schemas.microsoft.com/office/drawing/2014/main" id="{B19E40C0-1F86-701A-FAD5-6CC8DC29E406}"/>
              </a:ext>
            </a:extLst>
          </p:cNvPr>
          <p:cNvPicPr>
            <a:picLocks noChangeAspect="1"/>
          </p:cNvPicPr>
          <p:nvPr userDrawn="1"/>
        </p:nvPicPr>
        <p:blipFill>
          <a:blip r:embed="rId3"/>
          <a:srcRect/>
          <a:stretch/>
        </p:blipFill>
        <p:spPr>
          <a:xfrm>
            <a:off x="3104607" y="1977081"/>
            <a:ext cx="2568137" cy="1432077"/>
          </a:xfrm>
          <a:prstGeom prst="rect">
            <a:avLst/>
          </a:prstGeom>
        </p:spPr>
      </p:pic>
      <p:pic>
        <p:nvPicPr>
          <p:cNvPr id="26" name="Picture 25">
            <a:extLst>
              <a:ext uri="{FF2B5EF4-FFF2-40B4-BE49-F238E27FC236}">
                <a16:creationId xmlns:a16="http://schemas.microsoft.com/office/drawing/2014/main" id="{056103D4-A960-A3FD-4A90-D93B9107F5CE}"/>
              </a:ext>
            </a:extLst>
          </p:cNvPr>
          <p:cNvPicPr>
            <a:picLocks noChangeAspect="1"/>
          </p:cNvPicPr>
          <p:nvPr userDrawn="1"/>
        </p:nvPicPr>
        <p:blipFill>
          <a:blip r:embed="rId4"/>
          <a:srcRect/>
          <a:stretch/>
        </p:blipFill>
        <p:spPr>
          <a:xfrm>
            <a:off x="3788858" y="1304069"/>
            <a:ext cx="1248019" cy="927099"/>
          </a:xfrm>
          <a:prstGeom prst="rect">
            <a:avLst/>
          </a:prstGeom>
        </p:spPr>
      </p:pic>
      <p:sp>
        <p:nvSpPr>
          <p:cNvPr id="27" name="Title 1">
            <a:extLst>
              <a:ext uri="{FF2B5EF4-FFF2-40B4-BE49-F238E27FC236}">
                <a16:creationId xmlns:a16="http://schemas.microsoft.com/office/drawing/2014/main" id="{0333B9EC-A07A-36BA-71AA-690100EE51A4}"/>
              </a:ext>
            </a:extLst>
          </p:cNvPr>
          <p:cNvSpPr txBox="1">
            <a:spLocks/>
          </p:cNvSpPr>
          <p:nvPr userDrawn="1"/>
        </p:nvSpPr>
        <p:spPr>
          <a:xfrm>
            <a:off x="4116416" y="1691980"/>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rtl="0"/>
            <a:r>
              <a:rPr lang="en-GB" sz="2800" dirty="0"/>
              <a:t>2</a:t>
            </a:r>
            <a:endParaRPr lang="en-US" sz="2800" dirty="0"/>
          </a:p>
        </p:txBody>
      </p:sp>
      <p:pic>
        <p:nvPicPr>
          <p:cNvPr id="28" name="Picture 27" descr="Shape, square&#10;&#10;Description automatically generated">
            <a:extLst>
              <a:ext uri="{FF2B5EF4-FFF2-40B4-BE49-F238E27FC236}">
                <a16:creationId xmlns:a16="http://schemas.microsoft.com/office/drawing/2014/main" id="{F50DB0FF-1C4F-3266-3352-7C27AF3FA676}"/>
              </a:ext>
            </a:extLst>
          </p:cNvPr>
          <p:cNvPicPr>
            <a:picLocks noChangeAspect="1"/>
          </p:cNvPicPr>
          <p:nvPr userDrawn="1"/>
        </p:nvPicPr>
        <p:blipFill>
          <a:blip r:embed="rId2"/>
          <a:stretch>
            <a:fillRect/>
          </a:stretch>
        </p:blipFill>
        <p:spPr>
          <a:xfrm>
            <a:off x="5928191" y="1989721"/>
            <a:ext cx="2568137" cy="1419437"/>
          </a:xfrm>
          <a:prstGeom prst="rect">
            <a:avLst/>
          </a:prstGeom>
        </p:spPr>
      </p:pic>
      <p:pic>
        <p:nvPicPr>
          <p:cNvPr id="40" name="Picture 39">
            <a:extLst>
              <a:ext uri="{FF2B5EF4-FFF2-40B4-BE49-F238E27FC236}">
                <a16:creationId xmlns:a16="http://schemas.microsoft.com/office/drawing/2014/main" id="{ED6F1987-6785-6E09-5406-66CC2542C25C}"/>
              </a:ext>
            </a:extLst>
          </p:cNvPr>
          <p:cNvPicPr>
            <a:picLocks noChangeAspect="1"/>
          </p:cNvPicPr>
          <p:nvPr userDrawn="1"/>
        </p:nvPicPr>
        <p:blipFill>
          <a:blip r:embed="rId3"/>
          <a:srcRect/>
          <a:stretch/>
        </p:blipFill>
        <p:spPr>
          <a:xfrm>
            <a:off x="8676511" y="1969879"/>
            <a:ext cx="2568137" cy="1419437"/>
          </a:xfrm>
          <a:prstGeom prst="rect">
            <a:avLst/>
          </a:prstGeom>
        </p:spPr>
      </p:pic>
      <p:pic>
        <p:nvPicPr>
          <p:cNvPr id="42" name="Picture 41">
            <a:extLst>
              <a:ext uri="{FF2B5EF4-FFF2-40B4-BE49-F238E27FC236}">
                <a16:creationId xmlns:a16="http://schemas.microsoft.com/office/drawing/2014/main" id="{8D0326EC-7E44-8FAD-07B5-B5398493BD91}"/>
              </a:ext>
            </a:extLst>
          </p:cNvPr>
          <p:cNvPicPr>
            <a:picLocks noChangeAspect="1"/>
          </p:cNvPicPr>
          <p:nvPr userDrawn="1"/>
        </p:nvPicPr>
        <p:blipFill>
          <a:blip r:embed="rId4"/>
          <a:srcRect/>
          <a:stretch/>
        </p:blipFill>
        <p:spPr>
          <a:xfrm>
            <a:off x="9360762" y="1296867"/>
            <a:ext cx="1248019" cy="927099"/>
          </a:xfrm>
          <a:prstGeom prst="rect">
            <a:avLst/>
          </a:prstGeom>
        </p:spPr>
      </p:pic>
      <p:sp>
        <p:nvSpPr>
          <p:cNvPr id="43" name="Title 1">
            <a:extLst>
              <a:ext uri="{FF2B5EF4-FFF2-40B4-BE49-F238E27FC236}">
                <a16:creationId xmlns:a16="http://schemas.microsoft.com/office/drawing/2014/main" id="{E163C30A-3871-79E4-9FFA-ADDFB17FDCF6}"/>
              </a:ext>
            </a:extLst>
          </p:cNvPr>
          <p:cNvSpPr txBox="1">
            <a:spLocks/>
          </p:cNvSpPr>
          <p:nvPr userDrawn="1"/>
        </p:nvSpPr>
        <p:spPr>
          <a:xfrm>
            <a:off x="9688320" y="168477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4</a:t>
            </a:r>
            <a:endParaRPr lang="en-US" sz="2800" dirty="0"/>
          </a:p>
        </p:txBody>
      </p:sp>
      <p:pic>
        <p:nvPicPr>
          <p:cNvPr id="2" name="Picture 1" descr="Shape, square&#10;&#10;Description automatically generated">
            <a:extLst>
              <a:ext uri="{FF2B5EF4-FFF2-40B4-BE49-F238E27FC236}">
                <a16:creationId xmlns:a16="http://schemas.microsoft.com/office/drawing/2014/main" id="{91CB6A6E-6401-92F8-1AE7-69E71E5F725A}"/>
              </a:ext>
            </a:extLst>
          </p:cNvPr>
          <p:cNvPicPr>
            <a:picLocks noChangeAspect="1"/>
          </p:cNvPicPr>
          <p:nvPr userDrawn="1"/>
        </p:nvPicPr>
        <p:blipFill>
          <a:blip r:embed="rId2"/>
          <a:stretch>
            <a:fillRect/>
          </a:stretch>
        </p:blipFill>
        <p:spPr>
          <a:xfrm>
            <a:off x="356287" y="4426797"/>
            <a:ext cx="2568137" cy="1432077"/>
          </a:xfrm>
          <a:prstGeom prst="rect">
            <a:avLst/>
          </a:prstGeom>
        </p:spPr>
      </p:pic>
      <p:pic>
        <p:nvPicPr>
          <p:cNvPr id="11" name="Picture 10">
            <a:extLst>
              <a:ext uri="{FF2B5EF4-FFF2-40B4-BE49-F238E27FC236}">
                <a16:creationId xmlns:a16="http://schemas.microsoft.com/office/drawing/2014/main" id="{9B4ED672-E850-134D-3597-2C1777E80A88}"/>
              </a:ext>
            </a:extLst>
          </p:cNvPr>
          <p:cNvPicPr>
            <a:picLocks noChangeAspect="1"/>
          </p:cNvPicPr>
          <p:nvPr userDrawn="1"/>
        </p:nvPicPr>
        <p:blipFill>
          <a:blip r:embed="rId3"/>
          <a:srcRect/>
          <a:stretch/>
        </p:blipFill>
        <p:spPr>
          <a:xfrm>
            <a:off x="3162796" y="4428629"/>
            <a:ext cx="2568137" cy="1432077"/>
          </a:xfrm>
          <a:prstGeom prst="rect">
            <a:avLst/>
          </a:prstGeom>
        </p:spPr>
      </p:pic>
      <p:pic>
        <p:nvPicPr>
          <p:cNvPr id="13" name="Picture 12">
            <a:extLst>
              <a:ext uri="{FF2B5EF4-FFF2-40B4-BE49-F238E27FC236}">
                <a16:creationId xmlns:a16="http://schemas.microsoft.com/office/drawing/2014/main" id="{5A61D10D-ABA3-3A85-7FC5-6DB672DDB9F6}"/>
              </a:ext>
            </a:extLst>
          </p:cNvPr>
          <p:cNvPicPr>
            <a:picLocks noChangeAspect="1"/>
          </p:cNvPicPr>
          <p:nvPr userDrawn="1"/>
        </p:nvPicPr>
        <p:blipFill>
          <a:blip r:embed="rId4"/>
          <a:srcRect/>
          <a:stretch/>
        </p:blipFill>
        <p:spPr>
          <a:xfrm>
            <a:off x="3847047" y="3755617"/>
            <a:ext cx="1248019" cy="927099"/>
          </a:xfrm>
          <a:prstGeom prst="rect">
            <a:avLst/>
          </a:prstGeom>
        </p:spPr>
      </p:pic>
      <p:sp>
        <p:nvSpPr>
          <p:cNvPr id="15" name="Title 1">
            <a:extLst>
              <a:ext uri="{FF2B5EF4-FFF2-40B4-BE49-F238E27FC236}">
                <a16:creationId xmlns:a16="http://schemas.microsoft.com/office/drawing/2014/main" id="{FB1CB312-B4C0-3AB8-D4BE-6315B301D51E}"/>
              </a:ext>
            </a:extLst>
          </p:cNvPr>
          <p:cNvSpPr txBox="1">
            <a:spLocks/>
          </p:cNvSpPr>
          <p:nvPr userDrawn="1"/>
        </p:nvSpPr>
        <p:spPr>
          <a:xfrm>
            <a:off x="4174605" y="414352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rtl="0"/>
            <a:r>
              <a:rPr lang="en-GB" sz="2800" dirty="0"/>
              <a:t>6</a:t>
            </a:r>
            <a:endParaRPr lang="en-US" sz="2800" dirty="0"/>
          </a:p>
        </p:txBody>
      </p:sp>
      <p:pic>
        <p:nvPicPr>
          <p:cNvPr id="16" name="Picture 15" descr="Shape, square&#10;&#10;Description automatically generated">
            <a:extLst>
              <a:ext uri="{FF2B5EF4-FFF2-40B4-BE49-F238E27FC236}">
                <a16:creationId xmlns:a16="http://schemas.microsoft.com/office/drawing/2014/main" id="{9D4CD281-83B4-361A-E05F-B8E44036DBA9}"/>
              </a:ext>
            </a:extLst>
          </p:cNvPr>
          <p:cNvPicPr>
            <a:picLocks noChangeAspect="1"/>
          </p:cNvPicPr>
          <p:nvPr userDrawn="1"/>
        </p:nvPicPr>
        <p:blipFill>
          <a:blip r:embed="rId2"/>
          <a:stretch>
            <a:fillRect/>
          </a:stretch>
        </p:blipFill>
        <p:spPr>
          <a:xfrm>
            <a:off x="6005354" y="4406955"/>
            <a:ext cx="2568137" cy="1419437"/>
          </a:xfrm>
          <a:prstGeom prst="rect">
            <a:avLst/>
          </a:prstGeom>
        </p:spPr>
      </p:pic>
      <p:pic>
        <p:nvPicPr>
          <p:cNvPr id="19" name="Picture 18">
            <a:extLst>
              <a:ext uri="{FF2B5EF4-FFF2-40B4-BE49-F238E27FC236}">
                <a16:creationId xmlns:a16="http://schemas.microsoft.com/office/drawing/2014/main" id="{586EB79E-9371-0A1B-968D-C22F27D9B21D}"/>
              </a:ext>
            </a:extLst>
          </p:cNvPr>
          <p:cNvPicPr>
            <a:picLocks noChangeAspect="1"/>
          </p:cNvPicPr>
          <p:nvPr userDrawn="1"/>
        </p:nvPicPr>
        <p:blipFill>
          <a:blip r:embed="rId3"/>
          <a:srcRect/>
          <a:stretch/>
        </p:blipFill>
        <p:spPr>
          <a:xfrm>
            <a:off x="8901049" y="4347429"/>
            <a:ext cx="2568137" cy="1419437"/>
          </a:xfrm>
          <a:prstGeom prst="rect">
            <a:avLst/>
          </a:prstGeom>
        </p:spPr>
      </p:pic>
      <p:pic>
        <p:nvPicPr>
          <p:cNvPr id="20" name="Picture 19">
            <a:extLst>
              <a:ext uri="{FF2B5EF4-FFF2-40B4-BE49-F238E27FC236}">
                <a16:creationId xmlns:a16="http://schemas.microsoft.com/office/drawing/2014/main" id="{45C0C526-01C5-466E-6FD7-7B359CE8E2C7}"/>
              </a:ext>
            </a:extLst>
          </p:cNvPr>
          <p:cNvPicPr>
            <a:picLocks noChangeAspect="1"/>
          </p:cNvPicPr>
          <p:nvPr userDrawn="1"/>
        </p:nvPicPr>
        <p:blipFill>
          <a:blip r:embed="rId4"/>
          <a:srcRect/>
          <a:stretch/>
        </p:blipFill>
        <p:spPr>
          <a:xfrm>
            <a:off x="9585300" y="3674417"/>
            <a:ext cx="1248019" cy="927099"/>
          </a:xfrm>
          <a:prstGeom prst="rect">
            <a:avLst/>
          </a:prstGeom>
        </p:spPr>
      </p:pic>
      <p:sp>
        <p:nvSpPr>
          <p:cNvPr id="21" name="Title 1">
            <a:extLst>
              <a:ext uri="{FF2B5EF4-FFF2-40B4-BE49-F238E27FC236}">
                <a16:creationId xmlns:a16="http://schemas.microsoft.com/office/drawing/2014/main" id="{AC5E1655-85AC-9C64-4D6F-1701985C6D3F}"/>
              </a:ext>
            </a:extLst>
          </p:cNvPr>
          <p:cNvSpPr txBox="1">
            <a:spLocks/>
          </p:cNvSpPr>
          <p:nvPr userDrawn="1"/>
        </p:nvSpPr>
        <p:spPr>
          <a:xfrm>
            <a:off x="9912858" y="406232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a:r>
              <a:rPr lang="en-GB" sz="2800" dirty="0"/>
              <a:t>8</a:t>
            </a:r>
            <a:endParaRPr lang="en-US" sz="2800" dirty="0"/>
          </a:p>
        </p:txBody>
      </p:sp>
      <p:pic>
        <p:nvPicPr>
          <p:cNvPr id="23" name="Picture 22">
            <a:extLst>
              <a:ext uri="{FF2B5EF4-FFF2-40B4-BE49-F238E27FC236}">
                <a16:creationId xmlns:a16="http://schemas.microsoft.com/office/drawing/2014/main" id="{0818FE29-35C7-17DB-A979-68DC38C7766A}"/>
              </a:ext>
            </a:extLst>
          </p:cNvPr>
          <p:cNvPicPr>
            <a:picLocks noChangeAspect="1"/>
          </p:cNvPicPr>
          <p:nvPr userDrawn="1"/>
        </p:nvPicPr>
        <p:blipFill>
          <a:blip r:embed="rId4"/>
          <a:srcRect/>
          <a:stretch/>
        </p:blipFill>
        <p:spPr>
          <a:xfrm>
            <a:off x="1040538" y="1296867"/>
            <a:ext cx="1248019" cy="927099"/>
          </a:xfrm>
          <a:prstGeom prst="rect">
            <a:avLst/>
          </a:prstGeom>
        </p:spPr>
      </p:pic>
      <p:sp>
        <p:nvSpPr>
          <p:cNvPr id="31" name="Title 1">
            <a:extLst>
              <a:ext uri="{FF2B5EF4-FFF2-40B4-BE49-F238E27FC236}">
                <a16:creationId xmlns:a16="http://schemas.microsoft.com/office/drawing/2014/main" id="{4BB3CE4D-3B02-7A6E-04FA-018E03C295CA}"/>
              </a:ext>
            </a:extLst>
          </p:cNvPr>
          <p:cNvSpPr txBox="1">
            <a:spLocks/>
          </p:cNvSpPr>
          <p:nvPr userDrawn="1"/>
        </p:nvSpPr>
        <p:spPr>
          <a:xfrm>
            <a:off x="1368096" y="168477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rtl="0"/>
            <a:r>
              <a:rPr lang="en-GB" sz="2800" dirty="0"/>
              <a:t>1</a:t>
            </a:r>
            <a:endParaRPr lang="en-US" sz="2800" dirty="0"/>
          </a:p>
        </p:txBody>
      </p:sp>
      <p:pic>
        <p:nvPicPr>
          <p:cNvPr id="32" name="Picture 31">
            <a:extLst>
              <a:ext uri="{FF2B5EF4-FFF2-40B4-BE49-F238E27FC236}">
                <a16:creationId xmlns:a16="http://schemas.microsoft.com/office/drawing/2014/main" id="{F53A2460-38ED-61C0-DC45-94B9EE622CC9}"/>
              </a:ext>
            </a:extLst>
          </p:cNvPr>
          <p:cNvPicPr>
            <a:picLocks noChangeAspect="1"/>
          </p:cNvPicPr>
          <p:nvPr userDrawn="1"/>
        </p:nvPicPr>
        <p:blipFill>
          <a:blip r:embed="rId4"/>
          <a:srcRect/>
          <a:stretch/>
        </p:blipFill>
        <p:spPr>
          <a:xfrm>
            <a:off x="6550618" y="1309219"/>
            <a:ext cx="1248019" cy="927099"/>
          </a:xfrm>
          <a:prstGeom prst="rect">
            <a:avLst/>
          </a:prstGeom>
        </p:spPr>
      </p:pic>
      <p:sp>
        <p:nvSpPr>
          <p:cNvPr id="33" name="Title 1">
            <a:extLst>
              <a:ext uri="{FF2B5EF4-FFF2-40B4-BE49-F238E27FC236}">
                <a16:creationId xmlns:a16="http://schemas.microsoft.com/office/drawing/2014/main" id="{B74FD65A-86A2-FC2E-BF24-43C1B92310A6}"/>
              </a:ext>
            </a:extLst>
          </p:cNvPr>
          <p:cNvSpPr txBox="1">
            <a:spLocks/>
          </p:cNvSpPr>
          <p:nvPr userDrawn="1"/>
        </p:nvSpPr>
        <p:spPr>
          <a:xfrm>
            <a:off x="6878176" y="1697130"/>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rtl="0"/>
            <a:r>
              <a:rPr lang="en-GB" sz="2800" dirty="0"/>
              <a:t>3</a:t>
            </a:r>
            <a:endParaRPr lang="en-US" sz="2800" dirty="0"/>
          </a:p>
        </p:txBody>
      </p:sp>
      <p:pic>
        <p:nvPicPr>
          <p:cNvPr id="34" name="Picture 33">
            <a:extLst>
              <a:ext uri="{FF2B5EF4-FFF2-40B4-BE49-F238E27FC236}">
                <a16:creationId xmlns:a16="http://schemas.microsoft.com/office/drawing/2014/main" id="{DC712ACA-A31B-E13E-1A72-312FE259F128}"/>
              </a:ext>
            </a:extLst>
          </p:cNvPr>
          <p:cNvPicPr>
            <a:picLocks noChangeAspect="1"/>
          </p:cNvPicPr>
          <p:nvPr userDrawn="1"/>
        </p:nvPicPr>
        <p:blipFill>
          <a:blip r:embed="rId4"/>
          <a:srcRect/>
          <a:stretch/>
        </p:blipFill>
        <p:spPr>
          <a:xfrm>
            <a:off x="1040538" y="3755617"/>
            <a:ext cx="1248019" cy="927099"/>
          </a:xfrm>
          <a:prstGeom prst="rect">
            <a:avLst/>
          </a:prstGeom>
        </p:spPr>
      </p:pic>
      <p:sp>
        <p:nvSpPr>
          <p:cNvPr id="35" name="Title 1">
            <a:extLst>
              <a:ext uri="{FF2B5EF4-FFF2-40B4-BE49-F238E27FC236}">
                <a16:creationId xmlns:a16="http://schemas.microsoft.com/office/drawing/2014/main" id="{9AF1A876-626A-D0F5-8840-B455B9A2DE81}"/>
              </a:ext>
            </a:extLst>
          </p:cNvPr>
          <p:cNvSpPr txBox="1">
            <a:spLocks/>
          </p:cNvSpPr>
          <p:nvPr userDrawn="1"/>
        </p:nvSpPr>
        <p:spPr>
          <a:xfrm>
            <a:off x="1368096" y="4143528"/>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rtl="0"/>
            <a:r>
              <a:rPr lang="en-GB" sz="2800" dirty="0"/>
              <a:t>5</a:t>
            </a:r>
            <a:endParaRPr lang="en-US" sz="2800" dirty="0"/>
          </a:p>
        </p:txBody>
      </p:sp>
      <p:pic>
        <p:nvPicPr>
          <p:cNvPr id="36" name="Picture 35">
            <a:extLst>
              <a:ext uri="{FF2B5EF4-FFF2-40B4-BE49-F238E27FC236}">
                <a16:creationId xmlns:a16="http://schemas.microsoft.com/office/drawing/2014/main" id="{65B9263E-24CB-ED6F-FF79-D6C097EC051E}"/>
              </a:ext>
            </a:extLst>
          </p:cNvPr>
          <p:cNvPicPr>
            <a:picLocks noChangeAspect="1"/>
          </p:cNvPicPr>
          <p:nvPr userDrawn="1"/>
        </p:nvPicPr>
        <p:blipFill>
          <a:blip r:embed="rId4"/>
          <a:srcRect/>
          <a:stretch/>
        </p:blipFill>
        <p:spPr>
          <a:xfrm>
            <a:off x="6721458" y="3751944"/>
            <a:ext cx="1248019" cy="927099"/>
          </a:xfrm>
          <a:prstGeom prst="rect">
            <a:avLst/>
          </a:prstGeom>
        </p:spPr>
      </p:pic>
      <p:sp>
        <p:nvSpPr>
          <p:cNvPr id="37" name="Title 1">
            <a:extLst>
              <a:ext uri="{FF2B5EF4-FFF2-40B4-BE49-F238E27FC236}">
                <a16:creationId xmlns:a16="http://schemas.microsoft.com/office/drawing/2014/main" id="{4BF3CA82-06E9-A653-1BF0-D638F7C0A71A}"/>
              </a:ext>
            </a:extLst>
          </p:cNvPr>
          <p:cNvSpPr txBox="1">
            <a:spLocks/>
          </p:cNvSpPr>
          <p:nvPr userDrawn="1"/>
        </p:nvSpPr>
        <p:spPr>
          <a:xfrm>
            <a:off x="7049016" y="4139855"/>
            <a:ext cx="634831" cy="4103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1800" b="1" i="0" kern="1200">
                <a:solidFill>
                  <a:schemeClr val="bg1"/>
                </a:solidFill>
                <a:latin typeface="Arial" panose="020B0604020202020204" pitchFamily="34" charset="0"/>
                <a:ea typeface="+mj-ea"/>
                <a:cs typeface="Arial" panose="020B0604020202020204" pitchFamily="34" charset="0"/>
              </a:defRPr>
            </a:lvl1pPr>
          </a:lstStyle>
          <a:p>
            <a:pPr algn="ctr" rtl="0"/>
            <a:r>
              <a:rPr lang="en-GB" sz="2800" dirty="0"/>
              <a:t>7</a:t>
            </a:r>
            <a:endParaRPr lang="en-US" sz="2800" dirty="0"/>
          </a:p>
        </p:txBody>
      </p:sp>
      <p:pic>
        <p:nvPicPr>
          <p:cNvPr id="38" name="Google Shape;57;p37">
            <a:extLst>
              <a:ext uri="{FF2B5EF4-FFF2-40B4-BE49-F238E27FC236}">
                <a16:creationId xmlns:a16="http://schemas.microsoft.com/office/drawing/2014/main" id="{622906BE-6136-EAC4-3512-F573E665AD02}"/>
              </a:ext>
            </a:extLst>
          </p:cNvPr>
          <p:cNvPicPr preferRelativeResize="0"/>
          <p:nvPr userDrawn="1"/>
        </p:nvPicPr>
        <p:blipFill rotWithShape="1">
          <a:blip r:embed="rId5">
            <a:alphaModFix/>
          </a:blip>
          <a:srcRect/>
          <a:stretch/>
        </p:blipFill>
        <p:spPr>
          <a:xfrm>
            <a:off x="222431" y="228198"/>
            <a:ext cx="11454693" cy="544625"/>
          </a:xfrm>
          <a:prstGeom prst="rect">
            <a:avLst/>
          </a:prstGeom>
          <a:noFill/>
          <a:ln>
            <a:noFill/>
          </a:ln>
        </p:spPr>
      </p:pic>
      <p:sp>
        <p:nvSpPr>
          <p:cNvPr id="44" name="Google Shape;58;p37">
            <a:extLst>
              <a:ext uri="{FF2B5EF4-FFF2-40B4-BE49-F238E27FC236}">
                <a16:creationId xmlns:a16="http://schemas.microsoft.com/office/drawing/2014/main" id="{DF38AEF4-6077-2C04-7BE5-9D19C21E6FDD}"/>
              </a:ext>
            </a:extLst>
          </p:cNvPr>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3582954723"/>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9_Title and Content">
    <p:bg>
      <p:bgPr>
        <a:solidFill>
          <a:srgbClr val="9C3FD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79897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4532871" y="1665073"/>
            <a:ext cx="5896233" cy="1325563"/>
          </a:xfrm>
        </p:spPr>
        <p:txBody>
          <a:bodyPr anchor="b"/>
          <a:lstStyle>
            <a:lvl1pPr>
              <a:defRPr>
                <a:solidFill>
                  <a:srgbClr val="FF826A"/>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hasCustomPrompt="1"/>
          </p:nvPr>
        </p:nvSpPr>
        <p:spPr>
          <a:xfrm>
            <a:off x="4532871" y="3064390"/>
            <a:ext cx="5389605" cy="2128537"/>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Title/School</a:t>
            </a:r>
            <a:endParaRPr lang="en-US" dirty="0"/>
          </a:p>
        </p:txBody>
      </p:sp>
      <p:pic>
        <p:nvPicPr>
          <p:cNvPr id="5" name="Picture 4">
            <a:extLst>
              <a:ext uri="{FF2B5EF4-FFF2-40B4-BE49-F238E27FC236}">
                <a16:creationId xmlns:a16="http://schemas.microsoft.com/office/drawing/2014/main" id="{77CD5B8A-35A0-671D-6C46-A4B420E9C15B}"/>
              </a:ext>
            </a:extLst>
          </p:cNvPr>
          <p:cNvPicPr>
            <a:picLocks noChangeAspect="1"/>
          </p:cNvPicPr>
          <p:nvPr userDrawn="1"/>
        </p:nvPicPr>
        <p:blipFill>
          <a:blip r:embed="rId3" cstate="hqprint">
            <a:extLst>
              <a:ext uri="{28A0092B-C50C-407E-A947-70E740481C1C}">
                <a14:useLocalDpi xmlns:a14="http://schemas.microsoft.com/office/drawing/2010/main"/>
              </a:ext>
            </a:extLst>
          </a:blip>
          <a:srcRect/>
          <a:stretch/>
        </p:blipFill>
        <p:spPr>
          <a:xfrm>
            <a:off x="10352216" y="5914768"/>
            <a:ext cx="892431" cy="794264"/>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0454D916-9DE2-DB5E-8378-F72C1F30921B}"/>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789218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418071" y="540609"/>
            <a:ext cx="8244015" cy="1325563"/>
          </a:xfrm>
        </p:spPr>
        <p:txBody>
          <a:bodyPr/>
          <a:lstStyle>
            <a:lvl1pPr>
              <a:defRPr>
                <a:solidFill>
                  <a:srgbClr val="FF826A"/>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418071" y="2137634"/>
            <a:ext cx="8244015" cy="3076917"/>
          </a:xfrm>
        </p:spPr>
        <p:txBody>
          <a:bodyPr/>
          <a:lstStyle>
            <a:lvl1pPr>
              <a:defRPr>
                <a:solidFill>
                  <a:srgbClr val="01334E"/>
                </a:solidFill>
              </a:defRPr>
            </a:lvl1pPr>
            <a:lvl2pPr>
              <a:defRPr>
                <a:solidFill>
                  <a:srgbClr val="01334E"/>
                </a:solidFill>
              </a:defRPr>
            </a:lvl2pPr>
            <a:lvl3pPr>
              <a:defRPr>
                <a:solidFill>
                  <a:srgbClr val="01334E"/>
                </a:solidFill>
              </a:defRPr>
            </a:lvl3pPr>
            <a:lvl4pPr>
              <a:defRPr>
                <a:solidFill>
                  <a:srgbClr val="01334E"/>
                </a:solidFill>
              </a:defRPr>
            </a:lvl4pPr>
            <a:lvl5pPr>
              <a:defRPr>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ubtitle 2">
            <a:extLst>
              <a:ext uri="{FF2B5EF4-FFF2-40B4-BE49-F238E27FC236}">
                <a16:creationId xmlns:a16="http://schemas.microsoft.com/office/drawing/2014/main" id="{FBC639E9-3D7B-B733-D12E-3332632FA872}"/>
              </a:ext>
            </a:extLst>
          </p:cNvPr>
          <p:cNvSpPr txBox="1">
            <a:spLocks/>
          </p:cNvSpPr>
          <p:nvPr userDrawn="1"/>
        </p:nvSpPr>
        <p:spPr>
          <a:xfrm>
            <a:off x="418071" y="6051947"/>
            <a:ext cx="9144000" cy="51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E1C6F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b="0" dirty="0">
                <a:solidFill>
                  <a:schemeClr val="bg1"/>
                </a:solidFill>
              </a:rPr>
              <a:t>Click to edit Master subtitle style</a:t>
            </a:r>
            <a:endParaRPr lang="en-US" sz="1800" b="0" dirty="0">
              <a:solidFill>
                <a:schemeClr val="bg1"/>
              </a:solidFill>
            </a:endParaRPr>
          </a:p>
        </p:txBody>
      </p:sp>
      <p:pic>
        <p:nvPicPr>
          <p:cNvPr id="8" name="Picture 7" descr="Logo, company name&#10;&#10;Description automatically generated">
            <a:extLst>
              <a:ext uri="{FF2B5EF4-FFF2-40B4-BE49-F238E27FC236}">
                <a16:creationId xmlns:a16="http://schemas.microsoft.com/office/drawing/2014/main" id="{BB67F458-ACF8-C47C-C4C5-BA6BF6824E7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14768"/>
            <a:ext cx="892432" cy="794264"/>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0C9040B6-87FF-8DD7-62E9-A516D9A10985}"/>
              </a:ext>
            </a:extLst>
          </p:cNvPr>
          <p:cNvPicPr>
            <a:picLocks noChangeAspect="1"/>
          </p:cNvPicPr>
          <p:nvPr userDrawn="1"/>
        </p:nvPicPr>
        <p:blipFill>
          <a:blip r:embed="rId4"/>
          <a:stretch>
            <a:fillRect/>
          </a:stretch>
        </p:blipFill>
        <p:spPr>
          <a:xfrm>
            <a:off x="11353800" y="6003925"/>
            <a:ext cx="615950" cy="615950"/>
          </a:xfrm>
          <a:prstGeom prst="rect">
            <a:avLst/>
          </a:prstGeom>
        </p:spPr>
      </p:pic>
    </p:spTree>
    <p:extLst>
      <p:ext uri="{BB962C8B-B14F-4D97-AF65-F5344CB8AC3E}">
        <p14:creationId xmlns:p14="http://schemas.microsoft.com/office/powerpoint/2010/main" val="3302169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D75E67-26FC-9F96-16DC-A9BCFC7D549D}"/>
              </a:ext>
            </a:extLst>
          </p:cNvPr>
          <p:cNvSpPr>
            <a:spLocks noGrp="1"/>
          </p:cNvSpPr>
          <p:nvPr>
            <p:ph type="dt" sz="half" idx="10"/>
          </p:nvPr>
        </p:nvSpPr>
        <p:spPr/>
        <p:txBody>
          <a:bodyPr/>
          <a:lstStyle/>
          <a:p>
            <a:fld id="{4A32817D-B2C5-FE42-AD20-3D309ABCC58A}" type="datetimeFigureOut">
              <a:rPr lang="en-US" smtClean="0"/>
              <a:t>8/16/2024</a:t>
            </a:fld>
            <a:endParaRPr lang="en-US" dirty="0"/>
          </a:p>
        </p:txBody>
      </p:sp>
      <p:sp>
        <p:nvSpPr>
          <p:cNvPr id="3" name="Footer Placeholder 2">
            <a:extLst>
              <a:ext uri="{FF2B5EF4-FFF2-40B4-BE49-F238E27FC236}">
                <a16:creationId xmlns:a16="http://schemas.microsoft.com/office/drawing/2014/main" id="{661656E8-7DFD-EB53-275D-76DE64AAB4E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9031320-EF56-99C6-CBB7-C12301CF7F89}"/>
              </a:ext>
            </a:extLst>
          </p:cNvPr>
          <p:cNvSpPr>
            <a:spLocks noGrp="1"/>
          </p:cNvSpPr>
          <p:nvPr>
            <p:ph type="sldNum" sz="quarter" idx="12"/>
          </p:nvPr>
        </p:nvSpPr>
        <p:spPr/>
        <p:txBody>
          <a:bodyPr/>
          <a:lstStyle/>
          <a:p>
            <a:fld id="{7A96CF1D-C6AB-8D43-AA1A-2142132553A4}" type="slidenum">
              <a:rPr lang="en-US" smtClean="0"/>
              <a:t>‹#›</a:t>
            </a:fld>
            <a:endParaRPr lang="en-US" dirty="0"/>
          </a:p>
        </p:txBody>
      </p:sp>
    </p:spTree>
    <p:extLst>
      <p:ext uri="{BB962C8B-B14F-4D97-AF65-F5344CB8AC3E}">
        <p14:creationId xmlns:p14="http://schemas.microsoft.com/office/powerpoint/2010/main" val="3828941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chemeClr val="lt1"/>
        </a:solidFill>
        <a:effectLst/>
      </p:bgPr>
    </p:bg>
    <p:spTree>
      <p:nvGrpSpPr>
        <p:cNvPr id="1" name="Shape 38"/>
        <p:cNvGrpSpPr/>
        <p:nvPr/>
      </p:nvGrpSpPr>
      <p:grpSpPr>
        <a:xfrm>
          <a:off x="0" y="0"/>
          <a:ext cx="0" cy="0"/>
          <a:chOff x="0" y="0"/>
          <a:chExt cx="0" cy="0"/>
        </a:xfrm>
      </p:grpSpPr>
      <p:pic>
        <p:nvPicPr>
          <p:cNvPr id="39" name="Google Shape;39;p34"/>
          <p:cNvPicPr preferRelativeResize="0"/>
          <p:nvPr/>
        </p:nvPicPr>
        <p:blipFill rotWithShape="1">
          <a:blip r:embed="rId2">
            <a:alphaModFix/>
          </a:blip>
          <a:srcRect/>
          <a:stretch/>
        </p:blipFill>
        <p:spPr>
          <a:xfrm>
            <a:off x="222431" y="228198"/>
            <a:ext cx="11454693" cy="544624"/>
          </a:xfrm>
          <a:prstGeom prst="rect">
            <a:avLst/>
          </a:prstGeom>
          <a:noFill/>
          <a:ln>
            <a:noFill/>
          </a:ln>
        </p:spPr>
      </p:pic>
      <p:sp>
        <p:nvSpPr>
          <p:cNvPr id="40" name="Google Shape;40;p3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34"/>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blipFill>
          <a:blip r:embed="rId2">
            <a:alphaModFix/>
          </a:blip>
          <a:stretch>
            <a:fillRect/>
          </a:stretch>
        </a:blipFill>
        <a:effectLst/>
      </p:bgPr>
    </p:bg>
    <p:spTree>
      <p:nvGrpSpPr>
        <p:cNvPr id="1" name="Shape 56"/>
        <p:cNvGrpSpPr/>
        <p:nvPr/>
      </p:nvGrpSpPr>
      <p:grpSpPr>
        <a:xfrm>
          <a:off x="0" y="0"/>
          <a:ext cx="0" cy="0"/>
          <a:chOff x="0" y="0"/>
          <a:chExt cx="0" cy="0"/>
        </a:xfrm>
      </p:grpSpPr>
      <p:pic>
        <p:nvPicPr>
          <p:cNvPr id="57" name="Google Shape;57;p37"/>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58" name="Google Shape;58;p3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37"/>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55600" algn="l">
              <a:lnSpc>
                <a:spcPct val="90000"/>
              </a:lnSpc>
              <a:spcBef>
                <a:spcPts val="500"/>
              </a:spcBef>
              <a:spcAft>
                <a:spcPts val="0"/>
              </a:spcAft>
              <a:buClr>
                <a:schemeClr val="lt1"/>
              </a:buClr>
              <a:buSzPts val="2000"/>
              <a:buChar char="•"/>
              <a:defRPr sz="2000">
                <a:solidFill>
                  <a:schemeClr val="lt1"/>
                </a:solidFill>
              </a:defRPr>
            </a:lvl2pPr>
            <a:lvl3pPr marL="1371600" lvl="2" indent="-342900" algn="l">
              <a:lnSpc>
                <a:spcPct val="90000"/>
              </a:lnSpc>
              <a:spcBef>
                <a:spcPts val="500"/>
              </a:spcBef>
              <a:spcAft>
                <a:spcPts val="0"/>
              </a:spcAft>
              <a:buClr>
                <a:schemeClr val="lt1"/>
              </a:buClr>
              <a:buSzPts val="1800"/>
              <a:buChar char="•"/>
              <a:defRPr sz="1800">
                <a:solidFill>
                  <a:schemeClr val="lt1"/>
                </a:solidFill>
              </a:defRPr>
            </a:lvl3pPr>
            <a:lvl4pPr marL="1828800" lvl="3" indent="-330200" algn="l">
              <a:lnSpc>
                <a:spcPct val="90000"/>
              </a:lnSpc>
              <a:spcBef>
                <a:spcPts val="500"/>
              </a:spcBef>
              <a:spcAft>
                <a:spcPts val="0"/>
              </a:spcAft>
              <a:buClr>
                <a:schemeClr val="lt1"/>
              </a:buClr>
              <a:buSzPts val="1600"/>
              <a:buChar char="•"/>
              <a:defRPr sz="1600">
                <a:solidFill>
                  <a:schemeClr val="lt1"/>
                </a:solidFill>
              </a:defRPr>
            </a:lvl4pPr>
            <a:lvl5pPr marL="2286000" lvl="4" indent="-330200" algn="l">
              <a:lnSpc>
                <a:spcPct val="90000"/>
              </a:lnSpc>
              <a:spcBef>
                <a:spcPts val="500"/>
              </a:spcBef>
              <a:spcAft>
                <a:spcPts val="0"/>
              </a:spcAft>
              <a:buClr>
                <a:schemeClr val="lt1"/>
              </a:buClr>
              <a:buSzPts val="1600"/>
              <a:buChar char="•"/>
              <a:defRPr sz="1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blipFill>
          <a:blip r:embed="rId2">
            <a:alphaModFix/>
          </a:blip>
          <a:stretch>
            <a:fillRect/>
          </a:stretch>
        </a:blipFill>
        <a:effectLst/>
      </p:bgPr>
    </p:bg>
    <p:spTree>
      <p:nvGrpSpPr>
        <p:cNvPr id="1" name="Shape 62"/>
        <p:cNvGrpSpPr/>
        <p:nvPr/>
      </p:nvGrpSpPr>
      <p:grpSpPr>
        <a:xfrm>
          <a:off x="0" y="0"/>
          <a:ext cx="0" cy="0"/>
          <a:chOff x="0" y="0"/>
          <a:chExt cx="0" cy="0"/>
        </a:xfrm>
      </p:grpSpPr>
      <p:pic>
        <p:nvPicPr>
          <p:cNvPr id="63" name="Google Shape;63;p38"/>
          <p:cNvPicPr preferRelativeResize="0"/>
          <p:nvPr/>
        </p:nvPicPr>
        <p:blipFill rotWithShape="1">
          <a:blip r:embed="rId3">
            <a:alphaModFix/>
          </a:blip>
          <a:srcRect/>
          <a:stretch/>
        </p:blipFill>
        <p:spPr>
          <a:xfrm>
            <a:off x="222431" y="228198"/>
            <a:ext cx="11454693" cy="544624"/>
          </a:xfrm>
          <a:prstGeom prst="rect">
            <a:avLst/>
          </a:prstGeom>
          <a:noFill/>
          <a:ln>
            <a:noFill/>
          </a:ln>
        </p:spPr>
      </p:pic>
      <p:sp>
        <p:nvSpPr>
          <p:cNvPr id="64" name="Google Shape;64;p3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1334E"/>
              </a:buClr>
              <a:buSzPts val="1800"/>
              <a:buFont typeface="Arial"/>
              <a:buNone/>
              <a:defRPr sz="1800" b="1" i="0">
                <a:solidFill>
                  <a:srgbClr val="01334E"/>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8"/>
          <p:cNvSpPr txBox="1"/>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dirty="0">
              <a:solidFill>
                <a:srgbClr val="FF826A"/>
              </a:solidFill>
              <a:latin typeface="Arial Black"/>
              <a:ea typeface="Arial Black"/>
              <a:cs typeface="Arial Black"/>
              <a:sym typeface="Arial Black"/>
            </a:endParaRPr>
          </a:p>
        </p:txBody>
      </p:sp>
      <p:sp>
        <p:nvSpPr>
          <p:cNvPr id="68" name="Google Shape;68;p38"/>
          <p:cNvSpPr txBox="1">
            <a:spLocks noGrp="1"/>
          </p:cNvSpPr>
          <p:nvPr>
            <p:ph type="body" idx="1"/>
          </p:nvPr>
        </p:nvSpPr>
        <p:spPr>
          <a:xfrm>
            <a:off x="1294134" y="1934796"/>
            <a:ext cx="5657651" cy="22272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1334E"/>
              </a:buClr>
              <a:buSzPts val="4000"/>
              <a:buNone/>
              <a:defRPr sz="4000" b="1" i="0">
                <a:solidFill>
                  <a:srgbClr val="01334E"/>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blipFill>
          <a:blip r:embed="rId2">
            <a:alphaModFix/>
          </a:blip>
          <a:stretch>
            <a:fillRect/>
          </a:stretch>
        </a:blipFill>
        <a:effectLst/>
      </p:bgPr>
    </p:bg>
    <p:spTree>
      <p:nvGrpSpPr>
        <p:cNvPr id="1" name="Shape 135"/>
        <p:cNvGrpSpPr/>
        <p:nvPr/>
      </p:nvGrpSpPr>
      <p:grpSpPr>
        <a:xfrm>
          <a:off x="0" y="0"/>
          <a:ext cx="0" cy="0"/>
          <a:chOff x="0" y="0"/>
          <a:chExt cx="0" cy="0"/>
        </a:xfrm>
      </p:grpSpPr>
      <p:pic>
        <p:nvPicPr>
          <p:cNvPr id="2" name="Google Shape;139;p48" descr="Logo, company name&#10;&#10;Description automatically generated">
            <a:extLst>
              <a:ext uri="{FF2B5EF4-FFF2-40B4-BE49-F238E27FC236}">
                <a16:creationId xmlns:a16="http://schemas.microsoft.com/office/drawing/2014/main" id="{67C84856-B637-0C58-FF7E-0FD9B0AAA821}"/>
              </a:ext>
            </a:extLst>
          </p:cNvPr>
          <p:cNvPicPr preferRelativeResize="0"/>
          <p:nvPr userDrawn="1"/>
        </p:nvPicPr>
        <p:blipFill rotWithShape="1">
          <a:blip r:embed="rId3">
            <a:alphaModFix/>
          </a:blip>
          <a:srcRect/>
          <a:stretch/>
        </p:blipFill>
        <p:spPr>
          <a:xfrm>
            <a:off x="11299568" y="5579656"/>
            <a:ext cx="892432" cy="794264"/>
          </a:xfrm>
          <a:prstGeom prst="rect">
            <a:avLst/>
          </a:prstGeom>
          <a:noFill/>
          <a:ln>
            <a:noFill/>
          </a:ln>
        </p:spPr>
      </p:pic>
      <p:pic>
        <p:nvPicPr>
          <p:cNvPr id="3" name="Picture 2" descr="Higher Education Authority">
            <a:extLst>
              <a:ext uri="{FF2B5EF4-FFF2-40B4-BE49-F238E27FC236}">
                <a16:creationId xmlns:a16="http://schemas.microsoft.com/office/drawing/2014/main" id="{95C40225-3549-BBE4-F771-27CF234412CC}"/>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t="39063" b="36577"/>
          <a:stretch/>
        </p:blipFill>
        <p:spPr bwMode="auto">
          <a:xfrm>
            <a:off x="10383329" y="6313190"/>
            <a:ext cx="1753284" cy="427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blipFill>
          <a:blip r:embed="rId2">
            <a:alphaModFix/>
          </a:blip>
          <a:stretch>
            <a:fillRect/>
          </a:stretch>
        </a:blipFill>
        <a:effectLst/>
      </p:bgPr>
    </p:bg>
    <p:spTree>
      <p:nvGrpSpPr>
        <p:cNvPr id="1" name="Shape 138"/>
        <p:cNvGrpSpPr/>
        <p:nvPr/>
      </p:nvGrpSpPr>
      <p:grpSpPr>
        <a:xfrm>
          <a:off x="0" y="0"/>
          <a:ext cx="0" cy="0"/>
          <a:chOff x="0" y="0"/>
          <a:chExt cx="0" cy="0"/>
        </a:xfrm>
      </p:grpSpPr>
      <p:sp>
        <p:nvSpPr>
          <p:cNvPr id="141" name="Google Shape;141;p48"/>
          <p:cNvSpPr txBox="1"/>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dirty="0">
              <a:solidFill>
                <a:srgbClr val="FF826A"/>
              </a:solidFill>
              <a:latin typeface="Arial Black"/>
              <a:ea typeface="Arial Black"/>
              <a:cs typeface="Arial Black"/>
              <a:sym typeface="Arial Black"/>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D9734-6CCC-4186-63C3-F458F9B52793}"/>
              </a:ext>
            </a:extLst>
          </p:cNvPr>
          <p:cNvSpPr>
            <a:spLocks noGrp="1"/>
          </p:cNvSpPr>
          <p:nvPr>
            <p:ph type="ctrTitle"/>
          </p:nvPr>
        </p:nvSpPr>
        <p:spPr>
          <a:xfrm>
            <a:off x="547817" y="1122363"/>
            <a:ext cx="9144000" cy="2387600"/>
          </a:xfrm>
        </p:spPr>
        <p:txBody>
          <a:bodyPr anchor="b"/>
          <a:lstStyle>
            <a:lvl1pPr algn="l">
              <a:defRPr sz="6000">
                <a:solidFill>
                  <a:srgbClr val="FF826A"/>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2505D949-2015-FCD8-475D-2C66A944C0D7}"/>
              </a:ext>
            </a:extLst>
          </p:cNvPr>
          <p:cNvSpPr>
            <a:spLocks noGrp="1"/>
          </p:cNvSpPr>
          <p:nvPr>
            <p:ph type="subTitle" idx="1"/>
          </p:nvPr>
        </p:nvSpPr>
        <p:spPr>
          <a:xfrm>
            <a:off x="547817" y="3602038"/>
            <a:ext cx="9144000" cy="1655762"/>
          </a:xfrm>
        </p:spPr>
        <p:txBody>
          <a:bodyPr>
            <a:normAutofit/>
          </a:bodyPr>
          <a:lstStyle>
            <a:lvl1pPr marL="0" indent="0" algn="l">
              <a:buNone/>
              <a:defRPr sz="2800" b="1">
                <a:solidFill>
                  <a:srgbClr val="E1C6F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7" name="Picture 6" descr="Logo, company name&#10;&#10;Description automatically generated">
            <a:extLst>
              <a:ext uri="{FF2B5EF4-FFF2-40B4-BE49-F238E27FC236}">
                <a16:creationId xmlns:a16="http://schemas.microsoft.com/office/drawing/2014/main" id="{E75DB962-1BC4-B8CC-5E50-F4EBC9E7C27B}"/>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10352216" y="5914768"/>
            <a:ext cx="892432" cy="794264"/>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FD79729-89E6-782A-99AA-8CE208FCF38C}"/>
              </a:ext>
            </a:extLst>
          </p:cNvPr>
          <p:cNvPicPr>
            <a:picLocks noChangeAspect="1"/>
          </p:cNvPicPr>
          <p:nvPr userDrawn="1"/>
        </p:nvPicPr>
        <p:blipFill>
          <a:blip r:embed="rId4"/>
          <a:stretch>
            <a:fillRect/>
          </a:stretch>
        </p:blipFill>
        <p:spPr>
          <a:xfrm>
            <a:off x="11353800" y="6003925"/>
            <a:ext cx="615950" cy="615950"/>
          </a:xfrm>
          <a:prstGeom prst="rect">
            <a:avLst/>
          </a:prstGeom>
        </p:spPr>
      </p:pic>
      <p:sp>
        <p:nvSpPr>
          <p:cNvPr id="9" name="Subtitle 2">
            <a:extLst>
              <a:ext uri="{FF2B5EF4-FFF2-40B4-BE49-F238E27FC236}">
                <a16:creationId xmlns:a16="http://schemas.microsoft.com/office/drawing/2014/main" id="{1CE56081-2806-6891-72EE-2B003CA90826}"/>
              </a:ext>
            </a:extLst>
          </p:cNvPr>
          <p:cNvSpPr txBox="1">
            <a:spLocks/>
          </p:cNvSpPr>
          <p:nvPr userDrawn="1"/>
        </p:nvSpPr>
        <p:spPr>
          <a:xfrm>
            <a:off x="547817" y="6311900"/>
            <a:ext cx="9144000" cy="51990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rgbClr val="E1C6F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dirty="0">
                <a:solidFill>
                  <a:schemeClr val="bg1"/>
                </a:solidFill>
              </a:rPr>
              <a:t>Click to edit Master subtitle style</a:t>
            </a:r>
            <a:endParaRPr lang="en-US" sz="1800" dirty="0">
              <a:solidFill>
                <a:schemeClr val="bg1"/>
              </a:solidFill>
            </a:endParaRPr>
          </a:p>
        </p:txBody>
      </p:sp>
    </p:spTree>
    <p:extLst>
      <p:ext uri="{BB962C8B-B14F-4D97-AF65-F5344CB8AC3E}">
        <p14:creationId xmlns:p14="http://schemas.microsoft.com/office/powerpoint/2010/main" val="183032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bg1"/>
        </a:solidFill>
        <a:effectLst/>
      </p:bgPr>
    </p:bg>
    <p:spTree>
      <p:nvGrpSpPr>
        <p:cNvPr id="1" name=""/>
        <p:cNvGrpSpPr/>
        <p:nvPr/>
      </p:nvGrpSpPr>
      <p:grpSpPr>
        <a:xfrm>
          <a:off x="0" y="0"/>
          <a:ext cx="0" cy="0"/>
          <a:chOff x="0" y="0"/>
          <a:chExt cx="0" cy="0"/>
        </a:xfrm>
      </p:grpSpPr>
      <p:pic>
        <p:nvPicPr>
          <p:cNvPr id="17" name="Picture 16" descr="A picture containing text, silhouette&#10;&#10;Description automatically generated">
            <a:extLst>
              <a:ext uri="{FF2B5EF4-FFF2-40B4-BE49-F238E27FC236}">
                <a16:creationId xmlns:a16="http://schemas.microsoft.com/office/drawing/2014/main" id="{714C0C71-CA48-29AC-8224-43F526BD50A4}"/>
              </a:ext>
            </a:extLst>
          </p:cNvPr>
          <p:cNvPicPr>
            <a:picLocks noChangeAspect="1"/>
          </p:cNvPicPr>
          <p:nvPr userDrawn="1"/>
        </p:nvPicPr>
        <p:blipFill>
          <a:blip r:embed="rId2"/>
          <a:stretch>
            <a:fillRect/>
          </a:stretch>
        </p:blipFill>
        <p:spPr>
          <a:xfrm>
            <a:off x="9069860" y="815574"/>
            <a:ext cx="2892944" cy="1831420"/>
          </a:xfrm>
          <a:prstGeom prst="rect">
            <a:avLst/>
          </a:prstGeom>
        </p:spPr>
      </p:pic>
      <p:pic>
        <p:nvPicPr>
          <p:cNvPr id="6" name="Picture 5">
            <a:extLst>
              <a:ext uri="{FF2B5EF4-FFF2-40B4-BE49-F238E27FC236}">
                <a16:creationId xmlns:a16="http://schemas.microsoft.com/office/drawing/2014/main" id="{3CCF0FF5-B275-ABFD-A1C5-FF1D07E3D982}"/>
              </a:ext>
            </a:extLst>
          </p:cNvPr>
          <p:cNvPicPr>
            <a:picLocks noChangeAspect="1"/>
          </p:cNvPicPr>
          <p:nvPr userDrawn="1"/>
        </p:nvPicPr>
        <p:blipFill>
          <a:blip r:embed="rId3"/>
          <a:srcRect/>
          <a:stretch/>
        </p:blipFill>
        <p:spPr>
          <a:xfrm>
            <a:off x="222422" y="227825"/>
            <a:ext cx="8822724" cy="545372"/>
          </a:xfrm>
          <a:prstGeom prst="rect">
            <a:avLst/>
          </a:prstGeom>
        </p:spPr>
      </p:pic>
      <p:sp>
        <p:nvSpPr>
          <p:cNvPr id="2" name="Title 1">
            <a:extLst>
              <a:ext uri="{FF2B5EF4-FFF2-40B4-BE49-F238E27FC236}">
                <a16:creationId xmlns:a16="http://schemas.microsoft.com/office/drawing/2014/main" id="{9A60C57C-524C-C54B-D670-A512556D8007}"/>
              </a:ext>
            </a:extLst>
          </p:cNvPr>
          <p:cNvSpPr>
            <a:spLocks noGrp="1"/>
          </p:cNvSpPr>
          <p:nvPr>
            <p:ph type="title"/>
          </p:nvPr>
        </p:nvSpPr>
        <p:spPr>
          <a:xfrm>
            <a:off x="356287" y="328054"/>
            <a:ext cx="8441724" cy="352983"/>
          </a:xfrm>
        </p:spPr>
        <p:txBody>
          <a:bodyPr>
            <a:normAutofit/>
          </a:bodyPr>
          <a:lstStyle>
            <a:lvl1pPr>
              <a:defRPr sz="1800" b="1" i="0">
                <a:solidFill>
                  <a:srgbClr val="5DC973"/>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BAB9CA2-E501-F2A7-B6F0-CAD71212B70C}"/>
              </a:ext>
            </a:extLst>
          </p:cNvPr>
          <p:cNvSpPr>
            <a:spLocks noGrp="1"/>
          </p:cNvSpPr>
          <p:nvPr>
            <p:ph idx="1"/>
          </p:nvPr>
        </p:nvSpPr>
        <p:spPr>
          <a:xfrm>
            <a:off x="356287" y="874155"/>
            <a:ext cx="8441724" cy="1634267"/>
          </a:xfrm>
        </p:spPr>
        <p:txBody>
          <a:bodyPr>
            <a:noAutofit/>
          </a:bodyPr>
          <a:lstStyle>
            <a:lvl1pPr>
              <a:defRPr sz="2400">
                <a:solidFill>
                  <a:srgbClr val="01334E"/>
                </a:solidFill>
              </a:defRPr>
            </a:lvl1pPr>
            <a:lvl2pPr>
              <a:defRPr sz="2000">
                <a:solidFill>
                  <a:srgbClr val="01334E"/>
                </a:solidFill>
              </a:defRPr>
            </a:lvl2pPr>
            <a:lvl3pPr>
              <a:defRPr sz="1800">
                <a:solidFill>
                  <a:srgbClr val="01334E"/>
                </a:solidFill>
              </a:defRPr>
            </a:lvl3pPr>
            <a:lvl4pPr>
              <a:defRPr sz="1600">
                <a:solidFill>
                  <a:srgbClr val="01334E"/>
                </a:solidFill>
              </a:defRPr>
            </a:lvl4pPr>
            <a:lvl5pPr>
              <a:defRPr sz="1600">
                <a:solidFill>
                  <a:srgbClr val="01334E"/>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9" name="Picture 8">
            <a:extLst>
              <a:ext uri="{FF2B5EF4-FFF2-40B4-BE49-F238E27FC236}">
                <a16:creationId xmlns:a16="http://schemas.microsoft.com/office/drawing/2014/main" id="{2FDA5616-2491-3F6A-278A-BBA8E1126B78}"/>
              </a:ext>
            </a:extLst>
          </p:cNvPr>
          <p:cNvPicPr>
            <a:picLocks noChangeAspect="1"/>
          </p:cNvPicPr>
          <p:nvPr userDrawn="1"/>
        </p:nvPicPr>
        <p:blipFill>
          <a:blip r:embed="rId4"/>
          <a:srcRect/>
          <a:stretch/>
        </p:blipFill>
        <p:spPr>
          <a:xfrm>
            <a:off x="349445" y="2763512"/>
            <a:ext cx="8441724" cy="3866663"/>
          </a:xfrm>
          <a:prstGeom prst="rect">
            <a:avLst/>
          </a:prstGeom>
        </p:spPr>
      </p:pic>
      <p:pic>
        <p:nvPicPr>
          <p:cNvPr id="13" name="Picture 12" descr="Shape, rectangle&#10;&#10;Description automatically generated">
            <a:extLst>
              <a:ext uri="{FF2B5EF4-FFF2-40B4-BE49-F238E27FC236}">
                <a16:creationId xmlns:a16="http://schemas.microsoft.com/office/drawing/2014/main" id="{EE9A7068-B841-A585-0710-40FBFAB94CD0}"/>
              </a:ext>
            </a:extLst>
          </p:cNvPr>
          <p:cNvPicPr>
            <a:picLocks noChangeAspect="1"/>
          </p:cNvPicPr>
          <p:nvPr userDrawn="1"/>
        </p:nvPicPr>
        <p:blipFill>
          <a:blip r:embed="rId5"/>
          <a:stretch>
            <a:fillRect/>
          </a:stretch>
        </p:blipFill>
        <p:spPr>
          <a:xfrm>
            <a:off x="9179011" y="217487"/>
            <a:ext cx="2801568" cy="545372"/>
          </a:xfrm>
          <a:prstGeom prst="rect">
            <a:avLst/>
          </a:prstGeom>
        </p:spPr>
      </p:pic>
      <p:sp>
        <p:nvSpPr>
          <p:cNvPr id="14" name="Title 1">
            <a:extLst>
              <a:ext uri="{FF2B5EF4-FFF2-40B4-BE49-F238E27FC236}">
                <a16:creationId xmlns:a16="http://schemas.microsoft.com/office/drawing/2014/main" id="{918360D9-4963-0CAB-67BD-1943D67B21AA}"/>
              </a:ext>
            </a:extLst>
          </p:cNvPr>
          <p:cNvSpPr txBox="1">
            <a:spLocks/>
          </p:cNvSpPr>
          <p:nvPr userDrawn="1"/>
        </p:nvSpPr>
        <p:spPr>
          <a:xfrm>
            <a:off x="9306698" y="324019"/>
            <a:ext cx="2529015" cy="3529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b="1" i="0" kern="1200">
                <a:solidFill>
                  <a:srgbClr val="5DC973"/>
                </a:solidFill>
                <a:latin typeface="Arial" panose="020B0604020202020204" pitchFamily="34" charset="0"/>
                <a:ea typeface="+mj-ea"/>
                <a:cs typeface="Arial" panose="020B0604020202020204" pitchFamily="34" charset="0"/>
              </a:defRPr>
            </a:lvl1pPr>
          </a:lstStyle>
          <a:p>
            <a:r>
              <a:rPr lang="en-GB" dirty="0">
                <a:solidFill>
                  <a:schemeClr val="bg1"/>
                </a:solidFill>
              </a:rPr>
              <a:t>Duration:</a:t>
            </a:r>
            <a:endParaRPr lang="en-US" dirty="0">
              <a:solidFill>
                <a:schemeClr val="bg1"/>
              </a:solidFill>
            </a:endParaRPr>
          </a:p>
        </p:txBody>
      </p:sp>
      <p:sp>
        <p:nvSpPr>
          <p:cNvPr id="15" name="Title 1">
            <a:extLst>
              <a:ext uri="{FF2B5EF4-FFF2-40B4-BE49-F238E27FC236}">
                <a16:creationId xmlns:a16="http://schemas.microsoft.com/office/drawing/2014/main" id="{21227E10-8B8A-8210-F5E0-29FCC9C53AA0}"/>
              </a:ext>
            </a:extLst>
          </p:cNvPr>
          <p:cNvSpPr txBox="1">
            <a:spLocks/>
          </p:cNvSpPr>
          <p:nvPr userDrawn="1"/>
        </p:nvSpPr>
        <p:spPr>
          <a:xfrm>
            <a:off x="9179011" y="971098"/>
            <a:ext cx="1361303" cy="14137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b="1" i="0" kern="1200">
                <a:solidFill>
                  <a:srgbClr val="5DC973"/>
                </a:solidFill>
                <a:latin typeface="Arial" panose="020B0604020202020204" pitchFamily="34" charset="0"/>
                <a:ea typeface="+mj-ea"/>
                <a:cs typeface="Arial" panose="020B0604020202020204" pitchFamily="34" charset="0"/>
              </a:defRPr>
            </a:lvl1pPr>
          </a:lstStyle>
          <a:p>
            <a:r>
              <a:rPr lang="en-GB" dirty="0">
                <a:solidFill>
                  <a:srgbClr val="01334E"/>
                </a:solidFill>
              </a:rPr>
              <a:t>Click to edit Master title style</a:t>
            </a:r>
            <a:endParaRPr lang="en-US" dirty="0">
              <a:solidFill>
                <a:srgbClr val="01334E"/>
              </a:solidFill>
            </a:endParaRPr>
          </a:p>
        </p:txBody>
      </p:sp>
      <p:pic>
        <p:nvPicPr>
          <p:cNvPr id="19" name="Picture 18" descr="Shape, square&#10;&#10;Description automatically generated">
            <a:extLst>
              <a:ext uri="{FF2B5EF4-FFF2-40B4-BE49-F238E27FC236}">
                <a16:creationId xmlns:a16="http://schemas.microsoft.com/office/drawing/2014/main" id="{A308DEAF-20A9-D0F7-FA80-8C86BDCAB057}"/>
              </a:ext>
            </a:extLst>
          </p:cNvPr>
          <p:cNvPicPr>
            <a:picLocks noChangeAspect="1"/>
          </p:cNvPicPr>
          <p:nvPr userDrawn="1"/>
        </p:nvPicPr>
        <p:blipFill>
          <a:blip r:embed="rId6"/>
          <a:stretch>
            <a:fillRect/>
          </a:stretch>
        </p:blipFill>
        <p:spPr>
          <a:xfrm>
            <a:off x="8990272" y="2699709"/>
            <a:ext cx="2990307" cy="4002650"/>
          </a:xfrm>
          <a:prstGeom prst="rect">
            <a:avLst/>
          </a:prstGeom>
        </p:spPr>
      </p:pic>
      <p:sp>
        <p:nvSpPr>
          <p:cNvPr id="20" name="Content Placeholder 2">
            <a:extLst>
              <a:ext uri="{FF2B5EF4-FFF2-40B4-BE49-F238E27FC236}">
                <a16:creationId xmlns:a16="http://schemas.microsoft.com/office/drawing/2014/main" id="{87BAD02D-B8AB-89B4-22D1-6F9A6FB63EF2}"/>
              </a:ext>
            </a:extLst>
          </p:cNvPr>
          <p:cNvSpPr>
            <a:spLocks noGrp="1"/>
          </p:cNvSpPr>
          <p:nvPr>
            <p:ph idx="10"/>
          </p:nvPr>
        </p:nvSpPr>
        <p:spPr>
          <a:xfrm>
            <a:off x="9179011" y="3140562"/>
            <a:ext cx="2485767" cy="2341605"/>
          </a:xfrm>
        </p:spPr>
        <p:txBody>
          <a:bodyPr>
            <a:noAutofit/>
          </a:bodyPr>
          <a:lstStyle>
            <a:lvl1pPr>
              <a:defRPr sz="2000">
                <a:solidFill>
                  <a:srgbClr val="01334E"/>
                </a:solidFill>
              </a:defRPr>
            </a:lvl1pPr>
            <a:lvl2pPr>
              <a:defRPr sz="1800">
                <a:solidFill>
                  <a:srgbClr val="01334E"/>
                </a:solidFill>
              </a:defRPr>
            </a:lvl2pPr>
            <a:lvl3pPr>
              <a:defRPr sz="1600">
                <a:solidFill>
                  <a:srgbClr val="01334E"/>
                </a:solidFill>
              </a:defRPr>
            </a:lvl3pPr>
            <a:lvl4pPr>
              <a:defRPr sz="1400">
                <a:solidFill>
                  <a:srgbClr val="01334E"/>
                </a:solidFill>
              </a:defRPr>
            </a:lvl4pPr>
            <a:lvl5pPr>
              <a:defRPr sz="1400">
                <a:solidFill>
                  <a:srgbClr val="01334E"/>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04838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theme" Target="../theme/theme2.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Black"/>
              <a:buNone/>
              <a:defRPr sz="4400" b="1" i="0" u="none" strike="noStrike" cap="none">
                <a:solidFill>
                  <a:schemeClr val="dk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3" name="Google Shape;1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4" name="Google Shape;1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65E515-FF7B-AE43-F4B6-E541AAAB3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36D91BD-7172-54BE-4831-D6A45F014B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F09EED8-1978-58CC-02FF-AC4B01A7EA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2817D-B2C5-FE42-AD20-3D309ABCC58A}" type="datetimeFigureOut">
              <a:rPr lang="en-US" smtClean="0"/>
              <a:t>8/16/2024</a:t>
            </a:fld>
            <a:endParaRPr lang="en-US" dirty="0"/>
          </a:p>
        </p:txBody>
      </p:sp>
      <p:sp>
        <p:nvSpPr>
          <p:cNvPr id="5" name="Footer Placeholder 4">
            <a:extLst>
              <a:ext uri="{FF2B5EF4-FFF2-40B4-BE49-F238E27FC236}">
                <a16:creationId xmlns:a16="http://schemas.microsoft.com/office/drawing/2014/main" id="{47EE28B7-6CDA-EDEC-B5E0-4E7CB0C1AA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52D8C77-A345-2ECD-CBA5-9531EBA75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6CF1D-C6AB-8D43-AA1A-2142132553A4}" type="slidenum">
              <a:rPr lang="en-US" smtClean="0"/>
              <a:t>‹#›</a:t>
            </a:fld>
            <a:endParaRPr lang="en-US" dirty="0"/>
          </a:p>
        </p:txBody>
      </p:sp>
    </p:spTree>
    <p:extLst>
      <p:ext uri="{BB962C8B-B14F-4D97-AF65-F5344CB8AC3E}">
        <p14:creationId xmlns:p14="http://schemas.microsoft.com/office/powerpoint/2010/main" val="328895733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 id="2147483713" r:id="rId18"/>
    <p:sldLayoutId id="2147483714" r:id="rId19"/>
    <p:sldLayoutId id="2147483715" r:id="rId20"/>
    <p:sldLayoutId id="2147483716" r:id="rId21"/>
    <p:sldLayoutId id="2147483717" r:id="rId22"/>
  </p:sldLayoutIdLst>
  <p:txStyles>
    <p:title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23.png"/><Relationship Id="rId7" Type="http://schemas.openxmlformats.org/officeDocument/2006/relationships/image" Target="../media/image37.png"/><Relationship Id="rId2" Type="http://schemas.openxmlformats.org/officeDocument/2006/relationships/notesSlide" Target="../notesSlides/notesSlide10.xml"/><Relationship Id="rId1" Type="http://schemas.openxmlformats.org/officeDocument/2006/relationships/slideLayout" Target="../slideLayouts/slideLayout26.xml"/><Relationship Id="rId6" Type="http://schemas.openxmlformats.org/officeDocument/2006/relationships/image" Target="../media/image35.png"/><Relationship Id="rId5" Type="http://schemas.openxmlformats.org/officeDocument/2006/relationships/image" Target="../media/image32.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5.xml"/><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3" Type="http://schemas.openxmlformats.org/officeDocument/2006/relationships/image" Target="../media/image46.png"/><Relationship Id="rId7" Type="http://schemas.openxmlformats.org/officeDocument/2006/relationships/image" Target="../media/image31.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47.png"/><Relationship Id="rId5" Type="http://schemas.openxmlformats.org/officeDocument/2006/relationships/image" Target="../media/image36.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36.png"/><Relationship Id="rId2" Type="http://schemas.openxmlformats.org/officeDocument/2006/relationships/notesSlide" Target="../notesSlides/notesSlide13.xml"/><Relationship Id="rId1" Type="http://schemas.openxmlformats.org/officeDocument/2006/relationships/slideLayout" Target="../slideLayouts/slideLayout22.xml"/><Relationship Id="rId6" Type="http://schemas.openxmlformats.org/officeDocument/2006/relationships/image" Target="../media/image50.svg"/><Relationship Id="rId5" Type="http://schemas.openxmlformats.org/officeDocument/2006/relationships/image" Target="../media/image49.png"/><Relationship Id="rId4" Type="http://schemas.openxmlformats.org/officeDocument/2006/relationships/image" Target="../media/image48.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32.png"/><Relationship Id="rId2" Type="http://schemas.openxmlformats.org/officeDocument/2006/relationships/notesSlide" Target="../notesSlides/notesSlide14.xml"/><Relationship Id="rId1" Type="http://schemas.openxmlformats.org/officeDocument/2006/relationships/slideLayout" Target="../slideLayouts/slideLayout22.xml"/><Relationship Id="rId6" Type="http://schemas.openxmlformats.org/officeDocument/2006/relationships/image" Target="../media/image52.svg"/><Relationship Id="rId5" Type="http://schemas.openxmlformats.org/officeDocument/2006/relationships/image" Target="../media/image51.png"/><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1.png"/></Relationships>
</file>

<file path=ppt/slides/_rels/slide16.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38.png"/><Relationship Id="rId5" Type="http://schemas.openxmlformats.org/officeDocument/2006/relationships/image" Target="../media/image34.png"/><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1.png"/><Relationship Id="rId7" Type="http://schemas.openxmlformats.org/officeDocument/2006/relationships/image" Target="../media/image34.pn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32.png"/><Relationship Id="rId10" Type="http://schemas.openxmlformats.org/officeDocument/2006/relationships/image" Target="../media/image37.png"/><Relationship Id="rId4" Type="http://schemas.openxmlformats.org/officeDocument/2006/relationships/image" Target="../media/image23.png"/><Relationship Id="rId9" Type="http://schemas.openxmlformats.org/officeDocument/2006/relationships/image" Target="../media/image36.png"/></Relationships>
</file>

<file path=ppt/slides/_rels/slide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17.png"/><Relationship Id="rId7" Type="http://schemas.openxmlformats.org/officeDocument/2006/relationships/image" Target="../media/image32.png"/><Relationship Id="rId2" Type="http://schemas.openxmlformats.org/officeDocument/2006/relationships/notesSlide" Target="../notesSlides/notesSlide4.xml"/><Relationship Id="rId1" Type="http://schemas.openxmlformats.org/officeDocument/2006/relationships/slideLayout" Target="../slideLayouts/slideLayout26.xml"/><Relationship Id="rId6" Type="http://schemas.openxmlformats.org/officeDocument/2006/relationships/image" Target="../media/image23.png"/><Relationship Id="rId5" Type="http://schemas.openxmlformats.org/officeDocument/2006/relationships/image" Target="../media/image40.svg"/><Relationship Id="rId4" Type="http://schemas.openxmlformats.org/officeDocument/2006/relationships/image" Target="../media/image39.png"/><Relationship Id="rId9" Type="http://schemas.openxmlformats.org/officeDocument/2006/relationships/image" Target="../media/image37.png"/></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37.png"/><Relationship Id="rId5" Type="http://schemas.openxmlformats.org/officeDocument/2006/relationships/image" Target="../media/image35.png"/><Relationship Id="rId4" Type="http://schemas.openxmlformats.org/officeDocument/2006/relationships/image" Target="../media/image32.png"/></Relationships>
</file>

<file path=ppt/slides/_rels/slide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37.png"/><Relationship Id="rId5" Type="http://schemas.openxmlformats.org/officeDocument/2006/relationships/image" Target="../media/image35.png"/><Relationship Id="rId4" Type="http://schemas.openxmlformats.org/officeDocument/2006/relationships/image" Target="../media/image32.png"/></Relationships>
</file>

<file path=ppt/slides/_rels/slide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37.png"/><Relationship Id="rId5" Type="http://schemas.openxmlformats.org/officeDocument/2006/relationships/image" Target="../media/image35.png"/><Relationship Id="rId4" Type="http://schemas.openxmlformats.org/officeDocument/2006/relationships/image" Target="../media/image32.png"/></Relationships>
</file>

<file path=ppt/slides/_rels/slide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37.png"/><Relationship Id="rId5" Type="http://schemas.openxmlformats.org/officeDocument/2006/relationships/image" Target="../media/image35.png"/><Relationship Id="rId4" Type="http://schemas.openxmlformats.org/officeDocument/2006/relationships/image" Target="../media/image32.png"/></Relationships>
</file>

<file path=ppt/slides/_rels/slide9.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37.png"/><Relationship Id="rId5" Type="http://schemas.openxmlformats.org/officeDocument/2006/relationships/image" Target="../media/image35.png"/><Relationship Id="rId4"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826A"/>
              </a:buClr>
              <a:buSzPts val="6000"/>
              <a:buFont typeface="Arial Black"/>
              <a:buNone/>
            </a:pPr>
            <a:r>
              <a:rPr lang="en-IE" dirty="0"/>
              <a:t>Pathways</a:t>
            </a:r>
            <a:endParaRPr dirty="0"/>
          </a:p>
        </p:txBody>
      </p:sp>
      <p:sp>
        <p:nvSpPr>
          <p:cNvPr id="159" name="Google Shape;159;p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E1C6F3"/>
              </a:buClr>
              <a:buSzPts val="2800"/>
              <a:buNone/>
            </a:pPr>
            <a:r>
              <a:rPr lang="en-IE" dirty="0"/>
              <a:t>Second Year</a:t>
            </a:r>
          </a:p>
          <a:p>
            <a:pPr marL="0" lvl="0" indent="0" algn="l" rtl="0">
              <a:lnSpc>
                <a:spcPct val="90000"/>
              </a:lnSpc>
              <a:spcBef>
                <a:spcPts val="0"/>
              </a:spcBef>
              <a:spcAft>
                <a:spcPts val="0"/>
              </a:spcAft>
              <a:buClr>
                <a:srgbClr val="E1C6F3"/>
              </a:buClr>
              <a:buSzPts val="2800"/>
              <a:buNone/>
            </a:pPr>
            <a:r>
              <a:rPr lang="en-IE" dirty="0"/>
              <a:t>Unit 3: On the case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 square&#10;&#10;Description automatically generated">
            <a:extLst>
              <a:ext uri="{FF2B5EF4-FFF2-40B4-BE49-F238E27FC236}">
                <a16:creationId xmlns:a16="http://schemas.microsoft.com/office/drawing/2014/main" id="{0AEACE76-B617-6754-4FB5-FE9EFE6A73E2}"/>
              </a:ext>
            </a:extLst>
          </p:cNvPr>
          <p:cNvPicPr>
            <a:picLocks noChangeAspect="1"/>
          </p:cNvPicPr>
          <p:nvPr/>
        </p:nvPicPr>
        <p:blipFill>
          <a:blip r:embed="rId3"/>
          <a:stretch>
            <a:fillRect/>
          </a:stretch>
        </p:blipFill>
        <p:spPr>
          <a:xfrm>
            <a:off x="1352550" y="917793"/>
            <a:ext cx="9553576" cy="5716145"/>
          </a:xfrm>
          <a:prstGeom prst="rect">
            <a:avLst/>
          </a:prstGeom>
        </p:spPr>
      </p:pic>
      <p:pic>
        <p:nvPicPr>
          <p:cNvPr id="25" name="Picture 24">
            <a:extLst>
              <a:ext uri="{FF2B5EF4-FFF2-40B4-BE49-F238E27FC236}">
                <a16:creationId xmlns:a16="http://schemas.microsoft.com/office/drawing/2014/main" id="{E80ADC02-1F16-8563-AEDC-6B3EC9014447}"/>
              </a:ext>
            </a:extLst>
          </p:cNvPr>
          <p:cNvPicPr>
            <a:picLocks noChangeAspect="1"/>
          </p:cNvPicPr>
          <p:nvPr/>
        </p:nvPicPr>
        <p:blipFill>
          <a:blip r:embed="rId4"/>
          <a:stretch>
            <a:fillRect/>
          </a:stretch>
        </p:blipFill>
        <p:spPr>
          <a:xfrm>
            <a:off x="223963" y="224062"/>
            <a:ext cx="11444699" cy="535473"/>
          </a:xfrm>
          <a:prstGeom prst="rect">
            <a:avLst/>
          </a:prstGeom>
        </p:spPr>
      </p:pic>
      <p:sp>
        <p:nvSpPr>
          <p:cNvPr id="6" name="Google Shape;196;p7">
            <a:extLst>
              <a:ext uri="{FF2B5EF4-FFF2-40B4-BE49-F238E27FC236}">
                <a16:creationId xmlns:a16="http://schemas.microsoft.com/office/drawing/2014/main" id="{873CE5A1-6286-B149-F9BC-9A6CD3A356BA}"/>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IE" sz="1800" b="1" i="0" u="none" strike="noStrike" kern="0" cap="none" spc="0" normalizeH="0" baseline="0" noProof="0" dirty="0">
                <a:ln>
                  <a:noFill/>
                </a:ln>
                <a:solidFill>
                  <a:srgbClr val="FFFFFF"/>
                </a:solidFill>
                <a:effectLst/>
                <a:uLnTx/>
                <a:uFillTx/>
                <a:latin typeface="Arial"/>
                <a:cs typeface="Arial"/>
                <a:sym typeface="Arial"/>
              </a:rPr>
              <a:t>Unit 3, Activity 1</a:t>
            </a:r>
          </a:p>
        </p:txBody>
      </p:sp>
      <p:grpSp>
        <p:nvGrpSpPr>
          <p:cNvPr id="10" name="Group 9">
            <a:extLst>
              <a:ext uri="{FF2B5EF4-FFF2-40B4-BE49-F238E27FC236}">
                <a16:creationId xmlns:a16="http://schemas.microsoft.com/office/drawing/2014/main" id="{44DB80F6-64D8-4CE5-7A22-3436866F23CC}"/>
              </a:ext>
            </a:extLst>
          </p:cNvPr>
          <p:cNvGrpSpPr/>
          <p:nvPr/>
        </p:nvGrpSpPr>
        <p:grpSpPr>
          <a:xfrm>
            <a:off x="1981617" y="1019852"/>
            <a:ext cx="7931944" cy="5398269"/>
            <a:chOff x="2057401" y="776395"/>
            <a:chExt cx="7931944" cy="5398269"/>
          </a:xfrm>
        </p:grpSpPr>
        <p:sp>
          <p:nvSpPr>
            <p:cNvPr id="2" name="Oval 1">
              <a:extLst>
                <a:ext uri="{FF2B5EF4-FFF2-40B4-BE49-F238E27FC236}">
                  <a16:creationId xmlns:a16="http://schemas.microsoft.com/office/drawing/2014/main" id="{35441421-709D-2895-4942-706AAC6CB5C3}"/>
                </a:ext>
              </a:extLst>
            </p:cNvPr>
            <p:cNvSpPr/>
            <p:nvPr/>
          </p:nvSpPr>
          <p:spPr>
            <a:xfrm>
              <a:off x="2057401" y="1378744"/>
              <a:ext cx="4972050" cy="4722018"/>
            </a:xfrm>
            <a:custGeom>
              <a:avLst/>
              <a:gdLst>
                <a:gd name="connsiteX0" fmla="*/ 0 w 4972050"/>
                <a:gd name="connsiteY0" fmla="*/ 2361009 h 4722018"/>
                <a:gd name="connsiteX1" fmla="*/ 2486025 w 4972050"/>
                <a:gd name="connsiteY1" fmla="*/ 0 h 4722018"/>
                <a:gd name="connsiteX2" fmla="*/ 4972050 w 4972050"/>
                <a:gd name="connsiteY2" fmla="*/ 2361009 h 4722018"/>
                <a:gd name="connsiteX3" fmla="*/ 2486025 w 4972050"/>
                <a:gd name="connsiteY3" fmla="*/ 4722018 h 4722018"/>
                <a:gd name="connsiteX4" fmla="*/ 0 w 4972050"/>
                <a:gd name="connsiteY4" fmla="*/ 2361009 h 4722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2050" h="4722018" extrusionOk="0">
                  <a:moveTo>
                    <a:pt x="0" y="2361009"/>
                  </a:moveTo>
                  <a:cubicBezTo>
                    <a:pt x="22402" y="1264645"/>
                    <a:pt x="1115001" y="-170730"/>
                    <a:pt x="2486025" y="0"/>
                  </a:cubicBezTo>
                  <a:cubicBezTo>
                    <a:pt x="3855113" y="83708"/>
                    <a:pt x="4812193" y="989730"/>
                    <a:pt x="4972050" y="2361009"/>
                  </a:cubicBezTo>
                  <a:cubicBezTo>
                    <a:pt x="4796878" y="3487637"/>
                    <a:pt x="4009839" y="4415298"/>
                    <a:pt x="2486025" y="4722018"/>
                  </a:cubicBezTo>
                  <a:cubicBezTo>
                    <a:pt x="1129306" y="4767274"/>
                    <a:pt x="253002" y="3629700"/>
                    <a:pt x="0" y="2361009"/>
                  </a:cubicBezTo>
                  <a:close/>
                </a:path>
              </a:pathLst>
            </a:custGeom>
            <a:noFill/>
            <a:ln w="57150">
              <a:solidFill>
                <a:srgbClr val="9C3FD8"/>
              </a:solidFill>
              <a:extLst>
                <a:ext uri="{C807C97D-BFC1-408E-A445-0C87EB9F89A2}">
                  <ask:lineSketchStyleProps xmlns:ask="http://schemas.microsoft.com/office/drawing/2018/sketchyshapes" sd="2573469293">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prstClr val="white"/>
                </a:solidFill>
                <a:effectLst/>
                <a:uLnTx/>
                <a:uFillTx/>
                <a:latin typeface="Arial" panose="020B0604020202020204"/>
                <a:ea typeface="+mn-ea"/>
                <a:cs typeface="+mn-cs"/>
                <a:sym typeface="Arial"/>
              </a:endParaRPr>
            </a:p>
          </p:txBody>
        </p:sp>
        <p:sp>
          <p:nvSpPr>
            <p:cNvPr id="4" name="Oval 3">
              <a:extLst>
                <a:ext uri="{FF2B5EF4-FFF2-40B4-BE49-F238E27FC236}">
                  <a16:creationId xmlns:a16="http://schemas.microsoft.com/office/drawing/2014/main" id="{53752C76-C8A1-8FEE-F8CF-67EAF59F6DE4}"/>
                </a:ext>
              </a:extLst>
            </p:cNvPr>
            <p:cNvSpPr/>
            <p:nvPr/>
          </p:nvSpPr>
          <p:spPr>
            <a:xfrm>
              <a:off x="5017295" y="1452646"/>
              <a:ext cx="4972050" cy="4722018"/>
            </a:xfrm>
            <a:custGeom>
              <a:avLst/>
              <a:gdLst>
                <a:gd name="connsiteX0" fmla="*/ 0 w 4972050"/>
                <a:gd name="connsiteY0" fmla="*/ 2361009 h 4722018"/>
                <a:gd name="connsiteX1" fmla="*/ 2486025 w 4972050"/>
                <a:gd name="connsiteY1" fmla="*/ 0 h 4722018"/>
                <a:gd name="connsiteX2" fmla="*/ 4972050 w 4972050"/>
                <a:gd name="connsiteY2" fmla="*/ 2361009 h 4722018"/>
                <a:gd name="connsiteX3" fmla="*/ 2486025 w 4972050"/>
                <a:gd name="connsiteY3" fmla="*/ 4722018 h 4722018"/>
                <a:gd name="connsiteX4" fmla="*/ 0 w 4972050"/>
                <a:gd name="connsiteY4" fmla="*/ 2361009 h 47220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72050" h="4722018" extrusionOk="0">
                  <a:moveTo>
                    <a:pt x="0" y="2361009"/>
                  </a:moveTo>
                  <a:cubicBezTo>
                    <a:pt x="99651" y="837663"/>
                    <a:pt x="794886" y="-103306"/>
                    <a:pt x="2486025" y="0"/>
                  </a:cubicBezTo>
                  <a:cubicBezTo>
                    <a:pt x="3675975" y="32669"/>
                    <a:pt x="5237825" y="890782"/>
                    <a:pt x="4972050" y="2361009"/>
                  </a:cubicBezTo>
                  <a:cubicBezTo>
                    <a:pt x="5047222" y="3620541"/>
                    <a:pt x="4089226" y="4770865"/>
                    <a:pt x="2486025" y="4722018"/>
                  </a:cubicBezTo>
                  <a:cubicBezTo>
                    <a:pt x="900775" y="4681544"/>
                    <a:pt x="-24708" y="3525777"/>
                    <a:pt x="0" y="2361009"/>
                  </a:cubicBezTo>
                  <a:close/>
                </a:path>
              </a:pathLst>
            </a:custGeom>
            <a:noFill/>
            <a:ln w="57150">
              <a:solidFill>
                <a:srgbClr val="9C3FD8"/>
              </a:solidFill>
              <a:extLst>
                <a:ext uri="{C807C97D-BFC1-408E-A445-0C87EB9F89A2}">
                  <ask:lineSketchStyleProps xmlns:ask="http://schemas.microsoft.com/office/drawing/2018/sketchyshapes" sd="2703234467">
                    <a:prstGeom prst="ellipse">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GB" sz="1400" b="0" i="0" u="none" strike="noStrike" kern="0" cap="none" spc="0" normalizeH="0" baseline="0" noProof="0" dirty="0">
                <a:ln>
                  <a:noFill/>
                </a:ln>
                <a:solidFill>
                  <a:prstClr val="white"/>
                </a:solidFill>
                <a:effectLst/>
                <a:uLnTx/>
                <a:uFillTx/>
                <a:latin typeface="Arial" panose="020B0604020202020204"/>
                <a:ea typeface="+mn-ea"/>
                <a:cs typeface="+mn-cs"/>
                <a:sym typeface="Arial"/>
              </a:endParaRPr>
            </a:p>
          </p:txBody>
        </p:sp>
        <p:sp>
          <p:nvSpPr>
            <p:cNvPr id="8" name="TextBox 7">
              <a:extLst>
                <a:ext uri="{FF2B5EF4-FFF2-40B4-BE49-F238E27FC236}">
                  <a16:creationId xmlns:a16="http://schemas.microsoft.com/office/drawing/2014/main" id="{9EA68E19-C1CC-A1D2-1485-05A3D32766B9}"/>
                </a:ext>
              </a:extLst>
            </p:cNvPr>
            <p:cNvSpPr txBox="1"/>
            <p:nvPr/>
          </p:nvSpPr>
          <p:spPr>
            <a:xfrm>
              <a:off x="3274726" y="776395"/>
              <a:ext cx="2537400" cy="523220"/>
            </a:xfrm>
            <a:custGeom>
              <a:avLst/>
              <a:gdLst>
                <a:gd name="connsiteX0" fmla="*/ 0 w 2537400"/>
                <a:gd name="connsiteY0" fmla="*/ 0 h 523220"/>
                <a:gd name="connsiteX1" fmla="*/ 507480 w 2537400"/>
                <a:gd name="connsiteY1" fmla="*/ 0 h 523220"/>
                <a:gd name="connsiteX2" fmla="*/ 1040334 w 2537400"/>
                <a:gd name="connsiteY2" fmla="*/ 0 h 523220"/>
                <a:gd name="connsiteX3" fmla="*/ 1522440 w 2537400"/>
                <a:gd name="connsiteY3" fmla="*/ 0 h 523220"/>
                <a:gd name="connsiteX4" fmla="*/ 1953798 w 2537400"/>
                <a:gd name="connsiteY4" fmla="*/ 0 h 523220"/>
                <a:gd name="connsiteX5" fmla="*/ 2537400 w 2537400"/>
                <a:gd name="connsiteY5" fmla="*/ 0 h 523220"/>
                <a:gd name="connsiteX6" fmla="*/ 2537400 w 2537400"/>
                <a:gd name="connsiteY6" fmla="*/ 523220 h 523220"/>
                <a:gd name="connsiteX7" fmla="*/ 2106042 w 2537400"/>
                <a:gd name="connsiteY7" fmla="*/ 523220 h 523220"/>
                <a:gd name="connsiteX8" fmla="*/ 1623936 w 2537400"/>
                <a:gd name="connsiteY8" fmla="*/ 523220 h 523220"/>
                <a:gd name="connsiteX9" fmla="*/ 1091082 w 2537400"/>
                <a:gd name="connsiteY9" fmla="*/ 523220 h 523220"/>
                <a:gd name="connsiteX10" fmla="*/ 659724 w 2537400"/>
                <a:gd name="connsiteY10" fmla="*/ 523220 h 523220"/>
                <a:gd name="connsiteX11" fmla="*/ 0 w 2537400"/>
                <a:gd name="connsiteY11" fmla="*/ 523220 h 523220"/>
                <a:gd name="connsiteX12" fmla="*/ 0 w 2537400"/>
                <a:gd name="connsiteY12"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37400" h="523220" fill="none" extrusionOk="0">
                  <a:moveTo>
                    <a:pt x="0" y="0"/>
                  </a:moveTo>
                  <a:cubicBezTo>
                    <a:pt x="156601" y="-7119"/>
                    <a:pt x="306069" y="56874"/>
                    <a:pt x="507480" y="0"/>
                  </a:cubicBezTo>
                  <a:cubicBezTo>
                    <a:pt x="708891" y="-56874"/>
                    <a:pt x="890288" y="63706"/>
                    <a:pt x="1040334" y="0"/>
                  </a:cubicBezTo>
                  <a:cubicBezTo>
                    <a:pt x="1190380" y="-63706"/>
                    <a:pt x="1309316" y="35281"/>
                    <a:pt x="1522440" y="0"/>
                  </a:cubicBezTo>
                  <a:cubicBezTo>
                    <a:pt x="1735564" y="-35281"/>
                    <a:pt x="1802972" y="1818"/>
                    <a:pt x="1953798" y="0"/>
                  </a:cubicBezTo>
                  <a:cubicBezTo>
                    <a:pt x="2104624" y="-1818"/>
                    <a:pt x="2376365" y="2309"/>
                    <a:pt x="2537400" y="0"/>
                  </a:cubicBezTo>
                  <a:cubicBezTo>
                    <a:pt x="2592594" y="120762"/>
                    <a:pt x="2510448" y="404401"/>
                    <a:pt x="2537400" y="523220"/>
                  </a:cubicBezTo>
                  <a:cubicBezTo>
                    <a:pt x="2397658" y="551682"/>
                    <a:pt x="2209975" y="478167"/>
                    <a:pt x="2106042" y="523220"/>
                  </a:cubicBezTo>
                  <a:cubicBezTo>
                    <a:pt x="2002109" y="568273"/>
                    <a:pt x="1742402" y="489980"/>
                    <a:pt x="1623936" y="523220"/>
                  </a:cubicBezTo>
                  <a:cubicBezTo>
                    <a:pt x="1505470" y="556460"/>
                    <a:pt x="1223277" y="501952"/>
                    <a:pt x="1091082" y="523220"/>
                  </a:cubicBezTo>
                  <a:cubicBezTo>
                    <a:pt x="958887" y="544488"/>
                    <a:pt x="760606" y="504060"/>
                    <a:pt x="659724" y="523220"/>
                  </a:cubicBezTo>
                  <a:cubicBezTo>
                    <a:pt x="558842" y="542380"/>
                    <a:pt x="214109" y="471114"/>
                    <a:pt x="0" y="523220"/>
                  </a:cubicBezTo>
                  <a:cubicBezTo>
                    <a:pt x="-12092" y="265756"/>
                    <a:pt x="11807" y="150866"/>
                    <a:pt x="0" y="0"/>
                  </a:cubicBezTo>
                  <a:close/>
                </a:path>
                <a:path w="2537400" h="523220" stroke="0" extrusionOk="0">
                  <a:moveTo>
                    <a:pt x="0" y="0"/>
                  </a:moveTo>
                  <a:cubicBezTo>
                    <a:pt x="244836" y="-5855"/>
                    <a:pt x="307558" y="8257"/>
                    <a:pt x="507480" y="0"/>
                  </a:cubicBezTo>
                  <a:cubicBezTo>
                    <a:pt x="707402" y="-8257"/>
                    <a:pt x="845019" y="15386"/>
                    <a:pt x="964212" y="0"/>
                  </a:cubicBezTo>
                  <a:cubicBezTo>
                    <a:pt x="1083405" y="-15386"/>
                    <a:pt x="1395997" y="10179"/>
                    <a:pt x="1522440" y="0"/>
                  </a:cubicBezTo>
                  <a:cubicBezTo>
                    <a:pt x="1648883" y="-10179"/>
                    <a:pt x="1794829" y="50209"/>
                    <a:pt x="1979172" y="0"/>
                  </a:cubicBezTo>
                  <a:cubicBezTo>
                    <a:pt x="2163515" y="-50209"/>
                    <a:pt x="2306632" y="28252"/>
                    <a:pt x="2537400" y="0"/>
                  </a:cubicBezTo>
                  <a:cubicBezTo>
                    <a:pt x="2578488" y="122297"/>
                    <a:pt x="2515347" y="416596"/>
                    <a:pt x="2537400" y="523220"/>
                  </a:cubicBezTo>
                  <a:cubicBezTo>
                    <a:pt x="2323534" y="523948"/>
                    <a:pt x="2215578" y="470693"/>
                    <a:pt x="2055294" y="523220"/>
                  </a:cubicBezTo>
                  <a:cubicBezTo>
                    <a:pt x="1895010" y="575747"/>
                    <a:pt x="1753233" y="519261"/>
                    <a:pt x="1573188" y="523220"/>
                  </a:cubicBezTo>
                  <a:cubicBezTo>
                    <a:pt x="1393143" y="527179"/>
                    <a:pt x="1289368" y="475878"/>
                    <a:pt x="1091082" y="523220"/>
                  </a:cubicBezTo>
                  <a:cubicBezTo>
                    <a:pt x="892796" y="570562"/>
                    <a:pt x="749538" y="487042"/>
                    <a:pt x="634350" y="523220"/>
                  </a:cubicBezTo>
                  <a:cubicBezTo>
                    <a:pt x="519162" y="559398"/>
                    <a:pt x="298148" y="464719"/>
                    <a:pt x="0" y="523220"/>
                  </a:cubicBezTo>
                  <a:cubicBezTo>
                    <a:pt x="-47621" y="347859"/>
                    <a:pt x="51056" y="2291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prstClr val="white"/>
                  </a:solidFill>
                  <a:effectLst/>
                  <a:uLnTx/>
                  <a:uFillTx/>
                  <a:latin typeface="Arial"/>
                  <a:cs typeface="Arial"/>
                  <a:sym typeface="Arial"/>
                </a:rPr>
                <a:t>Challenges</a:t>
              </a:r>
            </a:p>
          </p:txBody>
        </p:sp>
        <p:sp>
          <p:nvSpPr>
            <p:cNvPr id="9" name="TextBox 8">
              <a:extLst>
                <a:ext uri="{FF2B5EF4-FFF2-40B4-BE49-F238E27FC236}">
                  <a16:creationId xmlns:a16="http://schemas.microsoft.com/office/drawing/2014/main" id="{C48BF7CE-8166-A022-7003-6183D339761C}"/>
                </a:ext>
              </a:extLst>
            </p:cNvPr>
            <p:cNvSpPr txBox="1"/>
            <p:nvPr/>
          </p:nvSpPr>
          <p:spPr>
            <a:xfrm>
              <a:off x="6234620" y="781622"/>
              <a:ext cx="2537400" cy="523220"/>
            </a:xfrm>
            <a:custGeom>
              <a:avLst/>
              <a:gdLst>
                <a:gd name="connsiteX0" fmla="*/ 0 w 2537400"/>
                <a:gd name="connsiteY0" fmla="*/ 0 h 523220"/>
                <a:gd name="connsiteX1" fmla="*/ 507480 w 2537400"/>
                <a:gd name="connsiteY1" fmla="*/ 0 h 523220"/>
                <a:gd name="connsiteX2" fmla="*/ 1040334 w 2537400"/>
                <a:gd name="connsiteY2" fmla="*/ 0 h 523220"/>
                <a:gd name="connsiteX3" fmla="*/ 1522440 w 2537400"/>
                <a:gd name="connsiteY3" fmla="*/ 0 h 523220"/>
                <a:gd name="connsiteX4" fmla="*/ 1953798 w 2537400"/>
                <a:gd name="connsiteY4" fmla="*/ 0 h 523220"/>
                <a:gd name="connsiteX5" fmla="*/ 2537400 w 2537400"/>
                <a:gd name="connsiteY5" fmla="*/ 0 h 523220"/>
                <a:gd name="connsiteX6" fmla="*/ 2537400 w 2537400"/>
                <a:gd name="connsiteY6" fmla="*/ 523220 h 523220"/>
                <a:gd name="connsiteX7" fmla="*/ 2106042 w 2537400"/>
                <a:gd name="connsiteY7" fmla="*/ 523220 h 523220"/>
                <a:gd name="connsiteX8" fmla="*/ 1623936 w 2537400"/>
                <a:gd name="connsiteY8" fmla="*/ 523220 h 523220"/>
                <a:gd name="connsiteX9" fmla="*/ 1091082 w 2537400"/>
                <a:gd name="connsiteY9" fmla="*/ 523220 h 523220"/>
                <a:gd name="connsiteX10" fmla="*/ 659724 w 2537400"/>
                <a:gd name="connsiteY10" fmla="*/ 523220 h 523220"/>
                <a:gd name="connsiteX11" fmla="*/ 0 w 2537400"/>
                <a:gd name="connsiteY11" fmla="*/ 523220 h 523220"/>
                <a:gd name="connsiteX12" fmla="*/ 0 w 2537400"/>
                <a:gd name="connsiteY12"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37400" h="523220" fill="none" extrusionOk="0">
                  <a:moveTo>
                    <a:pt x="0" y="0"/>
                  </a:moveTo>
                  <a:cubicBezTo>
                    <a:pt x="156601" y="-7119"/>
                    <a:pt x="306069" y="56874"/>
                    <a:pt x="507480" y="0"/>
                  </a:cubicBezTo>
                  <a:cubicBezTo>
                    <a:pt x="708891" y="-56874"/>
                    <a:pt x="890288" y="63706"/>
                    <a:pt x="1040334" y="0"/>
                  </a:cubicBezTo>
                  <a:cubicBezTo>
                    <a:pt x="1190380" y="-63706"/>
                    <a:pt x="1309316" y="35281"/>
                    <a:pt x="1522440" y="0"/>
                  </a:cubicBezTo>
                  <a:cubicBezTo>
                    <a:pt x="1735564" y="-35281"/>
                    <a:pt x="1802972" y="1818"/>
                    <a:pt x="1953798" y="0"/>
                  </a:cubicBezTo>
                  <a:cubicBezTo>
                    <a:pt x="2104624" y="-1818"/>
                    <a:pt x="2376365" y="2309"/>
                    <a:pt x="2537400" y="0"/>
                  </a:cubicBezTo>
                  <a:cubicBezTo>
                    <a:pt x="2592594" y="120762"/>
                    <a:pt x="2510448" y="404401"/>
                    <a:pt x="2537400" y="523220"/>
                  </a:cubicBezTo>
                  <a:cubicBezTo>
                    <a:pt x="2397658" y="551682"/>
                    <a:pt x="2209975" y="478167"/>
                    <a:pt x="2106042" y="523220"/>
                  </a:cubicBezTo>
                  <a:cubicBezTo>
                    <a:pt x="2002109" y="568273"/>
                    <a:pt x="1742402" y="489980"/>
                    <a:pt x="1623936" y="523220"/>
                  </a:cubicBezTo>
                  <a:cubicBezTo>
                    <a:pt x="1505470" y="556460"/>
                    <a:pt x="1223277" y="501952"/>
                    <a:pt x="1091082" y="523220"/>
                  </a:cubicBezTo>
                  <a:cubicBezTo>
                    <a:pt x="958887" y="544488"/>
                    <a:pt x="760606" y="504060"/>
                    <a:pt x="659724" y="523220"/>
                  </a:cubicBezTo>
                  <a:cubicBezTo>
                    <a:pt x="558842" y="542380"/>
                    <a:pt x="214109" y="471114"/>
                    <a:pt x="0" y="523220"/>
                  </a:cubicBezTo>
                  <a:cubicBezTo>
                    <a:pt x="-12092" y="265756"/>
                    <a:pt x="11807" y="150866"/>
                    <a:pt x="0" y="0"/>
                  </a:cubicBezTo>
                  <a:close/>
                </a:path>
                <a:path w="2537400" h="523220" stroke="0" extrusionOk="0">
                  <a:moveTo>
                    <a:pt x="0" y="0"/>
                  </a:moveTo>
                  <a:cubicBezTo>
                    <a:pt x="244836" y="-5855"/>
                    <a:pt x="307558" y="8257"/>
                    <a:pt x="507480" y="0"/>
                  </a:cubicBezTo>
                  <a:cubicBezTo>
                    <a:pt x="707402" y="-8257"/>
                    <a:pt x="845019" y="15386"/>
                    <a:pt x="964212" y="0"/>
                  </a:cubicBezTo>
                  <a:cubicBezTo>
                    <a:pt x="1083405" y="-15386"/>
                    <a:pt x="1395997" y="10179"/>
                    <a:pt x="1522440" y="0"/>
                  </a:cubicBezTo>
                  <a:cubicBezTo>
                    <a:pt x="1648883" y="-10179"/>
                    <a:pt x="1794829" y="50209"/>
                    <a:pt x="1979172" y="0"/>
                  </a:cubicBezTo>
                  <a:cubicBezTo>
                    <a:pt x="2163515" y="-50209"/>
                    <a:pt x="2306632" y="28252"/>
                    <a:pt x="2537400" y="0"/>
                  </a:cubicBezTo>
                  <a:cubicBezTo>
                    <a:pt x="2578488" y="122297"/>
                    <a:pt x="2515347" y="416596"/>
                    <a:pt x="2537400" y="523220"/>
                  </a:cubicBezTo>
                  <a:cubicBezTo>
                    <a:pt x="2323534" y="523948"/>
                    <a:pt x="2215578" y="470693"/>
                    <a:pt x="2055294" y="523220"/>
                  </a:cubicBezTo>
                  <a:cubicBezTo>
                    <a:pt x="1895010" y="575747"/>
                    <a:pt x="1753233" y="519261"/>
                    <a:pt x="1573188" y="523220"/>
                  </a:cubicBezTo>
                  <a:cubicBezTo>
                    <a:pt x="1393143" y="527179"/>
                    <a:pt x="1289368" y="475878"/>
                    <a:pt x="1091082" y="523220"/>
                  </a:cubicBezTo>
                  <a:cubicBezTo>
                    <a:pt x="892796" y="570562"/>
                    <a:pt x="749538" y="487042"/>
                    <a:pt x="634350" y="523220"/>
                  </a:cubicBezTo>
                  <a:cubicBezTo>
                    <a:pt x="519162" y="559398"/>
                    <a:pt x="298148" y="464719"/>
                    <a:pt x="0" y="523220"/>
                  </a:cubicBezTo>
                  <a:cubicBezTo>
                    <a:pt x="-47621" y="347859"/>
                    <a:pt x="51056" y="2291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prstClr val="white"/>
                  </a:solidFill>
                  <a:effectLst/>
                  <a:uLnTx/>
                  <a:uFillTx/>
                  <a:latin typeface="Arial"/>
                  <a:cs typeface="Arial"/>
                  <a:sym typeface="Arial"/>
                </a:rPr>
                <a:t>Supports</a:t>
              </a:r>
            </a:p>
          </p:txBody>
        </p:sp>
      </p:grpSp>
      <p:pic>
        <p:nvPicPr>
          <p:cNvPr id="13" name="Google Shape;425;p21" descr="Shape, square&#10;&#10;Description automatically generated">
            <a:extLst>
              <a:ext uri="{FF2B5EF4-FFF2-40B4-BE49-F238E27FC236}">
                <a16:creationId xmlns:a16="http://schemas.microsoft.com/office/drawing/2014/main" id="{B748D517-4765-FDBE-AEFC-5DFCED35EF4B}"/>
              </a:ext>
            </a:extLst>
          </p:cNvPr>
          <p:cNvPicPr preferRelativeResize="0"/>
          <p:nvPr/>
        </p:nvPicPr>
        <p:blipFill rotWithShape="1">
          <a:blip r:embed="rId3">
            <a:alphaModFix/>
          </a:blip>
          <a:srcRect/>
          <a:stretch/>
        </p:blipFill>
        <p:spPr>
          <a:xfrm rot="16200000">
            <a:off x="9863266" y="1564474"/>
            <a:ext cx="3343855" cy="823346"/>
          </a:xfrm>
          <a:prstGeom prst="rect">
            <a:avLst/>
          </a:prstGeom>
          <a:noFill/>
          <a:ln>
            <a:noFill/>
          </a:ln>
        </p:spPr>
      </p:pic>
      <p:grpSp>
        <p:nvGrpSpPr>
          <p:cNvPr id="15" name="Group 14">
            <a:extLst>
              <a:ext uri="{FF2B5EF4-FFF2-40B4-BE49-F238E27FC236}">
                <a16:creationId xmlns:a16="http://schemas.microsoft.com/office/drawing/2014/main" id="{2DAE8F30-4985-C982-549D-BE4E699C6ABF}"/>
              </a:ext>
            </a:extLst>
          </p:cNvPr>
          <p:cNvGrpSpPr/>
          <p:nvPr/>
        </p:nvGrpSpPr>
        <p:grpSpPr>
          <a:xfrm>
            <a:off x="11031572" y="264173"/>
            <a:ext cx="1073917" cy="3423948"/>
            <a:chOff x="11031572" y="264173"/>
            <a:chExt cx="1073917" cy="3423948"/>
          </a:xfrm>
        </p:grpSpPr>
        <p:pic>
          <p:nvPicPr>
            <p:cNvPr id="7" name="Google Shape;331;p19" descr="Icon&#10;&#10;Description automatically generated">
              <a:extLst>
                <a:ext uri="{FF2B5EF4-FFF2-40B4-BE49-F238E27FC236}">
                  <a16:creationId xmlns:a16="http://schemas.microsoft.com/office/drawing/2014/main" id="{9A9C5646-CF81-8473-368C-4A3C17FF4F23}"/>
                </a:ext>
              </a:extLst>
            </p:cNvPr>
            <p:cNvPicPr preferRelativeResize="0"/>
            <p:nvPr/>
          </p:nvPicPr>
          <p:blipFill rotWithShape="1">
            <a:blip r:embed="rId5">
              <a:alphaModFix/>
            </a:blip>
            <a:srcRect/>
            <a:stretch/>
          </p:blipFill>
          <p:spPr>
            <a:xfrm>
              <a:off x="11031572" y="1898918"/>
              <a:ext cx="1007241" cy="1007241"/>
            </a:xfrm>
            <a:prstGeom prst="rect">
              <a:avLst/>
            </a:prstGeom>
            <a:noFill/>
            <a:ln>
              <a:noFill/>
            </a:ln>
          </p:spPr>
        </p:pic>
        <p:pic>
          <p:nvPicPr>
            <p:cNvPr id="11" name="Picture 10" descr="Icon&#10;&#10;Description automatically generated">
              <a:extLst>
                <a:ext uri="{FF2B5EF4-FFF2-40B4-BE49-F238E27FC236}">
                  <a16:creationId xmlns:a16="http://schemas.microsoft.com/office/drawing/2014/main" id="{DBEB16FB-337D-9E08-128F-D1672FCB5F98}"/>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1047485" y="264173"/>
              <a:ext cx="1007241" cy="1007241"/>
            </a:xfrm>
            <a:prstGeom prst="rect">
              <a:avLst/>
            </a:prstGeom>
            <a:ln>
              <a:noFill/>
            </a:ln>
          </p:spPr>
        </p:pic>
        <p:pic>
          <p:nvPicPr>
            <p:cNvPr id="12" name="Picture 11" descr="Icon&#10;&#10;Description automatically generated">
              <a:extLst>
                <a:ext uri="{FF2B5EF4-FFF2-40B4-BE49-F238E27FC236}">
                  <a16:creationId xmlns:a16="http://schemas.microsoft.com/office/drawing/2014/main" id="{AACB2720-0929-98C9-5C28-A366A787D08D}"/>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11047485" y="1116955"/>
              <a:ext cx="1007241" cy="1007241"/>
            </a:xfrm>
            <a:prstGeom prst="rect">
              <a:avLst/>
            </a:prstGeom>
          </p:spPr>
        </p:pic>
        <p:pic>
          <p:nvPicPr>
            <p:cNvPr id="14" name="Picture 13" descr="Icon&#10;&#10;Description automatically generated">
              <a:extLst>
                <a:ext uri="{FF2B5EF4-FFF2-40B4-BE49-F238E27FC236}">
                  <a16:creationId xmlns:a16="http://schemas.microsoft.com/office/drawing/2014/main" id="{497482AE-42CC-2A75-3833-99F350CF67AA}"/>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11098248" y="2680880"/>
              <a:ext cx="1007241" cy="1007241"/>
            </a:xfrm>
            <a:prstGeom prst="rect">
              <a:avLst/>
            </a:prstGeom>
          </p:spPr>
        </p:pic>
      </p:grpSp>
    </p:spTree>
    <p:extLst>
      <p:ext uri="{BB962C8B-B14F-4D97-AF65-F5344CB8AC3E}">
        <p14:creationId xmlns:p14="http://schemas.microsoft.com/office/powerpoint/2010/main" val="210421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B1590-D469-F88D-3B3D-5B44F5471F73}"/>
              </a:ext>
            </a:extLst>
          </p:cNvPr>
          <p:cNvSpPr>
            <a:spLocks noGrp="1"/>
          </p:cNvSpPr>
          <p:nvPr>
            <p:ph type="title"/>
          </p:nvPr>
        </p:nvSpPr>
        <p:spPr>
          <a:xfrm>
            <a:off x="346762" y="423304"/>
            <a:ext cx="8441724" cy="352983"/>
          </a:xfrm>
        </p:spPr>
        <p:txBody>
          <a:bodyPr>
            <a:normAutofit fontScale="90000"/>
          </a:bodyPr>
          <a:lstStyle/>
          <a:p>
            <a:pPr marL="0" marR="0" lvl="0" indent="0" defTabSz="914400" rtl="0" eaLnBrk="1" fontAlgn="auto" latinLnBrk="0" hangingPunct="1">
              <a:lnSpc>
                <a:spcPct val="90000"/>
              </a:lnSpc>
              <a:spcBef>
                <a:spcPts val="0"/>
              </a:spcBef>
              <a:spcAft>
                <a:spcPts val="0"/>
              </a:spcAft>
              <a:tabLst/>
              <a:defRPr/>
            </a:pPr>
            <a:r>
              <a:rPr kumimoji="0" lang="en-IE" sz="2000" b="1" i="0" u="none" strike="noStrike" kern="0" cap="none" spc="0" normalizeH="0" baseline="0" noProof="0" dirty="0">
                <a:ln>
                  <a:noFill/>
                </a:ln>
                <a:solidFill>
                  <a:srgbClr val="FFFFFF"/>
                </a:solidFill>
                <a:effectLst/>
                <a:uLnTx/>
                <a:uFillTx/>
                <a:latin typeface="Arial"/>
                <a:cs typeface="Arial"/>
                <a:sym typeface="Arial"/>
              </a:rPr>
              <a:t>Unit 3, Activity 2</a:t>
            </a:r>
            <a:br>
              <a:rPr kumimoji="0" lang="en-IE" sz="1800" b="1" i="0" u="none" strike="noStrike" kern="0" cap="none" spc="0" normalizeH="0" baseline="0" noProof="0" dirty="0">
                <a:ln>
                  <a:noFill/>
                </a:ln>
                <a:solidFill>
                  <a:srgbClr val="FFFFFF"/>
                </a:solidFill>
                <a:effectLst/>
                <a:uLnTx/>
                <a:uFillTx/>
                <a:latin typeface="Arial"/>
                <a:cs typeface="Arial"/>
                <a:sym typeface="Arial"/>
              </a:rPr>
            </a:br>
            <a:endParaRPr lang="en-US" dirty="0"/>
          </a:p>
        </p:txBody>
      </p:sp>
      <p:sp>
        <p:nvSpPr>
          <p:cNvPr id="3" name="Content Placeholder 2">
            <a:extLst>
              <a:ext uri="{FF2B5EF4-FFF2-40B4-BE49-F238E27FC236}">
                <a16:creationId xmlns:a16="http://schemas.microsoft.com/office/drawing/2014/main" id="{64D0F636-F8AD-68D1-199D-C03A6F5D3DE9}"/>
              </a:ext>
            </a:extLst>
          </p:cNvPr>
          <p:cNvSpPr>
            <a:spLocks noGrp="1"/>
          </p:cNvSpPr>
          <p:nvPr>
            <p:ph idx="4294967295"/>
          </p:nvPr>
        </p:nvSpPr>
        <p:spPr>
          <a:xfrm>
            <a:off x="644309" y="2448748"/>
            <a:ext cx="1990237" cy="352983"/>
          </a:xfrm>
        </p:spPr>
        <p:txBody>
          <a:bodyPr>
            <a:noAutofit/>
          </a:bodyPr>
          <a:lstStyle/>
          <a:p>
            <a:pPr marL="0" indent="0" algn="ctr">
              <a:buNone/>
            </a:pPr>
            <a:r>
              <a:rPr lang="en-US" sz="2000" dirty="0">
                <a:solidFill>
                  <a:schemeClr val="bg1"/>
                </a:solidFill>
              </a:rPr>
              <a:t>Students</a:t>
            </a:r>
          </a:p>
        </p:txBody>
      </p:sp>
      <p:sp>
        <p:nvSpPr>
          <p:cNvPr id="4" name="Content Placeholder 3">
            <a:extLst>
              <a:ext uri="{FF2B5EF4-FFF2-40B4-BE49-F238E27FC236}">
                <a16:creationId xmlns:a16="http://schemas.microsoft.com/office/drawing/2014/main" id="{ADD5075A-ACBA-77F0-291D-4DB6DB7D2AEE}"/>
              </a:ext>
            </a:extLst>
          </p:cNvPr>
          <p:cNvSpPr>
            <a:spLocks noGrp="1"/>
          </p:cNvSpPr>
          <p:nvPr>
            <p:ph idx="4294967295"/>
          </p:nvPr>
        </p:nvSpPr>
        <p:spPr>
          <a:xfrm>
            <a:off x="3392629" y="2448748"/>
            <a:ext cx="1990237" cy="352983"/>
          </a:xfrm>
        </p:spPr>
        <p:txBody>
          <a:bodyPr>
            <a:noAutofit/>
          </a:bodyPr>
          <a:lstStyle/>
          <a:p>
            <a:pPr marL="0" indent="0" algn="ctr">
              <a:buNone/>
            </a:pPr>
            <a:r>
              <a:rPr lang="en-US" sz="2000" dirty="0">
                <a:solidFill>
                  <a:schemeClr val="bg1"/>
                </a:solidFill>
              </a:rPr>
              <a:t>Teachers</a:t>
            </a:r>
          </a:p>
        </p:txBody>
      </p:sp>
      <p:sp>
        <p:nvSpPr>
          <p:cNvPr id="5" name="Content Placeholder 4">
            <a:extLst>
              <a:ext uri="{FF2B5EF4-FFF2-40B4-BE49-F238E27FC236}">
                <a16:creationId xmlns:a16="http://schemas.microsoft.com/office/drawing/2014/main" id="{3FB2D062-A814-5FBF-496E-7143A761DC14}"/>
              </a:ext>
            </a:extLst>
          </p:cNvPr>
          <p:cNvSpPr>
            <a:spLocks noGrp="1"/>
          </p:cNvSpPr>
          <p:nvPr>
            <p:ph idx="4294967295"/>
          </p:nvPr>
        </p:nvSpPr>
        <p:spPr>
          <a:xfrm>
            <a:off x="6216213" y="2441546"/>
            <a:ext cx="1990237" cy="352983"/>
          </a:xfrm>
        </p:spPr>
        <p:txBody>
          <a:bodyPr>
            <a:noAutofit/>
          </a:bodyPr>
          <a:lstStyle/>
          <a:p>
            <a:pPr marL="0" indent="0" algn="ctr">
              <a:buNone/>
            </a:pPr>
            <a:r>
              <a:rPr lang="en-US" sz="2000" dirty="0">
                <a:solidFill>
                  <a:schemeClr val="bg1"/>
                </a:solidFill>
              </a:rPr>
              <a:t>Deputy/Vice Principal(s)</a:t>
            </a:r>
          </a:p>
        </p:txBody>
      </p:sp>
      <p:sp>
        <p:nvSpPr>
          <p:cNvPr id="6" name="Content Placeholder 5">
            <a:extLst>
              <a:ext uri="{FF2B5EF4-FFF2-40B4-BE49-F238E27FC236}">
                <a16:creationId xmlns:a16="http://schemas.microsoft.com/office/drawing/2014/main" id="{B43A9E71-49B0-931E-5A6C-01A33ACAECD2}"/>
              </a:ext>
            </a:extLst>
          </p:cNvPr>
          <p:cNvSpPr>
            <a:spLocks noGrp="1"/>
          </p:cNvSpPr>
          <p:nvPr>
            <p:ph idx="4294967295"/>
          </p:nvPr>
        </p:nvSpPr>
        <p:spPr>
          <a:xfrm>
            <a:off x="8964533" y="2441546"/>
            <a:ext cx="1990237" cy="352983"/>
          </a:xfrm>
        </p:spPr>
        <p:txBody>
          <a:bodyPr>
            <a:noAutofit/>
          </a:bodyPr>
          <a:lstStyle/>
          <a:p>
            <a:pPr marL="0" indent="0" algn="ctr">
              <a:buNone/>
            </a:pPr>
            <a:r>
              <a:rPr lang="en-US" sz="2000" dirty="0">
                <a:solidFill>
                  <a:schemeClr val="bg1"/>
                </a:solidFill>
              </a:rPr>
              <a:t>Principal</a:t>
            </a:r>
          </a:p>
        </p:txBody>
      </p:sp>
      <p:sp>
        <p:nvSpPr>
          <p:cNvPr id="7" name="Content Placeholder 5">
            <a:extLst>
              <a:ext uri="{FF2B5EF4-FFF2-40B4-BE49-F238E27FC236}">
                <a16:creationId xmlns:a16="http://schemas.microsoft.com/office/drawing/2014/main" id="{C7CB3669-DCDC-D405-8078-E613E59A7517}"/>
              </a:ext>
            </a:extLst>
          </p:cNvPr>
          <p:cNvSpPr txBox="1">
            <a:spLocks/>
          </p:cNvSpPr>
          <p:nvPr/>
        </p:nvSpPr>
        <p:spPr>
          <a:xfrm>
            <a:off x="644308" y="5022821"/>
            <a:ext cx="1990237" cy="3529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ClrTx/>
              <a:buFont typeface="Arial" panose="020B0604020202020204" pitchFamily="34" charset="0"/>
              <a:buNone/>
            </a:pPr>
            <a:r>
              <a:rPr lang="en-US" sz="2000" dirty="0">
                <a:solidFill>
                  <a:schemeClr val="bg1"/>
                </a:solidFill>
              </a:rPr>
              <a:t>Parents and guardians</a:t>
            </a:r>
          </a:p>
        </p:txBody>
      </p:sp>
      <p:sp>
        <p:nvSpPr>
          <p:cNvPr id="8" name="Content Placeholder 5">
            <a:extLst>
              <a:ext uri="{FF2B5EF4-FFF2-40B4-BE49-F238E27FC236}">
                <a16:creationId xmlns:a16="http://schemas.microsoft.com/office/drawing/2014/main" id="{23400839-1E5E-0868-CAD0-6112DDDCFC7E}"/>
              </a:ext>
            </a:extLst>
          </p:cNvPr>
          <p:cNvSpPr txBox="1">
            <a:spLocks/>
          </p:cNvSpPr>
          <p:nvPr/>
        </p:nvSpPr>
        <p:spPr>
          <a:xfrm>
            <a:off x="3392629" y="5022820"/>
            <a:ext cx="1990237" cy="3529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ClrTx/>
              <a:buFont typeface="Arial" panose="020B0604020202020204" pitchFamily="34" charset="0"/>
              <a:buNone/>
            </a:pPr>
            <a:r>
              <a:rPr lang="en-US" sz="2000" dirty="0">
                <a:solidFill>
                  <a:schemeClr val="bg1"/>
                </a:solidFill>
              </a:rPr>
              <a:t>?</a:t>
            </a:r>
          </a:p>
        </p:txBody>
      </p:sp>
      <p:sp>
        <p:nvSpPr>
          <p:cNvPr id="9" name="Content Placeholder 5">
            <a:extLst>
              <a:ext uri="{FF2B5EF4-FFF2-40B4-BE49-F238E27FC236}">
                <a16:creationId xmlns:a16="http://schemas.microsoft.com/office/drawing/2014/main" id="{18139908-1DD6-36EF-375C-BC306AEC2A17}"/>
              </a:ext>
            </a:extLst>
          </p:cNvPr>
          <p:cNvSpPr txBox="1">
            <a:spLocks/>
          </p:cNvSpPr>
          <p:nvPr/>
        </p:nvSpPr>
        <p:spPr>
          <a:xfrm>
            <a:off x="6364429" y="5022819"/>
            <a:ext cx="1990237" cy="3529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ClrTx/>
              <a:buFont typeface="Arial" panose="020B0604020202020204" pitchFamily="34" charset="0"/>
              <a:buNone/>
            </a:pPr>
            <a:r>
              <a:rPr lang="en-US" sz="2000" dirty="0">
                <a:solidFill>
                  <a:schemeClr val="bg1"/>
                </a:solidFill>
              </a:rPr>
              <a:t>?</a:t>
            </a:r>
          </a:p>
        </p:txBody>
      </p:sp>
      <p:sp>
        <p:nvSpPr>
          <p:cNvPr id="10" name="Content Placeholder 5">
            <a:extLst>
              <a:ext uri="{FF2B5EF4-FFF2-40B4-BE49-F238E27FC236}">
                <a16:creationId xmlns:a16="http://schemas.microsoft.com/office/drawing/2014/main" id="{AC343934-3B6A-42EA-D44B-C51B8B9791E8}"/>
              </a:ext>
            </a:extLst>
          </p:cNvPr>
          <p:cNvSpPr txBox="1">
            <a:spLocks/>
          </p:cNvSpPr>
          <p:nvPr/>
        </p:nvSpPr>
        <p:spPr>
          <a:xfrm>
            <a:off x="9202879" y="5022819"/>
            <a:ext cx="1990237" cy="3529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ClrTx/>
              <a:buFont typeface="Arial" panose="020B0604020202020204" pitchFamily="34" charset="0"/>
              <a:buNone/>
            </a:pPr>
            <a:r>
              <a:rPr lang="en-US" sz="2000" dirty="0">
                <a:solidFill>
                  <a:schemeClr val="bg1"/>
                </a:solidFill>
              </a:rPr>
              <a:t>?</a:t>
            </a:r>
          </a:p>
        </p:txBody>
      </p:sp>
      <p:pic>
        <p:nvPicPr>
          <p:cNvPr id="12" name="Google Shape;425;p21" descr="Shape, square&#10;&#10;Description automatically generated">
            <a:extLst>
              <a:ext uri="{FF2B5EF4-FFF2-40B4-BE49-F238E27FC236}">
                <a16:creationId xmlns:a16="http://schemas.microsoft.com/office/drawing/2014/main" id="{4797813F-3A24-3A16-632D-97DF00F43B7E}"/>
              </a:ext>
            </a:extLst>
          </p:cNvPr>
          <p:cNvPicPr preferRelativeResize="0"/>
          <p:nvPr/>
        </p:nvPicPr>
        <p:blipFill rotWithShape="1">
          <a:blip r:embed="rId3">
            <a:alphaModFix/>
          </a:blip>
          <a:srcRect/>
          <a:stretch/>
        </p:blipFill>
        <p:spPr>
          <a:xfrm rot="16200000">
            <a:off x="11111181" y="985998"/>
            <a:ext cx="1007240" cy="823346"/>
          </a:xfrm>
          <a:prstGeom prst="rect">
            <a:avLst/>
          </a:prstGeom>
          <a:noFill/>
          <a:ln>
            <a:noFill/>
          </a:ln>
        </p:spPr>
      </p:pic>
      <p:pic>
        <p:nvPicPr>
          <p:cNvPr id="13" name="Google Shape;331;p19" descr="Icon&#10;&#10;Description automatically generated">
            <a:extLst>
              <a:ext uri="{FF2B5EF4-FFF2-40B4-BE49-F238E27FC236}">
                <a16:creationId xmlns:a16="http://schemas.microsoft.com/office/drawing/2014/main" id="{03831FE2-FD4D-8730-012F-01208404427E}"/>
              </a:ext>
            </a:extLst>
          </p:cNvPr>
          <p:cNvPicPr preferRelativeResize="0"/>
          <p:nvPr/>
        </p:nvPicPr>
        <p:blipFill rotWithShape="1">
          <a:blip r:embed="rId4">
            <a:alphaModFix/>
          </a:blip>
          <a:srcRect/>
          <a:stretch/>
        </p:blipFill>
        <p:spPr>
          <a:xfrm>
            <a:off x="11111179" y="894051"/>
            <a:ext cx="1007241" cy="1007241"/>
          </a:xfrm>
          <a:prstGeom prst="rect">
            <a:avLst/>
          </a:prstGeom>
          <a:noFill/>
          <a:ln>
            <a:noFill/>
          </a:ln>
        </p:spPr>
      </p:pic>
      <p:sp>
        <p:nvSpPr>
          <p:cNvPr id="14" name="TextBox 13">
            <a:extLst>
              <a:ext uri="{FF2B5EF4-FFF2-40B4-BE49-F238E27FC236}">
                <a16:creationId xmlns:a16="http://schemas.microsoft.com/office/drawing/2014/main" id="{82610D65-3BEE-8162-6595-6806F4DE5226}"/>
              </a:ext>
            </a:extLst>
          </p:cNvPr>
          <p:cNvSpPr txBox="1"/>
          <p:nvPr/>
        </p:nvSpPr>
        <p:spPr>
          <a:xfrm>
            <a:off x="3048000" y="3275112"/>
            <a:ext cx="6096000" cy="307777"/>
          </a:xfrm>
          <a:prstGeom prst="rect">
            <a:avLst/>
          </a:prstGeom>
          <a:noFill/>
        </p:spPr>
        <p:txBody>
          <a:bodyPr wrap="square">
            <a:spAutoFit/>
          </a:bodyPr>
          <a:lstStyle/>
          <a:p>
            <a:r>
              <a:rPr lang="en-IE" sz="1400" dirty="0"/>
              <a:t>2</a:t>
            </a:r>
            <a:r>
              <a:rPr lang="en-IE" sz="1400" baseline="30000" dirty="0"/>
              <a:t>nd</a:t>
            </a:r>
            <a:r>
              <a:rPr lang="en-IE" sz="1400" dirty="0"/>
              <a:t> Year </a:t>
            </a:r>
            <a:endParaRPr lang="en-GB" dirty="0"/>
          </a:p>
        </p:txBody>
      </p:sp>
    </p:spTree>
    <p:extLst>
      <p:ext uri="{BB962C8B-B14F-4D97-AF65-F5344CB8AC3E}">
        <p14:creationId xmlns:p14="http://schemas.microsoft.com/office/powerpoint/2010/main" val="612569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a:lnSpc>
                <a:spcPct val="90000"/>
              </a:lnSpc>
              <a:spcBef>
                <a:spcPts val="0"/>
              </a:spcBef>
              <a:spcAft>
                <a:spcPts val="0"/>
              </a:spcAft>
              <a:buClr>
                <a:schemeClr val="lt1"/>
              </a:buClr>
              <a:buSzPts val="1800"/>
              <a:buFont typeface="Arial"/>
              <a:buNone/>
            </a:pPr>
            <a:r>
              <a:rPr lang="en-IE" dirty="0"/>
              <a:t>Unit 3, Activity 3</a:t>
            </a:r>
            <a:endParaRPr dirty="0"/>
          </a:p>
        </p:txBody>
      </p:sp>
      <p:pic>
        <p:nvPicPr>
          <p:cNvPr id="200" name="Google Shape;200;p7" descr="Shape, circle&#10;&#10;Description automatically generated"/>
          <p:cNvPicPr preferRelativeResize="0"/>
          <p:nvPr/>
        </p:nvPicPr>
        <p:blipFill rotWithShape="1">
          <a:blip r:embed="rId3">
            <a:alphaModFix/>
          </a:blip>
          <a:srcRect/>
          <a:stretch/>
        </p:blipFill>
        <p:spPr>
          <a:xfrm>
            <a:off x="633536" y="3883085"/>
            <a:ext cx="2473080" cy="2597029"/>
          </a:xfrm>
          <a:prstGeom prst="rect">
            <a:avLst/>
          </a:prstGeom>
          <a:noFill/>
          <a:ln>
            <a:noFill/>
          </a:ln>
        </p:spPr>
      </p:pic>
      <p:sp>
        <p:nvSpPr>
          <p:cNvPr id="8" name="Google Shape;197;p7">
            <a:extLst>
              <a:ext uri="{FF2B5EF4-FFF2-40B4-BE49-F238E27FC236}">
                <a16:creationId xmlns:a16="http://schemas.microsoft.com/office/drawing/2014/main" id="{B947CB4B-1195-37C6-4441-E71D41793D37}"/>
              </a:ext>
            </a:extLst>
          </p:cNvPr>
          <p:cNvSpPr txBox="1">
            <a:spLocks/>
          </p:cNvSpPr>
          <p:nvPr/>
        </p:nvSpPr>
        <p:spPr>
          <a:xfrm>
            <a:off x="2401998" y="1497954"/>
            <a:ext cx="7532739" cy="1077358"/>
          </a:xfrm>
          <a:prstGeom prst="rect">
            <a:avLst/>
          </a:prstGeom>
          <a:solidFill>
            <a:srgbClr val="01334E"/>
          </a:solid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1pPr>
            <a:lvl2pPr marL="914400" marR="0" lvl="1"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lgn="ctr">
              <a:lnSpc>
                <a:spcPct val="100000"/>
              </a:lnSpc>
              <a:spcBef>
                <a:spcPts val="0"/>
              </a:spcBef>
              <a:buSzPts val="4000"/>
              <a:buNone/>
            </a:pPr>
            <a:r>
              <a:rPr lang="en-GB" sz="4000" kern="100" dirty="0">
                <a:effectLst/>
                <a:latin typeface="+mn-lt"/>
                <a:ea typeface="Aptos" panose="020B0004020202020204" pitchFamily="34" charset="0"/>
                <a:cs typeface="Arial" panose="020B0604020202020204" pitchFamily="34" charset="0"/>
              </a:rPr>
              <a:t>I didn’t see education as a path for me…</a:t>
            </a:r>
          </a:p>
          <a:p>
            <a:pPr marL="0" indent="0" algn="ctr">
              <a:lnSpc>
                <a:spcPct val="100000"/>
              </a:lnSpc>
              <a:spcBef>
                <a:spcPts val="0"/>
              </a:spcBef>
              <a:buSzPts val="4000"/>
              <a:buNone/>
            </a:pPr>
            <a:endParaRPr lang="en-GB" sz="4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None/>
            </a:pPr>
            <a:r>
              <a:rPr lang="en-GB" sz="4000" kern="100" dirty="0">
                <a:effectLst/>
                <a:latin typeface="+mn-lt"/>
                <a:ea typeface="Aptos" panose="020B0004020202020204" pitchFamily="34" charset="0"/>
                <a:cs typeface="Arial" panose="020B0604020202020204" pitchFamily="34" charset="0"/>
              </a:rPr>
              <a:t>Dave - teacher</a:t>
            </a:r>
            <a:endParaRPr lang="en-GB" sz="4000" kern="100" dirty="0">
              <a:latin typeface="+mn-lt"/>
              <a:ea typeface="Aptos" panose="020B0004020202020204" pitchFamily="34" charset="0"/>
              <a:cs typeface="Arial" panose="020B0604020202020204" pitchFamily="34" charset="0"/>
            </a:endParaRPr>
          </a:p>
          <a:p>
            <a:pPr marL="0" indent="0" algn="ctr">
              <a:lnSpc>
                <a:spcPct val="100000"/>
              </a:lnSpc>
              <a:spcBef>
                <a:spcPts val="0"/>
              </a:spcBef>
              <a:buSzPts val="4000"/>
              <a:buFont typeface="Arial"/>
              <a:buNone/>
            </a:pPr>
            <a:endParaRPr lang="en-IE" sz="2000" dirty="0">
              <a:latin typeface="+mn-lt"/>
            </a:endParaRPr>
          </a:p>
        </p:txBody>
      </p:sp>
      <p:pic>
        <p:nvPicPr>
          <p:cNvPr id="4" name="Google Shape;425;p21" descr="Shape, square&#10;&#10;Description automatically generated">
            <a:extLst>
              <a:ext uri="{FF2B5EF4-FFF2-40B4-BE49-F238E27FC236}">
                <a16:creationId xmlns:a16="http://schemas.microsoft.com/office/drawing/2014/main" id="{BF2C6ED1-1F41-4F5C-6217-63CA541AB821}"/>
              </a:ext>
            </a:extLst>
          </p:cNvPr>
          <p:cNvPicPr preferRelativeResize="0"/>
          <p:nvPr/>
        </p:nvPicPr>
        <p:blipFill rotWithShape="1">
          <a:blip r:embed="rId4">
            <a:alphaModFix/>
          </a:blip>
          <a:srcRect/>
          <a:stretch/>
        </p:blipFill>
        <p:spPr>
          <a:xfrm rot="16200000">
            <a:off x="11187290" y="909889"/>
            <a:ext cx="855021" cy="823346"/>
          </a:xfrm>
          <a:prstGeom prst="rect">
            <a:avLst/>
          </a:prstGeom>
          <a:noFill/>
          <a:ln>
            <a:noFill/>
          </a:ln>
        </p:spPr>
      </p:pic>
      <p:pic>
        <p:nvPicPr>
          <p:cNvPr id="13" name="Picture 12" descr="Icon&#10;&#10;Description automatically generated">
            <a:extLst>
              <a:ext uri="{FF2B5EF4-FFF2-40B4-BE49-F238E27FC236}">
                <a16:creationId xmlns:a16="http://schemas.microsoft.com/office/drawing/2014/main" id="{3228F83C-275E-97EF-812B-17B272F51948}"/>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1111179" y="741832"/>
            <a:ext cx="1007241" cy="1007241"/>
          </a:xfrm>
          <a:prstGeom prst="rect">
            <a:avLst/>
          </a:prstGeom>
        </p:spPr>
      </p:pic>
      <p:pic>
        <p:nvPicPr>
          <p:cNvPr id="5" name="Picture 4" descr="Icon&#10;&#10;Description automatically generated">
            <a:extLst>
              <a:ext uri="{FF2B5EF4-FFF2-40B4-BE49-F238E27FC236}">
                <a16:creationId xmlns:a16="http://schemas.microsoft.com/office/drawing/2014/main" id="{A94DF2F3-65FE-9DF7-AF15-126091F8DA4B}"/>
              </a:ext>
            </a:extLst>
          </p:cNvPr>
          <p:cNvPicPr>
            <a:picLocks noChangeAspect="1"/>
          </p:cNvPicPr>
          <p:nvPr/>
        </p:nvPicPr>
        <p:blipFill>
          <a:blip r:embed="rId6"/>
          <a:stretch>
            <a:fillRect/>
          </a:stretch>
        </p:blipFill>
        <p:spPr>
          <a:xfrm>
            <a:off x="902494" y="4260532"/>
            <a:ext cx="1935163" cy="1963738"/>
          </a:xfrm>
          <a:prstGeom prst="rect">
            <a:avLst/>
          </a:prstGeom>
        </p:spPr>
      </p:pic>
      <p:sp>
        <p:nvSpPr>
          <p:cNvPr id="6" name="Google Shape;197;p7">
            <a:extLst>
              <a:ext uri="{FF2B5EF4-FFF2-40B4-BE49-F238E27FC236}">
                <a16:creationId xmlns:a16="http://schemas.microsoft.com/office/drawing/2014/main" id="{ECF49A6C-CEC4-25C6-3989-DBF12D971641}"/>
              </a:ext>
            </a:extLst>
          </p:cNvPr>
          <p:cNvSpPr txBox="1">
            <a:spLocks/>
          </p:cNvSpPr>
          <p:nvPr/>
        </p:nvSpPr>
        <p:spPr>
          <a:xfrm>
            <a:off x="2159792" y="1450131"/>
            <a:ext cx="7742165" cy="1416894"/>
          </a:xfrm>
          <a:prstGeom prst="rect">
            <a:avLst/>
          </a:prstGeom>
          <a:solidFill>
            <a:srgbClr val="01334E"/>
          </a:solid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1pPr>
            <a:lvl2pPr marL="914400" marR="0" lvl="1"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2pPr>
            <a:lvl3pPr marL="1371600" marR="0" lvl="2"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3pPr>
            <a:lvl4pPr marL="1828800" marR="0" lvl="3"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4pPr>
            <a:lvl5pPr marL="2286000" marR="0" lvl="4" indent="-330200" algn="l" rtl="0">
              <a:lnSpc>
                <a:spcPct val="90000"/>
              </a:lnSpc>
              <a:spcBef>
                <a:spcPts val="500"/>
              </a:spcBef>
              <a:spcAft>
                <a:spcPts val="0"/>
              </a:spcAft>
              <a:buClr>
                <a:schemeClr val="lt1"/>
              </a:buClr>
              <a:buSzPts val="1600"/>
              <a:buFont typeface="Arial"/>
              <a:buChar char="•"/>
              <a:defRPr sz="16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marL="0" indent="0" algn="ctr">
              <a:lnSpc>
                <a:spcPct val="100000"/>
              </a:lnSpc>
              <a:spcBef>
                <a:spcPts val="0"/>
              </a:spcBef>
              <a:buSzPts val="4000"/>
              <a:buNone/>
            </a:pPr>
            <a:r>
              <a:rPr lang="en-GB" sz="4000" kern="100" dirty="0">
                <a:effectLst/>
                <a:latin typeface="+mn-lt"/>
                <a:ea typeface="Aptos" panose="020B0004020202020204" pitchFamily="34" charset="0"/>
                <a:cs typeface="Arial" panose="020B0604020202020204" pitchFamily="34" charset="0"/>
              </a:rPr>
              <a:t>You can’t put an old head on young shoulders.</a:t>
            </a:r>
            <a:endParaRPr lang="en-IE" sz="4000" dirty="0">
              <a:latin typeface="+mn-lt"/>
            </a:endParaRPr>
          </a:p>
        </p:txBody>
      </p:sp>
      <p:pic>
        <p:nvPicPr>
          <p:cNvPr id="199" name="Google Shape;199;p7" descr="Icon&#10;&#10;Description automatically generated with low confidence"/>
          <p:cNvPicPr preferRelativeResize="0"/>
          <p:nvPr/>
        </p:nvPicPr>
        <p:blipFill rotWithShape="1">
          <a:blip r:embed="rId7">
            <a:alphaModFix/>
          </a:blip>
          <a:srcRect/>
          <a:stretch/>
        </p:blipFill>
        <p:spPr>
          <a:xfrm rot="10800000">
            <a:off x="9926346" y="1532244"/>
            <a:ext cx="621324" cy="433659"/>
          </a:xfrm>
          <a:prstGeom prst="rect">
            <a:avLst/>
          </a:prstGeom>
          <a:noFill/>
          <a:ln>
            <a:noFill/>
          </a:ln>
        </p:spPr>
      </p:pic>
      <p:pic>
        <p:nvPicPr>
          <p:cNvPr id="198" name="Google Shape;198;p7" descr="Icon&#10;&#10;Description automatically generated with low confidence"/>
          <p:cNvPicPr preferRelativeResize="0"/>
          <p:nvPr/>
        </p:nvPicPr>
        <p:blipFill rotWithShape="1">
          <a:blip r:embed="rId7">
            <a:alphaModFix/>
          </a:blip>
          <a:srcRect/>
          <a:stretch/>
        </p:blipFill>
        <p:spPr>
          <a:xfrm>
            <a:off x="1756285" y="1532244"/>
            <a:ext cx="621324" cy="43365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descr="Shape, square&#10;&#10;Description automatically generated">
            <a:extLst>
              <a:ext uri="{FF2B5EF4-FFF2-40B4-BE49-F238E27FC236}">
                <a16:creationId xmlns:a16="http://schemas.microsoft.com/office/drawing/2014/main" id="{DC7B26CD-7CCF-E917-3721-864778C7D8FC}"/>
              </a:ext>
            </a:extLst>
          </p:cNvPr>
          <p:cNvPicPr>
            <a:picLocks noChangeAspect="1"/>
          </p:cNvPicPr>
          <p:nvPr/>
        </p:nvPicPr>
        <p:blipFill>
          <a:blip r:embed="rId3"/>
          <a:stretch>
            <a:fillRect/>
          </a:stretch>
        </p:blipFill>
        <p:spPr>
          <a:xfrm>
            <a:off x="229705" y="1657351"/>
            <a:ext cx="6113945" cy="3820146"/>
          </a:xfrm>
          <a:prstGeom prst="rect">
            <a:avLst/>
          </a:prstGeom>
        </p:spPr>
      </p:pic>
      <p:sp>
        <p:nvSpPr>
          <p:cNvPr id="18" name="Rectangle 11">
            <a:extLst>
              <a:ext uri="{FF2B5EF4-FFF2-40B4-BE49-F238E27FC236}">
                <a16:creationId xmlns:a16="http://schemas.microsoft.com/office/drawing/2014/main" id="{A776015F-3403-85D5-15E7-34D45570EEF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grpSp>
        <p:nvGrpSpPr>
          <p:cNvPr id="20" name="Group 1">
            <a:extLst>
              <a:ext uri="{FF2B5EF4-FFF2-40B4-BE49-F238E27FC236}">
                <a16:creationId xmlns:a16="http://schemas.microsoft.com/office/drawing/2014/main" id="{5FF462D8-63DA-88AD-0BDC-FF1D40BEB550}"/>
              </a:ext>
            </a:extLst>
          </p:cNvPr>
          <p:cNvGrpSpPr>
            <a:grpSpLocks/>
          </p:cNvGrpSpPr>
          <p:nvPr/>
        </p:nvGrpSpPr>
        <p:grpSpPr bwMode="auto">
          <a:xfrm>
            <a:off x="6606692" y="214312"/>
            <a:ext cx="5044960" cy="6429375"/>
            <a:chOff x="441" y="1624"/>
            <a:chExt cx="11124" cy="12312"/>
          </a:xfrm>
        </p:grpSpPr>
        <p:sp>
          <p:nvSpPr>
            <p:cNvPr id="21" name="Text Box 10">
              <a:extLst>
                <a:ext uri="{FF2B5EF4-FFF2-40B4-BE49-F238E27FC236}">
                  <a16:creationId xmlns:a16="http://schemas.microsoft.com/office/drawing/2014/main" id="{2860CEB0-DCDC-2F50-27D1-334800A5F239}"/>
                </a:ext>
              </a:extLst>
            </p:cNvPr>
            <p:cNvSpPr txBox="1">
              <a:spLocks noChangeArrowheads="1"/>
            </p:cNvSpPr>
            <p:nvPr/>
          </p:nvSpPr>
          <p:spPr bwMode="auto">
            <a:xfrm>
              <a:off x="4221" y="162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2925" y="-1061"/>
                    <a:pt x="6981" y="723"/>
                    <a:pt x="10000" y="0"/>
                  </a:cubicBezTo>
                  <a:cubicBezTo>
                    <a:pt x="10821" y="3644"/>
                    <a:pt x="9598" y="5240"/>
                    <a:pt x="10000" y="10000"/>
                  </a:cubicBezTo>
                  <a:cubicBezTo>
                    <a:pt x="7616" y="10624"/>
                    <a:pt x="4440" y="8961"/>
                    <a:pt x="0" y="10000"/>
                  </a:cubicBezTo>
                  <a:cubicBezTo>
                    <a:pt x="-497" y="6908"/>
                    <a:pt x="1063" y="4918"/>
                    <a:pt x="0" y="0"/>
                  </a:cubicBezTo>
                  <a:close/>
                </a:path>
                <a:path w="10000" h="10000" stroke="0" extrusionOk="0">
                  <a:moveTo>
                    <a:pt x="0" y="0"/>
                  </a:moveTo>
                  <a:cubicBezTo>
                    <a:pt x="2720" y="-74"/>
                    <a:pt x="5205" y="570"/>
                    <a:pt x="10000" y="0"/>
                  </a:cubicBezTo>
                  <a:cubicBezTo>
                    <a:pt x="10506" y="3809"/>
                    <a:pt x="9926" y="7954"/>
                    <a:pt x="10000" y="10000"/>
                  </a:cubicBezTo>
                  <a:cubicBezTo>
                    <a:pt x="7833" y="10531"/>
                    <a:pt x="2754" y="9415"/>
                    <a:pt x="0" y="10000"/>
                  </a:cubicBezTo>
                  <a:cubicBezTo>
                    <a:pt x="-466" y="7876"/>
                    <a:pt x="116" y="2080"/>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455795977">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IE" altLang="en-US" sz="1800" b="1" dirty="0">
                  <a:solidFill>
                    <a:srgbClr val="5DC973"/>
                  </a:solidFill>
                  <a:latin typeface="+mn-lt"/>
                  <a:ea typeface="Calibri" panose="020F0502020204030204" pitchFamily="34" charset="0"/>
                  <a:cs typeface="Times New Roman" panose="02020603050405020304" pitchFamily="18" charset="0"/>
                </a:rPr>
                <a:t>1</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25" name="Text Box 9">
              <a:extLst>
                <a:ext uri="{FF2B5EF4-FFF2-40B4-BE49-F238E27FC236}">
                  <a16:creationId xmlns:a16="http://schemas.microsoft.com/office/drawing/2014/main" id="{569C3139-4C48-C656-0460-E4291B3C1582}"/>
                </a:ext>
              </a:extLst>
            </p:cNvPr>
            <p:cNvSpPr txBox="1">
              <a:spLocks noChangeArrowheads="1"/>
            </p:cNvSpPr>
            <p:nvPr/>
          </p:nvSpPr>
          <p:spPr bwMode="auto">
            <a:xfrm>
              <a:off x="2241" y="414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3879" y="-577"/>
                    <a:pt x="7270" y="989"/>
                    <a:pt x="10000" y="0"/>
                  </a:cubicBezTo>
                  <a:cubicBezTo>
                    <a:pt x="10408" y="4788"/>
                    <a:pt x="9199" y="5167"/>
                    <a:pt x="10000" y="10000"/>
                  </a:cubicBezTo>
                  <a:cubicBezTo>
                    <a:pt x="5907" y="10366"/>
                    <a:pt x="4645" y="9188"/>
                    <a:pt x="0" y="10000"/>
                  </a:cubicBezTo>
                  <a:cubicBezTo>
                    <a:pt x="-288" y="5018"/>
                    <a:pt x="39" y="4259"/>
                    <a:pt x="0" y="0"/>
                  </a:cubicBezTo>
                  <a:close/>
                </a:path>
                <a:path w="10000" h="10000" stroke="0" extrusionOk="0">
                  <a:moveTo>
                    <a:pt x="0" y="0"/>
                  </a:moveTo>
                  <a:cubicBezTo>
                    <a:pt x="4654" y="-943"/>
                    <a:pt x="5198" y="958"/>
                    <a:pt x="10000" y="0"/>
                  </a:cubicBezTo>
                  <a:cubicBezTo>
                    <a:pt x="10583" y="2420"/>
                    <a:pt x="9468" y="7928"/>
                    <a:pt x="10000" y="10000"/>
                  </a:cubicBezTo>
                  <a:cubicBezTo>
                    <a:pt x="6046" y="10788"/>
                    <a:pt x="2066" y="9641"/>
                    <a:pt x="0" y="10000"/>
                  </a:cubicBezTo>
                  <a:cubicBezTo>
                    <a:pt x="-942" y="5270"/>
                    <a:pt x="142" y="4160"/>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2142725098">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800" b="1" i="0" u="none" strike="noStrike" cap="none" normalizeH="0" baseline="0" dirty="0">
                  <a:ln>
                    <a:noFill/>
                  </a:ln>
                  <a:solidFill>
                    <a:srgbClr val="5DC973"/>
                  </a:solidFill>
                  <a:effectLst/>
                  <a:latin typeface="+mn-lt"/>
                  <a:ea typeface="Calibri" panose="020F0502020204030204" pitchFamily="34" charset="0"/>
                  <a:cs typeface="Times New Roman" panose="02020603050405020304" pitchFamily="18" charset="0"/>
                </a:rPr>
                <a:t>2</a:t>
              </a:r>
              <a:endParaRPr kumimoji="0" lang="en-IE" altLang="en-US" sz="1800" b="0" i="0" u="none" strike="noStrike" cap="none" normalizeH="0" baseline="0" dirty="0">
                <a:ln>
                  <a:noFill/>
                </a:ln>
                <a:solidFill>
                  <a:srgbClr val="5DC973"/>
                </a:solidFill>
                <a:effectLst/>
                <a:latin typeface="+mn-lt"/>
              </a:endParaRPr>
            </a:p>
          </p:txBody>
        </p:sp>
        <p:sp>
          <p:nvSpPr>
            <p:cNvPr id="26" name="Text Box 8">
              <a:extLst>
                <a:ext uri="{FF2B5EF4-FFF2-40B4-BE49-F238E27FC236}">
                  <a16:creationId xmlns:a16="http://schemas.microsoft.com/office/drawing/2014/main" id="{48EBCB68-3F42-831C-04CB-A1D38D05351F}"/>
                </a:ext>
              </a:extLst>
            </p:cNvPr>
            <p:cNvSpPr txBox="1">
              <a:spLocks noChangeArrowheads="1"/>
            </p:cNvSpPr>
            <p:nvPr/>
          </p:nvSpPr>
          <p:spPr bwMode="auto">
            <a:xfrm>
              <a:off x="8001" y="666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4165" y="-1038"/>
                    <a:pt x="5977" y="1064"/>
                    <a:pt x="10000" y="0"/>
                  </a:cubicBezTo>
                  <a:cubicBezTo>
                    <a:pt x="10245" y="4243"/>
                    <a:pt x="9670" y="5514"/>
                    <a:pt x="10000" y="10000"/>
                  </a:cubicBezTo>
                  <a:cubicBezTo>
                    <a:pt x="5395" y="10468"/>
                    <a:pt x="2555" y="9785"/>
                    <a:pt x="0" y="10000"/>
                  </a:cubicBezTo>
                  <a:cubicBezTo>
                    <a:pt x="-212" y="5573"/>
                    <a:pt x="410" y="3546"/>
                    <a:pt x="0" y="0"/>
                  </a:cubicBezTo>
                  <a:close/>
                </a:path>
                <a:path w="10000" h="10000" stroke="0" extrusionOk="0">
                  <a:moveTo>
                    <a:pt x="0" y="0"/>
                  </a:moveTo>
                  <a:cubicBezTo>
                    <a:pt x="4456" y="-1123"/>
                    <a:pt x="6839" y="1085"/>
                    <a:pt x="10000" y="0"/>
                  </a:cubicBezTo>
                  <a:cubicBezTo>
                    <a:pt x="11114" y="2450"/>
                    <a:pt x="9633" y="6281"/>
                    <a:pt x="10000" y="10000"/>
                  </a:cubicBezTo>
                  <a:cubicBezTo>
                    <a:pt x="5293" y="11150"/>
                    <a:pt x="3693" y="9574"/>
                    <a:pt x="0" y="10000"/>
                  </a:cubicBezTo>
                  <a:cubicBezTo>
                    <a:pt x="-511" y="7825"/>
                    <a:pt x="406" y="2110"/>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2929721881">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IE" altLang="en-US" sz="1800" b="1" dirty="0">
                  <a:solidFill>
                    <a:srgbClr val="5DC973"/>
                  </a:solidFill>
                  <a:latin typeface="+mn-lt"/>
                  <a:ea typeface="Calibri" panose="020F0502020204030204" pitchFamily="34" charset="0"/>
                  <a:cs typeface="Times New Roman" panose="02020603050405020304" pitchFamily="18" charset="0"/>
                </a:rPr>
                <a:t>3</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27" name="Text Box 7">
              <a:extLst>
                <a:ext uri="{FF2B5EF4-FFF2-40B4-BE49-F238E27FC236}">
                  <a16:creationId xmlns:a16="http://schemas.microsoft.com/office/drawing/2014/main" id="{99D2CB7F-45C0-2AE7-8F80-8FD5DC02EC9C}"/>
                </a:ext>
              </a:extLst>
            </p:cNvPr>
            <p:cNvSpPr txBox="1">
              <a:spLocks noChangeArrowheads="1"/>
            </p:cNvSpPr>
            <p:nvPr/>
          </p:nvSpPr>
          <p:spPr bwMode="auto">
            <a:xfrm>
              <a:off x="441" y="666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3944" y="-304"/>
                    <a:pt x="5263" y="1116"/>
                    <a:pt x="10000" y="0"/>
                  </a:cubicBezTo>
                  <a:cubicBezTo>
                    <a:pt x="10895" y="2247"/>
                    <a:pt x="9582" y="7216"/>
                    <a:pt x="10000" y="10000"/>
                  </a:cubicBezTo>
                  <a:cubicBezTo>
                    <a:pt x="7548" y="10900"/>
                    <a:pt x="4241" y="8838"/>
                    <a:pt x="0" y="10000"/>
                  </a:cubicBezTo>
                  <a:cubicBezTo>
                    <a:pt x="-1021" y="5295"/>
                    <a:pt x="41" y="3975"/>
                    <a:pt x="0" y="0"/>
                  </a:cubicBezTo>
                  <a:close/>
                </a:path>
                <a:path w="10000" h="10000" stroke="0" extrusionOk="0">
                  <a:moveTo>
                    <a:pt x="0" y="0"/>
                  </a:moveTo>
                  <a:cubicBezTo>
                    <a:pt x="2343" y="-177"/>
                    <a:pt x="5830" y="75"/>
                    <a:pt x="10000" y="0"/>
                  </a:cubicBezTo>
                  <a:cubicBezTo>
                    <a:pt x="10331" y="4805"/>
                    <a:pt x="9282" y="7334"/>
                    <a:pt x="10000" y="10000"/>
                  </a:cubicBezTo>
                  <a:cubicBezTo>
                    <a:pt x="6368" y="10546"/>
                    <a:pt x="2155" y="9526"/>
                    <a:pt x="0" y="10000"/>
                  </a:cubicBezTo>
                  <a:cubicBezTo>
                    <a:pt x="-144" y="6107"/>
                    <a:pt x="585" y="3310"/>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280408893">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IE" altLang="en-US" sz="1800" b="1" dirty="0">
                  <a:solidFill>
                    <a:srgbClr val="5DC973"/>
                  </a:solidFill>
                  <a:latin typeface="+mn-lt"/>
                  <a:ea typeface="Calibri" panose="020F0502020204030204" pitchFamily="34" charset="0"/>
                  <a:cs typeface="Times New Roman" panose="02020603050405020304" pitchFamily="18" charset="0"/>
                </a:rPr>
                <a:t>3</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28" name="Text Box 6">
              <a:extLst>
                <a:ext uri="{FF2B5EF4-FFF2-40B4-BE49-F238E27FC236}">
                  <a16:creationId xmlns:a16="http://schemas.microsoft.com/office/drawing/2014/main" id="{AA03E854-BD6F-0826-6491-5B88F427BA7F}"/>
                </a:ext>
              </a:extLst>
            </p:cNvPr>
            <p:cNvSpPr txBox="1">
              <a:spLocks noChangeArrowheads="1"/>
            </p:cNvSpPr>
            <p:nvPr/>
          </p:nvSpPr>
          <p:spPr bwMode="auto">
            <a:xfrm>
              <a:off x="4221" y="666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2396" y="-561"/>
                    <a:pt x="5597" y="814"/>
                    <a:pt x="10000" y="0"/>
                  </a:cubicBezTo>
                  <a:cubicBezTo>
                    <a:pt x="10482" y="2814"/>
                    <a:pt x="9930" y="7857"/>
                    <a:pt x="10000" y="10000"/>
                  </a:cubicBezTo>
                  <a:cubicBezTo>
                    <a:pt x="6520" y="10880"/>
                    <a:pt x="2997" y="9669"/>
                    <a:pt x="0" y="10000"/>
                  </a:cubicBezTo>
                  <a:cubicBezTo>
                    <a:pt x="-279" y="6370"/>
                    <a:pt x="819" y="4355"/>
                    <a:pt x="0" y="0"/>
                  </a:cubicBezTo>
                  <a:close/>
                </a:path>
                <a:path w="10000" h="10000" stroke="0" extrusionOk="0">
                  <a:moveTo>
                    <a:pt x="0" y="0"/>
                  </a:moveTo>
                  <a:cubicBezTo>
                    <a:pt x="4613" y="-514"/>
                    <a:pt x="7553" y="408"/>
                    <a:pt x="10000" y="0"/>
                  </a:cubicBezTo>
                  <a:cubicBezTo>
                    <a:pt x="10287" y="3569"/>
                    <a:pt x="9605" y="5872"/>
                    <a:pt x="10000" y="10000"/>
                  </a:cubicBezTo>
                  <a:cubicBezTo>
                    <a:pt x="7105" y="11042"/>
                    <a:pt x="3562" y="9427"/>
                    <a:pt x="0" y="10000"/>
                  </a:cubicBezTo>
                  <a:cubicBezTo>
                    <a:pt x="-140" y="5219"/>
                    <a:pt x="670" y="2716"/>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3026527505">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IE" altLang="en-US" sz="1800" b="1" dirty="0">
                  <a:solidFill>
                    <a:srgbClr val="5DC973"/>
                  </a:solidFill>
                  <a:latin typeface="+mn-lt"/>
                  <a:ea typeface="Calibri" panose="020F0502020204030204" pitchFamily="34" charset="0"/>
                  <a:cs typeface="Times New Roman" panose="02020603050405020304" pitchFamily="18" charset="0"/>
                </a:rPr>
                <a:t>3</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29" name="Text Box 5">
              <a:extLst>
                <a:ext uri="{FF2B5EF4-FFF2-40B4-BE49-F238E27FC236}">
                  <a16:creationId xmlns:a16="http://schemas.microsoft.com/office/drawing/2014/main" id="{358A7D08-7960-8A0A-228F-1195A9631925}"/>
                </a:ext>
              </a:extLst>
            </p:cNvPr>
            <p:cNvSpPr txBox="1">
              <a:spLocks noChangeArrowheads="1"/>
            </p:cNvSpPr>
            <p:nvPr/>
          </p:nvSpPr>
          <p:spPr bwMode="auto">
            <a:xfrm>
              <a:off x="6201" y="414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4613" y="-868"/>
                    <a:pt x="7128" y="1111"/>
                    <a:pt x="10000" y="0"/>
                  </a:cubicBezTo>
                  <a:cubicBezTo>
                    <a:pt x="10941" y="3106"/>
                    <a:pt x="9176" y="5894"/>
                    <a:pt x="10000" y="10000"/>
                  </a:cubicBezTo>
                  <a:cubicBezTo>
                    <a:pt x="6113" y="10008"/>
                    <a:pt x="2691" y="9827"/>
                    <a:pt x="0" y="10000"/>
                  </a:cubicBezTo>
                  <a:cubicBezTo>
                    <a:pt x="-1115" y="7856"/>
                    <a:pt x="442" y="3156"/>
                    <a:pt x="0" y="0"/>
                  </a:cubicBezTo>
                  <a:close/>
                </a:path>
                <a:path w="10000" h="10000" stroke="0" extrusionOk="0">
                  <a:moveTo>
                    <a:pt x="0" y="0"/>
                  </a:moveTo>
                  <a:cubicBezTo>
                    <a:pt x="2850" y="-187"/>
                    <a:pt x="7769" y="51"/>
                    <a:pt x="10000" y="0"/>
                  </a:cubicBezTo>
                  <a:cubicBezTo>
                    <a:pt x="10450" y="3328"/>
                    <a:pt x="9700" y="5482"/>
                    <a:pt x="10000" y="10000"/>
                  </a:cubicBezTo>
                  <a:cubicBezTo>
                    <a:pt x="6871" y="10202"/>
                    <a:pt x="2269" y="9618"/>
                    <a:pt x="0" y="10000"/>
                  </a:cubicBezTo>
                  <a:cubicBezTo>
                    <a:pt x="-960" y="5191"/>
                    <a:pt x="261" y="2522"/>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2623211928">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800" b="1" i="0" u="none" strike="noStrike" cap="none" normalizeH="0" baseline="0" dirty="0">
                  <a:ln>
                    <a:noFill/>
                  </a:ln>
                  <a:solidFill>
                    <a:srgbClr val="5DC973"/>
                  </a:solidFill>
                  <a:effectLst/>
                  <a:latin typeface="+mn-lt"/>
                  <a:ea typeface="Calibri" panose="020F0502020204030204" pitchFamily="34" charset="0"/>
                  <a:cs typeface="Times New Roman" panose="02020603050405020304" pitchFamily="18" charset="0"/>
                </a:rPr>
                <a:t>2</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30" name="Text Box 4">
              <a:extLst>
                <a:ext uri="{FF2B5EF4-FFF2-40B4-BE49-F238E27FC236}">
                  <a16:creationId xmlns:a16="http://schemas.microsoft.com/office/drawing/2014/main" id="{0197BA79-0D52-6AA9-F2C6-33615329F336}"/>
                </a:ext>
              </a:extLst>
            </p:cNvPr>
            <p:cNvSpPr txBox="1">
              <a:spLocks noChangeArrowheads="1"/>
            </p:cNvSpPr>
            <p:nvPr/>
          </p:nvSpPr>
          <p:spPr bwMode="auto">
            <a:xfrm>
              <a:off x="4221" y="1170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4282" y="-428"/>
                    <a:pt x="6509" y="97"/>
                    <a:pt x="10000" y="0"/>
                  </a:cubicBezTo>
                  <a:cubicBezTo>
                    <a:pt x="11064" y="4470"/>
                    <a:pt x="9313" y="7990"/>
                    <a:pt x="10000" y="10000"/>
                  </a:cubicBezTo>
                  <a:cubicBezTo>
                    <a:pt x="7025" y="10157"/>
                    <a:pt x="4627" y="9958"/>
                    <a:pt x="0" y="10000"/>
                  </a:cubicBezTo>
                  <a:cubicBezTo>
                    <a:pt x="-628" y="7392"/>
                    <a:pt x="309" y="4345"/>
                    <a:pt x="0" y="0"/>
                  </a:cubicBezTo>
                  <a:close/>
                </a:path>
                <a:path w="10000" h="10000" stroke="0" extrusionOk="0">
                  <a:moveTo>
                    <a:pt x="0" y="0"/>
                  </a:moveTo>
                  <a:cubicBezTo>
                    <a:pt x="4626" y="-481"/>
                    <a:pt x="7573" y="21"/>
                    <a:pt x="10000" y="0"/>
                  </a:cubicBezTo>
                  <a:cubicBezTo>
                    <a:pt x="10914" y="2844"/>
                    <a:pt x="8943" y="7073"/>
                    <a:pt x="10000" y="10000"/>
                  </a:cubicBezTo>
                  <a:cubicBezTo>
                    <a:pt x="7693" y="10155"/>
                    <a:pt x="3524" y="8866"/>
                    <a:pt x="0" y="10000"/>
                  </a:cubicBezTo>
                  <a:cubicBezTo>
                    <a:pt x="-360" y="6975"/>
                    <a:pt x="1122" y="4084"/>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682683119">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IE" altLang="en-US" sz="1800" b="1" dirty="0">
                  <a:solidFill>
                    <a:srgbClr val="5DC973"/>
                  </a:solidFill>
                  <a:latin typeface="+mn-lt"/>
                  <a:ea typeface="Calibri" panose="020F0502020204030204" pitchFamily="34" charset="0"/>
                  <a:cs typeface="Times New Roman" panose="02020603050405020304" pitchFamily="18" charset="0"/>
                </a:rPr>
                <a:t>5</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31" name="Text Box 3">
              <a:extLst>
                <a:ext uri="{FF2B5EF4-FFF2-40B4-BE49-F238E27FC236}">
                  <a16:creationId xmlns:a16="http://schemas.microsoft.com/office/drawing/2014/main" id="{A19120D7-7C9B-ABBC-B45D-F34E59A2D9D3}"/>
                </a:ext>
              </a:extLst>
            </p:cNvPr>
            <p:cNvSpPr txBox="1">
              <a:spLocks noChangeArrowheads="1"/>
            </p:cNvSpPr>
            <p:nvPr/>
          </p:nvSpPr>
          <p:spPr bwMode="auto">
            <a:xfrm>
              <a:off x="6381" y="918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4877" y="-661"/>
                    <a:pt x="5883" y="639"/>
                    <a:pt x="10000" y="0"/>
                  </a:cubicBezTo>
                  <a:cubicBezTo>
                    <a:pt x="10850" y="4362"/>
                    <a:pt x="9080" y="5610"/>
                    <a:pt x="10000" y="10000"/>
                  </a:cubicBezTo>
                  <a:cubicBezTo>
                    <a:pt x="7208" y="10535"/>
                    <a:pt x="3767" y="9492"/>
                    <a:pt x="0" y="10000"/>
                  </a:cubicBezTo>
                  <a:cubicBezTo>
                    <a:pt x="-744" y="7714"/>
                    <a:pt x="1083" y="4239"/>
                    <a:pt x="0" y="0"/>
                  </a:cubicBezTo>
                  <a:close/>
                </a:path>
                <a:path w="10000" h="10000" stroke="0" extrusionOk="0">
                  <a:moveTo>
                    <a:pt x="0" y="0"/>
                  </a:moveTo>
                  <a:cubicBezTo>
                    <a:pt x="3030" y="-150"/>
                    <a:pt x="6223" y="425"/>
                    <a:pt x="10000" y="0"/>
                  </a:cubicBezTo>
                  <a:cubicBezTo>
                    <a:pt x="11108" y="4646"/>
                    <a:pt x="9252" y="6900"/>
                    <a:pt x="10000" y="10000"/>
                  </a:cubicBezTo>
                  <a:cubicBezTo>
                    <a:pt x="6287" y="10465"/>
                    <a:pt x="3674" y="8915"/>
                    <a:pt x="0" y="10000"/>
                  </a:cubicBezTo>
                  <a:cubicBezTo>
                    <a:pt x="-997" y="7245"/>
                    <a:pt x="1084" y="3295"/>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2213742608">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800" b="1" i="0" u="none" strike="noStrike" cap="none" normalizeH="0" baseline="0" dirty="0">
                  <a:ln>
                    <a:noFill/>
                  </a:ln>
                  <a:solidFill>
                    <a:srgbClr val="5DC973"/>
                  </a:solidFill>
                  <a:effectLst/>
                  <a:latin typeface="+mn-lt"/>
                  <a:ea typeface="Calibri" panose="020F0502020204030204" pitchFamily="34" charset="0"/>
                  <a:cs typeface="Times New Roman" panose="02020603050405020304" pitchFamily="18" charset="0"/>
                </a:rPr>
                <a:t>4</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sp>
          <p:nvSpPr>
            <p:cNvPr id="32" name="Text Box 2">
              <a:extLst>
                <a:ext uri="{FF2B5EF4-FFF2-40B4-BE49-F238E27FC236}">
                  <a16:creationId xmlns:a16="http://schemas.microsoft.com/office/drawing/2014/main" id="{0A771ED7-12E4-EF44-9E62-B0674C2C9864}"/>
                </a:ext>
              </a:extLst>
            </p:cNvPr>
            <p:cNvSpPr txBox="1">
              <a:spLocks noChangeArrowheads="1"/>
            </p:cNvSpPr>
            <p:nvPr/>
          </p:nvSpPr>
          <p:spPr bwMode="auto">
            <a:xfrm>
              <a:off x="2421" y="9184"/>
              <a:ext cx="3564" cy="2232"/>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2691" y="-504"/>
                    <a:pt x="5653" y="703"/>
                    <a:pt x="10000" y="0"/>
                  </a:cubicBezTo>
                  <a:cubicBezTo>
                    <a:pt x="11101" y="3777"/>
                    <a:pt x="9847" y="6120"/>
                    <a:pt x="10000" y="10000"/>
                  </a:cubicBezTo>
                  <a:cubicBezTo>
                    <a:pt x="6373" y="10767"/>
                    <a:pt x="2891" y="9783"/>
                    <a:pt x="0" y="10000"/>
                  </a:cubicBezTo>
                  <a:cubicBezTo>
                    <a:pt x="-952" y="5618"/>
                    <a:pt x="859" y="3578"/>
                    <a:pt x="0" y="0"/>
                  </a:cubicBezTo>
                  <a:close/>
                </a:path>
                <a:path w="10000" h="10000" stroke="0" extrusionOk="0">
                  <a:moveTo>
                    <a:pt x="0" y="0"/>
                  </a:moveTo>
                  <a:cubicBezTo>
                    <a:pt x="3721" y="-1086"/>
                    <a:pt x="7586" y="459"/>
                    <a:pt x="10000" y="0"/>
                  </a:cubicBezTo>
                  <a:cubicBezTo>
                    <a:pt x="10776" y="2534"/>
                    <a:pt x="8862" y="5172"/>
                    <a:pt x="10000" y="10000"/>
                  </a:cubicBezTo>
                  <a:cubicBezTo>
                    <a:pt x="5531" y="11076"/>
                    <a:pt x="4983" y="8992"/>
                    <a:pt x="0" y="10000"/>
                  </a:cubicBezTo>
                  <a:cubicBezTo>
                    <a:pt x="-1125" y="6500"/>
                    <a:pt x="675" y="3136"/>
                    <a:pt x="0" y="0"/>
                  </a:cubicBezTo>
                  <a:close/>
                </a:path>
              </a:pathLst>
            </a:custGeom>
            <a:solidFill>
              <a:srgbClr val="FFFFFF"/>
            </a:solidFill>
            <a:ln w="9525">
              <a:solidFill>
                <a:srgbClr val="FF826A"/>
              </a:solidFill>
              <a:miter lim="800000"/>
              <a:headEnd/>
              <a:tailEnd/>
              <a:extLst>
                <a:ext uri="{C807C97D-BFC1-408E-A445-0C87EB9F89A2}">
                  <ask:lineSketchStyleProps xmlns:ask="http://schemas.microsoft.com/office/drawing/2018/sketchyshapes" sd="2374763277">
                    <a:prstGeom prst="rect">
                      <a:avLst/>
                    </a:prstGeom>
                    <ask:type>
                      <ask:lineSketchScribble/>
                    </ask:type>
                  </ask:lineSketchStyleProps>
                </a:ext>
              </a:extLst>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IE" altLang="en-US" sz="1800" b="1" i="0" u="none" strike="noStrike" cap="none" normalizeH="0" baseline="0" dirty="0">
                  <a:ln>
                    <a:noFill/>
                  </a:ln>
                  <a:solidFill>
                    <a:srgbClr val="5DC973"/>
                  </a:solidFill>
                  <a:effectLst/>
                  <a:latin typeface="+mn-lt"/>
                  <a:ea typeface="Calibri" panose="020F0502020204030204" pitchFamily="34" charset="0"/>
                  <a:cs typeface="Times New Roman" panose="02020603050405020304" pitchFamily="18" charset="0"/>
                </a:rPr>
                <a:t>4</a:t>
              </a:r>
              <a:endParaRPr kumimoji="0" lang="en-IE" altLang="en-US" sz="1800" b="0" i="0" u="none" strike="noStrike" cap="none" normalizeH="0" baseline="0" dirty="0">
                <a:ln>
                  <a:noFill/>
                </a:ln>
                <a:solidFill>
                  <a:srgbClr val="5DC973"/>
                </a:solidFill>
                <a:effectLst/>
                <a:latin typeface="Arial" panose="020B0604020202020204" pitchFamily="34" charset="0"/>
              </a:endParaRPr>
            </a:p>
          </p:txBody>
        </p:sp>
      </p:grpSp>
      <p:sp>
        <p:nvSpPr>
          <p:cNvPr id="35" name="Google Shape;196;p7">
            <a:extLst>
              <a:ext uri="{FF2B5EF4-FFF2-40B4-BE49-F238E27FC236}">
                <a16:creationId xmlns:a16="http://schemas.microsoft.com/office/drawing/2014/main" id="{DB74FD6C-21EB-AA19-1487-2AA597547468}"/>
              </a:ext>
            </a:extLst>
          </p:cNvPr>
          <p:cNvSpPr txBox="1">
            <a:spLocks/>
          </p:cNvSpPr>
          <p:nvPr/>
        </p:nvSpPr>
        <p:spPr>
          <a:xfrm>
            <a:off x="356287" y="328054"/>
            <a:ext cx="2815538" cy="457200"/>
          </a:xfrm>
          <a:prstGeom prst="rect">
            <a:avLst/>
          </a:prstGeom>
          <a:noFill/>
          <a:ln>
            <a:noFill/>
          </a:ln>
        </p:spPr>
        <p:txBody>
          <a:bodyPr spcFirstLastPara="1" wrap="square" lIns="91425" tIns="45700" rIns="91425" bIns="45700" anchor="ctr" anchorCtr="0">
            <a:normAutofit/>
          </a:bodyPr>
          <a:lstStyle>
            <a:lvl1pPr algn="l" defTabSz="914400" rtl="0" eaLnBrk="1" latinLnBrk="0" hangingPunct="1">
              <a:lnSpc>
                <a:spcPct val="90000"/>
              </a:lnSpc>
              <a:spcBef>
                <a:spcPct val="0"/>
              </a:spcBef>
              <a:buNone/>
              <a:defRPr sz="4400" b="1" i="0" kern="1200">
                <a:solidFill>
                  <a:schemeClr val="tx1"/>
                </a:solidFill>
                <a:latin typeface="Arial Black" panose="020B0604020202020204" pitchFamily="34" charset="0"/>
                <a:ea typeface="+mj-ea"/>
                <a:cs typeface="Arial Black" panose="020B0604020202020204" pitchFamily="34" charset="0"/>
              </a:defRPr>
            </a:lvl1pPr>
          </a:lstStyle>
          <a:p>
            <a:pPr>
              <a:spcBef>
                <a:spcPts val="0"/>
              </a:spcBef>
              <a:buClr>
                <a:schemeClr val="lt1"/>
              </a:buClr>
              <a:buSzPts val="1800"/>
              <a:buFont typeface="Arial"/>
              <a:buNone/>
            </a:pPr>
            <a:r>
              <a:rPr lang="en-IE" sz="1800" dirty="0">
                <a:solidFill>
                  <a:schemeClr val="bg1"/>
                </a:solidFill>
                <a:latin typeface="+mn-lt"/>
              </a:rPr>
              <a:t>Unit 3, Activity 3</a:t>
            </a:r>
          </a:p>
        </p:txBody>
      </p:sp>
      <p:pic>
        <p:nvPicPr>
          <p:cNvPr id="38" name="Picture 37">
            <a:extLst>
              <a:ext uri="{FF2B5EF4-FFF2-40B4-BE49-F238E27FC236}">
                <a16:creationId xmlns:a16="http://schemas.microsoft.com/office/drawing/2014/main" id="{E1653B00-BB43-30CD-7B60-6000885FE584}"/>
              </a:ext>
            </a:extLst>
          </p:cNvPr>
          <p:cNvPicPr>
            <a:picLocks noChangeAspect="1"/>
          </p:cNvPicPr>
          <p:nvPr/>
        </p:nvPicPr>
        <p:blipFill>
          <a:blip r:embed="rId4"/>
          <a:srcRect/>
          <a:stretch/>
        </p:blipFill>
        <p:spPr>
          <a:xfrm>
            <a:off x="404037" y="3031814"/>
            <a:ext cx="1931300" cy="1958666"/>
          </a:xfrm>
          <a:prstGeom prst="rect">
            <a:avLst/>
          </a:prstGeom>
        </p:spPr>
      </p:pic>
      <p:pic>
        <p:nvPicPr>
          <p:cNvPr id="40" name="Graphic 39" descr="Schoolhouse with solid fill">
            <a:extLst>
              <a:ext uri="{FF2B5EF4-FFF2-40B4-BE49-F238E27FC236}">
                <a16:creationId xmlns:a16="http://schemas.microsoft.com/office/drawing/2014/main" id="{DE874D0E-E91E-2F65-F1DF-FA7E7B175DC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892409" y="1007241"/>
            <a:ext cx="4769644" cy="4769644"/>
          </a:xfrm>
          <a:prstGeom prst="rect">
            <a:avLst/>
          </a:prstGeom>
        </p:spPr>
      </p:pic>
      <p:pic>
        <p:nvPicPr>
          <p:cNvPr id="9" name="Google Shape;425;p21" descr="Shape, square&#10;&#10;Description automatically generated">
            <a:extLst>
              <a:ext uri="{FF2B5EF4-FFF2-40B4-BE49-F238E27FC236}">
                <a16:creationId xmlns:a16="http://schemas.microsoft.com/office/drawing/2014/main" id="{603BC3DA-0F80-0A72-5866-836A3362C018}"/>
              </a:ext>
            </a:extLst>
          </p:cNvPr>
          <p:cNvPicPr preferRelativeResize="0"/>
          <p:nvPr/>
        </p:nvPicPr>
        <p:blipFill rotWithShape="1">
          <a:blip r:embed="rId3">
            <a:alphaModFix/>
          </a:blip>
          <a:srcRect/>
          <a:stretch/>
        </p:blipFill>
        <p:spPr>
          <a:xfrm rot="16200000">
            <a:off x="10936723" y="416040"/>
            <a:ext cx="1403842" cy="823346"/>
          </a:xfrm>
          <a:prstGeom prst="rect">
            <a:avLst/>
          </a:prstGeom>
          <a:noFill/>
          <a:ln>
            <a:noFill/>
          </a:ln>
        </p:spPr>
      </p:pic>
      <p:grpSp>
        <p:nvGrpSpPr>
          <p:cNvPr id="10" name="Group 9">
            <a:extLst>
              <a:ext uri="{FF2B5EF4-FFF2-40B4-BE49-F238E27FC236}">
                <a16:creationId xmlns:a16="http://schemas.microsoft.com/office/drawing/2014/main" id="{A63FAE1E-7AE9-6B79-DB1F-7F77AAA81B48}"/>
              </a:ext>
            </a:extLst>
          </p:cNvPr>
          <p:cNvGrpSpPr/>
          <p:nvPr/>
        </p:nvGrpSpPr>
        <p:grpSpPr>
          <a:xfrm>
            <a:off x="11105419" y="0"/>
            <a:ext cx="1098832" cy="1667317"/>
            <a:chOff x="10329001" y="-8320"/>
            <a:chExt cx="1098832" cy="1667317"/>
          </a:xfrm>
        </p:grpSpPr>
        <p:pic>
          <p:nvPicPr>
            <p:cNvPr id="6" name="Picture 5" descr="Icon&#10;&#10;Description automatically generated">
              <a:extLst>
                <a:ext uri="{FF2B5EF4-FFF2-40B4-BE49-F238E27FC236}">
                  <a16:creationId xmlns:a16="http://schemas.microsoft.com/office/drawing/2014/main" id="{22255D94-2DE7-9DC9-9F91-266C5B047222}"/>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10420592" y="651756"/>
              <a:ext cx="1007241" cy="1007241"/>
            </a:xfrm>
            <a:prstGeom prst="rect">
              <a:avLst/>
            </a:prstGeom>
          </p:spPr>
        </p:pic>
        <p:pic>
          <p:nvPicPr>
            <p:cNvPr id="7" name="Google Shape;330;p19" descr="A picture containing text&#10;&#10;Description automatically generated">
              <a:extLst>
                <a:ext uri="{FF2B5EF4-FFF2-40B4-BE49-F238E27FC236}">
                  <a16:creationId xmlns:a16="http://schemas.microsoft.com/office/drawing/2014/main" id="{9D695E2D-7171-7F2E-75A1-75DA5B80B074}"/>
                </a:ext>
              </a:extLst>
            </p:cNvPr>
            <p:cNvPicPr preferRelativeResize="0"/>
            <p:nvPr/>
          </p:nvPicPr>
          <p:blipFill rotWithShape="1">
            <a:blip r:embed="rId8">
              <a:alphaModFix/>
            </a:blip>
            <a:srcRect/>
            <a:stretch/>
          </p:blipFill>
          <p:spPr>
            <a:xfrm>
              <a:off x="10329001" y="-8320"/>
              <a:ext cx="1007241" cy="1007241"/>
            </a:xfrm>
            <a:prstGeom prst="rect">
              <a:avLst/>
            </a:prstGeom>
            <a:noFill/>
            <a:ln>
              <a:noFill/>
            </a:ln>
          </p:spPr>
        </p:pic>
      </p:grpSp>
    </p:spTree>
    <p:extLst>
      <p:ext uri="{BB962C8B-B14F-4D97-AF65-F5344CB8AC3E}">
        <p14:creationId xmlns:p14="http://schemas.microsoft.com/office/powerpoint/2010/main" val="93443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oogle Shape;425;p21" descr="Shape, square&#10;&#10;Description automatically generated">
            <a:extLst>
              <a:ext uri="{FF2B5EF4-FFF2-40B4-BE49-F238E27FC236}">
                <a16:creationId xmlns:a16="http://schemas.microsoft.com/office/drawing/2014/main" id="{37BD0952-48E3-3730-0C86-E38DDBB946A6}"/>
              </a:ext>
            </a:extLst>
          </p:cNvPr>
          <p:cNvPicPr preferRelativeResize="0"/>
          <p:nvPr/>
        </p:nvPicPr>
        <p:blipFill rotWithShape="1">
          <a:blip r:embed="rId3">
            <a:alphaModFix/>
          </a:blip>
          <a:srcRect/>
          <a:stretch/>
        </p:blipFill>
        <p:spPr>
          <a:xfrm rot="16200000">
            <a:off x="11111180" y="985999"/>
            <a:ext cx="1007241" cy="823346"/>
          </a:xfrm>
          <a:prstGeom prst="rect">
            <a:avLst/>
          </a:prstGeom>
          <a:noFill/>
          <a:ln>
            <a:noFill/>
          </a:ln>
        </p:spPr>
      </p:pic>
      <p:sp>
        <p:nvSpPr>
          <p:cNvPr id="6" name="Rectangle 5">
            <a:extLst>
              <a:ext uri="{FF2B5EF4-FFF2-40B4-BE49-F238E27FC236}">
                <a16:creationId xmlns:a16="http://schemas.microsoft.com/office/drawing/2014/main" id="{B91CE5AC-C5D6-8800-6671-0B6E53BFD2C8}"/>
              </a:ext>
            </a:extLst>
          </p:cNvPr>
          <p:cNvSpPr/>
          <p:nvPr/>
        </p:nvSpPr>
        <p:spPr>
          <a:xfrm>
            <a:off x="0" y="5870532"/>
            <a:ext cx="2720622" cy="979076"/>
          </a:xfrm>
          <a:prstGeom prst="rect">
            <a:avLst/>
          </a:prstGeom>
          <a:solidFill>
            <a:srgbClr val="5DC9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pic>
        <p:nvPicPr>
          <p:cNvPr id="2" name="Picture 1" descr="Shape, square&#10;&#10;Description automatically generated">
            <a:extLst>
              <a:ext uri="{FF2B5EF4-FFF2-40B4-BE49-F238E27FC236}">
                <a16:creationId xmlns:a16="http://schemas.microsoft.com/office/drawing/2014/main" id="{AA682896-C387-7035-501C-989FA2157063}"/>
              </a:ext>
            </a:extLst>
          </p:cNvPr>
          <p:cNvPicPr>
            <a:picLocks noChangeAspect="1"/>
          </p:cNvPicPr>
          <p:nvPr/>
        </p:nvPicPr>
        <p:blipFill>
          <a:blip r:embed="rId3"/>
          <a:stretch>
            <a:fillRect/>
          </a:stretch>
        </p:blipFill>
        <p:spPr>
          <a:xfrm>
            <a:off x="328999" y="2828924"/>
            <a:ext cx="10993757" cy="3876675"/>
          </a:xfrm>
          <a:prstGeom prst="rect">
            <a:avLst/>
          </a:prstGeom>
          <a:noFill/>
          <a:ln>
            <a:noFill/>
          </a:ln>
        </p:spPr>
      </p:pic>
      <p:pic>
        <p:nvPicPr>
          <p:cNvPr id="5" name="Picture 4">
            <a:extLst>
              <a:ext uri="{FF2B5EF4-FFF2-40B4-BE49-F238E27FC236}">
                <a16:creationId xmlns:a16="http://schemas.microsoft.com/office/drawing/2014/main" id="{B5E97501-B5A5-B63A-799E-1C4D0CF6614B}"/>
              </a:ext>
            </a:extLst>
          </p:cNvPr>
          <p:cNvPicPr>
            <a:picLocks noChangeAspect="1"/>
          </p:cNvPicPr>
          <p:nvPr/>
        </p:nvPicPr>
        <p:blipFill>
          <a:blip r:embed="rId4"/>
          <a:stretch>
            <a:fillRect/>
          </a:stretch>
        </p:blipFill>
        <p:spPr>
          <a:xfrm>
            <a:off x="329000" y="264354"/>
            <a:ext cx="11117934" cy="516801"/>
          </a:xfrm>
          <a:prstGeom prst="rect">
            <a:avLst/>
          </a:prstGeom>
        </p:spPr>
      </p:pic>
      <p:sp>
        <p:nvSpPr>
          <p:cNvPr id="9" name="Google Shape;178;p4">
            <a:extLst>
              <a:ext uri="{FF2B5EF4-FFF2-40B4-BE49-F238E27FC236}">
                <a16:creationId xmlns:a16="http://schemas.microsoft.com/office/drawing/2014/main" id="{36BF243A-ECB8-B13D-280B-78C664DE981E}"/>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GB" sz="1800" b="1" i="0" u="none" strike="noStrike" kern="0" cap="none" spc="0" normalizeH="0" baseline="0" noProof="0" dirty="0">
                <a:ln>
                  <a:noFill/>
                </a:ln>
                <a:solidFill>
                  <a:schemeClr val="bg1"/>
                </a:solidFill>
                <a:effectLst/>
                <a:uLnTx/>
                <a:uFillTx/>
                <a:latin typeface="Arial"/>
                <a:cs typeface="Arial"/>
                <a:sym typeface="Arial"/>
              </a:rPr>
              <a:t>Unit 3, Activity 4</a:t>
            </a:r>
          </a:p>
        </p:txBody>
      </p:sp>
      <p:pic>
        <p:nvPicPr>
          <p:cNvPr id="12" name="Graphic 11" descr="Suitcase outline">
            <a:extLst>
              <a:ext uri="{FF2B5EF4-FFF2-40B4-BE49-F238E27FC236}">
                <a16:creationId xmlns:a16="http://schemas.microsoft.com/office/drawing/2014/main" id="{0C18224B-10B0-1259-29E7-59EEBF381DE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58606" y="407881"/>
            <a:ext cx="2601809" cy="2601809"/>
          </a:xfrm>
          <a:prstGeom prst="rect">
            <a:avLst/>
          </a:prstGeom>
        </p:spPr>
      </p:pic>
      <p:sp>
        <p:nvSpPr>
          <p:cNvPr id="4" name="TextBox 3">
            <a:extLst>
              <a:ext uri="{FF2B5EF4-FFF2-40B4-BE49-F238E27FC236}">
                <a16:creationId xmlns:a16="http://schemas.microsoft.com/office/drawing/2014/main" id="{60291431-FCEE-1EFB-4A56-30CCB7CAB7E6}"/>
              </a:ext>
            </a:extLst>
          </p:cNvPr>
          <p:cNvSpPr txBox="1"/>
          <p:nvPr/>
        </p:nvSpPr>
        <p:spPr>
          <a:xfrm>
            <a:off x="5181600" y="1418896"/>
            <a:ext cx="1390650" cy="646331"/>
          </a:xfrm>
          <a:prstGeom prst="rect">
            <a:avLst/>
          </a:prstGeom>
          <a:noFill/>
        </p:spPr>
        <p:txBody>
          <a:bodyPr wrap="square" rtlCol="0">
            <a:spAutoFit/>
          </a:bodyPr>
          <a:lstStyle/>
          <a:p>
            <a:pPr algn="ctr"/>
            <a:r>
              <a:rPr lang="en-GB" sz="1800" dirty="0">
                <a:solidFill>
                  <a:srgbClr val="FF826A"/>
                </a:solidFill>
              </a:rPr>
              <a:t>Reflection Suitcase</a:t>
            </a:r>
          </a:p>
        </p:txBody>
      </p:sp>
      <p:sp>
        <p:nvSpPr>
          <p:cNvPr id="10" name="TextBox 9">
            <a:extLst>
              <a:ext uri="{FF2B5EF4-FFF2-40B4-BE49-F238E27FC236}">
                <a16:creationId xmlns:a16="http://schemas.microsoft.com/office/drawing/2014/main" id="{9EF1855C-6AC6-777D-B5F3-EB17AD5B3DE2}"/>
              </a:ext>
            </a:extLst>
          </p:cNvPr>
          <p:cNvSpPr txBox="1"/>
          <p:nvPr/>
        </p:nvSpPr>
        <p:spPr>
          <a:xfrm>
            <a:off x="647700" y="3244020"/>
            <a:ext cx="10463479" cy="3170099"/>
          </a:xfrm>
          <a:prstGeom prst="rect">
            <a:avLst/>
          </a:prstGeom>
          <a:noFill/>
        </p:spPr>
        <p:txBody>
          <a:bodyPr wrap="square" rtlCol="0">
            <a:spAutoFit/>
          </a:bodyPr>
          <a:lstStyle/>
          <a:p>
            <a:r>
              <a:rPr lang="en-GB" sz="2000" dirty="0"/>
              <a:t>Imagine you have a suitcase especially for all that you have learned in the 2</a:t>
            </a:r>
            <a:r>
              <a:rPr lang="en-GB" sz="2000" baseline="30000" dirty="0"/>
              <a:t>nd</a:t>
            </a:r>
            <a:r>
              <a:rPr lang="en-GB" sz="2000" dirty="0"/>
              <a:t> Year Pathways units.</a:t>
            </a:r>
          </a:p>
          <a:p>
            <a:endParaRPr lang="en-GB" sz="2000" dirty="0"/>
          </a:p>
          <a:p>
            <a:r>
              <a:rPr lang="en-GB" sz="2000" dirty="0"/>
              <a:t>Imagine packing your suitcase with words, images, symbols representing the knowledge, skills, values and attitudes that you want to take with you into the future.</a:t>
            </a:r>
          </a:p>
          <a:p>
            <a:endParaRPr lang="en-GB" sz="2000" dirty="0"/>
          </a:p>
          <a:p>
            <a:r>
              <a:rPr lang="en-GB" sz="2000" dirty="0"/>
              <a:t>Imagine putting the things that you want to leave behind on the ground beside your suitcase (like old ideas, attitudes, misconceptions etc). </a:t>
            </a:r>
          </a:p>
          <a:p>
            <a:endParaRPr lang="en-GB" sz="2000" dirty="0"/>
          </a:p>
          <a:p>
            <a:r>
              <a:rPr lang="en-GB" sz="2000" dirty="0"/>
              <a:t>Imagine yourself leaving class with your suitcase.</a:t>
            </a:r>
          </a:p>
        </p:txBody>
      </p:sp>
      <p:pic>
        <p:nvPicPr>
          <p:cNvPr id="13" name="Google Shape;331;p19" descr="Icon&#10;&#10;Description automatically generated">
            <a:extLst>
              <a:ext uri="{FF2B5EF4-FFF2-40B4-BE49-F238E27FC236}">
                <a16:creationId xmlns:a16="http://schemas.microsoft.com/office/drawing/2014/main" id="{04044DB6-A240-2D8B-F7CC-98F7299F3FA8}"/>
              </a:ext>
            </a:extLst>
          </p:cNvPr>
          <p:cNvPicPr preferRelativeResize="0"/>
          <p:nvPr/>
        </p:nvPicPr>
        <p:blipFill rotWithShape="1">
          <a:blip r:embed="rId7">
            <a:alphaModFix/>
          </a:blip>
          <a:srcRect/>
          <a:stretch/>
        </p:blipFill>
        <p:spPr>
          <a:xfrm>
            <a:off x="11111179" y="894051"/>
            <a:ext cx="1007241" cy="1007241"/>
          </a:xfrm>
          <a:prstGeom prst="rect">
            <a:avLst/>
          </a:prstGeom>
          <a:noFill/>
          <a:ln>
            <a:noFill/>
          </a:ln>
        </p:spPr>
      </p:pic>
    </p:spTree>
    <p:extLst>
      <p:ext uri="{BB962C8B-B14F-4D97-AF65-F5344CB8AC3E}">
        <p14:creationId xmlns:p14="http://schemas.microsoft.com/office/powerpoint/2010/main" val="713913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pic>
        <p:nvPicPr>
          <p:cNvPr id="4" name="Google Shape;26;p32">
            <a:extLst>
              <a:ext uri="{FF2B5EF4-FFF2-40B4-BE49-F238E27FC236}">
                <a16:creationId xmlns:a16="http://schemas.microsoft.com/office/drawing/2014/main" id="{4E222817-56B2-BA7C-7603-1DAFA8F085A3}"/>
              </a:ext>
            </a:extLst>
          </p:cNvPr>
          <p:cNvPicPr preferRelativeResize="0"/>
          <p:nvPr/>
        </p:nvPicPr>
        <p:blipFill rotWithShape="1">
          <a:blip r:embed="rId3">
            <a:alphaModFix/>
          </a:blip>
          <a:srcRect/>
          <a:stretch/>
        </p:blipFill>
        <p:spPr>
          <a:xfrm rot="10800000">
            <a:off x="556566" y="2859791"/>
            <a:ext cx="8561973" cy="3526722"/>
          </a:xfrm>
          <a:prstGeom prst="rect">
            <a:avLst/>
          </a:prstGeom>
          <a:noFill/>
          <a:ln>
            <a:noFill/>
          </a:ln>
        </p:spPr>
      </p:pic>
      <p:sp>
        <p:nvSpPr>
          <p:cNvPr id="3" name="Google Shape;165;p2">
            <a:extLst>
              <a:ext uri="{FF2B5EF4-FFF2-40B4-BE49-F238E27FC236}">
                <a16:creationId xmlns:a16="http://schemas.microsoft.com/office/drawing/2014/main" id="{727C3613-8AAA-E994-66B5-E0FA3705EA73}"/>
              </a:ext>
            </a:extLst>
          </p:cNvPr>
          <p:cNvSpPr txBox="1">
            <a:spLocks/>
          </p:cNvSpPr>
          <p:nvPr/>
        </p:nvSpPr>
        <p:spPr>
          <a:xfrm>
            <a:off x="840526" y="3336196"/>
            <a:ext cx="8128000" cy="234360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rgbClr val="01334E"/>
              </a:buClr>
              <a:buSzPts val="2400"/>
            </a:pPr>
            <a:endParaRPr lang="en-IE" sz="2000" dirty="0"/>
          </a:p>
          <a:p>
            <a:pPr marL="342900" indent="-342900">
              <a:spcBef>
                <a:spcPts val="0"/>
              </a:spcBef>
              <a:buClr>
                <a:srgbClr val="A958DD"/>
              </a:buClr>
              <a:buFont typeface="Courier New" panose="02070309020205020404" pitchFamily="49" charset="0"/>
              <a:buChar char="o"/>
            </a:pPr>
            <a:r>
              <a:rPr lang="en-IE" sz="2000" dirty="0"/>
              <a:t>discuss the challenges of school life and identify available supports</a:t>
            </a:r>
          </a:p>
          <a:p>
            <a:pPr marL="342900" indent="-342900">
              <a:spcBef>
                <a:spcPts val="0"/>
              </a:spcBef>
              <a:buClr>
                <a:srgbClr val="A958DD"/>
              </a:buClr>
              <a:buFont typeface="Courier New" panose="02070309020205020404" pitchFamily="49" charset="0"/>
              <a:buChar char="o"/>
            </a:pPr>
            <a:r>
              <a:rPr lang="en-IE" sz="2000" dirty="0"/>
              <a:t>recognise the different individuals/groups that make up a school community</a:t>
            </a:r>
          </a:p>
          <a:p>
            <a:pPr marL="342900" indent="-342900">
              <a:spcBef>
                <a:spcPts val="0"/>
              </a:spcBef>
              <a:buClr>
                <a:srgbClr val="A958DD"/>
              </a:buClr>
              <a:buFont typeface="Courier New" panose="02070309020205020404" pitchFamily="49" charset="0"/>
              <a:buChar char="o"/>
            </a:pPr>
            <a:r>
              <a:rPr lang="en-IE" sz="2000" dirty="0"/>
              <a:t>consider the reasons why school matters, ranking these in order of importance</a:t>
            </a:r>
          </a:p>
          <a:p>
            <a:pPr marL="342900" indent="-342900">
              <a:spcBef>
                <a:spcPts val="0"/>
              </a:spcBef>
              <a:buClr>
                <a:srgbClr val="9C3FD8"/>
              </a:buClr>
              <a:buFont typeface="Courier New" panose="02070309020205020404" pitchFamily="49" charset="0"/>
              <a:buChar char="o"/>
            </a:pPr>
            <a:r>
              <a:rPr lang="en-IE" sz="2000" dirty="0"/>
              <a:t>reflect on what we learned in our 2</a:t>
            </a:r>
            <a:r>
              <a:rPr lang="en-IE" sz="2000" baseline="30000" dirty="0"/>
              <a:t>nd</a:t>
            </a:r>
            <a:r>
              <a:rPr lang="en-IE" sz="2000" dirty="0"/>
              <a:t> Year Pathways units</a:t>
            </a:r>
          </a:p>
          <a:p>
            <a:pPr marL="228600" indent="-76200">
              <a:lnSpc>
                <a:spcPct val="90000"/>
              </a:lnSpc>
              <a:buClr>
                <a:srgbClr val="01334E"/>
              </a:buClr>
              <a:buSzPts val="2400"/>
            </a:pPr>
            <a:endParaRPr lang="en-IE" dirty="0"/>
          </a:p>
        </p:txBody>
      </p:sp>
      <p:sp>
        <p:nvSpPr>
          <p:cNvPr id="8" name="TextBox 7">
            <a:extLst>
              <a:ext uri="{FF2B5EF4-FFF2-40B4-BE49-F238E27FC236}">
                <a16:creationId xmlns:a16="http://schemas.microsoft.com/office/drawing/2014/main" id="{6FA8D656-259D-2E0D-B12F-215CAEB0F67C}"/>
              </a:ext>
            </a:extLst>
          </p:cNvPr>
          <p:cNvSpPr txBox="1"/>
          <p:nvPr/>
        </p:nvSpPr>
        <p:spPr>
          <a:xfrm>
            <a:off x="2422474" y="1380479"/>
            <a:ext cx="4136370" cy="1200329"/>
          </a:xfrm>
          <a:prstGeom prst="rect">
            <a:avLst/>
          </a:prstGeom>
          <a:noFill/>
        </p:spPr>
        <p:txBody>
          <a:bodyPr wrap="square">
            <a:spAutoFit/>
          </a:bodyPr>
          <a:lstStyle/>
          <a:p>
            <a:pPr marL="0" lvl="0" indent="0" algn="ctr" rtl="0">
              <a:lnSpc>
                <a:spcPct val="90000"/>
              </a:lnSpc>
              <a:spcBef>
                <a:spcPts val="0"/>
              </a:spcBef>
              <a:spcAft>
                <a:spcPts val="0"/>
              </a:spcAft>
              <a:buClr>
                <a:srgbClr val="01334E"/>
              </a:buClr>
              <a:buSzPts val="4000"/>
              <a:buNone/>
            </a:pPr>
            <a:r>
              <a:rPr lang="en-IE" sz="2000" b="1" dirty="0"/>
              <a:t>Hello again! </a:t>
            </a:r>
          </a:p>
          <a:p>
            <a:pPr marL="0" lvl="0" indent="0" algn="ctr" rtl="0">
              <a:lnSpc>
                <a:spcPct val="90000"/>
              </a:lnSpc>
              <a:spcBef>
                <a:spcPts val="0"/>
              </a:spcBef>
              <a:spcAft>
                <a:spcPts val="0"/>
              </a:spcAft>
              <a:buClr>
                <a:srgbClr val="01334E"/>
              </a:buClr>
              <a:buSzPts val="4000"/>
              <a:buNone/>
            </a:pPr>
            <a:r>
              <a:rPr lang="en-IE" sz="2000" b="1" dirty="0"/>
              <a:t>How did you get on with Unit 3?</a:t>
            </a:r>
          </a:p>
          <a:p>
            <a:pPr marL="0" lvl="0" indent="0" algn="ctr" rtl="0">
              <a:lnSpc>
                <a:spcPct val="90000"/>
              </a:lnSpc>
              <a:spcBef>
                <a:spcPts val="0"/>
              </a:spcBef>
              <a:spcAft>
                <a:spcPts val="0"/>
              </a:spcAft>
              <a:buClr>
                <a:srgbClr val="01334E"/>
              </a:buClr>
              <a:buSzPts val="4000"/>
              <a:buNone/>
            </a:pPr>
            <a:endParaRPr lang="en-IE" sz="2000" b="1" dirty="0"/>
          </a:p>
          <a:p>
            <a:pPr marL="0" lvl="0" indent="0" algn="ctr" rtl="0">
              <a:lnSpc>
                <a:spcPct val="90000"/>
              </a:lnSpc>
              <a:spcBef>
                <a:spcPts val="0"/>
              </a:spcBef>
              <a:spcAft>
                <a:spcPts val="0"/>
              </a:spcAft>
              <a:buClr>
                <a:srgbClr val="01334E"/>
              </a:buClr>
              <a:buSzPts val="4000"/>
              <a:buNone/>
            </a:pPr>
            <a:r>
              <a:rPr lang="en-IE" sz="2000" b="1" dirty="0"/>
              <a:t>Did you learn to…?</a:t>
            </a:r>
          </a:p>
        </p:txBody>
      </p:sp>
      <p:pic>
        <p:nvPicPr>
          <p:cNvPr id="9" name="Google Shape;209;p8" descr="Icon&#10;&#10;Description automatically generated with low confidence">
            <a:extLst>
              <a:ext uri="{FF2B5EF4-FFF2-40B4-BE49-F238E27FC236}">
                <a16:creationId xmlns:a16="http://schemas.microsoft.com/office/drawing/2014/main" id="{ABFB97CF-2383-9BC7-B13C-D3F7E50981EB}"/>
              </a:ext>
            </a:extLst>
          </p:cNvPr>
          <p:cNvPicPr preferRelativeResize="0"/>
          <p:nvPr/>
        </p:nvPicPr>
        <p:blipFill rotWithShape="1">
          <a:blip r:embed="rId4">
            <a:alphaModFix/>
          </a:blip>
          <a:srcRect/>
          <a:stretch/>
        </p:blipFill>
        <p:spPr>
          <a:xfrm>
            <a:off x="2422474" y="1163649"/>
            <a:ext cx="621324" cy="433659"/>
          </a:xfrm>
          <a:prstGeom prst="rect">
            <a:avLst/>
          </a:prstGeom>
          <a:noFill/>
          <a:ln>
            <a:noFill/>
          </a:ln>
        </p:spPr>
      </p:pic>
      <p:pic>
        <p:nvPicPr>
          <p:cNvPr id="10" name="Google Shape;210;p8" descr="Icon&#10;&#10;Description automatically generated with low confidence">
            <a:extLst>
              <a:ext uri="{FF2B5EF4-FFF2-40B4-BE49-F238E27FC236}">
                <a16:creationId xmlns:a16="http://schemas.microsoft.com/office/drawing/2014/main" id="{5B0514D0-CD15-BE1A-A07B-72C7FE99D16D}"/>
              </a:ext>
            </a:extLst>
          </p:cNvPr>
          <p:cNvPicPr preferRelativeResize="0"/>
          <p:nvPr/>
        </p:nvPicPr>
        <p:blipFill rotWithShape="1">
          <a:blip r:embed="rId4">
            <a:alphaModFix/>
          </a:blip>
          <a:srcRect/>
          <a:stretch/>
        </p:blipFill>
        <p:spPr>
          <a:xfrm rot="10800000">
            <a:off x="5785338" y="2160055"/>
            <a:ext cx="621324" cy="433659"/>
          </a:xfrm>
          <a:prstGeom prst="rect">
            <a:avLst/>
          </a:prstGeom>
          <a:noFill/>
          <a:ln>
            <a:noFill/>
          </a:ln>
        </p:spPr>
      </p:pic>
      <p:sp>
        <p:nvSpPr>
          <p:cNvPr id="13" name="Google Shape;206;p8">
            <a:extLst>
              <a:ext uri="{FF2B5EF4-FFF2-40B4-BE49-F238E27FC236}">
                <a16:creationId xmlns:a16="http://schemas.microsoft.com/office/drawing/2014/main" id="{E95EEB99-BE14-AB31-172B-F1D4ADFED2D5}"/>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buClr>
                <a:srgbClr val="01334E"/>
              </a:buClr>
              <a:buSzPts val="1800"/>
            </a:pPr>
            <a:r>
              <a:rPr lang="en-IE" sz="1800" b="1" dirty="0"/>
              <a:t>Unit 3, Checking in with the learning intentions</a:t>
            </a:r>
          </a:p>
        </p:txBody>
      </p:sp>
      <p:pic>
        <p:nvPicPr>
          <p:cNvPr id="2" name="Picture 1">
            <a:extLst>
              <a:ext uri="{FF2B5EF4-FFF2-40B4-BE49-F238E27FC236}">
                <a16:creationId xmlns:a16="http://schemas.microsoft.com/office/drawing/2014/main" id="{E0F1E201-D961-235C-FF1E-C3138DA0D8B9}"/>
              </a:ext>
            </a:extLst>
          </p:cNvPr>
          <p:cNvPicPr>
            <a:picLocks noChangeAspect="1"/>
          </p:cNvPicPr>
          <p:nvPr/>
        </p:nvPicPr>
        <p:blipFill>
          <a:blip r:embed="rId5"/>
          <a:srcRect/>
          <a:stretch/>
        </p:blipFill>
        <p:spPr>
          <a:xfrm>
            <a:off x="690513" y="1436425"/>
            <a:ext cx="1964734" cy="1992575"/>
          </a:xfrm>
          <a:prstGeom prst="rect">
            <a:avLst/>
          </a:prstGeom>
        </p:spPr>
      </p:pic>
    </p:spTree>
    <p:extLst>
      <p:ext uri="{BB962C8B-B14F-4D97-AF65-F5344CB8AC3E}">
        <p14:creationId xmlns:p14="http://schemas.microsoft.com/office/powerpoint/2010/main" val="2596979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1334E"/>
              </a:buClr>
              <a:buSzPts val="1800"/>
              <a:buFont typeface="Arial"/>
              <a:buNone/>
            </a:pPr>
            <a:r>
              <a:rPr lang="en-IE" dirty="0"/>
              <a:t>Unit 3, Extension activity</a:t>
            </a:r>
            <a:endParaRPr dirty="0"/>
          </a:p>
        </p:txBody>
      </p:sp>
      <p:sp>
        <p:nvSpPr>
          <p:cNvPr id="207" name="Google Shape;207;p8"/>
          <p:cNvSpPr txBox="1">
            <a:spLocks noGrp="1"/>
          </p:cNvSpPr>
          <p:nvPr>
            <p:ph type="body" idx="1"/>
          </p:nvPr>
        </p:nvSpPr>
        <p:spPr>
          <a:xfrm>
            <a:off x="1843596" y="1074836"/>
            <a:ext cx="3617188" cy="4626861"/>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01334E"/>
              </a:buClr>
              <a:buSzPts val="4000"/>
              <a:buNone/>
            </a:pPr>
            <a:r>
              <a:rPr lang="en-IE" sz="1900" dirty="0"/>
              <a:t>Here’s an idea for you.</a:t>
            </a:r>
          </a:p>
          <a:p>
            <a:pPr marL="0" lvl="0" indent="0" algn="ctr" rtl="0">
              <a:lnSpc>
                <a:spcPct val="90000"/>
              </a:lnSpc>
              <a:spcBef>
                <a:spcPts val="0"/>
              </a:spcBef>
              <a:spcAft>
                <a:spcPts val="0"/>
              </a:spcAft>
              <a:buClr>
                <a:srgbClr val="01334E"/>
              </a:buClr>
              <a:buSzPts val="4000"/>
              <a:buNone/>
            </a:pPr>
            <a:endParaRPr lang="en-IE" sz="1900" dirty="0"/>
          </a:p>
          <a:p>
            <a:pPr marL="0" lvl="0" indent="0" algn="ctr" rtl="0">
              <a:lnSpc>
                <a:spcPct val="90000"/>
              </a:lnSpc>
              <a:spcBef>
                <a:spcPts val="0"/>
              </a:spcBef>
              <a:spcAft>
                <a:spcPts val="0"/>
              </a:spcAft>
              <a:buClr>
                <a:srgbClr val="01334E"/>
              </a:buClr>
              <a:buSzPts val="4000"/>
              <a:buNone/>
            </a:pPr>
            <a:r>
              <a:rPr lang="en-IE" sz="1900" dirty="0"/>
              <a:t>Carry out more in-depth research about the roles and responsibilities of the different individuals/groups in your school community. Pay particular attention to how the various individuals/groups support students.</a:t>
            </a:r>
          </a:p>
          <a:p>
            <a:pPr marL="0" lvl="0" indent="0" algn="ctr" rtl="0">
              <a:lnSpc>
                <a:spcPct val="90000"/>
              </a:lnSpc>
              <a:spcBef>
                <a:spcPts val="0"/>
              </a:spcBef>
              <a:spcAft>
                <a:spcPts val="0"/>
              </a:spcAft>
              <a:buClr>
                <a:srgbClr val="01334E"/>
              </a:buClr>
              <a:buSzPts val="4000"/>
              <a:buNone/>
            </a:pPr>
            <a:endParaRPr lang="en-IE" sz="1900" dirty="0"/>
          </a:p>
          <a:p>
            <a:pPr marL="0" lvl="0" indent="0" algn="ctr" rtl="0">
              <a:lnSpc>
                <a:spcPct val="90000"/>
              </a:lnSpc>
              <a:spcBef>
                <a:spcPts val="0"/>
              </a:spcBef>
              <a:spcAft>
                <a:spcPts val="0"/>
              </a:spcAft>
              <a:buClr>
                <a:srgbClr val="01334E"/>
              </a:buClr>
              <a:buSzPts val="4000"/>
              <a:buNone/>
            </a:pPr>
            <a:r>
              <a:rPr lang="en-IE" sz="1900" dirty="0"/>
              <a:t>Create a school community booklet profiling these individuals/groups.</a:t>
            </a:r>
          </a:p>
          <a:p>
            <a:pPr marL="0" lvl="0" indent="0" algn="ctr" rtl="0">
              <a:lnSpc>
                <a:spcPct val="90000"/>
              </a:lnSpc>
              <a:spcBef>
                <a:spcPts val="0"/>
              </a:spcBef>
              <a:spcAft>
                <a:spcPts val="0"/>
              </a:spcAft>
              <a:buClr>
                <a:srgbClr val="01334E"/>
              </a:buClr>
              <a:buSzPts val="4000"/>
              <a:buNone/>
            </a:pPr>
            <a:endParaRPr lang="en-IE" sz="1900" dirty="0"/>
          </a:p>
          <a:p>
            <a:pPr marL="0" lvl="0" indent="0" algn="ctr" rtl="0">
              <a:lnSpc>
                <a:spcPct val="90000"/>
              </a:lnSpc>
              <a:spcBef>
                <a:spcPts val="0"/>
              </a:spcBef>
              <a:spcAft>
                <a:spcPts val="0"/>
              </a:spcAft>
              <a:buClr>
                <a:srgbClr val="01334E"/>
              </a:buClr>
              <a:buSzPts val="4000"/>
              <a:buNone/>
            </a:pPr>
            <a:r>
              <a:rPr lang="en-IE" sz="1900" dirty="0"/>
              <a:t>Make this booklet available to first year students to ease their transition from primary school.</a:t>
            </a:r>
          </a:p>
          <a:p>
            <a:pPr marL="0" lvl="0" indent="0" algn="ctr" rtl="0">
              <a:lnSpc>
                <a:spcPct val="90000"/>
              </a:lnSpc>
              <a:spcBef>
                <a:spcPts val="0"/>
              </a:spcBef>
              <a:spcAft>
                <a:spcPts val="0"/>
              </a:spcAft>
              <a:buClr>
                <a:srgbClr val="01334E"/>
              </a:buClr>
              <a:buSzPts val="4000"/>
              <a:buNone/>
            </a:pPr>
            <a:endParaRPr lang="en-IE" sz="1900" dirty="0"/>
          </a:p>
        </p:txBody>
      </p:sp>
      <p:pic>
        <p:nvPicPr>
          <p:cNvPr id="209" name="Google Shape;209;p8" descr="Icon&#10;&#10;Description automatically generated with low confidence"/>
          <p:cNvPicPr preferRelativeResize="0"/>
          <p:nvPr/>
        </p:nvPicPr>
        <p:blipFill rotWithShape="1">
          <a:blip r:embed="rId3">
            <a:alphaModFix/>
          </a:blip>
          <a:srcRect/>
          <a:stretch/>
        </p:blipFill>
        <p:spPr>
          <a:xfrm>
            <a:off x="1258654" y="1057548"/>
            <a:ext cx="621324" cy="433659"/>
          </a:xfrm>
          <a:prstGeom prst="rect">
            <a:avLst/>
          </a:prstGeom>
          <a:noFill/>
          <a:ln>
            <a:noFill/>
          </a:ln>
        </p:spPr>
      </p:pic>
      <p:pic>
        <p:nvPicPr>
          <p:cNvPr id="210" name="Google Shape;210;p8" descr="Icon&#10;&#10;Description automatically generated with low confidence"/>
          <p:cNvPicPr preferRelativeResize="0"/>
          <p:nvPr/>
        </p:nvPicPr>
        <p:blipFill rotWithShape="1">
          <a:blip r:embed="rId3">
            <a:alphaModFix/>
          </a:blip>
          <a:srcRect/>
          <a:stretch/>
        </p:blipFill>
        <p:spPr>
          <a:xfrm rot="10800000">
            <a:off x="5340595" y="6073993"/>
            <a:ext cx="621324" cy="433659"/>
          </a:xfrm>
          <a:prstGeom prst="rect">
            <a:avLst/>
          </a:prstGeom>
          <a:noFill/>
          <a:ln>
            <a:noFill/>
          </a:ln>
        </p:spPr>
      </p:pic>
      <p:pic>
        <p:nvPicPr>
          <p:cNvPr id="13" name="Google Shape;425;p21" descr="Shape, square&#10;&#10;Description automatically generated">
            <a:extLst>
              <a:ext uri="{FF2B5EF4-FFF2-40B4-BE49-F238E27FC236}">
                <a16:creationId xmlns:a16="http://schemas.microsoft.com/office/drawing/2014/main" id="{58859D48-28C8-0A6B-375C-067CB2866EA8}"/>
              </a:ext>
            </a:extLst>
          </p:cNvPr>
          <p:cNvPicPr preferRelativeResize="0"/>
          <p:nvPr/>
        </p:nvPicPr>
        <p:blipFill rotWithShape="1">
          <a:blip r:embed="rId4">
            <a:alphaModFix/>
          </a:blip>
          <a:srcRect/>
          <a:stretch/>
        </p:blipFill>
        <p:spPr>
          <a:xfrm rot="16200000">
            <a:off x="11066125" y="974496"/>
            <a:ext cx="1007241" cy="823346"/>
          </a:xfrm>
          <a:prstGeom prst="rect">
            <a:avLst/>
          </a:prstGeom>
          <a:noFill/>
          <a:ln>
            <a:noFill/>
          </a:ln>
        </p:spPr>
      </p:pic>
      <p:pic>
        <p:nvPicPr>
          <p:cNvPr id="2" name="Google Shape;329;p19" descr="A picture containing icon&#10;&#10;Description automatically generated">
            <a:extLst>
              <a:ext uri="{FF2B5EF4-FFF2-40B4-BE49-F238E27FC236}">
                <a16:creationId xmlns:a16="http://schemas.microsoft.com/office/drawing/2014/main" id="{AB344466-F25C-489E-E9A0-C6D64054B8C8}"/>
              </a:ext>
            </a:extLst>
          </p:cNvPr>
          <p:cNvPicPr preferRelativeResize="0"/>
          <p:nvPr/>
        </p:nvPicPr>
        <p:blipFill rotWithShape="1">
          <a:blip r:embed="rId5">
            <a:alphaModFix/>
          </a:blip>
          <a:srcRect/>
          <a:stretch/>
        </p:blipFill>
        <p:spPr>
          <a:xfrm>
            <a:off x="11066124" y="847441"/>
            <a:ext cx="1007241" cy="1007241"/>
          </a:xfrm>
          <a:prstGeom prst="rect">
            <a:avLst/>
          </a:prstGeom>
          <a:noFill/>
          <a:ln>
            <a:noFill/>
          </a:ln>
        </p:spPr>
      </p:pic>
      <p:pic>
        <p:nvPicPr>
          <p:cNvPr id="5" name="Picture 4">
            <a:extLst>
              <a:ext uri="{FF2B5EF4-FFF2-40B4-BE49-F238E27FC236}">
                <a16:creationId xmlns:a16="http://schemas.microsoft.com/office/drawing/2014/main" id="{A4EAD8C9-34A5-0206-B433-AE5F59A6EA86}"/>
              </a:ext>
            </a:extLst>
          </p:cNvPr>
          <p:cNvPicPr>
            <a:picLocks noChangeAspect="1"/>
          </p:cNvPicPr>
          <p:nvPr/>
        </p:nvPicPr>
        <p:blipFill>
          <a:blip r:embed="rId6"/>
          <a:srcRect/>
          <a:stretch/>
        </p:blipFill>
        <p:spPr>
          <a:xfrm>
            <a:off x="6123501" y="544262"/>
            <a:ext cx="5034572" cy="5105913"/>
          </a:xfrm>
          <a:prstGeom prst="rect">
            <a:avLst/>
          </a:prstGeom>
        </p:spPr>
      </p:pic>
    </p:spTree>
    <p:extLst>
      <p:ext uri="{BB962C8B-B14F-4D97-AF65-F5344CB8AC3E}">
        <p14:creationId xmlns:p14="http://schemas.microsoft.com/office/powerpoint/2010/main" val="1173480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pic>
        <p:nvPicPr>
          <p:cNvPr id="3" name="Google Shape;425;p21" descr="Shape, square&#10;&#10;Description automatically generated">
            <a:extLst>
              <a:ext uri="{FF2B5EF4-FFF2-40B4-BE49-F238E27FC236}">
                <a16:creationId xmlns:a16="http://schemas.microsoft.com/office/drawing/2014/main" id="{FACECA58-63AD-5351-8876-C5BF960ADA16}"/>
              </a:ext>
            </a:extLst>
          </p:cNvPr>
          <p:cNvPicPr preferRelativeResize="0"/>
          <p:nvPr/>
        </p:nvPicPr>
        <p:blipFill rotWithShape="1">
          <a:blip r:embed="rId3">
            <a:alphaModFix/>
          </a:blip>
          <a:srcRect/>
          <a:stretch/>
        </p:blipFill>
        <p:spPr>
          <a:xfrm>
            <a:off x="618230" y="1990725"/>
            <a:ext cx="2455455" cy="2076450"/>
          </a:xfrm>
          <a:prstGeom prst="rect">
            <a:avLst/>
          </a:prstGeom>
          <a:noFill/>
          <a:ln>
            <a:noFill/>
          </a:ln>
        </p:spPr>
      </p:pic>
      <p:sp>
        <p:nvSpPr>
          <p:cNvPr id="4" name="TextBox 3">
            <a:extLst>
              <a:ext uri="{FF2B5EF4-FFF2-40B4-BE49-F238E27FC236}">
                <a16:creationId xmlns:a16="http://schemas.microsoft.com/office/drawing/2014/main" id="{6CEB49B1-C366-80A9-0CFA-193A2A68504F}"/>
              </a:ext>
            </a:extLst>
          </p:cNvPr>
          <p:cNvSpPr txBox="1"/>
          <p:nvPr/>
        </p:nvSpPr>
        <p:spPr>
          <a:xfrm>
            <a:off x="669849" y="2567285"/>
            <a:ext cx="2455455" cy="923330"/>
          </a:xfrm>
          <a:prstGeom prst="rect">
            <a:avLst/>
          </a:prstGeom>
          <a:noFill/>
        </p:spPr>
        <p:txBody>
          <a:bodyPr wrap="square" rtlCol="0">
            <a:spAutoFit/>
          </a:bodyPr>
          <a:lstStyle/>
          <a:p>
            <a:r>
              <a:rPr lang="en-IE" sz="1800" dirty="0"/>
              <a:t>Path Project</a:t>
            </a:r>
          </a:p>
          <a:p>
            <a:r>
              <a:rPr lang="en-IE" sz="1800" dirty="0"/>
              <a:t>Institute of Education</a:t>
            </a:r>
          </a:p>
          <a:p>
            <a:r>
              <a:rPr lang="en-IE" sz="1800" dirty="0"/>
              <a:t>Dublin City University</a:t>
            </a:r>
          </a:p>
        </p:txBody>
      </p:sp>
    </p:spTree>
    <p:extLst>
      <p:ext uri="{BB962C8B-B14F-4D97-AF65-F5344CB8AC3E}">
        <p14:creationId xmlns:p14="http://schemas.microsoft.com/office/powerpoint/2010/main" val="170112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5DC973"/>
              </a:buClr>
              <a:buSzPts val="1800"/>
              <a:buFont typeface="Arial"/>
              <a:buNone/>
            </a:pPr>
            <a:r>
              <a:rPr lang="en-IE" dirty="0"/>
              <a:t>Unit 3: On the case</a:t>
            </a:r>
            <a:endParaRPr dirty="0"/>
          </a:p>
        </p:txBody>
      </p:sp>
      <p:sp>
        <p:nvSpPr>
          <p:cNvPr id="165" name="Google Shape;165;p2"/>
          <p:cNvSpPr txBox="1">
            <a:spLocks noGrp="1"/>
          </p:cNvSpPr>
          <p:nvPr>
            <p:ph type="body" idx="1"/>
          </p:nvPr>
        </p:nvSpPr>
        <p:spPr>
          <a:xfrm>
            <a:off x="513149" y="854416"/>
            <a:ext cx="8128000" cy="234360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334E"/>
              </a:buClr>
              <a:buSzPts val="2400"/>
              <a:buNone/>
            </a:pPr>
            <a:r>
              <a:rPr lang="en-IE" sz="2000" b="1" dirty="0"/>
              <a:t>Suggested learning intentions</a:t>
            </a:r>
          </a:p>
          <a:p>
            <a:pPr marL="0" lvl="0" indent="0" algn="l" rtl="0">
              <a:lnSpc>
                <a:spcPct val="90000"/>
              </a:lnSpc>
              <a:spcBef>
                <a:spcPts val="0"/>
              </a:spcBef>
              <a:spcAft>
                <a:spcPts val="0"/>
              </a:spcAft>
              <a:buClr>
                <a:srgbClr val="01334E"/>
              </a:buClr>
              <a:buSzPts val="2400"/>
              <a:buNone/>
            </a:pPr>
            <a:endParaRPr lang="en-IE" sz="900" dirty="0"/>
          </a:p>
          <a:p>
            <a:pPr marL="0" lvl="0" indent="0" algn="l" rtl="0">
              <a:lnSpc>
                <a:spcPct val="90000"/>
              </a:lnSpc>
              <a:spcBef>
                <a:spcPts val="0"/>
              </a:spcBef>
              <a:spcAft>
                <a:spcPts val="0"/>
              </a:spcAft>
              <a:buClr>
                <a:srgbClr val="01334E"/>
              </a:buClr>
              <a:buSzPts val="2400"/>
              <a:buNone/>
            </a:pPr>
            <a:r>
              <a:rPr lang="en-IE" sz="1800" dirty="0"/>
              <a:t>We are learning to…</a:t>
            </a:r>
          </a:p>
          <a:p>
            <a:pPr marL="342900" indent="-342900">
              <a:spcBef>
                <a:spcPts val="0"/>
              </a:spcBef>
              <a:buClr>
                <a:srgbClr val="A958DD"/>
              </a:buClr>
              <a:buFont typeface="Courier New" panose="02070309020205020404" pitchFamily="49" charset="0"/>
              <a:buChar char="o"/>
            </a:pPr>
            <a:r>
              <a:rPr lang="en-IE" sz="1800" dirty="0"/>
              <a:t>discuss the challenges of school life and identify available supports</a:t>
            </a:r>
          </a:p>
          <a:p>
            <a:pPr marL="342900" indent="-342900">
              <a:spcBef>
                <a:spcPts val="0"/>
              </a:spcBef>
              <a:buClr>
                <a:srgbClr val="A958DD"/>
              </a:buClr>
              <a:buFont typeface="Courier New" panose="02070309020205020404" pitchFamily="49" charset="0"/>
              <a:buChar char="o"/>
            </a:pPr>
            <a:r>
              <a:rPr lang="en-IE" sz="1800" dirty="0"/>
              <a:t>recognise the different individuals/groups that make up a school community</a:t>
            </a:r>
          </a:p>
          <a:p>
            <a:pPr marL="342900" indent="-342900">
              <a:spcBef>
                <a:spcPts val="0"/>
              </a:spcBef>
              <a:buClr>
                <a:srgbClr val="A958DD"/>
              </a:buClr>
              <a:buFont typeface="Courier New" panose="02070309020205020404" pitchFamily="49" charset="0"/>
              <a:buChar char="o"/>
            </a:pPr>
            <a:r>
              <a:rPr lang="en-IE" sz="1800" dirty="0"/>
              <a:t>consider the reasons why school matters, ranking these in order of importance</a:t>
            </a:r>
          </a:p>
          <a:p>
            <a:pPr marL="342900" indent="-342900">
              <a:spcBef>
                <a:spcPts val="0"/>
              </a:spcBef>
              <a:buClr>
                <a:srgbClr val="9C3FD8"/>
              </a:buClr>
              <a:buFont typeface="Courier New" panose="02070309020205020404" pitchFamily="49" charset="0"/>
              <a:buChar char="o"/>
            </a:pPr>
            <a:r>
              <a:rPr lang="en-IE" sz="1800" dirty="0"/>
              <a:t>reflect on what we learned in our 2</a:t>
            </a:r>
            <a:r>
              <a:rPr lang="en-IE" sz="1800" baseline="30000" dirty="0"/>
              <a:t>nd</a:t>
            </a:r>
            <a:r>
              <a:rPr lang="en-IE" sz="1800" dirty="0"/>
              <a:t> Year Pathways units</a:t>
            </a:r>
          </a:p>
          <a:p>
            <a:pPr marL="342900" indent="-342900">
              <a:spcBef>
                <a:spcPts val="0"/>
              </a:spcBef>
              <a:buClr>
                <a:srgbClr val="9C3FD8"/>
              </a:buClr>
              <a:buFont typeface="Courier New" panose="02070309020205020404" pitchFamily="49" charset="0"/>
              <a:buChar char="o"/>
            </a:pPr>
            <a:endParaRPr lang="en-IE" sz="1800" dirty="0"/>
          </a:p>
          <a:p>
            <a:pPr marL="342900" indent="-342900">
              <a:spcBef>
                <a:spcPts val="0"/>
              </a:spcBef>
              <a:buClr>
                <a:srgbClr val="9C3FD8"/>
              </a:buClr>
              <a:buFont typeface="Courier New" panose="02070309020205020404" pitchFamily="49" charset="0"/>
              <a:buChar char="o"/>
            </a:pPr>
            <a:r>
              <a:rPr lang="en-IE" sz="1800" dirty="0"/>
              <a:t>xxx</a:t>
            </a:r>
          </a:p>
          <a:p>
            <a:pPr marL="0" indent="0">
              <a:spcBef>
                <a:spcPts val="0"/>
              </a:spcBef>
              <a:buNone/>
            </a:pPr>
            <a:endParaRPr lang="en-IE" sz="1900" dirty="0"/>
          </a:p>
        </p:txBody>
      </p:sp>
      <p:sp>
        <p:nvSpPr>
          <p:cNvPr id="166" name="Google Shape;166;p2"/>
          <p:cNvSpPr txBox="1">
            <a:spLocks noGrp="1"/>
          </p:cNvSpPr>
          <p:nvPr>
            <p:ph type="body" idx="2"/>
          </p:nvPr>
        </p:nvSpPr>
        <p:spPr>
          <a:xfrm>
            <a:off x="9072558" y="3006264"/>
            <a:ext cx="2909455" cy="363451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1334E"/>
              </a:buClr>
              <a:buSzPts val="2000"/>
              <a:buNone/>
            </a:pPr>
            <a:r>
              <a:rPr lang="en-IE" b="1" dirty="0"/>
              <a:t>Key Skills</a:t>
            </a:r>
          </a:p>
          <a:p>
            <a:pPr marL="263525" indent="-263525">
              <a:spcBef>
                <a:spcPts val="0"/>
              </a:spcBef>
            </a:pPr>
            <a:r>
              <a:rPr lang="en-IE" dirty="0"/>
              <a:t>Being literate</a:t>
            </a:r>
          </a:p>
          <a:p>
            <a:pPr marL="263525" indent="-263525">
              <a:spcBef>
                <a:spcPts val="0"/>
              </a:spcBef>
            </a:pPr>
            <a:r>
              <a:rPr lang="en-IE" dirty="0"/>
              <a:t>Managing myself</a:t>
            </a:r>
          </a:p>
          <a:p>
            <a:pPr marL="263525" indent="-263525">
              <a:spcBef>
                <a:spcPts val="0"/>
              </a:spcBef>
            </a:pPr>
            <a:r>
              <a:rPr lang="en-IE" dirty="0"/>
              <a:t>Staying well</a:t>
            </a:r>
          </a:p>
          <a:p>
            <a:pPr marL="263525" indent="-263525">
              <a:spcBef>
                <a:spcPts val="0"/>
              </a:spcBef>
            </a:pPr>
            <a:r>
              <a:rPr lang="en-IE" dirty="0"/>
              <a:t>Managing information and thinking</a:t>
            </a:r>
          </a:p>
          <a:p>
            <a:pPr marL="263525" indent="-263525">
              <a:spcBef>
                <a:spcPts val="0"/>
              </a:spcBef>
            </a:pPr>
            <a:r>
              <a:rPr lang="en-IE" dirty="0"/>
              <a:t>Working with others</a:t>
            </a:r>
          </a:p>
          <a:p>
            <a:pPr marL="263525" indent="-263525">
              <a:spcBef>
                <a:spcPts val="0"/>
              </a:spcBef>
            </a:pPr>
            <a:r>
              <a:rPr lang="en-IE" dirty="0"/>
              <a:t>Communicating</a:t>
            </a:r>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a:p>
            <a:pPr marL="0" lvl="0" indent="0" algn="l" rtl="0">
              <a:lnSpc>
                <a:spcPct val="90000"/>
              </a:lnSpc>
              <a:spcBef>
                <a:spcPts val="0"/>
              </a:spcBef>
              <a:spcAft>
                <a:spcPts val="0"/>
              </a:spcAft>
              <a:buClr>
                <a:srgbClr val="01334E"/>
              </a:buClr>
              <a:buSzPts val="2000"/>
              <a:buNone/>
            </a:pPr>
            <a:endParaRPr lang="en-IE" dirty="0"/>
          </a:p>
        </p:txBody>
      </p:sp>
      <p:graphicFrame>
        <p:nvGraphicFramePr>
          <p:cNvPr id="167" name="Google Shape;167;p2"/>
          <p:cNvGraphicFramePr/>
          <p:nvPr>
            <p:extLst>
              <p:ext uri="{D42A27DB-BD31-4B8C-83A1-F6EECF244321}">
                <p14:modId xmlns:p14="http://schemas.microsoft.com/office/powerpoint/2010/main" val="349661236"/>
              </p:ext>
            </p:extLst>
          </p:nvPr>
        </p:nvGraphicFramePr>
        <p:xfrm>
          <a:off x="513149" y="3307701"/>
          <a:ext cx="8128000" cy="3463068"/>
        </p:xfrm>
        <a:graphic>
          <a:graphicData uri="http://schemas.openxmlformats.org/drawingml/2006/table">
            <a:tbl>
              <a:tblPr firstRow="1" bandRow="1">
                <a:noFill/>
                <a:tableStyleId>{D0C22D7A-A71E-4F7F-B25F-03412A6EF1EF}</a:tableStyleId>
              </a:tblPr>
              <a:tblGrid>
                <a:gridCol w="954407">
                  <a:extLst>
                    <a:ext uri="{9D8B030D-6E8A-4147-A177-3AD203B41FA5}">
                      <a16:colId xmlns:a16="http://schemas.microsoft.com/office/drawing/2014/main" val="20000"/>
                    </a:ext>
                  </a:extLst>
                </a:gridCol>
                <a:gridCol w="1286933">
                  <a:extLst>
                    <a:ext uri="{9D8B030D-6E8A-4147-A177-3AD203B41FA5}">
                      <a16:colId xmlns:a16="http://schemas.microsoft.com/office/drawing/2014/main" val="20001"/>
                    </a:ext>
                  </a:extLst>
                </a:gridCol>
                <a:gridCol w="5886660">
                  <a:extLst>
                    <a:ext uri="{9D8B030D-6E8A-4147-A177-3AD203B41FA5}">
                      <a16:colId xmlns:a16="http://schemas.microsoft.com/office/drawing/2014/main" val="20003"/>
                    </a:ext>
                  </a:extLst>
                </a:gridCol>
              </a:tblGrid>
              <a:tr h="271752">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b="1" i="0" dirty="0">
                          <a:solidFill>
                            <a:srgbClr val="9C3FD8"/>
                          </a:solidFill>
                          <a:latin typeface="Arial"/>
                          <a:ea typeface="Arial"/>
                          <a:cs typeface="Arial"/>
                          <a:sym typeface="Arial"/>
                        </a:rPr>
                        <a:t>SLIDES</a:t>
                      </a:r>
                      <a:endParaRPr sz="1600" b="1"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US" sz="1600" b="1" i="0" dirty="0">
                          <a:solidFill>
                            <a:srgbClr val="9C3FD8"/>
                          </a:solidFill>
                          <a:latin typeface="Arial"/>
                          <a:cs typeface="Arial"/>
                          <a:sym typeface="Arial"/>
                        </a:rPr>
                        <a:t>ACTIVITY</a:t>
                      </a:r>
                      <a:endParaRPr sz="1600" dirty="0"/>
                    </a:p>
                  </a:txBody>
                  <a:tcPr marL="91450" marR="91450" marT="45725" marB="45725">
                    <a:solidFill>
                      <a:schemeClr val="bg1"/>
                    </a:solidFill>
                  </a:tcPr>
                </a:tc>
                <a:tc>
                  <a:txBody>
                    <a:bodyPr/>
                    <a:lstStyle/>
                    <a:p>
                      <a:pPr marL="0" marR="0" lvl="0" indent="0" algn="l" rtl="0">
                        <a:spcBef>
                          <a:spcPts val="0"/>
                        </a:spcBef>
                        <a:spcAft>
                          <a:spcPts val="0"/>
                        </a:spcAft>
                        <a:buNone/>
                      </a:pPr>
                      <a:r>
                        <a:rPr lang="en-US" sz="1600" b="1" i="0" dirty="0">
                          <a:solidFill>
                            <a:srgbClr val="9C3FD8"/>
                          </a:solidFill>
                          <a:latin typeface="Arial"/>
                          <a:ea typeface="Arial"/>
                          <a:cs typeface="Arial"/>
                          <a:sym typeface="Arial"/>
                        </a:rPr>
                        <a:t>What will we be doing?</a:t>
                      </a:r>
                      <a:endParaRPr sz="1600" dirty="0"/>
                    </a:p>
                  </a:txBody>
                  <a:tcPr marL="91450" marR="91450" marT="45725" marB="45725">
                    <a:solidFill>
                      <a:schemeClr val="bg1"/>
                    </a:solidFill>
                  </a:tcPr>
                </a:tc>
                <a:extLst>
                  <a:ext uri="{0D108BD9-81ED-4DB2-BD59-A6C34878D82A}">
                    <a16:rowId xmlns:a16="http://schemas.microsoft.com/office/drawing/2014/main" val="10000"/>
                  </a:ext>
                </a:extLst>
              </a:tr>
              <a:tr h="317117">
                <a:tc>
                  <a:txBody>
                    <a:bodyPr/>
                    <a:lstStyle/>
                    <a:p>
                      <a:pPr marL="0" marR="0" lvl="0" indent="0" algn="l" rtl="0">
                        <a:spcBef>
                          <a:spcPts val="0"/>
                        </a:spcBef>
                        <a:spcAft>
                          <a:spcPts val="0"/>
                        </a:spcAft>
                        <a:buNone/>
                      </a:pPr>
                      <a:r>
                        <a:rPr lang="en-IE" sz="1300" b="0" i="0" dirty="0">
                          <a:latin typeface="Arial"/>
                          <a:ea typeface="Arial"/>
                          <a:cs typeface="Arial"/>
                          <a:sym typeface="Arial"/>
                        </a:rPr>
                        <a:t>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E" sz="1300" b="0" i="0" dirty="0">
                          <a:latin typeface="Arial"/>
                          <a:ea typeface="Arial"/>
                          <a:cs typeface="Arial"/>
                          <a:sym typeface="Arial"/>
                        </a:rPr>
                        <a:t>Introduction to the icons</a:t>
                      </a:r>
                    </a:p>
                  </a:txBody>
                  <a:tcPr marL="91450" marR="91450" marT="45725" marB="45725">
                    <a:solidFill>
                      <a:schemeClr val="bg1"/>
                    </a:solidFill>
                  </a:tcPr>
                </a:tc>
                <a:extLst>
                  <a:ext uri="{0D108BD9-81ED-4DB2-BD59-A6C34878D82A}">
                    <a16:rowId xmlns:a16="http://schemas.microsoft.com/office/drawing/2014/main" val="2373047786"/>
                  </a:ext>
                </a:extLst>
              </a:tr>
              <a:tr h="317117">
                <a:tc>
                  <a:txBody>
                    <a:bodyPr/>
                    <a:lstStyle/>
                    <a:p>
                      <a:pPr marL="0" marR="0" lvl="0" indent="0" algn="l" rtl="0">
                        <a:spcBef>
                          <a:spcPts val="0"/>
                        </a:spcBef>
                        <a:spcAft>
                          <a:spcPts val="0"/>
                        </a:spcAft>
                        <a:buNone/>
                      </a:pPr>
                      <a:r>
                        <a:rPr lang="en-GB" sz="1300" b="0" i="0" dirty="0">
                          <a:latin typeface="Arial"/>
                          <a:ea typeface="Arial"/>
                          <a:cs typeface="Arial"/>
                          <a:sym typeface="Arial"/>
                        </a:rPr>
                        <a:t>4-10</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1</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300" b="0" i="0" dirty="0">
                          <a:latin typeface="Arial"/>
                          <a:ea typeface="Arial"/>
                          <a:cs typeface="Arial"/>
                          <a:sym typeface="Arial"/>
                        </a:rPr>
                        <a:t>Looking at case studies of the different school experiences | Discussing school-based challenges and available supports </a:t>
                      </a:r>
                      <a:r>
                        <a:rPr lang="en-GB" sz="1300" b="1" i="0" dirty="0">
                          <a:latin typeface="Arial"/>
                          <a:ea typeface="Arial"/>
                          <a:cs typeface="Arial"/>
                          <a:sym typeface="Arial"/>
                        </a:rPr>
                        <a:t>NB: Print copies of the case studies (Slides 5-9) in advance</a:t>
                      </a:r>
                    </a:p>
                  </a:txBody>
                  <a:tcPr marL="91450" marR="91450" marT="45725" marB="45725">
                    <a:solidFill>
                      <a:schemeClr val="bg1"/>
                    </a:solidFill>
                  </a:tcPr>
                </a:tc>
                <a:extLst>
                  <a:ext uri="{0D108BD9-81ED-4DB2-BD59-A6C34878D82A}">
                    <a16:rowId xmlns:a16="http://schemas.microsoft.com/office/drawing/2014/main" val="10001"/>
                  </a:ext>
                </a:extLst>
              </a:tr>
              <a:tr h="317117">
                <a:tc>
                  <a:txBody>
                    <a:bodyPr/>
                    <a:lstStyle/>
                    <a:p>
                      <a:pPr marL="0" marR="0" lvl="0" indent="0" algn="l" rtl="0">
                        <a:spcBef>
                          <a:spcPts val="0"/>
                        </a:spcBef>
                        <a:spcAft>
                          <a:spcPts val="0"/>
                        </a:spcAft>
                        <a:buNone/>
                      </a:pPr>
                      <a:r>
                        <a:rPr lang="en-GB" sz="1300" b="0" i="0" dirty="0">
                          <a:latin typeface="Arial"/>
                          <a:ea typeface="Arial"/>
                          <a:cs typeface="Arial"/>
                          <a:sym typeface="Arial"/>
                        </a:rPr>
                        <a:t>11</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2</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Using case studies as the basis for identifying and discussing the roles and responsibilities of the different individuals/groups that make up a school community</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2"/>
                  </a:ext>
                </a:extLst>
              </a:tr>
              <a:tr h="317117">
                <a:tc>
                  <a:txBody>
                    <a:bodyPr/>
                    <a:lstStyle/>
                    <a:p>
                      <a:pPr marL="0" marR="0" lvl="0" indent="0" algn="l" rtl="0">
                        <a:spcBef>
                          <a:spcPts val="0"/>
                        </a:spcBef>
                        <a:spcAft>
                          <a:spcPts val="0"/>
                        </a:spcAft>
                        <a:buNone/>
                      </a:pPr>
                      <a:r>
                        <a:rPr lang="en-GB" sz="1300" b="0" i="0" dirty="0">
                          <a:latin typeface="Arial"/>
                          <a:ea typeface="Arial"/>
                          <a:cs typeface="Arial"/>
                          <a:sym typeface="Arial"/>
                        </a:rPr>
                        <a:t>12-13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3</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Ranking the reasons why school matters | Comparing school-based challenges with the potential challenges associated with not finishing school</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10003"/>
                  </a:ext>
                </a:extLst>
              </a:tr>
              <a:tr h="317117">
                <a:tc>
                  <a:txBody>
                    <a:bodyPr/>
                    <a:lstStyle/>
                    <a:p>
                      <a:pPr marL="0" marR="0" lvl="0" indent="0" algn="l" rtl="0">
                        <a:spcBef>
                          <a:spcPts val="0"/>
                        </a:spcBef>
                        <a:spcAft>
                          <a:spcPts val="0"/>
                        </a:spcAft>
                        <a:buNone/>
                      </a:pPr>
                      <a:r>
                        <a:rPr lang="en-GB" sz="1300" dirty="0"/>
                        <a:t>14</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4</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300" b="0" i="0" dirty="0">
                          <a:latin typeface="Arial"/>
                          <a:ea typeface="Arial"/>
                          <a:cs typeface="Arial"/>
                          <a:sym typeface="Arial"/>
                        </a:rPr>
                        <a:t>Reflecting on what we learned in our 2</a:t>
                      </a:r>
                      <a:r>
                        <a:rPr lang="en-GB" sz="1300" b="0" i="0" baseline="30000" dirty="0">
                          <a:latin typeface="Arial"/>
                          <a:ea typeface="Arial"/>
                          <a:cs typeface="Arial"/>
                          <a:sym typeface="Arial"/>
                        </a:rPr>
                        <a:t>nd</a:t>
                      </a:r>
                      <a:r>
                        <a:rPr lang="en-GB" sz="1300" b="0" i="0" dirty="0">
                          <a:latin typeface="Arial"/>
                          <a:ea typeface="Arial"/>
                          <a:cs typeface="Arial"/>
                          <a:sym typeface="Arial"/>
                        </a:rPr>
                        <a:t> Year Pathways units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3934496796"/>
                  </a:ext>
                </a:extLst>
              </a:tr>
              <a:tr h="317117">
                <a:tc>
                  <a:txBody>
                    <a:bodyPr/>
                    <a:lstStyle/>
                    <a:p>
                      <a:pPr marL="0" marR="0" lvl="0" indent="0" algn="l" rtl="0">
                        <a:spcBef>
                          <a:spcPts val="0"/>
                        </a:spcBef>
                        <a:spcAft>
                          <a:spcPts val="0"/>
                        </a:spcAft>
                        <a:buNone/>
                      </a:pPr>
                      <a:r>
                        <a:rPr lang="en-GB" sz="1300" dirty="0"/>
                        <a:t>15</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GB" sz="1300" b="0" i="0" dirty="0">
                          <a:latin typeface="Arial"/>
                          <a:ea typeface="Arial"/>
                          <a:cs typeface="Arial"/>
                          <a:sym typeface="Arial"/>
                        </a:rPr>
                        <a:t>5</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300" b="0" i="0" dirty="0">
                          <a:latin typeface="Arial"/>
                          <a:ea typeface="Arial"/>
                          <a:cs typeface="Arial"/>
                          <a:sym typeface="Arial"/>
                        </a:rPr>
                        <a:t>Checking in with the learning intentions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2515269934"/>
                  </a:ext>
                </a:extLst>
              </a:tr>
              <a:tr h="317117">
                <a:tc>
                  <a:txBody>
                    <a:bodyPr/>
                    <a:lstStyle/>
                    <a:p>
                      <a:pPr marL="0" marR="0" lvl="0" indent="0" algn="l" rtl="0">
                        <a:spcBef>
                          <a:spcPts val="0"/>
                        </a:spcBef>
                        <a:spcAft>
                          <a:spcPts val="0"/>
                        </a:spcAft>
                        <a:buNone/>
                      </a:pPr>
                      <a:r>
                        <a:rPr lang="en-GB" sz="1300" dirty="0"/>
                        <a:t>16</a:t>
                      </a:r>
                      <a:endParaRPr sz="1300" dirty="0"/>
                    </a:p>
                  </a:txBody>
                  <a:tcPr marL="91450" marR="91450" marT="45725" marB="45725" anchor="ctr">
                    <a:solidFill>
                      <a:schemeClr val="bg1"/>
                    </a:solidFill>
                  </a:tcPr>
                </a:tc>
                <a:tc>
                  <a:txBody>
                    <a:bodyPr/>
                    <a:lstStyle/>
                    <a:p>
                      <a:pPr marL="0" marR="0" lvl="0" indent="0" algn="l" rtl="0">
                        <a:spcBef>
                          <a:spcPts val="0"/>
                        </a:spcBef>
                        <a:spcAft>
                          <a:spcPts val="0"/>
                        </a:spcAft>
                        <a:buNone/>
                      </a:pPr>
                      <a:r>
                        <a:rPr lang="en-IE" sz="1300" b="0" i="0" dirty="0">
                          <a:latin typeface="Arial"/>
                          <a:ea typeface="Arial"/>
                          <a:cs typeface="Arial"/>
                          <a:sym typeface="Arial"/>
                        </a:rPr>
                        <a:t>Extension task</a:t>
                      </a:r>
                      <a:endParaRPr sz="1300" b="0" i="0" dirty="0">
                        <a:latin typeface="Arial"/>
                        <a:ea typeface="Arial"/>
                        <a:cs typeface="Arial"/>
                        <a:sym typeface="Arial"/>
                      </a:endParaRPr>
                    </a:p>
                  </a:txBody>
                  <a:tcPr marL="91450" marR="91450" marT="45725" marB="45725">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300" b="0" i="0" dirty="0">
                          <a:latin typeface="Arial"/>
                          <a:ea typeface="Arial"/>
                          <a:cs typeface="Arial"/>
                          <a:sym typeface="Arial"/>
                        </a:rPr>
                        <a:t>Creating a school community booklet for incoming first year students</a:t>
                      </a:r>
                      <a:endParaRPr sz="1300" b="0" i="0" dirty="0">
                        <a:latin typeface="Arial"/>
                        <a:ea typeface="Arial"/>
                        <a:cs typeface="Arial"/>
                        <a:sym typeface="Arial"/>
                      </a:endParaRPr>
                    </a:p>
                  </a:txBody>
                  <a:tcPr marL="91450" marR="91450" marT="45725" marB="45725">
                    <a:solidFill>
                      <a:schemeClr val="bg1"/>
                    </a:solidFill>
                  </a:tcPr>
                </a:tc>
                <a:extLst>
                  <a:ext uri="{0D108BD9-81ED-4DB2-BD59-A6C34878D82A}">
                    <a16:rowId xmlns:a16="http://schemas.microsoft.com/office/drawing/2014/main" val="52755288"/>
                  </a:ext>
                </a:extLst>
              </a:tr>
            </a:tbl>
          </a:graphicData>
        </a:graphic>
      </p:graphicFrame>
      <p:sp>
        <p:nvSpPr>
          <p:cNvPr id="2" name="Google Shape;28;p32">
            <a:extLst>
              <a:ext uri="{FF2B5EF4-FFF2-40B4-BE49-F238E27FC236}">
                <a16:creationId xmlns:a16="http://schemas.microsoft.com/office/drawing/2014/main" id="{683439F6-3050-228C-DE16-858292F9CF69}"/>
              </a:ext>
            </a:extLst>
          </p:cNvPr>
          <p:cNvSpPr txBox="1"/>
          <p:nvPr/>
        </p:nvSpPr>
        <p:spPr>
          <a:xfrm>
            <a:off x="9072558" y="328053"/>
            <a:ext cx="2909457" cy="35298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lt1"/>
              </a:buClr>
              <a:buSzPts val="1800"/>
              <a:buFont typeface="Arial"/>
              <a:buNone/>
            </a:pPr>
            <a:r>
              <a:rPr lang="en-US" sz="1800" b="1" i="0" u="none" strike="noStrike" cap="none" dirty="0">
                <a:solidFill>
                  <a:schemeClr val="lt1"/>
                </a:solidFill>
                <a:latin typeface="Arial"/>
                <a:ea typeface="Arial"/>
                <a:cs typeface="Arial"/>
                <a:sym typeface="Arial"/>
              </a:rPr>
              <a:t>Duration: </a:t>
            </a:r>
            <a:r>
              <a:rPr lang="en-US" sz="1800" i="0" u="none" strike="noStrike" cap="none" dirty="0">
                <a:solidFill>
                  <a:schemeClr val="lt1"/>
                </a:solidFill>
                <a:latin typeface="Arial"/>
                <a:ea typeface="Arial"/>
                <a:cs typeface="Arial"/>
                <a:sym typeface="Arial"/>
              </a:rPr>
              <a:t>Approx. </a:t>
            </a:r>
            <a:r>
              <a:rPr lang="en-US" sz="1800" dirty="0">
                <a:solidFill>
                  <a:schemeClr val="lt1"/>
                </a:solidFill>
              </a:rPr>
              <a:t>2</a:t>
            </a:r>
            <a:r>
              <a:rPr lang="en-US" sz="1800" i="0" u="none" strike="noStrike" cap="none" dirty="0">
                <a:solidFill>
                  <a:schemeClr val="lt1"/>
                </a:solidFill>
                <a:latin typeface="Arial"/>
                <a:ea typeface="Arial"/>
                <a:cs typeface="Arial"/>
                <a:sym typeface="Arial"/>
              </a:rPr>
              <a:t> hours</a:t>
            </a:r>
          </a:p>
        </p:txBody>
      </p:sp>
      <p:sp>
        <p:nvSpPr>
          <p:cNvPr id="3" name="Google Shape;29;p32">
            <a:extLst>
              <a:ext uri="{FF2B5EF4-FFF2-40B4-BE49-F238E27FC236}">
                <a16:creationId xmlns:a16="http://schemas.microsoft.com/office/drawing/2014/main" id="{A9E45EA8-2C67-963C-3F95-B2D2BE804907}"/>
              </a:ext>
            </a:extLst>
          </p:cNvPr>
          <p:cNvSpPr txBox="1"/>
          <p:nvPr/>
        </p:nvSpPr>
        <p:spPr>
          <a:xfrm>
            <a:off x="9072559" y="971098"/>
            <a:ext cx="2909455" cy="1634267"/>
          </a:xfrm>
          <a:prstGeom prst="rect">
            <a:avLst/>
          </a:prstGeom>
          <a:noFill/>
          <a:ln>
            <a:noFill/>
          </a:ln>
        </p:spPr>
        <p:txBody>
          <a:bodyPr spcFirstLastPara="1" wrap="square" lIns="91425" tIns="45700" rIns="91425" bIns="45700" anchor="ctr" anchorCtr="0">
            <a:noAutofit/>
          </a:bodyPr>
          <a:lstStyle/>
          <a:p>
            <a:pPr lvl="2">
              <a:lnSpc>
                <a:spcPct val="90000"/>
              </a:lnSpc>
              <a:buClr>
                <a:srgbClr val="01334E"/>
              </a:buClr>
              <a:buSzPts val="1800"/>
            </a:pPr>
            <a:r>
              <a:rPr lang="en-IE" sz="2000" b="1" i="0" u="none" strike="noStrike" cap="none" dirty="0">
                <a:solidFill>
                  <a:srgbClr val="01334E"/>
                </a:solidFill>
                <a:latin typeface="Arial"/>
                <a:ea typeface="Arial"/>
                <a:cs typeface="Arial"/>
                <a:sym typeface="Arial"/>
              </a:rPr>
              <a:t>Wellbeing Indicators</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Aware </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Connected</a:t>
            </a:r>
            <a:endParaRPr lang="en-IE" sz="2000" i="0" u="none" strike="noStrike" cap="none" dirty="0">
              <a:solidFill>
                <a:srgbClr val="01334E"/>
              </a:solidFill>
              <a:latin typeface="Arial"/>
              <a:ea typeface="Arial"/>
              <a:cs typeface="Arial"/>
              <a:sym typeface="Arial"/>
            </a:endParaRPr>
          </a:p>
          <a:p>
            <a:pPr marL="285750" lvl="2" indent="-285750">
              <a:lnSpc>
                <a:spcPct val="90000"/>
              </a:lnSpc>
              <a:buClr>
                <a:srgbClr val="01334E"/>
              </a:buClr>
              <a:buSzPts val="1800"/>
              <a:buFont typeface="Arial" panose="020B0604020202020204" pitchFamily="34" charset="0"/>
              <a:buChar char="•"/>
            </a:pPr>
            <a:r>
              <a:rPr lang="en-IE" sz="2000" i="0" u="none" strike="noStrike" cap="none" dirty="0">
                <a:solidFill>
                  <a:srgbClr val="01334E"/>
                </a:solidFill>
                <a:latin typeface="Arial"/>
                <a:ea typeface="Arial"/>
                <a:cs typeface="Arial"/>
                <a:sym typeface="Arial"/>
              </a:rPr>
              <a:t>Resilient</a:t>
            </a:r>
          </a:p>
          <a:p>
            <a:pPr marL="285750" lvl="2" indent="-285750">
              <a:lnSpc>
                <a:spcPct val="90000"/>
              </a:lnSpc>
              <a:buClr>
                <a:srgbClr val="01334E"/>
              </a:buClr>
              <a:buSzPts val="1800"/>
              <a:buFont typeface="Arial" panose="020B0604020202020204" pitchFamily="34" charset="0"/>
              <a:buChar char="•"/>
            </a:pPr>
            <a:r>
              <a:rPr lang="en-IE" sz="2000" dirty="0">
                <a:solidFill>
                  <a:srgbClr val="01334E"/>
                </a:solidFill>
              </a:rPr>
              <a:t>Responsible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1334E"/>
              </a:buClr>
              <a:buSzPts val="1800"/>
              <a:buFont typeface="Arial"/>
              <a:buNone/>
            </a:pPr>
            <a:r>
              <a:rPr lang="en-IE" dirty="0"/>
              <a:t>Unit 3, Introduction</a:t>
            </a:r>
            <a:endParaRPr dirty="0"/>
          </a:p>
        </p:txBody>
      </p:sp>
      <p:sp>
        <p:nvSpPr>
          <p:cNvPr id="207" name="Google Shape;207;p8"/>
          <p:cNvSpPr txBox="1">
            <a:spLocks noGrp="1"/>
          </p:cNvSpPr>
          <p:nvPr>
            <p:ph type="body" idx="1"/>
          </p:nvPr>
        </p:nvSpPr>
        <p:spPr>
          <a:xfrm>
            <a:off x="661059" y="1330012"/>
            <a:ext cx="4969554" cy="2227263"/>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01334E"/>
              </a:buClr>
              <a:buSzPts val="4000"/>
              <a:buNone/>
            </a:pPr>
            <a:r>
              <a:rPr lang="en-IE" sz="2000" dirty="0"/>
              <a:t>Hi, I’m Alex. </a:t>
            </a:r>
          </a:p>
          <a:p>
            <a:pPr marL="0" lvl="0" indent="0" algn="ctr" rtl="0">
              <a:lnSpc>
                <a:spcPct val="90000"/>
              </a:lnSpc>
              <a:spcBef>
                <a:spcPts val="0"/>
              </a:spcBef>
              <a:spcAft>
                <a:spcPts val="0"/>
              </a:spcAft>
              <a:buClr>
                <a:srgbClr val="01334E"/>
              </a:buClr>
              <a:buSzPts val="4000"/>
              <a:buNone/>
            </a:pPr>
            <a:r>
              <a:rPr lang="en-IE" sz="2000" dirty="0"/>
              <a:t>Nice to meet you! </a:t>
            </a:r>
          </a:p>
          <a:p>
            <a:pPr marL="0" lvl="0" indent="0" algn="ctr" rtl="0">
              <a:lnSpc>
                <a:spcPct val="90000"/>
              </a:lnSpc>
              <a:spcBef>
                <a:spcPts val="0"/>
              </a:spcBef>
              <a:spcAft>
                <a:spcPts val="0"/>
              </a:spcAft>
              <a:buClr>
                <a:srgbClr val="01334E"/>
              </a:buClr>
              <a:buSzPts val="4000"/>
              <a:buNone/>
            </a:pPr>
            <a:r>
              <a:rPr lang="en-IE" sz="2000" dirty="0"/>
              <a:t>I’m here to tell you that we use icons (the small pictures below) in this unit. These will help you to understand what you will be doing during the different activities. </a:t>
            </a:r>
          </a:p>
          <a:p>
            <a:pPr marL="0" lvl="0" indent="0" algn="ctr" rtl="0">
              <a:lnSpc>
                <a:spcPct val="90000"/>
              </a:lnSpc>
              <a:spcBef>
                <a:spcPts val="0"/>
              </a:spcBef>
              <a:spcAft>
                <a:spcPts val="0"/>
              </a:spcAft>
              <a:buClr>
                <a:srgbClr val="01334E"/>
              </a:buClr>
              <a:buSzPts val="4000"/>
              <a:buNone/>
            </a:pPr>
            <a:r>
              <a:rPr lang="en-IE" sz="2000" dirty="0"/>
              <a:t>Have fun (and learn lots)!</a:t>
            </a:r>
          </a:p>
          <a:p>
            <a:pPr marL="0" lvl="0" indent="0" algn="ctr" rtl="0">
              <a:lnSpc>
                <a:spcPct val="90000"/>
              </a:lnSpc>
              <a:spcBef>
                <a:spcPts val="0"/>
              </a:spcBef>
              <a:spcAft>
                <a:spcPts val="0"/>
              </a:spcAft>
              <a:buClr>
                <a:srgbClr val="01334E"/>
              </a:buClr>
              <a:buSzPts val="4000"/>
              <a:buNone/>
            </a:pPr>
            <a:r>
              <a:rPr lang="en-IE" sz="2800" dirty="0"/>
              <a:t> </a:t>
            </a:r>
            <a:endParaRPr sz="2800" dirty="0"/>
          </a:p>
        </p:txBody>
      </p:sp>
      <p:pic>
        <p:nvPicPr>
          <p:cNvPr id="209" name="Google Shape;209;p8" descr="Icon&#10;&#10;Description automatically generated with low confidence"/>
          <p:cNvPicPr preferRelativeResize="0"/>
          <p:nvPr/>
        </p:nvPicPr>
        <p:blipFill rotWithShape="1">
          <a:blip r:embed="rId3">
            <a:alphaModFix/>
          </a:blip>
          <a:srcRect/>
          <a:stretch/>
        </p:blipFill>
        <p:spPr>
          <a:xfrm>
            <a:off x="1171983" y="1349981"/>
            <a:ext cx="685903" cy="433659"/>
          </a:xfrm>
          <a:prstGeom prst="rect">
            <a:avLst/>
          </a:prstGeom>
          <a:noFill/>
          <a:ln>
            <a:noFill/>
          </a:ln>
        </p:spPr>
      </p:pic>
      <p:pic>
        <p:nvPicPr>
          <p:cNvPr id="210" name="Google Shape;210;p8" descr="Icon&#10;&#10;Description automatically generated with low confidence"/>
          <p:cNvPicPr preferRelativeResize="0"/>
          <p:nvPr/>
        </p:nvPicPr>
        <p:blipFill rotWithShape="1">
          <a:blip r:embed="rId3">
            <a:alphaModFix/>
          </a:blip>
          <a:srcRect/>
          <a:stretch/>
        </p:blipFill>
        <p:spPr>
          <a:xfrm rot="10800000">
            <a:off x="4832632" y="3140637"/>
            <a:ext cx="685903" cy="433659"/>
          </a:xfrm>
          <a:prstGeom prst="rect">
            <a:avLst/>
          </a:prstGeom>
          <a:noFill/>
          <a:ln>
            <a:noFill/>
          </a:ln>
        </p:spPr>
      </p:pic>
      <p:pic>
        <p:nvPicPr>
          <p:cNvPr id="11" name="Google Shape;425;p21" descr="Shape, square&#10;&#10;Description automatically generated">
            <a:extLst>
              <a:ext uri="{FF2B5EF4-FFF2-40B4-BE49-F238E27FC236}">
                <a16:creationId xmlns:a16="http://schemas.microsoft.com/office/drawing/2014/main" id="{6F4A2433-C0D7-E050-42A5-81E150095675}"/>
              </a:ext>
            </a:extLst>
          </p:cNvPr>
          <p:cNvPicPr preferRelativeResize="0"/>
          <p:nvPr/>
        </p:nvPicPr>
        <p:blipFill rotWithShape="1">
          <a:blip r:embed="rId4">
            <a:alphaModFix/>
          </a:blip>
          <a:srcRect/>
          <a:stretch/>
        </p:blipFill>
        <p:spPr>
          <a:xfrm>
            <a:off x="610565" y="3893964"/>
            <a:ext cx="5181190" cy="2730755"/>
          </a:xfrm>
          <a:prstGeom prst="rect">
            <a:avLst/>
          </a:prstGeom>
          <a:noFill/>
          <a:ln>
            <a:noFill/>
          </a:ln>
        </p:spPr>
      </p:pic>
      <p:pic>
        <p:nvPicPr>
          <p:cNvPr id="5" name="Google Shape;331;p19" descr="Icon&#10;&#10;Description automatically generated">
            <a:extLst>
              <a:ext uri="{FF2B5EF4-FFF2-40B4-BE49-F238E27FC236}">
                <a16:creationId xmlns:a16="http://schemas.microsoft.com/office/drawing/2014/main" id="{3D86F3FF-16E5-0AC8-801D-82DD1743D988}"/>
              </a:ext>
            </a:extLst>
          </p:cNvPr>
          <p:cNvPicPr preferRelativeResize="0"/>
          <p:nvPr/>
        </p:nvPicPr>
        <p:blipFill rotWithShape="1">
          <a:blip r:embed="rId5">
            <a:alphaModFix/>
          </a:blip>
          <a:srcRect/>
          <a:stretch/>
        </p:blipFill>
        <p:spPr>
          <a:xfrm>
            <a:off x="602962" y="3924126"/>
            <a:ext cx="1007241" cy="1007241"/>
          </a:xfrm>
          <a:prstGeom prst="rect">
            <a:avLst/>
          </a:prstGeom>
          <a:noFill/>
          <a:ln>
            <a:noFill/>
          </a:ln>
        </p:spPr>
      </p:pic>
      <p:sp>
        <p:nvSpPr>
          <p:cNvPr id="7" name="TextBox 6">
            <a:extLst>
              <a:ext uri="{FF2B5EF4-FFF2-40B4-BE49-F238E27FC236}">
                <a16:creationId xmlns:a16="http://schemas.microsoft.com/office/drawing/2014/main" id="{AC0D6F49-76D5-690B-8740-9E7182279A8F}"/>
              </a:ext>
            </a:extLst>
          </p:cNvPr>
          <p:cNvSpPr txBox="1"/>
          <p:nvPr/>
        </p:nvSpPr>
        <p:spPr>
          <a:xfrm>
            <a:off x="1501046" y="4248997"/>
            <a:ext cx="1840832" cy="369332"/>
          </a:xfrm>
          <a:prstGeom prst="rect">
            <a:avLst/>
          </a:prstGeom>
          <a:noFill/>
        </p:spPr>
        <p:txBody>
          <a:bodyPr wrap="square" rtlCol="0">
            <a:spAutoFit/>
          </a:bodyPr>
          <a:lstStyle/>
          <a:p>
            <a:r>
              <a:rPr lang="en-IE" sz="1800" dirty="0"/>
              <a:t>Individual work</a:t>
            </a:r>
          </a:p>
        </p:txBody>
      </p:sp>
      <p:pic>
        <p:nvPicPr>
          <p:cNvPr id="13" name="Google Shape;330;p19" descr="A picture containing text&#10;&#10;Description automatically generated">
            <a:extLst>
              <a:ext uri="{FF2B5EF4-FFF2-40B4-BE49-F238E27FC236}">
                <a16:creationId xmlns:a16="http://schemas.microsoft.com/office/drawing/2014/main" id="{CE1BFD98-AC04-4F57-7FE6-09C909D514DC}"/>
              </a:ext>
            </a:extLst>
          </p:cNvPr>
          <p:cNvPicPr preferRelativeResize="0"/>
          <p:nvPr/>
        </p:nvPicPr>
        <p:blipFill rotWithShape="1">
          <a:blip r:embed="rId6">
            <a:alphaModFix/>
          </a:blip>
          <a:srcRect/>
          <a:stretch/>
        </p:blipFill>
        <p:spPr>
          <a:xfrm>
            <a:off x="621265" y="5585364"/>
            <a:ext cx="1007241" cy="1007241"/>
          </a:xfrm>
          <a:prstGeom prst="rect">
            <a:avLst/>
          </a:prstGeom>
          <a:noFill/>
          <a:ln>
            <a:noFill/>
          </a:ln>
        </p:spPr>
      </p:pic>
      <p:sp>
        <p:nvSpPr>
          <p:cNvPr id="14" name="TextBox 13">
            <a:extLst>
              <a:ext uri="{FF2B5EF4-FFF2-40B4-BE49-F238E27FC236}">
                <a16:creationId xmlns:a16="http://schemas.microsoft.com/office/drawing/2014/main" id="{75751AFA-902A-0D60-9913-180FBBBF634B}"/>
              </a:ext>
            </a:extLst>
          </p:cNvPr>
          <p:cNvSpPr txBox="1"/>
          <p:nvPr/>
        </p:nvSpPr>
        <p:spPr>
          <a:xfrm>
            <a:off x="1533238" y="5916297"/>
            <a:ext cx="1840832" cy="369332"/>
          </a:xfrm>
          <a:prstGeom prst="rect">
            <a:avLst/>
          </a:prstGeom>
          <a:noFill/>
        </p:spPr>
        <p:txBody>
          <a:bodyPr wrap="square" rtlCol="0">
            <a:spAutoFit/>
          </a:bodyPr>
          <a:lstStyle/>
          <a:p>
            <a:r>
              <a:rPr lang="en-IE" sz="1800" dirty="0"/>
              <a:t>Group work</a:t>
            </a:r>
          </a:p>
        </p:txBody>
      </p:sp>
      <p:pic>
        <p:nvPicPr>
          <p:cNvPr id="15" name="Google Shape;329;p19" descr="A picture containing icon&#10;&#10;Description automatically generated">
            <a:extLst>
              <a:ext uri="{FF2B5EF4-FFF2-40B4-BE49-F238E27FC236}">
                <a16:creationId xmlns:a16="http://schemas.microsoft.com/office/drawing/2014/main" id="{D1734177-9900-3C1C-9DA4-63B15AACF03C}"/>
              </a:ext>
            </a:extLst>
          </p:cNvPr>
          <p:cNvPicPr preferRelativeResize="0"/>
          <p:nvPr/>
        </p:nvPicPr>
        <p:blipFill rotWithShape="1">
          <a:blip r:embed="rId7">
            <a:alphaModFix/>
          </a:blip>
          <a:srcRect/>
          <a:stretch/>
        </p:blipFill>
        <p:spPr>
          <a:xfrm>
            <a:off x="3379035" y="5524081"/>
            <a:ext cx="1007241" cy="1007241"/>
          </a:xfrm>
          <a:prstGeom prst="rect">
            <a:avLst/>
          </a:prstGeom>
          <a:noFill/>
          <a:ln>
            <a:noFill/>
          </a:ln>
        </p:spPr>
      </p:pic>
      <p:sp>
        <p:nvSpPr>
          <p:cNvPr id="16" name="TextBox 15">
            <a:extLst>
              <a:ext uri="{FF2B5EF4-FFF2-40B4-BE49-F238E27FC236}">
                <a16:creationId xmlns:a16="http://schemas.microsoft.com/office/drawing/2014/main" id="{13B5AC21-A190-42B2-528D-38B971E7870D}"/>
              </a:ext>
            </a:extLst>
          </p:cNvPr>
          <p:cNvSpPr txBox="1"/>
          <p:nvPr/>
        </p:nvSpPr>
        <p:spPr>
          <a:xfrm>
            <a:off x="4255168" y="5793620"/>
            <a:ext cx="1840832" cy="646331"/>
          </a:xfrm>
          <a:prstGeom prst="rect">
            <a:avLst/>
          </a:prstGeom>
          <a:noFill/>
        </p:spPr>
        <p:txBody>
          <a:bodyPr wrap="square" rtlCol="0">
            <a:spAutoFit/>
          </a:bodyPr>
          <a:lstStyle/>
          <a:p>
            <a:r>
              <a:rPr lang="en-IE" sz="1800" dirty="0"/>
              <a:t>Extension activity</a:t>
            </a:r>
          </a:p>
        </p:txBody>
      </p:sp>
      <p:sp>
        <p:nvSpPr>
          <p:cNvPr id="21" name="TextBox 20">
            <a:extLst>
              <a:ext uri="{FF2B5EF4-FFF2-40B4-BE49-F238E27FC236}">
                <a16:creationId xmlns:a16="http://schemas.microsoft.com/office/drawing/2014/main" id="{8BC66A5D-D035-7CA5-8EBC-3687E1F7D59E}"/>
              </a:ext>
            </a:extLst>
          </p:cNvPr>
          <p:cNvSpPr txBox="1"/>
          <p:nvPr/>
        </p:nvSpPr>
        <p:spPr>
          <a:xfrm>
            <a:off x="4235816" y="4160508"/>
            <a:ext cx="1840832" cy="646331"/>
          </a:xfrm>
          <a:prstGeom prst="rect">
            <a:avLst/>
          </a:prstGeom>
          <a:noFill/>
        </p:spPr>
        <p:txBody>
          <a:bodyPr wrap="square" rtlCol="0">
            <a:spAutoFit/>
          </a:bodyPr>
          <a:lstStyle/>
          <a:p>
            <a:r>
              <a:rPr lang="en-IE" sz="1800" dirty="0"/>
              <a:t>Class discussion</a:t>
            </a:r>
          </a:p>
        </p:txBody>
      </p:sp>
      <p:pic>
        <p:nvPicPr>
          <p:cNvPr id="24" name="Picture 23" descr="Icon&#10;&#10;Description automatically generated">
            <a:extLst>
              <a:ext uri="{FF2B5EF4-FFF2-40B4-BE49-F238E27FC236}">
                <a16:creationId xmlns:a16="http://schemas.microsoft.com/office/drawing/2014/main" id="{B23E241C-496A-DBF9-0496-B6AA51936A25}"/>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3349481" y="4674465"/>
            <a:ext cx="1007241" cy="1007241"/>
          </a:xfrm>
          <a:prstGeom prst="rect">
            <a:avLst/>
          </a:prstGeom>
        </p:spPr>
      </p:pic>
      <p:sp>
        <p:nvSpPr>
          <p:cNvPr id="25" name="TextBox 24">
            <a:extLst>
              <a:ext uri="{FF2B5EF4-FFF2-40B4-BE49-F238E27FC236}">
                <a16:creationId xmlns:a16="http://schemas.microsoft.com/office/drawing/2014/main" id="{782D7CEC-183B-DF31-F18F-1F03B8F3E521}"/>
              </a:ext>
            </a:extLst>
          </p:cNvPr>
          <p:cNvSpPr txBox="1"/>
          <p:nvPr/>
        </p:nvSpPr>
        <p:spPr>
          <a:xfrm>
            <a:off x="4284722" y="4973094"/>
            <a:ext cx="1840832" cy="369332"/>
          </a:xfrm>
          <a:prstGeom prst="rect">
            <a:avLst/>
          </a:prstGeom>
          <a:noFill/>
        </p:spPr>
        <p:txBody>
          <a:bodyPr wrap="square" rtlCol="0">
            <a:spAutoFit/>
          </a:bodyPr>
          <a:lstStyle/>
          <a:p>
            <a:r>
              <a:rPr lang="en-IE" sz="1800" dirty="0"/>
              <a:t>Reading</a:t>
            </a:r>
          </a:p>
        </p:txBody>
      </p:sp>
      <p:pic>
        <p:nvPicPr>
          <p:cNvPr id="26" name="Picture 25" descr="Icon&#10;&#10;Description automatically generated">
            <a:extLst>
              <a:ext uri="{FF2B5EF4-FFF2-40B4-BE49-F238E27FC236}">
                <a16:creationId xmlns:a16="http://schemas.microsoft.com/office/drawing/2014/main" id="{81E94CBC-E131-4DB9-64AC-5EAB02FA625A}"/>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3364194" y="3831083"/>
            <a:ext cx="1007241" cy="1007241"/>
          </a:xfrm>
          <a:prstGeom prst="rect">
            <a:avLst/>
          </a:prstGeom>
        </p:spPr>
      </p:pic>
      <p:pic>
        <p:nvPicPr>
          <p:cNvPr id="4" name="Picture 3" descr="Icon&#10;&#10;Description automatically generated">
            <a:extLst>
              <a:ext uri="{FF2B5EF4-FFF2-40B4-BE49-F238E27FC236}">
                <a16:creationId xmlns:a16="http://schemas.microsoft.com/office/drawing/2014/main" id="{90D78676-4772-6B40-E196-96D738C2F64C}"/>
              </a:ext>
            </a:extLst>
          </p:cNvPr>
          <p:cNvPicPr>
            <a:picLocks noChangeAspect="1"/>
          </p:cNvPicPr>
          <p:nvPr/>
        </p:nvPicPr>
        <p:blipFill>
          <a:blip r:embed="rId10" cstate="hqprint">
            <a:extLst>
              <a:ext uri="{28A0092B-C50C-407E-A947-70E740481C1C}">
                <a14:useLocalDpi xmlns:a14="http://schemas.microsoft.com/office/drawing/2010/main"/>
              </a:ext>
            </a:extLst>
          </a:blip>
          <a:stretch>
            <a:fillRect/>
          </a:stretch>
        </p:blipFill>
        <p:spPr>
          <a:xfrm>
            <a:off x="633237" y="4780869"/>
            <a:ext cx="1007241" cy="1007241"/>
          </a:xfrm>
          <a:prstGeom prst="rect">
            <a:avLst/>
          </a:prstGeom>
        </p:spPr>
      </p:pic>
      <p:sp>
        <p:nvSpPr>
          <p:cNvPr id="6" name="TextBox 5">
            <a:extLst>
              <a:ext uri="{FF2B5EF4-FFF2-40B4-BE49-F238E27FC236}">
                <a16:creationId xmlns:a16="http://schemas.microsoft.com/office/drawing/2014/main" id="{306715A1-BC39-2631-5090-CC47DBFA06EF}"/>
              </a:ext>
            </a:extLst>
          </p:cNvPr>
          <p:cNvSpPr txBox="1"/>
          <p:nvPr/>
        </p:nvSpPr>
        <p:spPr>
          <a:xfrm>
            <a:off x="1538926" y="5126896"/>
            <a:ext cx="1840832" cy="369332"/>
          </a:xfrm>
          <a:prstGeom prst="rect">
            <a:avLst/>
          </a:prstGeom>
          <a:noFill/>
        </p:spPr>
        <p:txBody>
          <a:bodyPr wrap="square" rtlCol="0">
            <a:spAutoFit/>
          </a:bodyPr>
          <a:lstStyle/>
          <a:p>
            <a:r>
              <a:rPr lang="en-IE" sz="1800" dirty="0"/>
              <a:t>Pair work</a:t>
            </a:r>
          </a:p>
        </p:txBody>
      </p:sp>
      <p:pic>
        <p:nvPicPr>
          <p:cNvPr id="3" name="Picture 2">
            <a:extLst>
              <a:ext uri="{FF2B5EF4-FFF2-40B4-BE49-F238E27FC236}">
                <a16:creationId xmlns:a16="http://schemas.microsoft.com/office/drawing/2014/main" id="{E88E83AB-E8FB-8653-8814-2FEAFC0CFB99}"/>
              </a:ext>
            </a:extLst>
          </p:cNvPr>
          <p:cNvPicPr>
            <a:picLocks noChangeAspect="1"/>
          </p:cNvPicPr>
          <p:nvPr/>
        </p:nvPicPr>
        <p:blipFill>
          <a:blip r:embed="rId11"/>
          <a:srcRect/>
          <a:stretch/>
        </p:blipFill>
        <p:spPr>
          <a:xfrm>
            <a:off x="6123500" y="237942"/>
            <a:ext cx="5336613" cy="5412234"/>
          </a:xfrm>
          <a:prstGeom prst="rect">
            <a:avLst/>
          </a:prstGeom>
        </p:spPr>
      </p:pic>
    </p:spTree>
    <p:extLst>
      <p:ext uri="{BB962C8B-B14F-4D97-AF65-F5344CB8AC3E}">
        <p14:creationId xmlns:p14="http://schemas.microsoft.com/office/powerpoint/2010/main" val="425285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E80ADC02-1F16-8563-AEDC-6B3EC9014447}"/>
              </a:ext>
            </a:extLst>
          </p:cNvPr>
          <p:cNvPicPr>
            <a:picLocks noChangeAspect="1"/>
          </p:cNvPicPr>
          <p:nvPr/>
        </p:nvPicPr>
        <p:blipFill>
          <a:blip r:embed="rId3"/>
          <a:stretch>
            <a:fillRect/>
          </a:stretch>
        </p:blipFill>
        <p:spPr>
          <a:xfrm>
            <a:off x="223963" y="224062"/>
            <a:ext cx="11444699" cy="535473"/>
          </a:xfrm>
          <a:prstGeom prst="rect">
            <a:avLst/>
          </a:prstGeom>
        </p:spPr>
      </p:pic>
      <p:sp>
        <p:nvSpPr>
          <p:cNvPr id="6" name="Google Shape;196;p7">
            <a:extLst>
              <a:ext uri="{FF2B5EF4-FFF2-40B4-BE49-F238E27FC236}">
                <a16:creationId xmlns:a16="http://schemas.microsoft.com/office/drawing/2014/main" id="{873CE5A1-6286-B149-F9BC-9A6CD3A356BA}"/>
              </a:ext>
            </a:extLst>
          </p:cNvPr>
          <p:cNvSpPr txBox="1">
            <a:spLocks/>
          </p:cNvSpPr>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FFFFFF"/>
              </a:buClr>
              <a:buSzPts val="1800"/>
              <a:buFont typeface="Arial"/>
              <a:buNone/>
              <a:tabLst/>
              <a:defRPr/>
            </a:pPr>
            <a:r>
              <a:rPr kumimoji="0" lang="en-IE" sz="1800" b="1" i="0" u="none" strike="noStrike" kern="0" cap="none" spc="0" normalizeH="0" baseline="0" noProof="0" dirty="0">
                <a:ln>
                  <a:noFill/>
                </a:ln>
                <a:solidFill>
                  <a:srgbClr val="FFFFFF"/>
                </a:solidFill>
                <a:effectLst/>
                <a:uLnTx/>
                <a:uFillTx/>
                <a:latin typeface="Arial"/>
                <a:cs typeface="Arial"/>
                <a:sym typeface="Arial"/>
              </a:rPr>
              <a:t>Unit 3, Activity 1</a:t>
            </a:r>
          </a:p>
        </p:txBody>
      </p:sp>
      <p:pic>
        <p:nvPicPr>
          <p:cNvPr id="7" name="Graphic 6" descr="Questions outline">
            <a:extLst>
              <a:ext uri="{FF2B5EF4-FFF2-40B4-BE49-F238E27FC236}">
                <a16:creationId xmlns:a16="http://schemas.microsoft.com/office/drawing/2014/main" id="{A3538F90-E94F-549C-BC58-F6E3E22F078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10331" y="1677674"/>
            <a:ext cx="4271962" cy="4271962"/>
          </a:xfrm>
          <a:prstGeom prst="rect">
            <a:avLst/>
          </a:prstGeom>
        </p:spPr>
      </p:pic>
      <p:pic>
        <p:nvPicPr>
          <p:cNvPr id="8" name="Google Shape;425;p21" descr="Shape, square&#10;&#10;Description automatically generated">
            <a:extLst>
              <a:ext uri="{FF2B5EF4-FFF2-40B4-BE49-F238E27FC236}">
                <a16:creationId xmlns:a16="http://schemas.microsoft.com/office/drawing/2014/main" id="{22E08D9B-6551-0BF6-F463-B8C028349B6E}"/>
              </a:ext>
            </a:extLst>
          </p:cNvPr>
          <p:cNvPicPr preferRelativeResize="0"/>
          <p:nvPr/>
        </p:nvPicPr>
        <p:blipFill rotWithShape="1">
          <a:blip r:embed="rId6">
            <a:alphaModFix/>
          </a:blip>
          <a:srcRect/>
          <a:stretch/>
        </p:blipFill>
        <p:spPr>
          <a:xfrm rot="16200000">
            <a:off x="9860968" y="1873095"/>
            <a:ext cx="2783765" cy="823346"/>
          </a:xfrm>
          <a:prstGeom prst="rect">
            <a:avLst/>
          </a:prstGeom>
          <a:noFill/>
          <a:ln>
            <a:noFill/>
          </a:ln>
        </p:spPr>
      </p:pic>
      <p:grpSp>
        <p:nvGrpSpPr>
          <p:cNvPr id="11" name="Group 10">
            <a:extLst>
              <a:ext uri="{FF2B5EF4-FFF2-40B4-BE49-F238E27FC236}">
                <a16:creationId xmlns:a16="http://schemas.microsoft.com/office/drawing/2014/main" id="{EF1F868B-B536-B63A-D79B-2343AF039F38}"/>
              </a:ext>
            </a:extLst>
          </p:cNvPr>
          <p:cNvGrpSpPr/>
          <p:nvPr/>
        </p:nvGrpSpPr>
        <p:grpSpPr>
          <a:xfrm>
            <a:off x="10749228" y="877476"/>
            <a:ext cx="1007242" cy="2728214"/>
            <a:chOff x="10749228" y="877476"/>
            <a:chExt cx="1007242" cy="2728214"/>
          </a:xfrm>
        </p:grpSpPr>
        <p:pic>
          <p:nvPicPr>
            <p:cNvPr id="2" name="Google Shape;331;p19" descr="Icon&#10;&#10;Description automatically generated">
              <a:extLst>
                <a:ext uri="{FF2B5EF4-FFF2-40B4-BE49-F238E27FC236}">
                  <a16:creationId xmlns:a16="http://schemas.microsoft.com/office/drawing/2014/main" id="{3641D3AA-F25D-45A6-6031-9104DEB8DE08}"/>
                </a:ext>
              </a:extLst>
            </p:cNvPr>
            <p:cNvPicPr preferRelativeResize="0"/>
            <p:nvPr/>
          </p:nvPicPr>
          <p:blipFill rotWithShape="1">
            <a:blip r:embed="rId7">
              <a:alphaModFix/>
            </a:blip>
            <a:srcRect/>
            <a:stretch/>
          </p:blipFill>
          <p:spPr>
            <a:xfrm>
              <a:off x="10749229" y="877476"/>
              <a:ext cx="1007241" cy="1007241"/>
            </a:xfrm>
            <a:prstGeom prst="rect">
              <a:avLst/>
            </a:prstGeom>
            <a:noFill/>
            <a:ln>
              <a:noFill/>
            </a:ln>
          </p:spPr>
        </p:pic>
        <p:pic>
          <p:nvPicPr>
            <p:cNvPr id="3" name="Picture 2" descr="Icon&#10;&#10;Description automatically generated">
              <a:extLst>
                <a:ext uri="{FF2B5EF4-FFF2-40B4-BE49-F238E27FC236}">
                  <a16:creationId xmlns:a16="http://schemas.microsoft.com/office/drawing/2014/main" id="{1CFE40F4-5655-4C98-C719-ACFF2E75D7A9}"/>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10749228" y="1745667"/>
              <a:ext cx="1007241" cy="1007241"/>
            </a:xfrm>
            <a:prstGeom prst="rect">
              <a:avLst/>
            </a:prstGeom>
            <a:ln>
              <a:noFill/>
            </a:ln>
          </p:spPr>
        </p:pic>
        <p:pic>
          <p:nvPicPr>
            <p:cNvPr id="10" name="Picture 9" descr="Icon&#10;&#10;Description automatically generated">
              <a:extLst>
                <a:ext uri="{FF2B5EF4-FFF2-40B4-BE49-F238E27FC236}">
                  <a16:creationId xmlns:a16="http://schemas.microsoft.com/office/drawing/2014/main" id="{0C749C0B-D1D0-3881-5285-F76F8FA6AE8A}"/>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10749228" y="2598449"/>
              <a:ext cx="1007241" cy="1007241"/>
            </a:xfrm>
            <a:prstGeom prst="rect">
              <a:avLst/>
            </a:prstGeom>
          </p:spPr>
        </p:pic>
      </p:grpSp>
    </p:spTree>
    <p:extLst>
      <p:ext uri="{BB962C8B-B14F-4D97-AF65-F5344CB8AC3E}">
        <p14:creationId xmlns:p14="http://schemas.microsoft.com/office/powerpoint/2010/main" val="621834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3, Activity 1</a:t>
            </a:r>
            <a:endParaRPr dirty="0"/>
          </a:p>
        </p:txBody>
      </p:sp>
      <p:sp>
        <p:nvSpPr>
          <p:cNvPr id="4" name="TextBox 3">
            <a:extLst>
              <a:ext uri="{FF2B5EF4-FFF2-40B4-BE49-F238E27FC236}">
                <a16:creationId xmlns:a16="http://schemas.microsoft.com/office/drawing/2014/main" id="{53F5C90B-E357-EB24-B68D-CCE25A03BFB6}"/>
              </a:ext>
            </a:extLst>
          </p:cNvPr>
          <p:cNvSpPr txBox="1"/>
          <p:nvPr/>
        </p:nvSpPr>
        <p:spPr>
          <a:xfrm>
            <a:off x="356287" y="1943102"/>
            <a:ext cx="11302313" cy="4615687"/>
          </a:xfrm>
          <a:custGeom>
            <a:avLst/>
            <a:gdLst>
              <a:gd name="connsiteX0" fmla="*/ 0 w 11302313"/>
              <a:gd name="connsiteY0" fmla="*/ 0 h 4615687"/>
              <a:gd name="connsiteX1" fmla="*/ 438796 w 11302313"/>
              <a:gd name="connsiteY1" fmla="*/ 0 h 4615687"/>
              <a:gd name="connsiteX2" fmla="*/ 764568 w 11302313"/>
              <a:gd name="connsiteY2" fmla="*/ 0 h 4615687"/>
              <a:gd name="connsiteX3" fmla="*/ 1542433 w 11302313"/>
              <a:gd name="connsiteY3" fmla="*/ 0 h 4615687"/>
              <a:gd name="connsiteX4" fmla="*/ 2094252 w 11302313"/>
              <a:gd name="connsiteY4" fmla="*/ 0 h 4615687"/>
              <a:gd name="connsiteX5" fmla="*/ 2533048 w 11302313"/>
              <a:gd name="connsiteY5" fmla="*/ 0 h 4615687"/>
              <a:gd name="connsiteX6" fmla="*/ 3423936 w 11302313"/>
              <a:gd name="connsiteY6" fmla="*/ 0 h 4615687"/>
              <a:gd name="connsiteX7" fmla="*/ 4314824 w 11302313"/>
              <a:gd name="connsiteY7" fmla="*/ 0 h 4615687"/>
              <a:gd name="connsiteX8" fmla="*/ 4753620 w 11302313"/>
              <a:gd name="connsiteY8" fmla="*/ 0 h 4615687"/>
              <a:gd name="connsiteX9" fmla="*/ 5418462 w 11302313"/>
              <a:gd name="connsiteY9" fmla="*/ 0 h 4615687"/>
              <a:gd name="connsiteX10" fmla="*/ 5970281 w 11302313"/>
              <a:gd name="connsiteY10" fmla="*/ 0 h 4615687"/>
              <a:gd name="connsiteX11" fmla="*/ 6635123 w 11302313"/>
              <a:gd name="connsiteY11" fmla="*/ 0 h 4615687"/>
              <a:gd name="connsiteX12" fmla="*/ 7186941 w 11302313"/>
              <a:gd name="connsiteY12" fmla="*/ 0 h 4615687"/>
              <a:gd name="connsiteX13" fmla="*/ 8077830 w 11302313"/>
              <a:gd name="connsiteY13" fmla="*/ 0 h 4615687"/>
              <a:gd name="connsiteX14" fmla="*/ 8968718 w 11302313"/>
              <a:gd name="connsiteY14" fmla="*/ 0 h 4615687"/>
              <a:gd name="connsiteX15" fmla="*/ 9746583 w 11302313"/>
              <a:gd name="connsiteY15" fmla="*/ 0 h 4615687"/>
              <a:gd name="connsiteX16" fmla="*/ 10298402 w 11302313"/>
              <a:gd name="connsiteY16" fmla="*/ 0 h 4615687"/>
              <a:gd name="connsiteX17" fmla="*/ 11302313 w 11302313"/>
              <a:gd name="connsiteY17" fmla="*/ 0 h 4615687"/>
              <a:gd name="connsiteX18" fmla="*/ 11302313 w 11302313"/>
              <a:gd name="connsiteY18" fmla="*/ 520913 h 4615687"/>
              <a:gd name="connsiteX19" fmla="*/ 11302313 w 11302313"/>
              <a:gd name="connsiteY19" fmla="*/ 1087983 h 4615687"/>
              <a:gd name="connsiteX20" fmla="*/ 11302313 w 11302313"/>
              <a:gd name="connsiteY20" fmla="*/ 1608897 h 4615687"/>
              <a:gd name="connsiteX21" fmla="*/ 11302313 w 11302313"/>
              <a:gd name="connsiteY21" fmla="*/ 2314437 h 4615687"/>
              <a:gd name="connsiteX22" fmla="*/ 11302313 w 11302313"/>
              <a:gd name="connsiteY22" fmla="*/ 2881507 h 4615687"/>
              <a:gd name="connsiteX23" fmla="*/ 11302313 w 11302313"/>
              <a:gd name="connsiteY23" fmla="*/ 3587048 h 4615687"/>
              <a:gd name="connsiteX24" fmla="*/ 11302313 w 11302313"/>
              <a:gd name="connsiteY24" fmla="*/ 4615687 h 4615687"/>
              <a:gd name="connsiteX25" fmla="*/ 10637471 w 11302313"/>
              <a:gd name="connsiteY25" fmla="*/ 4615687 h 4615687"/>
              <a:gd name="connsiteX26" fmla="*/ 9859606 w 11302313"/>
              <a:gd name="connsiteY26" fmla="*/ 4615687 h 4615687"/>
              <a:gd name="connsiteX27" fmla="*/ 9533833 w 11302313"/>
              <a:gd name="connsiteY27" fmla="*/ 4615687 h 4615687"/>
              <a:gd name="connsiteX28" fmla="*/ 8868991 w 11302313"/>
              <a:gd name="connsiteY28" fmla="*/ 4615687 h 4615687"/>
              <a:gd name="connsiteX29" fmla="*/ 8543219 w 11302313"/>
              <a:gd name="connsiteY29" fmla="*/ 4615687 h 4615687"/>
              <a:gd name="connsiteX30" fmla="*/ 7878377 w 11302313"/>
              <a:gd name="connsiteY30" fmla="*/ 4615687 h 4615687"/>
              <a:gd name="connsiteX31" fmla="*/ 7326558 w 11302313"/>
              <a:gd name="connsiteY31" fmla="*/ 4615687 h 4615687"/>
              <a:gd name="connsiteX32" fmla="*/ 6435670 w 11302313"/>
              <a:gd name="connsiteY32" fmla="*/ 4615687 h 4615687"/>
              <a:gd name="connsiteX33" fmla="*/ 6109897 w 11302313"/>
              <a:gd name="connsiteY33" fmla="*/ 4615687 h 4615687"/>
              <a:gd name="connsiteX34" fmla="*/ 5445055 w 11302313"/>
              <a:gd name="connsiteY34" fmla="*/ 4615687 h 4615687"/>
              <a:gd name="connsiteX35" fmla="*/ 5006260 w 11302313"/>
              <a:gd name="connsiteY35" fmla="*/ 4615687 h 4615687"/>
              <a:gd name="connsiteX36" fmla="*/ 4567464 w 11302313"/>
              <a:gd name="connsiteY36" fmla="*/ 4615687 h 4615687"/>
              <a:gd name="connsiteX37" fmla="*/ 3789599 w 11302313"/>
              <a:gd name="connsiteY37" fmla="*/ 4615687 h 4615687"/>
              <a:gd name="connsiteX38" fmla="*/ 3463827 w 11302313"/>
              <a:gd name="connsiteY38" fmla="*/ 4615687 h 4615687"/>
              <a:gd name="connsiteX39" fmla="*/ 2572938 w 11302313"/>
              <a:gd name="connsiteY39" fmla="*/ 4615687 h 4615687"/>
              <a:gd name="connsiteX40" fmla="*/ 1682050 w 11302313"/>
              <a:gd name="connsiteY40" fmla="*/ 4615687 h 4615687"/>
              <a:gd name="connsiteX41" fmla="*/ 1017208 w 11302313"/>
              <a:gd name="connsiteY41" fmla="*/ 4615687 h 4615687"/>
              <a:gd name="connsiteX42" fmla="*/ 0 w 11302313"/>
              <a:gd name="connsiteY42" fmla="*/ 4615687 h 4615687"/>
              <a:gd name="connsiteX43" fmla="*/ 0 w 11302313"/>
              <a:gd name="connsiteY43" fmla="*/ 3910146 h 4615687"/>
              <a:gd name="connsiteX44" fmla="*/ 0 w 11302313"/>
              <a:gd name="connsiteY44" fmla="*/ 3250762 h 4615687"/>
              <a:gd name="connsiteX45" fmla="*/ 0 w 11302313"/>
              <a:gd name="connsiteY45" fmla="*/ 2637535 h 4615687"/>
              <a:gd name="connsiteX46" fmla="*/ 0 w 11302313"/>
              <a:gd name="connsiteY46" fmla="*/ 2116622 h 4615687"/>
              <a:gd name="connsiteX47" fmla="*/ 0 w 11302313"/>
              <a:gd name="connsiteY47" fmla="*/ 1549552 h 4615687"/>
              <a:gd name="connsiteX48" fmla="*/ 0 w 11302313"/>
              <a:gd name="connsiteY48" fmla="*/ 844011 h 4615687"/>
              <a:gd name="connsiteX49" fmla="*/ 0 w 11302313"/>
              <a:gd name="connsiteY49" fmla="*/ 0 h 4615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1302313" h="4615687" extrusionOk="0">
                <a:moveTo>
                  <a:pt x="0" y="0"/>
                </a:moveTo>
                <a:cubicBezTo>
                  <a:pt x="160587" y="-15622"/>
                  <a:pt x="324817" y="-18452"/>
                  <a:pt x="438796" y="0"/>
                </a:cubicBezTo>
                <a:cubicBezTo>
                  <a:pt x="552775" y="18452"/>
                  <a:pt x="673690" y="-14745"/>
                  <a:pt x="764568" y="0"/>
                </a:cubicBezTo>
                <a:cubicBezTo>
                  <a:pt x="855446" y="14745"/>
                  <a:pt x="1319316" y="-13894"/>
                  <a:pt x="1542433" y="0"/>
                </a:cubicBezTo>
                <a:cubicBezTo>
                  <a:pt x="1765550" y="13894"/>
                  <a:pt x="1912278" y="-12036"/>
                  <a:pt x="2094252" y="0"/>
                </a:cubicBezTo>
                <a:cubicBezTo>
                  <a:pt x="2276226" y="12036"/>
                  <a:pt x="2360584" y="8027"/>
                  <a:pt x="2533048" y="0"/>
                </a:cubicBezTo>
                <a:cubicBezTo>
                  <a:pt x="2705512" y="-8027"/>
                  <a:pt x="3097756" y="34074"/>
                  <a:pt x="3423936" y="0"/>
                </a:cubicBezTo>
                <a:cubicBezTo>
                  <a:pt x="3750116" y="-34074"/>
                  <a:pt x="3991261" y="-4664"/>
                  <a:pt x="4314824" y="0"/>
                </a:cubicBezTo>
                <a:cubicBezTo>
                  <a:pt x="4638387" y="4664"/>
                  <a:pt x="4640879" y="17562"/>
                  <a:pt x="4753620" y="0"/>
                </a:cubicBezTo>
                <a:cubicBezTo>
                  <a:pt x="4866361" y="-17562"/>
                  <a:pt x="5192300" y="10621"/>
                  <a:pt x="5418462" y="0"/>
                </a:cubicBezTo>
                <a:cubicBezTo>
                  <a:pt x="5644624" y="-10621"/>
                  <a:pt x="5822553" y="-22093"/>
                  <a:pt x="5970281" y="0"/>
                </a:cubicBezTo>
                <a:cubicBezTo>
                  <a:pt x="6118009" y="22093"/>
                  <a:pt x="6367071" y="26390"/>
                  <a:pt x="6635123" y="0"/>
                </a:cubicBezTo>
                <a:cubicBezTo>
                  <a:pt x="6903175" y="-26390"/>
                  <a:pt x="6983123" y="25210"/>
                  <a:pt x="7186941" y="0"/>
                </a:cubicBezTo>
                <a:cubicBezTo>
                  <a:pt x="7390759" y="-25210"/>
                  <a:pt x="7809068" y="23393"/>
                  <a:pt x="8077830" y="0"/>
                </a:cubicBezTo>
                <a:cubicBezTo>
                  <a:pt x="8346592" y="-23393"/>
                  <a:pt x="8782010" y="28173"/>
                  <a:pt x="8968718" y="0"/>
                </a:cubicBezTo>
                <a:cubicBezTo>
                  <a:pt x="9155426" y="-28173"/>
                  <a:pt x="9571403" y="-781"/>
                  <a:pt x="9746583" y="0"/>
                </a:cubicBezTo>
                <a:cubicBezTo>
                  <a:pt x="9921763" y="781"/>
                  <a:pt x="10185272" y="15973"/>
                  <a:pt x="10298402" y="0"/>
                </a:cubicBezTo>
                <a:cubicBezTo>
                  <a:pt x="10411532" y="-15973"/>
                  <a:pt x="11006179" y="-47419"/>
                  <a:pt x="11302313" y="0"/>
                </a:cubicBezTo>
                <a:cubicBezTo>
                  <a:pt x="11289304" y="179711"/>
                  <a:pt x="11297696" y="360977"/>
                  <a:pt x="11302313" y="520913"/>
                </a:cubicBezTo>
                <a:cubicBezTo>
                  <a:pt x="11306930" y="680849"/>
                  <a:pt x="11293289" y="907291"/>
                  <a:pt x="11302313" y="1087983"/>
                </a:cubicBezTo>
                <a:cubicBezTo>
                  <a:pt x="11311338" y="1268675"/>
                  <a:pt x="11300937" y="1438891"/>
                  <a:pt x="11302313" y="1608897"/>
                </a:cubicBezTo>
                <a:cubicBezTo>
                  <a:pt x="11303689" y="1778903"/>
                  <a:pt x="11306825" y="2146566"/>
                  <a:pt x="11302313" y="2314437"/>
                </a:cubicBezTo>
                <a:cubicBezTo>
                  <a:pt x="11297801" y="2482308"/>
                  <a:pt x="11295690" y="2736958"/>
                  <a:pt x="11302313" y="2881507"/>
                </a:cubicBezTo>
                <a:cubicBezTo>
                  <a:pt x="11308937" y="3026056"/>
                  <a:pt x="11278962" y="3395816"/>
                  <a:pt x="11302313" y="3587048"/>
                </a:cubicBezTo>
                <a:cubicBezTo>
                  <a:pt x="11325664" y="3778280"/>
                  <a:pt x="11273810" y="4127159"/>
                  <a:pt x="11302313" y="4615687"/>
                </a:cubicBezTo>
                <a:cubicBezTo>
                  <a:pt x="11078846" y="4603692"/>
                  <a:pt x="10828668" y="4632647"/>
                  <a:pt x="10637471" y="4615687"/>
                </a:cubicBezTo>
                <a:cubicBezTo>
                  <a:pt x="10446274" y="4598727"/>
                  <a:pt x="10228825" y="4627860"/>
                  <a:pt x="9859606" y="4615687"/>
                </a:cubicBezTo>
                <a:cubicBezTo>
                  <a:pt x="9490388" y="4603514"/>
                  <a:pt x="9684475" y="4606703"/>
                  <a:pt x="9533833" y="4615687"/>
                </a:cubicBezTo>
                <a:cubicBezTo>
                  <a:pt x="9383191" y="4624671"/>
                  <a:pt x="9050488" y="4632262"/>
                  <a:pt x="8868991" y="4615687"/>
                </a:cubicBezTo>
                <a:cubicBezTo>
                  <a:pt x="8687494" y="4599112"/>
                  <a:pt x="8640882" y="4616220"/>
                  <a:pt x="8543219" y="4615687"/>
                </a:cubicBezTo>
                <a:cubicBezTo>
                  <a:pt x="8445556" y="4615154"/>
                  <a:pt x="8059827" y="4618300"/>
                  <a:pt x="7878377" y="4615687"/>
                </a:cubicBezTo>
                <a:cubicBezTo>
                  <a:pt x="7696927" y="4613074"/>
                  <a:pt x="7506149" y="4596154"/>
                  <a:pt x="7326558" y="4615687"/>
                </a:cubicBezTo>
                <a:cubicBezTo>
                  <a:pt x="7146967" y="4635220"/>
                  <a:pt x="6746934" y="4621070"/>
                  <a:pt x="6435670" y="4615687"/>
                </a:cubicBezTo>
                <a:cubicBezTo>
                  <a:pt x="6124406" y="4610304"/>
                  <a:pt x="6270629" y="4628171"/>
                  <a:pt x="6109897" y="4615687"/>
                </a:cubicBezTo>
                <a:cubicBezTo>
                  <a:pt x="5949165" y="4603203"/>
                  <a:pt x="5714134" y="4641548"/>
                  <a:pt x="5445055" y="4615687"/>
                </a:cubicBezTo>
                <a:cubicBezTo>
                  <a:pt x="5175976" y="4589826"/>
                  <a:pt x="5140731" y="4606242"/>
                  <a:pt x="5006260" y="4615687"/>
                </a:cubicBezTo>
                <a:cubicBezTo>
                  <a:pt x="4871790" y="4625132"/>
                  <a:pt x="4694981" y="4632287"/>
                  <a:pt x="4567464" y="4615687"/>
                </a:cubicBezTo>
                <a:cubicBezTo>
                  <a:pt x="4439947" y="4599087"/>
                  <a:pt x="3992411" y="4622414"/>
                  <a:pt x="3789599" y="4615687"/>
                </a:cubicBezTo>
                <a:cubicBezTo>
                  <a:pt x="3586788" y="4608960"/>
                  <a:pt x="3557189" y="4614977"/>
                  <a:pt x="3463827" y="4615687"/>
                </a:cubicBezTo>
                <a:cubicBezTo>
                  <a:pt x="3370465" y="4616397"/>
                  <a:pt x="2978854" y="4641276"/>
                  <a:pt x="2572938" y="4615687"/>
                </a:cubicBezTo>
                <a:cubicBezTo>
                  <a:pt x="2167022" y="4590098"/>
                  <a:pt x="1938316" y="4582578"/>
                  <a:pt x="1682050" y="4615687"/>
                </a:cubicBezTo>
                <a:cubicBezTo>
                  <a:pt x="1425784" y="4648796"/>
                  <a:pt x="1225825" y="4608965"/>
                  <a:pt x="1017208" y="4615687"/>
                </a:cubicBezTo>
                <a:cubicBezTo>
                  <a:pt x="808591" y="4622409"/>
                  <a:pt x="209072" y="4641761"/>
                  <a:pt x="0" y="4615687"/>
                </a:cubicBezTo>
                <a:cubicBezTo>
                  <a:pt x="-29975" y="4457544"/>
                  <a:pt x="25213" y="4215450"/>
                  <a:pt x="0" y="3910146"/>
                </a:cubicBezTo>
                <a:cubicBezTo>
                  <a:pt x="-25213" y="3604842"/>
                  <a:pt x="-21582" y="3579647"/>
                  <a:pt x="0" y="3250762"/>
                </a:cubicBezTo>
                <a:cubicBezTo>
                  <a:pt x="21582" y="2921877"/>
                  <a:pt x="5452" y="2866013"/>
                  <a:pt x="0" y="2637535"/>
                </a:cubicBezTo>
                <a:cubicBezTo>
                  <a:pt x="-5452" y="2409057"/>
                  <a:pt x="24782" y="2354072"/>
                  <a:pt x="0" y="2116622"/>
                </a:cubicBezTo>
                <a:cubicBezTo>
                  <a:pt x="-24782" y="1879172"/>
                  <a:pt x="-27553" y="1771811"/>
                  <a:pt x="0" y="1549552"/>
                </a:cubicBezTo>
                <a:cubicBezTo>
                  <a:pt x="27553" y="1327293"/>
                  <a:pt x="27027" y="1192842"/>
                  <a:pt x="0" y="844011"/>
                </a:cubicBezTo>
                <a:cubicBezTo>
                  <a:pt x="-27027" y="495180"/>
                  <a:pt x="10488" y="299802"/>
                  <a:pt x="0" y="0"/>
                </a:cubicBezTo>
                <a:close/>
              </a:path>
            </a:pathLst>
          </a:custGeom>
          <a:noFill/>
          <a:ln>
            <a:solidFill>
              <a:srgbClr val="9C3FD8"/>
            </a:solidFill>
            <a:extLst>
              <a:ext uri="{C807C97D-BFC1-408E-A445-0C87EB9F89A2}">
                <ask:lineSketchStyleProps xmlns:ask="http://schemas.microsoft.com/office/drawing/2018/sketchyshapes" sd="2507654077">
                  <a:prstGeom prst="rect">
                    <a:avLst/>
                  </a:prstGeom>
                  <ask:type>
                    <ask:lineSketchFreehand/>
                  </ask:type>
                </ask:lineSketchStyleProps>
              </a:ext>
            </a:extLst>
          </a:ln>
        </p:spPr>
        <p:txBody>
          <a:bodyPr wrap="square" rtlCol="0">
            <a:spAutoFit/>
          </a:bodyPr>
          <a:lstStyle/>
          <a:p>
            <a:pPr>
              <a:lnSpc>
                <a:spcPct val="107000"/>
              </a:lnSpc>
              <a:spcAft>
                <a:spcPts val="800"/>
              </a:spcAft>
            </a:pPr>
            <a:r>
              <a:rPr lang="en-GB" sz="2400" kern="100" dirty="0">
                <a:effectLst/>
                <a:latin typeface="+mn-lt"/>
                <a:ea typeface="Aptos" panose="020B0004020202020204" pitchFamily="34" charset="0"/>
                <a:cs typeface="Arial" panose="020B0604020202020204" pitchFamily="34" charset="0"/>
              </a:rPr>
              <a:t>	     My primary school experience was fine. It was an all-girls school. Then I 	went to a mixed school for secondary. I attended a DEIS school. They were probably challenging times. A lot of the students in the class group weren’t as motivated as me. I always had the idea that I might want to go to college, and I suppose I was picked on quite a bit by some of the people in the class. That was often challenging. </a:t>
            </a:r>
          </a:p>
          <a:p>
            <a:pPr>
              <a:lnSpc>
                <a:spcPct val="107000"/>
              </a:lnSpc>
              <a:spcAft>
                <a:spcPts val="800"/>
              </a:spcAft>
            </a:pPr>
            <a:r>
              <a:rPr lang="en-GB" sz="2400" kern="100" dirty="0">
                <a:effectLst/>
                <a:latin typeface="+mn-lt"/>
                <a:ea typeface="Aptos" panose="020B0004020202020204" pitchFamily="34" charset="0"/>
                <a:cs typeface="Arial" panose="020B0604020202020204" pitchFamily="34" charset="0"/>
              </a:rPr>
              <a:t>If someone got better than me in the class in a test, they’d say ‘Oh, I got better than you, the one who wants to go to Trinity [university]!’ It was always ‘What points did you get? What points did you get?’ That was something that I wanted to keep to myself. It was challenging to go against the grain and try to be the one that was that bit different.</a:t>
            </a:r>
          </a:p>
        </p:txBody>
      </p:sp>
      <p:pic>
        <p:nvPicPr>
          <p:cNvPr id="2" name="Picture 1">
            <a:extLst>
              <a:ext uri="{FF2B5EF4-FFF2-40B4-BE49-F238E27FC236}">
                <a16:creationId xmlns:a16="http://schemas.microsoft.com/office/drawing/2014/main" id="{AD5EDC02-A143-583F-CF91-B12880F3CE36}"/>
              </a:ext>
            </a:extLst>
          </p:cNvPr>
          <p:cNvPicPr>
            <a:picLocks noChangeAspect="1"/>
          </p:cNvPicPr>
          <p:nvPr/>
        </p:nvPicPr>
        <p:blipFill>
          <a:blip r:embed="rId3"/>
          <a:srcRect/>
          <a:stretch/>
        </p:blipFill>
        <p:spPr>
          <a:xfrm>
            <a:off x="212945" y="932341"/>
            <a:ext cx="1444405" cy="1464872"/>
          </a:xfrm>
          <a:prstGeom prst="rect">
            <a:avLst/>
          </a:prstGeom>
        </p:spPr>
      </p:pic>
      <p:sp>
        <p:nvSpPr>
          <p:cNvPr id="5" name="TextBox 4">
            <a:extLst>
              <a:ext uri="{FF2B5EF4-FFF2-40B4-BE49-F238E27FC236}">
                <a16:creationId xmlns:a16="http://schemas.microsoft.com/office/drawing/2014/main" id="{DB614F13-A2AE-A243-020E-BAF90A96D3FC}"/>
              </a:ext>
            </a:extLst>
          </p:cNvPr>
          <p:cNvSpPr txBox="1"/>
          <p:nvPr/>
        </p:nvSpPr>
        <p:spPr>
          <a:xfrm>
            <a:off x="1563114" y="1403167"/>
            <a:ext cx="1315818" cy="523220"/>
          </a:xfrm>
          <a:custGeom>
            <a:avLst/>
            <a:gdLst>
              <a:gd name="connsiteX0" fmla="*/ 0 w 1315818"/>
              <a:gd name="connsiteY0" fmla="*/ 0 h 523220"/>
              <a:gd name="connsiteX1" fmla="*/ 451764 w 1315818"/>
              <a:gd name="connsiteY1" fmla="*/ 0 h 523220"/>
              <a:gd name="connsiteX2" fmla="*/ 864054 w 1315818"/>
              <a:gd name="connsiteY2" fmla="*/ 0 h 523220"/>
              <a:gd name="connsiteX3" fmla="*/ 1315818 w 1315818"/>
              <a:gd name="connsiteY3" fmla="*/ 0 h 523220"/>
              <a:gd name="connsiteX4" fmla="*/ 1315818 w 1315818"/>
              <a:gd name="connsiteY4" fmla="*/ 523220 h 523220"/>
              <a:gd name="connsiteX5" fmla="*/ 850896 w 1315818"/>
              <a:gd name="connsiteY5" fmla="*/ 523220 h 523220"/>
              <a:gd name="connsiteX6" fmla="*/ 451764 w 1315818"/>
              <a:gd name="connsiteY6" fmla="*/ 523220 h 523220"/>
              <a:gd name="connsiteX7" fmla="*/ 0 w 1315818"/>
              <a:gd name="connsiteY7" fmla="*/ 523220 h 523220"/>
              <a:gd name="connsiteX8" fmla="*/ 0 w 1315818"/>
              <a:gd name="connsiteY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5818" h="523220" fill="none" extrusionOk="0">
                <a:moveTo>
                  <a:pt x="0" y="0"/>
                </a:moveTo>
                <a:cubicBezTo>
                  <a:pt x="186326" y="-53396"/>
                  <a:pt x="275490" y="46386"/>
                  <a:pt x="451764" y="0"/>
                </a:cubicBezTo>
                <a:cubicBezTo>
                  <a:pt x="628038" y="-46386"/>
                  <a:pt x="745118" y="19420"/>
                  <a:pt x="864054" y="0"/>
                </a:cubicBezTo>
                <a:cubicBezTo>
                  <a:pt x="982990" y="-19420"/>
                  <a:pt x="1111713" y="15672"/>
                  <a:pt x="1315818" y="0"/>
                </a:cubicBezTo>
                <a:cubicBezTo>
                  <a:pt x="1349927" y="164428"/>
                  <a:pt x="1303433" y="288843"/>
                  <a:pt x="1315818" y="523220"/>
                </a:cubicBezTo>
                <a:cubicBezTo>
                  <a:pt x="1125585" y="570411"/>
                  <a:pt x="1079855" y="491758"/>
                  <a:pt x="850896" y="523220"/>
                </a:cubicBezTo>
                <a:cubicBezTo>
                  <a:pt x="621937" y="554682"/>
                  <a:pt x="542913" y="478880"/>
                  <a:pt x="451764" y="523220"/>
                </a:cubicBezTo>
                <a:cubicBezTo>
                  <a:pt x="360615" y="567560"/>
                  <a:pt x="148593" y="495767"/>
                  <a:pt x="0" y="523220"/>
                </a:cubicBezTo>
                <a:cubicBezTo>
                  <a:pt x="-508" y="272717"/>
                  <a:pt x="7592" y="245492"/>
                  <a:pt x="0" y="0"/>
                </a:cubicBezTo>
                <a:close/>
              </a:path>
              <a:path w="1315818" h="523220" stroke="0" extrusionOk="0">
                <a:moveTo>
                  <a:pt x="0" y="0"/>
                </a:moveTo>
                <a:cubicBezTo>
                  <a:pt x="130400" y="-34378"/>
                  <a:pt x="224564" y="14007"/>
                  <a:pt x="438606" y="0"/>
                </a:cubicBezTo>
                <a:cubicBezTo>
                  <a:pt x="652648" y="-14007"/>
                  <a:pt x="705225" y="16261"/>
                  <a:pt x="850896" y="0"/>
                </a:cubicBezTo>
                <a:cubicBezTo>
                  <a:pt x="996567" y="-16261"/>
                  <a:pt x="1200648" y="42719"/>
                  <a:pt x="1315818" y="0"/>
                </a:cubicBezTo>
                <a:cubicBezTo>
                  <a:pt x="1359957" y="215203"/>
                  <a:pt x="1274194" y="326025"/>
                  <a:pt x="1315818" y="523220"/>
                </a:cubicBezTo>
                <a:cubicBezTo>
                  <a:pt x="1092102" y="528275"/>
                  <a:pt x="950779" y="473717"/>
                  <a:pt x="850896" y="523220"/>
                </a:cubicBezTo>
                <a:cubicBezTo>
                  <a:pt x="751013" y="572723"/>
                  <a:pt x="627393" y="477796"/>
                  <a:pt x="412290" y="523220"/>
                </a:cubicBezTo>
                <a:cubicBezTo>
                  <a:pt x="197187" y="568644"/>
                  <a:pt x="111991" y="506323"/>
                  <a:pt x="0" y="523220"/>
                </a:cubicBezTo>
                <a:cubicBezTo>
                  <a:pt x="-57032" y="343430"/>
                  <a:pt x="62606" y="2197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algn="ctr"/>
            <a:r>
              <a:rPr lang="en-GB" sz="2800" b="1" dirty="0">
                <a:solidFill>
                  <a:schemeClr val="bg1"/>
                </a:solidFill>
              </a:rPr>
              <a:t>Lena</a:t>
            </a:r>
          </a:p>
        </p:txBody>
      </p:sp>
      <p:grpSp>
        <p:nvGrpSpPr>
          <p:cNvPr id="11" name="Group 10">
            <a:extLst>
              <a:ext uri="{FF2B5EF4-FFF2-40B4-BE49-F238E27FC236}">
                <a16:creationId xmlns:a16="http://schemas.microsoft.com/office/drawing/2014/main" id="{6B889DF3-8308-236E-4215-FB13522CFD20}"/>
              </a:ext>
            </a:extLst>
          </p:cNvPr>
          <p:cNvGrpSpPr/>
          <p:nvPr/>
        </p:nvGrpSpPr>
        <p:grpSpPr>
          <a:xfrm>
            <a:off x="9113625" y="808448"/>
            <a:ext cx="2544975" cy="1007243"/>
            <a:chOff x="8826586" y="808448"/>
            <a:chExt cx="2544975" cy="1007243"/>
          </a:xfrm>
        </p:grpSpPr>
        <p:pic>
          <p:nvPicPr>
            <p:cNvPr id="7" name="Google Shape;331;p19" descr="Icon&#10;&#10;Description automatically generated">
              <a:extLst>
                <a:ext uri="{FF2B5EF4-FFF2-40B4-BE49-F238E27FC236}">
                  <a16:creationId xmlns:a16="http://schemas.microsoft.com/office/drawing/2014/main" id="{F8E5A6BB-284F-8D1D-9C4A-FA2D8B98CD1B}"/>
                </a:ext>
              </a:extLst>
            </p:cNvPr>
            <p:cNvPicPr preferRelativeResize="0"/>
            <p:nvPr/>
          </p:nvPicPr>
          <p:blipFill rotWithShape="1">
            <a:blip r:embed="rId4">
              <a:alphaModFix/>
            </a:blip>
            <a:srcRect/>
            <a:stretch/>
          </p:blipFill>
          <p:spPr>
            <a:xfrm>
              <a:off x="8826586" y="808449"/>
              <a:ext cx="1007241" cy="1007241"/>
            </a:xfrm>
            <a:prstGeom prst="rect">
              <a:avLst/>
            </a:prstGeom>
            <a:noFill/>
            <a:ln>
              <a:noFill/>
            </a:ln>
          </p:spPr>
        </p:pic>
        <p:pic>
          <p:nvPicPr>
            <p:cNvPr id="8" name="Picture 7" descr="Icon&#10;&#10;Description automatically generated">
              <a:extLst>
                <a:ext uri="{FF2B5EF4-FFF2-40B4-BE49-F238E27FC236}">
                  <a16:creationId xmlns:a16="http://schemas.microsoft.com/office/drawing/2014/main" id="{138553FA-E128-9F0E-1FE8-240D558A3EDB}"/>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595453" y="808450"/>
              <a:ext cx="1007241" cy="1007241"/>
            </a:xfrm>
            <a:prstGeom prst="rect">
              <a:avLst/>
            </a:prstGeom>
            <a:ln>
              <a:noFill/>
            </a:ln>
          </p:spPr>
        </p:pic>
        <p:pic>
          <p:nvPicPr>
            <p:cNvPr id="10" name="Picture 9" descr="Icon&#10;&#10;Description automatically generated">
              <a:extLst>
                <a:ext uri="{FF2B5EF4-FFF2-40B4-BE49-F238E27FC236}">
                  <a16:creationId xmlns:a16="http://schemas.microsoft.com/office/drawing/2014/main" id="{28A79193-278E-345D-CAF4-2DDB6274891B}"/>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0364320" y="808448"/>
              <a:ext cx="1007241" cy="1007241"/>
            </a:xfrm>
            <a:prstGeom prst="rect">
              <a:avLst/>
            </a:prstGeom>
          </p:spPr>
        </p:pic>
      </p:grpSp>
    </p:spTree>
    <p:extLst>
      <p:ext uri="{BB962C8B-B14F-4D97-AF65-F5344CB8AC3E}">
        <p14:creationId xmlns:p14="http://schemas.microsoft.com/office/powerpoint/2010/main" val="106695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3, Activity 1</a:t>
            </a:r>
            <a:endParaRPr dirty="0"/>
          </a:p>
        </p:txBody>
      </p:sp>
      <p:sp>
        <p:nvSpPr>
          <p:cNvPr id="4" name="TextBox 3">
            <a:extLst>
              <a:ext uri="{FF2B5EF4-FFF2-40B4-BE49-F238E27FC236}">
                <a16:creationId xmlns:a16="http://schemas.microsoft.com/office/drawing/2014/main" id="{53F5C90B-E357-EB24-B68D-CCE25A03BFB6}"/>
              </a:ext>
            </a:extLst>
          </p:cNvPr>
          <p:cNvSpPr txBox="1"/>
          <p:nvPr/>
        </p:nvSpPr>
        <p:spPr>
          <a:xfrm>
            <a:off x="356287" y="1885952"/>
            <a:ext cx="11302313" cy="4527714"/>
          </a:xfrm>
          <a:custGeom>
            <a:avLst/>
            <a:gdLst>
              <a:gd name="connsiteX0" fmla="*/ 0 w 11302313"/>
              <a:gd name="connsiteY0" fmla="*/ 0 h 4527714"/>
              <a:gd name="connsiteX1" fmla="*/ 438796 w 11302313"/>
              <a:gd name="connsiteY1" fmla="*/ 0 h 4527714"/>
              <a:gd name="connsiteX2" fmla="*/ 764568 w 11302313"/>
              <a:gd name="connsiteY2" fmla="*/ 0 h 4527714"/>
              <a:gd name="connsiteX3" fmla="*/ 1542433 w 11302313"/>
              <a:gd name="connsiteY3" fmla="*/ 0 h 4527714"/>
              <a:gd name="connsiteX4" fmla="*/ 2094252 w 11302313"/>
              <a:gd name="connsiteY4" fmla="*/ 0 h 4527714"/>
              <a:gd name="connsiteX5" fmla="*/ 2533048 w 11302313"/>
              <a:gd name="connsiteY5" fmla="*/ 0 h 4527714"/>
              <a:gd name="connsiteX6" fmla="*/ 3423936 w 11302313"/>
              <a:gd name="connsiteY6" fmla="*/ 0 h 4527714"/>
              <a:gd name="connsiteX7" fmla="*/ 4314824 w 11302313"/>
              <a:gd name="connsiteY7" fmla="*/ 0 h 4527714"/>
              <a:gd name="connsiteX8" fmla="*/ 4753620 w 11302313"/>
              <a:gd name="connsiteY8" fmla="*/ 0 h 4527714"/>
              <a:gd name="connsiteX9" fmla="*/ 5418462 w 11302313"/>
              <a:gd name="connsiteY9" fmla="*/ 0 h 4527714"/>
              <a:gd name="connsiteX10" fmla="*/ 5970281 w 11302313"/>
              <a:gd name="connsiteY10" fmla="*/ 0 h 4527714"/>
              <a:gd name="connsiteX11" fmla="*/ 6635123 w 11302313"/>
              <a:gd name="connsiteY11" fmla="*/ 0 h 4527714"/>
              <a:gd name="connsiteX12" fmla="*/ 7186941 w 11302313"/>
              <a:gd name="connsiteY12" fmla="*/ 0 h 4527714"/>
              <a:gd name="connsiteX13" fmla="*/ 8077830 w 11302313"/>
              <a:gd name="connsiteY13" fmla="*/ 0 h 4527714"/>
              <a:gd name="connsiteX14" fmla="*/ 8968718 w 11302313"/>
              <a:gd name="connsiteY14" fmla="*/ 0 h 4527714"/>
              <a:gd name="connsiteX15" fmla="*/ 9746583 w 11302313"/>
              <a:gd name="connsiteY15" fmla="*/ 0 h 4527714"/>
              <a:gd name="connsiteX16" fmla="*/ 10298402 w 11302313"/>
              <a:gd name="connsiteY16" fmla="*/ 0 h 4527714"/>
              <a:gd name="connsiteX17" fmla="*/ 11302313 w 11302313"/>
              <a:gd name="connsiteY17" fmla="*/ 0 h 4527714"/>
              <a:gd name="connsiteX18" fmla="*/ 11302313 w 11302313"/>
              <a:gd name="connsiteY18" fmla="*/ 510985 h 4527714"/>
              <a:gd name="connsiteX19" fmla="*/ 11302313 w 11302313"/>
              <a:gd name="connsiteY19" fmla="*/ 1067247 h 4527714"/>
              <a:gd name="connsiteX20" fmla="*/ 11302313 w 11302313"/>
              <a:gd name="connsiteY20" fmla="*/ 1578232 h 4527714"/>
              <a:gd name="connsiteX21" fmla="*/ 11302313 w 11302313"/>
              <a:gd name="connsiteY21" fmla="*/ 2270325 h 4527714"/>
              <a:gd name="connsiteX22" fmla="*/ 11302313 w 11302313"/>
              <a:gd name="connsiteY22" fmla="*/ 2826587 h 4527714"/>
              <a:gd name="connsiteX23" fmla="*/ 11302313 w 11302313"/>
              <a:gd name="connsiteY23" fmla="*/ 3518681 h 4527714"/>
              <a:gd name="connsiteX24" fmla="*/ 11302313 w 11302313"/>
              <a:gd name="connsiteY24" fmla="*/ 4527714 h 4527714"/>
              <a:gd name="connsiteX25" fmla="*/ 10637471 w 11302313"/>
              <a:gd name="connsiteY25" fmla="*/ 4527714 h 4527714"/>
              <a:gd name="connsiteX26" fmla="*/ 9859606 w 11302313"/>
              <a:gd name="connsiteY26" fmla="*/ 4527714 h 4527714"/>
              <a:gd name="connsiteX27" fmla="*/ 9533833 w 11302313"/>
              <a:gd name="connsiteY27" fmla="*/ 4527714 h 4527714"/>
              <a:gd name="connsiteX28" fmla="*/ 8868991 w 11302313"/>
              <a:gd name="connsiteY28" fmla="*/ 4527714 h 4527714"/>
              <a:gd name="connsiteX29" fmla="*/ 8543219 w 11302313"/>
              <a:gd name="connsiteY29" fmla="*/ 4527714 h 4527714"/>
              <a:gd name="connsiteX30" fmla="*/ 7878377 w 11302313"/>
              <a:gd name="connsiteY30" fmla="*/ 4527714 h 4527714"/>
              <a:gd name="connsiteX31" fmla="*/ 7326558 w 11302313"/>
              <a:gd name="connsiteY31" fmla="*/ 4527714 h 4527714"/>
              <a:gd name="connsiteX32" fmla="*/ 6435670 w 11302313"/>
              <a:gd name="connsiteY32" fmla="*/ 4527714 h 4527714"/>
              <a:gd name="connsiteX33" fmla="*/ 6109897 w 11302313"/>
              <a:gd name="connsiteY33" fmla="*/ 4527714 h 4527714"/>
              <a:gd name="connsiteX34" fmla="*/ 5445055 w 11302313"/>
              <a:gd name="connsiteY34" fmla="*/ 4527714 h 4527714"/>
              <a:gd name="connsiteX35" fmla="*/ 5006260 w 11302313"/>
              <a:gd name="connsiteY35" fmla="*/ 4527714 h 4527714"/>
              <a:gd name="connsiteX36" fmla="*/ 4567464 w 11302313"/>
              <a:gd name="connsiteY36" fmla="*/ 4527714 h 4527714"/>
              <a:gd name="connsiteX37" fmla="*/ 3789599 w 11302313"/>
              <a:gd name="connsiteY37" fmla="*/ 4527714 h 4527714"/>
              <a:gd name="connsiteX38" fmla="*/ 3463827 w 11302313"/>
              <a:gd name="connsiteY38" fmla="*/ 4527714 h 4527714"/>
              <a:gd name="connsiteX39" fmla="*/ 2572938 w 11302313"/>
              <a:gd name="connsiteY39" fmla="*/ 4527714 h 4527714"/>
              <a:gd name="connsiteX40" fmla="*/ 1682050 w 11302313"/>
              <a:gd name="connsiteY40" fmla="*/ 4527714 h 4527714"/>
              <a:gd name="connsiteX41" fmla="*/ 1017208 w 11302313"/>
              <a:gd name="connsiteY41" fmla="*/ 4527714 h 4527714"/>
              <a:gd name="connsiteX42" fmla="*/ 0 w 11302313"/>
              <a:gd name="connsiteY42" fmla="*/ 4527714 h 4527714"/>
              <a:gd name="connsiteX43" fmla="*/ 0 w 11302313"/>
              <a:gd name="connsiteY43" fmla="*/ 3835621 h 4527714"/>
              <a:gd name="connsiteX44" fmla="*/ 0 w 11302313"/>
              <a:gd name="connsiteY44" fmla="*/ 3188804 h 4527714"/>
              <a:gd name="connsiteX45" fmla="*/ 0 w 11302313"/>
              <a:gd name="connsiteY45" fmla="*/ 2587265 h 4527714"/>
              <a:gd name="connsiteX46" fmla="*/ 0 w 11302313"/>
              <a:gd name="connsiteY46" fmla="*/ 2076280 h 4527714"/>
              <a:gd name="connsiteX47" fmla="*/ 0 w 11302313"/>
              <a:gd name="connsiteY47" fmla="*/ 1520018 h 4527714"/>
              <a:gd name="connsiteX48" fmla="*/ 0 w 11302313"/>
              <a:gd name="connsiteY48" fmla="*/ 827925 h 4527714"/>
              <a:gd name="connsiteX49" fmla="*/ 0 w 11302313"/>
              <a:gd name="connsiteY49" fmla="*/ 0 h 45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1302313" h="4527714" extrusionOk="0">
                <a:moveTo>
                  <a:pt x="0" y="0"/>
                </a:moveTo>
                <a:cubicBezTo>
                  <a:pt x="160587" y="-15622"/>
                  <a:pt x="324817" y="-18452"/>
                  <a:pt x="438796" y="0"/>
                </a:cubicBezTo>
                <a:cubicBezTo>
                  <a:pt x="552775" y="18452"/>
                  <a:pt x="673690" y="-14745"/>
                  <a:pt x="764568" y="0"/>
                </a:cubicBezTo>
                <a:cubicBezTo>
                  <a:pt x="855446" y="14745"/>
                  <a:pt x="1319316" y="-13894"/>
                  <a:pt x="1542433" y="0"/>
                </a:cubicBezTo>
                <a:cubicBezTo>
                  <a:pt x="1765550" y="13894"/>
                  <a:pt x="1912278" y="-12036"/>
                  <a:pt x="2094252" y="0"/>
                </a:cubicBezTo>
                <a:cubicBezTo>
                  <a:pt x="2276226" y="12036"/>
                  <a:pt x="2360584" y="8027"/>
                  <a:pt x="2533048" y="0"/>
                </a:cubicBezTo>
                <a:cubicBezTo>
                  <a:pt x="2705512" y="-8027"/>
                  <a:pt x="3097756" y="34074"/>
                  <a:pt x="3423936" y="0"/>
                </a:cubicBezTo>
                <a:cubicBezTo>
                  <a:pt x="3750116" y="-34074"/>
                  <a:pt x="3991261" y="-4664"/>
                  <a:pt x="4314824" y="0"/>
                </a:cubicBezTo>
                <a:cubicBezTo>
                  <a:pt x="4638387" y="4664"/>
                  <a:pt x="4640879" y="17562"/>
                  <a:pt x="4753620" y="0"/>
                </a:cubicBezTo>
                <a:cubicBezTo>
                  <a:pt x="4866361" y="-17562"/>
                  <a:pt x="5192300" y="10621"/>
                  <a:pt x="5418462" y="0"/>
                </a:cubicBezTo>
                <a:cubicBezTo>
                  <a:pt x="5644624" y="-10621"/>
                  <a:pt x="5822553" y="-22093"/>
                  <a:pt x="5970281" y="0"/>
                </a:cubicBezTo>
                <a:cubicBezTo>
                  <a:pt x="6118009" y="22093"/>
                  <a:pt x="6367071" y="26390"/>
                  <a:pt x="6635123" y="0"/>
                </a:cubicBezTo>
                <a:cubicBezTo>
                  <a:pt x="6903175" y="-26390"/>
                  <a:pt x="6983123" y="25210"/>
                  <a:pt x="7186941" y="0"/>
                </a:cubicBezTo>
                <a:cubicBezTo>
                  <a:pt x="7390759" y="-25210"/>
                  <a:pt x="7809068" y="23393"/>
                  <a:pt x="8077830" y="0"/>
                </a:cubicBezTo>
                <a:cubicBezTo>
                  <a:pt x="8346592" y="-23393"/>
                  <a:pt x="8782010" y="28173"/>
                  <a:pt x="8968718" y="0"/>
                </a:cubicBezTo>
                <a:cubicBezTo>
                  <a:pt x="9155426" y="-28173"/>
                  <a:pt x="9571403" y="-781"/>
                  <a:pt x="9746583" y="0"/>
                </a:cubicBezTo>
                <a:cubicBezTo>
                  <a:pt x="9921763" y="781"/>
                  <a:pt x="10185272" y="15973"/>
                  <a:pt x="10298402" y="0"/>
                </a:cubicBezTo>
                <a:cubicBezTo>
                  <a:pt x="10411532" y="-15973"/>
                  <a:pt x="11006179" y="-47419"/>
                  <a:pt x="11302313" y="0"/>
                </a:cubicBezTo>
                <a:cubicBezTo>
                  <a:pt x="11323550" y="129878"/>
                  <a:pt x="11318532" y="306317"/>
                  <a:pt x="11302313" y="510985"/>
                </a:cubicBezTo>
                <a:cubicBezTo>
                  <a:pt x="11286094" y="715653"/>
                  <a:pt x="11306211" y="843457"/>
                  <a:pt x="11302313" y="1067247"/>
                </a:cubicBezTo>
                <a:cubicBezTo>
                  <a:pt x="11298415" y="1291037"/>
                  <a:pt x="11303147" y="1370295"/>
                  <a:pt x="11302313" y="1578232"/>
                </a:cubicBezTo>
                <a:cubicBezTo>
                  <a:pt x="11301479" y="1786170"/>
                  <a:pt x="11323020" y="2026622"/>
                  <a:pt x="11302313" y="2270325"/>
                </a:cubicBezTo>
                <a:cubicBezTo>
                  <a:pt x="11281606" y="2514028"/>
                  <a:pt x="11292449" y="2598355"/>
                  <a:pt x="11302313" y="2826587"/>
                </a:cubicBezTo>
                <a:cubicBezTo>
                  <a:pt x="11312177" y="3054819"/>
                  <a:pt x="11295682" y="3259246"/>
                  <a:pt x="11302313" y="3518681"/>
                </a:cubicBezTo>
                <a:cubicBezTo>
                  <a:pt x="11308944" y="3778116"/>
                  <a:pt x="11269384" y="4259060"/>
                  <a:pt x="11302313" y="4527714"/>
                </a:cubicBezTo>
                <a:cubicBezTo>
                  <a:pt x="11078846" y="4515719"/>
                  <a:pt x="10828668" y="4544674"/>
                  <a:pt x="10637471" y="4527714"/>
                </a:cubicBezTo>
                <a:cubicBezTo>
                  <a:pt x="10446274" y="4510754"/>
                  <a:pt x="10228825" y="4539887"/>
                  <a:pt x="9859606" y="4527714"/>
                </a:cubicBezTo>
                <a:cubicBezTo>
                  <a:pt x="9490388" y="4515541"/>
                  <a:pt x="9684475" y="4518730"/>
                  <a:pt x="9533833" y="4527714"/>
                </a:cubicBezTo>
                <a:cubicBezTo>
                  <a:pt x="9383191" y="4536698"/>
                  <a:pt x="9050488" y="4544289"/>
                  <a:pt x="8868991" y="4527714"/>
                </a:cubicBezTo>
                <a:cubicBezTo>
                  <a:pt x="8687494" y="4511139"/>
                  <a:pt x="8640882" y="4528247"/>
                  <a:pt x="8543219" y="4527714"/>
                </a:cubicBezTo>
                <a:cubicBezTo>
                  <a:pt x="8445556" y="4527181"/>
                  <a:pt x="8059827" y="4530327"/>
                  <a:pt x="7878377" y="4527714"/>
                </a:cubicBezTo>
                <a:cubicBezTo>
                  <a:pt x="7696927" y="4525101"/>
                  <a:pt x="7506149" y="4508181"/>
                  <a:pt x="7326558" y="4527714"/>
                </a:cubicBezTo>
                <a:cubicBezTo>
                  <a:pt x="7146967" y="4547247"/>
                  <a:pt x="6746934" y="4533097"/>
                  <a:pt x="6435670" y="4527714"/>
                </a:cubicBezTo>
                <a:cubicBezTo>
                  <a:pt x="6124406" y="4522331"/>
                  <a:pt x="6270629" y="4540198"/>
                  <a:pt x="6109897" y="4527714"/>
                </a:cubicBezTo>
                <a:cubicBezTo>
                  <a:pt x="5949165" y="4515230"/>
                  <a:pt x="5714134" y="4553575"/>
                  <a:pt x="5445055" y="4527714"/>
                </a:cubicBezTo>
                <a:cubicBezTo>
                  <a:pt x="5175976" y="4501853"/>
                  <a:pt x="5140731" y="4518269"/>
                  <a:pt x="5006260" y="4527714"/>
                </a:cubicBezTo>
                <a:cubicBezTo>
                  <a:pt x="4871790" y="4537159"/>
                  <a:pt x="4694981" y="4544314"/>
                  <a:pt x="4567464" y="4527714"/>
                </a:cubicBezTo>
                <a:cubicBezTo>
                  <a:pt x="4439947" y="4511114"/>
                  <a:pt x="3992411" y="4534441"/>
                  <a:pt x="3789599" y="4527714"/>
                </a:cubicBezTo>
                <a:cubicBezTo>
                  <a:pt x="3586788" y="4520987"/>
                  <a:pt x="3557189" y="4527004"/>
                  <a:pt x="3463827" y="4527714"/>
                </a:cubicBezTo>
                <a:cubicBezTo>
                  <a:pt x="3370465" y="4528424"/>
                  <a:pt x="2978854" y="4553303"/>
                  <a:pt x="2572938" y="4527714"/>
                </a:cubicBezTo>
                <a:cubicBezTo>
                  <a:pt x="2167022" y="4502125"/>
                  <a:pt x="1938316" y="4494605"/>
                  <a:pt x="1682050" y="4527714"/>
                </a:cubicBezTo>
                <a:cubicBezTo>
                  <a:pt x="1425784" y="4560823"/>
                  <a:pt x="1225825" y="4520992"/>
                  <a:pt x="1017208" y="4527714"/>
                </a:cubicBezTo>
                <a:cubicBezTo>
                  <a:pt x="808591" y="4534436"/>
                  <a:pt x="209072" y="4553788"/>
                  <a:pt x="0" y="4527714"/>
                </a:cubicBezTo>
                <a:cubicBezTo>
                  <a:pt x="-1374" y="4356194"/>
                  <a:pt x="25745" y="4163908"/>
                  <a:pt x="0" y="3835621"/>
                </a:cubicBezTo>
                <a:cubicBezTo>
                  <a:pt x="-25745" y="3507334"/>
                  <a:pt x="-22677" y="3328519"/>
                  <a:pt x="0" y="3188804"/>
                </a:cubicBezTo>
                <a:cubicBezTo>
                  <a:pt x="22677" y="3049089"/>
                  <a:pt x="-18060" y="2785818"/>
                  <a:pt x="0" y="2587265"/>
                </a:cubicBezTo>
                <a:cubicBezTo>
                  <a:pt x="18060" y="2388712"/>
                  <a:pt x="22059" y="2274691"/>
                  <a:pt x="0" y="2076280"/>
                </a:cubicBezTo>
                <a:cubicBezTo>
                  <a:pt x="-22059" y="1877870"/>
                  <a:pt x="19052" y="1715241"/>
                  <a:pt x="0" y="1520018"/>
                </a:cubicBezTo>
                <a:cubicBezTo>
                  <a:pt x="-19052" y="1324795"/>
                  <a:pt x="18009" y="969849"/>
                  <a:pt x="0" y="827925"/>
                </a:cubicBezTo>
                <a:cubicBezTo>
                  <a:pt x="-18009" y="686001"/>
                  <a:pt x="-2576" y="269428"/>
                  <a:pt x="0" y="0"/>
                </a:cubicBezTo>
                <a:close/>
              </a:path>
            </a:pathLst>
          </a:custGeom>
          <a:noFill/>
          <a:ln>
            <a:solidFill>
              <a:srgbClr val="9C3FD8"/>
            </a:solidFill>
            <a:extLst>
              <a:ext uri="{C807C97D-BFC1-408E-A445-0C87EB9F89A2}">
                <ask:lineSketchStyleProps xmlns:ask="http://schemas.microsoft.com/office/drawing/2018/sketchyshapes" sd="2507654077">
                  <a:prstGeom prst="rect">
                    <a:avLst/>
                  </a:prstGeom>
                  <ask:type>
                    <ask:lineSketchFreehand/>
                  </ask:type>
                </ask:lineSketchStyleProps>
              </a:ext>
            </a:extLst>
          </a:ln>
        </p:spPr>
        <p:txBody>
          <a:bodyPr wrap="square" rtlCol="0">
            <a:spAutoFit/>
          </a:bodyPr>
          <a:lstStyle/>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	     In primary school, I was happy-go-lucky. I was good in school. I didn’t really have any issues. </a:t>
            </a:r>
          </a:p>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	I found </a:t>
            </a:r>
            <a:r>
              <a:rPr lang="en-GB" sz="1800" kern="100" dirty="0">
                <a:latin typeface="+mn-lt"/>
                <a:ea typeface="Aptos" panose="020B0004020202020204" pitchFamily="34" charset="0"/>
                <a:cs typeface="Arial" panose="020B0604020202020204" pitchFamily="34" charset="0"/>
              </a:rPr>
              <a:t>the </a:t>
            </a:r>
            <a:r>
              <a:rPr lang="en-GB" sz="1800" kern="100" dirty="0">
                <a:effectLst/>
                <a:latin typeface="+mn-lt"/>
                <a:ea typeface="Aptos" panose="020B0004020202020204" pitchFamily="34" charset="0"/>
                <a:cs typeface="Arial" panose="020B0604020202020204" pitchFamily="34" charset="0"/>
              </a:rPr>
              <a:t>transition to secondary school quite difficult on reflection. My dad passed away when I was in 2</a:t>
            </a:r>
            <a:r>
              <a:rPr lang="en-GB" sz="1800" kern="100" baseline="30000" dirty="0">
                <a:effectLst/>
                <a:latin typeface="+mn-lt"/>
                <a:ea typeface="Aptos" panose="020B0004020202020204" pitchFamily="34" charset="0"/>
                <a:cs typeface="Arial" panose="020B0604020202020204" pitchFamily="34" charset="0"/>
              </a:rPr>
              <a:t>nd</a:t>
            </a:r>
            <a:r>
              <a:rPr lang="en-GB" sz="1800" kern="100" dirty="0">
                <a:effectLst/>
                <a:latin typeface="+mn-lt"/>
                <a:ea typeface="Aptos" panose="020B0004020202020204" pitchFamily="34" charset="0"/>
                <a:cs typeface="Arial" panose="020B0604020202020204" pitchFamily="34" charset="0"/>
              </a:rPr>
              <a:t> year and that kind of had a big impact on my association with school, getting through life things as well as school. It was just myself and my mum and my brother from the start of 2</a:t>
            </a:r>
            <a:r>
              <a:rPr lang="en-GB" sz="1800" kern="100" baseline="30000" dirty="0">
                <a:effectLst/>
                <a:latin typeface="+mn-lt"/>
                <a:ea typeface="Aptos" panose="020B0004020202020204" pitchFamily="34" charset="0"/>
                <a:cs typeface="Arial" panose="020B0604020202020204" pitchFamily="34" charset="0"/>
              </a:rPr>
              <a:t>nd</a:t>
            </a:r>
            <a:r>
              <a:rPr lang="en-GB" sz="1800" kern="100" dirty="0">
                <a:effectLst/>
                <a:latin typeface="+mn-lt"/>
                <a:ea typeface="Aptos" panose="020B0004020202020204" pitchFamily="34" charset="0"/>
                <a:cs typeface="Arial" panose="020B0604020202020204" pitchFamily="34" charset="0"/>
              </a:rPr>
              <a:t> year. My mam was great, but it was definitely hard going. My younger brother was a bit of a nightmare as well, so I had that going on as well in the background. </a:t>
            </a:r>
          </a:p>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I did get support when I came back to school after my dad died. Weirdly there were quite a few of us in the same year group who had lost a parent…about four of us. The Religion teacher put together a support group. There was quite a bit of support. I don’t think I saw it as support at the time. I just thought that it was a bit weird! </a:t>
            </a:r>
          </a:p>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I did settle into a groove – I settled in </a:t>
            </a:r>
            <a:r>
              <a:rPr lang="en-GB" sz="1800" kern="100" dirty="0">
                <a:latin typeface="+mn-lt"/>
                <a:ea typeface="Aptos" panose="020B0004020202020204" pitchFamily="34" charset="0"/>
                <a:cs typeface="Arial" panose="020B0604020202020204" pitchFamily="34" charset="0"/>
              </a:rPr>
              <a:t>during</a:t>
            </a:r>
            <a:r>
              <a:rPr lang="en-GB" sz="1800" kern="100" dirty="0">
                <a:effectLst/>
                <a:latin typeface="+mn-lt"/>
                <a:ea typeface="Aptos" panose="020B0004020202020204" pitchFamily="34" charset="0"/>
                <a:cs typeface="Arial" panose="020B0604020202020204" pitchFamily="34" charset="0"/>
              </a:rPr>
              <a:t> Transition Year. But then, I was unlucky in 5</a:t>
            </a:r>
            <a:r>
              <a:rPr lang="en-GB" sz="1800" kern="100" baseline="30000" dirty="0">
                <a:effectLst/>
                <a:latin typeface="+mn-lt"/>
                <a:ea typeface="Aptos" panose="020B0004020202020204" pitchFamily="34" charset="0"/>
                <a:cs typeface="Arial" panose="020B0604020202020204" pitchFamily="34" charset="0"/>
              </a:rPr>
              <a:t>th</a:t>
            </a:r>
            <a:r>
              <a:rPr lang="en-GB" sz="1800" kern="100" dirty="0">
                <a:effectLst/>
                <a:latin typeface="+mn-lt"/>
                <a:ea typeface="Aptos" panose="020B0004020202020204" pitchFamily="34" charset="0"/>
                <a:cs typeface="Arial" panose="020B0604020202020204" pitchFamily="34" charset="0"/>
              </a:rPr>
              <a:t> year in that I got glandular fever, and I missed quite a bit of school. I would have suffered with fatigue and things like that. I was playing catch-up for most of 6</a:t>
            </a:r>
            <a:r>
              <a:rPr lang="en-GB" sz="1800" kern="100" baseline="30000" dirty="0">
                <a:effectLst/>
                <a:latin typeface="+mn-lt"/>
                <a:ea typeface="Aptos" panose="020B0004020202020204" pitchFamily="34" charset="0"/>
                <a:cs typeface="Arial" panose="020B0604020202020204" pitchFamily="34" charset="0"/>
              </a:rPr>
              <a:t>th</a:t>
            </a:r>
            <a:r>
              <a:rPr lang="en-GB" sz="1800" kern="100" dirty="0">
                <a:effectLst/>
                <a:latin typeface="+mn-lt"/>
                <a:ea typeface="Aptos" panose="020B0004020202020204" pitchFamily="34" charset="0"/>
                <a:cs typeface="Arial" panose="020B0604020202020204" pitchFamily="34" charset="0"/>
              </a:rPr>
              <a:t> year. It was hard going, but I knew I didn’t want to repeat. Whatever I got, I got. I didn’t want to be there any longer than I had to. </a:t>
            </a:r>
            <a:endParaRPr lang="en-GB" sz="1800" dirty="0">
              <a:latin typeface="+mn-lt"/>
            </a:endParaRPr>
          </a:p>
        </p:txBody>
      </p:sp>
      <p:pic>
        <p:nvPicPr>
          <p:cNvPr id="10" name="Picture 9">
            <a:extLst>
              <a:ext uri="{FF2B5EF4-FFF2-40B4-BE49-F238E27FC236}">
                <a16:creationId xmlns:a16="http://schemas.microsoft.com/office/drawing/2014/main" id="{84447477-8C6C-2483-6C81-6D79E9A3E4A2}"/>
              </a:ext>
            </a:extLst>
          </p:cNvPr>
          <p:cNvPicPr>
            <a:picLocks noChangeAspect="1"/>
          </p:cNvPicPr>
          <p:nvPr/>
        </p:nvPicPr>
        <p:blipFill>
          <a:blip r:embed="rId3"/>
          <a:srcRect/>
          <a:stretch/>
        </p:blipFill>
        <p:spPr>
          <a:xfrm>
            <a:off x="212946" y="842562"/>
            <a:ext cx="1444404" cy="1464871"/>
          </a:xfrm>
          <a:prstGeom prst="rect">
            <a:avLst/>
          </a:prstGeom>
        </p:spPr>
      </p:pic>
      <p:sp>
        <p:nvSpPr>
          <p:cNvPr id="11" name="TextBox 10">
            <a:extLst>
              <a:ext uri="{FF2B5EF4-FFF2-40B4-BE49-F238E27FC236}">
                <a16:creationId xmlns:a16="http://schemas.microsoft.com/office/drawing/2014/main" id="{045F950D-4BB5-791E-8D95-6AF231529FEC}"/>
              </a:ext>
            </a:extLst>
          </p:cNvPr>
          <p:cNvSpPr txBox="1"/>
          <p:nvPr/>
        </p:nvSpPr>
        <p:spPr>
          <a:xfrm>
            <a:off x="1563113" y="1403167"/>
            <a:ext cx="1658717" cy="523220"/>
          </a:xfrm>
          <a:custGeom>
            <a:avLst/>
            <a:gdLst>
              <a:gd name="connsiteX0" fmla="*/ 0 w 1658717"/>
              <a:gd name="connsiteY0" fmla="*/ 0 h 523220"/>
              <a:gd name="connsiteX1" fmla="*/ 569493 w 1658717"/>
              <a:gd name="connsiteY1" fmla="*/ 0 h 523220"/>
              <a:gd name="connsiteX2" fmla="*/ 1089224 w 1658717"/>
              <a:gd name="connsiteY2" fmla="*/ 0 h 523220"/>
              <a:gd name="connsiteX3" fmla="*/ 1658717 w 1658717"/>
              <a:gd name="connsiteY3" fmla="*/ 0 h 523220"/>
              <a:gd name="connsiteX4" fmla="*/ 1658717 w 1658717"/>
              <a:gd name="connsiteY4" fmla="*/ 523220 h 523220"/>
              <a:gd name="connsiteX5" fmla="*/ 1072637 w 1658717"/>
              <a:gd name="connsiteY5" fmla="*/ 523220 h 523220"/>
              <a:gd name="connsiteX6" fmla="*/ 569493 w 1658717"/>
              <a:gd name="connsiteY6" fmla="*/ 523220 h 523220"/>
              <a:gd name="connsiteX7" fmla="*/ 0 w 1658717"/>
              <a:gd name="connsiteY7" fmla="*/ 523220 h 523220"/>
              <a:gd name="connsiteX8" fmla="*/ 0 w 1658717"/>
              <a:gd name="connsiteY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8717" h="523220" fill="none" extrusionOk="0">
                <a:moveTo>
                  <a:pt x="0" y="0"/>
                </a:moveTo>
                <a:cubicBezTo>
                  <a:pt x="267575" y="-61368"/>
                  <a:pt x="342228" y="55634"/>
                  <a:pt x="569493" y="0"/>
                </a:cubicBezTo>
                <a:cubicBezTo>
                  <a:pt x="796758" y="-55634"/>
                  <a:pt x="867226" y="45840"/>
                  <a:pt x="1089224" y="0"/>
                </a:cubicBezTo>
                <a:cubicBezTo>
                  <a:pt x="1311222" y="-45840"/>
                  <a:pt x="1528554" y="20001"/>
                  <a:pt x="1658717" y="0"/>
                </a:cubicBezTo>
                <a:cubicBezTo>
                  <a:pt x="1692826" y="164428"/>
                  <a:pt x="1646332" y="288843"/>
                  <a:pt x="1658717" y="523220"/>
                </a:cubicBezTo>
                <a:cubicBezTo>
                  <a:pt x="1382933" y="585648"/>
                  <a:pt x="1331723" y="460999"/>
                  <a:pt x="1072637" y="523220"/>
                </a:cubicBezTo>
                <a:cubicBezTo>
                  <a:pt x="813551" y="585441"/>
                  <a:pt x="789780" y="465156"/>
                  <a:pt x="569493" y="523220"/>
                </a:cubicBezTo>
                <a:cubicBezTo>
                  <a:pt x="349206" y="581284"/>
                  <a:pt x="152545" y="477900"/>
                  <a:pt x="0" y="523220"/>
                </a:cubicBezTo>
                <a:cubicBezTo>
                  <a:pt x="-508" y="272717"/>
                  <a:pt x="7592" y="245492"/>
                  <a:pt x="0" y="0"/>
                </a:cubicBezTo>
                <a:close/>
              </a:path>
              <a:path w="1658717" h="523220" stroke="0" extrusionOk="0">
                <a:moveTo>
                  <a:pt x="0" y="0"/>
                </a:moveTo>
                <a:cubicBezTo>
                  <a:pt x="146779" y="-39763"/>
                  <a:pt x="319640" y="20414"/>
                  <a:pt x="552906" y="0"/>
                </a:cubicBezTo>
                <a:cubicBezTo>
                  <a:pt x="786172" y="-20414"/>
                  <a:pt x="938085" y="48242"/>
                  <a:pt x="1072637" y="0"/>
                </a:cubicBezTo>
                <a:cubicBezTo>
                  <a:pt x="1207189" y="-48242"/>
                  <a:pt x="1411723" y="50080"/>
                  <a:pt x="1658717" y="0"/>
                </a:cubicBezTo>
                <a:cubicBezTo>
                  <a:pt x="1702856" y="215203"/>
                  <a:pt x="1617093" y="326025"/>
                  <a:pt x="1658717" y="523220"/>
                </a:cubicBezTo>
                <a:cubicBezTo>
                  <a:pt x="1492173" y="578557"/>
                  <a:pt x="1219764" y="513680"/>
                  <a:pt x="1072637" y="523220"/>
                </a:cubicBezTo>
                <a:cubicBezTo>
                  <a:pt x="925510" y="532760"/>
                  <a:pt x="638837" y="517780"/>
                  <a:pt x="519731" y="523220"/>
                </a:cubicBezTo>
                <a:cubicBezTo>
                  <a:pt x="400625" y="528660"/>
                  <a:pt x="146624" y="462185"/>
                  <a:pt x="0" y="523220"/>
                </a:cubicBezTo>
                <a:cubicBezTo>
                  <a:pt x="-57032" y="343430"/>
                  <a:pt x="62606" y="2197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algn="ctr"/>
            <a:r>
              <a:rPr lang="en-GB" sz="2800" b="1" dirty="0">
                <a:solidFill>
                  <a:schemeClr val="bg1"/>
                </a:solidFill>
              </a:rPr>
              <a:t>Aideen</a:t>
            </a:r>
          </a:p>
        </p:txBody>
      </p:sp>
      <p:grpSp>
        <p:nvGrpSpPr>
          <p:cNvPr id="7" name="Group 6">
            <a:extLst>
              <a:ext uri="{FF2B5EF4-FFF2-40B4-BE49-F238E27FC236}">
                <a16:creationId xmlns:a16="http://schemas.microsoft.com/office/drawing/2014/main" id="{983D0896-0B10-FB72-3B98-74CEA0ABBAFD}"/>
              </a:ext>
            </a:extLst>
          </p:cNvPr>
          <p:cNvGrpSpPr/>
          <p:nvPr/>
        </p:nvGrpSpPr>
        <p:grpSpPr>
          <a:xfrm>
            <a:off x="9113625" y="808448"/>
            <a:ext cx="2544975" cy="1007243"/>
            <a:chOff x="8826586" y="808448"/>
            <a:chExt cx="2544975" cy="1007243"/>
          </a:xfrm>
        </p:grpSpPr>
        <p:pic>
          <p:nvPicPr>
            <p:cNvPr id="8" name="Google Shape;331;p19" descr="Icon&#10;&#10;Description automatically generated">
              <a:extLst>
                <a:ext uri="{FF2B5EF4-FFF2-40B4-BE49-F238E27FC236}">
                  <a16:creationId xmlns:a16="http://schemas.microsoft.com/office/drawing/2014/main" id="{A8C0ECA1-BBC4-7D8B-AED1-F8D81A2CF1DF}"/>
                </a:ext>
              </a:extLst>
            </p:cNvPr>
            <p:cNvPicPr preferRelativeResize="0"/>
            <p:nvPr/>
          </p:nvPicPr>
          <p:blipFill rotWithShape="1">
            <a:blip r:embed="rId4">
              <a:alphaModFix/>
            </a:blip>
            <a:srcRect/>
            <a:stretch/>
          </p:blipFill>
          <p:spPr>
            <a:xfrm>
              <a:off x="8826586" y="808449"/>
              <a:ext cx="1007241" cy="1007241"/>
            </a:xfrm>
            <a:prstGeom prst="rect">
              <a:avLst/>
            </a:prstGeom>
            <a:noFill/>
            <a:ln>
              <a:noFill/>
            </a:ln>
          </p:spPr>
        </p:pic>
        <p:pic>
          <p:nvPicPr>
            <p:cNvPr id="9" name="Picture 8" descr="Icon&#10;&#10;Description automatically generated">
              <a:extLst>
                <a:ext uri="{FF2B5EF4-FFF2-40B4-BE49-F238E27FC236}">
                  <a16:creationId xmlns:a16="http://schemas.microsoft.com/office/drawing/2014/main" id="{1EA218A5-B324-F77F-82BA-4AB9C36B4ACD}"/>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595453" y="808450"/>
              <a:ext cx="1007241" cy="1007241"/>
            </a:xfrm>
            <a:prstGeom prst="rect">
              <a:avLst/>
            </a:prstGeom>
            <a:ln>
              <a:noFill/>
            </a:ln>
          </p:spPr>
        </p:pic>
        <p:pic>
          <p:nvPicPr>
            <p:cNvPr id="12" name="Picture 11" descr="Icon&#10;&#10;Description automatically generated">
              <a:extLst>
                <a:ext uri="{FF2B5EF4-FFF2-40B4-BE49-F238E27FC236}">
                  <a16:creationId xmlns:a16="http://schemas.microsoft.com/office/drawing/2014/main" id="{EFCC4A22-8DCA-4D7B-DFEF-07047CD427AE}"/>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0364320" y="808448"/>
              <a:ext cx="1007241" cy="1007241"/>
            </a:xfrm>
            <a:prstGeom prst="rect">
              <a:avLst/>
            </a:prstGeom>
          </p:spPr>
        </p:pic>
      </p:grpSp>
    </p:spTree>
    <p:extLst>
      <p:ext uri="{BB962C8B-B14F-4D97-AF65-F5344CB8AC3E}">
        <p14:creationId xmlns:p14="http://schemas.microsoft.com/office/powerpoint/2010/main" val="548538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3, Activity 1</a:t>
            </a:r>
            <a:endParaRPr dirty="0"/>
          </a:p>
        </p:txBody>
      </p:sp>
      <p:sp>
        <p:nvSpPr>
          <p:cNvPr id="4" name="TextBox 3">
            <a:extLst>
              <a:ext uri="{FF2B5EF4-FFF2-40B4-BE49-F238E27FC236}">
                <a16:creationId xmlns:a16="http://schemas.microsoft.com/office/drawing/2014/main" id="{53F5C90B-E357-EB24-B68D-CCE25A03BFB6}"/>
              </a:ext>
            </a:extLst>
          </p:cNvPr>
          <p:cNvSpPr txBox="1"/>
          <p:nvPr/>
        </p:nvSpPr>
        <p:spPr>
          <a:xfrm>
            <a:off x="356287" y="1736327"/>
            <a:ext cx="11302313" cy="4527714"/>
          </a:xfrm>
          <a:custGeom>
            <a:avLst/>
            <a:gdLst>
              <a:gd name="connsiteX0" fmla="*/ 0 w 11302313"/>
              <a:gd name="connsiteY0" fmla="*/ 0 h 4527714"/>
              <a:gd name="connsiteX1" fmla="*/ 438796 w 11302313"/>
              <a:gd name="connsiteY1" fmla="*/ 0 h 4527714"/>
              <a:gd name="connsiteX2" fmla="*/ 764568 w 11302313"/>
              <a:gd name="connsiteY2" fmla="*/ 0 h 4527714"/>
              <a:gd name="connsiteX3" fmla="*/ 1542433 w 11302313"/>
              <a:gd name="connsiteY3" fmla="*/ 0 h 4527714"/>
              <a:gd name="connsiteX4" fmla="*/ 2094252 w 11302313"/>
              <a:gd name="connsiteY4" fmla="*/ 0 h 4527714"/>
              <a:gd name="connsiteX5" fmla="*/ 2533048 w 11302313"/>
              <a:gd name="connsiteY5" fmla="*/ 0 h 4527714"/>
              <a:gd name="connsiteX6" fmla="*/ 3423936 w 11302313"/>
              <a:gd name="connsiteY6" fmla="*/ 0 h 4527714"/>
              <a:gd name="connsiteX7" fmla="*/ 4314824 w 11302313"/>
              <a:gd name="connsiteY7" fmla="*/ 0 h 4527714"/>
              <a:gd name="connsiteX8" fmla="*/ 4753620 w 11302313"/>
              <a:gd name="connsiteY8" fmla="*/ 0 h 4527714"/>
              <a:gd name="connsiteX9" fmla="*/ 5418462 w 11302313"/>
              <a:gd name="connsiteY9" fmla="*/ 0 h 4527714"/>
              <a:gd name="connsiteX10" fmla="*/ 5970281 w 11302313"/>
              <a:gd name="connsiteY10" fmla="*/ 0 h 4527714"/>
              <a:gd name="connsiteX11" fmla="*/ 6635123 w 11302313"/>
              <a:gd name="connsiteY11" fmla="*/ 0 h 4527714"/>
              <a:gd name="connsiteX12" fmla="*/ 7186941 w 11302313"/>
              <a:gd name="connsiteY12" fmla="*/ 0 h 4527714"/>
              <a:gd name="connsiteX13" fmla="*/ 8077830 w 11302313"/>
              <a:gd name="connsiteY13" fmla="*/ 0 h 4527714"/>
              <a:gd name="connsiteX14" fmla="*/ 8968718 w 11302313"/>
              <a:gd name="connsiteY14" fmla="*/ 0 h 4527714"/>
              <a:gd name="connsiteX15" fmla="*/ 9746583 w 11302313"/>
              <a:gd name="connsiteY15" fmla="*/ 0 h 4527714"/>
              <a:gd name="connsiteX16" fmla="*/ 10298402 w 11302313"/>
              <a:gd name="connsiteY16" fmla="*/ 0 h 4527714"/>
              <a:gd name="connsiteX17" fmla="*/ 11302313 w 11302313"/>
              <a:gd name="connsiteY17" fmla="*/ 0 h 4527714"/>
              <a:gd name="connsiteX18" fmla="*/ 11302313 w 11302313"/>
              <a:gd name="connsiteY18" fmla="*/ 510985 h 4527714"/>
              <a:gd name="connsiteX19" fmla="*/ 11302313 w 11302313"/>
              <a:gd name="connsiteY19" fmla="*/ 1067247 h 4527714"/>
              <a:gd name="connsiteX20" fmla="*/ 11302313 w 11302313"/>
              <a:gd name="connsiteY20" fmla="*/ 1578232 h 4527714"/>
              <a:gd name="connsiteX21" fmla="*/ 11302313 w 11302313"/>
              <a:gd name="connsiteY21" fmla="*/ 2270325 h 4527714"/>
              <a:gd name="connsiteX22" fmla="*/ 11302313 w 11302313"/>
              <a:gd name="connsiteY22" fmla="*/ 2826587 h 4527714"/>
              <a:gd name="connsiteX23" fmla="*/ 11302313 w 11302313"/>
              <a:gd name="connsiteY23" fmla="*/ 3518681 h 4527714"/>
              <a:gd name="connsiteX24" fmla="*/ 11302313 w 11302313"/>
              <a:gd name="connsiteY24" fmla="*/ 4527714 h 4527714"/>
              <a:gd name="connsiteX25" fmla="*/ 10637471 w 11302313"/>
              <a:gd name="connsiteY25" fmla="*/ 4527714 h 4527714"/>
              <a:gd name="connsiteX26" fmla="*/ 9859606 w 11302313"/>
              <a:gd name="connsiteY26" fmla="*/ 4527714 h 4527714"/>
              <a:gd name="connsiteX27" fmla="*/ 9533833 w 11302313"/>
              <a:gd name="connsiteY27" fmla="*/ 4527714 h 4527714"/>
              <a:gd name="connsiteX28" fmla="*/ 8868991 w 11302313"/>
              <a:gd name="connsiteY28" fmla="*/ 4527714 h 4527714"/>
              <a:gd name="connsiteX29" fmla="*/ 8543219 w 11302313"/>
              <a:gd name="connsiteY29" fmla="*/ 4527714 h 4527714"/>
              <a:gd name="connsiteX30" fmla="*/ 7878377 w 11302313"/>
              <a:gd name="connsiteY30" fmla="*/ 4527714 h 4527714"/>
              <a:gd name="connsiteX31" fmla="*/ 7326558 w 11302313"/>
              <a:gd name="connsiteY31" fmla="*/ 4527714 h 4527714"/>
              <a:gd name="connsiteX32" fmla="*/ 6435670 w 11302313"/>
              <a:gd name="connsiteY32" fmla="*/ 4527714 h 4527714"/>
              <a:gd name="connsiteX33" fmla="*/ 6109897 w 11302313"/>
              <a:gd name="connsiteY33" fmla="*/ 4527714 h 4527714"/>
              <a:gd name="connsiteX34" fmla="*/ 5445055 w 11302313"/>
              <a:gd name="connsiteY34" fmla="*/ 4527714 h 4527714"/>
              <a:gd name="connsiteX35" fmla="*/ 5006260 w 11302313"/>
              <a:gd name="connsiteY35" fmla="*/ 4527714 h 4527714"/>
              <a:gd name="connsiteX36" fmla="*/ 4567464 w 11302313"/>
              <a:gd name="connsiteY36" fmla="*/ 4527714 h 4527714"/>
              <a:gd name="connsiteX37" fmla="*/ 3789599 w 11302313"/>
              <a:gd name="connsiteY37" fmla="*/ 4527714 h 4527714"/>
              <a:gd name="connsiteX38" fmla="*/ 3463827 w 11302313"/>
              <a:gd name="connsiteY38" fmla="*/ 4527714 h 4527714"/>
              <a:gd name="connsiteX39" fmla="*/ 2572938 w 11302313"/>
              <a:gd name="connsiteY39" fmla="*/ 4527714 h 4527714"/>
              <a:gd name="connsiteX40" fmla="*/ 1682050 w 11302313"/>
              <a:gd name="connsiteY40" fmla="*/ 4527714 h 4527714"/>
              <a:gd name="connsiteX41" fmla="*/ 1017208 w 11302313"/>
              <a:gd name="connsiteY41" fmla="*/ 4527714 h 4527714"/>
              <a:gd name="connsiteX42" fmla="*/ 0 w 11302313"/>
              <a:gd name="connsiteY42" fmla="*/ 4527714 h 4527714"/>
              <a:gd name="connsiteX43" fmla="*/ 0 w 11302313"/>
              <a:gd name="connsiteY43" fmla="*/ 3835621 h 4527714"/>
              <a:gd name="connsiteX44" fmla="*/ 0 w 11302313"/>
              <a:gd name="connsiteY44" fmla="*/ 3188804 h 4527714"/>
              <a:gd name="connsiteX45" fmla="*/ 0 w 11302313"/>
              <a:gd name="connsiteY45" fmla="*/ 2587265 h 4527714"/>
              <a:gd name="connsiteX46" fmla="*/ 0 w 11302313"/>
              <a:gd name="connsiteY46" fmla="*/ 2076280 h 4527714"/>
              <a:gd name="connsiteX47" fmla="*/ 0 w 11302313"/>
              <a:gd name="connsiteY47" fmla="*/ 1520018 h 4527714"/>
              <a:gd name="connsiteX48" fmla="*/ 0 w 11302313"/>
              <a:gd name="connsiteY48" fmla="*/ 827925 h 4527714"/>
              <a:gd name="connsiteX49" fmla="*/ 0 w 11302313"/>
              <a:gd name="connsiteY49" fmla="*/ 0 h 45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1302313" h="4527714" extrusionOk="0">
                <a:moveTo>
                  <a:pt x="0" y="0"/>
                </a:moveTo>
                <a:cubicBezTo>
                  <a:pt x="160587" y="-15622"/>
                  <a:pt x="324817" y="-18452"/>
                  <a:pt x="438796" y="0"/>
                </a:cubicBezTo>
                <a:cubicBezTo>
                  <a:pt x="552775" y="18452"/>
                  <a:pt x="673690" y="-14745"/>
                  <a:pt x="764568" y="0"/>
                </a:cubicBezTo>
                <a:cubicBezTo>
                  <a:pt x="855446" y="14745"/>
                  <a:pt x="1319316" y="-13894"/>
                  <a:pt x="1542433" y="0"/>
                </a:cubicBezTo>
                <a:cubicBezTo>
                  <a:pt x="1765550" y="13894"/>
                  <a:pt x="1912278" y="-12036"/>
                  <a:pt x="2094252" y="0"/>
                </a:cubicBezTo>
                <a:cubicBezTo>
                  <a:pt x="2276226" y="12036"/>
                  <a:pt x="2360584" y="8027"/>
                  <a:pt x="2533048" y="0"/>
                </a:cubicBezTo>
                <a:cubicBezTo>
                  <a:pt x="2705512" y="-8027"/>
                  <a:pt x="3097756" y="34074"/>
                  <a:pt x="3423936" y="0"/>
                </a:cubicBezTo>
                <a:cubicBezTo>
                  <a:pt x="3750116" y="-34074"/>
                  <a:pt x="3991261" y="-4664"/>
                  <a:pt x="4314824" y="0"/>
                </a:cubicBezTo>
                <a:cubicBezTo>
                  <a:pt x="4638387" y="4664"/>
                  <a:pt x="4640879" y="17562"/>
                  <a:pt x="4753620" y="0"/>
                </a:cubicBezTo>
                <a:cubicBezTo>
                  <a:pt x="4866361" y="-17562"/>
                  <a:pt x="5192300" y="10621"/>
                  <a:pt x="5418462" y="0"/>
                </a:cubicBezTo>
                <a:cubicBezTo>
                  <a:pt x="5644624" y="-10621"/>
                  <a:pt x="5822553" y="-22093"/>
                  <a:pt x="5970281" y="0"/>
                </a:cubicBezTo>
                <a:cubicBezTo>
                  <a:pt x="6118009" y="22093"/>
                  <a:pt x="6367071" y="26390"/>
                  <a:pt x="6635123" y="0"/>
                </a:cubicBezTo>
                <a:cubicBezTo>
                  <a:pt x="6903175" y="-26390"/>
                  <a:pt x="6983123" y="25210"/>
                  <a:pt x="7186941" y="0"/>
                </a:cubicBezTo>
                <a:cubicBezTo>
                  <a:pt x="7390759" y="-25210"/>
                  <a:pt x="7809068" y="23393"/>
                  <a:pt x="8077830" y="0"/>
                </a:cubicBezTo>
                <a:cubicBezTo>
                  <a:pt x="8346592" y="-23393"/>
                  <a:pt x="8782010" y="28173"/>
                  <a:pt x="8968718" y="0"/>
                </a:cubicBezTo>
                <a:cubicBezTo>
                  <a:pt x="9155426" y="-28173"/>
                  <a:pt x="9571403" y="-781"/>
                  <a:pt x="9746583" y="0"/>
                </a:cubicBezTo>
                <a:cubicBezTo>
                  <a:pt x="9921763" y="781"/>
                  <a:pt x="10185272" y="15973"/>
                  <a:pt x="10298402" y="0"/>
                </a:cubicBezTo>
                <a:cubicBezTo>
                  <a:pt x="10411532" y="-15973"/>
                  <a:pt x="11006179" y="-47419"/>
                  <a:pt x="11302313" y="0"/>
                </a:cubicBezTo>
                <a:cubicBezTo>
                  <a:pt x="11323550" y="129878"/>
                  <a:pt x="11318532" y="306317"/>
                  <a:pt x="11302313" y="510985"/>
                </a:cubicBezTo>
                <a:cubicBezTo>
                  <a:pt x="11286094" y="715653"/>
                  <a:pt x="11306211" y="843457"/>
                  <a:pt x="11302313" y="1067247"/>
                </a:cubicBezTo>
                <a:cubicBezTo>
                  <a:pt x="11298415" y="1291037"/>
                  <a:pt x="11303147" y="1370295"/>
                  <a:pt x="11302313" y="1578232"/>
                </a:cubicBezTo>
                <a:cubicBezTo>
                  <a:pt x="11301479" y="1786170"/>
                  <a:pt x="11323020" y="2026622"/>
                  <a:pt x="11302313" y="2270325"/>
                </a:cubicBezTo>
                <a:cubicBezTo>
                  <a:pt x="11281606" y="2514028"/>
                  <a:pt x="11292449" y="2598355"/>
                  <a:pt x="11302313" y="2826587"/>
                </a:cubicBezTo>
                <a:cubicBezTo>
                  <a:pt x="11312177" y="3054819"/>
                  <a:pt x="11295682" y="3259246"/>
                  <a:pt x="11302313" y="3518681"/>
                </a:cubicBezTo>
                <a:cubicBezTo>
                  <a:pt x="11308944" y="3778116"/>
                  <a:pt x="11269384" y="4259060"/>
                  <a:pt x="11302313" y="4527714"/>
                </a:cubicBezTo>
                <a:cubicBezTo>
                  <a:pt x="11078846" y="4515719"/>
                  <a:pt x="10828668" y="4544674"/>
                  <a:pt x="10637471" y="4527714"/>
                </a:cubicBezTo>
                <a:cubicBezTo>
                  <a:pt x="10446274" y="4510754"/>
                  <a:pt x="10228825" y="4539887"/>
                  <a:pt x="9859606" y="4527714"/>
                </a:cubicBezTo>
                <a:cubicBezTo>
                  <a:pt x="9490388" y="4515541"/>
                  <a:pt x="9684475" y="4518730"/>
                  <a:pt x="9533833" y="4527714"/>
                </a:cubicBezTo>
                <a:cubicBezTo>
                  <a:pt x="9383191" y="4536698"/>
                  <a:pt x="9050488" y="4544289"/>
                  <a:pt x="8868991" y="4527714"/>
                </a:cubicBezTo>
                <a:cubicBezTo>
                  <a:pt x="8687494" y="4511139"/>
                  <a:pt x="8640882" y="4528247"/>
                  <a:pt x="8543219" y="4527714"/>
                </a:cubicBezTo>
                <a:cubicBezTo>
                  <a:pt x="8445556" y="4527181"/>
                  <a:pt x="8059827" y="4530327"/>
                  <a:pt x="7878377" y="4527714"/>
                </a:cubicBezTo>
                <a:cubicBezTo>
                  <a:pt x="7696927" y="4525101"/>
                  <a:pt x="7506149" y="4508181"/>
                  <a:pt x="7326558" y="4527714"/>
                </a:cubicBezTo>
                <a:cubicBezTo>
                  <a:pt x="7146967" y="4547247"/>
                  <a:pt x="6746934" y="4533097"/>
                  <a:pt x="6435670" y="4527714"/>
                </a:cubicBezTo>
                <a:cubicBezTo>
                  <a:pt x="6124406" y="4522331"/>
                  <a:pt x="6270629" y="4540198"/>
                  <a:pt x="6109897" y="4527714"/>
                </a:cubicBezTo>
                <a:cubicBezTo>
                  <a:pt x="5949165" y="4515230"/>
                  <a:pt x="5714134" y="4553575"/>
                  <a:pt x="5445055" y="4527714"/>
                </a:cubicBezTo>
                <a:cubicBezTo>
                  <a:pt x="5175976" y="4501853"/>
                  <a:pt x="5140731" y="4518269"/>
                  <a:pt x="5006260" y="4527714"/>
                </a:cubicBezTo>
                <a:cubicBezTo>
                  <a:pt x="4871790" y="4537159"/>
                  <a:pt x="4694981" y="4544314"/>
                  <a:pt x="4567464" y="4527714"/>
                </a:cubicBezTo>
                <a:cubicBezTo>
                  <a:pt x="4439947" y="4511114"/>
                  <a:pt x="3992411" y="4534441"/>
                  <a:pt x="3789599" y="4527714"/>
                </a:cubicBezTo>
                <a:cubicBezTo>
                  <a:pt x="3586788" y="4520987"/>
                  <a:pt x="3557189" y="4527004"/>
                  <a:pt x="3463827" y="4527714"/>
                </a:cubicBezTo>
                <a:cubicBezTo>
                  <a:pt x="3370465" y="4528424"/>
                  <a:pt x="2978854" y="4553303"/>
                  <a:pt x="2572938" y="4527714"/>
                </a:cubicBezTo>
                <a:cubicBezTo>
                  <a:pt x="2167022" y="4502125"/>
                  <a:pt x="1938316" y="4494605"/>
                  <a:pt x="1682050" y="4527714"/>
                </a:cubicBezTo>
                <a:cubicBezTo>
                  <a:pt x="1425784" y="4560823"/>
                  <a:pt x="1225825" y="4520992"/>
                  <a:pt x="1017208" y="4527714"/>
                </a:cubicBezTo>
                <a:cubicBezTo>
                  <a:pt x="808591" y="4534436"/>
                  <a:pt x="209072" y="4553788"/>
                  <a:pt x="0" y="4527714"/>
                </a:cubicBezTo>
                <a:cubicBezTo>
                  <a:pt x="-1374" y="4356194"/>
                  <a:pt x="25745" y="4163908"/>
                  <a:pt x="0" y="3835621"/>
                </a:cubicBezTo>
                <a:cubicBezTo>
                  <a:pt x="-25745" y="3507334"/>
                  <a:pt x="-22677" y="3328519"/>
                  <a:pt x="0" y="3188804"/>
                </a:cubicBezTo>
                <a:cubicBezTo>
                  <a:pt x="22677" y="3049089"/>
                  <a:pt x="-18060" y="2785818"/>
                  <a:pt x="0" y="2587265"/>
                </a:cubicBezTo>
                <a:cubicBezTo>
                  <a:pt x="18060" y="2388712"/>
                  <a:pt x="22059" y="2274691"/>
                  <a:pt x="0" y="2076280"/>
                </a:cubicBezTo>
                <a:cubicBezTo>
                  <a:pt x="-22059" y="1877870"/>
                  <a:pt x="19052" y="1715241"/>
                  <a:pt x="0" y="1520018"/>
                </a:cubicBezTo>
                <a:cubicBezTo>
                  <a:pt x="-19052" y="1324795"/>
                  <a:pt x="18009" y="969849"/>
                  <a:pt x="0" y="827925"/>
                </a:cubicBezTo>
                <a:cubicBezTo>
                  <a:pt x="-18009" y="686001"/>
                  <a:pt x="-2576" y="269428"/>
                  <a:pt x="0" y="0"/>
                </a:cubicBezTo>
                <a:close/>
              </a:path>
            </a:pathLst>
          </a:custGeom>
          <a:noFill/>
          <a:ln>
            <a:solidFill>
              <a:srgbClr val="9C3FD8"/>
            </a:solidFill>
            <a:extLst>
              <a:ext uri="{C807C97D-BFC1-408E-A445-0C87EB9F89A2}">
                <ask:lineSketchStyleProps xmlns:ask="http://schemas.microsoft.com/office/drawing/2018/sketchyshapes" sd="2507654077">
                  <a:prstGeom prst="rect">
                    <a:avLst/>
                  </a:prstGeom>
                  <ask:type>
                    <ask:lineSketchFreehand/>
                  </ask:type>
                </ask:lineSketchStyleProps>
              </a:ext>
            </a:extLst>
          </a:ln>
        </p:spPr>
        <p:txBody>
          <a:bodyPr wrap="square" rtlCol="0">
            <a:spAutoFit/>
          </a:bodyPr>
          <a:lstStyle/>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	      I never really liked school. It wasn’t that I wasn’t able for it. I just didn’t have the interest. </a:t>
            </a:r>
          </a:p>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	Primary school wasn’t too bad – I just got through it. First year in secondary school was okay, but I was a bit bored in 2</a:t>
            </a:r>
            <a:r>
              <a:rPr lang="en-GB" sz="1800" kern="100" baseline="30000" dirty="0">
                <a:effectLst/>
                <a:latin typeface="+mn-lt"/>
                <a:ea typeface="Aptos" panose="020B0004020202020204" pitchFamily="34" charset="0"/>
                <a:cs typeface="Arial" panose="020B0604020202020204" pitchFamily="34" charset="0"/>
              </a:rPr>
              <a:t>nd</a:t>
            </a:r>
            <a:r>
              <a:rPr lang="en-GB" sz="1800" kern="100" dirty="0">
                <a:effectLst/>
                <a:latin typeface="+mn-lt"/>
                <a:ea typeface="Aptos" panose="020B0004020202020204" pitchFamily="34" charset="0"/>
                <a:cs typeface="Arial" panose="020B0604020202020204" pitchFamily="34" charset="0"/>
              </a:rPr>
              <a:t> year. I come from a farming background, so it wasn’t too hard to persuade me to do something other than schoolwork. TV – all the good programmes were on, and I’d be procrastinating [delaying] the schoolwork and putting it off and not doing it. 3</a:t>
            </a:r>
            <a:r>
              <a:rPr lang="en-GB" sz="1800" kern="100" baseline="30000" dirty="0">
                <a:effectLst/>
                <a:latin typeface="+mn-lt"/>
                <a:ea typeface="Aptos" panose="020B0004020202020204" pitchFamily="34" charset="0"/>
                <a:cs typeface="Arial" panose="020B0604020202020204" pitchFamily="34" charset="0"/>
              </a:rPr>
              <a:t>rd</a:t>
            </a:r>
            <a:r>
              <a:rPr lang="en-GB" sz="1800" kern="100" dirty="0">
                <a:effectLst/>
                <a:latin typeface="+mn-lt"/>
                <a:ea typeface="Aptos" panose="020B0004020202020204" pitchFamily="34" charset="0"/>
                <a:cs typeface="Arial" panose="020B0604020202020204" pitchFamily="34" charset="0"/>
              </a:rPr>
              <a:t> year, I lost interest completely. I broke my leg in February of that year. I could have gone back to school with the crutches, but I just didn’t bother until about April. I didn’t do any work to catch up or anything. I didn’t do well in my Intermediate Certificate, as [Junior Cycle] was called then.</a:t>
            </a:r>
          </a:p>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That was my experience of school. I just wasn’t interested. You couldn’t say anything to make me interested. I just wanted to leave and get a job and earn money. It wasn’t to do with the school or teachers, it was just me. I wouldn’t have been great at Maths, but the other subjects weren’t too difficult, I just wasn’t interested. </a:t>
            </a:r>
          </a:p>
          <a:p>
            <a:pPr>
              <a:lnSpc>
                <a:spcPct val="107000"/>
              </a:lnSpc>
              <a:spcAft>
                <a:spcPts val="800"/>
              </a:spcAft>
            </a:pPr>
            <a:r>
              <a:rPr lang="en-GB" sz="1800" kern="100" dirty="0">
                <a:effectLst/>
                <a:latin typeface="+mn-lt"/>
                <a:ea typeface="Aptos" panose="020B0004020202020204" pitchFamily="34" charset="0"/>
                <a:cs typeface="Arial" panose="020B0604020202020204" pitchFamily="34" charset="0"/>
              </a:rPr>
              <a:t>I could see nothing bar earning money. I knew I could get a job. I didn’t see education as a path for me making money. I knew I could go on the building site and make money. I had done a stint on the building site over the previous summer. You can’t put an old head on young shoulders. </a:t>
            </a:r>
          </a:p>
        </p:txBody>
      </p:sp>
      <p:pic>
        <p:nvPicPr>
          <p:cNvPr id="2" name="Picture 1">
            <a:extLst>
              <a:ext uri="{FF2B5EF4-FFF2-40B4-BE49-F238E27FC236}">
                <a16:creationId xmlns:a16="http://schemas.microsoft.com/office/drawing/2014/main" id="{3A6717BC-2323-570B-9875-AEFF343086D2}"/>
              </a:ext>
            </a:extLst>
          </p:cNvPr>
          <p:cNvPicPr>
            <a:picLocks noChangeAspect="1"/>
          </p:cNvPicPr>
          <p:nvPr/>
        </p:nvPicPr>
        <p:blipFill>
          <a:blip r:embed="rId3"/>
          <a:srcRect/>
          <a:stretch/>
        </p:blipFill>
        <p:spPr>
          <a:xfrm>
            <a:off x="220140" y="788194"/>
            <a:ext cx="1407684" cy="1424781"/>
          </a:xfrm>
          <a:prstGeom prst="rect">
            <a:avLst/>
          </a:prstGeom>
        </p:spPr>
      </p:pic>
      <p:sp>
        <p:nvSpPr>
          <p:cNvPr id="5" name="TextBox 4">
            <a:extLst>
              <a:ext uri="{FF2B5EF4-FFF2-40B4-BE49-F238E27FC236}">
                <a16:creationId xmlns:a16="http://schemas.microsoft.com/office/drawing/2014/main" id="{176AE8EA-FCF6-E2D6-2672-404F511569B0}"/>
              </a:ext>
            </a:extLst>
          </p:cNvPr>
          <p:cNvSpPr txBox="1"/>
          <p:nvPr/>
        </p:nvSpPr>
        <p:spPr>
          <a:xfrm>
            <a:off x="1498820" y="1238975"/>
            <a:ext cx="1315818" cy="523220"/>
          </a:xfrm>
          <a:custGeom>
            <a:avLst/>
            <a:gdLst>
              <a:gd name="connsiteX0" fmla="*/ 0 w 1315818"/>
              <a:gd name="connsiteY0" fmla="*/ 0 h 523220"/>
              <a:gd name="connsiteX1" fmla="*/ 451764 w 1315818"/>
              <a:gd name="connsiteY1" fmla="*/ 0 h 523220"/>
              <a:gd name="connsiteX2" fmla="*/ 864054 w 1315818"/>
              <a:gd name="connsiteY2" fmla="*/ 0 h 523220"/>
              <a:gd name="connsiteX3" fmla="*/ 1315818 w 1315818"/>
              <a:gd name="connsiteY3" fmla="*/ 0 h 523220"/>
              <a:gd name="connsiteX4" fmla="*/ 1315818 w 1315818"/>
              <a:gd name="connsiteY4" fmla="*/ 523220 h 523220"/>
              <a:gd name="connsiteX5" fmla="*/ 850896 w 1315818"/>
              <a:gd name="connsiteY5" fmla="*/ 523220 h 523220"/>
              <a:gd name="connsiteX6" fmla="*/ 451764 w 1315818"/>
              <a:gd name="connsiteY6" fmla="*/ 523220 h 523220"/>
              <a:gd name="connsiteX7" fmla="*/ 0 w 1315818"/>
              <a:gd name="connsiteY7" fmla="*/ 523220 h 523220"/>
              <a:gd name="connsiteX8" fmla="*/ 0 w 1315818"/>
              <a:gd name="connsiteY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5818" h="523220" fill="none" extrusionOk="0">
                <a:moveTo>
                  <a:pt x="0" y="0"/>
                </a:moveTo>
                <a:cubicBezTo>
                  <a:pt x="186326" y="-53396"/>
                  <a:pt x="275490" y="46386"/>
                  <a:pt x="451764" y="0"/>
                </a:cubicBezTo>
                <a:cubicBezTo>
                  <a:pt x="628038" y="-46386"/>
                  <a:pt x="745118" y="19420"/>
                  <a:pt x="864054" y="0"/>
                </a:cubicBezTo>
                <a:cubicBezTo>
                  <a:pt x="982990" y="-19420"/>
                  <a:pt x="1111713" y="15672"/>
                  <a:pt x="1315818" y="0"/>
                </a:cubicBezTo>
                <a:cubicBezTo>
                  <a:pt x="1349927" y="164428"/>
                  <a:pt x="1303433" y="288843"/>
                  <a:pt x="1315818" y="523220"/>
                </a:cubicBezTo>
                <a:cubicBezTo>
                  <a:pt x="1125585" y="570411"/>
                  <a:pt x="1079855" y="491758"/>
                  <a:pt x="850896" y="523220"/>
                </a:cubicBezTo>
                <a:cubicBezTo>
                  <a:pt x="621937" y="554682"/>
                  <a:pt x="542913" y="478880"/>
                  <a:pt x="451764" y="523220"/>
                </a:cubicBezTo>
                <a:cubicBezTo>
                  <a:pt x="360615" y="567560"/>
                  <a:pt x="148593" y="495767"/>
                  <a:pt x="0" y="523220"/>
                </a:cubicBezTo>
                <a:cubicBezTo>
                  <a:pt x="-508" y="272717"/>
                  <a:pt x="7592" y="245492"/>
                  <a:pt x="0" y="0"/>
                </a:cubicBezTo>
                <a:close/>
              </a:path>
              <a:path w="1315818" h="523220" stroke="0" extrusionOk="0">
                <a:moveTo>
                  <a:pt x="0" y="0"/>
                </a:moveTo>
                <a:cubicBezTo>
                  <a:pt x="130400" y="-34378"/>
                  <a:pt x="224564" y="14007"/>
                  <a:pt x="438606" y="0"/>
                </a:cubicBezTo>
                <a:cubicBezTo>
                  <a:pt x="652648" y="-14007"/>
                  <a:pt x="705225" y="16261"/>
                  <a:pt x="850896" y="0"/>
                </a:cubicBezTo>
                <a:cubicBezTo>
                  <a:pt x="996567" y="-16261"/>
                  <a:pt x="1200648" y="42719"/>
                  <a:pt x="1315818" y="0"/>
                </a:cubicBezTo>
                <a:cubicBezTo>
                  <a:pt x="1359957" y="215203"/>
                  <a:pt x="1274194" y="326025"/>
                  <a:pt x="1315818" y="523220"/>
                </a:cubicBezTo>
                <a:cubicBezTo>
                  <a:pt x="1092102" y="528275"/>
                  <a:pt x="950779" y="473717"/>
                  <a:pt x="850896" y="523220"/>
                </a:cubicBezTo>
                <a:cubicBezTo>
                  <a:pt x="751013" y="572723"/>
                  <a:pt x="627393" y="477796"/>
                  <a:pt x="412290" y="523220"/>
                </a:cubicBezTo>
                <a:cubicBezTo>
                  <a:pt x="197187" y="568644"/>
                  <a:pt x="111991" y="506323"/>
                  <a:pt x="0" y="523220"/>
                </a:cubicBezTo>
                <a:cubicBezTo>
                  <a:pt x="-57032" y="343430"/>
                  <a:pt x="62606" y="2197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algn="ctr"/>
            <a:r>
              <a:rPr lang="en-GB" sz="2800" b="1" dirty="0">
                <a:solidFill>
                  <a:schemeClr val="bg1"/>
                </a:solidFill>
              </a:rPr>
              <a:t>Dave</a:t>
            </a:r>
          </a:p>
        </p:txBody>
      </p:sp>
      <p:grpSp>
        <p:nvGrpSpPr>
          <p:cNvPr id="8" name="Group 7">
            <a:extLst>
              <a:ext uri="{FF2B5EF4-FFF2-40B4-BE49-F238E27FC236}">
                <a16:creationId xmlns:a16="http://schemas.microsoft.com/office/drawing/2014/main" id="{6859FC4E-78CC-37AE-CB7A-F9FF69848D0A}"/>
              </a:ext>
            </a:extLst>
          </p:cNvPr>
          <p:cNvGrpSpPr/>
          <p:nvPr/>
        </p:nvGrpSpPr>
        <p:grpSpPr>
          <a:xfrm>
            <a:off x="9113625" y="808448"/>
            <a:ext cx="2544975" cy="1007243"/>
            <a:chOff x="8826586" y="808448"/>
            <a:chExt cx="2544975" cy="1007243"/>
          </a:xfrm>
        </p:grpSpPr>
        <p:pic>
          <p:nvPicPr>
            <p:cNvPr id="9" name="Google Shape;331;p19" descr="Icon&#10;&#10;Description automatically generated">
              <a:extLst>
                <a:ext uri="{FF2B5EF4-FFF2-40B4-BE49-F238E27FC236}">
                  <a16:creationId xmlns:a16="http://schemas.microsoft.com/office/drawing/2014/main" id="{DCDE3AB3-5D88-F8BE-8F8B-BE57366E45DB}"/>
                </a:ext>
              </a:extLst>
            </p:cNvPr>
            <p:cNvPicPr preferRelativeResize="0"/>
            <p:nvPr/>
          </p:nvPicPr>
          <p:blipFill rotWithShape="1">
            <a:blip r:embed="rId4">
              <a:alphaModFix/>
            </a:blip>
            <a:srcRect/>
            <a:stretch/>
          </p:blipFill>
          <p:spPr>
            <a:xfrm>
              <a:off x="8826586" y="808449"/>
              <a:ext cx="1007241" cy="1007241"/>
            </a:xfrm>
            <a:prstGeom prst="rect">
              <a:avLst/>
            </a:prstGeom>
            <a:noFill/>
            <a:ln>
              <a:noFill/>
            </a:ln>
          </p:spPr>
        </p:pic>
        <p:pic>
          <p:nvPicPr>
            <p:cNvPr id="10" name="Picture 9" descr="Icon&#10;&#10;Description automatically generated">
              <a:extLst>
                <a:ext uri="{FF2B5EF4-FFF2-40B4-BE49-F238E27FC236}">
                  <a16:creationId xmlns:a16="http://schemas.microsoft.com/office/drawing/2014/main" id="{CC87A8F0-3DE7-56D5-F613-C870117FF34D}"/>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595453" y="808450"/>
              <a:ext cx="1007241" cy="1007241"/>
            </a:xfrm>
            <a:prstGeom prst="rect">
              <a:avLst/>
            </a:prstGeom>
            <a:ln>
              <a:noFill/>
            </a:ln>
          </p:spPr>
        </p:pic>
        <p:pic>
          <p:nvPicPr>
            <p:cNvPr id="11" name="Picture 10" descr="Icon&#10;&#10;Description automatically generated">
              <a:extLst>
                <a:ext uri="{FF2B5EF4-FFF2-40B4-BE49-F238E27FC236}">
                  <a16:creationId xmlns:a16="http://schemas.microsoft.com/office/drawing/2014/main" id="{BF9180CA-252C-A20B-1BC6-4B36BE61D053}"/>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0364320" y="808448"/>
              <a:ext cx="1007241" cy="1007241"/>
            </a:xfrm>
            <a:prstGeom prst="rect">
              <a:avLst/>
            </a:prstGeom>
          </p:spPr>
        </p:pic>
      </p:grpSp>
    </p:spTree>
    <p:extLst>
      <p:ext uri="{BB962C8B-B14F-4D97-AF65-F5344CB8AC3E}">
        <p14:creationId xmlns:p14="http://schemas.microsoft.com/office/powerpoint/2010/main" val="429086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3, Activity 1</a:t>
            </a:r>
            <a:endParaRPr dirty="0"/>
          </a:p>
        </p:txBody>
      </p:sp>
      <p:sp>
        <p:nvSpPr>
          <p:cNvPr id="4" name="TextBox 3">
            <a:extLst>
              <a:ext uri="{FF2B5EF4-FFF2-40B4-BE49-F238E27FC236}">
                <a16:creationId xmlns:a16="http://schemas.microsoft.com/office/drawing/2014/main" id="{53F5C90B-E357-EB24-B68D-CCE25A03BFB6}"/>
              </a:ext>
            </a:extLst>
          </p:cNvPr>
          <p:cNvSpPr txBox="1"/>
          <p:nvPr/>
        </p:nvSpPr>
        <p:spPr>
          <a:xfrm>
            <a:off x="356287" y="1835945"/>
            <a:ext cx="11302313" cy="4579010"/>
          </a:xfrm>
          <a:custGeom>
            <a:avLst/>
            <a:gdLst>
              <a:gd name="connsiteX0" fmla="*/ 0 w 11302313"/>
              <a:gd name="connsiteY0" fmla="*/ 0 h 4579010"/>
              <a:gd name="connsiteX1" fmla="*/ 438796 w 11302313"/>
              <a:gd name="connsiteY1" fmla="*/ 0 h 4579010"/>
              <a:gd name="connsiteX2" fmla="*/ 764568 w 11302313"/>
              <a:gd name="connsiteY2" fmla="*/ 0 h 4579010"/>
              <a:gd name="connsiteX3" fmla="*/ 1542433 w 11302313"/>
              <a:gd name="connsiteY3" fmla="*/ 0 h 4579010"/>
              <a:gd name="connsiteX4" fmla="*/ 2094252 w 11302313"/>
              <a:gd name="connsiteY4" fmla="*/ 0 h 4579010"/>
              <a:gd name="connsiteX5" fmla="*/ 2533048 w 11302313"/>
              <a:gd name="connsiteY5" fmla="*/ 0 h 4579010"/>
              <a:gd name="connsiteX6" fmla="*/ 3423936 w 11302313"/>
              <a:gd name="connsiteY6" fmla="*/ 0 h 4579010"/>
              <a:gd name="connsiteX7" fmla="*/ 4314824 w 11302313"/>
              <a:gd name="connsiteY7" fmla="*/ 0 h 4579010"/>
              <a:gd name="connsiteX8" fmla="*/ 4753620 w 11302313"/>
              <a:gd name="connsiteY8" fmla="*/ 0 h 4579010"/>
              <a:gd name="connsiteX9" fmla="*/ 5418462 w 11302313"/>
              <a:gd name="connsiteY9" fmla="*/ 0 h 4579010"/>
              <a:gd name="connsiteX10" fmla="*/ 5970281 w 11302313"/>
              <a:gd name="connsiteY10" fmla="*/ 0 h 4579010"/>
              <a:gd name="connsiteX11" fmla="*/ 6635123 w 11302313"/>
              <a:gd name="connsiteY11" fmla="*/ 0 h 4579010"/>
              <a:gd name="connsiteX12" fmla="*/ 7186941 w 11302313"/>
              <a:gd name="connsiteY12" fmla="*/ 0 h 4579010"/>
              <a:gd name="connsiteX13" fmla="*/ 8077830 w 11302313"/>
              <a:gd name="connsiteY13" fmla="*/ 0 h 4579010"/>
              <a:gd name="connsiteX14" fmla="*/ 8968718 w 11302313"/>
              <a:gd name="connsiteY14" fmla="*/ 0 h 4579010"/>
              <a:gd name="connsiteX15" fmla="*/ 9746583 w 11302313"/>
              <a:gd name="connsiteY15" fmla="*/ 0 h 4579010"/>
              <a:gd name="connsiteX16" fmla="*/ 10298402 w 11302313"/>
              <a:gd name="connsiteY16" fmla="*/ 0 h 4579010"/>
              <a:gd name="connsiteX17" fmla="*/ 11302313 w 11302313"/>
              <a:gd name="connsiteY17" fmla="*/ 0 h 4579010"/>
              <a:gd name="connsiteX18" fmla="*/ 11302313 w 11302313"/>
              <a:gd name="connsiteY18" fmla="*/ 516774 h 4579010"/>
              <a:gd name="connsiteX19" fmla="*/ 11302313 w 11302313"/>
              <a:gd name="connsiteY19" fmla="*/ 1079338 h 4579010"/>
              <a:gd name="connsiteX20" fmla="*/ 11302313 w 11302313"/>
              <a:gd name="connsiteY20" fmla="*/ 1596112 h 4579010"/>
              <a:gd name="connsiteX21" fmla="*/ 11302313 w 11302313"/>
              <a:gd name="connsiteY21" fmla="*/ 2296046 h 4579010"/>
              <a:gd name="connsiteX22" fmla="*/ 11302313 w 11302313"/>
              <a:gd name="connsiteY22" fmla="*/ 2858611 h 4579010"/>
              <a:gd name="connsiteX23" fmla="*/ 11302313 w 11302313"/>
              <a:gd name="connsiteY23" fmla="*/ 3558545 h 4579010"/>
              <a:gd name="connsiteX24" fmla="*/ 11302313 w 11302313"/>
              <a:gd name="connsiteY24" fmla="*/ 4579010 h 4579010"/>
              <a:gd name="connsiteX25" fmla="*/ 10637471 w 11302313"/>
              <a:gd name="connsiteY25" fmla="*/ 4579010 h 4579010"/>
              <a:gd name="connsiteX26" fmla="*/ 9859606 w 11302313"/>
              <a:gd name="connsiteY26" fmla="*/ 4579010 h 4579010"/>
              <a:gd name="connsiteX27" fmla="*/ 9533833 w 11302313"/>
              <a:gd name="connsiteY27" fmla="*/ 4579010 h 4579010"/>
              <a:gd name="connsiteX28" fmla="*/ 8868991 w 11302313"/>
              <a:gd name="connsiteY28" fmla="*/ 4579010 h 4579010"/>
              <a:gd name="connsiteX29" fmla="*/ 8543219 w 11302313"/>
              <a:gd name="connsiteY29" fmla="*/ 4579010 h 4579010"/>
              <a:gd name="connsiteX30" fmla="*/ 7878377 w 11302313"/>
              <a:gd name="connsiteY30" fmla="*/ 4579010 h 4579010"/>
              <a:gd name="connsiteX31" fmla="*/ 7326558 w 11302313"/>
              <a:gd name="connsiteY31" fmla="*/ 4579010 h 4579010"/>
              <a:gd name="connsiteX32" fmla="*/ 6435670 w 11302313"/>
              <a:gd name="connsiteY32" fmla="*/ 4579010 h 4579010"/>
              <a:gd name="connsiteX33" fmla="*/ 6109897 w 11302313"/>
              <a:gd name="connsiteY33" fmla="*/ 4579010 h 4579010"/>
              <a:gd name="connsiteX34" fmla="*/ 5445055 w 11302313"/>
              <a:gd name="connsiteY34" fmla="*/ 4579010 h 4579010"/>
              <a:gd name="connsiteX35" fmla="*/ 5006260 w 11302313"/>
              <a:gd name="connsiteY35" fmla="*/ 4579010 h 4579010"/>
              <a:gd name="connsiteX36" fmla="*/ 4567464 w 11302313"/>
              <a:gd name="connsiteY36" fmla="*/ 4579010 h 4579010"/>
              <a:gd name="connsiteX37" fmla="*/ 3789599 w 11302313"/>
              <a:gd name="connsiteY37" fmla="*/ 4579010 h 4579010"/>
              <a:gd name="connsiteX38" fmla="*/ 3463827 w 11302313"/>
              <a:gd name="connsiteY38" fmla="*/ 4579010 h 4579010"/>
              <a:gd name="connsiteX39" fmla="*/ 2572938 w 11302313"/>
              <a:gd name="connsiteY39" fmla="*/ 4579010 h 4579010"/>
              <a:gd name="connsiteX40" fmla="*/ 1682050 w 11302313"/>
              <a:gd name="connsiteY40" fmla="*/ 4579010 h 4579010"/>
              <a:gd name="connsiteX41" fmla="*/ 1017208 w 11302313"/>
              <a:gd name="connsiteY41" fmla="*/ 4579010 h 4579010"/>
              <a:gd name="connsiteX42" fmla="*/ 0 w 11302313"/>
              <a:gd name="connsiteY42" fmla="*/ 4579010 h 4579010"/>
              <a:gd name="connsiteX43" fmla="*/ 0 w 11302313"/>
              <a:gd name="connsiteY43" fmla="*/ 3879076 h 4579010"/>
              <a:gd name="connsiteX44" fmla="*/ 0 w 11302313"/>
              <a:gd name="connsiteY44" fmla="*/ 3224931 h 4579010"/>
              <a:gd name="connsiteX45" fmla="*/ 0 w 11302313"/>
              <a:gd name="connsiteY45" fmla="*/ 2616577 h 4579010"/>
              <a:gd name="connsiteX46" fmla="*/ 0 w 11302313"/>
              <a:gd name="connsiteY46" fmla="*/ 2099803 h 4579010"/>
              <a:gd name="connsiteX47" fmla="*/ 0 w 11302313"/>
              <a:gd name="connsiteY47" fmla="*/ 1537239 h 4579010"/>
              <a:gd name="connsiteX48" fmla="*/ 0 w 11302313"/>
              <a:gd name="connsiteY48" fmla="*/ 837305 h 4579010"/>
              <a:gd name="connsiteX49" fmla="*/ 0 w 11302313"/>
              <a:gd name="connsiteY49" fmla="*/ 0 h 4579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1302313" h="4579010" extrusionOk="0">
                <a:moveTo>
                  <a:pt x="0" y="0"/>
                </a:moveTo>
                <a:cubicBezTo>
                  <a:pt x="160587" y="-15622"/>
                  <a:pt x="324817" y="-18452"/>
                  <a:pt x="438796" y="0"/>
                </a:cubicBezTo>
                <a:cubicBezTo>
                  <a:pt x="552775" y="18452"/>
                  <a:pt x="673690" y="-14745"/>
                  <a:pt x="764568" y="0"/>
                </a:cubicBezTo>
                <a:cubicBezTo>
                  <a:pt x="855446" y="14745"/>
                  <a:pt x="1319316" y="-13894"/>
                  <a:pt x="1542433" y="0"/>
                </a:cubicBezTo>
                <a:cubicBezTo>
                  <a:pt x="1765550" y="13894"/>
                  <a:pt x="1912278" y="-12036"/>
                  <a:pt x="2094252" y="0"/>
                </a:cubicBezTo>
                <a:cubicBezTo>
                  <a:pt x="2276226" y="12036"/>
                  <a:pt x="2360584" y="8027"/>
                  <a:pt x="2533048" y="0"/>
                </a:cubicBezTo>
                <a:cubicBezTo>
                  <a:pt x="2705512" y="-8027"/>
                  <a:pt x="3097756" y="34074"/>
                  <a:pt x="3423936" y="0"/>
                </a:cubicBezTo>
                <a:cubicBezTo>
                  <a:pt x="3750116" y="-34074"/>
                  <a:pt x="3991261" y="-4664"/>
                  <a:pt x="4314824" y="0"/>
                </a:cubicBezTo>
                <a:cubicBezTo>
                  <a:pt x="4638387" y="4664"/>
                  <a:pt x="4640879" y="17562"/>
                  <a:pt x="4753620" y="0"/>
                </a:cubicBezTo>
                <a:cubicBezTo>
                  <a:pt x="4866361" y="-17562"/>
                  <a:pt x="5192300" y="10621"/>
                  <a:pt x="5418462" y="0"/>
                </a:cubicBezTo>
                <a:cubicBezTo>
                  <a:pt x="5644624" y="-10621"/>
                  <a:pt x="5822553" y="-22093"/>
                  <a:pt x="5970281" y="0"/>
                </a:cubicBezTo>
                <a:cubicBezTo>
                  <a:pt x="6118009" y="22093"/>
                  <a:pt x="6367071" y="26390"/>
                  <a:pt x="6635123" y="0"/>
                </a:cubicBezTo>
                <a:cubicBezTo>
                  <a:pt x="6903175" y="-26390"/>
                  <a:pt x="6983123" y="25210"/>
                  <a:pt x="7186941" y="0"/>
                </a:cubicBezTo>
                <a:cubicBezTo>
                  <a:pt x="7390759" y="-25210"/>
                  <a:pt x="7809068" y="23393"/>
                  <a:pt x="8077830" y="0"/>
                </a:cubicBezTo>
                <a:cubicBezTo>
                  <a:pt x="8346592" y="-23393"/>
                  <a:pt x="8782010" y="28173"/>
                  <a:pt x="8968718" y="0"/>
                </a:cubicBezTo>
                <a:cubicBezTo>
                  <a:pt x="9155426" y="-28173"/>
                  <a:pt x="9571403" y="-781"/>
                  <a:pt x="9746583" y="0"/>
                </a:cubicBezTo>
                <a:cubicBezTo>
                  <a:pt x="9921763" y="781"/>
                  <a:pt x="10185272" y="15973"/>
                  <a:pt x="10298402" y="0"/>
                </a:cubicBezTo>
                <a:cubicBezTo>
                  <a:pt x="10411532" y="-15973"/>
                  <a:pt x="11006179" y="-47419"/>
                  <a:pt x="11302313" y="0"/>
                </a:cubicBezTo>
                <a:cubicBezTo>
                  <a:pt x="11320473" y="123831"/>
                  <a:pt x="11286389" y="326460"/>
                  <a:pt x="11302313" y="516774"/>
                </a:cubicBezTo>
                <a:cubicBezTo>
                  <a:pt x="11318237" y="707088"/>
                  <a:pt x="11305615" y="912243"/>
                  <a:pt x="11302313" y="1079338"/>
                </a:cubicBezTo>
                <a:cubicBezTo>
                  <a:pt x="11299011" y="1246433"/>
                  <a:pt x="11292228" y="1386488"/>
                  <a:pt x="11302313" y="1596112"/>
                </a:cubicBezTo>
                <a:cubicBezTo>
                  <a:pt x="11312398" y="1805736"/>
                  <a:pt x="11271779" y="2030078"/>
                  <a:pt x="11302313" y="2296046"/>
                </a:cubicBezTo>
                <a:cubicBezTo>
                  <a:pt x="11332847" y="2562014"/>
                  <a:pt x="11295370" y="2723236"/>
                  <a:pt x="11302313" y="2858611"/>
                </a:cubicBezTo>
                <a:cubicBezTo>
                  <a:pt x="11309256" y="2993987"/>
                  <a:pt x="11332216" y="3411084"/>
                  <a:pt x="11302313" y="3558545"/>
                </a:cubicBezTo>
                <a:cubicBezTo>
                  <a:pt x="11272410" y="3706006"/>
                  <a:pt x="11310773" y="4369549"/>
                  <a:pt x="11302313" y="4579010"/>
                </a:cubicBezTo>
                <a:cubicBezTo>
                  <a:pt x="11078846" y="4567015"/>
                  <a:pt x="10828668" y="4595970"/>
                  <a:pt x="10637471" y="4579010"/>
                </a:cubicBezTo>
                <a:cubicBezTo>
                  <a:pt x="10446274" y="4562050"/>
                  <a:pt x="10228825" y="4591183"/>
                  <a:pt x="9859606" y="4579010"/>
                </a:cubicBezTo>
                <a:cubicBezTo>
                  <a:pt x="9490388" y="4566837"/>
                  <a:pt x="9684475" y="4570026"/>
                  <a:pt x="9533833" y="4579010"/>
                </a:cubicBezTo>
                <a:cubicBezTo>
                  <a:pt x="9383191" y="4587994"/>
                  <a:pt x="9050488" y="4595585"/>
                  <a:pt x="8868991" y="4579010"/>
                </a:cubicBezTo>
                <a:cubicBezTo>
                  <a:pt x="8687494" y="4562435"/>
                  <a:pt x="8640882" y="4579543"/>
                  <a:pt x="8543219" y="4579010"/>
                </a:cubicBezTo>
                <a:cubicBezTo>
                  <a:pt x="8445556" y="4578477"/>
                  <a:pt x="8059827" y="4581623"/>
                  <a:pt x="7878377" y="4579010"/>
                </a:cubicBezTo>
                <a:cubicBezTo>
                  <a:pt x="7696927" y="4576397"/>
                  <a:pt x="7506149" y="4559477"/>
                  <a:pt x="7326558" y="4579010"/>
                </a:cubicBezTo>
                <a:cubicBezTo>
                  <a:pt x="7146967" y="4598543"/>
                  <a:pt x="6746934" y="4584393"/>
                  <a:pt x="6435670" y="4579010"/>
                </a:cubicBezTo>
                <a:cubicBezTo>
                  <a:pt x="6124406" y="4573627"/>
                  <a:pt x="6270629" y="4591494"/>
                  <a:pt x="6109897" y="4579010"/>
                </a:cubicBezTo>
                <a:cubicBezTo>
                  <a:pt x="5949165" y="4566526"/>
                  <a:pt x="5714134" y="4604871"/>
                  <a:pt x="5445055" y="4579010"/>
                </a:cubicBezTo>
                <a:cubicBezTo>
                  <a:pt x="5175976" y="4553149"/>
                  <a:pt x="5140731" y="4569565"/>
                  <a:pt x="5006260" y="4579010"/>
                </a:cubicBezTo>
                <a:cubicBezTo>
                  <a:pt x="4871790" y="4588455"/>
                  <a:pt x="4694981" y="4595610"/>
                  <a:pt x="4567464" y="4579010"/>
                </a:cubicBezTo>
                <a:cubicBezTo>
                  <a:pt x="4439947" y="4562410"/>
                  <a:pt x="3992411" y="4585737"/>
                  <a:pt x="3789599" y="4579010"/>
                </a:cubicBezTo>
                <a:cubicBezTo>
                  <a:pt x="3586788" y="4572283"/>
                  <a:pt x="3557189" y="4578300"/>
                  <a:pt x="3463827" y="4579010"/>
                </a:cubicBezTo>
                <a:cubicBezTo>
                  <a:pt x="3370465" y="4579720"/>
                  <a:pt x="2978854" y="4604599"/>
                  <a:pt x="2572938" y="4579010"/>
                </a:cubicBezTo>
                <a:cubicBezTo>
                  <a:pt x="2167022" y="4553421"/>
                  <a:pt x="1938316" y="4545901"/>
                  <a:pt x="1682050" y="4579010"/>
                </a:cubicBezTo>
                <a:cubicBezTo>
                  <a:pt x="1425784" y="4612119"/>
                  <a:pt x="1225825" y="4572288"/>
                  <a:pt x="1017208" y="4579010"/>
                </a:cubicBezTo>
                <a:cubicBezTo>
                  <a:pt x="808591" y="4585732"/>
                  <a:pt x="209072" y="4605084"/>
                  <a:pt x="0" y="4579010"/>
                </a:cubicBezTo>
                <a:cubicBezTo>
                  <a:pt x="5119" y="4435945"/>
                  <a:pt x="-30751" y="4105595"/>
                  <a:pt x="0" y="3879076"/>
                </a:cubicBezTo>
                <a:cubicBezTo>
                  <a:pt x="30751" y="3652557"/>
                  <a:pt x="-5556" y="3543736"/>
                  <a:pt x="0" y="3224931"/>
                </a:cubicBezTo>
                <a:cubicBezTo>
                  <a:pt x="5556" y="2906127"/>
                  <a:pt x="3264" y="2913521"/>
                  <a:pt x="0" y="2616577"/>
                </a:cubicBezTo>
                <a:cubicBezTo>
                  <a:pt x="-3264" y="2319633"/>
                  <a:pt x="-10038" y="2324816"/>
                  <a:pt x="0" y="2099803"/>
                </a:cubicBezTo>
                <a:cubicBezTo>
                  <a:pt x="10038" y="1874790"/>
                  <a:pt x="-12964" y="1749752"/>
                  <a:pt x="0" y="1537239"/>
                </a:cubicBezTo>
                <a:cubicBezTo>
                  <a:pt x="12964" y="1324726"/>
                  <a:pt x="33459" y="1032157"/>
                  <a:pt x="0" y="837305"/>
                </a:cubicBezTo>
                <a:cubicBezTo>
                  <a:pt x="-33459" y="642453"/>
                  <a:pt x="16548" y="187410"/>
                  <a:pt x="0" y="0"/>
                </a:cubicBezTo>
                <a:close/>
              </a:path>
            </a:pathLst>
          </a:custGeom>
          <a:noFill/>
          <a:ln>
            <a:solidFill>
              <a:srgbClr val="9C3FD8"/>
            </a:solidFill>
            <a:extLst>
              <a:ext uri="{C807C97D-BFC1-408E-A445-0C87EB9F89A2}">
                <ask:lineSketchStyleProps xmlns:ask="http://schemas.microsoft.com/office/drawing/2018/sketchyshapes" sd="2507654077">
                  <a:prstGeom prst="rect">
                    <a:avLst/>
                  </a:prstGeom>
                  <ask:type>
                    <ask:lineSketchFreehand/>
                  </ask:type>
                </ask:lineSketchStyleProps>
              </a:ext>
            </a:extLst>
          </a:ln>
        </p:spPr>
        <p:txBody>
          <a:bodyPr wrap="square" rtlCol="0">
            <a:spAutoFit/>
          </a:bodyPr>
          <a:lstStyle/>
          <a:p>
            <a:pPr>
              <a:lnSpc>
                <a:spcPct val="107000"/>
              </a:lnSpc>
              <a:spcAft>
                <a:spcPts val="800"/>
              </a:spcAft>
            </a:pPr>
            <a:r>
              <a:rPr lang="en-GB" sz="1700" kern="100" dirty="0">
                <a:effectLst/>
                <a:latin typeface="+mn-lt"/>
                <a:ea typeface="Aptos" panose="020B0004020202020204" pitchFamily="34" charset="0"/>
                <a:cs typeface="Arial" panose="020B0604020202020204" pitchFamily="34" charset="0"/>
              </a:rPr>
              <a:t>	     When I started secondary school, I loved school. I took my work very seriously and everything. That 	was all great. I was doing really well in school. I did really well in my Junior Cert. </a:t>
            </a:r>
          </a:p>
          <a:p>
            <a:pPr>
              <a:lnSpc>
                <a:spcPct val="107000"/>
              </a:lnSpc>
              <a:spcAft>
                <a:spcPts val="800"/>
              </a:spcAft>
            </a:pPr>
            <a:r>
              <a:rPr lang="en-GB" sz="1700" kern="100" dirty="0">
                <a:effectLst/>
                <a:latin typeface="+mn-lt"/>
                <a:ea typeface="Aptos" panose="020B0004020202020204" pitchFamily="34" charset="0"/>
                <a:cs typeface="Arial" panose="020B0604020202020204" pitchFamily="34" charset="0"/>
              </a:rPr>
              <a:t>Then, thinking back, I think it was probably around 4</a:t>
            </a:r>
            <a:r>
              <a:rPr lang="en-GB" sz="1700" kern="100" baseline="30000" dirty="0">
                <a:effectLst/>
                <a:latin typeface="+mn-lt"/>
                <a:ea typeface="Aptos" panose="020B0004020202020204" pitchFamily="34" charset="0"/>
                <a:cs typeface="Arial" panose="020B0604020202020204" pitchFamily="34" charset="0"/>
              </a:rPr>
              <a:t>th</a:t>
            </a:r>
            <a:r>
              <a:rPr lang="en-GB" sz="1700" kern="100" dirty="0">
                <a:effectLst/>
                <a:latin typeface="+mn-lt"/>
                <a:ea typeface="Aptos" panose="020B0004020202020204" pitchFamily="34" charset="0"/>
                <a:cs typeface="Arial" panose="020B0604020202020204" pitchFamily="34" charset="0"/>
              </a:rPr>
              <a:t> year when things started to flip a little bit for me. The usual kind of teenager things going on and other things going on. I feel like my schoolwork took a back seat in Transition Year. My parents were obviously really worried about what was going on. </a:t>
            </a:r>
          </a:p>
          <a:p>
            <a:pPr>
              <a:lnSpc>
                <a:spcPct val="107000"/>
              </a:lnSpc>
              <a:spcAft>
                <a:spcPts val="800"/>
              </a:spcAft>
            </a:pPr>
            <a:r>
              <a:rPr lang="en-GB" sz="1700" kern="100" dirty="0">
                <a:effectLst/>
                <a:latin typeface="+mn-lt"/>
                <a:ea typeface="Aptos" panose="020B0004020202020204" pitchFamily="34" charset="0"/>
                <a:cs typeface="Arial" panose="020B0604020202020204" pitchFamily="34" charset="0"/>
              </a:rPr>
              <a:t>I think it might…looking back it was just kind of normal things that teenagers go through when they are that age. My grades really started to slip. I kind of stopped caring as much as I did. I would have been very studious and would have spent all my time studying for my Junior Cert and then, all of sudden, there was this massive change. So, my mom and dad thought it would be a good idea to send me to [a different school] for 5</a:t>
            </a:r>
            <a:r>
              <a:rPr lang="en-GB" sz="1700" kern="100" baseline="30000" dirty="0">
                <a:effectLst/>
                <a:latin typeface="+mn-lt"/>
                <a:ea typeface="Aptos" panose="020B0004020202020204" pitchFamily="34" charset="0"/>
                <a:cs typeface="Arial" panose="020B0604020202020204" pitchFamily="34" charset="0"/>
              </a:rPr>
              <a:t>th</a:t>
            </a:r>
            <a:r>
              <a:rPr lang="en-GB" sz="1700" kern="100" dirty="0">
                <a:effectLst/>
                <a:latin typeface="+mn-lt"/>
                <a:ea typeface="Aptos" panose="020B0004020202020204" pitchFamily="34" charset="0"/>
                <a:cs typeface="Arial" panose="020B0604020202020204" pitchFamily="34" charset="0"/>
              </a:rPr>
              <a:t> and 6</a:t>
            </a:r>
            <a:r>
              <a:rPr lang="en-GB" sz="1700" kern="100" baseline="30000" dirty="0">
                <a:effectLst/>
                <a:latin typeface="+mn-lt"/>
                <a:ea typeface="Aptos" panose="020B0004020202020204" pitchFamily="34" charset="0"/>
                <a:cs typeface="Arial" panose="020B0604020202020204" pitchFamily="34" charset="0"/>
              </a:rPr>
              <a:t>th</a:t>
            </a:r>
            <a:r>
              <a:rPr lang="en-GB" sz="1700" kern="100" dirty="0">
                <a:effectLst/>
                <a:latin typeface="+mn-lt"/>
                <a:ea typeface="Aptos" panose="020B0004020202020204" pitchFamily="34" charset="0"/>
                <a:cs typeface="Arial" panose="020B0604020202020204" pitchFamily="34" charset="0"/>
              </a:rPr>
              <a:t> year. My older sister had been there, and she had done really well. But it didn’t work out so well for me. </a:t>
            </a:r>
          </a:p>
          <a:p>
            <a:pPr>
              <a:lnSpc>
                <a:spcPct val="107000"/>
              </a:lnSpc>
              <a:spcAft>
                <a:spcPts val="800"/>
              </a:spcAft>
            </a:pPr>
            <a:r>
              <a:rPr lang="en-GB" sz="1700" kern="100" dirty="0">
                <a:effectLst/>
                <a:latin typeface="+mn-lt"/>
                <a:ea typeface="Aptos" panose="020B0004020202020204" pitchFamily="34" charset="0"/>
                <a:cs typeface="Arial" panose="020B0604020202020204" pitchFamily="34" charset="0"/>
              </a:rPr>
              <a:t>I was the youngest in my year. I think I was 16 and I was quite immature, and that particular school treated you like an adult. It was like college, there were lectures almost and I don’t think I was ready for that. I just wasn’t mature enough really. So that didn’t go so well for me, and I ended up not doing a very good Leaving Cert at all. If you had looked at the kind of grades I had been getting [in Junior Cycle] and looked at my Leaving Cert, it was like a different child. </a:t>
            </a:r>
          </a:p>
        </p:txBody>
      </p:sp>
      <p:pic>
        <p:nvPicPr>
          <p:cNvPr id="2" name="Picture 1">
            <a:extLst>
              <a:ext uri="{FF2B5EF4-FFF2-40B4-BE49-F238E27FC236}">
                <a16:creationId xmlns:a16="http://schemas.microsoft.com/office/drawing/2014/main" id="{BD4D1BD9-4A86-36E9-A04A-7DE0E5ED4910}"/>
              </a:ext>
            </a:extLst>
          </p:cNvPr>
          <p:cNvPicPr>
            <a:picLocks noChangeAspect="1"/>
          </p:cNvPicPr>
          <p:nvPr/>
        </p:nvPicPr>
        <p:blipFill>
          <a:blip r:embed="rId3"/>
          <a:srcRect/>
          <a:stretch/>
        </p:blipFill>
        <p:spPr>
          <a:xfrm>
            <a:off x="228688" y="861945"/>
            <a:ext cx="1404875" cy="1424781"/>
          </a:xfrm>
          <a:prstGeom prst="rect">
            <a:avLst/>
          </a:prstGeom>
        </p:spPr>
      </p:pic>
      <p:sp>
        <p:nvSpPr>
          <p:cNvPr id="5" name="TextBox 4">
            <a:extLst>
              <a:ext uri="{FF2B5EF4-FFF2-40B4-BE49-F238E27FC236}">
                <a16:creationId xmlns:a16="http://schemas.microsoft.com/office/drawing/2014/main" id="{B1B7646D-E173-86D3-F250-04B1254D3900}"/>
              </a:ext>
            </a:extLst>
          </p:cNvPr>
          <p:cNvSpPr txBox="1"/>
          <p:nvPr/>
        </p:nvSpPr>
        <p:spPr>
          <a:xfrm>
            <a:off x="1505964" y="1312725"/>
            <a:ext cx="1315818" cy="523220"/>
          </a:xfrm>
          <a:custGeom>
            <a:avLst/>
            <a:gdLst>
              <a:gd name="connsiteX0" fmla="*/ 0 w 1315818"/>
              <a:gd name="connsiteY0" fmla="*/ 0 h 523220"/>
              <a:gd name="connsiteX1" fmla="*/ 451764 w 1315818"/>
              <a:gd name="connsiteY1" fmla="*/ 0 h 523220"/>
              <a:gd name="connsiteX2" fmla="*/ 864054 w 1315818"/>
              <a:gd name="connsiteY2" fmla="*/ 0 h 523220"/>
              <a:gd name="connsiteX3" fmla="*/ 1315818 w 1315818"/>
              <a:gd name="connsiteY3" fmla="*/ 0 h 523220"/>
              <a:gd name="connsiteX4" fmla="*/ 1315818 w 1315818"/>
              <a:gd name="connsiteY4" fmla="*/ 523220 h 523220"/>
              <a:gd name="connsiteX5" fmla="*/ 850896 w 1315818"/>
              <a:gd name="connsiteY5" fmla="*/ 523220 h 523220"/>
              <a:gd name="connsiteX6" fmla="*/ 451764 w 1315818"/>
              <a:gd name="connsiteY6" fmla="*/ 523220 h 523220"/>
              <a:gd name="connsiteX7" fmla="*/ 0 w 1315818"/>
              <a:gd name="connsiteY7" fmla="*/ 523220 h 523220"/>
              <a:gd name="connsiteX8" fmla="*/ 0 w 1315818"/>
              <a:gd name="connsiteY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5818" h="523220" fill="none" extrusionOk="0">
                <a:moveTo>
                  <a:pt x="0" y="0"/>
                </a:moveTo>
                <a:cubicBezTo>
                  <a:pt x="186326" y="-53396"/>
                  <a:pt x="275490" y="46386"/>
                  <a:pt x="451764" y="0"/>
                </a:cubicBezTo>
                <a:cubicBezTo>
                  <a:pt x="628038" y="-46386"/>
                  <a:pt x="745118" y="19420"/>
                  <a:pt x="864054" y="0"/>
                </a:cubicBezTo>
                <a:cubicBezTo>
                  <a:pt x="982990" y="-19420"/>
                  <a:pt x="1111713" y="15672"/>
                  <a:pt x="1315818" y="0"/>
                </a:cubicBezTo>
                <a:cubicBezTo>
                  <a:pt x="1349927" y="164428"/>
                  <a:pt x="1303433" y="288843"/>
                  <a:pt x="1315818" y="523220"/>
                </a:cubicBezTo>
                <a:cubicBezTo>
                  <a:pt x="1125585" y="570411"/>
                  <a:pt x="1079855" y="491758"/>
                  <a:pt x="850896" y="523220"/>
                </a:cubicBezTo>
                <a:cubicBezTo>
                  <a:pt x="621937" y="554682"/>
                  <a:pt x="542913" y="478880"/>
                  <a:pt x="451764" y="523220"/>
                </a:cubicBezTo>
                <a:cubicBezTo>
                  <a:pt x="360615" y="567560"/>
                  <a:pt x="148593" y="495767"/>
                  <a:pt x="0" y="523220"/>
                </a:cubicBezTo>
                <a:cubicBezTo>
                  <a:pt x="-508" y="272717"/>
                  <a:pt x="7592" y="245492"/>
                  <a:pt x="0" y="0"/>
                </a:cubicBezTo>
                <a:close/>
              </a:path>
              <a:path w="1315818" h="523220" stroke="0" extrusionOk="0">
                <a:moveTo>
                  <a:pt x="0" y="0"/>
                </a:moveTo>
                <a:cubicBezTo>
                  <a:pt x="130400" y="-34378"/>
                  <a:pt x="224564" y="14007"/>
                  <a:pt x="438606" y="0"/>
                </a:cubicBezTo>
                <a:cubicBezTo>
                  <a:pt x="652648" y="-14007"/>
                  <a:pt x="705225" y="16261"/>
                  <a:pt x="850896" y="0"/>
                </a:cubicBezTo>
                <a:cubicBezTo>
                  <a:pt x="996567" y="-16261"/>
                  <a:pt x="1200648" y="42719"/>
                  <a:pt x="1315818" y="0"/>
                </a:cubicBezTo>
                <a:cubicBezTo>
                  <a:pt x="1359957" y="215203"/>
                  <a:pt x="1274194" y="326025"/>
                  <a:pt x="1315818" y="523220"/>
                </a:cubicBezTo>
                <a:cubicBezTo>
                  <a:pt x="1092102" y="528275"/>
                  <a:pt x="950779" y="473717"/>
                  <a:pt x="850896" y="523220"/>
                </a:cubicBezTo>
                <a:cubicBezTo>
                  <a:pt x="751013" y="572723"/>
                  <a:pt x="627393" y="477796"/>
                  <a:pt x="412290" y="523220"/>
                </a:cubicBezTo>
                <a:cubicBezTo>
                  <a:pt x="197187" y="568644"/>
                  <a:pt x="111991" y="506323"/>
                  <a:pt x="0" y="523220"/>
                </a:cubicBezTo>
                <a:cubicBezTo>
                  <a:pt x="-57032" y="343430"/>
                  <a:pt x="62606" y="2197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algn="ctr"/>
            <a:r>
              <a:rPr lang="en-GB" sz="2800" b="1" dirty="0">
                <a:solidFill>
                  <a:schemeClr val="bg1"/>
                </a:solidFill>
              </a:rPr>
              <a:t>Anna</a:t>
            </a:r>
          </a:p>
        </p:txBody>
      </p:sp>
      <p:grpSp>
        <p:nvGrpSpPr>
          <p:cNvPr id="8" name="Group 7">
            <a:extLst>
              <a:ext uri="{FF2B5EF4-FFF2-40B4-BE49-F238E27FC236}">
                <a16:creationId xmlns:a16="http://schemas.microsoft.com/office/drawing/2014/main" id="{DB803D7A-C10C-5B98-725D-ACF4F55E3470}"/>
              </a:ext>
            </a:extLst>
          </p:cNvPr>
          <p:cNvGrpSpPr/>
          <p:nvPr/>
        </p:nvGrpSpPr>
        <p:grpSpPr>
          <a:xfrm>
            <a:off x="9113625" y="808448"/>
            <a:ext cx="2544975" cy="1007243"/>
            <a:chOff x="8826586" y="808448"/>
            <a:chExt cx="2544975" cy="1007243"/>
          </a:xfrm>
        </p:grpSpPr>
        <p:pic>
          <p:nvPicPr>
            <p:cNvPr id="9" name="Google Shape;331;p19" descr="Icon&#10;&#10;Description automatically generated">
              <a:extLst>
                <a:ext uri="{FF2B5EF4-FFF2-40B4-BE49-F238E27FC236}">
                  <a16:creationId xmlns:a16="http://schemas.microsoft.com/office/drawing/2014/main" id="{39B09A68-3952-3DF7-75D9-3F746076FDB2}"/>
                </a:ext>
              </a:extLst>
            </p:cNvPr>
            <p:cNvPicPr preferRelativeResize="0"/>
            <p:nvPr/>
          </p:nvPicPr>
          <p:blipFill rotWithShape="1">
            <a:blip r:embed="rId4">
              <a:alphaModFix/>
            </a:blip>
            <a:srcRect/>
            <a:stretch/>
          </p:blipFill>
          <p:spPr>
            <a:xfrm>
              <a:off x="8826586" y="808449"/>
              <a:ext cx="1007241" cy="1007241"/>
            </a:xfrm>
            <a:prstGeom prst="rect">
              <a:avLst/>
            </a:prstGeom>
            <a:noFill/>
            <a:ln>
              <a:noFill/>
            </a:ln>
          </p:spPr>
        </p:pic>
        <p:pic>
          <p:nvPicPr>
            <p:cNvPr id="10" name="Picture 9" descr="Icon&#10;&#10;Description automatically generated">
              <a:extLst>
                <a:ext uri="{FF2B5EF4-FFF2-40B4-BE49-F238E27FC236}">
                  <a16:creationId xmlns:a16="http://schemas.microsoft.com/office/drawing/2014/main" id="{C62F2333-FCDA-893A-2C17-8CC247E499EF}"/>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595453" y="808450"/>
              <a:ext cx="1007241" cy="1007241"/>
            </a:xfrm>
            <a:prstGeom prst="rect">
              <a:avLst/>
            </a:prstGeom>
            <a:ln>
              <a:noFill/>
            </a:ln>
          </p:spPr>
        </p:pic>
        <p:pic>
          <p:nvPicPr>
            <p:cNvPr id="11" name="Picture 10" descr="Icon&#10;&#10;Description automatically generated">
              <a:extLst>
                <a:ext uri="{FF2B5EF4-FFF2-40B4-BE49-F238E27FC236}">
                  <a16:creationId xmlns:a16="http://schemas.microsoft.com/office/drawing/2014/main" id="{CAAC71F1-31EC-C3EB-5A21-4B36DDCA2EEB}"/>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0364320" y="808448"/>
              <a:ext cx="1007241" cy="1007241"/>
            </a:xfrm>
            <a:prstGeom prst="rect">
              <a:avLst/>
            </a:prstGeom>
          </p:spPr>
        </p:pic>
      </p:grpSp>
    </p:spTree>
    <p:extLst>
      <p:ext uri="{BB962C8B-B14F-4D97-AF65-F5344CB8AC3E}">
        <p14:creationId xmlns:p14="http://schemas.microsoft.com/office/powerpoint/2010/main" val="1059695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800"/>
              <a:buFont typeface="Arial"/>
              <a:buNone/>
            </a:pPr>
            <a:r>
              <a:rPr lang="en-IE" dirty="0"/>
              <a:t>Unit 3, Activity 1</a:t>
            </a:r>
            <a:endParaRPr dirty="0"/>
          </a:p>
        </p:txBody>
      </p:sp>
      <p:sp>
        <p:nvSpPr>
          <p:cNvPr id="4" name="TextBox 3">
            <a:extLst>
              <a:ext uri="{FF2B5EF4-FFF2-40B4-BE49-F238E27FC236}">
                <a16:creationId xmlns:a16="http://schemas.microsoft.com/office/drawing/2014/main" id="{53F5C90B-E357-EB24-B68D-CCE25A03BFB6}"/>
              </a:ext>
            </a:extLst>
          </p:cNvPr>
          <p:cNvSpPr txBox="1"/>
          <p:nvPr/>
        </p:nvSpPr>
        <p:spPr>
          <a:xfrm>
            <a:off x="356287" y="1850187"/>
            <a:ext cx="11302313" cy="4598951"/>
          </a:xfrm>
          <a:custGeom>
            <a:avLst/>
            <a:gdLst>
              <a:gd name="connsiteX0" fmla="*/ 0 w 11302313"/>
              <a:gd name="connsiteY0" fmla="*/ 0 h 4598951"/>
              <a:gd name="connsiteX1" fmla="*/ 438796 w 11302313"/>
              <a:gd name="connsiteY1" fmla="*/ 0 h 4598951"/>
              <a:gd name="connsiteX2" fmla="*/ 764568 w 11302313"/>
              <a:gd name="connsiteY2" fmla="*/ 0 h 4598951"/>
              <a:gd name="connsiteX3" fmla="*/ 1542433 w 11302313"/>
              <a:gd name="connsiteY3" fmla="*/ 0 h 4598951"/>
              <a:gd name="connsiteX4" fmla="*/ 2094252 w 11302313"/>
              <a:gd name="connsiteY4" fmla="*/ 0 h 4598951"/>
              <a:gd name="connsiteX5" fmla="*/ 2533048 w 11302313"/>
              <a:gd name="connsiteY5" fmla="*/ 0 h 4598951"/>
              <a:gd name="connsiteX6" fmla="*/ 3423936 w 11302313"/>
              <a:gd name="connsiteY6" fmla="*/ 0 h 4598951"/>
              <a:gd name="connsiteX7" fmla="*/ 4314824 w 11302313"/>
              <a:gd name="connsiteY7" fmla="*/ 0 h 4598951"/>
              <a:gd name="connsiteX8" fmla="*/ 4753620 w 11302313"/>
              <a:gd name="connsiteY8" fmla="*/ 0 h 4598951"/>
              <a:gd name="connsiteX9" fmla="*/ 5418462 w 11302313"/>
              <a:gd name="connsiteY9" fmla="*/ 0 h 4598951"/>
              <a:gd name="connsiteX10" fmla="*/ 5970281 w 11302313"/>
              <a:gd name="connsiteY10" fmla="*/ 0 h 4598951"/>
              <a:gd name="connsiteX11" fmla="*/ 6635123 w 11302313"/>
              <a:gd name="connsiteY11" fmla="*/ 0 h 4598951"/>
              <a:gd name="connsiteX12" fmla="*/ 7186941 w 11302313"/>
              <a:gd name="connsiteY12" fmla="*/ 0 h 4598951"/>
              <a:gd name="connsiteX13" fmla="*/ 8077830 w 11302313"/>
              <a:gd name="connsiteY13" fmla="*/ 0 h 4598951"/>
              <a:gd name="connsiteX14" fmla="*/ 8968718 w 11302313"/>
              <a:gd name="connsiteY14" fmla="*/ 0 h 4598951"/>
              <a:gd name="connsiteX15" fmla="*/ 9746583 w 11302313"/>
              <a:gd name="connsiteY15" fmla="*/ 0 h 4598951"/>
              <a:gd name="connsiteX16" fmla="*/ 10298402 w 11302313"/>
              <a:gd name="connsiteY16" fmla="*/ 0 h 4598951"/>
              <a:gd name="connsiteX17" fmla="*/ 11302313 w 11302313"/>
              <a:gd name="connsiteY17" fmla="*/ 0 h 4598951"/>
              <a:gd name="connsiteX18" fmla="*/ 11302313 w 11302313"/>
              <a:gd name="connsiteY18" fmla="*/ 519024 h 4598951"/>
              <a:gd name="connsiteX19" fmla="*/ 11302313 w 11302313"/>
              <a:gd name="connsiteY19" fmla="*/ 1084038 h 4598951"/>
              <a:gd name="connsiteX20" fmla="*/ 11302313 w 11302313"/>
              <a:gd name="connsiteY20" fmla="*/ 1603063 h 4598951"/>
              <a:gd name="connsiteX21" fmla="*/ 11302313 w 11302313"/>
              <a:gd name="connsiteY21" fmla="*/ 2306045 h 4598951"/>
              <a:gd name="connsiteX22" fmla="*/ 11302313 w 11302313"/>
              <a:gd name="connsiteY22" fmla="*/ 2871059 h 4598951"/>
              <a:gd name="connsiteX23" fmla="*/ 11302313 w 11302313"/>
              <a:gd name="connsiteY23" fmla="*/ 3574042 h 4598951"/>
              <a:gd name="connsiteX24" fmla="*/ 11302313 w 11302313"/>
              <a:gd name="connsiteY24" fmla="*/ 4598951 h 4598951"/>
              <a:gd name="connsiteX25" fmla="*/ 10637471 w 11302313"/>
              <a:gd name="connsiteY25" fmla="*/ 4598951 h 4598951"/>
              <a:gd name="connsiteX26" fmla="*/ 9859606 w 11302313"/>
              <a:gd name="connsiteY26" fmla="*/ 4598951 h 4598951"/>
              <a:gd name="connsiteX27" fmla="*/ 9533833 w 11302313"/>
              <a:gd name="connsiteY27" fmla="*/ 4598951 h 4598951"/>
              <a:gd name="connsiteX28" fmla="*/ 8868991 w 11302313"/>
              <a:gd name="connsiteY28" fmla="*/ 4598951 h 4598951"/>
              <a:gd name="connsiteX29" fmla="*/ 8543219 w 11302313"/>
              <a:gd name="connsiteY29" fmla="*/ 4598951 h 4598951"/>
              <a:gd name="connsiteX30" fmla="*/ 7878377 w 11302313"/>
              <a:gd name="connsiteY30" fmla="*/ 4598951 h 4598951"/>
              <a:gd name="connsiteX31" fmla="*/ 7326558 w 11302313"/>
              <a:gd name="connsiteY31" fmla="*/ 4598951 h 4598951"/>
              <a:gd name="connsiteX32" fmla="*/ 6435670 w 11302313"/>
              <a:gd name="connsiteY32" fmla="*/ 4598951 h 4598951"/>
              <a:gd name="connsiteX33" fmla="*/ 6109897 w 11302313"/>
              <a:gd name="connsiteY33" fmla="*/ 4598951 h 4598951"/>
              <a:gd name="connsiteX34" fmla="*/ 5445055 w 11302313"/>
              <a:gd name="connsiteY34" fmla="*/ 4598951 h 4598951"/>
              <a:gd name="connsiteX35" fmla="*/ 5006260 w 11302313"/>
              <a:gd name="connsiteY35" fmla="*/ 4598951 h 4598951"/>
              <a:gd name="connsiteX36" fmla="*/ 4567464 w 11302313"/>
              <a:gd name="connsiteY36" fmla="*/ 4598951 h 4598951"/>
              <a:gd name="connsiteX37" fmla="*/ 3789599 w 11302313"/>
              <a:gd name="connsiteY37" fmla="*/ 4598951 h 4598951"/>
              <a:gd name="connsiteX38" fmla="*/ 3463827 w 11302313"/>
              <a:gd name="connsiteY38" fmla="*/ 4598951 h 4598951"/>
              <a:gd name="connsiteX39" fmla="*/ 2572938 w 11302313"/>
              <a:gd name="connsiteY39" fmla="*/ 4598951 h 4598951"/>
              <a:gd name="connsiteX40" fmla="*/ 1682050 w 11302313"/>
              <a:gd name="connsiteY40" fmla="*/ 4598951 h 4598951"/>
              <a:gd name="connsiteX41" fmla="*/ 1017208 w 11302313"/>
              <a:gd name="connsiteY41" fmla="*/ 4598951 h 4598951"/>
              <a:gd name="connsiteX42" fmla="*/ 0 w 11302313"/>
              <a:gd name="connsiteY42" fmla="*/ 4598951 h 4598951"/>
              <a:gd name="connsiteX43" fmla="*/ 0 w 11302313"/>
              <a:gd name="connsiteY43" fmla="*/ 3895968 h 4598951"/>
              <a:gd name="connsiteX44" fmla="*/ 0 w 11302313"/>
              <a:gd name="connsiteY44" fmla="*/ 3238975 h 4598951"/>
              <a:gd name="connsiteX45" fmla="*/ 0 w 11302313"/>
              <a:gd name="connsiteY45" fmla="*/ 2627972 h 4598951"/>
              <a:gd name="connsiteX46" fmla="*/ 0 w 11302313"/>
              <a:gd name="connsiteY46" fmla="*/ 2108948 h 4598951"/>
              <a:gd name="connsiteX47" fmla="*/ 0 w 11302313"/>
              <a:gd name="connsiteY47" fmla="*/ 1543934 h 4598951"/>
              <a:gd name="connsiteX48" fmla="*/ 0 w 11302313"/>
              <a:gd name="connsiteY48" fmla="*/ 840951 h 4598951"/>
              <a:gd name="connsiteX49" fmla="*/ 0 w 11302313"/>
              <a:gd name="connsiteY49" fmla="*/ 0 h 4598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1302313" h="4598951" extrusionOk="0">
                <a:moveTo>
                  <a:pt x="0" y="0"/>
                </a:moveTo>
                <a:cubicBezTo>
                  <a:pt x="160587" y="-15622"/>
                  <a:pt x="324817" y="-18452"/>
                  <a:pt x="438796" y="0"/>
                </a:cubicBezTo>
                <a:cubicBezTo>
                  <a:pt x="552775" y="18452"/>
                  <a:pt x="673690" y="-14745"/>
                  <a:pt x="764568" y="0"/>
                </a:cubicBezTo>
                <a:cubicBezTo>
                  <a:pt x="855446" y="14745"/>
                  <a:pt x="1319316" y="-13894"/>
                  <a:pt x="1542433" y="0"/>
                </a:cubicBezTo>
                <a:cubicBezTo>
                  <a:pt x="1765550" y="13894"/>
                  <a:pt x="1912278" y="-12036"/>
                  <a:pt x="2094252" y="0"/>
                </a:cubicBezTo>
                <a:cubicBezTo>
                  <a:pt x="2276226" y="12036"/>
                  <a:pt x="2360584" y="8027"/>
                  <a:pt x="2533048" y="0"/>
                </a:cubicBezTo>
                <a:cubicBezTo>
                  <a:pt x="2705512" y="-8027"/>
                  <a:pt x="3097756" y="34074"/>
                  <a:pt x="3423936" y="0"/>
                </a:cubicBezTo>
                <a:cubicBezTo>
                  <a:pt x="3750116" y="-34074"/>
                  <a:pt x="3991261" y="-4664"/>
                  <a:pt x="4314824" y="0"/>
                </a:cubicBezTo>
                <a:cubicBezTo>
                  <a:pt x="4638387" y="4664"/>
                  <a:pt x="4640879" y="17562"/>
                  <a:pt x="4753620" y="0"/>
                </a:cubicBezTo>
                <a:cubicBezTo>
                  <a:pt x="4866361" y="-17562"/>
                  <a:pt x="5192300" y="10621"/>
                  <a:pt x="5418462" y="0"/>
                </a:cubicBezTo>
                <a:cubicBezTo>
                  <a:pt x="5644624" y="-10621"/>
                  <a:pt x="5822553" y="-22093"/>
                  <a:pt x="5970281" y="0"/>
                </a:cubicBezTo>
                <a:cubicBezTo>
                  <a:pt x="6118009" y="22093"/>
                  <a:pt x="6367071" y="26390"/>
                  <a:pt x="6635123" y="0"/>
                </a:cubicBezTo>
                <a:cubicBezTo>
                  <a:pt x="6903175" y="-26390"/>
                  <a:pt x="6983123" y="25210"/>
                  <a:pt x="7186941" y="0"/>
                </a:cubicBezTo>
                <a:cubicBezTo>
                  <a:pt x="7390759" y="-25210"/>
                  <a:pt x="7809068" y="23393"/>
                  <a:pt x="8077830" y="0"/>
                </a:cubicBezTo>
                <a:cubicBezTo>
                  <a:pt x="8346592" y="-23393"/>
                  <a:pt x="8782010" y="28173"/>
                  <a:pt x="8968718" y="0"/>
                </a:cubicBezTo>
                <a:cubicBezTo>
                  <a:pt x="9155426" y="-28173"/>
                  <a:pt x="9571403" y="-781"/>
                  <a:pt x="9746583" y="0"/>
                </a:cubicBezTo>
                <a:cubicBezTo>
                  <a:pt x="9921763" y="781"/>
                  <a:pt x="10185272" y="15973"/>
                  <a:pt x="10298402" y="0"/>
                </a:cubicBezTo>
                <a:cubicBezTo>
                  <a:pt x="10411532" y="-15973"/>
                  <a:pt x="11006179" y="-47419"/>
                  <a:pt x="11302313" y="0"/>
                </a:cubicBezTo>
                <a:cubicBezTo>
                  <a:pt x="11310929" y="195427"/>
                  <a:pt x="11306497" y="298746"/>
                  <a:pt x="11302313" y="519024"/>
                </a:cubicBezTo>
                <a:cubicBezTo>
                  <a:pt x="11298129" y="739302"/>
                  <a:pt x="11301637" y="933726"/>
                  <a:pt x="11302313" y="1084038"/>
                </a:cubicBezTo>
                <a:cubicBezTo>
                  <a:pt x="11302989" y="1234350"/>
                  <a:pt x="11326541" y="1449730"/>
                  <a:pt x="11302313" y="1603063"/>
                </a:cubicBezTo>
                <a:cubicBezTo>
                  <a:pt x="11278085" y="1756397"/>
                  <a:pt x="11308770" y="2029288"/>
                  <a:pt x="11302313" y="2306045"/>
                </a:cubicBezTo>
                <a:cubicBezTo>
                  <a:pt x="11295856" y="2582802"/>
                  <a:pt x="11304045" y="2713124"/>
                  <a:pt x="11302313" y="2871059"/>
                </a:cubicBezTo>
                <a:cubicBezTo>
                  <a:pt x="11300581" y="3028994"/>
                  <a:pt x="11271575" y="3246926"/>
                  <a:pt x="11302313" y="3574042"/>
                </a:cubicBezTo>
                <a:cubicBezTo>
                  <a:pt x="11333051" y="3901158"/>
                  <a:pt x="11330580" y="4264496"/>
                  <a:pt x="11302313" y="4598951"/>
                </a:cubicBezTo>
                <a:cubicBezTo>
                  <a:pt x="11078846" y="4586956"/>
                  <a:pt x="10828668" y="4615911"/>
                  <a:pt x="10637471" y="4598951"/>
                </a:cubicBezTo>
                <a:cubicBezTo>
                  <a:pt x="10446274" y="4581991"/>
                  <a:pt x="10228825" y="4611124"/>
                  <a:pt x="9859606" y="4598951"/>
                </a:cubicBezTo>
                <a:cubicBezTo>
                  <a:pt x="9490388" y="4586778"/>
                  <a:pt x="9684475" y="4589967"/>
                  <a:pt x="9533833" y="4598951"/>
                </a:cubicBezTo>
                <a:cubicBezTo>
                  <a:pt x="9383191" y="4607935"/>
                  <a:pt x="9050488" y="4615526"/>
                  <a:pt x="8868991" y="4598951"/>
                </a:cubicBezTo>
                <a:cubicBezTo>
                  <a:pt x="8687494" y="4582376"/>
                  <a:pt x="8640882" y="4599484"/>
                  <a:pt x="8543219" y="4598951"/>
                </a:cubicBezTo>
                <a:cubicBezTo>
                  <a:pt x="8445556" y="4598418"/>
                  <a:pt x="8059827" y="4601564"/>
                  <a:pt x="7878377" y="4598951"/>
                </a:cubicBezTo>
                <a:cubicBezTo>
                  <a:pt x="7696927" y="4596338"/>
                  <a:pt x="7506149" y="4579418"/>
                  <a:pt x="7326558" y="4598951"/>
                </a:cubicBezTo>
                <a:cubicBezTo>
                  <a:pt x="7146967" y="4618484"/>
                  <a:pt x="6746934" y="4604334"/>
                  <a:pt x="6435670" y="4598951"/>
                </a:cubicBezTo>
                <a:cubicBezTo>
                  <a:pt x="6124406" y="4593568"/>
                  <a:pt x="6270629" y="4611435"/>
                  <a:pt x="6109897" y="4598951"/>
                </a:cubicBezTo>
                <a:cubicBezTo>
                  <a:pt x="5949165" y="4586467"/>
                  <a:pt x="5714134" y="4624812"/>
                  <a:pt x="5445055" y="4598951"/>
                </a:cubicBezTo>
                <a:cubicBezTo>
                  <a:pt x="5175976" y="4573090"/>
                  <a:pt x="5140731" y="4589506"/>
                  <a:pt x="5006260" y="4598951"/>
                </a:cubicBezTo>
                <a:cubicBezTo>
                  <a:pt x="4871790" y="4608396"/>
                  <a:pt x="4694981" y="4615551"/>
                  <a:pt x="4567464" y="4598951"/>
                </a:cubicBezTo>
                <a:cubicBezTo>
                  <a:pt x="4439947" y="4582351"/>
                  <a:pt x="3992411" y="4605678"/>
                  <a:pt x="3789599" y="4598951"/>
                </a:cubicBezTo>
                <a:cubicBezTo>
                  <a:pt x="3586788" y="4592224"/>
                  <a:pt x="3557189" y="4598241"/>
                  <a:pt x="3463827" y="4598951"/>
                </a:cubicBezTo>
                <a:cubicBezTo>
                  <a:pt x="3370465" y="4599661"/>
                  <a:pt x="2978854" y="4624540"/>
                  <a:pt x="2572938" y="4598951"/>
                </a:cubicBezTo>
                <a:cubicBezTo>
                  <a:pt x="2167022" y="4573362"/>
                  <a:pt x="1938316" y="4565842"/>
                  <a:pt x="1682050" y="4598951"/>
                </a:cubicBezTo>
                <a:cubicBezTo>
                  <a:pt x="1425784" y="4632060"/>
                  <a:pt x="1225825" y="4592229"/>
                  <a:pt x="1017208" y="4598951"/>
                </a:cubicBezTo>
                <a:cubicBezTo>
                  <a:pt x="808591" y="4605673"/>
                  <a:pt x="209072" y="4625025"/>
                  <a:pt x="0" y="4598951"/>
                </a:cubicBezTo>
                <a:cubicBezTo>
                  <a:pt x="16297" y="4432681"/>
                  <a:pt x="-10106" y="4127440"/>
                  <a:pt x="0" y="3895968"/>
                </a:cubicBezTo>
                <a:cubicBezTo>
                  <a:pt x="10106" y="3664496"/>
                  <a:pt x="-26351" y="3460245"/>
                  <a:pt x="0" y="3238975"/>
                </a:cubicBezTo>
                <a:cubicBezTo>
                  <a:pt x="26351" y="3017705"/>
                  <a:pt x="-3951" y="2856133"/>
                  <a:pt x="0" y="2627972"/>
                </a:cubicBezTo>
                <a:cubicBezTo>
                  <a:pt x="3951" y="2399811"/>
                  <a:pt x="957" y="2357662"/>
                  <a:pt x="0" y="2108948"/>
                </a:cubicBezTo>
                <a:cubicBezTo>
                  <a:pt x="-957" y="1860234"/>
                  <a:pt x="3713" y="1661926"/>
                  <a:pt x="0" y="1543934"/>
                </a:cubicBezTo>
                <a:cubicBezTo>
                  <a:pt x="-3713" y="1425942"/>
                  <a:pt x="33770" y="1066640"/>
                  <a:pt x="0" y="840951"/>
                </a:cubicBezTo>
                <a:cubicBezTo>
                  <a:pt x="-33770" y="615262"/>
                  <a:pt x="28216" y="322445"/>
                  <a:pt x="0" y="0"/>
                </a:cubicBezTo>
                <a:close/>
              </a:path>
            </a:pathLst>
          </a:custGeom>
          <a:noFill/>
          <a:ln>
            <a:solidFill>
              <a:srgbClr val="9C3FD8"/>
            </a:solidFill>
            <a:extLst>
              <a:ext uri="{C807C97D-BFC1-408E-A445-0C87EB9F89A2}">
                <ask:lineSketchStyleProps xmlns:ask="http://schemas.microsoft.com/office/drawing/2018/sketchyshapes" sd="2507654077">
                  <a:prstGeom prst="rect">
                    <a:avLst/>
                  </a:prstGeom>
                  <ask:type>
                    <ask:lineSketchFreehand/>
                  </ask:type>
                </ask:lineSketchStyleProps>
              </a:ext>
            </a:extLst>
          </a:ln>
        </p:spPr>
        <p:txBody>
          <a:bodyPr wrap="square" rtlCol="0">
            <a:spAutoFit/>
          </a:bodyPr>
          <a:lstStyle/>
          <a:p>
            <a:pPr>
              <a:lnSpc>
                <a:spcPct val="107000"/>
              </a:lnSpc>
              <a:spcAft>
                <a:spcPts val="800"/>
              </a:spcAft>
            </a:pPr>
            <a:r>
              <a:rPr lang="en-GB" sz="1750" kern="100" dirty="0">
                <a:effectLst/>
                <a:latin typeface="+mn-lt"/>
                <a:ea typeface="Aptos" panose="020B0004020202020204" pitchFamily="34" charset="0"/>
                <a:cs typeface="Arial" panose="020B0604020202020204" pitchFamily="34" charset="0"/>
              </a:rPr>
              <a:t>	      When I went into secondary school at first, I was very, very shy. I probably lacked social skills; it 	   	   probably wasn't an environment that I felt completely comfortable in. I didn't like the swapping and the changing of classes. I didn't like to have to get to know lots of new teachers. I didn't want to get to know lots of new people, you know the people from lots of different primary schools. I found that very difficult. I would have gotten the homework done. Teachers probably didn't realise I was in the room half the time. The first part of my secondary school experience, I engaged when I had to engage and that was it.  </a:t>
            </a:r>
          </a:p>
          <a:p>
            <a:pPr>
              <a:lnSpc>
                <a:spcPct val="107000"/>
              </a:lnSpc>
              <a:spcAft>
                <a:spcPts val="800"/>
              </a:spcAft>
            </a:pPr>
            <a:r>
              <a:rPr lang="en-GB" sz="1750" kern="100" dirty="0">
                <a:effectLst/>
                <a:latin typeface="+mn-lt"/>
                <a:ea typeface="Aptos" panose="020B0004020202020204" pitchFamily="34" charset="0"/>
                <a:cs typeface="Arial" panose="020B0604020202020204" pitchFamily="34" charset="0"/>
              </a:rPr>
              <a:t>When I got to fourth year and I had a little bit more freedom, I really became fully engaged in class activities. I found that I started to change for the better. I went on loads of school trips, made loads of more friends in my year, got to know teachers better. Teachers who would not have really known me…I made a connection with some of them. </a:t>
            </a:r>
          </a:p>
          <a:p>
            <a:pPr>
              <a:lnSpc>
                <a:spcPct val="107000"/>
              </a:lnSpc>
              <a:spcAft>
                <a:spcPts val="800"/>
              </a:spcAft>
            </a:pPr>
            <a:r>
              <a:rPr lang="en-GB" sz="1750" kern="100" dirty="0">
                <a:effectLst/>
                <a:latin typeface="+mn-lt"/>
                <a:ea typeface="Aptos" panose="020B0004020202020204" pitchFamily="34" charset="0"/>
                <a:cs typeface="Arial" panose="020B0604020202020204" pitchFamily="34" charset="0"/>
              </a:rPr>
              <a:t>The second half of secondary school was like a whole different me. I have to put that down to the teachers, the principal, the vice principal and my peers as well, they really contributed to that. Teachers were always very positive. They were a shoulder to cry on. They helped me in so many different ways, like you know you'd have teachers you could go to if you're feeling quite upset, if things weren't going right in your life and they will be more than happy to listen to you and try to give you some encouragement…</a:t>
            </a:r>
          </a:p>
        </p:txBody>
      </p:sp>
      <p:pic>
        <p:nvPicPr>
          <p:cNvPr id="3" name="Picture 2">
            <a:extLst>
              <a:ext uri="{FF2B5EF4-FFF2-40B4-BE49-F238E27FC236}">
                <a16:creationId xmlns:a16="http://schemas.microsoft.com/office/drawing/2014/main" id="{55115BBF-FF4B-7AD1-0752-1BDA8087BA6C}"/>
              </a:ext>
            </a:extLst>
          </p:cNvPr>
          <p:cNvPicPr>
            <a:picLocks noChangeAspect="1"/>
          </p:cNvPicPr>
          <p:nvPr/>
        </p:nvPicPr>
        <p:blipFill>
          <a:blip r:embed="rId3"/>
          <a:srcRect/>
          <a:stretch/>
        </p:blipFill>
        <p:spPr>
          <a:xfrm>
            <a:off x="212946" y="840580"/>
            <a:ext cx="1404874" cy="1424781"/>
          </a:xfrm>
          <a:prstGeom prst="rect">
            <a:avLst/>
          </a:prstGeom>
        </p:spPr>
      </p:pic>
      <p:sp>
        <p:nvSpPr>
          <p:cNvPr id="5" name="TextBox 4">
            <a:extLst>
              <a:ext uri="{FF2B5EF4-FFF2-40B4-BE49-F238E27FC236}">
                <a16:creationId xmlns:a16="http://schemas.microsoft.com/office/drawing/2014/main" id="{A489FD6D-BC69-E0ED-61EC-4B63F025D4D4}"/>
              </a:ext>
            </a:extLst>
          </p:cNvPr>
          <p:cNvSpPr txBox="1"/>
          <p:nvPr/>
        </p:nvSpPr>
        <p:spPr>
          <a:xfrm>
            <a:off x="1563114" y="1326967"/>
            <a:ext cx="1315818" cy="523220"/>
          </a:xfrm>
          <a:custGeom>
            <a:avLst/>
            <a:gdLst>
              <a:gd name="connsiteX0" fmla="*/ 0 w 1315818"/>
              <a:gd name="connsiteY0" fmla="*/ 0 h 523220"/>
              <a:gd name="connsiteX1" fmla="*/ 451764 w 1315818"/>
              <a:gd name="connsiteY1" fmla="*/ 0 h 523220"/>
              <a:gd name="connsiteX2" fmla="*/ 864054 w 1315818"/>
              <a:gd name="connsiteY2" fmla="*/ 0 h 523220"/>
              <a:gd name="connsiteX3" fmla="*/ 1315818 w 1315818"/>
              <a:gd name="connsiteY3" fmla="*/ 0 h 523220"/>
              <a:gd name="connsiteX4" fmla="*/ 1315818 w 1315818"/>
              <a:gd name="connsiteY4" fmla="*/ 523220 h 523220"/>
              <a:gd name="connsiteX5" fmla="*/ 850896 w 1315818"/>
              <a:gd name="connsiteY5" fmla="*/ 523220 h 523220"/>
              <a:gd name="connsiteX6" fmla="*/ 451764 w 1315818"/>
              <a:gd name="connsiteY6" fmla="*/ 523220 h 523220"/>
              <a:gd name="connsiteX7" fmla="*/ 0 w 1315818"/>
              <a:gd name="connsiteY7" fmla="*/ 523220 h 523220"/>
              <a:gd name="connsiteX8" fmla="*/ 0 w 1315818"/>
              <a:gd name="connsiteY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5818" h="523220" fill="none" extrusionOk="0">
                <a:moveTo>
                  <a:pt x="0" y="0"/>
                </a:moveTo>
                <a:cubicBezTo>
                  <a:pt x="186326" y="-53396"/>
                  <a:pt x="275490" y="46386"/>
                  <a:pt x="451764" y="0"/>
                </a:cubicBezTo>
                <a:cubicBezTo>
                  <a:pt x="628038" y="-46386"/>
                  <a:pt x="745118" y="19420"/>
                  <a:pt x="864054" y="0"/>
                </a:cubicBezTo>
                <a:cubicBezTo>
                  <a:pt x="982990" y="-19420"/>
                  <a:pt x="1111713" y="15672"/>
                  <a:pt x="1315818" y="0"/>
                </a:cubicBezTo>
                <a:cubicBezTo>
                  <a:pt x="1349927" y="164428"/>
                  <a:pt x="1303433" y="288843"/>
                  <a:pt x="1315818" y="523220"/>
                </a:cubicBezTo>
                <a:cubicBezTo>
                  <a:pt x="1125585" y="570411"/>
                  <a:pt x="1079855" y="491758"/>
                  <a:pt x="850896" y="523220"/>
                </a:cubicBezTo>
                <a:cubicBezTo>
                  <a:pt x="621937" y="554682"/>
                  <a:pt x="542913" y="478880"/>
                  <a:pt x="451764" y="523220"/>
                </a:cubicBezTo>
                <a:cubicBezTo>
                  <a:pt x="360615" y="567560"/>
                  <a:pt x="148593" y="495767"/>
                  <a:pt x="0" y="523220"/>
                </a:cubicBezTo>
                <a:cubicBezTo>
                  <a:pt x="-508" y="272717"/>
                  <a:pt x="7592" y="245492"/>
                  <a:pt x="0" y="0"/>
                </a:cubicBezTo>
                <a:close/>
              </a:path>
              <a:path w="1315818" h="523220" stroke="0" extrusionOk="0">
                <a:moveTo>
                  <a:pt x="0" y="0"/>
                </a:moveTo>
                <a:cubicBezTo>
                  <a:pt x="130400" y="-34378"/>
                  <a:pt x="224564" y="14007"/>
                  <a:pt x="438606" y="0"/>
                </a:cubicBezTo>
                <a:cubicBezTo>
                  <a:pt x="652648" y="-14007"/>
                  <a:pt x="705225" y="16261"/>
                  <a:pt x="850896" y="0"/>
                </a:cubicBezTo>
                <a:cubicBezTo>
                  <a:pt x="996567" y="-16261"/>
                  <a:pt x="1200648" y="42719"/>
                  <a:pt x="1315818" y="0"/>
                </a:cubicBezTo>
                <a:cubicBezTo>
                  <a:pt x="1359957" y="215203"/>
                  <a:pt x="1274194" y="326025"/>
                  <a:pt x="1315818" y="523220"/>
                </a:cubicBezTo>
                <a:cubicBezTo>
                  <a:pt x="1092102" y="528275"/>
                  <a:pt x="950779" y="473717"/>
                  <a:pt x="850896" y="523220"/>
                </a:cubicBezTo>
                <a:cubicBezTo>
                  <a:pt x="751013" y="572723"/>
                  <a:pt x="627393" y="477796"/>
                  <a:pt x="412290" y="523220"/>
                </a:cubicBezTo>
                <a:cubicBezTo>
                  <a:pt x="197187" y="568644"/>
                  <a:pt x="111991" y="506323"/>
                  <a:pt x="0" y="523220"/>
                </a:cubicBezTo>
                <a:cubicBezTo>
                  <a:pt x="-57032" y="343430"/>
                  <a:pt x="62606" y="219717"/>
                  <a:pt x="0" y="0"/>
                </a:cubicBezTo>
                <a:close/>
              </a:path>
            </a:pathLst>
          </a:custGeom>
          <a:solidFill>
            <a:srgbClr val="9C3FD8"/>
          </a:solidFill>
          <a:ln>
            <a:solidFill>
              <a:srgbClr val="9C3FD8"/>
            </a:solidFill>
            <a:extLst>
              <a:ext uri="{C807C97D-BFC1-408E-A445-0C87EB9F89A2}">
                <ask:lineSketchStyleProps xmlns:ask="http://schemas.microsoft.com/office/drawing/2018/sketchyshapes" sd="4214736459">
                  <a:prstGeom prst="rect">
                    <a:avLst/>
                  </a:prstGeom>
                  <ask:type>
                    <ask:lineSketchScribble/>
                  </ask:type>
                </ask:lineSketchStyleProps>
              </a:ext>
            </a:extLst>
          </a:ln>
        </p:spPr>
        <p:txBody>
          <a:bodyPr wrap="square" rtlCol="0">
            <a:spAutoFit/>
          </a:bodyPr>
          <a:lstStyle/>
          <a:p>
            <a:pPr algn="ctr"/>
            <a:r>
              <a:rPr lang="en-GB" sz="2800" b="1" dirty="0">
                <a:solidFill>
                  <a:schemeClr val="bg1"/>
                </a:solidFill>
              </a:rPr>
              <a:t>Nasir</a:t>
            </a:r>
          </a:p>
        </p:txBody>
      </p:sp>
      <p:grpSp>
        <p:nvGrpSpPr>
          <p:cNvPr id="8" name="Group 7">
            <a:extLst>
              <a:ext uri="{FF2B5EF4-FFF2-40B4-BE49-F238E27FC236}">
                <a16:creationId xmlns:a16="http://schemas.microsoft.com/office/drawing/2014/main" id="{43A4A811-38E6-0ECB-6ADE-CD9B8194725E}"/>
              </a:ext>
            </a:extLst>
          </p:cNvPr>
          <p:cNvGrpSpPr/>
          <p:nvPr/>
        </p:nvGrpSpPr>
        <p:grpSpPr>
          <a:xfrm>
            <a:off x="9113625" y="808448"/>
            <a:ext cx="2544975" cy="1007243"/>
            <a:chOff x="8826586" y="808448"/>
            <a:chExt cx="2544975" cy="1007243"/>
          </a:xfrm>
        </p:grpSpPr>
        <p:pic>
          <p:nvPicPr>
            <p:cNvPr id="9" name="Google Shape;331;p19" descr="Icon&#10;&#10;Description automatically generated">
              <a:extLst>
                <a:ext uri="{FF2B5EF4-FFF2-40B4-BE49-F238E27FC236}">
                  <a16:creationId xmlns:a16="http://schemas.microsoft.com/office/drawing/2014/main" id="{09B53924-D8C3-B6BC-1AA6-BC71DBF4305B}"/>
                </a:ext>
              </a:extLst>
            </p:cNvPr>
            <p:cNvPicPr preferRelativeResize="0"/>
            <p:nvPr/>
          </p:nvPicPr>
          <p:blipFill rotWithShape="1">
            <a:blip r:embed="rId4">
              <a:alphaModFix/>
            </a:blip>
            <a:srcRect/>
            <a:stretch/>
          </p:blipFill>
          <p:spPr>
            <a:xfrm>
              <a:off x="8826586" y="808449"/>
              <a:ext cx="1007241" cy="1007241"/>
            </a:xfrm>
            <a:prstGeom prst="rect">
              <a:avLst/>
            </a:prstGeom>
            <a:noFill/>
            <a:ln>
              <a:noFill/>
            </a:ln>
          </p:spPr>
        </p:pic>
        <p:pic>
          <p:nvPicPr>
            <p:cNvPr id="10" name="Picture 9" descr="Icon&#10;&#10;Description automatically generated">
              <a:extLst>
                <a:ext uri="{FF2B5EF4-FFF2-40B4-BE49-F238E27FC236}">
                  <a16:creationId xmlns:a16="http://schemas.microsoft.com/office/drawing/2014/main" id="{24C3408B-68C4-C756-6CDD-5653774D9C63}"/>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595453" y="808450"/>
              <a:ext cx="1007241" cy="1007241"/>
            </a:xfrm>
            <a:prstGeom prst="rect">
              <a:avLst/>
            </a:prstGeom>
            <a:ln>
              <a:noFill/>
            </a:ln>
          </p:spPr>
        </p:pic>
        <p:pic>
          <p:nvPicPr>
            <p:cNvPr id="11" name="Picture 10" descr="Icon&#10;&#10;Description automatically generated">
              <a:extLst>
                <a:ext uri="{FF2B5EF4-FFF2-40B4-BE49-F238E27FC236}">
                  <a16:creationId xmlns:a16="http://schemas.microsoft.com/office/drawing/2014/main" id="{B40854FD-8655-AA3D-BBCF-0AFA1C37A637}"/>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10364320" y="808448"/>
              <a:ext cx="1007241" cy="1007241"/>
            </a:xfrm>
            <a:prstGeom prst="rect">
              <a:avLst/>
            </a:prstGeom>
          </p:spPr>
        </p:pic>
      </p:grpSp>
    </p:spTree>
    <p:extLst>
      <p:ext uri="{BB962C8B-B14F-4D97-AF65-F5344CB8AC3E}">
        <p14:creationId xmlns:p14="http://schemas.microsoft.com/office/powerpoint/2010/main" val="24307603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3580</Words>
  <Application>Microsoft Office PowerPoint</Application>
  <PresentationFormat>Widescreen</PresentationFormat>
  <Paragraphs>271</Paragraphs>
  <Slides>17</Slides>
  <Notes>17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Inter</vt:lpstr>
      <vt:lpstr>Arial Black</vt:lpstr>
      <vt:lpstr>Courier New</vt:lpstr>
      <vt:lpstr>Arial</vt:lpstr>
      <vt:lpstr>Calibri</vt:lpstr>
      <vt:lpstr>Aptos</vt:lpstr>
      <vt:lpstr>Office Theme</vt:lpstr>
      <vt:lpstr>2_Office Theme</vt:lpstr>
      <vt:lpstr>Pathways</vt:lpstr>
      <vt:lpstr>Unit 3: On the case</vt:lpstr>
      <vt:lpstr>Unit 3, Introduction</vt:lpstr>
      <vt:lpstr>PowerPoint Presentation</vt:lpstr>
      <vt:lpstr>Unit 3, Activity 1</vt:lpstr>
      <vt:lpstr>Unit 3, Activity 1</vt:lpstr>
      <vt:lpstr>Unit 3, Activity 1</vt:lpstr>
      <vt:lpstr>Unit 3, Activity 1</vt:lpstr>
      <vt:lpstr>Unit 3, Activity 1</vt:lpstr>
      <vt:lpstr>PowerPoint Presentation</vt:lpstr>
      <vt:lpstr>Unit 3, Activity 2 </vt:lpstr>
      <vt:lpstr>Unit 3, Activity 3</vt:lpstr>
      <vt:lpstr>PowerPoint Presentation</vt:lpstr>
      <vt:lpstr>PowerPoint Presentation</vt:lpstr>
      <vt:lpstr>PowerPoint Presentation</vt:lpstr>
      <vt:lpstr>Unit 3, Extension activity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Realnation</dc:creator>
  <cp:lastModifiedBy>Mella Cusack</cp:lastModifiedBy>
  <cp:revision>73</cp:revision>
  <dcterms:created xsi:type="dcterms:W3CDTF">2022-07-12T11:58:05Z</dcterms:created>
  <dcterms:modified xsi:type="dcterms:W3CDTF">2024-08-16T17:33:48Z</dcterms:modified>
</cp:coreProperties>
</file>