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94" r:id="rId3"/>
    <p:sldMasterId id="2147483703" r:id="rId4"/>
  </p:sldMasterIdLst>
  <p:notesMasterIdLst>
    <p:notesMasterId r:id="rId18"/>
  </p:notesMasterIdLst>
  <p:sldIdLst>
    <p:sldId id="256" r:id="rId5"/>
    <p:sldId id="257" r:id="rId6"/>
    <p:sldId id="286" r:id="rId7"/>
    <p:sldId id="318" r:id="rId8"/>
    <p:sldId id="284" r:id="rId9"/>
    <p:sldId id="317" r:id="rId10"/>
    <p:sldId id="321" r:id="rId11"/>
    <p:sldId id="323" r:id="rId12"/>
    <p:sldId id="320" r:id="rId13"/>
    <p:sldId id="324" r:id="rId14"/>
    <p:sldId id="296" r:id="rId15"/>
    <p:sldId id="294" r:id="rId16"/>
    <p:sldId id="295" r:id="rId17"/>
  </p:sldIdLst>
  <p:sldSz cx="12192000" cy="6858000"/>
  <p:notesSz cx="6858000" cy="9144000"/>
  <p:embeddedFontLst>
    <p:embeddedFont>
      <p:font typeface="Arial Black" panose="020B0A04020102020204" pitchFamily="34" charset="0"/>
      <p:regular r:id="rId19"/>
      <p:bold r:id="rId20"/>
    </p:embeddedFont>
    <p:embeddedFont>
      <p:font typeface="Libre Franklin" pitchFamily="2" charset="0"/>
      <p:regular r:id="rId21"/>
      <p:bold r:id="rId22"/>
      <p:italic r:id="rId23"/>
      <p:boldItalic r:id="rId24"/>
    </p:embeddedFont>
    <p:embeddedFont>
      <p:font typeface="Prompt" panose="00000500000000000000" pitchFamily="2" charset="-34"/>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C973"/>
    <a:srgbClr val="A958DD"/>
    <a:srgbClr val="FF826A"/>
    <a:srgbClr val="01334E"/>
    <a:srgbClr val="E1C6F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20" autoAdjust="0"/>
  </p:normalViewPr>
  <p:slideViewPr>
    <p:cSldViewPr snapToGrid="0">
      <p:cViewPr varScale="1">
        <p:scale>
          <a:sx n="65" d="100"/>
          <a:sy n="65" d="100"/>
        </p:scale>
        <p:origin x="927" y="51"/>
      </p:cViewPr>
      <p:guideLst/>
    </p:cSldViewPr>
  </p:slideViewPr>
  <p:notesTextViewPr>
    <p:cViewPr>
      <p:scale>
        <a:sx n="1" d="1"/>
        <a:sy n="1" d="1"/>
      </p:scale>
      <p:origin x="0" y="0"/>
    </p:cViewPr>
  </p:notesTextViewPr>
  <p:notesViewPr>
    <p:cSldViewPr snapToGrid="0">
      <p:cViewPr varScale="1">
        <p:scale>
          <a:sx n="68" d="100"/>
          <a:sy n="68" d="100"/>
        </p:scale>
        <p:origin x="259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y.odoherty@dcu.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ed.com/speakers/sir_ken_robins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covHhQgr5kU&amp;t=33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reersportal.ie/sectors/index.ph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The Pathways units aim to encourage students from diverse backgrounds to think about their career choices, the career decision making process and particularly to consider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There are 3 units for 3</a:t>
            </a:r>
            <a:r>
              <a:rPr lang="en-GB" sz="1100" b="0" i="0" u="none" strike="noStrike" baseline="30000" dirty="0">
                <a:solidFill>
                  <a:schemeClr val="tx1"/>
                </a:solidFill>
                <a:effectLst/>
                <a:latin typeface="+mn-lt"/>
              </a:rPr>
              <a:t>rd</a:t>
            </a:r>
            <a:r>
              <a:rPr lang="en-GB"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1: My whole life</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2: Requirements and routes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3: Virtual reality</a:t>
            </a:r>
          </a:p>
          <a:p>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en-GB" sz="1100" b="0" i="0" u="sng" dirty="0">
                <a:solidFill>
                  <a:schemeClr val="tx1"/>
                </a:solidFill>
                <a:latin typeface="+mn-lt"/>
                <a:ea typeface="Prompt"/>
                <a:cs typeface="Prompt"/>
                <a:sym typeface="Prompt"/>
              </a:rPr>
              <a:t>Some important points about how the Pathways units work</a:t>
            </a:r>
            <a:r>
              <a:rPr lang="en-GB"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en-GB"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en-GB"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a:t>
            </a:r>
            <a:r>
              <a:rPr lang="en-GB" sz="1100" dirty="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It is important to show slides in presentation mode (unless prompted to do otherwise in the slide notes),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preparation is required, you will be prompted on Slide 2 and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If you require any further information, please contact: </a:t>
            </a:r>
            <a:r>
              <a:rPr lang="en-GB" sz="1100" b="0" i="0" dirty="0">
                <a:solidFill>
                  <a:srgbClr val="222222"/>
                </a:solidFill>
                <a:effectLst/>
                <a:latin typeface="+mn-lt"/>
                <a:hlinkClick r:id="rId3"/>
              </a:rPr>
              <a:t>mary.odoherty@dcu.ie</a:t>
            </a:r>
            <a:r>
              <a:rPr lang="en-GB" sz="1100" b="0" i="0" dirty="0">
                <a:solidFill>
                  <a:srgbClr val="222222"/>
                </a:solidFill>
                <a:effectLst/>
                <a:latin typeface="+mn-lt"/>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en-GB" sz="1100" b="0" i="0" u="sng" strike="noStrike" dirty="0">
                <a:solidFill>
                  <a:schemeClr val="tx1"/>
                </a:solidFill>
                <a:effectLst/>
                <a:latin typeface="+mn-lt"/>
              </a:rPr>
              <a:t>Thank you</a:t>
            </a:r>
            <a:endParaRPr lang="en-GB" sz="1100" b="0" dirty="0">
              <a:solidFill>
                <a:schemeClr val="tx1"/>
              </a:solidFill>
              <a:effectLst/>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On a piece of paper, write:</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3 things you learned during this Pathways unit</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2 questions you have about a career/job you might like to do in future</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1 action that you can take to get more information about this career/job</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We are going to have a paper fight.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Scrunch your piece of paper into a ball.</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On the count of 3, throw your ball of paper at someone else.</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Pick up a paper ball (other than your own).</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Open it up and read it.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Write any feedback you have beside the relevant comment.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Scrunch the paper into a ball again.</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On the count of 3, throw your ball of paper at someone else.</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Pick up a paper ball (other than your own).</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Open it up and read it.</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Facilitate a whole class discussion, using the following prompt questions:</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Reflecting on what and how you learn is a big part of going to school. Why do you think that reflection on learning is so important in education? </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There is big emphasis in junior cycle on getting and giving feedback on learning – peer-to-peer and feedback from the teacher. What is the value of getting and giving feedback?</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What do you think is the connection between feedback and reflection?</a:t>
            </a:r>
          </a:p>
          <a:p>
            <a:pPr marL="0" lvl="0" indent="0" algn="l" rtl="0">
              <a:spcBef>
                <a:spcPts val="0"/>
              </a:spcBef>
              <a:spcAft>
                <a:spcPts val="0"/>
              </a:spcAft>
              <a:buNone/>
            </a:pPr>
            <a:endParaRPr lang="en-IE" sz="1100" b="0" i="0" dirty="0">
              <a:solidFill>
                <a:srgbClr val="575757"/>
              </a:solidFill>
              <a:effectLst/>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2748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Read each learning intention aloud.</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The extension activity suggested on this slide is linked to all activities in this unit.</a:t>
            </a:r>
          </a:p>
          <a:p>
            <a:pPr marL="0" lvl="0" indent="0" algn="l" rtl="0">
              <a:spcBef>
                <a:spcPts val="0"/>
              </a:spcBef>
              <a:spcAft>
                <a:spcPts val="0"/>
              </a:spcAft>
              <a:buNone/>
            </a:pPr>
            <a:endParaRPr lang="en-IE" sz="1100" b="0"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dirty="0">
                <a:latin typeface="+mn-lt"/>
              </a:rPr>
              <a:t>Teacher notes (1 animation at * 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Ask for volunteers to read Larissa’s case study – Part 1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Larissa decided that she wanted a law career when she was in senior cycle. Larissa says that the job of being a solicitor didn’t surprise her – it was exactly what she thought it was going to be, but that the feeling that she got when she was doing the job wasn’t what she expected. She didn’t find it rewarding.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Divide the class into pairs.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With your partner discuss how Larissa felt about her job with a big law firm and the reasons why she felt that way.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Take feedback from a selection of pairs.</a:t>
            </a:r>
          </a:p>
          <a:p>
            <a:pPr marL="0" lvl="0" indent="0" algn="l" rtl="0">
              <a:spcBef>
                <a:spcPts val="0"/>
              </a:spcBef>
              <a:spcAft>
                <a:spcPts val="0"/>
              </a:spcAft>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Facilitate a whole class discussion, using the following prompt: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If you met Larissa at this point in her life, what advice would you give her?</a:t>
            </a:r>
          </a:p>
          <a:p>
            <a:pPr marL="0" lvl="0" indent="0" algn="l" rtl="0">
              <a:spcBef>
                <a:spcPts val="0"/>
              </a:spcBef>
              <a:spcAft>
                <a:spcPts val="0"/>
              </a:spcAft>
              <a:buNone/>
            </a:pPr>
            <a:endParaRPr lang="en-IE" sz="1100" i="0" dirty="0">
              <a:latin typeface="+mn-lt"/>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 (NB: internet required for this activity)</a:t>
            </a:r>
          </a:p>
          <a:p>
            <a:pPr marL="0" lvl="0" indent="0" algn="l" rtl="0">
              <a:spcBef>
                <a:spcPts val="0"/>
              </a:spcBef>
              <a:spcAft>
                <a:spcPts val="0"/>
              </a:spcAft>
              <a:buNone/>
            </a:pPr>
            <a:endParaRPr lang="en-IE" altLang="en-US" sz="11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Ask if anyone has heard of Ken Robinson? If yes, invite student(s) to explain what they know about him. </a:t>
            </a:r>
          </a:p>
          <a:p>
            <a:pPr marL="0" lvl="0" indent="0" algn="l" rtl="0">
              <a:spcBef>
                <a:spcPts val="0"/>
              </a:spcBef>
              <a:spcAft>
                <a:spcPts val="0"/>
              </a:spcAft>
              <a:buNone/>
            </a:pPr>
            <a:endParaRPr lang="en-IE" altLang="en-US" sz="1100" b="1" dirty="0">
              <a:solidFill>
                <a:schemeClr val="tx1"/>
              </a:solidFill>
              <a:latin typeface="+mn-lt"/>
            </a:endParaRPr>
          </a:p>
          <a:p>
            <a:pPr marL="0" lvl="0" indent="0" algn="l" rtl="0">
              <a:spcBef>
                <a:spcPts val="0"/>
              </a:spcBef>
              <a:spcAft>
                <a:spcPts val="0"/>
              </a:spcAft>
              <a:buNone/>
            </a:pPr>
            <a:r>
              <a:rPr lang="en-IE" altLang="en-US" sz="1100" b="0" i="1" u="none" dirty="0">
                <a:solidFill>
                  <a:schemeClr val="tx1"/>
                </a:solidFill>
                <a:latin typeface="+mn-lt"/>
              </a:rPr>
              <a:t>Ken Robinson (1950-2020) was an author, speaker and Professor of Education from the United Kingdom. He specialised in the arts, culture and innovation and </a:t>
            </a:r>
            <a:r>
              <a:rPr lang="en-GB" sz="1600" b="0" i="1" u="none" dirty="0">
                <a:solidFill>
                  <a:srgbClr val="777777"/>
                </a:solidFill>
                <a:effectLst/>
                <a:highlight>
                  <a:srgbClr val="FFFFFF"/>
                </a:highlight>
                <a:latin typeface="Roboto" panose="02000000000000000000" pitchFamily="2" charset="0"/>
              </a:rPr>
              <a:t>advised different governments about their education systems. His three Ted Talks are the most watched</a:t>
            </a:r>
            <a:r>
              <a:rPr lang="en-GB" sz="1600" b="0" i="0" dirty="0">
                <a:solidFill>
                  <a:srgbClr val="777777"/>
                </a:solidFill>
                <a:effectLst/>
                <a:highlight>
                  <a:srgbClr val="FFFFFF"/>
                </a:highlight>
                <a:latin typeface="Roboto" panose="02000000000000000000" pitchFamily="2" charset="0"/>
              </a:rPr>
              <a:t> (see: </a:t>
            </a:r>
            <a:r>
              <a:rPr lang="en-GB" sz="1600" dirty="0">
                <a:hlinkClick r:id="rId3"/>
              </a:rPr>
              <a:t>Sir Ken Robinson | Speaker | TED</a:t>
            </a:r>
            <a:r>
              <a:rPr lang="en-GB" sz="1600" dirty="0"/>
              <a:t>).</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en-IE" altLang="en-US" sz="1100" b="0" i="1" dirty="0">
                <a:solidFill>
                  <a:schemeClr val="tx1"/>
                </a:solidFill>
                <a:latin typeface="+mn-lt"/>
              </a:rPr>
              <a:t>We’re going to watch a short-animated video with a voiceover by Ken Robinson. As you watch, jot down any words or phrases that you think are interesting or inspiring or just well said. </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en-IE" altLang="en-US" sz="1100" b="0" dirty="0">
                <a:solidFill>
                  <a:schemeClr val="tx1"/>
                </a:solidFill>
                <a:latin typeface="+mn-lt"/>
              </a:rPr>
              <a:t>Play the video on the slide (1.29 mins) (see: </a:t>
            </a:r>
            <a:r>
              <a:rPr lang="en-GB" sz="1100" dirty="0">
                <a:hlinkClick r:id="rId4"/>
              </a:rPr>
              <a:t>How would you reimagine the world</a:t>
            </a:r>
            <a:r>
              <a:rPr lang="en-GB" sz="1100" dirty="0"/>
              <a:t>)</a:t>
            </a:r>
          </a:p>
          <a:p>
            <a:pPr marL="0" lvl="0" indent="0" algn="l" rtl="0">
              <a:spcBef>
                <a:spcPts val="0"/>
              </a:spcBef>
              <a:spcAft>
                <a:spcPts val="0"/>
              </a:spcAft>
              <a:buNone/>
            </a:pPr>
            <a:endParaRPr lang="en-GB" sz="1100" dirty="0"/>
          </a:p>
          <a:p>
            <a:pPr marL="0" lvl="0" indent="0" algn="l" rtl="0">
              <a:spcBef>
                <a:spcPts val="0"/>
              </a:spcBef>
              <a:spcAft>
                <a:spcPts val="0"/>
              </a:spcAft>
              <a:buNone/>
            </a:pPr>
            <a:r>
              <a:rPr lang="en-GB" sz="1100" dirty="0"/>
              <a:t>Depending on your class, you might like to play the video a second time. </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en-IE" altLang="en-US" sz="1100" b="0" dirty="0">
                <a:solidFill>
                  <a:schemeClr val="tx1"/>
                </a:solidFill>
                <a:latin typeface="+mn-lt"/>
              </a:rPr>
              <a:t>Take feedback from a selection of students.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260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 (2 animations at * Click)</a:t>
            </a:r>
          </a:p>
          <a:p>
            <a:pPr marL="0" lvl="0" indent="0" algn="l" rtl="0">
              <a:spcBef>
                <a:spcPts val="0"/>
              </a:spcBef>
              <a:spcAft>
                <a:spcPts val="0"/>
              </a:spcAft>
              <a:buNone/>
            </a:pPr>
            <a:endParaRPr lang="en-IE" sz="1100" b="1" i="1" dirty="0">
              <a:latin typeface="+mn-lt"/>
            </a:endParaRPr>
          </a:p>
          <a:p>
            <a:pPr marL="0" lvl="0" indent="0" algn="l" rtl="0">
              <a:spcBef>
                <a:spcPts val="0"/>
              </a:spcBef>
              <a:spcAft>
                <a:spcPts val="0"/>
              </a:spcAft>
              <a:buNone/>
            </a:pPr>
            <a:r>
              <a:rPr lang="en-IE" sz="1100" b="0" i="1" dirty="0">
                <a:latin typeface="+mn-lt"/>
              </a:rPr>
              <a:t>When Larissa was asked what advise she had for young people who were thinking about what they might like to do for a job/career in future, she said: </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en-IE" sz="1100" b="0" i="1" dirty="0">
                <a:latin typeface="+mn-lt"/>
              </a:rPr>
              <a:t>You need to think about the whole life that a particular job will bring. Your quality of life and your personality – you have to think about these as well. Ask yourself ‘Will I be happy to live that type of life?’</a:t>
            </a:r>
          </a:p>
          <a:p>
            <a:pPr marL="0" lvl="0" indent="0" algn="l" rtl="0">
              <a:spcBef>
                <a:spcPts val="0"/>
              </a:spcBef>
              <a:spcAft>
                <a:spcPts val="0"/>
              </a:spcAft>
              <a:buNone/>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When she refers to the ‘whole life that a particular job will bring’ Larissa is talking about job satisfaction and work/life balance. Does anyone know what the terms ‘job satisfaction’ and ‘work/life balance’ mean?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1"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0" dirty="0">
                <a:effectLst/>
                <a:highlight>
                  <a:srgbClr val="FFFFFF"/>
                </a:highlight>
                <a:latin typeface="-apple-system"/>
              </a:rPr>
              <a:t>Depending on your class, you might want to share the following definitions: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1" dirty="0">
                <a:effectLst/>
                <a:highlight>
                  <a:srgbClr val="FFFFFF"/>
                </a:highlight>
                <a:latin typeface="-apple-system"/>
              </a:rPr>
              <a:t>Job satisfaction refers to a person's overall fulfilment and contentment in their job/career. Satisfaction at work is composed of intrinsic and extrinsic factors which relate to specific work conditions, financial compensation, work relationships and other benefits.</a:t>
            </a:r>
            <a:endParaRPr lang="en-IE" sz="1100" b="1" i="1" dirty="0">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1" dirty="0">
                <a:effectLst/>
                <a:highlight>
                  <a:srgbClr val="FFFFFF"/>
                </a:highlight>
                <a:latin typeface="-apple-system"/>
              </a:rPr>
              <a:t>Work-life balance is the distinction between the time and energy someone devotes to work in comparison to the time and energy they can spend in their personal lives. Each person has their ideal for balancing family commitments, personal obligations, internal fulfilment, leisure and work—and different jobs/careers offer varying degrees of work-life balance.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effectLst/>
              <a:highlight>
                <a:srgbClr val="FFFFFF"/>
              </a:highlight>
              <a:latin typeface="-apple-system"/>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1" dirty="0">
                <a:effectLst/>
                <a:highlight>
                  <a:srgbClr val="FFFFFF"/>
                </a:highlight>
                <a:latin typeface="-apple-system"/>
              </a:rPr>
              <a:t>You could argue that being a secondary student is a type of ‘job’. Take a minute to think about your job satisfaction and your work/life balance.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 Click </a:t>
            </a:r>
            <a:r>
              <a:rPr lang="en-IE" sz="1100" i="0" dirty="0">
                <a:latin typeface="+mn-lt"/>
              </a:rPr>
              <a:t>to show a first Ken Robinson quote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lvl="0" indent="0" algn="l" rtl="0">
              <a:spcBef>
                <a:spcPts val="0"/>
              </a:spcBef>
              <a:spcAft>
                <a:spcPts val="0"/>
              </a:spcAft>
              <a:buNone/>
            </a:pPr>
            <a:r>
              <a:rPr lang="en-IE" sz="1100" b="0" i="1" dirty="0">
                <a:latin typeface="+mn-lt"/>
              </a:rPr>
              <a:t>Ken Robinson said ‘[w]ith imagination, we can step outside the present moment [and] anticipate our future.’ What do you think this means? </a:t>
            </a:r>
          </a:p>
          <a:p>
            <a:pPr marL="0" lvl="0" indent="0" algn="l" rtl="0">
              <a:spcBef>
                <a:spcPts val="0"/>
              </a:spcBef>
              <a:spcAft>
                <a:spcPts val="0"/>
              </a:spcAft>
              <a:buNone/>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 Click </a:t>
            </a:r>
            <a:r>
              <a:rPr lang="en-IE" sz="1100" i="0" dirty="0">
                <a:latin typeface="+mn-lt"/>
              </a:rPr>
              <a:t>to show a second Ken Robinson quote</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en-IE" sz="1100" b="0" i="1" dirty="0">
                <a:latin typeface="+mn-lt"/>
              </a:rPr>
              <a:t>Lets’ take a few minutes to concentrate individually on our own personal futures – think about what you might do for a job/career and what this will mean for your ‘</a:t>
            </a:r>
            <a:r>
              <a:rPr lang="en-IE" sz="1100" b="0" i="1" u="none" dirty="0">
                <a:latin typeface="+mn-lt"/>
              </a:rPr>
              <a:t>whole life’</a:t>
            </a:r>
            <a:r>
              <a:rPr lang="en-IE" sz="1100" b="0" i="1" dirty="0">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At the end of the video, we were prompted to finish the sentence starting ‘Imagine if…’ Finish this sentence with your future job/career and your ‘whole life’ in mind.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a:t>
            </a:r>
            <a:r>
              <a:rPr lang="en-IE" sz="1100" i="0" dirty="0">
                <a:latin typeface="+mn-lt"/>
              </a:rPr>
              <a:t>: Some students may not have clear ideas about the job/career they want. You might want to clarify that if this is the case, students can formulate their ‘Imagine if…’ sentence with a job/career they are familiar with, for example, teaching.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altLang="en-US" sz="1100" b="0" dirty="0">
                <a:solidFill>
                  <a:schemeClr val="tx1"/>
                </a:solidFill>
                <a:latin typeface="+mn-lt"/>
              </a:rPr>
              <a:t>Take feedback from a selection of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 </a:t>
            </a:r>
            <a:r>
              <a:rPr lang="en-IE" sz="1100" i="0" dirty="0">
                <a:latin typeface="+mn-lt"/>
              </a:rPr>
              <a:t>This may be a good opportunity to share your experience of what being a teacher has meant for you in terms of job satisfaction, work/life balance etc.</a:t>
            </a:r>
          </a:p>
          <a:p>
            <a:pPr marL="0" lvl="0" indent="0" algn="l" rtl="0">
              <a:spcBef>
                <a:spcPts val="0"/>
              </a:spcBef>
              <a:spcAft>
                <a:spcPts val="0"/>
              </a:spcAft>
              <a:buNone/>
            </a:pPr>
            <a:endParaRPr lang="en-IE" sz="1100" b="0" i="1" dirty="0">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dirty="0">
                <a:latin typeface="+mn-lt"/>
              </a:rPr>
              <a:t>Teacher notes (1 animation at * 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6350" marR="659765" indent="-6350">
              <a:lnSpc>
                <a:spcPct val="105000"/>
              </a:lnSpc>
              <a:spcAft>
                <a:spcPts val="1295"/>
              </a:spcAft>
            </a:pPr>
            <a:r>
              <a:rPr lang="en-GB" sz="1100" i="0" kern="100" dirty="0">
                <a:solidFill>
                  <a:srgbClr val="000000"/>
                </a:solidFill>
                <a:effectLst/>
                <a:latin typeface="+mn-lt"/>
                <a:ea typeface="Arial" panose="020B0604020202020204" pitchFamily="34" charset="0"/>
              </a:rPr>
              <a:t>Depending on your class, you may wish to re-read the Larissa’s case study – Part 1 (Slide 4). </a:t>
            </a:r>
          </a:p>
          <a:p>
            <a:pPr marL="6350" marR="659765" indent="-6350">
              <a:lnSpc>
                <a:spcPct val="105000"/>
              </a:lnSpc>
              <a:spcAft>
                <a:spcPts val="1295"/>
              </a:spcAft>
            </a:pPr>
            <a:endParaRPr lang="en-GB" sz="1100" i="0"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en-IE" sz="1100" b="0" i="0" dirty="0">
                <a:latin typeface="+mn-lt"/>
              </a:rPr>
              <a:t>Ask for volunteers to read Larissa’s case study – Part 2 (above). </a:t>
            </a:r>
          </a:p>
          <a:p>
            <a:pPr marL="6350" marR="659765" indent="-6350">
              <a:lnSpc>
                <a:spcPct val="105000"/>
              </a:lnSpc>
              <a:spcAft>
                <a:spcPts val="1295"/>
              </a:spcAft>
            </a:pPr>
            <a:endParaRPr lang="en-GB" sz="1100" i="0"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IE" sz="1100" b="0" i="0" dirty="0">
                <a:latin typeface="+mn-lt"/>
              </a:rPr>
              <a:t>Facilitate a whole class discussion, using the following prompt questions:</a:t>
            </a:r>
          </a:p>
          <a:p>
            <a:pPr marL="171450" marR="659765" indent="-171450">
              <a:lnSpc>
                <a:spcPct val="105000"/>
              </a:lnSpc>
              <a:spcAft>
                <a:spcPts val="1295"/>
              </a:spcAft>
              <a:buFont typeface="Arial" panose="020B0604020202020204" pitchFamily="34" charset="0"/>
              <a:buChar char="•"/>
            </a:pPr>
            <a:r>
              <a:rPr lang="en-IE" sz="1100" b="0" i="1" dirty="0">
                <a:latin typeface="+mn-lt"/>
              </a:rPr>
              <a:t>Larissa </a:t>
            </a:r>
            <a:r>
              <a:rPr lang="en-GB" sz="1100" b="0" i="1" dirty="0">
                <a:latin typeface="+mn-lt"/>
              </a:rPr>
              <a:t>took some steps to help her decide whether teaching was the job for her. What did she do? </a:t>
            </a:r>
            <a:r>
              <a:rPr lang="en-GB" sz="1100" b="0" i="0" dirty="0">
                <a:latin typeface="+mn-lt"/>
              </a:rPr>
              <a:t>[</a:t>
            </a:r>
            <a:r>
              <a:rPr lang="en-GB" sz="1100" b="0" i="0" u="sng" dirty="0">
                <a:latin typeface="+mn-lt"/>
              </a:rPr>
              <a:t>Possible</a:t>
            </a:r>
            <a:r>
              <a:rPr lang="en-GB" sz="1100" b="0" i="0" u="none" dirty="0">
                <a:latin typeface="+mn-lt"/>
              </a:rPr>
              <a:t> </a:t>
            </a:r>
            <a:r>
              <a:rPr lang="en-GB" sz="1100" b="0" i="0" dirty="0">
                <a:latin typeface="+mn-lt"/>
              </a:rPr>
              <a:t>answers: She thought about what she liked about her current job; she called a school and asked if she could observe a class for a day.]</a:t>
            </a:r>
            <a:endParaRPr lang="en-GB" sz="1100" b="0" i="1" dirty="0">
              <a:latin typeface="+mn-lt"/>
            </a:endParaRPr>
          </a:p>
          <a:p>
            <a:pPr marL="171450" marR="659765" indent="-171450">
              <a:lnSpc>
                <a:spcPct val="105000"/>
              </a:lnSpc>
              <a:spcAft>
                <a:spcPts val="1295"/>
              </a:spcAft>
              <a:buFont typeface="Arial" panose="020B0604020202020204" pitchFamily="34" charset="0"/>
              <a:buChar char="•"/>
            </a:pPr>
            <a:r>
              <a:rPr lang="en-GB" sz="1100" b="0" i="1" kern="100" dirty="0">
                <a:solidFill>
                  <a:srgbClr val="000000"/>
                </a:solidFill>
                <a:effectLst/>
                <a:latin typeface="+mn-lt"/>
                <a:ea typeface="Arial" panose="020B0604020202020204" pitchFamily="34" charset="0"/>
              </a:rPr>
              <a:t>What skills did Larissa use when she took these steps? </a:t>
            </a:r>
            <a:r>
              <a:rPr lang="en-GB" sz="1100" b="0" i="0" kern="100" dirty="0">
                <a:solidFill>
                  <a:srgbClr val="000000"/>
                </a:solidFill>
                <a:effectLst/>
                <a:latin typeface="+mn-lt"/>
                <a:ea typeface="Arial" panose="020B0604020202020204" pitchFamily="34" charset="0"/>
              </a:rPr>
              <a:t>[</a:t>
            </a:r>
            <a:r>
              <a:rPr lang="en-GB" sz="1100" b="0" i="0" u="sng" kern="100" dirty="0">
                <a:solidFill>
                  <a:srgbClr val="000000"/>
                </a:solidFill>
                <a:effectLst/>
                <a:latin typeface="+mn-lt"/>
                <a:ea typeface="Arial" panose="020B0604020202020204" pitchFamily="34" charset="0"/>
              </a:rPr>
              <a:t>Possible</a:t>
            </a:r>
            <a:r>
              <a:rPr lang="en-GB" sz="1100" b="0" i="0" kern="100" dirty="0">
                <a:solidFill>
                  <a:srgbClr val="000000"/>
                </a:solidFill>
                <a:effectLst/>
                <a:latin typeface="+mn-lt"/>
                <a:ea typeface="Arial" panose="020B0604020202020204" pitchFamily="34" charset="0"/>
              </a:rPr>
              <a:t> answers: self-reflection and evaluation (when she thought about the parts of her current job that she liked), communication (when she spoke to the principal to ask if she could observe a class for a day.]</a:t>
            </a:r>
            <a:r>
              <a:rPr lang="en-GB" sz="1100" b="0" i="1" kern="100" dirty="0">
                <a:solidFill>
                  <a:srgbClr val="000000"/>
                </a:solidFill>
                <a:effectLst/>
                <a:latin typeface="+mn-lt"/>
                <a:ea typeface="Arial" panose="020B0604020202020204" pitchFamily="34" charset="0"/>
              </a:rPr>
              <a:t> </a:t>
            </a:r>
            <a:endParaRPr lang="en-GB" sz="1100" i="1"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endParaRPr lang="en-GB" sz="1100" b="1" i="0" kern="100" dirty="0">
              <a:solidFill>
                <a:srgbClr val="000000"/>
              </a:solidFill>
              <a:effectLst/>
              <a:latin typeface="+mn-l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Divide the class into small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With your partner: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discuss three or more steps you can take </a:t>
            </a:r>
            <a:r>
              <a:rPr lang="en-IE" sz="1100" b="0" i="1" u="sng" dirty="0">
                <a:latin typeface="+mn-lt"/>
              </a:rPr>
              <a:t>right now</a:t>
            </a:r>
            <a:r>
              <a:rPr lang="en-IE" sz="1100" b="0" i="1" u="none" dirty="0">
                <a:latin typeface="+mn-lt"/>
              </a:rPr>
              <a:t> </a:t>
            </a:r>
            <a:r>
              <a:rPr lang="en-IE" sz="1100" b="0" i="1" dirty="0">
                <a:latin typeface="+mn-lt"/>
              </a:rPr>
              <a:t>to find out whether the job or career you might like to do in future would really suit you.</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Identity the skills that you need to be able to take these steps.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Take feedback from a selection of groups, recording their responses on the board.</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b="1" i="0" dirty="0">
                <a:latin typeface="+mn-lt"/>
              </a:rPr>
              <a:t>NB</a:t>
            </a:r>
            <a:r>
              <a:rPr lang="en-IE" sz="1100" i="0" dirty="0">
                <a:latin typeface="+mn-lt"/>
              </a:rPr>
              <a:t>: If feedback does not include the following, add them to the list on the board and prompt students to identify the skills needed to take these steps:</a:t>
            </a:r>
          </a:p>
          <a:p>
            <a:pPr marL="171450" lvl="0" indent="-171450" algn="l" rtl="0">
              <a:spcBef>
                <a:spcPts val="0"/>
              </a:spcBef>
              <a:spcAft>
                <a:spcPts val="0"/>
              </a:spcAft>
              <a:buFont typeface="Arial" panose="020B0604020202020204" pitchFamily="34" charset="0"/>
              <a:buChar char="•"/>
            </a:pPr>
            <a:r>
              <a:rPr lang="en-IE" sz="1100" i="0" dirty="0">
                <a:latin typeface="+mn-lt"/>
              </a:rPr>
              <a:t>Research what the job/career entails</a:t>
            </a:r>
          </a:p>
          <a:p>
            <a:pPr marL="171450" lvl="0" indent="-171450" algn="l" rtl="0">
              <a:spcBef>
                <a:spcPts val="0"/>
              </a:spcBef>
              <a:spcAft>
                <a:spcPts val="0"/>
              </a:spcAft>
              <a:buFont typeface="Arial" panose="020B0604020202020204" pitchFamily="34" charset="0"/>
              <a:buChar char="•"/>
            </a:pPr>
            <a:r>
              <a:rPr lang="en-IE" sz="1100" i="0" dirty="0">
                <a:latin typeface="+mn-lt"/>
              </a:rPr>
              <a:t>Find out if there is work for people who are trained to do this job, that is, what are the employment prospects?</a:t>
            </a:r>
          </a:p>
          <a:p>
            <a:pPr marL="171450" lvl="0" indent="-171450" algn="l" rtl="0">
              <a:spcBef>
                <a:spcPts val="0"/>
              </a:spcBef>
              <a:spcAft>
                <a:spcPts val="0"/>
              </a:spcAft>
              <a:buFont typeface="Arial" panose="020B0604020202020204" pitchFamily="34" charset="0"/>
              <a:buChar char="•"/>
            </a:pPr>
            <a:r>
              <a:rPr lang="en-IE" sz="1100" i="0" dirty="0">
                <a:latin typeface="+mn-lt"/>
              </a:rPr>
              <a:t>Research the educational or professional requirements for this job/career and where these can be completed</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60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dirty="0">
                <a:latin typeface="+mn-lt"/>
              </a:rPr>
              <a:t>Teacher notes (1 animation at * Click)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6350" marR="659765" indent="-6350">
              <a:lnSpc>
                <a:spcPct val="105000"/>
              </a:lnSpc>
              <a:spcAft>
                <a:spcPts val="1295"/>
              </a:spcAft>
            </a:pPr>
            <a:r>
              <a:rPr lang="en-GB" sz="1100" i="0" kern="100" dirty="0">
                <a:solidFill>
                  <a:srgbClr val="000000"/>
                </a:solidFill>
                <a:effectLst/>
                <a:latin typeface="+mn-lt"/>
                <a:ea typeface="Arial" panose="020B0604020202020204" pitchFamily="34" charset="0"/>
              </a:rPr>
              <a:t>Depending on your class, you may wish to re-read the Larissa’s case study – Part 1 (Slide 4) and Part 2 (Slide 7). </a:t>
            </a:r>
          </a:p>
          <a:p>
            <a:pPr marL="6350" marR="659765" indent="-6350">
              <a:lnSpc>
                <a:spcPct val="105000"/>
              </a:lnSpc>
              <a:spcAft>
                <a:spcPts val="1295"/>
              </a:spcAft>
            </a:pPr>
            <a:endParaRPr lang="en-GB" sz="1100" i="0"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en-IE" sz="1100" b="0" i="0" dirty="0">
                <a:latin typeface="+mn-lt"/>
              </a:rPr>
              <a:t>Ask for a volunteer to read Larissa’s case study – Part 3 (above). </a:t>
            </a: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endParaRPr lang="en-IE" sz="1100" b="0" i="0"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en-GB" sz="1100" i="1" kern="100" dirty="0">
                <a:solidFill>
                  <a:srgbClr val="000000"/>
                </a:solidFill>
                <a:effectLst/>
                <a:latin typeface="+mn-lt"/>
                <a:ea typeface="Arial" panose="020B0604020202020204" pitchFamily="34" charset="0"/>
              </a:rPr>
              <a:t>Larissa’s job as a primary teacher matches her personal values (the things she thinks are important in life) and for this reason she feels content and satisfied in her work. </a:t>
            </a:r>
            <a:r>
              <a:rPr lang="en-GB" sz="1100" b="0" i="1" dirty="0">
                <a:effectLst/>
                <a:highlight>
                  <a:srgbClr val="FFFFFF"/>
                </a:highlight>
                <a:latin typeface="Libre Franklin" pitchFamily="2" charset="0"/>
              </a:rPr>
              <a:t>It is useful to try to identify your values because these can </a:t>
            </a:r>
            <a:r>
              <a:rPr lang="en-GB" sz="1100" i="1" kern="100" dirty="0">
                <a:solidFill>
                  <a:srgbClr val="000000"/>
                </a:solidFill>
                <a:effectLst/>
                <a:latin typeface="+mn-lt"/>
                <a:ea typeface="Arial" panose="020B0604020202020204" pitchFamily="34" charset="0"/>
              </a:rPr>
              <a:t>help you make good decisions and guide </a:t>
            </a:r>
            <a:r>
              <a:rPr lang="en-GB" sz="1600" b="0" i="1" dirty="0">
                <a:effectLst/>
                <a:highlight>
                  <a:srgbClr val="FFFFFF"/>
                </a:highlight>
                <a:latin typeface="Libre Franklin" pitchFamily="2" charset="0"/>
              </a:rPr>
              <a:t>the way you act towards others. When the things that you do, and the way that you behave, match your values, life is usually good. </a:t>
            </a:r>
            <a:r>
              <a:rPr lang="en-GB" sz="1600" b="0" i="1" dirty="0">
                <a:effectLst/>
                <a:highlight>
                  <a:srgbClr val="EDEDED"/>
                </a:highlight>
                <a:latin typeface="Libre Franklin" pitchFamily="2" charset="0"/>
              </a:rPr>
              <a:t>Values are usually fairly stable, but they may change as you move through life. For example, when you start your career, success – measured by money and status – might be a top priority. But after you have a family, work-life balance may be what you value more.</a:t>
            </a:r>
          </a:p>
          <a:p>
            <a:pPr marL="6350" marR="659765" indent="-6350">
              <a:lnSpc>
                <a:spcPct val="105000"/>
              </a:lnSpc>
              <a:spcAft>
                <a:spcPts val="1295"/>
              </a:spcAft>
            </a:pPr>
            <a:endParaRPr lang="en-GB" sz="1100" i="1"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GB" sz="1100" i="1" kern="100" dirty="0">
                <a:solidFill>
                  <a:srgbClr val="000000"/>
                </a:solidFill>
                <a:effectLst/>
                <a:latin typeface="+mn-lt"/>
                <a:ea typeface="Arial" panose="020B0604020202020204" pitchFamily="34" charset="0"/>
              </a:rPr>
              <a:t>Take a minute on your own to think about the values that are important in your life. Jot down the words that pop into your mind.</a:t>
            </a:r>
          </a:p>
          <a:p>
            <a:pPr marL="6350" marR="659765" indent="-6350">
              <a:lnSpc>
                <a:spcPct val="105000"/>
              </a:lnSpc>
              <a:spcAft>
                <a:spcPts val="1295"/>
              </a:spcAft>
            </a:pPr>
            <a:endParaRPr lang="en-GB" sz="1100" i="1"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GB" sz="1100" i="0" kern="100" dirty="0">
                <a:solidFill>
                  <a:srgbClr val="000000"/>
                </a:solidFill>
                <a:effectLst/>
                <a:latin typeface="+mn-lt"/>
                <a:ea typeface="Arial" panose="020B0604020202020204" pitchFamily="34" charset="0"/>
              </a:rPr>
              <a:t>Facilitate a whole class discussion, using the following as a prompt:</a:t>
            </a:r>
          </a:p>
          <a:p>
            <a:pPr marL="6350" marR="659765" indent="-6350">
              <a:lnSpc>
                <a:spcPct val="105000"/>
              </a:lnSpc>
              <a:spcAft>
                <a:spcPts val="1295"/>
              </a:spcAft>
            </a:pPr>
            <a:r>
              <a:rPr lang="en-GB" sz="1100" i="1" kern="100" dirty="0">
                <a:solidFill>
                  <a:srgbClr val="000000"/>
                </a:solidFill>
                <a:effectLst/>
                <a:latin typeface="+mn-lt"/>
                <a:ea typeface="Arial" panose="020B0604020202020204" pitchFamily="34" charset="0"/>
              </a:rPr>
              <a:t>Ken Robinson, who we met earlier in this unit (Activity 1), said ‘</a:t>
            </a:r>
            <a:r>
              <a:rPr kumimoji="0" lang="en-GB" sz="1100" b="0" i="1"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What you do for yourself dies with you… What you do for others’ lives on forever’. </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kumimoji="0" lang="en-GB" sz="1100" b="0" i="1"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What value(s) does this quote suggest? </a:t>
            </a:r>
            <a:r>
              <a:rPr kumimoji="0" lang="en-GB" sz="11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[Possible answers: altruism, care for others, compassion, service, selflessness] </a:t>
            </a:r>
          </a:p>
          <a:p>
            <a:pPr marL="171450" marR="659765" indent="-171450">
              <a:lnSpc>
                <a:spcPct val="105000"/>
              </a:lnSpc>
              <a:spcAft>
                <a:spcPts val="1295"/>
              </a:spcAft>
              <a:buFont typeface="Arial" panose="020B0604020202020204" pitchFamily="34" charset="0"/>
              <a:buChar char="•"/>
            </a:pPr>
            <a:r>
              <a:rPr kumimoji="0" lang="en-GB" sz="1100" b="0" i="1"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Do you think that Larissa would agree with this quote? Why? Why not?</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kumimoji="0" lang="en-GB" sz="1100" b="0" i="1"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Do you agree with this quote? Why? Why not?</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kumimoji="0" lang="en-GB" sz="1100" b="0" i="1"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Does your answer to the last question tell you anything about the type of job/career that might suit you?</a:t>
            </a:r>
          </a:p>
          <a:p>
            <a:pPr marL="6350" marR="659765" indent="-6350">
              <a:lnSpc>
                <a:spcPct val="105000"/>
              </a:lnSpc>
              <a:spcAft>
                <a:spcPts val="1295"/>
              </a:spcAft>
            </a:pPr>
            <a:endParaRPr kumimoji="0" lang="en-GB" sz="11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2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 </a:t>
            </a:r>
            <a:r>
              <a:rPr lang="en-IE" sz="1100" b="1" dirty="0">
                <a:latin typeface="+mn-lt"/>
              </a:rPr>
              <a:t>(internet required for this activity) (1 animation at * Click)</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altLang="en-US" sz="1100" b="0" i="0" dirty="0">
                <a:solidFill>
                  <a:schemeClr val="tx1"/>
                </a:solidFill>
                <a:latin typeface="+mn-lt"/>
              </a:rPr>
              <a:t>Depending in the availability of devices, divide the class into pairs or small groups.</a:t>
            </a:r>
          </a:p>
          <a:p>
            <a:pPr marL="0" lvl="0" indent="0" algn="l" rtl="0">
              <a:spcBef>
                <a:spcPts val="0"/>
              </a:spcBef>
              <a:spcAft>
                <a:spcPts val="0"/>
              </a:spcAft>
              <a:buNone/>
            </a:pPr>
            <a:endParaRPr lang="en-IE" altLang="en-US" sz="1100" b="0" i="0" dirty="0">
              <a:solidFill>
                <a:schemeClr val="tx1"/>
              </a:solidFill>
              <a:latin typeface="+mn-lt"/>
            </a:endParaRPr>
          </a:p>
          <a:p>
            <a:pPr marL="0" lvl="0" indent="0" algn="l" rtl="0">
              <a:spcBef>
                <a:spcPts val="0"/>
              </a:spcBef>
              <a:spcAft>
                <a:spcPts val="0"/>
              </a:spcAft>
              <a:buNone/>
            </a:pPr>
            <a:r>
              <a:rPr lang="en-IE" altLang="en-US" sz="1100" b="0" i="1" dirty="0">
                <a:solidFill>
                  <a:schemeClr val="tx1"/>
                </a:solidFill>
                <a:latin typeface="+mn-lt"/>
              </a:rPr>
              <a:t>We’re going to do some online research that will help us to understand what different jobs/careers entail and find out whether there are currently employment prospects for people who are trained to do these jobs/careers. </a:t>
            </a:r>
          </a:p>
          <a:p>
            <a:pPr marL="0" lvl="0" indent="0" algn="l" rtl="0">
              <a:spcBef>
                <a:spcPts val="0"/>
              </a:spcBef>
              <a:spcAft>
                <a:spcPts val="0"/>
              </a:spcAft>
              <a:buNone/>
            </a:pPr>
            <a:endParaRPr lang="en-IE" sz="1100" b="0" i="0" dirty="0">
              <a:solidFill>
                <a:schemeClr val="tx1"/>
              </a:solidFill>
              <a:effectLst/>
              <a:latin typeface="+mn-lt"/>
              <a:ea typeface="Aptos" panose="020B0004020202020204" pitchFamily="34" charset="0"/>
              <a:cs typeface="Arial" panose="020B0604020202020204" pitchFamily="34" charset="0"/>
            </a:endParaRPr>
          </a:p>
          <a:p>
            <a:pPr marL="0" lvl="0" indent="0" algn="l" rtl="0">
              <a:spcBef>
                <a:spcPts val="0"/>
              </a:spcBef>
              <a:spcAft>
                <a:spcPts val="0"/>
              </a:spcAft>
              <a:buNone/>
            </a:pPr>
            <a:r>
              <a:rPr lang="en-IE" sz="1100" b="0" i="1" dirty="0">
                <a:solidFill>
                  <a:schemeClr val="tx1"/>
                </a:solidFill>
                <a:effectLst/>
                <a:latin typeface="+mn-lt"/>
                <a:ea typeface="Aptos" panose="020B0004020202020204" pitchFamily="34" charset="0"/>
                <a:cs typeface="Arial" panose="020B0604020202020204" pitchFamily="34" charset="0"/>
              </a:rPr>
              <a:t>In your pair/group:</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effectLst/>
                <a:latin typeface="+mn-lt"/>
                <a:ea typeface="Aptos" panose="020B0004020202020204" pitchFamily="34" charset="0"/>
                <a:cs typeface="Arial" panose="020B0604020202020204" pitchFamily="34" charset="0"/>
              </a:rPr>
              <a:t>Discuss the job/career you are most interested in doing in future. If you are not sure, pick a job/career you are familiar with, like teaching. Make a list of the jobs/careers that you discuss. </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effectLst/>
                <a:latin typeface="+mn-lt"/>
                <a:ea typeface="Aptos" panose="020B0004020202020204" pitchFamily="34" charset="0"/>
                <a:cs typeface="Arial" panose="020B0604020202020204" pitchFamily="34" charset="0"/>
              </a:rPr>
              <a:t>Access the Career &amp; Industry Sectors page on the CareersPortal.ie website </a:t>
            </a:r>
            <a:r>
              <a:rPr lang="en-IE" sz="1100" b="0" i="0" dirty="0">
                <a:solidFill>
                  <a:schemeClr val="tx1"/>
                </a:solidFill>
                <a:effectLst/>
                <a:latin typeface="+mn-lt"/>
                <a:ea typeface="Aptos" panose="020B0004020202020204" pitchFamily="34" charset="0"/>
                <a:cs typeface="Arial" panose="020B0604020202020204" pitchFamily="34" charset="0"/>
              </a:rPr>
              <a:t>(</a:t>
            </a:r>
            <a:r>
              <a:rPr lang="en-GB" sz="1100" u="sng" dirty="0">
                <a:solidFill>
                  <a:srgbClr val="0000FF"/>
                </a:solidFill>
                <a:effectLst/>
                <a:latin typeface="Aptos" panose="020B0004020202020204" pitchFamily="34" charset="0"/>
                <a:ea typeface="Aptos" panose="020B0004020202020204" pitchFamily="34" charset="0"/>
                <a:cs typeface="Arial" panose="020B0604020202020204" pitchFamily="34" charset="0"/>
                <a:hlinkClick r:id="rId3"/>
              </a:rPr>
              <a:t>Career &amp; Industry Sectors | CareersPortal.ie</a:t>
            </a:r>
            <a:r>
              <a:rPr lang="en-GB" sz="1100" u="sng" dirty="0">
                <a:solidFill>
                  <a:srgbClr val="0000FF"/>
                </a:solidFill>
                <a:effectLst/>
                <a:latin typeface="Aptos" panose="020B0004020202020204" pitchFamily="34" charset="0"/>
                <a:ea typeface="Aptos" panose="020B0004020202020204" pitchFamily="34" charset="0"/>
                <a:cs typeface="Arial" panose="020B0604020202020204" pitchFamily="34" charset="0"/>
              </a:rPr>
              <a:t>)</a:t>
            </a:r>
          </a:p>
          <a:p>
            <a:pPr marL="171450" lvl="0" indent="-171450" algn="l" rtl="0">
              <a:spcBef>
                <a:spcPts val="0"/>
              </a:spcBef>
              <a:spcAft>
                <a:spcPts val="0"/>
              </a:spcAft>
              <a:buFont typeface="Arial" panose="020B0604020202020204" pitchFamily="34" charset="0"/>
              <a:buChar char="•"/>
            </a:pPr>
            <a:r>
              <a:rPr lang="en-GB" sz="1100" b="0" i="1" u="none" dirty="0">
                <a:solidFill>
                  <a:srgbClr val="0000FF"/>
                </a:solidFill>
                <a:effectLst/>
                <a:latin typeface="Aptos" panose="020B0004020202020204" pitchFamily="34" charset="0"/>
                <a:ea typeface="Aptos" panose="020B0004020202020204" pitchFamily="34" charset="0"/>
                <a:cs typeface="Arial" panose="020B0604020202020204" pitchFamily="34" charset="0"/>
              </a:rPr>
              <a:t>Match the jobs/careers in your list to the correct sector, e.g. a primary or secondary teacher would come under ‘Government, Law and Education’ in ‘Education and Teaching’. </a:t>
            </a:r>
          </a:p>
          <a:p>
            <a:pPr marL="171450" lvl="0" indent="-171450" algn="l" rtl="0">
              <a:spcBef>
                <a:spcPts val="0"/>
              </a:spcBef>
              <a:spcAft>
                <a:spcPts val="0"/>
              </a:spcAft>
              <a:buFont typeface="Arial" panose="020B0604020202020204" pitchFamily="34" charset="0"/>
              <a:buChar char="•"/>
            </a:pPr>
            <a:r>
              <a:rPr lang="en-GB" sz="1100" b="0" i="1" u="none" dirty="0">
                <a:solidFill>
                  <a:srgbClr val="0000FF"/>
                </a:solidFill>
                <a:effectLst/>
                <a:latin typeface="Aptos" panose="020B0004020202020204" pitchFamily="34" charset="0"/>
                <a:ea typeface="Aptos" panose="020B0004020202020204" pitchFamily="34" charset="0"/>
                <a:cs typeface="Arial" panose="020B0604020202020204" pitchFamily="34" charset="0"/>
              </a:rPr>
              <a:t>For each job/career, read the sector information, noting down any interesting details or any questions you might have. </a:t>
            </a:r>
          </a:p>
          <a:p>
            <a:pPr marL="0" lvl="0" indent="0" algn="l" rtl="0">
              <a:spcBef>
                <a:spcPts val="0"/>
              </a:spcBef>
              <a:spcAft>
                <a:spcPts val="0"/>
              </a:spcAft>
              <a:buNone/>
            </a:pPr>
            <a:endParaRPr lang="en-IE" sz="1100" b="0" i="1" u="none" dirty="0">
              <a:solidFill>
                <a:schemeClr val="tx1"/>
              </a:solidFill>
              <a:effectLst/>
              <a:latin typeface="+mn-lt"/>
              <a:ea typeface="Aptos" panose="020B0004020202020204" pitchFamily="34" charset="0"/>
              <a:cs typeface="Arial" panose="020B0604020202020204" pitchFamily="34" charset="0"/>
            </a:endParaRPr>
          </a:p>
          <a:p>
            <a:pPr marL="0" lvl="0" indent="0" algn="l" rtl="0">
              <a:spcBef>
                <a:spcPts val="0"/>
              </a:spcBef>
              <a:spcAft>
                <a:spcPts val="0"/>
              </a:spcAft>
              <a:buNone/>
            </a:pPr>
            <a:r>
              <a:rPr lang="en-GB" sz="1800" dirty="0">
                <a:effectLst/>
                <a:latin typeface="Aptos" panose="020B0004020202020204" pitchFamily="34" charset="0"/>
                <a:ea typeface="Aptos" panose="020B0004020202020204" pitchFamily="34" charset="0"/>
                <a:cs typeface="Arial" panose="020B0604020202020204" pitchFamily="34" charset="0"/>
              </a:rPr>
              <a:t>Take feedback from a selection of pairs/groups, checking that they have correctly matched jobs/careers with sectors and answering any questions that they have noted.</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en-GB" sz="1800" dirty="0">
                <a:effectLst/>
                <a:latin typeface="Aptos" panose="020B0004020202020204" pitchFamily="34" charset="0"/>
                <a:ea typeface="Aptos" panose="020B0004020202020204" pitchFamily="34" charset="0"/>
                <a:cs typeface="Arial" panose="020B0604020202020204" pitchFamily="34" charset="0"/>
              </a:rPr>
              <a:t>Number the pairs/groups – 1, 2 or 3</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en-GB" sz="1800" dirty="0">
                <a:effectLst/>
                <a:latin typeface="Aptos" panose="020B0004020202020204" pitchFamily="34" charset="0"/>
                <a:ea typeface="Aptos" panose="020B0004020202020204" pitchFamily="34" charset="0"/>
                <a:cs typeface="Arial" panose="020B0604020202020204" pitchFamily="34" charset="0"/>
              </a:rPr>
              <a:t>Work together in your pair/group to choose 1-2 of the jobs/careers on your list to focus on.</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en-GB" sz="1800" i="1" dirty="0">
                <a:effectLst/>
                <a:latin typeface="Aptos" panose="020B0004020202020204" pitchFamily="34" charset="0"/>
                <a:ea typeface="Aptos" panose="020B0004020202020204" pitchFamily="34" charset="0"/>
                <a:cs typeface="Arial" panose="020B0604020202020204" pitchFamily="34" charset="0"/>
              </a:rPr>
              <a:t>Pairs/groups # 1 are going to investigate employment prospects on JobsIreland.ie</a:t>
            </a:r>
          </a:p>
          <a:p>
            <a:pPr marL="0" lvl="0" indent="0" algn="l" rtl="0">
              <a:spcBef>
                <a:spcPts val="0"/>
              </a:spcBef>
              <a:spcAft>
                <a:spcPts val="0"/>
              </a:spcAft>
              <a:buNone/>
            </a:pPr>
            <a:r>
              <a:rPr lang="en-GB" sz="1800" i="1" dirty="0">
                <a:effectLst/>
                <a:latin typeface="Aptos" panose="020B0004020202020204" pitchFamily="34" charset="0"/>
                <a:ea typeface="Aptos" panose="020B0004020202020204" pitchFamily="34" charset="0"/>
                <a:cs typeface="Arial" panose="020B0604020202020204" pitchFamily="34" charset="0"/>
              </a:rPr>
              <a:t>Pairs/groups # 2 are going to look at IrishJobs.ie</a:t>
            </a:r>
          </a:p>
          <a:p>
            <a:pPr marL="0" lvl="0" indent="0" algn="l" rtl="0">
              <a:spcBef>
                <a:spcPts val="0"/>
              </a:spcBef>
              <a:spcAft>
                <a:spcPts val="0"/>
              </a:spcAft>
              <a:buNone/>
            </a:pPr>
            <a:r>
              <a:rPr lang="en-GB" sz="1800" i="1" dirty="0">
                <a:effectLst/>
                <a:latin typeface="Aptos" panose="020B0004020202020204" pitchFamily="34" charset="0"/>
                <a:ea typeface="Aptos" panose="020B0004020202020204" pitchFamily="34" charset="0"/>
                <a:cs typeface="Arial" panose="020B0604020202020204" pitchFamily="34" charset="0"/>
              </a:rPr>
              <a:t>Pairs/groups # 3 are going to explore Publicjobs.ie. </a:t>
            </a:r>
          </a:p>
          <a:p>
            <a:pPr marL="0" lvl="0" indent="0" algn="l" rtl="0">
              <a:spcBef>
                <a:spcPts val="0"/>
              </a:spcBef>
              <a:spcAft>
                <a:spcPts val="0"/>
              </a:spcAft>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b="1" i="0" dirty="0">
                <a:latin typeface="+mn-lt"/>
              </a:rPr>
              <a:t>* Click </a:t>
            </a:r>
            <a:r>
              <a:rPr lang="en-IE" sz="1800" i="0" dirty="0">
                <a:latin typeface="+mn-lt"/>
              </a:rPr>
              <a:t>to show the search categories for JobsIreland.ie</a:t>
            </a:r>
          </a:p>
          <a:p>
            <a:pPr marL="0" lvl="0" indent="0" algn="l" rtl="0">
              <a:spcBef>
                <a:spcPts val="0"/>
              </a:spcBef>
              <a:spcAft>
                <a:spcPts val="0"/>
              </a:spcAft>
              <a:buNone/>
            </a:pPr>
            <a:endParaRPr lang="en-IE" sz="1800" b="1" dirty="0">
              <a:solidFill>
                <a:schemeClr val="tx1"/>
              </a:solidFill>
              <a:latin typeface="+mn-lt"/>
            </a:endParaRPr>
          </a:p>
          <a:p>
            <a:pPr marL="0" lvl="0" indent="0" algn="l" rtl="0">
              <a:spcBef>
                <a:spcPts val="0"/>
              </a:spcBef>
              <a:spcAft>
                <a:spcPts val="0"/>
              </a:spcAft>
              <a:buNone/>
            </a:pPr>
            <a:r>
              <a:rPr lang="en-GB" sz="1800" i="1" dirty="0">
                <a:effectLst/>
                <a:latin typeface="Aptos" panose="020B0004020202020204" pitchFamily="34" charset="0"/>
                <a:ea typeface="Aptos" panose="020B0004020202020204" pitchFamily="34" charset="0"/>
                <a:cs typeface="Arial" panose="020B0604020202020204" pitchFamily="34" charset="0"/>
              </a:rPr>
              <a:t>Pairs/groups #1 should search for ‘all jobs’ (working arrangement category) at ‘entry level’ (career level). Choose the sector based on those that match the 1-2 of jobs/careers you have agreed to focus on.</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b="1" i="0" dirty="0">
                <a:latin typeface="+mn-lt"/>
              </a:rPr>
              <a:t>* Click </a:t>
            </a:r>
            <a:r>
              <a:rPr lang="en-IE" sz="1800" i="0" dirty="0">
                <a:latin typeface="+mn-lt"/>
              </a:rPr>
              <a:t>to show the search categories for IrishJobs.ie</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en-GB" sz="1800" i="1" dirty="0">
                <a:effectLst/>
                <a:latin typeface="Aptos" panose="020B0004020202020204" pitchFamily="34" charset="0"/>
                <a:ea typeface="Aptos" panose="020B0004020202020204" pitchFamily="34" charset="0"/>
                <a:cs typeface="Arial" panose="020B0604020202020204" pitchFamily="34" charset="0"/>
              </a:rPr>
              <a:t>Pairs/groups #2 should search using your 1-2 job/career (Job title, skill or company). Pick the location based on our current location or where in Ireland you might like to work.</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b="1" i="0" dirty="0">
                <a:latin typeface="+mn-lt"/>
              </a:rPr>
              <a:t>* Click </a:t>
            </a:r>
            <a:r>
              <a:rPr lang="en-IE" sz="1800" i="0" dirty="0">
                <a:latin typeface="+mn-lt"/>
              </a:rPr>
              <a:t>to show the search categories for Publicjobs.ie</a:t>
            </a:r>
          </a:p>
          <a:p>
            <a:pPr marL="0" lvl="0" indent="0" algn="l" rtl="0">
              <a:spcBef>
                <a:spcPts val="0"/>
              </a:spcBef>
              <a:spcAft>
                <a:spcPts val="0"/>
              </a:spcAft>
              <a:buNone/>
            </a:pPr>
            <a:endParaRPr lang="en-GB" sz="1800" i="1"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r>
              <a:rPr lang="en-GB" sz="1800" i="1" dirty="0">
                <a:effectLst/>
                <a:latin typeface="Aptos" panose="020B0004020202020204" pitchFamily="34" charset="0"/>
                <a:ea typeface="Aptos" panose="020B0004020202020204" pitchFamily="34" charset="0"/>
                <a:cs typeface="Arial" panose="020B0604020202020204" pitchFamily="34" charset="0"/>
              </a:rPr>
              <a:t>Pairs/groups #3 should search by sector (called category on this website) and preferred counties in Ireland.</a:t>
            </a:r>
          </a:p>
          <a:p>
            <a:pPr marL="6350" marR="659765" indent="-6350">
              <a:lnSpc>
                <a:spcPct val="105000"/>
              </a:lnSpc>
              <a:spcAft>
                <a:spcPts val="1295"/>
              </a:spcAft>
            </a:pPr>
            <a:endParaRPr lang="en-GB" sz="1100" b="1" i="0"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GB" sz="1100" b="0" i="1" kern="100" dirty="0">
                <a:solidFill>
                  <a:srgbClr val="000000"/>
                </a:solidFill>
                <a:effectLst/>
                <a:latin typeface="+mn-lt"/>
                <a:ea typeface="Arial" panose="020B0604020202020204" pitchFamily="34" charset="0"/>
              </a:rPr>
              <a:t>In each pair/group, one person should do the searching, and another should take on the role of notetaker. You can take turns.</a:t>
            </a:r>
          </a:p>
          <a:p>
            <a:pPr marL="6350" marR="659765" indent="-6350">
              <a:lnSpc>
                <a:spcPct val="105000"/>
              </a:lnSpc>
              <a:spcAft>
                <a:spcPts val="1295"/>
              </a:spcAft>
            </a:pPr>
            <a:endParaRPr lang="en-GB" sz="1100" b="0" i="1"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GB" sz="1100" b="0" i="1" kern="100" dirty="0">
                <a:solidFill>
                  <a:srgbClr val="000000"/>
                </a:solidFill>
                <a:effectLst/>
                <a:latin typeface="+mn-lt"/>
                <a:ea typeface="Arial" panose="020B0604020202020204" pitchFamily="34" charset="0"/>
              </a:rPr>
              <a:t>When you see a job that interests you, keep following the links until you could to the detailed information. Look for headings like job or role description, key responsibilities, requirements…any heading that gives good information about what the job/career is about.</a:t>
            </a:r>
          </a:p>
          <a:p>
            <a:pPr marL="6350" marR="659765" indent="-6350">
              <a:lnSpc>
                <a:spcPct val="105000"/>
              </a:lnSpc>
              <a:spcAft>
                <a:spcPts val="1295"/>
              </a:spcAft>
            </a:pPr>
            <a:endParaRPr lang="en-GB" sz="1100" b="0" i="1" kern="100" dirty="0">
              <a:solidFill>
                <a:srgbClr val="000000"/>
              </a:solidFill>
              <a:effectLst/>
              <a:latin typeface="+mn-lt"/>
              <a:ea typeface="Arial" panose="020B0604020202020204" pitchFamily="34" charset="0"/>
            </a:endParaRPr>
          </a:p>
          <a:p>
            <a:pPr marL="6350" marR="659765" lvl="0" indent="-6350" algn="l" defTabSz="914400" rtl="0" eaLnBrk="1" fontAlgn="auto" latinLnBrk="0" hangingPunct="1">
              <a:lnSpc>
                <a:spcPct val="105000"/>
              </a:lnSpc>
              <a:spcBef>
                <a:spcPts val="0"/>
              </a:spcBef>
              <a:spcAft>
                <a:spcPts val="1295"/>
              </a:spcAft>
              <a:buClr>
                <a:srgbClr val="000000"/>
              </a:buClr>
              <a:buSzPts val="1400"/>
              <a:buFont typeface="Arial"/>
              <a:buNone/>
              <a:tabLst/>
              <a:defRPr/>
            </a:pPr>
            <a:r>
              <a:rPr lang="en-GB" sz="1100" b="0" i="1" kern="100" dirty="0">
                <a:solidFill>
                  <a:srgbClr val="000000"/>
                </a:solidFill>
                <a:effectLst/>
                <a:latin typeface="+mn-lt"/>
                <a:ea typeface="Arial" panose="020B0604020202020204" pitchFamily="34" charset="0"/>
              </a:rPr>
              <a:t>Based on the information your find, discuss whether each job/career would give you job satisfaction. Does it match your personal values? Would you be happy with the work/life balance that would come with this job/career.</a:t>
            </a:r>
          </a:p>
          <a:p>
            <a:pPr marL="6350" marR="659765" indent="-6350">
              <a:lnSpc>
                <a:spcPct val="105000"/>
              </a:lnSpc>
              <a:spcAft>
                <a:spcPts val="1295"/>
              </a:spcAft>
            </a:pPr>
            <a:endParaRPr lang="en-GB" sz="1100" b="0" i="1"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GB" sz="1100" b="0" i="0" kern="100" dirty="0">
                <a:solidFill>
                  <a:srgbClr val="000000"/>
                </a:solidFill>
                <a:effectLst/>
                <a:latin typeface="+mn-lt"/>
                <a:ea typeface="Arial" panose="020B0604020202020204" pitchFamily="34" charset="0"/>
              </a:rPr>
              <a:t>Take feedback from a selection of pairs/groups.</a:t>
            </a:r>
          </a:p>
          <a:p>
            <a:pPr marL="6350" marR="659765" indent="-6350">
              <a:lnSpc>
                <a:spcPct val="105000"/>
              </a:lnSpc>
              <a:spcAft>
                <a:spcPts val="1295"/>
              </a:spcAft>
            </a:pPr>
            <a:endParaRPr lang="en-GB" sz="1100" b="0" i="0" kern="100" dirty="0">
              <a:solidFill>
                <a:srgbClr val="000000"/>
              </a:solidFill>
              <a:effectLst/>
              <a:latin typeface="+mn-lt"/>
              <a:ea typeface="Arial" panose="020B0604020202020204" pitchFamily="34" charset="0"/>
            </a:endParaRPr>
          </a:p>
          <a:p>
            <a:pPr marL="6350" marR="659765" indent="-6350">
              <a:lnSpc>
                <a:spcPct val="105000"/>
              </a:lnSpc>
              <a:spcAft>
                <a:spcPts val="1295"/>
              </a:spcAft>
            </a:pPr>
            <a:r>
              <a:rPr lang="en-GB" sz="1100" b="0" i="0" kern="100" dirty="0">
                <a:solidFill>
                  <a:srgbClr val="000000"/>
                </a:solidFill>
                <a:effectLst/>
                <a:latin typeface="+mn-lt"/>
                <a:ea typeface="Arial" panose="020B0604020202020204" pitchFamily="34" charset="0"/>
              </a:rPr>
              <a:t>Facilitate a whole class discussion, using the following prompt questions:</a:t>
            </a:r>
          </a:p>
          <a:p>
            <a:pPr marL="171450" marR="659765" lvl="0" indent="-171450" algn="l" defTabSz="914400" rtl="0" eaLnBrk="1" fontAlgn="auto" latinLnBrk="0" hangingPunct="1">
              <a:lnSpc>
                <a:spcPct val="105000"/>
              </a:lnSpc>
              <a:spcBef>
                <a:spcPts val="0"/>
              </a:spcBef>
              <a:spcAft>
                <a:spcPts val="1295"/>
              </a:spcAft>
              <a:buClr>
                <a:srgbClr val="000000"/>
              </a:buClr>
              <a:buSzPts val="1400"/>
              <a:buFont typeface="Arial" panose="020B0604020202020204" pitchFamily="34" charset="0"/>
              <a:buChar char="•"/>
              <a:tabLst/>
              <a:defRPr/>
            </a:pPr>
            <a:r>
              <a:rPr lang="en-GB" sz="1100" b="0" i="1" kern="100" dirty="0">
                <a:solidFill>
                  <a:srgbClr val="000000"/>
                </a:solidFill>
                <a:effectLst/>
                <a:latin typeface="+mn-lt"/>
                <a:ea typeface="Arial" panose="020B0604020202020204" pitchFamily="34" charset="0"/>
              </a:rPr>
              <a:t>What kind of skills do you need to search for employment on these websites?</a:t>
            </a:r>
          </a:p>
          <a:p>
            <a:pPr marL="171450" marR="659765" indent="-171450">
              <a:lnSpc>
                <a:spcPct val="105000"/>
              </a:lnSpc>
              <a:spcAft>
                <a:spcPts val="1295"/>
              </a:spcAft>
              <a:buFont typeface="Arial" panose="020B0604020202020204" pitchFamily="34" charset="0"/>
              <a:buChar char="•"/>
            </a:pPr>
            <a:r>
              <a:rPr lang="en-GB" sz="1100" b="0" i="1" kern="100" dirty="0">
                <a:solidFill>
                  <a:srgbClr val="000000"/>
                </a:solidFill>
                <a:effectLst/>
                <a:latin typeface="+mn-lt"/>
                <a:ea typeface="Arial" panose="020B0604020202020204" pitchFamily="34" charset="0"/>
              </a:rPr>
              <a:t>Did you like doing this activity? Why? Why not?</a:t>
            </a:r>
          </a:p>
          <a:p>
            <a:pPr marL="171450" marR="659765" indent="-171450">
              <a:lnSpc>
                <a:spcPct val="105000"/>
              </a:lnSpc>
              <a:spcAft>
                <a:spcPts val="1295"/>
              </a:spcAft>
              <a:buFont typeface="Arial" panose="020B0604020202020204" pitchFamily="34" charset="0"/>
              <a:buChar char="•"/>
            </a:pPr>
            <a:r>
              <a:rPr lang="en-GB" sz="1100" b="0" i="1" kern="100" dirty="0">
                <a:solidFill>
                  <a:srgbClr val="000000"/>
                </a:solidFill>
                <a:effectLst/>
                <a:latin typeface="+mn-lt"/>
                <a:ea typeface="Arial" panose="020B0604020202020204" pitchFamily="34" charset="0"/>
              </a:rPr>
              <a:t>Did you find it difficult? How so?</a:t>
            </a:r>
          </a:p>
          <a:p>
            <a:pPr marL="171450" marR="659765" indent="-171450">
              <a:lnSpc>
                <a:spcPct val="105000"/>
              </a:lnSpc>
              <a:spcAft>
                <a:spcPts val="1295"/>
              </a:spcAft>
              <a:buFont typeface="Arial" panose="020B0604020202020204" pitchFamily="34" charset="0"/>
              <a:buChar char="•"/>
            </a:pPr>
            <a:r>
              <a:rPr lang="en-GB" sz="1100" b="0" i="1" kern="100" dirty="0">
                <a:solidFill>
                  <a:srgbClr val="000000"/>
                </a:solidFill>
                <a:effectLst/>
                <a:latin typeface="+mn-lt"/>
                <a:ea typeface="Arial" panose="020B0604020202020204" pitchFamily="34" charset="0"/>
              </a:rPr>
              <a:t>What advice would you give another young person if they were thinking about searching on these websites?</a:t>
            </a:r>
          </a:p>
          <a:p>
            <a:pPr marL="171450" marR="659765" indent="-171450">
              <a:lnSpc>
                <a:spcPct val="105000"/>
              </a:lnSpc>
              <a:spcAft>
                <a:spcPts val="1295"/>
              </a:spcAft>
              <a:buFont typeface="Arial" panose="020B0604020202020204" pitchFamily="34" charset="0"/>
              <a:buChar char="•"/>
            </a:pPr>
            <a:r>
              <a:rPr lang="en-GB" sz="1100" b="0" i="1" kern="100" dirty="0">
                <a:solidFill>
                  <a:srgbClr val="000000"/>
                </a:solidFill>
                <a:effectLst/>
                <a:latin typeface="+mn-lt"/>
                <a:ea typeface="Arial" panose="020B0604020202020204" pitchFamily="34" charset="0"/>
              </a:rPr>
              <a:t>Will you use these websites again? Why? Why not?</a:t>
            </a:r>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866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16.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31.png"/><Relationship Id="rId4"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536CC2AE-08C1-C8BD-60F1-76255532EF7F}"/>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B28198A5-D993-EA68-A5B3-30BAE0A64C9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9180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49957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62536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97789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8051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03782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53343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439728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552696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28041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3500699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775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7"/>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8"/>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6"/>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spTree>
    <p:extLst>
      <p:ext uri="{BB962C8B-B14F-4D97-AF65-F5344CB8AC3E}">
        <p14:creationId xmlns:p14="http://schemas.microsoft.com/office/powerpoint/2010/main" val="120642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393821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7"/>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8"/>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6"/>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7"/>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8"/>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spTree>
    <p:extLst>
      <p:ext uri="{BB962C8B-B14F-4D97-AF65-F5344CB8AC3E}">
        <p14:creationId xmlns:p14="http://schemas.microsoft.com/office/powerpoint/2010/main" val="2755660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1090016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041208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25432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8/14/2024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87969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 materials</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0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extLst>
      <p:ext uri="{BB962C8B-B14F-4D97-AF65-F5344CB8AC3E}">
        <p14:creationId xmlns:p14="http://schemas.microsoft.com/office/powerpoint/2010/main" val="2862797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7372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8583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02697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extLst>
      <p:ext uri="{BB962C8B-B14F-4D97-AF65-F5344CB8AC3E}">
        <p14:creationId xmlns:p14="http://schemas.microsoft.com/office/powerpoint/2010/main" val="4022709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bg>
      <p:bgPr>
        <a:solidFill>
          <a:srgbClr val="9C3FD8"/>
        </a:solidFill>
        <a:effectLst/>
      </p:bgPr>
    </p:bg>
    <p:spTree>
      <p:nvGrpSpPr>
        <p:cNvPr id="1" name="Shape 93"/>
        <p:cNvGrpSpPr/>
        <p:nvPr/>
      </p:nvGrpSpPr>
      <p:grpSpPr>
        <a:xfrm>
          <a:off x="0" y="0"/>
          <a:ext cx="0" cy="0"/>
          <a:chOff x="0" y="0"/>
          <a:chExt cx="0" cy="0"/>
        </a:xfrm>
      </p:grpSpPr>
      <p:pic>
        <p:nvPicPr>
          <p:cNvPr id="94" name="Google Shape;94;p41" descr="Shape, square&#10;&#10;Description automatically generated"/>
          <p:cNvPicPr preferRelativeResize="0"/>
          <p:nvPr/>
        </p:nvPicPr>
        <p:blipFill rotWithShape="1">
          <a:blip r:embed="rId2">
            <a:alphaModFix/>
          </a:blip>
          <a:srcRect/>
          <a:stretch/>
        </p:blipFill>
        <p:spPr>
          <a:xfrm>
            <a:off x="356287" y="1996923"/>
            <a:ext cx="2568137" cy="3791955"/>
          </a:xfrm>
          <a:prstGeom prst="rect">
            <a:avLst/>
          </a:prstGeom>
          <a:noFill/>
          <a:ln>
            <a:noFill/>
          </a:ln>
        </p:spPr>
      </p:pic>
      <p:pic>
        <p:nvPicPr>
          <p:cNvPr id="97" name="Google Shape;97;p41"/>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98" name="Google Shape;98;p4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1"/>
          <p:cNvSpPr txBox="1">
            <a:spLocks noGrp="1"/>
          </p:cNvSpPr>
          <p:nvPr>
            <p:ph type="body" idx="1"/>
          </p:nvPr>
        </p:nvSpPr>
        <p:spPr>
          <a:xfrm>
            <a:off x="645236" y="2361462"/>
            <a:ext cx="1990237" cy="3150162"/>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100" name="Google Shape;100;p41"/>
          <p:cNvPicPr preferRelativeResize="0"/>
          <p:nvPr/>
        </p:nvPicPr>
        <p:blipFill rotWithShape="1">
          <a:blip r:embed="rId4">
            <a:alphaModFix/>
          </a:blip>
          <a:srcRect/>
          <a:stretch/>
        </p:blipFill>
        <p:spPr>
          <a:xfrm>
            <a:off x="1040538" y="1304069"/>
            <a:ext cx="1248019" cy="927100"/>
          </a:xfrm>
          <a:prstGeom prst="rect">
            <a:avLst/>
          </a:prstGeom>
          <a:noFill/>
          <a:ln>
            <a:noFill/>
          </a:ln>
        </p:spPr>
      </p:pic>
      <p:pic>
        <p:nvPicPr>
          <p:cNvPr id="102" name="Google Shape;102;p41"/>
          <p:cNvPicPr preferRelativeResize="0"/>
          <p:nvPr/>
        </p:nvPicPr>
        <p:blipFill rotWithShape="1">
          <a:blip r:embed="rId5">
            <a:alphaModFix/>
          </a:blip>
          <a:srcRect/>
          <a:stretch/>
        </p:blipFill>
        <p:spPr>
          <a:xfrm>
            <a:off x="3104607" y="1977081"/>
            <a:ext cx="2568137" cy="3793524"/>
          </a:xfrm>
          <a:prstGeom prst="rect">
            <a:avLst/>
          </a:prstGeom>
          <a:noFill/>
          <a:ln>
            <a:noFill/>
          </a:ln>
        </p:spPr>
      </p:pic>
      <p:sp>
        <p:nvSpPr>
          <p:cNvPr id="103" name="Google Shape;103;p41"/>
          <p:cNvSpPr txBox="1">
            <a:spLocks noGrp="1"/>
          </p:cNvSpPr>
          <p:nvPr>
            <p:ph type="body" idx="2"/>
          </p:nvPr>
        </p:nvSpPr>
        <p:spPr>
          <a:xfrm>
            <a:off x="3392629" y="2361462"/>
            <a:ext cx="1990237" cy="3150162"/>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104" name="Google Shape;104;p41"/>
          <p:cNvPicPr preferRelativeResize="0"/>
          <p:nvPr/>
        </p:nvPicPr>
        <p:blipFill rotWithShape="1">
          <a:blip r:embed="rId6">
            <a:alphaModFix/>
          </a:blip>
          <a:srcRect/>
          <a:stretch/>
        </p:blipFill>
        <p:spPr>
          <a:xfrm>
            <a:off x="3788858" y="1304069"/>
            <a:ext cx="1248019" cy="927099"/>
          </a:xfrm>
          <a:prstGeom prst="rect">
            <a:avLst/>
          </a:prstGeom>
          <a:noFill/>
          <a:ln>
            <a:noFill/>
          </a:ln>
        </p:spPr>
      </p:pic>
      <p:pic>
        <p:nvPicPr>
          <p:cNvPr id="106" name="Google Shape;106;p41" descr="Shape, square&#10;&#10;Description automatically generated"/>
          <p:cNvPicPr preferRelativeResize="0"/>
          <p:nvPr/>
        </p:nvPicPr>
        <p:blipFill rotWithShape="1">
          <a:blip r:embed="rId2">
            <a:alphaModFix/>
          </a:blip>
          <a:srcRect/>
          <a:stretch/>
        </p:blipFill>
        <p:spPr>
          <a:xfrm>
            <a:off x="5928191" y="1989721"/>
            <a:ext cx="2568137" cy="3791955"/>
          </a:xfrm>
          <a:prstGeom prst="rect">
            <a:avLst/>
          </a:prstGeom>
          <a:noFill/>
          <a:ln>
            <a:noFill/>
          </a:ln>
        </p:spPr>
      </p:pic>
      <p:sp>
        <p:nvSpPr>
          <p:cNvPr id="107" name="Google Shape;107;p41"/>
          <p:cNvSpPr txBox="1">
            <a:spLocks noGrp="1"/>
          </p:cNvSpPr>
          <p:nvPr>
            <p:ph type="body" idx="3"/>
          </p:nvPr>
        </p:nvSpPr>
        <p:spPr>
          <a:xfrm>
            <a:off x="6216213" y="2361462"/>
            <a:ext cx="1990237" cy="314296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41"/>
          <p:cNvPicPr preferRelativeResize="0"/>
          <p:nvPr/>
        </p:nvPicPr>
        <p:blipFill rotWithShape="1">
          <a:blip r:embed="rId4">
            <a:alphaModFix/>
          </a:blip>
          <a:srcRect/>
          <a:stretch/>
        </p:blipFill>
        <p:spPr>
          <a:xfrm>
            <a:off x="6612442" y="1296867"/>
            <a:ext cx="1248019" cy="927100"/>
          </a:xfrm>
          <a:prstGeom prst="rect">
            <a:avLst/>
          </a:prstGeom>
          <a:noFill/>
          <a:ln>
            <a:noFill/>
          </a:ln>
        </p:spPr>
      </p:pic>
      <p:pic>
        <p:nvPicPr>
          <p:cNvPr id="110" name="Google Shape;110;p41"/>
          <p:cNvPicPr preferRelativeResize="0"/>
          <p:nvPr/>
        </p:nvPicPr>
        <p:blipFill rotWithShape="1">
          <a:blip r:embed="rId5">
            <a:alphaModFix/>
          </a:blip>
          <a:srcRect/>
          <a:stretch/>
        </p:blipFill>
        <p:spPr>
          <a:xfrm>
            <a:off x="8676511" y="1969879"/>
            <a:ext cx="2568137" cy="3793524"/>
          </a:xfrm>
          <a:prstGeom prst="rect">
            <a:avLst/>
          </a:prstGeom>
          <a:noFill/>
          <a:ln>
            <a:noFill/>
          </a:ln>
        </p:spPr>
      </p:pic>
      <p:sp>
        <p:nvSpPr>
          <p:cNvPr id="111" name="Google Shape;111;p41"/>
          <p:cNvSpPr txBox="1">
            <a:spLocks noGrp="1"/>
          </p:cNvSpPr>
          <p:nvPr>
            <p:ph type="body" idx="4"/>
          </p:nvPr>
        </p:nvSpPr>
        <p:spPr>
          <a:xfrm>
            <a:off x="8964533" y="2361462"/>
            <a:ext cx="1990237" cy="314296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1000"/>
              </a:spcBef>
              <a:spcAft>
                <a:spcPts val="0"/>
              </a:spcAft>
              <a:buClr>
                <a:srgbClr val="01334E"/>
              </a:buClr>
              <a:buSzPts val="1600"/>
              <a:buChar char="•"/>
              <a:defRPr sz="1600">
                <a:solidFill>
                  <a:srgbClr val="01334E"/>
                </a:solidFill>
              </a:defRPr>
            </a:lvl1pPr>
            <a:lvl2pPr marL="914400" lvl="1" indent="-317500" algn="l">
              <a:lnSpc>
                <a:spcPct val="90000"/>
              </a:lnSpc>
              <a:spcBef>
                <a:spcPts val="500"/>
              </a:spcBef>
              <a:spcAft>
                <a:spcPts val="0"/>
              </a:spcAft>
              <a:buClr>
                <a:srgbClr val="01334E"/>
              </a:buClr>
              <a:buSzPts val="1400"/>
              <a:buChar char="•"/>
              <a:defRPr sz="1400">
                <a:solidFill>
                  <a:srgbClr val="01334E"/>
                </a:solidFill>
              </a:defRPr>
            </a:lvl2pPr>
            <a:lvl3pPr marL="1371600" lvl="2" indent="-304800" algn="l">
              <a:lnSpc>
                <a:spcPct val="90000"/>
              </a:lnSpc>
              <a:spcBef>
                <a:spcPts val="500"/>
              </a:spcBef>
              <a:spcAft>
                <a:spcPts val="0"/>
              </a:spcAft>
              <a:buClr>
                <a:srgbClr val="01334E"/>
              </a:buClr>
              <a:buSzPts val="1200"/>
              <a:buChar char="•"/>
              <a:defRPr sz="1200">
                <a:solidFill>
                  <a:srgbClr val="01334E"/>
                </a:solidFill>
              </a:defRPr>
            </a:lvl3pPr>
            <a:lvl4pPr marL="1828800" lvl="3" indent="-298450" algn="l">
              <a:lnSpc>
                <a:spcPct val="90000"/>
              </a:lnSpc>
              <a:spcBef>
                <a:spcPts val="500"/>
              </a:spcBef>
              <a:spcAft>
                <a:spcPts val="0"/>
              </a:spcAft>
              <a:buClr>
                <a:srgbClr val="01334E"/>
              </a:buClr>
              <a:buSzPts val="1100"/>
              <a:buChar char="•"/>
              <a:defRPr sz="1100">
                <a:solidFill>
                  <a:srgbClr val="01334E"/>
                </a:solidFill>
              </a:defRPr>
            </a:lvl4pPr>
            <a:lvl5pPr marL="2286000" lvl="4" indent="-298450" algn="l">
              <a:lnSpc>
                <a:spcPct val="90000"/>
              </a:lnSpc>
              <a:spcBef>
                <a:spcPts val="500"/>
              </a:spcBef>
              <a:spcAft>
                <a:spcPts val="0"/>
              </a:spcAft>
              <a:buClr>
                <a:srgbClr val="01334E"/>
              </a:buClr>
              <a:buSzPts val="1100"/>
              <a:buChar char="•"/>
              <a:defRPr sz="11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2" name="Google Shape;112;p41"/>
          <p:cNvPicPr preferRelativeResize="0"/>
          <p:nvPr/>
        </p:nvPicPr>
        <p:blipFill rotWithShape="1">
          <a:blip r:embed="rId6">
            <a:alphaModFix/>
          </a:blip>
          <a:srcRect/>
          <a:stretch/>
        </p:blipFill>
        <p:spPr>
          <a:xfrm>
            <a:off x="9360762" y="1296867"/>
            <a:ext cx="1248019" cy="927099"/>
          </a:xfrm>
          <a:prstGeom prst="rect">
            <a:avLst/>
          </a:prstGeom>
          <a:noFill/>
          <a:ln>
            <a:noFill/>
          </a:ln>
        </p:spPr>
      </p:pic>
    </p:spTree>
    <p:extLst>
      <p:ext uri="{BB962C8B-B14F-4D97-AF65-F5344CB8AC3E}">
        <p14:creationId xmlns:p14="http://schemas.microsoft.com/office/powerpoint/2010/main" val="3041125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429913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9230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903224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67895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927012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10880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588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835006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96484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452593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884540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807268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205279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1102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580D2C8A-9073-52D8-29F4-B7F84584D713}"/>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BECCAE4-4D46-9FE5-659D-451F1FCF3FA0}"/>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874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Think</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Share</a:t>
            </a:r>
            <a:endParaRPr lang="en-US" sz="2400" dirty="0"/>
          </a:p>
        </p:txBody>
      </p:sp>
    </p:spTree>
    <p:extLst>
      <p:ext uri="{BB962C8B-B14F-4D97-AF65-F5344CB8AC3E}">
        <p14:creationId xmlns:p14="http://schemas.microsoft.com/office/powerpoint/2010/main" val="1773836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867004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9402950"/>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626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318790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016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8/14/2024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15850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5626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659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11914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8/14/2024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12087981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7399417"/>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8/14/2024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17472275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youtube.com/watch?v=covHhQgr5kU&amp;t=33s" TargetMode="External"/><Relationship Id="rId2" Type="http://schemas.openxmlformats.org/officeDocument/2006/relationships/slideLayout" Target="../slideLayouts/slideLayout21.xml"/><Relationship Id="rId1" Type="http://schemas.openxmlformats.org/officeDocument/2006/relationships/video" Target="https://www.youtube.com/embed/covHhQgr5kU?start=33&amp;feature=oembed" TargetMode="External"/><Relationship Id="rId6" Type="http://schemas.openxmlformats.org/officeDocument/2006/relationships/image" Target="../media/image42.jpeg"/><Relationship Id="rId5" Type="http://schemas.openxmlformats.org/officeDocument/2006/relationships/image" Target="../media/image38.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3.png"/><Relationship Id="rId7" Type="http://schemas.openxmlformats.org/officeDocument/2006/relationships/image" Target="../media/image46.sv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careersportal.ie/sectors/index.php?sector_id=10"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hyperlink" Target="https://www.publicjobs.ie/en/" TargetMode="External"/><Relationship Id="rId5" Type="http://schemas.openxmlformats.org/officeDocument/2006/relationships/hyperlink" Target="https://www.irishjobs.ie/" TargetMode="External"/><Relationship Id="rId10" Type="http://schemas.openxmlformats.org/officeDocument/2006/relationships/image" Target="../media/image38.png"/><Relationship Id="rId4" Type="http://schemas.openxmlformats.org/officeDocument/2006/relationships/hyperlink" Target="https://jobsireland.ie/" TargetMode="Externa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en-IE" dirty="0"/>
              <a:t>Pathways</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1C6F3"/>
              </a:buClr>
              <a:buSzPts val="2800"/>
              <a:buNone/>
            </a:pPr>
            <a:r>
              <a:rPr lang="en-IE" dirty="0"/>
              <a:t>Third Year</a:t>
            </a:r>
          </a:p>
          <a:p>
            <a:pPr marL="0" lvl="0" indent="0" algn="l" rtl="0">
              <a:lnSpc>
                <a:spcPct val="90000"/>
              </a:lnSpc>
              <a:spcBef>
                <a:spcPts val="0"/>
              </a:spcBef>
              <a:spcAft>
                <a:spcPts val="0"/>
              </a:spcAft>
              <a:buClr>
                <a:srgbClr val="E1C6F3"/>
              </a:buClr>
              <a:buSzPts val="2800"/>
              <a:buNone/>
            </a:pPr>
            <a:r>
              <a:rPr lang="en-IE" dirty="0"/>
              <a:t>Unit 1: My whole life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391088" y="894050"/>
            <a:ext cx="10993757" cy="5828100"/>
          </a:xfrm>
          <a:prstGeom prst="rect">
            <a:avLst/>
          </a:prstGeom>
        </p:spPr>
      </p:pic>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4"/>
          <a:stretch>
            <a:fillRect/>
          </a:stretch>
        </p:blipFill>
        <p:spPr>
          <a:xfrm>
            <a:off x="329000" y="264354"/>
            <a:ext cx="11117934" cy="51680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prstClr val="white"/>
                </a:solidFill>
                <a:effectLst/>
                <a:uLnTx/>
                <a:uFillTx/>
                <a:latin typeface="Arial"/>
                <a:cs typeface="Arial"/>
                <a:sym typeface="Arial"/>
              </a:rPr>
              <a:t>Unit 1, Activity 5</a:t>
            </a:r>
          </a:p>
        </p:txBody>
      </p:sp>
      <p:sp>
        <p:nvSpPr>
          <p:cNvPr id="11" name="TextBox 10">
            <a:extLst>
              <a:ext uri="{FF2B5EF4-FFF2-40B4-BE49-F238E27FC236}">
                <a16:creationId xmlns:a16="http://schemas.microsoft.com/office/drawing/2014/main" id="{A1AE2C7C-5645-9FED-015B-215C10ADC824}"/>
              </a:ext>
            </a:extLst>
          </p:cNvPr>
          <p:cNvSpPr txBox="1"/>
          <p:nvPr/>
        </p:nvSpPr>
        <p:spPr>
          <a:xfrm>
            <a:off x="2835147" y="1822941"/>
            <a:ext cx="8112927" cy="3970318"/>
          </a:xfrm>
          <a:prstGeom prst="rect">
            <a:avLst/>
          </a:prstGeom>
          <a:noFill/>
        </p:spPr>
        <p:txBody>
          <a:bodyPr wrap="square" rtlCol="0">
            <a:spAutoFit/>
          </a:bodyPr>
          <a:lstStyle/>
          <a:p>
            <a:r>
              <a:rPr lang="en-GB" sz="2800" dirty="0"/>
              <a:t>On a piece of paper, write:</a:t>
            </a:r>
          </a:p>
          <a:p>
            <a:endParaRPr lang="en-GB" sz="2800" dirty="0"/>
          </a:p>
          <a:p>
            <a:r>
              <a:rPr lang="en-GB" sz="2800" b="1" dirty="0">
                <a:solidFill>
                  <a:srgbClr val="5DC973"/>
                </a:solidFill>
              </a:rPr>
              <a:t>3</a:t>
            </a:r>
            <a:r>
              <a:rPr lang="en-GB" sz="2800" dirty="0"/>
              <a:t> things you learned during this Pathways unit</a:t>
            </a:r>
          </a:p>
          <a:p>
            <a:endParaRPr lang="en-GB" sz="2800" dirty="0"/>
          </a:p>
          <a:p>
            <a:r>
              <a:rPr lang="en-GB" sz="2800" b="1" dirty="0">
                <a:solidFill>
                  <a:srgbClr val="5DC973"/>
                </a:solidFill>
              </a:rPr>
              <a:t>2</a:t>
            </a:r>
            <a:r>
              <a:rPr lang="en-GB" sz="2800" dirty="0"/>
              <a:t> questions you have about a career/job you might like to do in future</a:t>
            </a:r>
          </a:p>
          <a:p>
            <a:endParaRPr lang="en-GB" sz="2800" b="1" dirty="0">
              <a:solidFill>
                <a:srgbClr val="5DC973"/>
              </a:solidFill>
            </a:endParaRPr>
          </a:p>
          <a:p>
            <a:r>
              <a:rPr lang="en-GB" sz="2800" b="1" dirty="0">
                <a:solidFill>
                  <a:srgbClr val="5DC973"/>
                </a:solidFill>
              </a:rPr>
              <a:t>1</a:t>
            </a:r>
            <a:r>
              <a:rPr lang="en-GB" sz="2800" dirty="0"/>
              <a:t> action that you can take to get more information about this career/job</a:t>
            </a:r>
          </a:p>
        </p:txBody>
      </p:sp>
      <p:pic>
        <p:nvPicPr>
          <p:cNvPr id="4" name="Graphic 3" descr="Reflection outline">
            <a:extLst>
              <a:ext uri="{FF2B5EF4-FFF2-40B4-BE49-F238E27FC236}">
                <a16:creationId xmlns:a16="http://schemas.microsoft.com/office/drawing/2014/main" id="{77B0891D-64B6-B2B8-FFC9-238C851634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998" y="2424880"/>
            <a:ext cx="2008239" cy="2008239"/>
          </a:xfrm>
          <a:prstGeom prst="rect">
            <a:avLst/>
          </a:prstGeom>
        </p:spPr>
      </p:pic>
      <p:grpSp>
        <p:nvGrpSpPr>
          <p:cNvPr id="14" name="Group 13">
            <a:extLst>
              <a:ext uri="{FF2B5EF4-FFF2-40B4-BE49-F238E27FC236}">
                <a16:creationId xmlns:a16="http://schemas.microsoft.com/office/drawing/2014/main" id="{F420E49A-02C8-FAA2-B5E6-AF43D5201867}"/>
              </a:ext>
            </a:extLst>
          </p:cNvPr>
          <p:cNvGrpSpPr/>
          <p:nvPr/>
        </p:nvGrpSpPr>
        <p:grpSpPr>
          <a:xfrm>
            <a:off x="11138825" y="277534"/>
            <a:ext cx="1084278" cy="1796541"/>
            <a:chOff x="11138825" y="277534"/>
            <a:chExt cx="1084278" cy="1796541"/>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0769492" y="754238"/>
              <a:ext cx="1745909" cy="823346"/>
            </a:xfrm>
            <a:prstGeom prst="rect">
              <a:avLst/>
            </a:prstGeom>
            <a:noFill/>
            <a:ln>
              <a:noFill/>
            </a:ln>
          </p:spPr>
        </p:pic>
        <p:pic>
          <p:nvPicPr>
            <p:cNvPr id="10" name="Picture 9" descr="Icon&#10;&#10;Description automatically generated">
              <a:extLst>
                <a:ext uri="{FF2B5EF4-FFF2-40B4-BE49-F238E27FC236}">
                  <a16:creationId xmlns:a16="http://schemas.microsoft.com/office/drawing/2014/main" id="{EF206096-E889-E51F-71B5-AAB41705B7A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215862" y="1066834"/>
              <a:ext cx="1007241" cy="1007241"/>
            </a:xfrm>
            <a:prstGeom prst="rect">
              <a:avLst/>
            </a:prstGeom>
          </p:spPr>
        </p:pic>
        <p:pic>
          <p:nvPicPr>
            <p:cNvPr id="12" name="Google Shape;331;p19" descr="Icon&#10;&#10;Description automatically generated">
              <a:extLst>
                <a:ext uri="{FF2B5EF4-FFF2-40B4-BE49-F238E27FC236}">
                  <a16:creationId xmlns:a16="http://schemas.microsoft.com/office/drawing/2014/main" id="{CC0A8406-E664-B8B0-2AC3-DABF4CA25B0D}"/>
                </a:ext>
              </a:extLst>
            </p:cNvPr>
            <p:cNvPicPr preferRelativeResize="0"/>
            <p:nvPr/>
          </p:nvPicPr>
          <p:blipFill rotWithShape="1">
            <a:blip r:embed="rId8">
              <a:alphaModFix/>
            </a:blip>
            <a:srcRect/>
            <a:stretch/>
          </p:blipFill>
          <p:spPr>
            <a:xfrm>
              <a:off x="11138825" y="277534"/>
              <a:ext cx="1007241" cy="1007241"/>
            </a:xfrm>
            <a:prstGeom prst="rect">
              <a:avLst/>
            </a:prstGeom>
            <a:noFill/>
            <a:ln>
              <a:noFill/>
            </a:ln>
          </p:spPr>
        </p:pic>
      </p:grpSp>
    </p:spTree>
    <p:extLst>
      <p:ext uri="{BB962C8B-B14F-4D97-AF65-F5344CB8AC3E}">
        <p14:creationId xmlns:p14="http://schemas.microsoft.com/office/powerpoint/2010/main" val="379088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441537"/>
            <a:ext cx="8128000" cy="20783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0"/>
              </a:spcBef>
              <a:buClr>
                <a:srgbClr val="A958DD"/>
              </a:buClr>
              <a:buFont typeface="Courier New" panose="02070309020205020404" pitchFamily="49" charset="0"/>
              <a:buChar char="o"/>
            </a:pPr>
            <a:r>
              <a:rPr lang="en-IE" sz="2000" dirty="0"/>
              <a:t>imagine our ‘whole life’ with a desired future job/career in mind</a:t>
            </a:r>
          </a:p>
          <a:p>
            <a:pPr marL="342900" indent="-342900">
              <a:spcBef>
                <a:spcPts val="0"/>
              </a:spcBef>
              <a:buClr>
                <a:srgbClr val="A958DD"/>
              </a:buClr>
              <a:buFont typeface="Courier New" panose="02070309020205020404" pitchFamily="49" charset="0"/>
              <a:buChar char="o"/>
            </a:pPr>
            <a:r>
              <a:rPr lang="en-IE" sz="2000" dirty="0"/>
              <a:t>consider the role of values in relation to job satisfaction and work/life balance</a:t>
            </a:r>
          </a:p>
          <a:p>
            <a:pPr marL="342900" indent="-342900">
              <a:spcBef>
                <a:spcPts val="0"/>
              </a:spcBef>
              <a:buClr>
                <a:srgbClr val="A958DD"/>
              </a:buClr>
              <a:buFont typeface="Courier New" panose="02070309020205020404" pitchFamily="49" charset="0"/>
              <a:buChar char="o"/>
            </a:pPr>
            <a:r>
              <a:rPr lang="en-IE" sz="2000" dirty="0"/>
              <a:t>take steps to identify the job/career that might suit our ‘whole life’</a:t>
            </a:r>
          </a:p>
          <a:p>
            <a:pPr marL="342900" indent="-342900">
              <a:spcBef>
                <a:spcPts val="0"/>
              </a:spcBef>
              <a:buClr>
                <a:srgbClr val="A958DD"/>
              </a:buClr>
              <a:buFont typeface="Courier New" panose="02070309020205020404" pitchFamily="49" charset="0"/>
              <a:buChar char="o"/>
            </a:pPr>
            <a:r>
              <a:rPr lang="en-IE" sz="2000" dirty="0"/>
              <a:t>discuss the importance of reflection and giving/receiving feedback in education</a:t>
            </a:r>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a:spAutoFit/>
          </a:bodyPr>
          <a:lstStyle/>
          <a:p>
            <a:pPr marL="0" lvl="0" indent="0" algn="ctr" rtl="0">
              <a:lnSpc>
                <a:spcPct val="90000"/>
              </a:lnSpc>
              <a:spcBef>
                <a:spcPts val="0"/>
              </a:spcBef>
              <a:spcAft>
                <a:spcPts val="0"/>
              </a:spcAft>
              <a:buClr>
                <a:srgbClr val="01334E"/>
              </a:buClr>
              <a:buSzPts val="4000"/>
              <a:buNone/>
            </a:pPr>
            <a:r>
              <a:rPr lang="en-IE" sz="2000" b="1" dirty="0"/>
              <a:t>Hello again! </a:t>
            </a:r>
          </a:p>
          <a:p>
            <a:pPr marL="0" lvl="0" indent="0" algn="ctr" rtl="0">
              <a:lnSpc>
                <a:spcPct val="90000"/>
              </a:lnSpc>
              <a:spcBef>
                <a:spcPts val="0"/>
              </a:spcBef>
              <a:spcAft>
                <a:spcPts val="0"/>
              </a:spcAft>
              <a:buClr>
                <a:srgbClr val="01334E"/>
              </a:buClr>
              <a:buSzPts val="4000"/>
              <a:buNone/>
            </a:pPr>
            <a:r>
              <a:rPr lang="en-IE" sz="2000" b="1" dirty="0"/>
              <a:t>How did you get on with Unit 1?</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en-IE" sz="2000" b="1" dirty="0"/>
              <a:t>Did you learn to…?</a:t>
            </a:r>
          </a:p>
        </p:txBody>
      </p:sp>
      <p:pic>
        <p:nvPicPr>
          <p:cNvPr id="9" name="Google Shape;209;p8" descr="Icon&#10;&#10;Description automatically generated with low confidence">
            <a:extLst>
              <a:ext uri="{FF2B5EF4-FFF2-40B4-BE49-F238E27FC236}">
                <a16:creationId xmlns:a16="http://schemas.microsoft.com/office/drawing/2014/main" id="{ABFB97CF-2383-9BC7-B13C-D3F7E50981EB}"/>
              </a:ext>
            </a:extLst>
          </p:cNvPr>
          <p:cNvPicPr preferRelativeResize="0"/>
          <p:nvPr/>
        </p:nvPicPr>
        <p:blipFill rotWithShape="1">
          <a:blip r:embed="rId4">
            <a:alphaModFix/>
          </a:blip>
          <a:srcRect/>
          <a:stretch/>
        </p:blipFill>
        <p:spPr>
          <a:xfrm>
            <a:off x="2422474" y="1163649"/>
            <a:ext cx="621324" cy="433659"/>
          </a:xfrm>
          <a:prstGeom prst="rect">
            <a:avLst/>
          </a:prstGeom>
          <a:noFill/>
          <a:ln>
            <a:noFill/>
          </a:ln>
        </p:spPr>
      </p:pic>
      <p:pic>
        <p:nvPicPr>
          <p:cNvPr id="10" name="Google Shape;210;p8" descr="Icon&#10;&#10;Description automatically generated with low confidence">
            <a:extLst>
              <a:ext uri="{FF2B5EF4-FFF2-40B4-BE49-F238E27FC236}">
                <a16:creationId xmlns:a16="http://schemas.microsoft.com/office/drawing/2014/main" id="{5B0514D0-CD15-BE1A-A07B-72C7FE99D16D}"/>
              </a:ext>
            </a:extLst>
          </p:cNvPr>
          <p:cNvPicPr preferRelativeResize="0"/>
          <p:nvPr/>
        </p:nvPicPr>
        <p:blipFill rotWithShape="1">
          <a:blip r:embed="rId4">
            <a:alphaModFix/>
          </a:blip>
          <a:srcRect/>
          <a:stretch/>
        </p:blipFill>
        <p:spPr>
          <a:xfrm rot="10800000">
            <a:off x="5785338" y="2160055"/>
            <a:ext cx="621324" cy="433659"/>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1800"/>
            </a:pPr>
            <a:r>
              <a:rPr lang="en-IE" sz="1800" b="1" dirty="0"/>
              <a:t>Unit 1, Checking in with the learning intentions</a:t>
            </a:r>
          </a:p>
        </p:txBody>
      </p:sp>
      <p:pic>
        <p:nvPicPr>
          <p:cNvPr id="5" name="Picture 4">
            <a:extLst>
              <a:ext uri="{FF2B5EF4-FFF2-40B4-BE49-F238E27FC236}">
                <a16:creationId xmlns:a16="http://schemas.microsoft.com/office/drawing/2014/main" id="{E4BBE087-D759-B940-359F-8DA62D79A55C}"/>
              </a:ext>
            </a:extLst>
          </p:cNvPr>
          <p:cNvPicPr>
            <a:picLocks noChangeAspect="1"/>
          </p:cNvPicPr>
          <p:nvPr/>
        </p:nvPicPr>
        <p:blipFill>
          <a:blip r:embed="rId5"/>
          <a:srcRect/>
          <a:stretch/>
        </p:blipFill>
        <p:spPr>
          <a:xfrm>
            <a:off x="683789" y="1380478"/>
            <a:ext cx="2049347" cy="2078387"/>
          </a:xfrm>
          <a:prstGeom prst="rect">
            <a:avLst/>
          </a:prstGeom>
        </p:spPr>
      </p:pic>
    </p:spTree>
    <p:extLst>
      <p:ext uri="{BB962C8B-B14F-4D97-AF65-F5344CB8AC3E}">
        <p14:creationId xmlns:p14="http://schemas.microsoft.com/office/powerpoint/2010/main" val="259697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1, Extension activity</a:t>
            </a:r>
            <a:endParaRPr dirty="0"/>
          </a:p>
        </p:txBody>
      </p:sp>
      <p:sp>
        <p:nvSpPr>
          <p:cNvPr id="207" name="Google Shape;207;p8"/>
          <p:cNvSpPr txBox="1">
            <a:spLocks noGrp="1"/>
          </p:cNvSpPr>
          <p:nvPr>
            <p:ph type="body" idx="1"/>
          </p:nvPr>
        </p:nvSpPr>
        <p:spPr>
          <a:xfrm>
            <a:off x="1637502" y="1173591"/>
            <a:ext cx="3986057" cy="45045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kumimoji="0" lang="en-IE" sz="1800" b="1" i="0" u="none" strike="noStrike" kern="0" cap="none" spc="0" normalizeH="0" baseline="0" noProof="0" dirty="0">
                <a:ln>
                  <a:noFill/>
                </a:ln>
                <a:solidFill>
                  <a:srgbClr val="01334E"/>
                </a:solidFill>
                <a:effectLst/>
                <a:uLnTx/>
                <a:uFillTx/>
                <a:latin typeface="Arial"/>
                <a:cs typeface="Arial"/>
                <a:sym typeface="Arial"/>
              </a:rPr>
              <a:t>Here’s an idea for you.</a:t>
            </a: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endParaRPr kumimoji="0" lang="en-IE" sz="1800" b="1" i="0" u="none" strike="noStrike" kern="0" cap="none" spc="0" normalizeH="0" baseline="0" noProof="0" dirty="0">
              <a:ln>
                <a:noFill/>
              </a:ln>
              <a:solidFill>
                <a:srgbClr val="01334E"/>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kumimoji="0" lang="en-IE" sz="1800" b="1" i="0" u="none" strike="noStrike" kern="0" cap="none" spc="0" normalizeH="0" baseline="0" noProof="0" dirty="0">
                <a:ln>
                  <a:noFill/>
                </a:ln>
                <a:solidFill>
                  <a:srgbClr val="01334E"/>
                </a:solidFill>
                <a:effectLst/>
                <a:uLnTx/>
                <a:uFillTx/>
                <a:latin typeface="Arial"/>
                <a:cs typeface="Arial"/>
                <a:sym typeface="Arial"/>
              </a:rPr>
              <a:t>Drawing on your learning in this unit, </a:t>
            </a:r>
            <a:r>
              <a:rPr kumimoji="0" lang="en-GB" sz="1800" b="1" i="0" u="none" strike="noStrike" kern="0" cap="none" spc="0" normalizeH="0" baseline="0" noProof="0" dirty="0">
                <a:ln>
                  <a:noFill/>
                </a:ln>
                <a:solidFill>
                  <a:srgbClr val="01334E"/>
                </a:solidFill>
                <a:effectLst/>
                <a:uLnTx/>
                <a:uFillTx/>
                <a:latin typeface="Arial"/>
                <a:cs typeface="Arial"/>
                <a:sym typeface="Arial"/>
              </a:rPr>
              <a:t>create an employment advertisement for a desired future job/career. </a:t>
            </a: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kumimoji="0" lang="en-GB" sz="1800" b="1" i="0" u="none" strike="noStrike" kern="0" cap="none" spc="0" normalizeH="0" baseline="0" noProof="0" dirty="0">
                <a:ln>
                  <a:noFill/>
                </a:ln>
                <a:solidFill>
                  <a:srgbClr val="01334E"/>
                </a:solidFill>
                <a:effectLst/>
                <a:uLnTx/>
                <a:uFillTx/>
                <a:latin typeface="Arial"/>
                <a:cs typeface="Arial"/>
                <a:sym typeface="Arial"/>
              </a:rPr>
              <a:t>Include </a:t>
            </a:r>
            <a:r>
              <a:rPr lang="en-GB" sz="1800" dirty="0"/>
              <a:t>references to job satisfaction, work/life balance and values in the description of the role.</a:t>
            </a:r>
            <a:endParaRPr lang="en-GB" sz="1800" b="0" dirty="0"/>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endParaRPr kumimoji="0" lang="en-GB" sz="1800" b="0" i="0" u="none" strike="noStrike" kern="0" cap="none" spc="0" normalizeH="0" baseline="0" noProof="0" dirty="0">
              <a:ln>
                <a:noFill/>
              </a:ln>
              <a:solidFill>
                <a:srgbClr val="01334E"/>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en-GB" sz="1800" b="0" dirty="0"/>
              <a:t>If possible, show your finished employment advertisement to someone who currently works in the same sector. </a:t>
            </a:r>
          </a:p>
          <a:p>
            <a:pPr marL="0" marR="0" lvl="0" indent="0" algn="ctr" defTabSz="914400" rtl="0" eaLnBrk="1" fontAlgn="auto" latinLnBrk="0" hangingPunct="1">
              <a:lnSpc>
                <a:spcPct val="90000"/>
              </a:lnSpc>
              <a:spcBef>
                <a:spcPts val="0"/>
              </a:spcBef>
              <a:spcAft>
                <a:spcPts val="0"/>
              </a:spcAft>
              <a:buClr>
                <a:srgbClr val="01334E"/>
              </a:buClr>
              <a:buSzPts val="4000"/>
              <a:buFont typeface="Arial"/>
              <a:buNone/>
              <a:tabLst/>
              <a:defRPr/>
            </a:pPr>
            <a:r>
              <a:rPr lang="en-GB" sz="1800" b="0" dirty="0"/>
              <a:t>Revise your ad on the basis of their feedback. </a:t>
            </a:r>
            <a:endParaRPr kumimoji="0" lang="en-IE" sz="1800" b="1" i="0" u="none" strike="noStrike" kern="0" cap="none" spc="0" normalizeH="0" baseline="0" noProof="0" dirty="0">
              <a:ln>
                <a:noFill/>
              </a:ln>
              <a:solidFill>
                <a:srgbClr val="01334E"/>
              </a:solidFill>
              <a:effectLst/>
              <a:uLnTx/>
              <a:uFillTx/>
              <a:latin typeface="Arial"/>
              <a:cs typeface="Arial"/>
              <a:sym typeface="Arial"/>
            </a:endParaRPr>
          </a:p>
          <a:p>
            <a:pPr marL="0" lvl="0" indent="0" algn="ctr" rtl="0">
              <a:lnSpc>
                <a:spcPct val="90000"/>
              </a:lnSpc>
              <a:spcBef>
                <a:spcPts val="0"/>
              </a:spcBef>
              <a:spcAft>
                <a:spcPts val="0"/>
              </a:spcAft>
              <a:buClr>
                <a:srgbClr val="01334E"/>
              </a:buClr>
              <a:buSzPts val="4000"/>
              <a:buNone/>
            </a:pPr>
            <a:endParaRPr lang="en-GB"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5542340" y="6043873"/>
            <a:ext cx="621324" cy="433659"/>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4">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5" name="Picture 4">
            <a:extLst>
              <a:ext uri="{FF2B5EF4-FFF2-40B4-BE49-F238E27FC236}">
                <a16:creationId xmlns:a16="http://schemas.microsoft.com/office/drawing/2014/main" id="{D254E48B-0EAC-3735-36BA-B4207665441D}"/>
              </a:ext>
            </a:extLst>
          </p:cNvPr>
          <p:cNvPicPr>
            <a:picLocks noChangeAspect="1"/>
          </p:cNvPicPr>
          <p:nvPr/>
        </p:nvPicPr>
        <p:blipFill>
          <a:blip r:embed="rId6"/>
          <a:srcRect/>
          <a:stretch/>
        </p:blipFill>
        <p:spPr>
          <a:xfrm>
            <a:off x="6325392" y="930888"/>
            <a:ext cx="4760029" cy="4827480"/>
          </a:xfrm>
          <a:prstGeom prst="rect">
            <a:avLst/>
          </a:prstGeom>
        </p:spPr>
      </p:pic>
    </p:spTree>
    <p:extLst>
      <p:ext uri="{BB962C8B-B14F-4D97-AF65-F5344CB8AC3E}">
        <p14:creationId xmlns:p14="http://schemas.microsoft.com/office/powerpoint/2010/main" val="117348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9C4BFAD7-14F6-4678-9704-F6E0D98AC8F4}"/>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6" name="TextBox 5">
            <a:extLst>
              <a:ext uri="{FF2B5EF4-FFF2-40B4-BE49-F238E27FC236}">
                <a16:creationId xmlns:a16="http://schemas.microsoft.com/office/drawing/2014/main" id="{95303FC9-F448-3748-9BE4-46AB8AA7FFA1}"/>
              </a:ext>
            </a:extLst>
          </p:cNvPr>
          <p:cNvSpPr txBox="1"/>
          <p:nvPr/>
        </p:nvSpPr>
        <p:spPr>
          <a:xfrm>
            <a:off x="669849" y="2567285"/>
            <a:ext cx="2455455" cy="923330"/>
          </a:xfrm>
          <a:prstGeom prst="rect">
            <a:avLst/>
          </a:prstGeom>
          <a:noFill/>
        </p:spPr>
        <p:txBody>
          <a:bodyPr wrap="square" rtlCol="0">
            <a:spAutoFit/>
          </a:bodyPr>
          <a:lstStyle/>
          <a:p>
            <a:r>
              <a:rPr lang="en-IE" sz="1800" dirty="0"/>
              <a:t>Path Project</a:t>
            </a:r>
          </a:p>
          <a:p>
            <a:r>
              <a:rPr lang="en-IE" sz="1800" dirty="0"/>
              <a:t>Institute of Education</a:t>
            </a:r>
          </a:p>
          <a:p>
            <a:r>
              <a:rPr lang="en-IE" sz="1800" dirty="0"/>
              <a:t>Dublin City University</a:t>
            </a:r>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C973"/>
              </a:buClr>
              <a:buSzPts val="1800"/>
              <a:buFont typeface="Arial"/>
              <a:buNone/>
            </a:pPr>
            <a:r>
              <a:rPr lang="en-IE" dirty="0"/>
              <a:t>Unit 1: Hidden Skills and Talents</a:t>
            </a:r>
            <a:endParaRPr dirty="0"/>
          </a:p>
        </p:txBody>
      </p:sp>
      <p:sp>
        <p:nvSpPr>
          <p:cNvPr id="165" name="Google Shape;165;p2"/>
          <p:cNvSpPr txBox="1">
            <a:spLocks noGrp="1"/>
          </p:cNvSpPr>
          <p:nvPr>
            <p:ph type="body" idx="1"/>
          </p:nvPr>
        </p:nvSpPr>
        <p:spPr>
          <a:xfrm>
            <a:off x="513149" y="879582"/>
            <a:ext cx="8128000" cy="23436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400"/>
              <a:buNone/>
            </a:pPr>
            <a:r>
              <a:rPr lang="en-IE" sz="2000" b="1" dirty="0"/>
              <a:t>Suggested learning intentions</a:t>
            </a:r>
          </a:p>
          <a:p>
            <a:pPr marL="0" lvl="0" indent="0" algn="l" rtl="0">
              <a:lnSpc>
                <a:spcPct val="90000"/>
              </a:lnSpc>
              <a:spcBef>
                <a:spcPts val="0"/>
              </a:spcBef>
              <a:spcAft>
                <a:spcPts val="0"/>
              </a:spcAft>
              <a:buClr>
                <a:srgbClr val="01334E"/>
              </a:buClr>
              <a:buSzPts val="2400"/>
              <a:buNone/>
            </a:pPr>
            <a:endParaRPr lang="en-IE" sz="1400" dirty="0"/>
          </a:p>
          <a:p>
            <a:pPr marL="0" lvl="0" indent="0" algn="l" rtl="0">
              <a:lnSpc>
                <a:spcPct val="90000"/>
              </a:lnSpc>
              <a:spcBef>
                <a:spcPts val="0"/>
              </a:spcBef>
              <a:spcAft>
                <a:spcPts val="0"/>
              </a:spcAft>
              <a:buClr>
                <a:srgbClr val="01334E"/>
              </a:buClr>
              <a:buSzPts val="2400"/>
              <a:buNone/>
            </a:pPr>
            <a:r>
              <a:rPr lang="en-IE" sz="1800" dirty="0"/>
              <a:t>We are learning to…</a:t>
            </a:r>
          </a:p>
          <a:p>
            <a:pPr marL="342900" indent="-342900">
              <a:spcBef>
                <a:spcPts val="0"/>
              </a:spcBef>
              <a:buClr>
                <a:srgbClr val="A958DD"/>
              </a:buClr>
              <a:buFont typeface="Courier New" panose="02070309020205020404" pitchFamily="49" charset="0"/>
              <a:buChar char="o"/>
            </a:pPr>
            <a:r>
              <a:rPr lang="en-IE" sz="1800" dirty="0"/>
              <a:t>imagine our ‘whole life’ with a desired future job/career in mind</a:t>
            </a:r>
          </a:p>
          <a:p>
            <a:pPr marL="342900" indent="-342900">
              <a:spcBef>
                <a:spcPts val="0"/>
              </a:spcBef>
              <a:buClr>
                <a:srgbClr val="A958DD"/>
              </a:buClr>
              <a:buFont typeface="Courier New" panose="02070309020205020404" pitchFamily="49" charset="0"/>
              <a:buChar char="o"/>
            </a:pPr>
            <a:r>
              <a:rPr lang="en-IE" sz="1800" dirty="0"/>
              <a:t>consider the role of values in relation to job satisfaction and work/life balance</a:t>
            </a:r>
          </a:p>
          <a:p>
            <a:pPr marL="342900" indent="-342900">
              <a:spcBef>
                <a:spcPts val="0"/>
              </a:spcBef>
              <a:buClr>
                <a:srgbClr val="A958DD"/>
              </a:buClr>
              <a:buFont typeface="Courier New" panose="02070309020205020404" pitchFamily="49" charset="0"/>
              <a:buChar char="o"/>
            </a:pPr>
            <a:r>
              <a:rPr lang="en-IE" sz="1800" dirty="0"/>
              <a:t>take steps to identify the job/career that might suit our ‘whole life’</a:t>
            </a:r>
          </a:p>
          <a:p>
            <a:pPr marL="342900" indent="-342900">
              <a:spcBef>
                <a:spcPts val="0"/>
              </a:spcBef>
              <a:buClr>
                <a:srgbClr val="A958DD"/>
              </a:buClr>
              <a:buFont typeface="Courier New" panose="02070309020205020404" pitchFamily="49" charset="0"/>
              <a:buChar char="o"/>
            </a:pPr>
            <a:r>
              <a:rPr lang="en-IE" sz="1800" dirty="0"/>
              <a:t>discuss the importance of reflection and giving/receiving feedback in education</a:t>
            </a:r>
          </a:p>
          <a:p>
            <a:pPr marL="342900" indent="-342900">
              <a:spcBef>
                <a:spcPts val="0"/>
              </a:spcBef>
              <a:buClr>
                <a:srgbClr val="A958DD"/>
              </a:buClr>
              <a:buFont typeface="Courier New" panose="02070309020205020404" pitchFamily="49" charset="0"/>
              <a:buChar char="o"/>
            </a:pPr>
            <a:endParaRPr lang="en-IE" sz="2000" dirty="0"/>
          </a:p>
          <a:p>
            <a:pPr marL="228600" lvl="0" indent="-76200" algn="l" rtl="0">
              <a:lnSpc>
                <a:spcPct val="90000"/>
              </a:lnSpc>
              <a:spcBef>
                <a:spcPts val="0"/>
              </a:spcBef>
              <a:spcAft>
                <a:spcPts val="0"/>
              </a:spcAft>
              <a:buClr>
                <a:srgbClr val="01334E"/>
              </a:buClr>
              <a:buSzPts val="2400"/>
              <a:buNone/>
            </a:pPr>
            <a:endParaRPr lang="en-IE"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000"/>
              <a:buNone/>
            </a:pPr>
            <a:r>
              <a:rPr lang="en-IE" b="1" dirty="0"/>
              <a:t>Key Skills</a:t>
            </a:r>
          </a:p>
          <a:p>
            <a:pPr marL="263525" indent="-263525">
              <a:spcBef>
                <a:spcPts val="0"/>
              </a:spcBef>
            </a:pPr>
            <a:r>
              <a:rPr lang="en-IE" dirty="0"/>
              <a:t>Being literate</a:t>
            </a:r>
          </a:p>
          <a:p>
            <a:pPr marL="263525" indent="-263525">
              <a:spcBef>
                <a:spcPts val="0"/>
              </a:spcBef>
            </a:pPr>
            <a:r>
              <a:rPr lang="en-IE" dirty="0"/>
              <a:t>Managing myself</a:t>
            </a:r>
          </a:p>
          <a:p>
            <a:pPr marL="263525" indent="-263525">
              <a:spcBef>
                <a:spcPts val="0"/>
              </a:spcBef>
            </a:pPr>
            <a:r>
              <a:rPr lang="en-IE" dirty="0"/>
              <a:t>Staying well</a:t>
            </a:r>
          </a:p>
          <a:p>
            <a:pPr marL="263525" indent="-263525">
              <a:spcBef>
                <a:spcPts val="0"/>
              </a:spcBef>
            </a:pPr>
            <a:r>
              <a:rPr lang="en-IE" dirty="0"/>
              <a:t>Managing information and thinking</a:t>
            </a:r>
          </a:p>
          <a:p>
            <a:pPr marL="263525" indent="-263525">
              <a:spcBef>
                <a:spcPts val="0"/>
              </a:spcBef>
            </a:pPr>
            <a:r>
              <a:rPr lang="en-IE" dirty="0"/>
              <a:t>Being creative</a:t>
            </a:r>
          </a:p>
          <a:p>
            <a:pPr marL="263525" indent="-263525">
              <a:spcBef>
                <a:spcPts val="0"/>
              </a:spcBef>
            </a:pPr>
            <a:r>
              <a:rPr lang="en-IE" dirty="0"/>
              <a:t>Working with others</a:t>
            </a:r>
          </a:p>
          <a:p>
            <a:pPr marL="263525" indent="-263525">
              <a:spcBef>
                <a:spcPts val="0"/>
              </a:spcBef>
            </a:pPr>
            <a:r>
              <a:rPr lang="en-IE" dirty="0"/>
              <a:t>Communicating</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366386263"/>
              </p:ext>
            </p:extLst>
          </p:nvPr>
        </p:nvGraphicFramePr>
        <p:xfrm>
          <a:off x="513149" y="3213403"/>
          <a:ext cx="8128000" cy="3582065"/>
        </p:xfrm>
        <a:graphic>
          <a:graphicData uri="http://schemas.openxmlformats.org/drawingml/2006/table">
            <a:tbl>
              <a:tblPr firstRow="1" bandRow="1">
                <a:noFill/>
                <a:tableStyleId>{D0C22D7A-A71E-4F7F-B25F-03412A6EF1EF}</a:tableStyleId>
              </a:tblPr>
              <a:tblGrid>
                <a:gridCol w="954407">
                  <a:extLst>
                    <a:ext uri="{9D8B030D-6E8A-4147-A177-3AD203B41FA5}">
                      <a16:colId xmlns:a16="http://schemas.microsoft.com/office/drawing/2014/main" val="20000"/>
                    </a:ext>
                  </a:extLst>
                </a:gridCol>
                <a:gridCol w="1286933">
                  <a:extLst>
                    <a:ext uri="{9D8B030D-6E8A-4147-A177-3AD203B41FA5}">
                      <a16:colId xmlns:a16="http://schemas.microsoft.com/office/drawing/2014/main" val="20001"/>
                    </a:ext>
                  </a:extLst>
                </a:gridCol>
                <a:gridCol w="5886660">
                  <a:extLst>
                    <a:ext uri="{9D8B030D-6E8A-4147-A177-3AD203B41FA5}">
                      <a16:colId xmlns:a16="http://schemas.microsoft.com/office/drawing/2014/main" val="20003"/>
                    </a:ext>
                  </a:extLst>
                </a:gridCol>
              </a:tblGrid>
              <a:tr h="28670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dirty="0">
                          <a:solidFill>
                            <a:srgbClr val="9C3FD8"/>
                          </a:solidFill>
                          <a:latin typeface="Arial"/>
                          <a:ea typeface="Arial"/>
                          <a:cs typeface="Arial"/>
                          <a:sym typeface="Arial"/>
                        </a:rPr>
                        <a:t>SLIDES</a:t>
                      </a:r>
                      <a:endParaRPr sz="1600" b="1"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1600" b="1" i="0" dirty="0">
                          <a:solidFill>
                            <a:srgbClr val="9C3FD8"/>
                          </a:solidFill>
                          <a:latin typeface="Arial"/>
                          <a:cs typeface="Arial"/>
                          <a:sym typeface="Arial"/>
                        </a:rPr>
                        <a:t>ACTIVITY</a:t>
                      </a:r>
                      <a:endParaRPr sz="16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1600" b="1" i="0" dirty="0">
                          <a:solidFill>
                            <a:srgbClr val="9C3FD8"/>
                          </a:solidFill>
                          <a:latin typeface="Arial"/>
                          <a:ea typeface="Arial"/>
                          <a:cs typeface="Arial"/>
                          <a:sym typeface="Arial"/>
                        </a:rPr>
                        <a:t>What will we be doing?</a:t>
                      </a:r>
                      <a:endParaRPr sz="16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Introduction to the icons</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4-6</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1">
                        <a:spcBef>
                          <a:spcPts val="0"/>
                        </a:spcBef>
                        <a:spcAft>
                          <a:spcPts val="0"/>
                        </a:spcAft>
                        <a:buNone/>
                      </a:pPr>
                      <a:r>
                        <a:rPr lang="en-GB" sz="1300" b="0" i="0" dirty="0">
                          <a:latin typeface="Arial"/>
                          <a:ea typeface="Arial"/>
                          <a:cs typeface="Arial"/>
                          <a:sym typeface="Arial"/>
                        </a:rPr>
                        <a:t>Generating advice based on a case study of someone who was unhappy in their job/career | Evaluating job satisfaction and work/life balance now and with a particular job/career in mind  </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7</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Discussing steps that can be taken to identify whether a desired job/career suits us and considering the skills needed to take these steps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8</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Discussing how values can inform decision-making around jobs/careers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9</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Searching employment websites to further inform ourselves of desired possible future jobs/careers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4"/>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10</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5</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Considering the importance of reflection and feedback in education</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3526138960"/>
                  </a:ext>
                </a:extLst>
              </a:tr>
              <a:tr h="317117">
                <a:tc>
                  <a:txBody>
                    <a:bodyPr/>
                    <a:lstStyle/>
                    <a:p>
                      <a:pPr marL="0" marR="0" lvl="0" indent="0" algn="l" rtl="0">
                        <a:spcBef>
                          <a:spcPts val="0"/>
                        </a:spcBef>
                        <a:spcAft>
                          <a:spcPts val="0"/>
                        </a:spcAft>
                        <a:buNone/>
                      </a:pPr>
                      <a:r>
                        <a:rPr lang="en-GB" sz="1300" dirty="0"/>
                        <a:t>11</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Checking in with the learning intentions</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en-IE" sz="1300" dirty="0"/>
                        <a:t>12</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Extension task</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Creating an employment advertisement for a desired future job/career</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Duration: </a:t>
            </a:r>
            <a:r>
              <a:rPr lang="en-US" sz="1800" i="0" u="none" strike="noStrike" cap="none" dirty="0">
                <a:solidFill>
                  <a:schemeClr val="lt1"/>
                </a:solidFill>
                <a:latin typeface="Arial"/>
                <a:ea typeface="Arial"/>
                <a:cs typeface="Arial"/>
                <a:sym typeface="Arial"/>
              </a:rPr>
              <a:t>Approx. 2 hours</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anchor="ctr" anchorCtr="0">
            <a:noAutofit/>
          </a:bodyPr>
          <a:lstStyle/>
          <a:p>
            <a:pPr lvl="2">
              <a:lnSpc>
                <a:spcPct val="90000"/>
              </a:lnSpc>
              <a:buClr>
                <a:srgbClr val="01334E"/>
              </a:buClr>
              <a:buSzPts val="1800"/>
            </a:pPr>
            <a:r>
              <a:rPr lang="en-IE" sz="2000" b="1" i="0" u="none" strike="noStrike" cap="none" dirty="0">
                <a:solidFill>
                  <a:srgbClr val="01334E"/>
                </a:solidFill>
                <a:latin typeface="Arial"/>
                <a:ea typeface="Arial"/>
                <a:cs typeface="Arial"/>
                <a:sym typeface="Arial"/>
              </a:rPr>
              <a:t>Wellbeing Indicators</a:t>
            </a: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Resilient</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Connected</a:t>
            </a:r>
            <a:endParaRPr lang="en-IE" sz="2000" i="0" u="none" strike="noStrike" cap="none" dirty="0">
              <a:solidFill>
                <a:srgbClr val="01334E"/>
              </a:solidFill>
              <a:latin typeface="Arial"/>
              <a:ea typeface="Arial"/>
              <a:cs typeface="Arial"/>
              <a:sym typeface="Arial"/>
            </a:endParaRP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Respected</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Aware</a:t>
            </a:r>
            <a:endParaRPr sz="20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1, Introduction</a:t>
            </a:r>
            <a:endParaRPr dirty="0"/>
          </a:p>
        </p:txBody>
      </p:sp>
      <p:sp>
        <p:nvSpPr>
          <p:cNvPr id="207" name="Google Shape;207;p8"/>
          <p:cNvSpPr txBox="1">
            <a:spLocks noGrp="1"/>
          </p:cNvSpPr>
          <p:nvPr>
            <p:ph type="body" idx="1"/>
          </p:nvPr>
        </p:nvSpPr>
        <p:spPr>
          <a:xfrm>
            <a:off x="661059" y="1330012"/>
            <a:ext cx="4969554"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Hi, I’m Liam. </a:t>
            </a:r>
          </a:p>
          <a:p>
            <a:pPr marL="0" lvl="0" indent="0" algn="ctr" rtl="0">
              <a:lnSpc>
                <a:spcPct val="90000"/>
              </a:lnSpc>
              <a:spcBef>
                <a:spcPts val="0"/>
              </a:spcBef>
              <a:spcAft>
                <a:spcPts val="0"/>
              </a:spcAft>
              <a:buClr>
                <a:srgbClr val="01334E"/>
              </a:buClr>
              <a:buSzPts val="4000"/>
              <a:buNone/>
            </a:pPr>
            <a:r>
              <a:rPr lang="en-IE" sz="2000" dirty="0"/>
              <a:t>Nice to meet you! </a:t>
            </a:r>
          </a:p>
          <a:p>
            <a:pPr marL="0" lvl="0" indent="0" algn="ctr" rtl="0">
              <a:lnSpc>
                <a:spcPct val="90000"/>
              </a:lnSpc>
              <a:spcBef>
                <a:spcPts val="0"/>
              </a:spcBef>
              <a:spcAft>
                <a:spcPts val="0"/>
              </a:spcAft>
              <a:buClr>
                <a:srgbClr val="01334E"/>
              </a:buClr>
              <a:buSzPts val="4000"/>
              <a:buNone/>
            </a:pPr>
            <a:r>
              <a:rPr lang="en-IE" sz="2000" dirty="0"/>
              <a:t>I’m here to tell you that we use icons (the small pictures below) in this unit. These will help you to understand what you will be doing during the different activities. </a:t>
            </a:r>
          </a:p>
          <a:p>
            <a:pPr marL="0" lvl="0" indent="0" algn="ctr" rtl="0">
              <a:lnSpc>
                <a:spcPct val="90000"/>
              </a:lnSpc>
              <a:spcBef>
                <a:spcPts val="0"/>
              </a:spcBef>
              <a:spcAft>
                <a:spcPts val="0"/>
              </a:spcAft>
              <a:buClr>
                <a:srgbClr val="01334E"/>
              </a:buClr>
              <a:buSzPts val="4000"/>
              <a:buNone/>
            </a:pPr>
            <a:r>
              <a:rPr lang="en-IE" sz="2000" dirty="0"/>
              <a:t>Have fun (and learn lots)!</a:t>
            </a:r>
          </a:p>
          <a:p>
            <a:pPr marL="0" lvl="0" indent="0" algn="ctr" rtl="0">
              <a:lnSpc>
                <a:spcPct val="90000"/>
              </a:lnSpc>
              <a:spcBef>
                <a:spcPts val="0"/>
              </a:spcBef>
              <a:spcAft>
                <a:spcPts val="0"/>
              </a:spcAft>
              <a:buClr>
                <a:srgbClr val="01334E"/>
              </a:buClr>
              <a:buSzPts val="4000"/>
              <a:buNone/>
            </a:pPr>
            <a:r>
              <a:rPr lang="en-IE" sz="2800" dirty="0"/>
              <a:t> </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171983" y="1349981"/>
            <a:ext cx="685903"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4832632" y="3140637"/>
            <a:ext cx="685903" cy="433659"/>
          </a:xfrm>
          <a:prstGeom prst="rect">
            <a:avLst/>
          </a:prstGeom>
          <a:noFill/>
          <a:ln>
            <a:noFill/>
          </a:ln>
        </p:spPr>
      </p:pic>
      <p:grpSp>
        <p:nvGrpSpPr>
          <p:cNvPr id="24" name="Group 23">
            <a:extLst>
              <a:ext uri="{FF2B5EF4-FFF2-40B4-BE49-F238E27FC236}">
                <a16:creationId xmlns:a16="http://schemas.microsoft.com/office/drawing/2014/main" id="{8D48200C-8A8A-37A9-DDAC-C718129C5FE4}"/>
              </a:ext>
            </a:extLst>
          </p:cNvPr>
          <p:cNvGrpSpPr/>
          <p:nvPr/>
        </p:nvGrpSpPr>
        <p:grpSpPr>
          <a:xfrm>
            <a:off x="601066" y="3646379"/>
            <a:ext cx="5352791" cy="3164665"/>
            <a:chOff x="601066" y="3646379"/>
            <a:chExt cx="5352791" cy="316466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4">
              <a:alphaModFix/>
            </a:blip>
            <a:srcRect/>
            <a:stretch/>
          </p:blipFill>
          <p:spPr>
            <a:xfrm>
              <a:off x="610565" y="3649212"/>
              <a:ext cx="5181190" cy="3161832"/>
            </a:xfrm>
            <a:prstGeom prst="rect">
              <a:avLst/>
            </a:prstGeom>
            <a:noFill/>
            <a:ln>
              <a:noFill/>
            </a:ln>
          </p:spPr>
        </p:pic>
        <p:pic>
          <p:nvPicPr>
            <p:cNvPr id="4" name="Google Shape;337;p19" descr="Icon&#10;&#10;Description automatically generated">
              <a:extLst>
                <a:ext uri="{FF2B5EF4-FFF2-40B4-BE49-F238E27FC236}">
                  <a16:creationId xmlns:a16="http://schemas.microsoft.com/office/drawing/2014/main" id="{6EA73DF0-05DB-C79E-F489-0F78612F4F66}"/>
                </a:ext>
              </a:extLst>
            </p:cNvPr>
            <p:cNvPicPr preferRelativeResize="0"/>
            <p:nvPr/>
          </p:nvPicPr>
          <p:blipFill rotWithShape="1">
            <a:blip r:embed="rId5">
              <a:alphaModFix/>
            </a:blip>
            <a:srcRect/>
            <a:stretch/>
          </p:blipFill>
          <p:spPr>
            <a:xfrm>
              <a:off x="612111" y="4378280"/>
              <a:ext cx="1007241" cy="1007241"/>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6">
              <a:alphaModFix/>
            </a:blip>
            <a:srcRect/>
            <a:stretch/>
          </p:blipFill>
          <p:spPr>
            <a:xfrm>
              <a:off x="612111" y="3646379"/>
              <a:ext cx="1007241" cy="1007241"/>
            </a:xfrm>
            <a:prstGeom prst="rect">
              <a:avLst/>
            </a:prstGeom>
            <a:noFill/>
            <a:ln>
              <a:noFill/>
            </a:ln>
          </p:spPr>
        </p:pic>
        <p:pic>
          <p:nvPicPr>
            <p:cNvPr id="6" name="Google Shape;346;p19" descr="Icon&#10;&#10;Description automatically generated">
              <a:extLst>
                <a:ext uri="{FF2B5EF4-FFF2-40B4-BE49-F238E27FC236}">
                  <a16:creationId xmlns:a16="http://schemas.microsoft.com/office/drawing/2014/main" id="{859EC7AB-BCA5-FFA4-2ED7-88BBE2DE2FDB}"/>
                </a:ext>
              </a:extLst>
            </p:cNvPr>
            <p:cNvPicPr preferRelativeResize="0"/>
            <p:nvPr/>
          </p:nvPicPr>
          <p:blipFill rotWithShape="1">
            <a:blip r:embed="rId7">
              <a:alphaModFix/>
            </a:blip>
            <a:srcRect/>
            <a:stretch/>
          </p:blipFill>
          <p:spPr>
            <a:xfrm>
              <a:off x="3177276" y="4761218"/>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10195" y="3971250"/>
              <a:ext cx="1840832" cy="369332"/>
            </a:xfrm>
            <a:prstGeom prst="rect">
              <a:avLst/>
            </a:prstGeom>
            <a:noFill/>
          </p:spPr>
          <p:txBody>
            <a:bodyPr wrap="square" rtlCol="0">
              <a:spAutoFit/>
            </a:bodyPr>
            <a:lstStyle/>
            <a:p>
              <a:r>
                <a:rPr lang="en-IE" sz="1800" dirty="0"/>
                <a:t>Individual work</a:t>
              </a:r>
            </a:p>
          </p:txBody>
        </p:sp>
        <p:sp>
          <p:nvSpPr>
            <p:cNvPr id="8" name="TextBox 7">
              <a:extLst>
                <a:ext uri="{FF2B5EF4-FFF2-40B4-BE49-F238E27FC236}">
                  <a16:creationId xmlns:a16="http://schemas.microsoft.com/office/drawing/2014/main" id="{E159AB85-EB10-C6AE-1E9C-956F8E690A42}"/>
                </a:ext>
              </a:extLst>
            </p:cNvPr>
            <p:cNvSpPr txBox="1"/>
            <p:nvPr/>
          </p:nvSpPr>
          <p:spPr>
            <a:xfrm>
              <a:off x="1517798" y="4671685"/>
              <a:ext cx="1840832" cy="369332"/>
            </a:xfrm>
            <a:prstGeom prst="rect">
              <a:avLst/>
            </a:prstGeom>
            <a:noFill/>
          </p:spPr>
          <p:txBody>
            <a:bodyPr wrap="square" rtlCol="0">
              <a:spAutoFit/>
            </a:bodyPr>
            <a:lstStyle/>
            <a:p>
              <a:r>
                <a:rPr lang="en-IE" sz="1800" dirty="0"/>
                <a:t>Pair work</a:t>
              </a:r>
            </a:p>
          </p:txBody>
        </p:sp>
        <p:sp>
          <p:nvSpPr>
            <p:cNvPr id="9" name="TextBox 8">
              <a:extLst>
                <a:ext uri="{FF2B5EF4-FFF2-40B4-BE49-F238E27FC236}">
                  <a16:creationId xmlns:a16="http://schemas.microsoft.com/office/drawing/2014/main" id="{2E236B09-07C1-E514-BF31-9CD3255F0B82}"/>
                </a:ext>
              </a:extLst>
            </p:cNvPr>
            <p:cNvSpPr txBox="1"/>
            <p:nvPr/>
          </p:nvSpPr>
          <p:spPr>
            <a:xfrm>
              <a:off x="4053409" y="4892613"/>
              <a:ext cx="1840832" cy="646331"/>
            </a:xfrm>
            <a:prstGeom prst="rect">
              <a:avLst/>
            </a:prstGeom>
            <a:noFill/>
          </p:spPr>
          <p:txBody>
            <a:bodyPr wrap="square" rtlCol="0">
              <a:spAutoFit/>
            </a:bodyPr>
            <a:lstStyle/>
            <a:p>
              <a:r>
                <a:rPr lang="en-IE" sz="1800" dirty="0"/>
                <a:t>Make a presentation</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8">
              <a:alphaModFix/>
            </a:blip>
            <a:srcRect/>
            <a:stretch/>
          </p:blipFill>
          <p:spPr>
            <a:xfrm>
              <a:off x="601066" y="5097319"/>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07706" y="5389036"/>
              <a:ext cx="1840832" cy="369332"/>
            </a:xfrm>
            <a:prstGeom prst="rect">
              <a:avLst/>
            </a:prstGeom>
            <a:noFill/>
          </p:spPr>
          <p:txBody>
            <a:bodyPr wrap="square" rtlCol="0">
              <a:spAutoFit/>
            </a:bodyPr>
            <a:lstStyle/>
            <a:p>
              <a:r>
                <a:rPr lang="en-IE" sz="1800" dirty="0"/>
                <a:t>Group work</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9">
              <a:alphaModFix/>
            </a:blip>
            <a:srcRect/>
            <a:stretch/>
          </p:blipFill>
          <p:spPr>
            <a:xfrm>
              <a:off x="3236892" y="5678926"/>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113025" y="5993496"/>
              <a:ext cx="1840832" cy="646331"/>
            </a:xfrm>
            <a:prstGeom prst="rect">
              <a:avLst/>
            </a:prstGeom>
            <a:noFill/>
          </p:spPr>
          <p:txBody>
            <a:bodyPr wrap="square" rtlCol="0">
              <a:spAutoFit/>
            </a:bodyPr>
            <a:lstStyle/>
            <a:p>
              <a:r>
                <a:rPr lang="en-IE" sz="1800" dirty="0"/>
                <a:t>Extension activity</a:t>
              </a:r>
            </a:p>
          </p:txBody>
        </p:sp>
        <p:sp>
          <p:nvSpPr>
            <p:cNvPr id="20" name="TextBox 19">
              <a:extLst>
                <a:ext uri="{FF2B5EF4-FFF2-40B4-BE49-F238E27FC236}">
                  <a16:creationId xmlns:a16="http://schemas.microsoft.com/office/drawing/2014/main" id="{C1A2DD22-42BE-8E50-166C-986045F7ABE1}"/>
                </a:ext>
              </a:extLst>
            </p:cNvPr>
            <p:cNvSpPr txBox="1"/>
            <p:nvPr/>
          </p:nvSpPr>
          <p:spPr>
            <a:xfrm>
              <a:off x="1510195" y="6133228"/>
              <a:ext cx="2212701" cy="369332"/>
            </a:xfrm>
            <a:prstGeom prst="rect">
              <a:avLst/>
            </a:prstGeom>
            <a:noFill/>
          </p:spPr>
          <p:txBody>
            <a:bodyPr wrap="square" rtlCol="0">
              <a:spAutoFit/>
            </a:bodyPr>
            <a:lstStyle/>
            <a:p>
              <a:r>
                <a:rPr lang="en-IE" sz="1800" dirty="0"/>
                <a:t>Class discussion</a:t>
              </a:r>
            </a:p>
          </p:txBody>
        </p:sp>
        <p:pic>
          <p:nvPicPr>
            <p:cNvPr id="21" name="Picture 20" descr="Icon&#10;&#10;Description automatically generated">
              <a:extLst>
                <a:ext uri="{FF2B5EF4-FFF2-40B4-BE49-F238E27FC236}">
                  <a16:creationId xmlns:a16="http://schemas.microsoft.com/office/drawing/2014/main" id="{9FE732C1-9D33-20A4-2D03-CA83C8162F7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38574" y="5803803"/>
              <a:ext cx="1007241" cy="1007241"/>
            </a:xfrm>
            <a:prstGeom prst="rect">
              <a:avLst/>
            </a:prstGeom>
          </p:spPr>
        </p:pic>
        <p:pic>
          <p:nvPicPr>
            <p:cNvPr id="22" name="Picture 21" descr="Icon&#10;&#10;Description automatically generated">
              <a:extLst>
                <a:ext uri="{FF2B5EF4-FFF2-40B4-BE49-F238E27FC236}">
                  <a16:creationId xmlns:a16="http://schemas.microsoft.com/office/drawing/2014/main" id="{3E8364A1-99A2-0ED1-7CA2-5C455C64F65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177276" y="3868941"/>
              <a:ext cx="1007241" cy="1007241"/>
            </a:xfrm>
            <a:prstGeom prst="rect">
              <a:avLst/>
            </a:prstGeom>
          </p:spPr>
        </p:pic>
        <p:sp>
          <p:nvSpPr>
            <p:cNvPr id="23" name="TextBox 22">
              <a:extLst>
                <a:ext uri="{FF2B5EF4-FFF2-40B4-BE49-F238E27FC236}">
                  <a16:creationId xmlns:a16="http://schemas.microsoft.com/office/drawing/2014/main" id="{147328BB-6884-5B20-EA70-10CB8C99FD75}"/>
                </a:ext>
              </a:extLst>
            </p:cNvPr>
            <p:cNvSpPr txBox="1"/>
            <p:nvPr/>
          </p:nvSpPr>
          <p:spPr>
            <a:xfrm>
              <a:off x="4112517" y="4167570"/>
              <a:ext cx="1840832" cy="369332"/>
            </a:xfrm>
            <a:prstGeom prst="rect">
              <a:avLst/>
            </a:prstGeom>
            <a:noFill/>
          </p:spPr>
          <p:txBody>
            <a:bodyPr wrap="square" rtlCol="0">
              <a:spAutoFit/>
            </a:bodyPr>
            <a:lstStyle/>
            <a:p>
              <a:r>
                <a:rPr lang="en-IE" sz="1800" dirty="0"/>
                <a:t>Reading</a:t>
              </a:r>
            </a:p>
          </p:txBody>
        </p:sp>
      </p:grpSp>
      <p:pic>
        <p:nvPicPr>
          <p:cNvPr id="10" name="Picture 9">
            <a:extLst>
              <a:ext uri="{FF2B5EF4-FFF2-40B4-BE49-F238E27FC236}">
                <a16:creationId xmlns:a16="http://schemas.microsoft.com/office/drawing/2014/main" id="{26A18086-5F8F-A1A8-F298-06EB74E14973}"/>
              </a:ext>
            </a:extLst>
          </p:cNvPr>
          <p:cNvPicPr>
            <a:picLocks noChangeAspect="1"/>
          </p:cNvPicPr>
          <p:nvPr/>
        </p:nvPicPr>
        <p:blipFill>
          <a:blip r:embed="rId12"/>
          <a:srcRect/>
          <a:stretch/>
        </p:blipFill>
        <p:spPr>
          <a:xfrm>
            <a:off x="6325392" y="930888"/>
            <a:ext cx="4760029" cy="4827480"/>
          </a:xfrm>
          <a:prstGeom prst="rect">
            <a:avLst/>
          </a:prstGeom>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1</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4554773"/>
          </a:xfrm>
          <a:custGeom>
            <a:avLst/>
            <a:gdLst>
              <a:gd name="connsiteX0" fmla="*/ 0 w 11302313"/>
              <a:gd name="connsiteY0" fmla="*/ 0 h 4554773"/>
              <a:gd name="connsiteX1" fmla="*/ 438796 w 11302313"/>
              <a:gd name="connsiteY1" fmla="*/ 0 h 4554773"/>
              <a:gd name="connsiteX2" fmla="*/ 764568 w 11302313"/>
              <a:gd name="connsiteY2" fmla="*/ 0 h 4554773"/>
              <a:gd name="connsiteX3" fmla="*/ 1542433 w 11302313"/>
              <a:gd name="connsiteY3" fmla="*/ 0 h 4554773"/>
              <a:gd name="connsiteX4" fmla="*/ 2094252 w 11302313"/>
              <a:gd name="connsiteY4" fmla="*/ 0 h 4554773"/>
              <a:gd name="connsiteX5" fmla="*/ 2533048 w 11302313"/>
              <a:gd name="connsiteY5" fmla="*/ 0 h 4554773"/>
              <a:gd name="connsiteX6" fmla="*/ 3423936 w 11302313"/>
              <a:gd name="connsiteY6" fmla="*/ 0 h 4554773"/>
              <a:gd name="connsiteX7" fmla="*/ 4314824 w 11302313"/>
              <a:gd name="connsiteY7" fmla="*/ 0 h 4554773"/>
              <a:gd name="connsiteX8" fmla="*/ 4753620 w 11302313"/>
              <a:gd name="connsiteY8" fmla="*/ 0 h 4554773"/>
              <a:gd name="connsiteX9" fmla="*/ 5418462 w 11302313"/>
              <a:gd name="connsiteY9" fmla="*/ 0 h 4554773"/>
              <a:gd name="connsiteX10" fmla="*/ 5970281 w 11302313"/>
              <a:gd name="connsiteY10" fmla="*/ 0 h 4554773"/>
              <a:gd name="connsiteX11" fmla="*/ 6635123 w 11302313"/>
              <a:gd name="connsiteY11" fmla="*/ 0 h 4554773"/>
              <a:gd name="connsiteX12" fmla="*/ 7186941 w 11302313"/>
              <a:gd name="connsiteY12" fmla="*/ 0 h 4554773"/>
              <a:gd name="connsiteX13" fmla="*/ 8077830 w 11302313"/>
              <a:gd name="connsiteY13" fmla="*/ 0 h 4554773"/>
              <a:gd name="connsiteX14" fmla="*/ 8968718 w 11302313"/>
              <a:gd name="connsiteY14" fmla="*/ 0 h 4554773"/>
              <a:gd name="connsiteX15" fmla="*/ 9746583 w 11302313"/>
              <a:gd name="connsiteY15" fmla="*/ 0 h 4554773"/>
              <a:gd name="connsiteX16" fmla="*/ 10298402 w 11302313"/>
              <a:gd name="connsiteY16" fmla="*/ 0 h 4554773"/>
              <a:gd name="connsiteX17" fmla="*/ 11302313 w 11302313"/>
              <a:gd name="connsiteY17" fmla="*/ 0 h 4554773"/>
              <a:gd name="connsiteX18" fmla="*/ 11302313 w 11302313"/>
              <a:gd name="connsiteY18" fmla="*/ 514039 h 4554773"/>
              <a:gd name="connsiteX19" fmla="*/ 11302313 w 11302313"/>
              <a:gd name="connsiteY19" fmla="*/ 1073625 h 4554773"/>
              <a:gd name="connsiteX20" fmla="*/ 11302313 w 11302313"/>
              <a:gd name="connsiteY20" fmla="*/ 1587664 h 4554773"/>
              <a:gd name="connsiteX21" fmla="*/ 11302313 w 11302313"/>
              <a:gd name="connsiteY21" fmla="*/ 2283893 h 4554773"/>
              <a:gd name="connsiteX22" fmla="*/ 11302313 w 11302313"/>
              <a:gd name="connsiteY22" fmla="*/ 2843480 h 4554773"/>
              <a:gd name="connsiteX23" fmla="*/ 11302313 w 11302313"/>
              <a:gd name="connsiteY23" fmla="*/ 3539709 h 4554773"/>
              <a:gd name="connsiteX24" fmla="*/ 11302313 w 11302313"/>
              <a:gd name="connsiteY24" fmla="*/ 4554773 h 4554773"/>
              <a:gd name="connsiteX25" fmla="*/ 10637471 w 11302313"/>
              <a:gd name="connsiteY25" fmla="*/ 4554773 h 4554773"/>
              <a:gd name="connsiteX26" fmla="*/ 9859606 w 11302313"/>
              <a:gd name="connsiteY26" fmla="*/ 4554773 h 4554773"/>
              <a:gd name="connsiteX27" fmla="*/ 9533833 w 11302313"/>
              <a:gd name="connsiteY27" fmla="*/ 4554773 h 4554773"/>
              <a:gd name="connsiteX28" fmla="*/ 8868991 w 11302313"/>
              <a:gd name="connsiteY28" fmla="*/ 4554773 h 4554773"/>
              <a:gd name="connsiteX29" fmla="*/ 8543219 w 11302313"/>
              <a:gd name="connsiteY29" fmla="*/ 4554773 h 4554773"/>
              <a:gd name="connsiteX30" fmla="*/ 7878377 w 11302313"/>
              <a:gd name="connsiteY30" fmla="*/ 4554773 h 4554773"/>
              <a:gd name="connsiteX31" fmla="*/ 7326558 w 11302313"/>
              <a:gd name="connsiteY31" fmla="*/ 4554773 h 4554773"/>
              <a:gd name="connsiteX32" fmla="*/ 6435670 w 11302313"/>
              <a:gd name="connsiteY32" fmla="*/ 4554773 h 4554773"/>
              <a:gd name="connsiteX33" fmla="*/ 6109897 w 11302313"/>
              <a:gd name="connsiteY33" fmla="*/ 4554773 h 4554773"/>
              <a:gd name="connsiteX34" fmla="*/ 5445055 w 11302313"/>
              <a:gd name="connsiteY34" fmla="*/ 4554773 h 4554773"/>
              <a:gd name="connsiteX35" fmla="*/ 5006260 w 11302313"/>
              <a:gd name="connsiteY35" fmla="*/ 4554773 h 4554773"/>
              <a:gd name="connsiteX36" fmla="*/ 4567464 w 11302313"/>
              <a:gd name="connsiteY36" fmla="*/ 4554773 h 4554773"/>
              <a:gd name="connsiteX37" fmla="*/ 3789599 w 11302313"/>
              <a:gd name="connsiteY37" fmla="*/ 4554773 h 4554773"/>
              <a:gd name="connsiteX38" fmla="*/ 3463827 w 11302313"/>
              <a:gd name="connsiteY38" fmla="*/ 4554773 h 4554773"/>
              <a:gd name="connsiteX39" fmla="*/ 2572938 w 11302313"/>
              <a:gd name="connsiteY39" fmla="*/ 4554773 h 4554773"/>
              <a:gd name="connsiteX40" fmla="*/ 1682050 w 11302313"/>
              <a:gd name="connsiteY40" fmla="*/ 4554773 h 4554773"/>
              <a:gd name="connsiteX41" fmla="*/ 1017208 w 11302313"/>
              <a:gd name="connsiteY41" fmla="*/ 4554773 h 4554773"/>
              <a:gd name="connsiteX42" fmla="*/ 0 w 11302313"/>
              <a:gd name="connsiteY42" fmla="*/ 4554773 h 4554773"/>
              <a:gd name="connsiteX43" fmla="*/ 0 w 11302313"/>
              <a:gd name="connsiteY43" fmla="*/ 3858543 h 4554773"/>
              <a:gd name="connsiteX44" fmla="*/ 0 w 11302313"/>
              <a:gd name="connsiteY44" fmla="*/ 3207862 h 4554773"/>
              <a:gd name="connsiteX45" fmla="*/ 0 w 11302313"/>
              <a:gd name="connsiteY45" fmla="*/ 2602727 h 4554773"/>
              <a:gd name="connsiteX46" fmla="*/ 0 w 11302313"/>
              <a:gd name="connsiteY46" fmla="*/ 2088689 h 4554773"/>
              <a:gd name="connsiteX47" fmla="*/ 0 w 11302313"/>
              <a:gd name="connsiteY47" fmla="*/ 1529102 h 4554773"/>
              <a:gd name="connsiteX48" fmla="*/ 0 w 11302313"/>
              <a:gd name="connsiteY48" fmla="*/ 832873 h 4554773"/>
              <a:gd name="connsiteX49" fmla="*/ 0 w 11302313"/>
              <a:gd name="connsiteY49" fmla="*/ 0 h 455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554773"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2237" y="114270"/>
                  <a:pt x="11316725" y="340266"/>
                  <a:pt x="11302313" y="514039"/>
                </a:cubicBezTo>
                <a:cubicBezTo>
                  <a:pt x="11287901" y="687812"/>
                  <a:pt x="11279760" y="886543"/>
                  <a:pt x="11302313" y="1073625"/>
                </a:cubicBezTo>
                <a:cubicBezTo>
                  <a:pt x="11324866" y="1260707"/>
                  <a:pt x="11289232" y="1336615"/>
                  <a:pt x="11302313" y="1587664"/>
                </a:cubicBezTo>
                <a:cubicBezTo>
                  <a:pt x="11315394" y="1838713"/>
                  <a:pt x="11295596" y="2041608"/>
                  <a:pt x="11302313" y="2283893"/>
                </a:cubicBezTo>
                <a:cubicBezTo>
                  <a:pt x="11309030" y="2526178"/>
                  <a:pt x="11275526" y="2594886"/>
                  <a:pt x="11302313" y="2843480"/>
                </a:cubicBezTo>
                <a:cubicBezTo>
                  <a:pt x="11329100" y="3092074"/>
                  <a:pt x="11327507" y="3305357"/>
                  <a:pt x="11302313" y="3539709"/>
                </a:cubicBezTo>
                <a:cubicBezTo>
                  <a:pt x="11277119" y="3774061"/>
                  <a:pt x="11296915" y="4344498"/>
                  <a:pt x="11302313" y="4554773"/>
                </a:cubicBezTo>
                <a:cubicBezTo>
                  <a:pt x="11078846" y="4542778"/>
                  <a:pt x="10828668" y="4571733"/>
                  <a:pt x="10637471" y="4554773"/>
                </a:cubicBezTo>
                <a:cubicBezTo>
                  <a:pt x="10446274" y="4537813"/>
                  <a:pt x="10228825" y="4566946"/>
                  <a:pt x="9859606" y="4554773"/>
                </a:cubicBezTo>
                <a:cubicBezTo>
                  <a:pt x="9490388" y="4542600"/>
                  <a:pt x="9684475" y="4545789"/>
                  <a:pt x="9533833" y="4554773"/>
                </a:cubicBezTo>
                <a:cubicBezTo>
                  <a:pt x="9383191" y="4563757"/>
                  <a:pt x="9050488" y="4571348"/>
                  <a:pt x="8868991" y="4554773"/>
                </a:cubicBezTo>
                <a:cubicBezTo>
                  <a:pt x="8687494" y="4538198"/>
                  <a:pt x="8640882" y="4555306"/>
                  <a:pt x="8543219" y="4554773"/>
                </a:cubicBezTo>
                <a:cubicBezTo>
                  <a:pt x="8445556" y="4554240"/>
                  <a:pt x="8059827" y="4557386"/>
                  <a:pt x="7878377" y="4554773"/>
                </a:cubicBezTo>
                <a:cubicBezTo>
                  <a:pt x="7696927" y="4552160"/>
                  <a:pt x="7506149" y="4535240"/>
                  <a:pt x="7326558" y="4554773"/>
                </a:cubicBezTo>
                <a:cubicBezTo>
                  <a:pt x="7146967" y="4574306"/>
                  <a:pt x="6746934" y="4560156"/>
                  <a:pt x="6435670" y="4554773"/>
                </a:cubicBezTo>
                <a:cubicBezTo>
                  <a:pt x="6124406" y="4549390"/>
                  <a:pt x="6270629" y="4567257"/>
                  <a:pt x="6109897" y="4554773"/>
                </a:cubicBezTo>
                <a:cubicBezTo>
                  <a:pt x="5949165" y="4542289"/>
                  <a:pt x="5714134" y="4580634"/>
                  <a:pt x="5445055" y="4554773"/>
                </a:cubicBezTo>
                <a:cubicBezTo>
                  <a:pt x="5175976" y="4528912"/>
                  <a:pt x="5140731" y="4545328"/>
                  <a:pt x="5006260" y="4554773"/>
                </a:cubicBezTo>
                <a:cubicBezTo>
                  <a:pt x="4871790" y="4564218"/>
                  <a:pt x="4694981" y="4571373"/>
                  <a:pt x="4567464" y="4554773"/>
                </a:cubicBezTo>
                <a:cubicBezTo>
                  <a:pt x="4439947" y="4538173"/>
                  <a:pt x="3992411" y="4561500"/>
                  <a:pt x="3789599" y="4554773"/>
                </a:cubicBezTo>
                <a:cubicBezTo>
                  <a:pt x="3586788" y="4548046"/>
                  <a:pt x="3557189" y="4554063"/>
                  <a:pt x="3463827" y="4554773"/>
                </a:cubicBezTo>
                <a:cubicBezTo>
                  <a:pt x="3370465" y="4555483"/>
                  <a:pt x="2978854" y="4580362"/>
                  <a:pt x="2572938" y="4554773"/>
                </a:cubicBezTo>
                <a:cubicBezTo>
                  <a:pt x="2167022" y="4529184"/>
                  <a:pt x="1938316" y="4521664"/>
                  <a:pt x="1682050" y="4554773"/>
                </a:cubicBezTo>
                <a:cubicBezTo>
                  <a:pt x="1425784" y="4587882"/>
                  <a:pt x="1225825" y="4548051"/>
                  <a:pt x="1017208" y="4554773"/>
                </a:cubicBezTo>
                <a:cubicBezTo>
                  <a:pt x="808591" y="4561495"/>
                  <a:pt x="209072" y="4580847"/>
                  <a:pt x="0" y="4554773"/>
                </a:cubicBezTo>
                <a:cubicBezTo>
                  <a:pt x="-26274" y="4245385"/>
                  <a:pt x="-3929" y="4098589"/>
                  <a:pt x="0" y="3858543"/>
                </a:cubicBezTo>
                <a:cubicBezTo>
                  <a:pt x="3929" y="3618497"/>
                  <a:pt x="8331" y="3346989"/>
                  <a:pt x="0" y="3207862"/>
                </a:cubicBezTo>
                <a:cubicBezTo>
                  <a:pt x="-8331" y="3068735"/>
                  <a:pt x="117" y="2787487"/>
                  <a:pt x="0" y="2602727"/>
                </a:cubicBezTo>
                <a:cubicBezTo>
                  <a:pt x="-117" y="2417968"/>
                  <a:pt x="9084" y="2342091"/>
                  <a:pt x="0" y="2088689"/>
                </a:cubicBezTo>
                <a:cubicBezTo>
                  <a:pt x="-9084" y="1835287"/>
                  <a:pt x="9082" y="1642117"/>
                  <a:pt x="0" y="1529102"/>
                </a:cubicBezTo>
                <a:cubicBezTo>
                  <a:pt x="-9082" y="1416087"/>
                  <a:pt x="15755" y="1021442"/>
                  <a:pt x="0" y="832873"/>
                </a:cubicBezTo>
                <a:cubicBezTo>
                  <a:pt x="-15755" y="644304"/>
                  <a:pt x="25159" y="374124"/>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2000" kern="100" dirty="0">
                <a:effectLst/>
                <a:latin typeface="+mn-lt"/>
                <a:ea typeface="Aptos" panose="020B0004020202020204" pitchFamily="34" charset="0"/>
                <a:cs typeface="Arial" panose="020B0604020202020204" pitchFamily="34" charset="0"/>
              </a:rPr>
              <a:t>	     When I worked in a big law firm, the way I wanted to live my life didn’t match what that 	job required. For example, in the evening if there was a deal going on</a:t>
            </a:r>
            <a:r>
              <a:rPr lang="en-GB" sz="2000" kern="100" dirty="0">
                <a:latin typeface="+mn-lt"/>
                <a:ea typeface="Aptos" panose="020B0004020202020204" pitchFamily="34" charset="0"/>
                <a:cs typeface="Arial" panose="020B0604020202020204" pitchFamily="34" charset="0"/>
              </a:rPr>
              <a:t> </a:t>
            </a:r>
            <a:r>
              <a:rPr lang="en-GB" sz="2000" kern="100" dirty="0">
                <a:effectLst/>
                <a:latin typeface="+mn-lt"/>
                <a:ea typeface="Aptos" panose="020B0004020202020204" pitchFamily="34" charset="0"/>
                <a:cs typeface="Arial" panose="020B0604020202020204" pitchFamily="34" charset="0"/>
              </a:rPr>
              <a:t>the partner might come in and say, ‘OK, we’re going to be here all night, does anyone what pizza?’ Everyone would get so excited, and I would be thinking ‘Oh, I just want to go home and watch TV’. It just didn’t match. </a:t>
            </a:r>
          </a:p>
          <a:p>
            <a:pPr>
              <a:lnSpc>
                <a:spcPct val="107000"/>
              </a:lnSpc>
              <a:spcAft>
                <a:spcPts val="800"/>
              </a:spcAft>
            </a:pPr>
            <a:r>
              <a:rPr lang="en-GB" sz="2000" kern="100" dirty="0">
                <a:effectLst/>
                <a:latin typeface="+mn-lt"/>
                <a:ea typeface="Aptos" panose="020B0004020202020204" pitchFamily="34" charset="0"/>
                <a:cs typeface="Arial" panose="020B0604020202020204" pitchFamily="34" charset="0"/>
              </a:rPr>
              <a:t>Just because you can do something academically, doesn’t mean that you should do it. It’s like a marriage – I married the wrong job. I could get him, but it turns out that he didn’t suit me! In some jobs you have to have the capacity to switch off and not worry. To be a lawyer, you have to be able to leave it behind when you go home. You have to be able to compartmentalize and I wasn’t. I couldn’t enjoy life while I was worrying about work. Academically I had the ability to do the job, but it was corroding my free time. </a:t>
            </a:r>
          </a:p>
          <a:p>
            <a:pPr>
              <a:lnSpc>
                <a:spcPct val="107000"/>
              </a:lnSpc>
              <a:spcAft>
                <a:spcPts val="800"/>
              </a:spcAft>
            </a:pPr>
            <a:r>
              <a:rPr lang="en-GB" sz="2000" kern="100" dirty="0">
                <a:effectLst/>
                <a:latin typeface="+mn-lt"/>
                <a:ea typeface="Aptos" panose="020B0004020202020204" pitchFamily="34" charset="0"/>
                <a:cs typeface="Arial" panose="020B0604020202020204" pitchFamily="34" charset="0"/>
              </a:rPr>
              <a:t>I am a sociable person, and I was meeting clients all the time. No one would have known, but I wasn’t happy doing it. I wasn’t thriving.</a:t>
            </a: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Arial"/>
                <a:cs typeface="Arial"/>
                <a:sym typeface="Arial"/>
              </a:rPr>
              <a:t>Larissa</a:t>
            </a:r>
          </a:p>
        </p:txBody>
      </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3"/>
          <a:srcRect/>
          <a:stretch/>
        </p:blipFill>
        <p:spPr>
          <a:xfrm>
            <a:off x="194362" y="937844"/>
            <a:ext cx="1444406" cy="1464873"/>
          </a:xfrm>
          <a:prstGeom prst="rect">
            <a:avLst/>
          </a:prstGeom>
        </p:spPr>
      </p:pic>
      <p:sp>
        <p:nvSpPr>
          <p:cNvPr id="12" name="TextBox 11">
            <a:extLst>
              <a:ext uri="{FF2B5EF4-FFF2-40B4-BE49-F238E27FC236}">
                <a16:creationId xmlns:a16="http://schemas.microsoft.com/office/drawing/2014/main" id="{A678AEDA-C430-8784-C880-FD52750AA4C7}"/>
              </a:ext>
            </a:extLst>
          </p:cNvPr>
          <p:cNvSpPr txBox="1"/>
          <p:nvPr/>
        </p:nvSpPr>
        <p:spPr>
          <a:xfrm>
            <a:off x="3219450" y="1326967"/>
            <a:ext cx="2570737" cy="523220"/>
          </a:xfrm>
          <a:custGeom>
            <a:avLst/>
            <a:gdLst>
              <a:gd name="connsiteX0" fmla="*/ 0 w 2570737"/>
              <a:gd name="connsiteY0" fmla="*/ 0 h 523220"/>
              <a:gd name="connsiteX1" fmla="*/ 514147 w 2570737"/>
              <a:gd name="connsiteY1" fmla="*/ 0 h 523220"/>
              <a:gd name="connsiteX2" fmla="*/ 1054002 w 2570737"/>
              <a:gd name="connsiteY2" fmla="*/ 0 h 523220"/>
              <a:gd name="connsiteX3" fmla="*/ 1542442 w 2570737"/>
              <a:gd name="connsiteY3" fmla="*/ 0 h 523220"/>
              <a:gd name="connsiteX4" fmla="*/ 1979467 w 2570737"/>
              <a:gd name="connsiteY4" fmla="*/ 0 h 523220"/>
              <a:gd name="connsiteX5" fmla="*/ 2570737 w 2570737"/>
              <a:gd name="connsiteY5" fmla="*/ 0 h 523220"/>
              <a:gd name="connsiteX6" fmla="*/ 2570737 w 2570737"/>
              <a:gd name="connsiteY6" fmla="*/ 523220 h 523220"/>
              <a:gd name="connsiteX7" fmla="*/ 2133712 w 2570737"/>
              <a:gd name="connsiteY7" fmla="*/ 523220 h 523220"/>
              <a:gd name="connsiteX8" fmla="*/ 1645272 w 2570737"/>
              <a:gd name="connsiteY8" fmla="*/ 523220 h 523220"/>
              <a:gd name="connsiteX9" fmla="*/ 1105417 w 2570737"/>
              <a:gd name="connsiteY9" fmla="*/ 523220 h 523220"/>
              <a:gd name="connsiteX10" fmla="*/ 668392 w 2570737"/>
              <a:gd name="connsiteY10" fmla="*/ 523220 h 523220"/>
              <a:gd name="connsiteX11" fmla="*/ 0 w 2570737"/>
              <a:gd name="connsiteY11" fmla="*/ 523220 h 523220"/>
              <a:gd name="connsiteX12" fmla="*/ 0 w 2570737"/>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0737" h="523220" fill="none" extrusionOk="0">
                <a:moveTo>
                  <a:pt x="0" y="0"/>
                </a:moveTo>
                <a:cubicBezTo>
                  <a:pt x="219231" y="-7285"/>
                  <a:pt x="272760" y="58565"/>
                  <a:pt x="514147" y="0"/>
                </a:cubicBezTo>
                <a:cubicBezTo>
                  <a:pt x="755534" y="-58565"/>
                  <a:pt x="894931" y="52048"/>
                  <a:pt x="1054002" y="0"/>
                </a:cubicBezTo>
                <a:cubicBezTo>
                  <a:pt x="1213074" y="-52048"/>
                  <a:pt x="1365767" y="48481"/>
                  <a:pt x="1542442" y="0"/>
                </a:cubicBezTo>
                <a:cubicBezTo>
                  <a:pt x="1719117" y="-48481"/>
                  <a:pt x="1843679" y="37586"/>
                  <a:pt x="1979467" y="0"/>
                </a:cubicBezTo>
                <a:cubicBezTo>
                  <a:pt x="2115255" y="-37586"/>
                  <a:pt x="2311699" y="44896"/>
                  <a:pt x="2570737" y="0"/>
                </a:cubicBezTo>
                <a:cubicBezTo>
                  <a:pt x="2625931" y="120762"/>
                  <a:pt x="2543785" y="404401"/>
                  <a:pt x="2570737" y="523220"/>
                </a:cubicBezTo>
                <a:cubicBezTo>
                  <a:pt x="2441294" y="550449"/>
                  <a:pt x="2288630" y="488011"/>
                  <a:pt x="2133712" y="523220"/>
                </a:cubicBezTo>
                <a:cubicBezTo>
                  <a:pt x="1978794" y="558429"/>
                  <a:pt x="1747291" y="514468"/>
                  <a:pt x="1645272" y="523220"/>
                </a:cubicBezTo>
                <a:cubicBezTo>
                  <a:pt x="1543253" y="531972"/>
                  <a:pt x="1254858" y="500735"/>
                  <a:pt x="1105417" y="523220"/>
                </a:cubicBezTo>
                <a:cubicBezTo>
                  <a:pt x="955976" y="545705"/>
                  <a:pt x="761184" y="519408"/>
                  <a:pt x="668392" y="523220"/>
                </a:cubicBezTo>
                <a:cubicBezTo>
                  <a:pt x="575600" y="527032"/>
                  <a:pt x="200569" y="495581"/>
                  <a:pt x="0" y="523220"/>
                </a:cubicBezTo>
                <a:cubicBezTo>
                  <a:pt x="-12092" y="265756"/>
                  <a:pt x="11807" y="150866"/>
                  <a:pt x="0" y="0"/>
                </a:cubicBezTo>
                <a:close/>
              </a:path>
              <a:path w="2570737" h="523220" stroke="0" extrusionOk="0">
                <a:moveTo>
                  <a:pt x="0" y="0"/>
                </a:moveTo>
                <a:cubicBezTo>
                  <a:pt x="186683" y="-31171"/>
                  <a:pt x="370936" y="6845"/>
                  <a:pt x="514147" y="0"/>
                </a:cubicBezTo>
                <a:cubicBezTo>
                  <a:pt x="657358" y="-6845"/>
                  <a:pt x="763776" y="34096"/>
                  <a:pt x="976880" y="0"/>
                </a:cubicBezTo>
                <a:cubicBezTo>
                  <a:pt x="1189984" y="-34096"/>
                  <a:pt x="1394327" y="49224"/>
                  <a:pt x="1542442" y="0"/>
                </a:cubicBezTo>
                <a:cubicBezTo>
                  <a:pt x="1690557" y="-49224"/>
                  <a:pt x="1830340" y="44870"/>
                  <a:pt x="2005175" y="0"/>
                </a:cubicBezTo>
                <a:cubicBezTo>
                  <a:pt x="2180010" y="-44870"/>
                  <a:pt x="2336992" y="53959"/>
                  <a:pt x="2570737" y="0"/>
                </a:cubicBezTo>
                <a:cubicBezTo>
                  <a:pt x="2611825" y="122297"/>
                  <a:pt x="2548684" y="416596"/>
                  <a:pt x="2570737" y="523220"/>
                </a:cubicBezTo>
                <a:cubicBezTo>
                  <a:pt x="2469601" y="528296"/>
                  <a:pt x="2246107" y="483315"/>
                  <a:pt x="2082297" y="523220"/>
                </a:cubicBezTo>
                <a:cubicBezTo>
                  <a:pt x="1918487" y="563125"/>
                  <a:pt x="1732856" y="517024"/>
                  <a:pt x="1593857" y="523220"/>
                </a:cubicBezTo>
                <a:cubicBezTo>
                  <a:pt x="1454858" y="529416"/>
                  <a:pt x="1210898" y="475359"/>
                  <a:pt x="1105417" y="523220"/>
                </a:cubicBezTo>
                <a:cubicBezTo>
                  <a:pt x="999936" y="571081"/>
                  <a:pt x="750091" y="489462"/>
                  <a:pt x="642684" y="523220"/>
                </a:cubicBezTo>
                <a:cubicBezTo>
                  <a:pt x="535277" y="556978"/>
                  <a:pt x="319154" y="460000"/>
                  <a:pt x="0" y="523220"/>
                </a:cubicBezTo>
                <a:cubicBezTo>
                  <a:pt x="-47621" y="347859"/>
                  <a:pt x="51056" y="229117"/>
                  <a:pt x="0" y="0"/>
                </a:cubicBezTo>
                <a:close/>
              </a:path>
            </a:pathLst>
          </a:custGeom>
          <a:solidFill>
            <a:schemeClr val="bg1"/>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A958DD"/>
                </a:solidFill>
                <a:effectLst/>
                <a:uLnTx/>
                <a:uFillTx/>
                <a:latin typeface="Arial"/>
                <a:cs typeface="Arial"/>
                <a:sym typeface="Arial"/>
              </a:rPr>
              <a:t>Part 1</a:t>
            </a:r>
          </a:p>
        </p:txBody>
      </p:sp>
      <p:grpSp>
        <p:nvGrpSpPr>
          <p:cNvPr id="3" name="Group 2">
            <a:extLst>
              <a:ext uri="{FF2B5EF4-FFF2-40B4-BE49-F238E27FC236}">
                <a16:creationId xmlns:a16="http://schemas.microsoft.com/office/drawing/2014/main" id="{2365922E-9622-AF7A-7EF9-8B3EB7E2D7BC}"/>
              </a:ext>
            </a:extLst>
          </p:cNvPr>
          <p:cNvGrpSpPr/>
          <p:nvPr/>
        </p:nvGrpSpPr>
        <p:grpSpPr>
          <a:xfrm>
            <a:off x="9145073" y="770349"/>
            <a:ext cx="2587923" cy="1060240"/>
            <a:chOff x="9145073" y="770349"/>
            <a:chExt cx="2587923" cy="1060240"/>
          </a:xfrm>
        </p:grpSpPr>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145073" y="823348"/>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13940" y="823346"/>
              <a:ext cx="1007241" cy="1007241"/>
            </a:xfrm>
            <a:prstGeom prst="rect">
              <a:avLst/>
            </a:prstGeom>
          </p:spPr>
        </p:pic>
        <p:pic>
          <p:nvPicPr>
            <p:cNvPr id="2" name="Picture 1" descr="Icon&#10;&#10;Description automatically generated">
              <a:extLst>
                <a:ext uri="{FF2B5EF4-FFF2-40B4-BE49-F238E27FC236}">
                  <a16:creationId xmlns:a16="http://schemas.microsoft.com/office/drawing/2014/main" id="{BF91F097-1236-9FD6-62A5-C510B6ED35E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725755" y="770349"/>
              <a:ext cx="1007241" cy="1007241"/>
            </a:xfrm>
            <a:prstGeom prst="rect">
              <a:avLst/>
            </a:prstGeom>
          </p:spPr>
        </p:pic>
      </p:grpSp>
    </p:spTree>
    <p:extLst>
      <p:ext uri="{BB962C8B-B14F-4D97-AF65-F5344CB8AC3E}">
        <p14:creationId xmlns:p14="http://schemas.microsoft.com/office/powerpoint/2010/main" val="106695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9D796880-5115-4C68-F14C-65448E7EEBA4}"/>
              </a:ext>
            </a:extLst>
          </p:cNvPr>
          <p:cNvPicPr>
            <a:picLocks noChangeAspect="1"/>
          </p:cNvPicPr>
          <p:nvPr/>
        </p:nvPicPr>
        <p:blipFill>
          <a:blip r:embed="rId4"/>
          <a:stretch>
            <a:fillRect/>
          </a:stretch>
        </p:blipFill>
        <p:spPr>
          <a:xfrm>
            <a:off x="576543" y="570927"/>
            <a:ext cx="11038913" cy="5716145"/>
          </a:xfrm>
          <a:prstGeom prst="rect">
            <a:avLst/>
          </a:prstGeom>
        </p:spPr>
      </p:pic>
      <p:grpSp>
        <p:nvGrpSpPr>
          <p:cNvPr id="3" name="Group 2">
            <a:extLst>
              <a:ext uri="{FF2B5EF4-FFF2-40B4-BE49-F238E27FC236}">
                <a16:creationId xmlns:a16="http://schemas.microsoft.com/office/drawing/2014/main" id="{5803049B-02E9-ADE3-4224-AECEE4460808}"/>
              </a:ext>
            </a:extLst>
          </p:cNvPr>
          <p:cNvGrpSpPr/>
          <p:nvPr/>
        </p:nvGrpSpPr>
        <p:grpSpPr>
          <a:xfrm>
            <a:off x="11042772" y="-123112"/>
            <a:ext cx="1076304" cy="1007241"/>
            <a:chOff x="11042772" y="-123112"/>
            <a:chExt cx="1076304" cy="1007241"/>
          </a:xfrm>
        </p:grpSpPr>
        <p:pic>
          <p:nvPicPr>
            <p:cNvPr id="8" name="Google Shape;425;p21" descr="Shape, square&#10;&#10;Description automatically generated">
              <a:extLst>
                <a:ext uri="{FF2B5EF4-FFF2-40B4-BE49-F238E27FC236}">
                  <a16:creationId xmlns:a16="http://schemas.microsoft.com/office/drawing/2014/main" id="{6EA3A03C-76DD-48FB-F7DC-88A813D5D7EA}"/>
                </a:ext>
              </a:extLst>
            </p:cNvPr>
            <p:cNvPicPr preferRelativeResize="0"/>
            <p:nvPr/>
          </p:nvPicPr>
          <p:blipFill rotWithShape="1">
            <a:blip r:embed="rId4">
              <a:alphaModFix/>
            </a:blip>
            <a:srcRect/>
            <a:stretch/>
          </p:blipFill>
          <p:spPr>
            <a:xfrm rot="16200000">
              <a:off x="11169260" y="-76965"/>
              <a:ext cx="754263" cy="1007240"/>
            </a:xfrm>
            <a:prstGeom prst="rect">
              <a:avLst/>
            </a:prstGeom>
            <a:noFill/>
            <a:ln>
              <a:noFill/>
            </a:ln>
          </p:spPr>
        </p:pic>
        <p:pic>
          <p:nvPicPr>
            <p:cNvPr id="7" name="Picture 6" descr="Icon&#10;&#10;Description automatically generated">
              <a:extLst>
                <a:ext uri="{FF2B5EF4-FFF2-40B4-BE49-F238E27FC236}">
                  <a16:creationId xmlns:a16="http://schemas.microsoft.com/office/drawing/2014/main" id="{C0685448-88CE-1466-D4FA-2FE73670800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11835" y="-123112"/>
              <a:ext cx="1007241" cy="1007241"/>
            </a:xfrm>
            <a:prstGeom prst="rect">
              <a:avLst/>
            </a:prstGeom>
          </p:spPr>
        </p:pic>
      </p:grpSp>
      <p:pic>
        <p:nvPicPr>
          <p:cNvPr id="21" name="Online Media 20" title="How would you finish the sentence, “Imagine if…”? - Sir Ken Robinson">
            <a:hlinkClick r:id="" action="ppaction://media"/>
            <a:extLst>
              <a:ext uri="{FF2B5EF4-FFF2-40B4-BE49-F238E27FC236}">
                <a16:creationId xmlns:a16="http://schemas.microsoft.com/office/drawing/2014/main" id="{C3AF2B86-CB5B-A99D-2785-05C4648DB044}"/>
              </a:ext>
            </a:extLst>
          </p:cNvPr>
          <p:cNvPicPr>
            <a:picLocks noRot="1" noChangeAspect="1"/>
          </p:cNvPicPr>
          <p:nvPr>
            <a:videoFile r:link="rId1"/>
          </p:nvPr>
        </p:nvPicPr>
        <p:blipFill>
          <a:blip r:embed="rId6"/>
          <a:stretch>
            <a:fillRect/>
          </a:stretch>
        </p:blipFill>
        <p:spPr>
          <a:xfrm>
            <a:off x="2285999" y="933450"/>
            <a:ext cx="7620000" cy="4305300"/>
          </a:xfrm>
          <a:prstGeom prst="rect">
            <a:avLst/>
          </a:prstGeom>
        </p:spPr>
      </p:pic>
      <p:sp>
        <p:nvSpPr>
          <p:cNvPr id="23" name="TextBox 22">
            <a:extLst>
              <a:ext uri="{FF2B5EF4-FFF2-40B4-BE49-F238E27FC236}">
                <a16:creationId xmlns:a16="http://schemas.microsoft.com/office/drawing/2014/main" id="{1ABB1BA6-B99E-9B4A-F370-4556D14F70EF}"/>
              </a:ext>
            </a:extLst>
          </p:cNvPr>
          <p:cNvSpPr txBox="1"/>
          <p:nvPr/>
        </p:nvSpPr>
        <p:spPr>
          <a:xfrm>
            <a:off x="2202655" y="5333409"/>
            <a:ext cx="7703343" cy="369332"/>
          </a:xfrm>
          <a:prstGeom prst="rect">
            <a:avLst/>
          </a:prstGeom>
          <a:noFill/>
        </p:spPr>
        <p:txBody>
          <a:bodyPr wrap="square">
            <a:spAutoFit/>
          </a:bodyPr>
          <a:lstStyle/>
          <a:p>
            <a:pPr algn="ctr"/>
            <a:r>
              <a:rPr lang="en-GB" sz="1800" dirty="0">
                <a:hlinkClick r:id="rId7"/>
              </a:rPr>
              <a:t>How would you reimagine the world</a:t>
            </a:r>
            <a:r>
              <a:rPr lang="en-GB" sz="1800" dirty="0"/>
              <a:t> (59 secs)</a:t>
            </a:r>
          </a:p>
        </p:txBody>
      </p:sp>
      <p:sp>
        <p:nvSpPr>
          <p:cNvPr id="25" name="TextBox 24">
            <a:extLst>
              <a:ext uri="{FF2B5EF4-FFF2-40B4-BE49-F238E27FC236}">
                <a16:creationId xmlns:a16="http://schemas.microsoft.com/office/drawing/2014/main" id="{03CB7D1F-20CB-04B7-5894-78BA4CEE092A}"/>
              </a:ext>
            </a:extLst>
          </p:cNvPr>
          <p:cNvSpPr txBox="1"/>
          <p:nvPr/>
        </p:nvSpPr>
        <p:spPr>
          <a:xfrm>
            <a:off x="141988" y="195843"/>
            <a:ext cx="6710362" cy="369332"/>
          </a:xfrm>
          <a:prstGeom prst="rect">
            <a:avLst/>
          </a:prstGeom>
          <a:noFill/>
        </p:spPr>
        <p:txBody>
          <a:bodyPr wrap="square">
            <a:spAutoFit/>
          </a:bodyPr>
          <a:lstStyle/>
          <a:p>
            <a:r>
              <a:rPr lang="en-IE" sz="1800" b="1" dirty="0">
                <a:solidFill>
                  <a:schemeClr val="bg1"/>
                </a:solidFill>
              </a:rPr>
              <a:t>Unit 1, Activity 1</a:t>
            </a:r>
            <a:endParaRPr lang="en-GB" sz="1800" b="1" dirty="0">
              <a:solidFill>
                <a:schemeClr val="bg1"/>
              </a:solidFill>
            </a:endParaRPr>
          </a:p>
        </p:txBody>
      </p:sp>
    </p:spTree>
    <p:extLst>
      <p:ext uri="{BB962C8B-B14F-4D97-AF65-F5344CB8AC3E}">
        <p14:creationId xmlns:p14="http://schemas.microsoft.com/office/powerpoint/2010/main" val="7139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1"/>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a:lnSpc>
                <a:spcPct val="90000"/>
              </a:lnSpc>
              <a:spcBef>
                <a:spcPts val="0"/>
              </a:spcBef>
              <a:spcAft>
                <a:spcPts val="0"/>
              </a:spcAft>
              <a:buClr>
                <a:schemeClr val="lt1"/>
              </a:buClr>
              <a:buSzPts val="1800"/>
              <a:buFont typeface="Arial"/>
              <a:buNone/>
            </a:pPr>
            <a:r>
              <a:rPr lang="en-IE" dirty="0"/>
              <a:t>Unit 1, Activity 1</a:t>
            </a:r>
            <a:endParaRPr dirty="0"/>
          </a:p>
        </p:txBody>
      </p:sp>
      <p:pic>
        <p:nvPicPr>
          <p:cNvPr id="200" name="Google Shape;200;p7" descr="Shape, circle&#10;&#10;Description automatically generated"/>
          <p:cNvPicPr preferRelativeResize="0"/>
          <p:nvPr/>
        </p:nvPicPr>
        <p:blipFill rotWithShape="1">
          <a:blip r:embed="rId3">
            <a:alphaModFix/>
          </a:blip>
          <a:srcRect/>
          <a:stretch/>
        </p:blipFill>
        <p:spPr>
          <a:xfrm>
            <a:off x="633536" y="3883085"/>
            <a:ext cx="2473080" cy="259702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4">
            <a:alphaModFix/>
          </a:blip>
          <a:srcRect/>
          <a:stretch/>
        </p:blipFill>
        <p:spPr>
          <a:xfrm rot="10800000">
            <a:off x="10097796" y="2799069"/>
            <a:ext cx="621324" cy="433659"/>
          </a:xfrm>
          <a:prstGeom prst="rect">
            <a:avLst/>
          </a:prstGeom>
          <a:noFill/>
          <a:ln>
            <a:noFill/>
          </a:ln>
        </p:spPr>
      </p:pic>
      <p:pic>
        <p:nvPicPr>
          <p:cNvPr id="198" name="Google Shape;198;p7" descr="Icon&#10;&#10;Description automatically generated with low confidence"/>
          <p:cNvPicPr preferRelativeResize="0"/>
          <p:nvPr/>
        </p:nvPicPr>
        <p:blipFill rotWithShape="1">
          <a:blip r:embed="rId4">
            <a:alphaModFix/>
          </a:blip>
          <a:srcRect/>
          <a:stretch/>
        </p:blipFill>
        <p:spPr>
          <a:xfrm>
            <a:off x="1756285" y="1532244"/>
            <a:ext cx="621324" cy="433659"/>
          </a:xfrm>
          <a:prstGeom prst="rect">
            <a:avLst/>
          </a:prstGeom>
          <a:noFill/>
          <a:ln>
            <a:noFill/>
          </a:ln>
        </p:spPr>
      </p:pic>
      <p:pic>
        <p:nvPicPr>
          <p:cNvPr id="14" name="Picture 13" descr="Icon&#10;&#10;Description automatically generated">
            <a:extLst>
              <a:ext uri="{FF2B5EF4-FFF2-40B4-BE49-F238E27FC236}">
                <a16:creationId xmlns:a16="http://schemas.microsoft.com/office/drawing/2014/main" id="{A9E94628-A775-CE00-DECB-4D72122BAC1C}"/>
              </a:ext>
            </a:extLst>
          </p:cNvPr>
          <p:cNvPicPr>
            <a:picLocks noChangeAspect="1"/>
          </p:cNvPicPr>
          <p:nvPr/>
        </p:nvPicPr>
        <p:blipFill>
          <a:blip r:embed="rId5"/>
          <a:stretch>
            <a:fillRect/>
          </a:stretch>
        </p:blipFill>
        <p:spPr>
          <a:xfrm>
            <a:off x="902494" y="4218549"/>
            <a:ext cx="1935163" cy="1963738"/>
          </a:xfrm>
          <a:prstGeom prst="rect">
            <a:avLst/>
          </a:prstGeom>
        </p:spPr>
      </p:pic>
      <p:sp>
        <p:nvSpPr>
          <p:cNvPr id="15" name="Google Shape;197;p7">
            <a:extLst>
              <a:ext uri="{FF2B5EF4-FFF2-40B4-BE49-F238E27FC236}">
                <a16:creationId xmlns:a16="http://schemas.microsoft.com/office/drawing/2014/main" id="{4FE183F0-830D-CE9E-B296-27EEFFE934DD}"/>
              </a:ext>
            </a:extLst>
          </p:cNvPr>
          <p:cNvSpPr txBox="1">
            <a:spLocks/>
          </p:cNvSpPr>
          <p:nvPr/>
        </p:nvSpPr>
        <p:spPr>
          <a:xfrm>
            <a:off x="2554398" y="1650354"/>
            <a:ext cx="7532739" cy="1077358"/>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r>
              <a:rPr lang="en-GB" kern="100" dirty="0">
                <a:solidFill>
                  <a:srgbClr val="FFFFFF"/>
                </a:solidFill>
                <a:ea typeface="Aptos" panose="020B0004020202020204" pitchFamily="34" charset="0"/>
                <a:cs typeface="Arial" panose="020B0604020202020204" pitchFamily="34" charset="0"/>
              </a:rPr>
              <a:t>You need to think about the whole life that a particular job will bring. Your quality of life and your personality – you have to think about these as well. Ask yourself ‘Will I be happy to live that type of life?’</a:t>
            </a: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GB"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r>
              <a:rPr lang="en-GB" sz="1800" kern="100" dirty="0">
                <a:solidFill>
                  <a:srgbClr val="FFFFFF"/>
                </a:solidFill>
                <a:ea typeface="Aptos" panose="020B0004020202020204" pitchFamily="34" charset="0"/>
                <a:cs typeface="Arial" panose="020B0604020202020204" pitchFamily="34" charset="0"/>
              </a:rPr>
              <a:t>Sara – previously a tax solicitor, now a primary teacher</a:t>
            </a:r>
            <a:endParaRPr kumimoji="0" lang="en-GB" sz="18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IE" sz="3600" b="0" i="0" u="none" strike="noStrike" kern="0" cap="none" spc="0" normalizeH="0" baseline="0" noProof="0" dirty="0">
              <a:ln>
                <a:noFill/>
              </a:ln>
              <a:solidFill>
                <a:srgbClr val="FFFFFF"/>
              </a:solidFill>
              <a:effectLst/>
              <a:uLnTx/>
              <a:uFillTx/>
              <a:latin typeface="Arial"/>
              <a:cs typeface="Arial"/>
              <a:sym typeface="Arial"/>
            </a:endParaRPr>
          </a:p>
        </p:txBody>
      </p:sp>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2519083" y="1236954"/>
            <a:ext cx="7532739" cy="2811172"/>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r>
              <a:rPr kumimoji="0" lang="en-GB" sz="34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With imagination, we can step outside the present moment [and] anticipate our future. </a:t>
            </a: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endParaRPr kumimoji="0" lang="en-GB" sz="36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FFFFFF"/>
              </a:buClr>
              <a:buSzPts val="4000"/>
              <a:buFont typeface="Arial"/>
              <a:buNone/>
              <a:tabLst/>
              <a:defRPr/>
            </a:pPr>
            <a:r>
              <a:rPr lang="en-GB" kern="100" dirty="0">
                <a:solidFill>
                  <a:srgbClr val="FFFFFF"/>
                </a:solidFill>
                <a:ea typeface="Aptos" panose="020B0004020202020204" pitchFamily="34" charset="0"/>
                <a:cs typeface="Arial" panose="020B0604020202020204" pitchFamily="34" charset="0"/>
              </a:rPr>
              <a:t>Ken Robinson </a:t>
            </a:r>
            <a:r>
              <a:rPr kumimoji="0" lang="en-GB" b="0" i="0" u="none" strike="noStrike" kern="100" cap="none" spc="0" normalizeH="0" baseline="0" noProof="0" dirty="0">
                <a:ln>
                  <a:noFill/>
                </a:ln>
                <a:solidFill>
                  <a:srgbClr val="FFFFFF"/>
                </a:solidFill>
                <a:effectLst/>
                <a:uLnTx/>
                <a:uFillTx/>
                <a:ea typeface="Aptos" panose="020B0004020202020204" pitchFamily="34" charset="0"/>
                <a:cs typeface="Arial" panose="020B0604020202020204" pitchFamily="34" charset="0"/>
                <a:sym typeface="Arial"/>
              </a:rPr>
              <a:t>– author, speaker and Professor of Education</a:t>
            </a:r>
            <a:endParaRPr kumimoji="0" lang="en-IE" sz="3600" b="0" i="0" u="none" strike="noStrike" kern="0" cap="none" spc="0" normalizeH="0" baseline="0" noProof="0" dirty="0">
              <a:ln>
                <a:noFill/>
              </a:ln>
              <a:solidFill>
                <a:srgbClr val="FFFFFF"/>
              </a:solidFill>
              <a:effectLst/>
              <a:uLnTx/>
              <a:uFillTx/>
              <a:latin typeface="Arial"/>
              <a:cs typeface="Arial"/>
              <a:sym typeface="Arial"/>
            </a:endParaRPr>
          </a:p>
        </p:txBody>
      </p:sp>
      <p:pic>
        <p:nvPicPr>
          <p:cNvPr id="3" name="Graphic 2" descr="Bonfire outline">
            <a:extLst>
              <a:ext uri="{FF2B5EF4-FFF2-40B4-BE49-F238E27FC236}">
                <a16:creationId xmlns:a16="http://schemas.microsoft.com/office/drawing/2014/main" id="{980121D4-5CFD-2AD3-8E3A-9BDF95DEE4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6121" y="4054379"/>
            <a:ext cx="2127908" cy="2127908"/>
          </a:xfrm>
          <a:prstGeom prst="ellipse">
            <a:avLst/>
          </a:prstGeom>
        </p:spPr>
      </p:pic>
      <p:sp>
        <p:nvSpPr>
          <p:cNvPr id="11" name="TextBox 10">
            <a:extLst>
              <a:ext uri="{FF2B5EF4-FFF2-40B4-BE49-F238E27FC236}">
                <a16:creationId xmlns:a16="http://schemas.microsoft.com/office/drawing/2014/main" id="{ADCF9837-3CE2-D62C-C187-47EA9B3DA7FA}"/>
              </a:ext>
            </a:extLst>
          </p:cNvPr>
          <p:cNvSpPr txBox="1"/>
          <p:nvPr/>
        </p:nvSpPr>
        <p:spPr>
          <a:xfrm>
            <a:off x="2505580" y="829910"/>
            <a:ext cx="7546241" cy="2554545"/>
          </a:xfrm>
          <a:prstGeom prst="rect">
            <a:avLst/>
          </a:prstGeom>
          <a:solidFill>
            <a:srgbClr val="01334E"/>
          </a:solidFill>
        </p:spPr>
        <p:txBody>
          <a:bodyPr wrap="square">
            <a:spAutoFit/>
          </a:bodyPr>
          <a:lstStyle/>
          <a:p>
            <a:pPr algn="ctr"/>
            <a:endParaRPr kumimoji="0" lang="en-GB" sz="4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a:p>
            <a:pPr algn="ctr"/>
            <a:r>
              <a:rPr kumimoji="0" lang="en-GB" sz="6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rPr>
              <a:t>IMAGINE IF…</a:t>
            </a:r>
          </a:p>
          <a:p>
            <a:pPr algn="ctr"/>
            <a:endParaRPr kumimoji="0" lang="en-GB" sz="6000" b="0" i="0" u="none" strike="noStrike" kern="100" cap="none" spc="0" normalizeH="0" baseline="0" noProof="0" dirty="0">
              <a:ln>
                <a:noFill/>
              </a:ln>
              <a:solidFill>
                <a:srgbClr val="FFFFFF"/>
              </a:solidFill>
              <a:effectLst/>
              <a:uLnTx/>
              <a:uFillTx/>
              <a:latin typeface="Arial"/>
              <a:ea typeface="Aptos" panose="020B0004020202020204" pitchFamily="34" charset="0"/>
              <a:cs typeface="Arial" panose="020B0604020202020204" pitchFamily="34" charset="0"/>
              <a:sym typeface="Arial"/>
            </a:endParaRPr>
          </a:p>
        </p:txBody>
      </p:sp>
      <p:grpSp>
        <p:nvGrpSpPr>
          <p:cNvPr id="5" name="Group 4">
            <a:extLst>
              <a:ext uri="{FF2B5EF4-FFF2-40B4-BE49-F238E27FC236}">
                <a16:creationId xmlns:a16="http://schemas.microsoft.com/office/drawing/2014/main" id="{468C297B-1B18-65A7-7A4A-A56CD1E3F6FA}"/>
              </a:ext>
            </a:extLst>
          </p:cNvPr>
          <p:cNvGrpSpPr/>
          <p:nvPr/>
        </p:nvGrpSpPr>
        <p:grpSpPr>
          <a:xfrm>
            <a:off x="11105681" y="741330"/>
            <a:ext cx="1012740" cy="1728193"/>
            <a:chOff x="11105681" y="741330"/>
            <a:chExt cx="1012740" cy="1728193"/>
          </a:xfrm>
        </p:grpSpPr>
        <p:pic>
          <p:nvPicPr>
            <p:cNvPr id="4" name="Google Shape;425;p21" descr="Shape, square&#10;&#10;Description automatically generated">
              <a:extLst>
                <a:ext uri="{FF2B5EF4-FFF2-40B4-BE49-F238E27FC236}">
                  <a16:creationId xmlns:a16="http://schemas.microsoft.com/office/drawing/2014/main" id="{BF2C6ED1-1F41-4F5C-6217-63CA541AB821}"/>
                </a:ext>
              </a:extLst>
            </p:cNvPr>
            <p:cNvPicPr preferRelativeResize="0"/>
            <p:nvPr/>
          </p:nvPicPr>
          <p:blipFill rotWithShape="1">
            <a:blip r:embed="rId8">
              <a:alphaModFix/>
            </a:blip>
            <a:srcRect/>
            <a:stretch/>
          </p:blipFill>
          <p:spPr>
            <a:xfrm rot="16200000">
              <a:off x="10827065" y="1270115"/>
              <a:ext cx="1575471" cy="823346"/>
            </a:xfrm>
            <a:prstGeom prst="rect">
              <a:avLst/>
            </a:prstGeom>
            <a:noFill/>
            <a:ln>
              <a:noFill/>
            </a:ln>
          </p:spPr>
        </p:pic>
        <p:pic>
          <p:nvPicPr>
            <p:cNvPr id="13" name="Picture 12" descr="Icon&#10;&#10;Description automatically generated">
              <a:extLst>
                <a:ext uri="{FF2B5EF4-FFF2-40B4-BE49-F238E27FC236}">
                  <a16:creationId xmlns:a16="http://schemas.microsoft.com/office/drawing/2014/main" id="{3228F83C-275E-97EF-812B-17B272F5194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1111180" y="741330"/>
              <a:ext cx="1007241" cy="1007241"/>
            </a:xfrm>
            <a:prstGeom prst="rect">
              <a:avLst/>
            </a:prstGeom>
          </p:spPr>
        </p:pic>
        <p:pic>
          <p:nvPicPr>
            <p:cNvPr id="2" name="Google Shape;331;p19" descr="Icon&#10;&#10;Description automatically generated">
              <a:extLst>
                <a:ext uri="{FF2B5EF4-FFF2-40B4-BE49-F238E27FC236}">
                  <a16:creationId xmlns:a16="http://schemas.microsoft.com/office/drawing/2014/main" id="{313CB33D-94AB-D49A-73B3-43A67128A89F}"/>
                </a:ext>
              </a:extLst>
            </p:cNvPr>
            <p:cNvPicPr preferRelativeResize="0"/>
            <p:nvPr/>
          </p:nvPicPr>
          <p:blipFill rotWithShape="1">
            <a:blip r:embed="rId10">
              <a:alphaModFix/>
            </a:blip>
            <a:srcRect/>
            <a:stretch/>
          </p:blipFill>
          <p:spPr>
            <a:xfrm>
              <a:off x="11105681" y="1462282"/>
              <a:ext cx="1007241" cy="100724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2</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3825343"/>
          </a:xfrm>
          <a:custGeom>
            <a:avLst/>
            <a:gdLst>
              <a:gd name="connsiteX0" fmla="*/ 0 w 11302313"/>
              <a:gd name="connsiteY0" fmla="*/ 0 h 3825343"/>
              <a:gd name="connsiteX1" fmla="*/ 438796 w 11302313"/>
              <a:gd name="connsiteY1" fmla="*/ 0 h 3825343"/>
              <a:gd name="connsiteX2" fmla="*/ 764568 w 11302313"/>
              <a:gd name="connsiteY2" fmla="*/ 0 h 3825343"/>
              <a:gd name="connsiteX3" fmla="*/ 1542433 w 11302313"/>
              <a:gd name="connsiteY3" fmla="*/ 0 h 3825343"/>
              <a:gd name="connsiteX4" fmla="*/ 2094252 w 11302313"/>
              <a:gd name="connsiteY4" fmla="*/ 0 h 3825343"/>
              <a:gd name="connsiteX5" fmla="*/ 2533048 w 11302313"/>
              <a:gd name="connsiteY5" fmla="*/ 0 h 3825343"/>
              <a:gd name="connsiteX6" fmla="*/ 3423936 w 11302313"/>
              <a:gd name="connsiteY6" fmla="*/ 0 h 3825343"/>
              <a:gd name="connsiteX7" fmla="*/ 4314824 w 11302313"/>
              <a:gd name="connsiteY7" fmla="*/ 0 h 3825343"/>
              <a:gd name="connsiteX8" fmla="*/ 4753620 w 11302313"/>
              <a:gd name="connsiteY8" fmla="*/ 0 h 3825343"/>
              <a:gd name="connsiteX9" fmla="*/ 5418462 w 11302313"/>
              <a:gd name="connsiteY9" fmla="*/ 0 h 3825343"/>
              <a:gd name="connsiteX10" fmla="*/ 5970281 w 11302313"/>
              <a:gd name="connsiteY10" fmla="*/ 0 h 3825343"/>
              <a:gd name="connsiteX11" fmla="*/ 6635123 w 11302313"/>
              <a:gd name="connsiteY11" fmla="*/ 0 h 3825343"/>
              <a:gd name="connsiteX12" fmla="*/ 7186941 w 11302313"/>
              <a:gd name="connsiteY12" fmla="*/ 0 h 3825343"/>
              <a:gd name="connsiteX13" fmla="*/ 8077830 w 11302313"/>
              <a:gd name="connsiteY13" fmla="*/ 0 h 3825343"/>
              <a:gd name="connsiteX14" fmla="*/ 8968718 w 11302313"/>
              <a:gd name="connsiteY14" fmla="*/ 0 h 3825343"/>
              <a:gd name="connsiteX15" fmla="*/ 9746583 w 11302313"/>
              <a:gd name="connsiteY15" fmla="*/ 0 h 3825343"/>
              <a:gd name="connsiteX16" fmla="*/ 10298402 w 11302313"/>
              <a:gd name="connsiteY16" fmla="*/ 0 h 3825343"/>
              <a:gd name="connsiteX17" fmla="*/ 11302313 w 11302313"/>
              <a:gd name="connsiteY17" fmla="*/ 0 h 3825343"/>
              <a:gd name="connsiteX18" fmla="*/ 11302313 w 11302313"/>
              <a:gd name="connsiteY18" fmla="*/ 522797 h 3825343"/>
              <a:gd name="connsiteX19" fmla="*/ 11302313 w 11302313"/>
              <a:gd name="connsiteY19" fmla="*/ 1083847 h 3825343"/>
              <a:gd name="connsiteX20" fmla="*/ 11302313 w 11302313"/>
              <a:gd name="connsiteY20" fmla="*/ 1606644 h 3825343"/>
              <a:gd name="connsiteX21" fmla="*/ 11302313 w 11302313"/>
              <a:gd name="connsiteY21" fmla="*/ 2282455 h 3825343"/>
              <a:gd name="connsiteX22" fmla="*/ 11302313 w 11302313"/>
              <a:gd name="connsiteY22" fmla="*/ 2843505 h 3825343"/>
              <a:gd name="connsiteX23" fmla="*/ 11302313 w 11302313"/>
              <a:gd name="connsiteY23" fmla="*/ 3825343 h 3825343"/>
              <a:gd name="connsiteX24" fmla="*/ 10524448 w 11302313"/>
              <a:gd name="connsiteY24" fmla="*/ 3825343 h 3825343"/>
              <a:gd name="connsiteX25" fmla="*/ 9972629 w 11302313"/>
              <a:gd name="connsiteY25" fmla="*/ 3825343 h 3825343"/>
              <a:gd name="connsiteX26" fmla="*/ 9194764 w 11302313"/>
              <a:gd name="connsiteY26" fmla="*/ 3825343 h 3825343"/>
              <a:gd name="connsiteX27" fmla="*/ 8868991 w 11302313"/>
              <a:gd name="connsiteY27" fmla="*/ 3825343 h 3825343"/>
              <a:gd name="connsiteX28" fmla="*/ 8204150 w 11302313"/>
              <a:gd name="connsiteY28" fmla="*/ 3825343 h 3825343"/>
              <a:gd name="connsiteX29" fmla="*/ 7878377 w 11302313"/>
              <a:gd name="connsiteY29" fmla="*/ 3825343 h 3825343"/>
              <a:gd name="connsiteX30" fmla="*/ 7213535 w 11302313"/>
              <a:gd name="connsiteY30" fmla="*/ 3825343 h 3825343"/>
              <a:gd name="connsiteX31" fmla="*/ 6661716 w 11302313"/>
              <a:gd name="connsiteY31" fmla="*/ 3825343 h 3825343"/>
              <a:gd name="connsiteX32" fmla="*/ 5770828 w 11302313"/>
              <a:gd name="connsiteY32" fmla="*/ 3825343 h 3825343"/>
              <a:gd name="connsiteX33" fmla="*/ 5445055 w 11302313"/>
              <a:gd name="connsiteY33" fmla="*/ 3825343 h 3825343"/>
              <a:gd name="connsiteX34" fmla="*/ 4780214 w 11302313"/>
              <a:gd name="connsiteY34" fmla="*/ 3825343 h 3825343"/>
              <a:gd name="connsiteX35" fmla="*/ 4341418 w 11302313"/>
              <a:gd name="connsiteY35" fmla="*/ 3825343 h 3825343"/>
              <a:gd name="connsiteX36" fmla="*/ 3902622 w 11302313"/>
              <a:gd name="connsiteY36" fmla="*/ 3825343 h 3825343"/>
              <a:gd name="connsiteX37" fmla="*/ 3124757 w 11302313"/>
              <a:gd name="connsiteY37" fmla="*/ 3825343 h 3825343"/>
              <a:gd name="connsiteX38" fmla="*/ 2798985 w 11302313"/>
              <a:gd name="connsiteY38" fmla="*/ 3825343 h 3825343"/>
              <a:gd name="connsiteX39" fmla="*/ 1908096 w 11302313"/>
              <a:gd name="connsiteY39" fmla="*/ 3825343 h 3825343"/>
              <a:gd name="connsiteX40" fmla="*/ 1017208 w 11302313"/>
              <a:gd name="connsiteY40" fmla="*/ 3825343 h 3825343"/>
              <a:gd name="connsiteX41" fmla="*/ 0 w 11302313"/>
              <a:gd name="connsiteY41" fmla="*/ 3825343 h 3825343"/>
              <a:gd name="connsiteX42" fmla="*/ 0 w 11302313"/>
              <a:gd name="connsiteY42" fmla="*/ 3226039 h 3825343"/>
              <a:gd name="connsiteX43" fmla="*/ 0 w 11302313"/>
              <a:gd name="connsiteY43" fmla="*/ 2703242 h 3825343"/>
              <a:gd name="connsiteX44" fmla="*/ 0 w 11302313"/>
              <a:gd name="connsiteY44" fmla="*/ 2065685 h 3825343"/>
              <a:gd name="connsiteX45" fmla="*/ 0 w 11302313"/>
              <a:gd name="connsiteY45" fmla="*/ 1466381 h 3825343"/>
              <a:gd name="connsiteX46" fmla="*/ 0 w 11302313"/>
              <a:gd name="connsiteY46" fmla="*/ 943585 h 3825343"/>
              <a:gd name="connsiteX47" fmla="*/ 0 w 11302313"/>
              <a:gd name="connsiteY47" fmla="*/ 0 h 382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02313" h="3825343"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1711" y="205726"/>
                  <a:pt x="11292897" y="402078"/>
                  <a:pt x="11302313" y="522797"/>
                </a:cubicBezTo>
                <a:cubicBezTo>
                  <a:pt x="11311729" y="643516"/>
                  <a:pt x="11296229" y="866763"/>
                  <a:pt x="11302313" y="1083847"/>
                </a:cubicBezTo>
                <a:cubicBezTo>
                  <a:pt x="11308398" y="1300931"/>
                  <a:pt x="11302759" y="1412786"/>
                  <a:pt x="11302313" y="1606644"/>
                </a:cubicBezTo>
                <a:cubicBezTo>
                  <a:pt x="11301867" y="1800502"/>
                  <a:pt x="11321522" y="1988837"/>
                  <a:pt x="11302313" y="2282455"/>
                </a:cubicBezTo>
                <a:cubicBezTo>
                  <a:pt x="11283104" y="2576073"/>
                  <a:pt x="11308808" y="2642394"/>
                  <a:pt x="11302313" y="2843505"/>
                </a:cubicBezTo>
                <a:cubicBezTo>
                  <a:pt x="11295819" y="3044616"/>
                  <a:pt x="11259628" y="3570055"/>
                  <a:pt x="11302313" y="3825343"/>
                </a:cubicBezTo>
                <a:cubicBezTo>
                  <a:pt x="11096319" y="3844832"/>
                  <a:pt x="10905135" y="3786604"/>
                  <a:pt x="10524448" y="3825343"/>
                </a:cubicBezTo>
                <a:cubicBezTo>
                  <a:pt x="10143761" y="3864082"/>
                  <a:pt x="10135005" y="3820991"/>
                  <a:pt x="9972629" y="3825343"/>
                </a:cubicBezTo>
                <a:cubicBezTo>
                  <a:pt x="9810253" y="3829695"/>
                  <a:pt x="9563983" y="3837516"/>
                  <a:pt x="9194764" y="3825343"/>
                </a:cubicBezTo>
                <a:cubicBezTo>
                  <a:pt x="8825546" y="3813170"/>
                  <a:pt x="9019633" y="3816359"/>
                  <a:pt x="8868991" y="3825343"/>
                </a:cubicBezTo>
                <a:cubicBezTo>
                  <a:pt x="8718349" y="3834327"/>
                  <a:pt x="8380703" y="3841454"/>
                  <a:pt x="8204150" y="3825343"/>
                </a:cubicBezTo>
                <a:cubicBezTo>
                  <a:pt x="8027597" y="3809232"/>
                  <a:pt x="7980528" y="3834757"/>
                  <a:pt x="7878377" y="3825343"/>
                </a:cubicBezTo>
                <a:cubicBezTo>
                  <a:pt x="7776226" y="3815929"/>
                  <a:pt x="7394985" y="3827956"/>
                  <a:pt x="7213535" y="3825343"/>
                </a:cubicBezTo>
                <a:cubicBezTo>
                  <a:pt x="7032085" y="3822730"/>
                  <a:pt x="6841307" y="3805810"/>
                  <a:pt x="6661716" y="3825343"/>
                </a:cubicBezTo>
                <a:cubicBezTo>
                  <a:pt x="6482125" y="3844876"/>
                  <a:pt x="6082092" y="3830726"/>
                  <a:pt x="5770828" y="3825343"/>
                </a:cubicBezTo>
                <a:cubicBezTo>
                  <a:pt x="5459564" y="3819960"/>
                  <a:pt x="5605787" y="3837827"/>
                  <a:pt x="5445055" y="3825343"/>
                </a:cubicBezTo>
                <a:cubicBezTo>
                  <a:pt x="5284323" y="3812859"/>
                  <a:pt x="5044619" y="3847658"/>
                  <a:pt x="4780214" y="3825343"/>
                </a:cubicBezTo>
                <a:cubicBezTo>
                  <a:pt x="4515809" y="3803028"/>
                  <a:pt x="4478090" y="3822217"/>
                  <a:pt x="4341418" y="3825343"/>
                </a:cubicBezTo>
                <a:cubicBezTo>
                  <a:pt x="4204746" y="3828469"/>
                  <a:pt x="4030139" y="3841943"/>
                  <a:pt x="3902622" y="3825343"/>
                </a:cubicBezTo>
                <a:cubicBezTo>
                  <a:pt x="3775105" y="3808743"/>
                  <a:pt x="3327569" y="3832070"/>
                  <a:pt x="3124757" y="3825343"/>
                </a:cubicBezTo>
                <a:cubicBezTo>
                  <a:pt x="2921946" y="3818616"/>
                  <a:pt x="2892347" y="3824633"/>
                  <a:pt x="2798985" y="3825343"/>
                </a:cubicBezTo>
                <a:cubicBezTo>
                  <a:pt x="2705623" y="3826053"/>
                  <a:pt x="2314012" y="3850932"/>
                  <a:pt x="1908096" y="3825343"/>
                </a:cubicBezTo>
                <a:cubicBezTo>
                  <a:pt x="1502180" y="3799754"/>
                  <a:pt x="1273474" y="3792234"/>
                  <a:pt x="1017208" y="3825343"/>
                </a:cubicBezTo>
                <a:cubicBezTo>
                  <a:pt x="760942" y="3858452"/>
                  <a:pt x="228164" y="3865143"/>
                  <a:pt x="0" y="3825343"/>
                </a:cubicBezTo>
                <a:cubicBezTo>
                  <a:pt x="12462" y="3629333"/>
                  <a:pt x="13682" y="3455045"/>
                  <a:pt x="0" y="3226039"/>
                </a:cubicBezTo>
                <a:cubicBezTo>
                  <a:pt x="-13682" y="2997033"/>
                  <a:pt x="2649" y="2880325"/>
                  <a:pt x="0" y="2703242"/>
                </a:cubicBezTo>
                <a:cubicBezTo>
                  <a:pt x="-2649" y="2526159"/>
                  <a:pt x="-10933" y="2344411"/>
                  <a:pt x="0" y="2065685"/>
                </a:cubicBezTo>
                <a:cubicBezTo>
                  <a:pt x="10933" y="1786959"/>
                  <a:pt x="-18028" y="1760453"/>
                  <a:pt x="0" y="1466381"/>
                </a:cubicBezTo>
                <a:cubicBezTo>
                  <a:pt x="18028" y="1172309"/>
                  <a:pt x="6066" y="1070609"/>
                  <a:pt x="0" y="943585"/>
                </a:cubicBezTo>
                <a:cubicBezTo>
                  <a:pt x="-6066" y="816561"/>
                  <a:pt x="2258" y="311196"/>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2400" dirty="0">
                <a:effectLst/>
                <a:latin typeface="+mn-lt"/>
                <a:ea typeface="Aptos" panose="020B0004020202020204" pitchFamily="34" charset="0"/>
                <a:cs typeface="Arial" panose="020B0604020202020204" pitchFamily="34" charset="0"/>
              </a:rPr>
              <a:t>	    </a:t>
            </a:r>
            <a:r>
              <a:rPr lang="en-GB" sz="2400" kern="100" dirty="0">
                <a:effectLst/>
                <a:latin typeface="+mn-lt"/>
                <a:ea typeface="Aptos" panose="020B0004020202020204" pitchFamily="34" charset="0"/>
                <a:cs typeface="Arial" panose="020B0604020202020204" pitchFamily="34" charset="0"/>
              </a:rPr>
              <a:t>My younger daughter had a fabulous teacher in junior infants. I 	remember collecting my child one day, and I saw the teacher coming out and I thought ‘I wish I was doing her job’. That made me think, maybe this is it? </a:t>
            </a:r>
          </a:p>
          <a:p>
            <a:pPr>
              <a:lnSpc>
                <a:spcPct val="107000"/>
              </a:lnSpc>
              <a:spcAft>
                <a:spcPts val="800"/>
              </a:spcAft>
            </a:pPr>
            <a:r>
              <a:rPr lang="en-GB" sz="2400" dirty="0">
                <a:effectLst/>
                <a:latin typeface="+mn-lt"/>
                <a:ea typeface="Aptos" panose="020B0004020202020204" pitchFamily="34" charset="0"/>
                <a:cs typeface="Arial" panose="020B0604020202020204" pitchFamily="34" charset="0"/>
              </a:rPr>
              <a:t>I thought about the parts of my legal job that I liked the most - I liked taking on the new trainees…. </a:t>
            </a:r>
            <a:r>
              <a:rPr lang="en-GB" sz="2400" kern="100" dirty="0">
                <a:effectLst/>
                <a:latin typeface="+mn-lt"/>
                <a:ea typeface="Aptos" panose="020B0004020202020204" pitchFamily="34" charset="0"/>
                <a:cs typeface="Arial" panose="020B0604020202020204" pitchFamily="34" charset="0"/>
              </a:rPr>
              <a:t>	   </a:t>
            </a:r>
          </a:p>
          <a:p>
            <a:pPr>
              <a:lnSpc>
                <a:spcPct val="107000"/>
              </a:lnSpc>
              <a:spcAft>
                <a:spcPts val="800"/>
              </a:spcAft>
            </a:pPr>
            <a:r>
              <a:rPr lang="en-GB" sz="2400" kern="100" dirty="0">
                <a:effectLst/>
                <a:latin typeface="+mn-lt"/>
                <a:ea typeface="Aptos" panose="020B0004020202020204" pitchFamily="34" charset="0"/>
                <a:cs typeface="Arial" panose="020B0604020202020204" pitchFamily="34" charset="0"/>
              </a:rPr>
              <a:t>So, I cold-called the principal in the school I’m in now and asked if I could come in and sit in a classroom for a day and just see what it is like. Because I wanted to make sure I knew what I was getting into. I was buzzing afterwards. I thought it was amazing. </a:t>
            </a: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Arial"/>
                <a:cs typeface="Arial"/>
                <a:sym typeface="Arial"/>
              </a:rPr>
              <a:t>Larissa</a:t>
            </a:r>
          </a:p>
        </p:txBody>
      </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3"/>
          <a:srcRect/>
          <a:stretch/>
        </p:blipFill>
        <p:spPr>
          <a:xfrm>
            <a:off x="194362" y="937844"/>
            <a:ext cx="1444406" cy="1464873"/>
          </a:xfrm>
          <a:prstGeom prst="rect">
            <a:avLst/>
          </a:prstGeom>
        </p:spPr>
      </p:pic>
      <p:sp>
        <p:nvSpPr>
          <p:cNvPr id="2" name="TextBox 1">
            <a:extLst>
              <a:ext uri="{FF2B5EF4-FFF2-40B4-BE49-F238E27FC236}">
                <a16:creationId xmlns:a16="http://schemas.microsoft.com/office/drawing/2014/main" id="{E6A92689-23DD-BA36-56CD-BCD37BB96991}"/>
              </a:ext>
            </a:extLst>
          </p:cNvPr>
          <p:cNvSpPr txBox="1"/>
          <p:nvPr/>
        </p:nvSpPr>
        <p:spPr>
          <a:xfrm>
            <a:off x="3219450" y="1326967"/>
            <a:ext cx="2570737" cy="523220"/>
          </a:xfrm>
          <a:custGeom>
            <a:avLst/>
            <a:gdLst>
              <a:gd name="connsiteX0" fmla="*/ 0 w 2570737"/>
              <a:gd name="connsiteY0" fmla="*/ 0 h 523220"/>
              <a:gd name="connsiteX1" fmla="*/ 514147 w 2570737"/>
              <a:gd name="connsiteY1" fmla="*/ 0 h 523220"/>
              <a:gd name="connsiteX2" fmla="*/ 1054002 w 2570737"/>
              <a:gd name="connsiteY2" fmla="*/ 0 h 523220"/>
              <a:gd name="connsiteX3" fmla="*/ 1542442 w 2570737"/>
              <a:gd name="connsiteY3" fmla="*/ 0 h 523220"/>
              <a:gd name="connsiteX4" fmla="*/ 1979467 w 2570737"/>
              <a:gd name="connsiteY4" fmla="*/ 0 h 523220"/>
              <a:gd name="connsiteX5" fmla="*/ 2570737 w 2570737"/>
              <a:gd name="connsiteY5" fmla="*/ 0 h 523220"/>
              <a:gd name="connsiteX6" fmla="*/ 2570737 w 2570737"/>
              <a:gd name="connsiteY6" fmla="*/ 523220 h 523220"/>
              <a:gd name="connsiteX7" fmla="*/ 2133712 w 2570737"/>
              <a:gd name="connsiteY7" fmla="*/ 523220 h 523220"/>
              <a:gd name="connsiteX8" fmla="*/ 1645272 w 2570737"/>
              <a:gd name="connsiteY8" fmla="*/ 523220 h 523220"/>
              <a:gd name="connsiteX9" fmla="*/ 1105417 w 2570737"/>
              <a:gd name="connsiteY9" fmla="*/ 523220 h 523220"/>
              <a:gd name="connsiteX10" fmla="*/ 668392 w 2570737"/>
              <a:gd name="connsiteY10" fmla="*/ 523220 h 523220"/>
              <a:gd name="connsiteX11" fmla="*/ 0 w 2570737"/>
              <a:gd name="connsiteY11" fmla="*/ 523220 h 523220"/>
              <a:gd name="connsiteX12" fmla="*/ 0 w 2570737"/>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0737" h="523220" fill="none" extrusionOk="0">
                <a:moveTo>
                  <a:pt x="0" y="0"/>
                </a:moveTo>
                <a:cubicBezTo>
                  <a:pt x="219231" y="-7285"/>
                  <a:pt x="272760" y="58565"/>
                  <a:pt x="514147" y="0"/>
                </a:cubicBezTo>
                <a:cubicBezTo>
                  <a:pt x="755534" y="-58565"/>
                  <a:pt x="894931" y="52048"/>
                  <a:pt x="1054002" y="0"/>
                </a:cubicBezTo>
                <a:cubicBezTo>
                  <a:pt x="1213074" y="-52048"/>
                  <a:pt x="1365767" y="48481"/>
                  <a:pt x="1542442" y="0"/>
                </a:cubicBezTo>
                <a:cubicBezTo>
                  <a:pt x="1719117" y="-48481"/>
                  <a:pt x="1843679" y="37586"/>
                  <a:pt x="1979467" y="0"/>
                </a:cubicBezTo>
                <a:cubicBezTo>
                  <a:pt x="2115255" y="-37586"/>
                  <a:pt x="2311699" y="44896"/>
                  <a:pt x="2570737" y="0"/>
                </a:cubicBezTo>
                <a:cubicBezTo>
                  <a:pt x="2625931" y="120762"/>
                  <a:pt x="2543785" y="404401"/>
                  <a:pt x="2570737" y="523220"/>
                </a:cubicBezTo>
                <a:cubicBezTo>
                  <a:pt x="2441294" y="550449"/>
                  <a:pt x="2288630" y="488011"/>
                  <a:pt x="2133712" y="523220"/>
                </a:cubicBezTo>
                <a:cubicBezTo>
                  <a:pt x="1978794" y="558429"/>
                  <a:pt x="1747291" y="514468"/>
                  <a:pt x="1645272" y="523220"/>
                </a:cubicBezTo>
                <a:cubicBezTo>
                  <a:pt x="1543253" y="531972"/>
                  <a:pt x="1254858" y="500735"/>
                  <a:pt x="1105417" y="523220"/>
                </a:cubicBezTo>
                <a:cubicBezTo>
                  <a:pt x="955976" y="545705"/>
                  <a:pt x="761184" y="519408"/>
                  <a:pt x="668392" y="523220"/>
                </a:cubicBezTo>
                <a:cubicBezTo>
                  <a:pt x="575600" y="527032"/>
                  <a:pt x="200569" y="495581"/>
                  <a:pt x="0" y="523220"/>
                </a:cubicBezTo>
                <a:cubicBezTo>
                  <a:pt x="-12092" y="265756"/>
                  <a:pt x="11807" y="150866"/>
                  <a:pt x="0" y="0"/>
                </a:cubicBezTo>
                <a:close/>
              </a:path>
              <a:path w="2570737" h="523220" stroke="0" extrusionOk="0">
                <a:moveTo>
                  <a:pt x="0" y="0"/>
                </a:moveTo>
                <a:cubicBezTo>
                  <a:pt x="186683" y="-31171"/>
                  <a:pt x="370936" y="6845"/>
                  <a:pt x="514147" y="0"/>
                </a:cubicBezTo>
                <a:cubicBezTo>
                  <a:pt x="657358" y="-6845"/>
                  <a:pt x="763776" y="34096"/>
                  <a:pt x="976880" y="0"/>
                </a:cubicBezTo>
                <a:cubicBezTo>
                  <a:pt x="1189984" y="-34096"/>
                  <a:pt x="1394327" y="49224"/>
                  <a:pt x="1542442" y="0"/>
                </a:cubicBezTo>
                <a:cubicBezTo>
                  <a:pt x="1690557" y="-49224"/>
                  <a:pt x="1830340" y="44870"/>
                  <a:pt x="2005175" y="0"/>
                </a:cubicBezTo>
                <a:cubicBezTo>
                  <a:pt x="2180010" y="-44870"/>
                  <a:pt x="2336992" y="53959"/>
                  <a:pt x="2570737" y="0"/>
                </a:cubicBezTo>
                <a:cubicBezTo>
                  <a:pt x="2611825" y="122297"/>
                  <a:pt x="2548684" y="416596"/>
                  <a:pt x="2570737" y="523220"/>
                </a:cubicBezTo>
                <a:cubicBezTo>
                  <a:pt x="2469601" y="528296"/>
                  <a:pt x="2246107" y="483315"/>
                  <a:pt x="2082297" y="523220"/>
                </a:cubicBezTo>
                <a:cubicBezTo>
                  <a:pt x="1918487" y="563125"/>
                  <a:pt x="1732856" y="517024"/>
                  <a:pt x="1593857" y="523220"/>
                </a:cubicBezTo>
                <a:cubicBezTo>
                  <a:pt x="1454858" y="529416"/>
                  <a:pt x="1210898" y="475359"/>
                  <a:pt x="1105417" y="523220"/>
                </a:cubicBezTo>
                <a:cubicBezTo>
                  <a:pt x="999936" y="571081"/>
                  <a:pt x="750091" y="489462"/>
                  <a:pt x="642684" y="523220"/>
                </a:cubicBezTo>
                <a:cubicBezTo>
                  <a:pt x="535277" y="556978"/>
                  <a:pt x="319154" y="460000"/>
                  <a:pt x="0" y="523220"/>
                </a:cubicBezTo>
                <a:cubicBezTo>
                  <a:pt x="-47621" y="347859"/>
                  <a:pt x="51056" y="229117"/>
                  <a:pt x="0" y="0"/>
                </a:cubicBezTo>
                <a:close/>
              </a:path>
            </a:pathLst>
          </a:custGeom>
          <a:solidFill>
            <a:schemeClr val="bg1"/>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A958DD"/>
                </a:solidFill>
                <a:effectLst/>
                <a:uLnTx/>
                <a:uFillTx/>
                <a:latin typeface="Arial"/>
                <a:cs typeface="Arial"/>
                <a:sym typeface="Arial"/>
              </a:rPr>
              <a:t>Part 2</a:t>
            </a:r>
          </a:p>
        </p:txBody>
      </p:sp>
      <p:grpSp>
        <p:nvGrpSpPr>
          <p:cNvPr id="6" name="Group 5">
            <a:extLst>
              <a:ext uri="{FF2B5EF4-FFF2-40B4-BE49-F238E27FC236}">
                <a16:creationId xmlns:a16="http://schemas.microsoft.com/office/drawing/2014/main" id="{38E7FCD2-2D3B-E055-01C0-945D7DF8C31B}"/>
              </a:ext>
            </a:extLst>
          </p:cNvPr>
          <p:cNvGrpSpPr/>
          <p:nvPr/>
        </p:nvGrpSpPr>
        <p:grpSpPr>
          <a:xfrm>
            <a:off x="9171655" y="808447"/>
            <a:ext cx="2570223" cy="1023956"/>
            <a:chOff x="9171655" y="808447"/>
            <a:chExt cx="2570223" cy="1023956"/>
          </a:xfrm>
        </p:grpSpPr>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171655" y="825162"/>
              <a:ext cx="1007241" cy="1007241"/>
            </a:xfrm>
            <a:prstGeom prst="rect">
              <a:avLst/>
            </a:prstGeom>
            <a:ln>
              <a:noFill/>
            </a:ln>
          </p:spPr>
        </p:pic>
        <p:pic>
          <p:nvPicPr>
            <p:cNvPr id="10" name="Picture 9" descr="Icon&#10;&#10;Description automatically generated">
              <a:extLst>
                <a:ext uri="{FF2B5EF4-FFF2-40B4-BE49-F238E27FC236}">
                  <a16:creationId xmlns:a16="http://schemas.microsoft.com/office/drawing/2014/main" id="{28A79193-278E-345D-CAF4-2DDB6274891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734637" y="808447"/>
              <a:ext cx="1007241" cy="1007241"/>
            </a:xfrm>
            <a:prstGeom prst="rect">
              <a:avLst/>
            </a:prstGeom>
          </p:spPr>
        </p:pic>
        <p:pic>
          <p:nvPicPr>
            <p:cNvPr id="3" name="Picture 2" descr="Icon&#10;&#10;Description automatically generated">
              <a:extLst>
                <a:ext uri="{FF2B5EF4-FFF2-40B4-BE49-F238E27FC236}">
                  <a16:creationId xmlns:a16="http://schemas.microsoft.com/office/drawing/2014/main" id="{9EE85714-C1DE-5D75-B59C-57F26E462B1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979793" y="808447"/>
              <a:ext cx="1007241" cy="1007241"/>
            </a:xfrm>
            <a:prstGeom prst="rect">
              <a:avLst/>
            </a:prstGeom>
          </p:spPr>
        </p:pic>
      </p:grpSp>
    </p:spTree>
    <p:extLst>
      <p:ext uri="{BB962C8B-B14F-4D97-AF65-F5344CB8AC3E}">
        <p14:creationId xmlns:p14="http://schemas.microsoft.com/office/powerpoint/2010/main" val="268350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3</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4615687"/>
          </a:xfrm>
          <a:custGeom>
            <a:avLst/>
            <a:gdLst>
              <a:gd name="connsiteX0" fmla="*/ 0 w 11302313"/>
              <a:gd name="connsiteY0" fmla="*/ 0 h 4615687"/>
              <a:gd name="connsiteX1" fmla="*/ 438796 w 11302313"/>
              <a:gd name="connsiteY1" fmla="*/ 0 h 4615687"/>
              <a:gd name="connsiteX2" fmla="*/ 764568 w 11302313"/>
              <a:gd name="connsiteY2" fmla="*/ 0 h 4615687"/>
              <a:gd name="connsiteX3" fmla="*/ 1542433 w 11302313"/>
              <a:gd name="connsiteY3" fmla="*/ 0 h 4615687"/>
              <a:gd name="connsiteX4" fmla="*/ 2094252 w 11302313"/>
              <a:gd name="connsiteY4" fmla="*/ 0 h 4615687"/>
              <a:gd name="connsiteX5" fmla="*/ 2533048 w 11302313"/>
              <a:gd name="connsiteY5" fmla="*/ 0 h 4615687"/>
              <a:gd name="connsiteX6" fmla="*/ 3423936 w 11302313"/>
              <a:gd name="connsiteY6" fmla="*/ 0 h 4615687"/>
              <a:gd name="connsiteX7" fmla="*/ 4314824 w 11302313"/>
              <a:gd name="connsiteY7" fmla="*/ 0 h 4615687"/>
              <a:gd name="connsiteX8" fmla="*/ 4753620 w 11302313"/>
              <a:gd name="connsiteY8" fmla="*/ 0 h 4615687"/>
              <a:gd name="connsiteX9" fmla="*/ 5418462 w 11302313"/>
              <a:gd name="connsiteY9" fmla="*/ 0 h 4615687"/>
              <a:gd name="connsiteX10" fmla="*/ 5970281 w 11302313"/>
              <a:gd name="connsiteY10" fmla="*/ 0 h 4615687"/>
              <a:gd name="connsiteX11" fmla="*/ 6635123 w 11302313"/>
              <a:gd name="connsiteY11" fmla="*/ 0 h 4615687"/>
              <a:gd name="connsiteX12" fmla="*/ 7186941 w 11302313"/>
              <a:gd name="connsiteY12" fmla="*/ 0 h 4615687"/>
              <a:gd name="connsiteX13" fmla="*/ 8077830 w 11302313"/>
              <a:gd name="connsiteY13" fmla="*/ 0 h 4615687"/>
              <a:gd name="connsiteX14" fmla="*/ 8968718 w 11302313"/>
              <a:gd name="connsiteY14" fmla="*/ 0 h 4615687"/>
              <a:gd name="connsiteX15" fmla="*/ 9746583 w 11302313"/>
              <a:gd name="connsiteY15" fmla="*/ 0 h 4615687"/>
              <a:gd name="connsiteX16" fmla="*/ 10298402 w 11302313"/>
              <a:gd name="connsiteY16" fmla="*/ 0 h 4615687"/>
              <a:gd name="connsiteX17" fmla="*/ 11302313 w 11302313"/>
              <a:gd name="connsiteY17" fmla="*/ 0 h 4615687"/>
              <a:gd name="connsiteX18" fmla="*/ 11302313 w 11302313"/>
              <a:gd name="connsiteY18" fmla="*/ 520913 h 4615687"/>
              <a:gd name="connsiteX19" fmla="*/ 11302313 w 11302313"/>
              <a:gd name="connsiteY19" fmla="*/ 1087983 h 4615687"/>
              <a:gd name="connsiteX20" fmla="*/ 11302313 w 11302313"/>
              <a:gd name="connsiteY20" fmla="*/ 1608897 h 4615687"/>
              <a:gd name="connsiteX21" fmla="*/ 11302313 w 11302313"/>
              <a:gd name="connsiteY21" fmla="*/ 2314437 h 4615687"/>
              <a:gd name="connsiteX22" fmla="*/ 11302313 w 11302313"/>
              <a:gd name="connsiteY22" fmla="*/ 2881507 h 4615687"/>
              <a:gd name="connsiteX23" fmla="*/ 11302313 w 11302313"/>
              <a:gd name="connsiteY23" fmla="*/ 3587048 h 4615687"/>
              <a:gd name="connsiteX24" fmla="*/ 11302313 w 11302313"/>
              <a:gd name="connsiteY24" fmla="*/ 4615687 h 4615687"/>
              <a:gd name="connsiteX25" fmla="*/ 10637471 w 11302313"/>
              <a:gd name="connsiteY25" fmla="*/ 4615687 h 4615687"/>
              <a:gd name="connsiteX26" fmla="*/ 9859606 w 11302313"/>
              <a:gd name="connsiteY26" fmla="*/ 4615687 h 4615687"/>
              <a:gd name="connsiteX27" fmla="*/ 9533833 w 11302313"/>
              <a:gd name="connsiteY27" fmla="*/ 4615687 h 4615687"/>
              <a:gd name="connsiteX28" fmla="*/ 8868991 w 11302313"/>
              <a:gd name="connsiteY28" fmla="*/ 4615687 h 4615687"/>
              <a:gd name="connsiteX29" fmla="*/ 8543219 w 11302313"/>
              <a:gd name="connsiteY29" fmla="*/ 4615687 h 4615687"/>
              <a:gd name="connsiteX30" fmla="*/ 7878377 w 11302313"/>
              <a:gd name="connsiteY30" fmla="*/ 4615687 h 4615687"/>
              <a:gd name="connsiteX31" fmla="*/ 7326558 w 11302313"/>
              <a:gd name="connsiteY31" fmla="*/ 4615687 h 4615687"/>
              <a:gd name="connsiteX32" fmla="*/ 6435670 w 11302313"/>
              <a:gd name="connsiteY32" fmla="*/ 4615687 h 4615687"/>
              <a:gd name="connsiteX33" fmla="*/ 6109897 w 11302313"/>
              <a:gd name="connsiteY33" fmla="*/ 4615687 h 4615687"/>
              <a:gd name="connsiteX34" fmla="*/ 5445055 w 11302313"/>
              <a:gd name="connsiteY34" fmla="*/ 4615687 h 4615687"/>
              <a:gd name="connsiteX35" fmla="*/ 5006260 w 11302313"/>
              <a:gd name="connsiteY35" fmla="*/ 4615687 h 4615687"/>
              <a:gd name="connsiteX36" fmla="*/ 4567464 w 11302313"/>
              <a:gd name="connsiteY36" fmla="*/ 4615687 h 4615687"/>
              <a:gd name="connsiteX37" fmla="*/ 3789599 w 11302313"/>
              <a:gd name="connsiteY37" fmla="*/ 4615687 h 4615687"/>
              <a:gd name="connsiteX38" fmla="*/ 3463827 w 11302313"/>
              <a:gd name="connsiteY38" fmla="*/ 4615687 h 4615687"/>
              <a:gd name="connsiteX39" fmla="*/ 2572938 w 11302313"/>
              <a:gd name="connsiteY39" fmla="*/ 4615687 h 4615687"/>
              <a:gd name="connsiteX40" fmla="*/ 1682050 w 11302313"/>
              <a:gd name="connsiteY40" fmla="*/ 4615687 h 4615687"/>
              <a:gd name="connsiteX41" fmla="*/ 1017208 w 11302313"/>
              <a:gd name="connsiteY41" fmla="*/ 4615687 h 4615687"/>
              <a:gd name="connsiteX42" fmla="*/ 0 w 11302313"/>
              <a:gd name="connsiteY42" fmla="*/ 4615687 h 4615687"/>
              <a:gd name="connsiteX43" fmla="*/ 0 w 11302313"/>
              <a:gd name="connsiteY43" fmla="*/ 3910146 h 4615687"/>
              <a:gd name="connsiteX44" fmla="*/ 0 w 11302313"/>
              <a:gd name="connsiteY44" fmla="*/ 3250762 h 4615687"/>
              <a:gd name="connsiteX45" fmla="*/ 0 w 11302313"/>
              <a:gd name="connsiteY45" fmla="*/ 2637535 h 4615687"/>
              <a:gd name="connsiteX46" fmla="*/ 0 w 11302313"/>
              <a:gd name="connsiteY46" fmla="*/ 2116622 h 4615687"/>
              <a:gd name="connsiteX47" fmla="*/ 0 w 11302313"/>
              <a:gd name="connsiteY47" fmla="*/ 1549552 h 4615687"/>
              <a:gd name="connsiteX48" fmla="*/ 0 w 11302313"/>
              <a:gd name="connsiteY48" fmla="*/ 844011 h 4615687"/>
              <a:gd name="connsiteX49" fmla="*/ 0 w 11302313"/>
              <a:gd name="connsiteY49" fmla="*/ 0 h 46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13" h="4615687"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89304" y="179711"/>
                  <a:pt x="11297696" y="360977"/>
                  <a:pt x="11302313" y="520913"/>
                </a:cubicBezTo>
                <a:cubicBezTo>
                  <a:pt x="11306930" y="680849"/>
                  <a:pt x="11293289" y="907291"/>
                  <a:pt x="11302313" y="1087983"/>
                </a:cubicBezTo>
                <a:cubicBezTo>
                  <a:pt x="11311338" y="1268675"/>
                  <a:pt x="11300937" y="1438891"/>
                  <a:pt x="11302313" y="1608897"/>
                </a:cubicBezTo>
                <a:cubicBezTo>
                  <a:pt x="11303689" y="1778903"/>
                  <a:pt x="11306825" y="2146566"/>
                  <a:pt x="11302313" y="2314437"/>
                </a:cubicBezTo>
                <a:cubicBezTo>
                  <a:pt x="11297801" y="2482308"/>
                  <a:pt x="11295690" y="2736958"/>
                  <a:pt x="11302313" y="2881507"/>
                </a:cubicBezTo>
                <a:cubicBezTo>
                  <a:pt x="11308937" y="3026056"/>
                  <a:pt x="11278962" y="3395816"/>
                  <a:pt x="11302313" y="3587048"/>
                </a:cubicBezTo>
                <a:cubicBezTo>
                  <a:pt x="11325664" y="3778280"/>
                  <a:pt x="11273810" y="4127159"/>
                  <a:pt x="11302313" y="4615687"/>
                </a:cubicBezTo>
                <a:cubicBezTo>
                  <a:pt x="11078846" y="4603692"/>
                  <a:pt x="10828668" y="4632647"/>
                  <a:pt x="10637471" y="4615687"/>
                </a:cubicBezTo>
                <a:cubicBezTo>
                  <a:pt x="10446274" y="4598727"/>
                  <a:pt x="10228825" y="4627860"/>
                  <a:pt x="9859606" y="4615687"/>
                </a:cubicBezTo>
                <a:cubicBezTo>
                  <a:pt x="9490388" y="4603514"/>
                  <a:pt x="9684475" y="4606703"/>
                  <a:pt x="9533833" y="4615687"/>
                </a:cubicBezTo>
                <a:cubicBezTo>
                  <a:pt x="9383191" y="4624671"/>
                  <a:pt x="9050488" y="4632262"/>
                  <a:pt x="8868991" y="4615687"/>
                </a:cubicBezTo>
                <a:cubicBezTo>
                  <a:pt x="8687494" y="4599112"/>
                  <a:pt x="8640882" y="4616220"/>
                  <a:pt x="8543219" y="4615687"/>
                </a:cubicBezTo>
                <a:cubicBezTo>
                  <a:pt x="8445556" y="4615154"/>
                  <a:pt x="8059827" y="4618300"/>
                  <a:pt x="7878377" y="4615687"/>
                </a:cubicBezTo>
                <a:cubicBezTo>
                  <a:pt x="7696927" y="4613074"/>
                  <a:pt x="7506149" y="4596154"/>
                  <a:pt x="7326558" y="4615687"/>
                </a:cubicBezTo>
                <a:cubicBezTo>
                  <a:pt x="7146967" y="4635220"/>
                  <a:pt x="6746934" y="4621070"/>
                  <a:pt x="6435670" y="4615687"/>
                </a:cubicBezTo>
                <a:cubicBezTo>
                  <a:pt x="6124406" y="4610304"/>
                  <a:pt x="6270629" y="4628171"/>
                  <a:pt x="6109897" y="4615687"/>
                </a:cubicBezTo>
                <a:cubicBezTo>
                  <a:pt x="5949165" y="4603203"/>
                  <a:pt x="5714134" y="4641548"/>
                  <a:pt x="5445055" y="4615687"/>
                </a:cubicBezTo>
                <a:cubicBezTo>
                  <a:pt x="5175976" y="4589826"/>
                  <a:pt x="5140731" y="4606242"/>
                  <a:pt x="5006260" y="4615687"/>
                </a:cubicBezTo>
                <a:cubicBezTo>
                  <a:pt x="4871790" y="4625132"/>
                  <a:pt x="4694981" y="4632287"/>
                  <a:pt x="4567464" y="4615687"/>
                </a:cubicBezTo>
                <a:cubicBezTo>
                  <a:pt x="4439947" y="4599087"/>
                  <a:pt x="3992411" y="4622414"/>
                  <a:pt x="3789599" y="4615687"/>
                </a:cubicBezTo>
                <a:cubicBezTo>
                  <a:pt x="3586788" y="4608960"/>
                  <a:pt x="3557189" y="4614977"/>
                  <a:pt x="3463827" y="4615687"/>
                </a:cubicBezTo>
                <a:cubicBezTo>
                  <a:pt x="3370465" y="4616397"/>
                  <a:pt x="2978854" y="4641276"/>
                  <a:pt x="2572938" y="4615687"/>
                </a:cubicBezTo>
                <a:cubicBezTo>
                  <a:pt x="2167022" y="4590098"/>
                  <a:pt x="1938316" y="4582578"/>
                  <a:pt x="1682050" y="4615687"/>
                </a:cubicBezTo>
                <a:cubicBezTo>
                  <a:pt x="1425784" y="4648796"/>
                  <a:pt x="1225825" y="4608965"/>
                  <a:pt x="1017208" y="4615687"/>
                </a:cubicBezTo>
                <a:cubicBezTo>
                  <a:pt x="808591" y="4622409"/>
                  <a:pt x="209072" y="4641761"/>
                  <a:pt x="0" y="4615687"/>
                </a:cubicBezTo>
                <a:cubicBezTo>
                  <a:pt x="-29975" y="4457544"/>
                  <a:pt x="25213" y="4215450"/>
                  <a:pt x="0" y="3910146"/>
                </a:cubicBezTo>
                <a:cubicBezTo>
                  <a:pt x="-25213" y="3604842"/>
                  <a:pt x="-21582" y="3579647"/>
                  <a:pt x="0" y="3250762"/>
                </a:cubicBezTo>
                <a:cubicBezTo>
                  <a:pt x="21582" y="2921877"/>
                  <a:pt x="5452" y="2866013"/>
                  <a:pt x="0" y="2637535"/>
                </a:cubicBezTo>
                <a:cubicBezTo>
                  <a:pt x="-5452" y="2409057"/>
                  <a:pt x="24782" y="2354072"/>
                  <a:pt x="0" y="2116622"/>
                </a:cubicBezTo>
                <a:cubicBezTo>
                  <a:pt x="-24782" y="1879172"/>
                  <a:pt x="-27553" y="1771811"/>
                  <a:pt x="0" y="1549552"/>
                </a:cubicBezTo>
                <a:cubicBezTo>
                  <a:pt x="27553" y="1327293"/>
                  <a:pt x="27027" y="1192842"/>
                  <a:pt x="0" y="844011"/>
                </a:cubicBezTo>
                <a:cubicBezTo>
                  <a:pt x="-27027" y="495180"/>
                  <a:pt x="10488" y="299802"/>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2400" dirty="0">
                <a:effectLst/>
                <a:latin typeface="+mn-lt"/>
                <a:ea typeface="Aptos" panose="020B0004020202020204" pitchFamily="34" charset="0"/>
                <a:cs typeface="Arial" panose="020B0604020202020204" pitchFamily="34" charset="0"/>
              </a:rPr>
              <a:t>	    This year I was doing learning support and there was a child that really 	couldn’t read at all. Slowly but surely things started to come together. One day he came in and slapped a book down on the table and said ‘Miss, I’ve just read that book from start to finish!’ and that gave me more than all those years of the big deals and the money. </a:t>
            </a:r>
          </a:p>
          <a:p>
            <a:pPr>
              <a:lnSpc>
                <a:spcPct val="107000"/>
              </a:lnSpc>
              <a:spcAft>
                <a:spcPts val="800"/>
              </a:spcAft>
            </a:pPr>
            <a:r>
              <a:rPr lang="en-GB" sz="2400" kern="100" dirty="0">
                <a:effectLst/>
                <a:latin typeface="+mn-lt"/>
                <a:ea typeface="Aptos" panose="020B0004020202020204" pitchFamily="34" charset="0"/>
                <a:cs typeface="Arial" panose="020B0604020202020204" pitchFamily="34" charset="0"/>
              </a:rPr>
              <a:t>Teaching has completely changed me. I feel content, that’s probably the best word. I value what I am doing now. That is a huge different to before. Other people valued what I did before, but I didn’t. If you don’t value it, it is a waste. </a:t>
            </a:r>
          </a:p>
          <a:p>
            <a:pPr>
              <a:lnSpc>
                <a:spcPct val="107000"/>
              </a:lnSpc>
              <a:spcAft>
                <a:spcPts val="800"/>
              </a:spcAft>
            </a:pPr>
            <a:r>
              <a:rPr lang="en-GB" sz="2400" kern="100" dirty="0">
                <a:effectLst/>
                <a:latin typeface="+mn-lt"/>
                <a:ea typeface="Aptos" panose="020B0004020202020204" pitchFamily="34" charset="0"/>
                <a:cs typeface="Arial" panose="020B0604020202020204" pitchFamily="34" charset="0"/>
              </a:rPr>
              <a:t>I’m doing something that that I’m supposed to be doing, and it is rewarding – it is actually more than I thought it would be. It is the complete opposite of my experience in the other profession.</a:t>
            </a: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Arial"/>
                <a:cs typeface="Arial"/>
                <a:sym typeface="Arial"/>
              </a:rPr>
              <a:t>Larissa</a:t>
            </a:r>
          </a:p>
        </p:txBody>
      </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3"/>
          <a:srcRect/>
          <a:stretch/>
        </p:blipFill>
        <p:spPr>
          <a:xfrm>
            <a:off x="194362" y="937844"/>
            <a:ext cx="1444406" cy="1464873"/>
          </a:xfrm>
          <a:prstGeom prst="rect">
            <a:avLst/>
          </a:prstGeom>
        </p:spPr>
      </p:pic>
      <p:sp>
        <p:nvSpPr>
          <p:cNvPr id="2" name="TextBox 1">
            <a:extLst>
              <a:ext uri="{FF2B5EF4-FFF2-40B4-BE49-F238E27FC236}">
                <a16:creationId xmlns:a16="http://schemas.microsoft.com/office/drawing/2014/main" id="{E6A92689-23DD-BA36-56CD-BCD37BB96991}"/>
              </a:ext>
            </a:extLst>
          </p:cNvPr>
          <p:cNvSpPr txBox="1"/>
          <p:nvPr/>
        </p:nvSpPr>
        <p:spPr>
          <a:xfrm>
            <a:off x="3219450" y="1326967"/>
            <a:ext cx="2570737" cy="523220"/>
          </a:xfrm>
          <a:custGeom>
            <a:avLst/>
            <a:gdLst>
              <a:gd name="connsiteX0" fmla="*/ 0 w 2570737"/>
              <a:gd name="connsiteY0" fmla="*/ 0 h 523220"/>
              <a:gd name="connsiteX1" fmla="*/ 514147 w 2570737"/>
              <a:gd name="connsiteY1" fmla="*/ 0 h 523220"/>
              <a:gd name="connsiteX2" fmla="*/ 1054002 w 2570737"/>
              <a:gd name="connsiteY2" fmla="*/ 0 h 523220"/>
              <a:gd name="connsiteX3" fmla="*/ 1542442 w 2570737"/>
              <a:gd name="connsiteY3" fmla="*/ 0 h 523220"/>
              <a:gd name="connsiteX4" fmla="*/ 1979467 w 2570737"/>
              <a:gd name="connsiteY4" fmla="*/ 0 h 523220"/>
              <a:gd name="connsiteX5" fmla="*/ 2570737 w 2570737"/>
              <a:gd name="connsiteY5" fmla="*/ 0 h 523220"/>
              <a:gd name="connsiteX6" fmla="*/ 2570737 w 2570737"/>
              <a:gd name="connsiteY6" fmla="*/ 523220 h 523220"/>
              <a:gd name="connsiteX7" fmla="*/ 2133712 w 2570737"/>
              <a:gd name="connsiteY7" fmla="*/ 523220 h 523220"/>
              <a:gd name="connsiteX8" fmla="*/ 1645272 w 2570737"/>
              <a:gd name="connsiteY8" fmla="*/ 523220 h 523220"/>
              <a:gd name="connsiteX9" fmla="*/ 1105417 w 2570737"/>
              <a:gd name="connsiteY9" fmla="*/ 523220 h 523220"/>
              <a:gd name="connsiteX10" fmla="*/ 668392 w 2570737"/>
              <a:gd name="connsiteY10" fmla="*/ 523220 h 523220"/>
              <a:gd name="connsiteX11" fmla="*/ 0 w 2570737"/>
              <a:gd name="connsiteY11" fmla="*/ 523220 h 523220"/>
              <a:gd name="connsiteX12" fmla="*/ 0 w 2570737"/>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0737" h="523220" fill="none" extrusionOk="0">
                <a:moveTo>
                  <a:pt x="0" y="0"/>
                </a:moveTo>
                <a:cubicBezTo>
                  <a:pt x="219231" y="-7285"/>
                  <a:pt x="272760" y="58565"/>
                  <a:pt x="514147" y="0"/>
                </a:cubicBezTo>
                <a:cubicBezTo>
                  <a:pt x="755534" y="-58565"/>
                  <a:pt x="894931" y="52048"/>
                  <a:pt x="1054002" y="0"/>
                </a:cubicBezTo>
                <a:cubicBezTo>
                  <a:pt x="1213074" y="-52048"/>
                  <a:pt x="1365767" y="48481"/>
                  <a:pt x="1542442" y="0"/>
                </a:cubicBezTo>
                <a:cubicBezTo>
                  <a:pt x="1719117" y="-48481"/>
                  <a:pt x="1843679" y="37586"/>
                  <a:pt x="1979467" y="0"/>
                </a:cubicBezTo>
                <a:cubicBezTo>
                  <a:pt x="2115255" y="-37586"/>
                  <a:pt x="2311699" y="44896"/>
                  <a:pt x="2570737" y="0"/>
                </a:cubicBezTo>
                <a:cubicBezTo>
                  <a:pt x="2625931" y="120762"/>
                  <a:pt x="2543785" y="404401"/>
                  <a:pt x="2570737" y="523220"/>
                </a:cubicBezTo>
                <a:cubicBezTo>
                  <a:pt x="2441294" y="550449"/>
                  <a:pt x="2288630" y="488011"/>
                  <a:pt x="2133712" y="523220"/>
                </a:cubicBezTo>
                <a:cubicBezTo>
                  <a:pt x="1978794" y="558429"/>
                  <a:pt x="1747291" y="514468"/>
                  <a:pt x="1645272" y="523220"/>
                </a:cubicBezTo>
                <a:cubicBezTo>
                  <a:pt x="1543253" y="531972"/>
                  <a:pt x="1254858" y="500735"/>
                  <a:pt x="1105417" y="523220"/>
                </a:cubicBezTo>
                <a:cubicBezTo>
                  <a:pt x="955976" y="545705"/>
                  <a:pt x="761184" y="519408"/>
                  <a:pt x="668392" y="523220"/>
                </a:cubicBezTo>
                <a:cubicBezTo>
                  <a:pt x="575600" y="527032"/>
                  <a:pt x="200569" y="495581"/>
                  <a:pt x="0" y="523220"/>
                </a:cubicBezTo>
                <a:cubicBezTo>
                  <a:pt x="-12092" y="265756"/>
                  <a:pt x="11807" y="150866"/>
                  <a:pt x="0" y="0"/>
                </a:cubicBezTo>
                <a:close/>
              </a:path>
              <a:path w="2570737" h="523220" stroke="0" extrusionOk="0">
                <a:moveTo>
                  <a:pt x="0" y="0"/>
                </a:moveTo>
                <a:cubicBezTo>
                  <a:pt x="186683" y="-31171"/>
                  <a:pt x="370936" y="6845"/>
                  <a:pt x="514147" y="0"/>
                </a:cubicBezTo>
                <a:cubicBezTo>
                  <a:pt x="657358" y="-6845"/>
                  <a:pt x="763776" y="34096"/>
                  <a:pt x="976880" y="0"/>
                </a:cubicBezTo>
                <a:cubicBezTo>
                  <a:pt x="1189984" y="-34096"/>
                  <a:pt x="1394327" y="49224"/>
                  <a:pt x="1542442" y="0"/>
                </a:cubicBezTo>
                <a:cubicBezTo>
                  <a:pt x="1690557" y="-49224"/>
                  <a:pt x="1830340" y="44870"/>
                  <a:pt x="2005175" y="0"/>
                </a:cubicBezTo>
                <a:cubicBezTo>
                  <a:pt x="2180010" y="-44870"/>
                  <a:pt x="2336992" y="53959"/>
                  <a:pt x="2570737" y="0"/>
                </a:cubicBezTo>
                <a:cubicBezTo>
                  <a:pt x="2611825" y="122297"/>
                  <a:pt x="2548684" y="416596"/>
                  <a:pt x="2570737" y="523220"/>
                </a:cubicBezTo>
                <a:cubicBezTo>
                  <a:pt x="2469601" y="528296"/>
                  <a:pt x="2246107" y="483315"/>
                  <a:pt x="2082297" y="523220"/>
                </a:cubicBezTo>
                <a:cubicBezTo>
                  <a:pt x="1918487" y="563125"/>
                  <a:pt x="1732856" y="517024"/>
                  <a:pt x="1593857" y="523220"/>
                </a:cubicBezTo>
                <a:cubicBezTo>
                  <a:pt x="1454858" y="529416"/>
                  <a:pt x="1210898" y="475359"/>
                  <a:pt x="1105417" y="523220"/>
                </a:cubicBezTo>
                <a:cubicBezTo>
                  <a:pt x="999936" y="571081"/>
                  <a:pt x="750091" y="489462"/>
                  <a:pt x="642684" y="523220"/>
                </a:cubicBezTo>
                <a:cubicBezTo>
                  <a:pt x="535277" y="556978"/>
                  <a:pt x="319154" y="460000"/>
                  <a:pt x="0" y="523220"/>
                </a:cubicBezTo>
                <a:cubicBezTo>
                  <a:pt x="-47621" y="347859"/>
                  <a:pt x="51056" y="229117"/>
                  <a:pt x="0" y="0"/>
                </a:cubicBezTo>
                <a:close/>
              </a:path>
            </a:pathLst>
          </a:custGeom>
          <a:solidFill>
            <a:schemeClr val="bg1"/>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A958DD"/>
                </a:solidFill>
                <a:effectLst/>
                <a:uLnTx/>
                <a:uFillTx/>
                <a:latin typeface="Arial"/>
                <a:cs typeface="Arial"/>
                <a:sym typeface="Arial"/>
              </a:rPr>
              <a:t>Part 3</a:t>
            </a:r>
          </a:p>
        </p:txBody>
      </p:sp>
      <p:grpSp>
        <p:nvGrpSpPr>
          <p:cNvPr id="6" name="Group 5">
            <a:extLst>
              <a:ext uri="{FF2B5EF4-FFF2-40B4-BE49-F238E27FC236}">
                <a16:creationId xmlns:a16="http://schemas.microsoft.com/office/drawing/2014/main" id="{CADA40E9-83E6-96AE-D308-2A4B6FCFBA0C}"/>
              </a:ext>
            </a:extLst>
          </p:cNvPr>
          <p:cNvGrpSpPr/>
          <p:nvPr/>
        </p:nvGrpSpPr>
        <p:grpSpPr>
          <a:xfrm>
            <a:off x="9036496" y="770349"/>
            <a:ext cx="2842815" cy="1051897"/>
            <a:chOff x="9036496" y="770349"/>
            <a:chExt cx="2842815" cy="1051897"/>
          </a:xfrm>
        </p:grpSpPr>
        <p:pic>
          <p:nvPicPr>
            <p:cNvPr id="7" name="Google Shape;331;p19" descr="Icon&#10;&#10;Description automatically generated">
              <a:extLst>
                <a:ext uri="{FF2B5EF4-FFF2-40B4-BE49-F238E27FC236}">
                  <a16:creationId xmlns:a16="http://schemas.microsoft.com/office/drawing/2014/main" id="{F8E5A6BB-284F-8D1D-9C4A-FA2D8B98CD1B}"/>
                </a:ext>
              </a:extLst>
            </p:cNvPr>
            <p:cNvPicPr preferRelativeResize="0"/>
            <p:nvPr/>
          </p:nvPicPr>
          <p:blipFill rotWithShape="1">
            <a:blip r:embed="rId4">
              <a:alphaModFix/>
            </a:blip>
            <a:srcRect/>
            <a:stretch/>
          </p:blipFill>
          <p:spPr>
            <a:xfrm>
              <a:off x="9954283" y="815005"/>
              <a:ext cx="1007241" cy="1007241"/>
            </a:xfrm>
            <a:prstGeom prst="rect">
              <a:avLst/>
            </a:prstGeom>
            <a:noFill/>
            <a:ln>
              <a:noFill/>
            </a:ln>
          </p:spPr>
        </p:pic>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36496" y="804224"/>
              <a:ext cx="1007241" cy="1007241"/>
            </a:xfrm>
            <a:prstGeom prst="rect">
              <a:avLst/>
            </a:prstGeom>
            <a:ln>
              <a:noFill/>
            </a:ln>
          </p:spPr>
        </p:pic>
        <p:pic>
          <p:nvPicPr>
            <p:cNvPr id="3" name="Picture 2" descr="Icon&#10;&#10;Description automatically generated">
              <a:extLst>
                <a:ext uri="{FF2B5EF4-FFF2-40B4-BE49-F238E27FC236}">
                  <a16:creationId xmlns:a16="http://schemas.microsoft.com/office/drawing/2014/main" id="{311EDC38-3A2B-1718-6C75-7FBEF42C229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872070" y="770349"/>
              <a:ext cx="1007241" cy="1007241"/>
            </a:xfrm>
            <a:prstGeom prst="rect">
              <a:avLst/>
            </a:prstGeom>
          </p:spPr>
        </p:pic>
      </p:grpSp>
    </p:spTree>
    <p:extLst>
      <p:ext uri="{BB962C8B-B14F-4D97-AF65-F5344CB8AC3E}">
        <p14:creationId xmlns:p14="http://schemas.microsoft.com/office/powerpoint/2010/main" val="248770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4</a:t>
            </a:r>
            <a:endParaRPr dirty="0"/>
          </a:p>
        </p:txBody>
      </p:sp>
      <p:sp>
        <p:nvSpPr>
          <p:cNvPr id="231" name="Google Shape;231;p11"/>
          <p:cNvSpPr txBox="1">
            <a:spLocks noGrp="1" noRot="1" noMove="1" noResize="1" noEditPoints="1" noAdjustHandles="1" noChangeArrowheads="1" noChangeShapeType="1"/>
          </p:cNvSpPr>
          <p:nvPr>
            <p:ph type="body" idx="1"/>
          </p:nvPr>
        </p:nvSpPr>
        <p:spPr>
          <a:xfrm>
            <a:off x="428806" y="2448748"/>
            <a:ext cx="2360061" cy="3062876"/>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en-GB" sz="1800" dirty="0">
                <a:solidFill>
                  <a:schemeClr val="tx1"/>
                </a:solidFill>
              </a:rPr>
              <a:t>Make a list of jobs/careers.</a:t>
            </a:r>
          </a:p>
          <a:p>
            <a:pPr marL="285750" indent="-285750">
              <a:spcBef>
                <a:spcPts val="0"/>
              </a:spcBef>
            </a:pPr>
            <a:r>
              <a:rPr lang="en-GB" sz="1800" dirty="0">
                <a:solidFill>
                  <a:schemeClr val="tx1"/>
                </a:solidFill>
              </a:rPr>
              <a:t>Match these to the correct sector: </a:t>
            </a:r>
            <a:r>
              <a:rPr lang="en-GB" sz="1800" dirty="0">
                <a:hlinkClick r:id="rId3"/>
              </a:rPr>
              <a:t>Career &amp; Industry Sectors | CareersPortal.ie</a:t>
            </a:r>
            <a:endParaRPr lang="en-GB" sz="1800" dirty="0"/>
          </a:p>
          <a:p>
            <a:pPr marL="285750" indent="-285750">
              <a:spcBef>
                <a:spcPts val="0"/>
              </a:spcBef>
            </a:pPr>
            <a:r>
              <a:rPr lang="en-GB" sz="1800" dirty="0">
                <a:solidFill>
                  <a:schemeClr val="tx1"/>
                </a:solidFill>
              </a:rPr>
              <a:t>Read the information, note interesting details &amp; any questions you have.</a:t>
            </a:r>
          </a:p>
          <a:p>
            <a:pPr marL="0" lvl="0" indent="0" algn="l">
              <a:lnSpc>
                <a:spcPct val="90000"/>
              </a:lnSpc>
              <a:spcBef>
                <a:spcPts val="0"/>
              </a:spcBef>
              <a:spcAft>
                <a:spcPts val="0"/>
              </a:spcAft>
              <a:buClr>
                <a:srgbClr val="01334E"/>
              </a:buClr>
              <a:buSzPts val="1600"/>
              <a:buNone/>
            </a:pPr>
            <a:endParaRPr sz="2000" dirty="0">
              <a:solidFill>
                <a:schemeClr val="tx1"/>
              </a:solidFill>
            </a:endParaRPr>
          </a:p>
        </p:txBody>
      </p:sp>
      <p:sp>
        <p:nvSpPr>
          <p:cNvPr id="232" name="Google Shape;232;p11"/>
          <p:cNvSpPr txBox="1">
            <a:spLocks noGrp="1" noRot="1" noMove="1" noResize="1" noEditPoints="1" noAdjustHandles="1" noChangeArrowheads="1" noChangeShapeType="1"/>
          </p:cNvSpPr>
          <p:nvPr>
            <p:ph type="body" idx="2"/>
          </p:nvPr>
        </p:nvSpPr>
        <p:spPr>
          <a:xfrm>
            <a:off x="3218541" y="2451894"/>
            <a:ext cx="2360061" cy="3062876"/>
          </a:xfrm>
          <a:prstGeom prst="rect">
            <a:avLst/>
          </a:prstGeom>
          <a:noFill/>
          <a:ln>
            <a:noFill/>
          </a:ln>
        </p:spPr>
        <p:txBody>
          <a:bodyPr spcFirstLastPara="1" wrap="square" lIns="91425" tIns="45700" rIns="91425" bIns="45700" anchor="t" anchorCtr="0">
            <a:noAutofit/>
          </a:bodyPr>
          <a:lstStyle/>
          <a:p>
            <a:pPr marL="0" indent="0" algn="ctr">
              <a:spcBef>
                <a:spcPts val="0"/>
              </a:spcBef>
              <a:buNone/>
            </a:pPr>
            <a:r>
              <a:rPr lang="en-GB" sz="2000" dirty="0">
                <a:hlinkClick r:id="rId4"/>
              </a:rPr>
              <a:t>JobsIreland.ie</a:t>
            </a:r>
            <a:endParaRPr lang="en-GB" sz="2000" dirty="0"/>
          </a:p>
          <a:p>
            <a:pPr marL="0" indent="0" algn="ctr">
              <a:spcBef>
                <a:spcPts val="0"/>
              </a:spcBef>
              <a:buNone/>
            </a:pPr>
            <a:endParaRPr lang="en-GB" sz="2000" dirty="0">
              <a:solidFill>
                <a:schemeClr val="tx1"/>
              </a:solidFill>
              <a:effectLst/>
            </a:endParaRPr>
          </a:p>
          <a:p>
            <a:pPr marL="0" indent="0" algn="ctr">
              <a:spcBef>
                <a:spcPts val="0"/>
              </a:spcBef>
              <a:buNone/>
            </a:pPr>
            <a:r>
              <a:rPr lang="en-GB" sz="2000" dirty="0">
                <a:solidFill>
                  <a:schemeClr val="tx1"/>
                </a:solidFill>
              </a:rPr>
              <a:t>Working arrangement: </a:t>
            </a:r>
          </a:p>
          <a:p>
            <a:pPr marL="0" indent="0" algn="ctr">
              <a:spcBef>
                <a:spcPts val="0"/>
              </a:spcBef>
              <a:buNone/>
            </a:pPr>
            <a:r>
              <a:rPr lang="en-GB" sz="2000" i="1" dirty="0">
                <a:solidFill>
                  <a:schemeClr val="tx1"/>
                </a:solidFill>
              </a:rPr>
              <a:t>All jobs</a:t>
            </a:r>
          </a:p>
          <a:p>
            <a:pPr marL="0" indent="0" algn="ctr">
              <a:spcBef>
                <a:spcPts val="0"/>
              </a:spcBef>
              <a:buNone/>
            </a:pPr>
            <a:endParaRPr lang="en-GB" sz="2000" dirty="0">
              <a:solidFill>
                <a:schemeClr val="tx1"/>
              </a:solidFill>
              <a:effectLst/>
            </a:endParaRPr>
          </a:p>
          <a:p>
            <a:pPr marL="0" indent="0" algn="ctr">
              <a:spcBef>
                <a:spcPts val="0"/>
              </a:spcBef>
              <a:buNone/>
            </a:pPr>
            <a:r>
              <a:rPr lang="en-GB" sz="2000" dirty="0">
                <a:solidFill>
                  <a:schemeClr val="tx1"/>
                </a:solidFill>
                <a:effectLst/>
              </a:rPr>
              <a:t>Career level: </a:t>
            </a:r>
          </a:p>
          <a:p>
            <a:pPr marL="0" indent="0" algn="ctr">
              <a:spcBef>
                <a:spcPts val="0"/>
              </a:spcBef>
              <a:buNone/>
            </a:pPr>
            <a:r>
              <a:rPr lang="en-GB" sz="2000" i="1" dirty="0">
                <a:solidFill>
                  <a:schemeClr val="tx1"/>
                </a:solidFill>
                <a:effectLst/>
              </a:rPr>
              <a:t>Entry level</a:t>
            </a:r>
          </a:p>
          <a:p>
            <a:pPr marL="0" indent="0" algn="ctr">
              <a:spcBef>
                <a:spcPts val="0"/>
              </a:spcBef>
              <a:buNone/>
            </a:pPr>
            <a:endParaRPr lang="en-GB" sz="2000" dirty="0">
              <a:solidFill>
                <a:schemeClr val="tx1"/>
              </a:solidFill>
            </a:endParaRPr>
          </a:p>
          <a:p>
            <a:pPr marL="0" indent="0" algn="ctr">
              <a:spcBef>
                <a:spcPts val="0"/>
              </a:spcBef>
              <a:buNone/>
            </a:pPr>
            <a:r>
              <a:rPr lang="en-GB" sz="2000" dirty="0">
                <a:solidFill>
                  <a:schemeClr val="tx1"/>
                </a:solidFill>
              </a:rPr>
              <a:t>Sector: …</a:t>
            </a:r>
            <a:endParaRPr lang="en-GB" sz="2000" dirty="0">
              <a:solidFill>
                <a:schemeClr val="tx1"/>
              </a:solidFill>
              <a:effectLst/>
            </a:endParaRPr>
          </a:p>
        </p:txBody>
      </p:sp>
      <p:sp>
        <p:nvSpPr>
          <p:cNvPr id="233" name="Google Shape;233;p11"/>
          <p:cNvSpPr txBox="1">
            <a:spLocks noGrp="1" noRot="1" noMove="1" noResize="1" noEditPoints="1" noAdjustHandles="1" noChangeArrowheads="1" noChangeShapeType="1"/>
          </p:cNvSpPr>
          <p:nvPr>
            <p:ph type="body" idx="3"/>
          </p:nvPr>
        </p:nvSpPr>
        <p:spPr>
          <a:xfrm>
            <a:off x="6008276" y="2441546"/>
            <a:ext cx="2360061" cy="3062876"/>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n-GB" sz="2000" dirty="0">
                <a:hlinkClick r:id="rId5"/>
              </a:rPr>
              <a:t>IrishJobs.ie</a:t>
            </a:r>
            <a:endParaRPr lang="en-GB" sz="2000" dirty="0"/>
          </a:p>
          <a:p>
            <a:pPr marL="0" lvl="0" indent="0" algn="ctr">
              <a:spcBef>
                <a:spcPts val="0"/>
              </a:spcBef>
              <a:buNone/>
            </a:pPr>
            <a:endParaRPr lang="en-GB" sz="2000" dirty="0">
              <a:solidFill>
                <a:schemeClr val="tx1"/>
              </a:solidFill>
            </a:endParaRPr>
          </a:p>
          <a:p>
            <a:pPr marL="0" lvl="0" indent="0" algn="ctr">
              <a:spcBef>
                <a:spcPts val="0"/>
              </a:spcBef>
              <a:buNone/>
            </a:pPr>
            <a:r>
              <a:rPr lang="en-GB" sz="2000" dirty="0">
                <a:solidFill>
                  <a:schemeClr val="tx1"/>
                </a:solidFill>
              </a:rPr>
              <a:t>Job title, skill or company: </a:t>
            </a:r>
            <a:r>
              <a:rPr lang="en-GB" sz="2000" i="1" dirty="0">
                <a:solidFill>
                  <a:schemeClr val="tx1"/>
                </a:solidFill>
              </a:rPr>
              <a:t>Job title</a:t>
            </a:r>
          </a:p>
          <a:p>
            <a:pPr marL="0" lvl="0" indent="0" algn="ctr">
              <a:spcBef>
                <a:spcPts val="0"/>
              </a:spcBef>
              <a:buNone/>
            </a:pPr>
            <a:endParaRPr lang="en-GB" sz="2000" i="1" dirty="0">
              <a:solidFill>
                <a:schemeClr val="tx1"/>
              </a:solidFill>
            </a:endParaRPr>
          </a:p>
          <a:p>
            <a:pPr marL="0" lvl="0" indent="0" algn="ctr">
              <a:spcBef>
                <a:spcPts val="0"/>
              </a:spcBef>
              <a:buNone/>
            </a:pPr>
            <a:r>
              <a:rPr lang="en-GB" sz="2000" dirty="0">
                <a:solidFill>
                  <a:schemeClr val="tx1"/>
                </a:solidFill>
              </a:rPr>
              <a:t>Town, city or county: …</a:t>
            </a:r>
          </a:p>
          <a:p>
            <a:pPr marL="0" lvl="0" indent="0" algn="ctr">
              <a:spcBef>
                <a:spcPts val="0"/>
              </a:spcBef>
              <a:buNone/>
            </a:pPr>
            <a:endParaRPr lang="en-GB" sz="2000" dirty="0">
              <a:solidFill>
                <a:schemeClr val="tx1"/>
              </a:solidFill>
            </a:endParaRPr>
          </a:p>
          <a:p>
            <a:pPr marL="0" lvl="0" indent="0" algn="ctr">
              <a:spcBef>
                <a:spcPts val="0"/>
              </a:spcBef>
              <a:buNone/>
            </a:pPr>
            <a:r>
              <a:rPr lang="en-GB" sz="2000" dirty="0">
                <a:solidFill>
                  <a:schemeClr val="tx1"/>
                </a:solidFill>
              </a:rPr>
              <a:t>Permanent, Temporary, Part-time: …</a:t>
            </a:r>
            <a:endParaRPr sz="2000" dirty="0">
              <a:solidFill>
                <a:schemeClr val="tx1"/>
              </a:solidFill>
            </a:endParaRPr>
          </a:p>
        </p:txBody>
      </p:sp>
      <p:sp>
        <p:nvSpPr>
          <p:cNvPr id="234" name="Google Shape;234;p11"/>
          <p:cNvSpPr txBox="1">
            <a:spLocks noGrp="1" noRot="1" noMove="1" noResize="1" noEditPoints="1" noAdjustHandles="1" noChangeArrowheads="1" noChangeShapeType="1"/>
          </p:cNvSpPr>
          <p:nvPr>
            <p:ph type="body" idx="4"/>
          </p:nvPr>
        </p:nvSpPr>
        <p:spPr>
          <a:xfrm>
            <a:off x="8798011" y="2436283"/>
            <a:ext cx="2360061" cy="3062876"/>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n-GB" sz="2000" dirty="0">
                <a:hlinkClick r:id="rId6"/>
              </a:rPr>
              <a:t>Publicjobs.ie</a:t>
            </a:r>
            <a:endParaRPr lang="en-GB" sz="2000" dirty="0"/>
          </a:p>
          <a:p>
            <a:pPr marL="0" lvl="0" indent="0" algn="ctr">
              <a:spcBef>
                <a:spcPts val="0"/>
              </a:spcBef>
              <a:buNone/>
            </a:pPr>
            <a:endParaRPr lang="en-GB" sz="2000" dirty="0">
              <a:solidFill>
                <a:schemeClr val="tx1"/>
              </a:solidFill>
            </a:endParaRPr>
          </a:p>
          <a:p>
            <a:pPr marL="0" lvl="0" indent="0" algn="ctr">
              <a:spcBef>
                <a:spcPts val="0"/>
              </a:spcBef>
              <a:buNone/>
            </a:pPr>
            <a:r>
              <a:rPr lang="en-GB" sz="2000" dirty="0">
                <a:solidFill>
                  <a:schemeClr val="tx1"/>
                </a:solidFill>
              </a:rPr>
              <a:t>Choose a job category (sector): …</a:t>
            </a:r>
          </a:p>
          <a:p>
            <a:pPr marL="0" lvl="0" indent="0" algn="ctr">
              <a:spcBef>
                <a:spcPts val="0"/>
              </a:spcBef>
              <a:buNone/>
            </a:pPr>
            <a:endParaRPr lang="en-GB" sz="2000" dirty="0">
              <a:solidFill>
                <a:schemeClr val="tx1"/>
              </a:solidFill>
            </a:endParaRPr>
          </a:p>
          <a:p>
            <a:pPr marL="0" lvl="0" indent="0" algn="ctr">
              <a:spcBef>
                <a:spcPts val="0"/>
              </a:spcBef>
              <a:buNone/>
            </a:pPr>
            <a:r>
              <a:rPr lang="en-GB" sz="2000" dirty="0">
                <a:solidFill>
                  <a:schemeClr val="tx1"/>
                </a:solidFill>
              </a:rPr>
              <a:t>Select counties: </a:t>
            </a:r>
          </a:p>
          <a:p>
            <a:pPr marL="0" lvl="0" indent="0" algn="ctr">
              <a:spcBef>
                <a:spcPts val="0"/>
              </a:spcBef>
              <a:buNone/>
            </a:pPr>
            <a:r>
              <a:rPr lang="en-GB" sz="2000" dirty="0">
                <a:solidFill>
                  <a:schemeClr val="tx1"/>
                </a:solidFill>
              </a:rPr>
              <a:t>…</a:t>
            </a:r>
          </a:p>
        </p:txBody>
      </p:sp>
      <p:pic>
        <p:nvPicPr>
          <p:cNvPr id="5" name="Google Shape;425;p21" descr="Shape, square&#10;&#10;Description automatically generated">
            <a:extLst>
              <a:ext uri="{FF2B5EF4-FFF2-40B4-BE49-F238E27FC236}">
                <a16:creationId xmlns:a16="http://schemas.microsoft.com/office/drawing/2014/main" id="{134CF8B4-BB59-72C6-3403-7DF92D56FF1A}"/>
              </a:ext>
            </a:extLst>
          </p:cNvPr>
          <p:cNvPicPr preferRelativeResize="0"/>
          <p:nvPr/>
        </p:nvPicPr>
        <p:blipFill rotWithShape="1">
          <a:blip r:embed="rId7">
            <a:alphaModFix/>
          </a:blip>
          <a:srcRect/>
          <a:stretch/>
        </p:blipFill>
        <p:spPr>
          <a:xfrm rot="16200000">
            <a:off x="10328613" y="953741"/>
            <a:ext cx="2298371" cy="823346"/>
          </a:xfrm>
          <a:prstGeom prst="rect">
            <a:avLst/>
          </a:prstGeom>
          <a:noFill/>
          <a:ln>
            <a:noFill/>
          </a:ln>
        </p:spPr>
      </p:pic>
      <p:sp>
        <p:nvSpPr>
          <p:cNvPr id="2" name="TextBox 1">
            <a:extLst>
              <a:ext uri="{FF2B5EF4-FFF2-40B4-BE49-F238E27FC236}">
                <a16:creationId xmlns:a16="http://schemas.microsoft.com/office/drawing/2014/main" id="{884AD3E0-B0E1-1EF0-3C7D-7C2F8C4A3A3F}"/>
              </a:ext>
            </a:extLst>
          </p:cNvPr>
          <p:cNvSpPr txBox="1"/>
          <p:nvPr/>
        </p:nvSpPr>
        <p:spPr>
          <a:xfrm>
            <a:off x="1190625" y="1619250"/>
            <a:ext cx="1007241" cy="461665"/>
          </a:xfrm>
          <a:prstGeom prst="rect">
            <a:avLst/>
          </a:prstGeom>
          <a:noFill/>
        </p:spPr>
        <p:txBody>
          <a:bodyPr wrap="square" rtlCol="0">
            <a:spAutoFit/>
          </a:bodyPr>
          <a:lstStyle/>
          <a:p>
            <a:pPr algn="ctr"/>
            <a:r>
              <a:rPr lang="en-GB" sz="2400" b="1" dirty="0">
                <a:solidFill>
                  <a:schemeClr val="bg1"/>
                </a:solidFill>
              </a:rPr>
              <a:t>All</a:t>
            </a:r>
          </a:p>
        </p:txBody>
      </p:sp>
      <p:sp>
        <p:nvSpPr>
          <p:cNvPr id="6" name="TextBox 5">
            <a:extLst>
              <a:ext uri="{FF2B5EF4-FFF2-40B4-BE49-F238E27FC236}">
                <a16:creationId xmlns:a16="http://schemas.microsoft.com/office/drawing/2014/main" id="{4FE571A8-0548-BA67-2599-040818ACCD4D}"/>
              </a:ext>
            </a:extLst>
          </p:cNvPr>
          <p:cNvSpPr txBox="1"/>
          <p:nvPr/>
        </p:nvSpPr>
        <p:spPr>
          <a:xfrm>
            <a:off x="3894950" y="1619249"/>
            <a:ext cx="1007241" cy="461665"/>
          </a:xfrm>
          <a:prstGeom prst="rect">
            <a:avLst/>
          </a:prstGeom>
          <a:noFill/>
        </p:spPr>
        <p:txBody>
          <a:bodyPr wrap="square" rtlCol="0">
            <a:spAutoFit/>
          </a:bodyPr>
          <a:lstStyle/>
          <a:p>
            <a:pPr algn="ctr"/>
            <a:r>
              <a:rPr lang="en-GB" sz="2400" b="1" dirty="0">
                <a:solidFill>
                  <a:schemeClr val="bg1"/>
                </a:solidFill>
              </a:rPr>
              <a:t>1</a:t>
            </a:r>
          </a:p>
        </p:txBody>
      </p:sp>
      <p:sp>
        <p:nvSpPr>
          <p:cNvPr id="7" name="TextBox 6">
            <a:extLst>
              <a:ext uri="{FF2B5EF4-FFF2-40B4-BE49-F238E27FC236}">
                <a16:creationId xmlns:a16="http://schemas.microsoft.com/office/drawing/2014/main" id="{8A324C95-771C-C4FA-3453-F969B73BF8CF}"/>
              </a:ext>
            </a:extLst>
          </p:cNvPr>
          <p:cNvSpPr txBox="1"/>
          <p:nvPr/>
        </p:nvSpPr>
        <p:spPr>
          <a:xfrm>
            <a:off x="6684685" y="1619249"/>
            <a:ext cx="1007241" cy="461665"/>
          </a:xfrm>
          <a:prstGeom prst="rect">
            <a:avLst/>
          </a:prstGeom>
          <a:noFill/>
        </p:spPr>
        <p:txBody>
          <a:bodyPr wrap="square" rtlCol="0">
            <a:spAutoFit/>
          </a:bodyPr>
          <a:lstStyle/>
          <a:p>
            <a:pPr algn="ctr"/>
            <a:r>
              <a:rPr lang="en-GB" sz="2400" b="1" dirty="0">
                <a:solidFill>
                  <a:schemeClr val="bg1"/>
                </a:solidFill>
              </a:rPr>
              <a:t>2</a:t>
            </a:r>
          </a:p>
        </p:txBody>
      </p:sp>
      <p:sp>
        <p:nvSpPr>
          <p:cNvPr id="8" name="TextBox 7">
            <a:extLst>
              <a:ext uri="{FF2B5EF4-FFF2-40B4-BE49-F238E27FC236}">
                <a16:creationId xmlns:a16="http://schemas.microsoft.com/office/drawing/2014/main" id="{2DE10115-0545-56B9-A7E3-FD01A4C378CB}"/>
              </a:ext>
            </a:extLst>
          </p:cNvPr>
          <p:cNvSpPr txBox="1"/>
          <p:nvPr/>
        </p:nvSpPr>
        <p:spPr>
          <a:xfrm>
            <a:off x="9474420" y="1619249"/>
            <a:ext cx="1007241" cy="461665"/>
          </a:xfrm>
          <a:prstGeom prst="rect">
            <a:avLst/>
          </a:prstGeom>
          <a:noFill/>
        </p:spPr>
        <p:txBody>
          <a:bodyPr wrap="square" rtlCol="0">
            <a:spAutoFit/>
          </a:bodyPr>
          <a:lstStyle/>
          <a:p>
            <a:pPr algn="ctr"/>
            <a:r>
              <a:rPr lang="en-GB" sz="2400" b="1" dirty="0">
                <a:solidFill>
                  <a:schemeClr val="bg1"/>
                </a:solidFill>
              </a:rPr>
              <a:t>3</a:t>
            </a:r>
          </a:p>
        </p:txBody>
      </p:sp>
      <p:grpSp>
        <p:nvGrpSpPr>
          <p:cNvPr id="11" name="Group 10">
            <a:extLst>
              <a:ext uri="{FF2B5EF4-FFF2-40B4-BE49-F238E27FC236}">
                <a16:creationId xmlns:a16="http://schemas.microsoft.com/office/drawing/2014/main" id="{97FFB9DA-F69D-8B93-1BF1-8A8E064712BB}"/>
              </a:ext>
            </a:extLst>
          </p:cNvPr>
          <p:cNvGrpSpPr/>
          <p:nvPr/>
        </p:nvGrpSpPr>
        <p:grpSpPr>
          <a:xfrm>
            <a:off x="10974176" y="177416"/>
            <a:ext cx="1053217" cy="2375996"/>
            <a:chOff x="10974176" y="177416"/>
            <a:chExt cx="1053217" cy="2375996"/>
          </a:xfrm>
        </p:grpSpPr>
        <p:pic>
          <p:nvPicPr>
            <p:cNvPr id="4" name="Google Shape;330;p19" descr="A picture containing text&#10;&#10;Description automatically generated">
              <a:extLst>
                <a:ext uri="{FF2B5EF4-FFF2-40B4-BE49-F238E27FC236}">
                  <a16:creationId xmlns:a16="http://schemas.microsoft.com/office/drawing/2014/main" id="{E087F25B-2DB0-CCFB-1CC4-C0E552C01459}"/>
                </a:ext>
              </a:extLst>
            </p:cNvPr>
            <p:cNvPicPr preferRelativeResize="0"/>
            <p:nvPr/>
          </p:nvPicPr>
          <p:blipFill rotWithShape="1">
            <a:blip r:embed="rId8">
              <a:alphaModFix/>
            </a:blip>
            <a:srcRect/>
            <a:stretch/>
          </p:blipFill>
          <p:spPr>
            <a:xfrm>
              <a:off x="10974177" y="855220"/>
              <a:ext cx="1007241" cy="1007241"/>
            </a:xfrm>
            <a:prstGeom prst="rect">
              <a:avLst/>
            </a:prstGeom>
            <a:noFill/>
            <a:ln>
              <a:noFill/>
            </a:ln>
          </p:spPr>
        </p:pic>
        <p:pic>
          <p:nvPicPr>
            <p:cNvPr id="9" name="Google Shape;337;p19" descr="Icon&#10;&#10;Description automatically generated">
              <a:extLst>
                <a:ext uri="{FF2B5EF4-FFF2-40B4-BE49-F238E27FC236}">
                  <a16:creationId xmlns:a16="http://schemas.microsoft.com/office/drawing/2014/main" id="{FCA388DB-7843-E976-EEB6-E5B3D3C4C576}"/>
                </a:ext>
              </a:extLst>
            </p:cNvPr>
            <p:cNvPicPr preferRelativeResize="0"/>
            <p:nvPr/>
          </p:nvPicPr>
          <p:blipFill rotWithShape="1">
            <a:blip r:embed="rId9">
              <a:alphaModFix/>
            </a:blip>
            <a:srcRect/>
            <a:stretch/>
          </p:blipFill>
          <p:spPr>
            <a:xfrm>
              <a:off x="10974176" y="177416"/>
              <a:ext cx="1007241" cy="1007241"/>
            </a:xfrm>
            <a:prstGeom prst="rect">
              <a:avLst/>
            </a:prstGeom>
            <a:noFill/>
            <a:ln>
              <a:noFill/>
            </a:ln>
          </p:spPr>
        </p:pic>
        <p:pic>
          <p:nvPicPr>
            <p:cNvPr id="10" name="Picture 9" descr="Icon&#10;&#10;Description automatically generated">
              <a:extLst>
                <a:ext uri="{FF2B5EF4-FFF2-40B4-BE49-F238E27FC236}">
                  <a16:creationId xmlns:a16="http://schemas.microsoft.com/office/drawing/2014/main" id="{CA794241-5FF8-CA11-733B-942B073397F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1020152" y="1546171"/>
              <a:ext cx="1007241" cy="1007241"/>
            </a:xfrm>
            <a:prstGeom prst="rect">
              <a:avLst/>
            </a:prstGeom>
          </p:spPr>
        </p:pic>
      </p:grpSp>
    </p:spTree>
    <p:extLst>
      <p:ext uri="{BB962C8B-B14F-4D97-AF65-F5344CB8AC3E}">
        <p14:creationId xmlns:p14="http://schemas.microsoft.com/office/powerpoint/2010/main" val="21878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4">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uiExpand="1" build="p"/>
      <p:bldP spid="233" grpId="0" uiExpand="1" build="p"/>
      <p:bldP spid="234" grpId="0" uiExpand="1" build="p"/>
      <p:bldP spid="6" grpId="0"/>
      <p:bldP spid="7" grpId="0"/>
      <p:bldP spid="8"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4067</Words>
  <Application>Microsoft Office PowerPoint</Application>
  <PresentationFormat>Widescreen</PresentationFormat>
  <Paragraphs>358</Paragraphs>
  <Slides>13</Slides>
  <Notes>13</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 Black</vt:lpstr>
      <vt:lpstr>Courier New</vt:lpstr>
      <vt:lpstr>Arial</vt:lpstr>
      <vt:lpstr>Roboto</vt:lpstr>
      <vt:lpstr>Calibri</vt:lpstr>
      <vt:lpstr>Libre Franklin</vt:lpstr>
      <vt:lpstr>Aptos</vt:lpstr>
      <vt:lpstr>Prompt</vt:lpstr>
      <vt:lpstr>-apple-system</vt:lpstr>
      <vt:lpstr>Office Theme</vt:lpstr>
      <vt:lpstr>1_Office Theme</vt:lpstr>
      <vt:lpstr>2_Office Theme</vt:lpstr>
      <vt:lpstr>3_Office Theme</vt:lpstr>
      <vt:lpstr>Pathways</vt:lpstr>
      <vt:lpstr>Unit 1: Hidden Skills and Talents</vt:lpstr>
      <vt:lpstr>Unit 1, Introduction</vt:lpstr>
      <vt:lpstr>Unit 1, Activity 1</vt:lpstr>
      <vt:lpstr>PowerPoint Presentation</vt:lpstr>
      <vt:lpstr>Unit 1, Activity 1</vt:lpstr>
      <vt:lpstr>Unit 1, Activity 2</vt:lpstr>
      <vt:lpstr>Unit 1, Activity 3</vt:lpstr>
      <vt:lpstr>Unit 1, Activity 4</vt:lpstr>
      <vt:lpstr>PowerPoint Presentation</vt:lpstr>
      <vt:lpstr>PowerPoint Presentation</vt:lpstr>
      <vt:lpstr>Unit 1, Extension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71</cp:revision>
  <dcterms:created xsi:type="dcterms:W3CDTF">2022-07-12T11:58:05Z</dcterms:created>
  <dcterms:modified xsi:type="dcterms:W3CDTF">2024-08-14T12:01:31Z</dcterms:modified>
</cp:coreProperties>
</file>