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5" r:id="rId2"/>
    <p:sldMasterId id="2147483719" r:id="rId3"/>
  </p:sldMasterIdLst>
  <p:notesMasterIdLst>
    <p:notesMasterId r:id="rId22"/>
  </p:notesMasterIdLst>
  <p:sldIdLst>
    <p:sldId id="256" r:id="rId4"/>
    <p:sldId id="257" r:id="rId5"/>
    <p:sldId id="286" r:id="rId6"/>
    <p:sldId id="304" r:id="rId7"/>
    <p:sldId id="319" r:id="rId8"/>
    <p:sldId id="318" r:id="rId9"/>
    <p:sldId id="303" r:id="rId10"/>
    <p:sldId id="284" r:id="rId11"/>
    <p:sldId id="323" r:id="rId12"/>
    <p:sldId id="315" r:id="rId13"/>
    <p:sldId id="326" r:id="rId14"/>
    <p:sldId id="312" r:id="rId15"/>
    <p:sldId id="324" r:id="rId16"/>
    <p:sldId id="325" r:id="rId17"/>
    <p:sldId id="327" r:id="rId18"/>
    <p:sldId id="296" r:id="rId19"/>
    <p:sldId id="294" r:id="rId20"/>
    <p:sldId id="295" r:id="rId21"/>
  </p:sldIdLst>
  <p:sldSz cx="12192000" cy="6858000"/>
  <p:notesSz cx="6858000" cy="9144000"/>
  <p:embeddedFontLst>
    <p:embeddedFont>
      <p:font typeface="Arial Black" panose="020B0A04020102020204" pitchFamily="34" charset="0"/>
      <p:regular r:id="rId23"/>
      <p:bold r:id="rId24"/>
    </p:embeddedFont>
    <p:embeddedFont>
      <p:font typeface="Prompt" panose="00000500000000000000" pitchFamily="2" charset="-34"/>
      <p:regular r:id="rId25"/>
      <p:bold r:id="rId26"/>
      <p:italic r:id="rId27"/>
      <p:boldItalic r:id="rId28"/>
    </p:embeddedFont>
  </p:embeddedFontLst>
  <p:defaultTextStyle>
    <a:defPPr marR="0" lvl="0" algn="l" rtl="0">
      <a:lnSpc>
        <a:spcPct val="100000"/>
      </a:lnSpc>
      <a:spcBef>
        <a:spcPts val="0"/>
      </a:spcBef>
      <a:spcAft>
        <a:spcPts val="0"/>
      </a:spcAft>
      <a:defRPr lang="ga-IE"/>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973"/>
    <a:srgbClr val="9C3FD8"/>
    <a:srgbClr val="01334E"/>
    <a:srgbClr val="FF826A"/>
    <a:srgbClr val="FF927D"/>
    <a:srgbClr val="E7D1F5"/>
    <a:srgbClr val="FFFFFF"/>
    <a:srgbClr val="F6EEFB"/>
    <a:srgbClr val="E1C6F3"/>
    <a:srgbClr val="A95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4508" autoAdjust="0"/>
  </p:normalViewPr>
  <p:slideViewPr>
    <p:cSldViewPr snapToGrid="0">
      <p:cViewPr varScale="1">
        <p:scale>
          <a:sx n="67" d="100"/>
          <a:sy n="67" d="100"/>
        </p:scale>
        <p:origin x="789" y="39"/>
      </p:cViewPr>
      <p:guideLst/>
    </p:cSldViewPr>
  </p:slideViewPr>
  <p:notesTextViewPr>
    <p:cViewPr>
      <p:scale>
        <a:sx n="1" d="1"/>
        <a:sy n="1" d="1"/>
      </p:scale>
      <p:origin x="0" y="0"/>
    </p:cViewPr>
  </p:notesTextViewPr>
  <p:notesViewPr>
    <p:cSldViewPr snapToGrid="0">
      <p:cViewPr varScale="1">
        <p:scale>
          <a:sx n="68" d="100"/>
          <a:sy n="68" d="100"/>
        </p:scale>
        <p:origin x="2592" y="-69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y.odoherty@dcu.i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tbi.ie/" TargetMode="External"/><Relationship Id="rId7" Type="http://schemas.openxmlformats.org/officeDocument/2006/relationships/hyperlink" Target="https://www.gov.ie/en/campaigns/teaching-transforms/?referrer=http://www.gov.ie/teachingtransfor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dcu.ie/studentrecruitment/Prospectus-Request" TargetMode="External"/><Relationship Id="rId5" Type="http://schemas.openxmlformats.org/officeDocument/2006/relationships/hyperlink" Target="https://www.solas.ie/" TargetMode="External"/><Relationship Id="rId4" Type="http://schemas.openxmlformats.org/officeDocument/2006/relationships/hyperlink" Target="https://www.citizensinformation.ie/en/education/further-education-and-training/apprenticeships/#9b55f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itizensinformation.ie/en/education/further-education-and-training/apprenticeships/#9b55f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olas.i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nVo_BfZkL4&amp;t=58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ga-ie" sz="1100" b="0" i="0" u="none" strike="noStrike">
                <a:solidFill>
                  <a:schemeClr val="tx1"/>
                </a:solidFill>
                <a:effectLst/>
                <a:latin typeface="+mn-lt"/>
              </a:rPr>
              <a:t>The Pathways units aim to encourage students from diverse backgrounds to think about their career choices, the career decision making process and particularly to consider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There are 3 units for 2</a:t>
            </a:r>
            <a:r>
              <a:rPr lang="ga-ie" sz="1100" b="0" i="0" u="none" strike="noStrike" baseline="30000">
                <a:solidFill>
                  <a:schemeClr val="tx1"/>
                </a:solidFill>
                <a:effectLst/>
                <a:latin typeface="+mn-lt"/>
              </a:rPr>
              <a:t>nd</a:t>
            </a:r>
            <a:r>
              <a:rPr lang="ga-ie" sz="1100" b="0" i="0" u="none" strike="noStrike">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1: Types of smart</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2: Educator toolkit</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3: On the case</a:t>
            </a:r>
          </a:p>
          <a:p>
            <a:pPr rtl="0"/>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ga-ie" sz="1100" b="0" i="0" u="sng">
                <a:solidFill>
                  <a:schemeClr val="tx1"/>
                </a:solidFill>
                <a:latin typeface="+mn-lt"/>
                <a:ea typeface="Prompt"/>
                <a:cs typeface="Prompt"/>
                <a:sym typeface="Prompt"/>
              </a:rPr>
              <a:t>Some important points about how the Pathways units work</a:t>
            </a:r>
            <a:r>
              <a:rPr lang="ga-ie" sz="1100" b="0" i="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ga-ie" sz="1100" i="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ga-ie" sz="110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a:t>
            </a:r>
            <a:r>
              <a:rPr lang="ga-ie" sz="1100">
                <a:solidFill>
                  <a:schemeClr val="tx1"/>
                </a:solidFill>
                <a:effectLst/>
                <a:latin typeface="+mn-lt"/>
                <a:ea typeface="Aptos" panose="020B0004020202020204" pitchFamily="34" charset="0"/>
                <a:cs typeface="Prompt"/>
                <a:sym typeface="Prompt"/>
              </a:rPr>
              <a:t>.</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ga-ie" sz="1100" i="0">
                <a:solidFill>
                  <a:schemeClr val="tx1"/>
                </a:solidFill>
                <a:latin typeface="+mn-lt"/>
                <a:ea typeface="Prompt"/>
                <a:cs typeface="Prompt"/>
                <a:sym typeface="Prompt"/>
              </a:rPr>
              <a:t>It is important to show slides in presentation mode (unless prompted to do otherwise in the slide notes),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ga-ie" sz="1100" i="0">
                <a:solidFill>
                  <a:schemeClr val="tx1"/>
                </a:solidFill>
                <a:latin typeface="+mn-lt"/>
                <a:ea typeface="Prompt"/>
                <a:cs typeface="Prompt"/>
                <a:sym typeface="Prompt"/>
              </a:rPr>
              <a:t>When the text in the slide notes is in italics, it is meant to be paraphrased or used without adaptation by the teacher in speaking with students; when the text is not italicised, it is meant for the teacher only.</a:t>
            </a:r>
          </a:p>
          <a:p>
            <a:pPr marL="457200" lvl="0" indent="-298450" algn="l" rtl="0">
              <a:lnSpc>
                <a:spcPct val="100000"/>
              </a:lnSpc>
              <a:spcBef>
                <a:spcPts val="0"/>
              </a:spcBef>
              <a:spcAft>
                <a:spcPts val="0"/>
              </a:spcAft>
              <a:buClr>
                <a:schemeClr val="dk1"/>
              </a:buClr>
              <a:buSzPts val="1100"/>
              <a:buFont typeface="Prompt"/>
              <a:buChar char="●"/>
            </a:pPr>
            <a:r>
              <a:rPr lang="ga-ie" sz="1100" i="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preparation is required, you will be prompted in the slide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If you require any further information, please contact: </a:t>
            </a:r>
            <a:r>
              <a:rPr lang="ga-ie" sz="1100" b="0" i="0">
                <a:solidFill>
                  <a:srgbClr val="222222"/>
                </a:solidFill>
                <a:effectLst/>
                <a:latin typeface="+mn-lt"/>
                <a:hlinkClick r:id="rId3"/>
              </a:rPr>
              <a:t>mary.odoherty@dcu.ie</a:t>
            </a:r>
            <a:r>
              <a:rPr lang="ga-ie" sz="1100" b="0" i="0">
                <a:solidFill>
                  <a:srgbClr val="222222"/>
                </a:solidFill>
                <a:effectLst/>
                <a:latin typeface="+mn-lt"/>
              </a:rPr>
              <a:t>  </a:t>
            </a:r>
            <a:endParaRPr lang="en-GB" sz="1100" b="0" i="0" u="sng" strike="noStrike" dirty="0">
              <a:solidFill>
                <a:schemeClr val="tx1"/>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ga-ie" sz="1100" b="0" i="0" u="sng" strike="noStrike">
                <a:solidFill>
                  <a:schemeClr val="tx1"/>
                </a:solidFill>
                <a:effectLst/>
                <a:latin typeface="+mn-lt"/>
              </a:rPr>
              <a:t>Thank you</a:t>
            </a:r>
            <a:endParaRPr lang="en-GB" sz="1100" b="0" dirty="0">
              <a:solidFill>
                <a:schemeClr val="tx1"/>
              </a:solidFill>
              <a:effectLst/>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1" dirty="0">
                <a:latin typeface="+mn-lt"/>
              </a:rPr>
              <a:t>Teacher notes (internet is required for this activity)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i="1" kern="100" dirty="0">
                <a:effectLst/>
                <a:latin typeface="Aptos" panose="020B0004020202020204" pitchFamily="34" charset="0"/>
                <a:ea typeface="Aptos" panose="020B0004020202020204" pitchFamily="34" charset="0"/>
                <a:cs typeface="Arial" panose="020B0604020202020204" pitchFamily="34" charset="0"/>
              </a:rPr>
              <a:t>Regardless of the course that you are interested in, there will be </a:t>
            </a:r>
            <a:r>
              <a:rPr lang="ga-ie" sz="1200" b="0" i="1" dirty="0">
                <a:effectLst/>
                <a:highlight>
                  <a:srgbClr val="FFFFFF"/>
                </a:highlight>
                <a:latin typeface="-apple-system"/>
              </a:rPr>
              <a:t>set of required </a:t>
            </a:r>
            <a:r>
              <a:rPr lang="ga-ie" sz="1200" i="1" kern="100" dirty="0">
                <a:effectLst/>
                <a:latin typeface="Aptos" panose="020B0004020202020204" pitchFamily="34" charset="0"/>
                <a:ea typeface="Aptos" panose="020B0004020202020204" pitchFamily="34" charset="0"/>
                <a:cs typeface="Arial" panose="020B0604020202020204" pitchFamily="34" charset="0"/>
              </a:rPr>
              <a:t>knowledge and understanding for entry into that course. This is to make sure that </a:t>
            </a:r>
            <a:r>
              <a:rPr lang="en-GB" sz="1200" i="1" kern="100" dirty="0">
                <a:effectLst/>
                <a:latin typeface="Aptos" panose="020B0004020202020204" pitchFamily="34" charset="0"/>
                <a:ea typeface="Aptos" panose="020B0004020202020204" pitchFamily="34" charset="0"/>
                <a:cs typeface="Arial" panose="020B0604020202020204" pitchFamily="34" charset="0"/>
              </a:rPr>
              <a:t>people doing the course are </a:t>
            </a:r>
            <a:r>
              <a:rPr lang="ga-ie" sz="1200" i="1" kern="100" dirty="0">
                <a:effectLst/>
                <a:latin typeface="Aptos" panose="020B0004020202020204" pitchFamily="34" charset="0"/>
                <a:ea typeface="Aptos" panose="020B0004020202020204" pitchFamily="34" charset="0"/>
                <a:cs typeface="Arial" panose="020B0604020202020204" pitchFamily="34" charset="0"/>
              </a:rPr>
              <a:t>starting at a level where they will be able to understand and learn the material covered. </a:t>
            </a:r>
            <a:r>
              <a:rPr lang="ga-ie" sz="1200" b="0" i="1" dirty="0">
                <a:effectLst/>
                <a:highlight>
                  <a:srgbClr val="FFFFFF"/>
                </a:highlight>
                <a:latin typeface="-apple-system"/>
              </a:rPr>
              <a:t>Knowing the requirements of courses that you are interested in will help you make decisions about Leaving Certificate subject choices and </a:t>
            </a:r>
            <a:r>
              <a:rPr lang="en-GB" sz="1200" b="0" i="1" dirty="0">
                <a:effectLst/>
                <a:highlight>
                  <a:srgbClr val="FFFFFF"/>
                </a:highlight>
                <a:latin typeface="-apple-system"/>
              </a:rPr>
              <a:t>enable you to </a:t>
            </a:r>
            <a:r>
              <a:rPr lang="ga-ie" sz="1200" b="0" i="1" dirty="0">
                <a:effectLst/>
                <a:highlight>
                  <a:srgbClr val="FFFFFF"/>
                </a:highlight>
                <a:latin typeface="-apple-system"/>
              </a:rPr>
              <a:t>set personal study goals.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1" dirty="0">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200" b="0" i="1" dirty="0">
                <a:effectLst/>
                <a:highlight>
                  <a:srgbClr val="FFFFFF"/>
                </a:highlight>
                <a:latin typeface="-apple-system"/>
              </a:rPr>
              <a:t>Different institutions may have different entry </a:t>
            </a:r>
            <a:r>
              <a:rPr lang="ga-ie" sz="1800" i="1" kern="100" dirty="0">
                <a:effectLst/>
                <a:latin typeface="Aptos" panose="020B0004020202020204" pitchFamily="34" charset="0"/>
                <a:ea typeface="Aptos" panose="020B0004020202020204" pitchFamily="34" charset="0"/>
                <a:cs typeface="Arial" panose="020B0604020202020204" pitchFamily="34" charset="0"/>
              </a:rPr>
              <a:t>requirements, and these can change over time. The entry requirements on the slide were valid in 2024 for Dublin City University (DCU) but may have changed since. For this reason, you need to think about where you are going to apply to and get informed.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800" i="1" kern="100" dirty="0">
                <a:effectLst/>
                <a:latin typeface="Aptos" panose="020B0004020202020204" pitchFamily="34" charset="0"/>
                <a:ea typeface="Aptos" panose="020B0004020202020204" pitchFamily="34" charset="0"/>
                <a:cs typeface="Arial" panose="020B0604020202020204" pitchFamily="34" charset="0"/>
              </a:rPr>
              <a:t>Does anyone know where you can get the entry requirement information? </a:t>
            </a:r>
            <a:r>
              <a:rPr lang="ga-ie" sz="1800" kern="100" dirty="0">
                <a:effectLst/>
                <a:latin typeface="Aptos" panose="020B0004020202020204" pitchFamily="34" charset="0"/>
                <a:ea typeface="Aptos" panose="020B0004020202020204" pitchFamily="34" charset="0"/>
                <a:cs typeface="Arial" panose="020B0604020202020204" pitchFamily="34" charset="0"/>
              </a:rPr>
              <a:t>[Answer: for university courses – the relevant university prospectus; for further education courses – the relevant college of further education website (can be accessed via </a:t>
            </a:r>
            <a:r>
              <a:rPr lang="ga-ie" sz="2800" dirty="0">
                <a:hlinkClick r:id="rId3"/>
              </a:rPr>
              <a:t>ETBI – Representing ETBs</a:t>
            </a:r>
            <a:r>
              <a:rPr lang="ga-ie" sz="2800" dirty="0"/>
              <a:t>)</a:t>
            </a:r>
            <a:r>
              <a:rPr lang="ga-ie" sz="1800" kern="100" dirty="0">
                <a:effectLst/>
                <a:latin typeface="Aptos" panose="020B0004020202020204" pitchFamily="34" charset="0"/>
                <a:ea typeface="Aptos" panose="020B0004020202020204" pitchFamily="34" charset="0"/>
                <a:cs typeface="Arial" panose="020B0604020202020204" pitchFamily="34" charset="0"/>
              </a:rPr>
              <a:t>; for apprenticeships – see </a:t>
            </a:r>
            <a:r>
              <a:rPr lang="ga-ie" sz="2800" dirty="0">
                <a:hlinkClick r:id="rId4"/>
              </a:rPr>
              <a:t>Apprenticeships (citizensinformation.ie)</a:t>
            </a:r>
            <a:r>
              <a:rPr lang="ga-ie" sz="1800" i="0" dirty="0">
                <a:latin typeface="+mn-lt"/>
              </a:rPr>
              <a:t>; </a:t>
            </a:r>
            <a:r>
              <a:rPr lang="ga-ie" sz="2800" dirty="0">
                <a:hlinkClick r:id="rId5"/>
              </a:rPr>
              <a:t>Solas | Learning Works</a:t>
            </a:r>
            <a:r>
              <a:rPr lang="ga-ie" sz="2800" dirty="0"/>
              <a:t>).</a:t>
            </a: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800" kern="100" dirty="0">
                <a:effectLst/>
                <a:latin typeface="Aptos" panose="020B0004020202020204" pitchFamily="34" charset="0"/>
                <a:ea typeface="Aptos" panose="020B0004020202020204" pitchFamily="34" charset="0"/>
                <a:cs typeface="Arial" panose="020B0604020202020204" pitchFamily="34" charset="0"/>
              </a:rPr>
              <a:t>Divide the class into pairs/small groups, depending on the availability of devices.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800" kern="100" dirty="0">
                <a:effectLst/>
                <a:latin typeface="Aptos" panose="020B0004020202020204" pitchFamily="34" charset="0"/>
                <a:ea typeface="Aptos" panose="020B0004020202020204" pitchFamily="34" charset="0"/>
                <a:cs typeface="Arial" panose="020B0604020202020204" pitchFamily="34" charset="0"/>
              </a:rPr>
              <a:t>Invite each pair/group to access DCU’s digital undergraduate prospectus: </a:t>
            </a:r>
            <a:r>
              <a:rPr lang="ga-ie" sz="2800" dirty="0">
                <a:hlinkClick r:id="rId6"/>
              </a:rPr>
              <a:t>DCU Prospectus Request</a:t>
            </a:r>
            <a:endParaRPr lang="en-GB" sz="28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2800" i="1" kern="100" dirty="0">
                <a:effectLst/>
                <a:latin typeface="Aptos" panose="020B0004020202020204" pitchFamily="34" charset="0"/>
                <a:ea typeface="Aptos" panose="020B0004020202020204" pitchFamily="34" charset="0"/>
                <a:cs typeface="Arial" panose="020B0604020202020204" pitchFamily="34" charset="0"/>
              </a:rPr>
              <a:t>Find the section for the Bachelors in Education primary teaching </a:t>
            </a:r>
            <a:r>
              <a:rPr lang="ga-ie" sz="2800" kern="100" dirty="0">
                <a:effectLst/>
                <a:latin typeface="Aptos" panose="020B0004020202020204" pitchFamily="34" charset="0"/>
                <a:ea typeface="Aptos" panose="020B0004020202020204" pitchFamily="34" charset="0"/>
                <a:cs typeface="Arial" panose="020B0604020202020204" pitchFamily="34" charset="0"/>
              </a:rPr>
              <a:t>(2024 prospectus = pages 116-119).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2800" kern="100" dirty="0">
                <a:effectLst/>
                <a:latin typeface="Aptos" panose="020B0004020202020204" pitchFamily="34" charset="0"/>
                <a:ea typeface="Aptos" panose="020B0004020202020204" pitchFamily="34" charset="0"/>
                <a:cs typeface="Arial" panose="020B0604020202020204" pitchFamily="34" charset="0"/>
              </a:rPr>
              <a:t>Read the information provided and find the entry requirements (2024 prospectus = page 119, min</a:t>
            </a:r>
            <a:r>
              <a:rPr lang="en-GB" sz="2800" kern="100" dirty="0" err="1">
                <a:effectLst/>
                <a:latin typeface="Aptos" panose="020B0004020202020204" pitchFamily="34" charset="0"/>
                <a:ea typeface="Aptos" panose="020B0004020202020204" pitchFamily="34" charset="0"/>
                <a:cs typeface="Arial" panose="020B0604020202020204" pitchFamily="34" charset="0"/>
              </a:rPr>
              <a:t>imum</a:t>
            </a:r>
            <a:r>
              <a:rPr lang="ga-ie" sz="2800" kern="100" dirty="0">
                <a:effectLst/>
                <a:latin typeface="Aptos" panose="020B0004020202020204" pitchFamily="34" charset="0"/>
                <a:ea typeface="Aptos" panose="020B0004020202020204" pitchFamily="34" charset="0"/>
                <a:cs typeface="Arial" panose="020B0604020202020204" pitchFamily="34" charset="0"/>
              </a:rPr>
              <a:t> points for each BEd specialism track module).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2800" i="1" kern="100" dirty="0">
                <a:effectLst/>
                <a:latin typeface="Aptos" panose="020B0004020202020204" pitchFamily="34" charset="0"/>
                <a:ea typeface="Aptos" panose="020B0004020202020204" pitchFamily="34" charset="0"/>
                <a:cs typeface="Arial" panose="020B0604020202020204" pitchFamily="34" charset="0"/>
              </a:rPr>
              <a:t>If you did another type of undergraduate course and later decided that you wanted to become a primary teacher, this is possible. In this case, you could do a Professional Master of Education (primary). This also applies to people who do an undergraduate course and then decide to qualify as secondary teachers. Information about this type of course would be available in the postgraduate prospectus of the different universities.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2800" b="1" kern="100" dirty="0">
                <a:effectLst/>
                <a:latin typeface="Aptos" panose="020B0004020202020204" pitchFamily="34" charset="0"/>
                <a:ea typeface="Aptos" panose="020B0004020202020204" pitchFamily="34" charset="0"/>
                <a:cs typeface="Arial" panose="020B0604020202020204" pitchFamily="34" charset="0"/>
              </a:rPr>
              <a:t>NB</a:t>
            </a:r>
            <a:r>
              <a:rPr lang="ga-ie" sz="2800" kern="100" dirty="0">
                <a:effectLst/>
                <a:latin typeface="Aptos" panose="020B0004020202020204" pitchFamily="34" charset="0"/>
                <a:ea typeface="Aptos" panose="020B0004020202020204" pitchFamily="34" charset="0"/>
                <a:cs typeface="Arial" panose="020B0604020202020204" pitchFamily="34" charset="0"/>
              </a:rPr>
              <a:t>: If any students in your class express a specific interest in becoming a teacher, you could share the following link: </a:t>
            </a:r>
            <a:r>
              <a:rPr lang="ga-ie" sz="4000" dirty="0">
                <a:hlinkClick r:id="rId7"/>
              </a:rPr>
              <a:t>It does more than inform. Teaching Transforms (www.gov.ie)</a:t>
            </a:r>
            <a:endParaRPr lang="en-GB" sz="2800" i="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i="1"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2800" i="1" kern="100" dirty="0">
                <a:effectLst/>
                <a:latin typeface="Aptos" panose="020B0004020202020204" pitchFamily="34" charset="0"/>
                <a:ea typeface="Aptos" panose="020B0004020202020204" pitchFamily="34" charset="0"/>
                <a:cs typeface="Arial" panose="020B0604020202020204" pitchFamily="34" charset="0"/>
              </a:rPr>
              <a:t>Work together to look up the entry requirements for 3 or more DCU undergraduate courses.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2800" kern="100" dirty="0">
                <a:effectLst/>
                <a:latin typeface="Aptos" panose="020B0004020202020204" pitchFamily="34" charset="0"/>
                <a:ea typeface="Aptos" panose="020B0004020202020204" pitchFamily="34" charset="0"/>
                <a:cs typeface="Arial" panose="020B0604020202020204" pitchFamily="34" charset="0"/>
              </a:rPr>
              <a:t>Take feedback from a selection of pairs/groups.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2800" kern="100" dirty="0">
                <a:effectLst/>
                <a:latin typeface="Aptos" panose="020B0004020202020204" pitchFamily="34" charset="0"/>
                <a:ea typeface="Aptos" panose="020B0004020202020204" pitchFamily="34" charset="0"/>
                <a:cs typeface="Arial" panose="020B0604020202020204" pitchFamily="34" charset="0"/>
              </a:rPr>
              <a:t>Facilitate a whole class discussion, using the following prompt questions: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2800" i="1" kern="100" dirty="0">
                <a:effectLst/>
                <a:latin typeface="Aptos" panose="020B0004020202020204" pitchFamily="34" charset="0"/>
                <a:ea typeface="Aptos" panose="020B0004020202020204" pitchFamily="34" charset="0"/>
                <a:cs typeface="Arial" panose="020B0604020202020204" pitchFamily="34" charset="0"/>
              </a:rPr>
              <a:t>What, if anything, did you learn from this activity (content and skills)?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2800" i="1" kern="100" dirty="0">
                <a:effectLst/>
                <a:latin typeface="Aptos" panose="020B0004020202020204" pitchFamily="34" charset="0"/>
                <a:ea typeface="Aptos" panose="020B0004020202020204" pitchFamily="34" charset="0"/>
                <a:cs typeface="Arial" panose="020B0604020202020204" pitchFamily="34" charset="0"/>
              </a:rPr>
              <a:t>What, if any, questions do you still have? What additional information would you like?</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2800" i="1" kern="100" dirty="0">
                <a:effectLst/>
                <a:latin typeface="Aptos" panose="020B0004020202020204" pitchFamily="34" charset="0"/>
                <a:ea typeface="Aptos" panose="020B0004020202020204" pitchFamily="34" charset="0"/>
                <a:cs typeface="Arial" panose="020B0604020202020204" pitchFamily="34" charset="0"/>
              </a:rPr>
              <a:t>Where or who can support you to get answers to these questions or to access this information? </a:t>
            </a: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936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Arial"/>
                <a:ea typeface="Arial"/>
                <a:cs typeface="Arial"/>
                <a:sym typeface="Arial"/>
              </a:rPr>
              <a:t>NB: </a:t>
            </a:r>
            <a:r>
              <a:rPr lang="ga-ie" sz="1100" b="0" i="0" dirty="0">
                <a:latin typeface="Arial"/>
                <a:ea typeface="Arial"/>
                <a:cs typeface="Arial"/>
                <a:sym typeface="Arial"/>
              </a:rPr>
              <a:t>Print sufficient copies of the case studies (Slides 12-13) in advance. You will need one case study for each small 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Divide the class into small 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We’re going to look at case studies about the routes to qualify as a teacher.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Give each group one case study each.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As you read through your case study, underline or highlight any words or terms that you don’t understand.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Words/terms that may need to be explained include: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dirty="0">
                <a:latin typeface="+mn-lt"/>
              </a:rPr>
              <a:t>Nasir’s case study: BEd, Graphic Design, PLC, portfolio, National Diploma etc.</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dirty="0">
                <a:latin typeface="+mn-lt"/>
              </a:rPr>
              <a:t>Anna’s case study: Ordinary/Higher level, mature student, psychology, creche/pre-school, graduated etc.</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dirty="0">
                <a:latin typeface="+mn-lt"/>
              </a:rPr>
              <a:t>In your group:</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discuss the main message(s) you can take from your case study.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create a timeline (or other graphic representation) to show either Nasir’s route to becoming a second level Art teacher or Anna’s route to becoming a primary teacher.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take note of any new information you learn about job/career routes.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Facilitate feedback from a selection of groups.</a:t>
            </a:r>
          </a:p>
        </p:txBody>
      </p:sp>
      <p:sp>
        <p:nvSpPr>
          <p:cNvPr id="4" name="Slide Number Placeholder 3"/>
          <p:cNvSpPr>
            <a:spLocks noGrp="1"/>
          </p:cNvSpPr>
          <p:nvPr>
            <p:ph type="sldNum" idx="12"/>
          </p:nvPr>
        </p:nvSpPr>
        <p:spPr/>
        <p:txBody>
          <a:bodyPr rtlCol="0"/>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6055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61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lang="en-IE" sz="110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32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800" kern="100" dirty="0">
                <a:effectLst/>
                <a:latin typeface="Aptos" panose="020B0004020202020204" pitchFamily="34" charset="0"/>
                <a:ea typeface="Aptos" panose="020B0004020202020204" pitchFamily="34" charset="0"/>
                <a:cs typeface="Arial" panose="020B0604020202020204" pitchFamily="34" charset="0"/>
              </a:rPr>
              <a:t>Facilitate a whole class discussion using the following prompt questions:</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800" i="1" kern="100" dirty="0">
                <a:effectLst/>
                <a:latin typeface="Aptos" panose="020B0004020202020204" pitchFamily="34" charset="0"/>
                <a:ea typeface="Aptos" panose="020B0004020202020204" pitchFamily="34" charset="0"/>
                <a:cs typeface="Arial" panose="020B0604020202020204" pitchFamily="34" charset="0"/>
              </a:rPr>
              <a:t>Does the information in your group timelines match the details in the table on the slide?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800" i="1" kern="100" dirty="0">
                <a:effectLst/>
                <a:latin typeface="Aptos" panose="020B0004020202020204" pitchFamily="34" charset="0"/>
                <a:ea typeface="Aptos" panose="020B0004020202020204" pitchFamily="34" charset="0"/>
                <a:cs typeface="Arial" panose="020B0604020202020204" pitchFamily="34" charset="0"/>
              </a:rPr>
              <a:t>What are the advantages of a traditional </a:t>
            </a:r>
            <a:r>
              <a:rPr lang="en-GB" sz="1800" i="1" kern="100" dirty="0">
                <a:effectLst/>
                <a:latin typeface="Aptos" panose="020B0004020202020204" pitchFamily="34" charset="0"/>
                <a:ea typeface="Aptos" panose="020B0004020202020204" pitchFamily="34" charset="0"/>
                <a:cs typeface="Arial" panose="020B0604020202020204" pitchFamily="34" charset="0"/>
              </a:rPr>
              <a:t>route </a:t>
            </a:r>
            <a:r>
              <a:rPr lang="ga-ie" sz="1800" i="1" kern="100" dirty="0">
                <a:effectLst/>
                <a:latin typeface="Aptos" panose="020B0004020202020204" pitchFamily="34" charset="0"/>
                <a:ea typeface="Aptos" panose="020B0004020202020204" pitchFamily="34" charset="0"/>
                <a:cs typeface="Arial" panose="020B0604020202020204" pitchFamily="34" charset="0"/>
              </a:rPr>
              <a:t>over the </a:t>
            </a:r>
            <a:r>
              <a:rPr lang="en-GB" sz="1800" i="1" kern="100" dirty="0">
                <a:effectLst/>
                <a:latin typeface="Aptos" panose="020B0004020202020204" pitchFamily="34" charset="0"/>
                <a:ea typeface="Aptos" panose="020B0004020202020204" pitchFamily="34" charset="0"/>
                <a:cs typeface="Arial" panose="020B0604020202020204" pitchFamily="34" charset="0"/>
              </a:rPr>
              <a:t>route </a:t>
            </a:r>
            <a:r>
              <a:rPr lang="ga-ie" sz="1800" i="1" kern="100" dirty="0">
                <a:effectLst/>
                <a:latin typeface="Aptos" panose="020B0004020202020204" pitchFamily="34" charset="0"/>
                <a:ea typeface="Aptos" panose="020B0004020202020204" pitchFamily="34" charset="0"/>
                <a:cs typeface="Arial" panose="020B0604020202020204" pitchFamily="34" charset="0"/>
              </a:rPr>
              <a:t>to teaching taken by Nasir and Anna? </a:t>
            </a:r>
            <a:r>
              <a:rPr lang="ga-ie" sz="1800" i="0" kern="100" dirty="0">
                <a:effectLst/>
                <a:latin typeface="Aptos" panose="020B0004020202020204" pitchFamily="34" charset="0"/>
                <a:ea typeface="Aptos" panose="020B0004020202020204" pitchFamily="34" charset="0"/>
                <a:cs typeface="Arial" panose="020B0604020202020204" pitchFamily="34" charset="0"/>
              </a:rPr>
              <a:t>[</a:t>
            </a:r>
            <a:r>
              <a:rPr lang="ga-ie" sz="1800" i="0" u="sng" kern="100" dirty="0">
                <a:effectLst/>
                <a:latin typeface="Aptos" panose="020B0004020202020204" pitchFamily="34" charset="0"/>
                <a:ea typeface="Aptos" panose="020B0004020202020204" pitchFamily="34" charset="0"/>
                <a:cs typeface="Arial" panose="020B0604020202020204" pitchFamily="34" charset="0"/>
              </a:rPr>
              <a:t>Possible</a:t>
            </a:r>
            <a:r>
              <a:rPr lang="ga-ie" sz="1800" i="0" kern="100" dirty="0">
                <a:effectLst/>
                <a:latin typeface="Aptos" panose="020B0004020202020204" pitchFamily="34" charset="0"/>
                <a:ea typeface="Aptos" panose="020B0004020202020204" pitchFamily="34" charset="0"/>
                <a:cs typeface="Arial" panose="020B0604020202020204" pitchFamily="34" charset="0"/>
              </a:rPr>
              <a:t> answers: the traditional routes take less time; the less traditional routes give people the time to gain life and other work experiences which they </a:t>
            </a:r>
            <a:r>
              <a:rPr lang="en-GB" sz="1800" i="0" kern="100" dirty="0">
                <a:effectLst/>
                <a:latin typeface="Aptos" panose="020B0004020202020204" pitchFamily="34" charset="0"/>
                <a:ea typeface="Aptos" panose="020B0004020202020204" pitchFamily="34" charset="0"/>
                <a:cs typeface="Arial" panose="020B0604020202020204" pitchFamily="34" charset="0"/>
              </a:rPr>
              <a:t>can </a:t>
            </a:r>
            <a:r>
              <a:rPr lang="ga-ie" sz="1800" i="0" kern="100" dirty="0">
                <a:effectLst/>
                <a:latin typeface="Aptos" panose="020B0004020202020204" pitchFamily="34" charset="0"/>
                <a:ea typeface="Aptos" panose="020B0004020202020204" pitchFamily="34" charset="0"/>
                <a:cs typeface="Arial" panose="020B0604020202020204" pitchFamily="34" charset="0"/>
              </a:rPr>
              <a:t>then bring into the</a:t>
            </a:r>
            <a:r>
              <a:rPr lang="en-GB" sz="1800" i="0" kern="100" dirty="0" err="1">
                <a:effectLst/>
                <a:latin typeface="Aptos" panose="020B0004020202020204" pitchFamily="34" charset="0"/>
                <a:ea typeface="Aptos" panose="020B0004020202020204" pitchFamily="34" charset="0"/>
                <a:cs typeface="Arial" panose="020B0604020202020204" pitchFamily="34" charset="0"/>
              </a:rPr>
              <a:t>ir</a:t>
            </a:r>
            <a:r>
              <a:rPr lang="ga-ie" sz="1800" i="0" kern="100" dirty="0">
                <a:effectLst/>
                <a:latin typeface="Aptos" panose="020B0004020202020204" pitchFamily="34" charset="0"/>
                <a:ea typeface="Aptos" panose="020B0004020202020204" pitchFamily="34" charset="0"/>
                <a:cs typeface="Arial" panose="020B0604020202020204" pitchFamily="34" charset="0"/>
              </a:rPr>
              <a:t> classroom</a:t>
            </a:r>
            <a:r>
              <a:rPr lang="en-GB" sz="1800" i="0" kern="100" dirty="0">
                <a:effectLst/>
                <a:latin typeface="Aptos" panose="020B0004020202020204" pitchFamily="34" charset="0"/>
                <a:ea typeface="Aptos" panose="020B0004020202020204" pitchFamily="34" charset="0"/>
                <a:cs typeface="Arial" panose="020B0604020202020204" pitchFamily="34" charset="0"/>
              </a:rPr>
              <a:t>.</a:t>
            </a:r>
            <a:r>
              <a:rPr lang="ga-ie" sz="1800" i="0" kern="100" dirty="0">
                <a:effectLst/>
                <a:latin typeface="Aptos" panose="020B0004020202020204" pitchFamily="34" charset="0"/>
                <a:ea typeface="Aptos" panose="020B00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0" i="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800" i="1" kern="100" dirty="0">
                <a:effectLst/>
                <a:latin typeface="Aptos" panose="020B0004020202020204" pitchFamily="34" charset="0"/>
                <a:ea typeface="Aptos" panose="020B0004020202020204" pitchFamily="34" charset="0"/>
                <a:cs typeface="Arial" panose="020B0604020202020204" pitchFamily="34" charset="0"/>
              </a:rPr>
              <a:t>We have learned that there are many different routes to the job/career you want. There are pros and cons to each route.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0" i="1"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800" i="1" kern="100" dirty="0">
                <a:effectLst/>
                <a:latin typeface="Aptos" panose="020B0004020202020204" pitchFamily="34" charset="0"/>
                <a:ea typeface="Aptos" panose="020B0004020202020204" pitchFamily="34" charset="0"/>
                <a:cs typeface="Arial" panose="020B0604020202020204" pitchFamily="34" charset="0"/>
              </a:rPr>
              <a:t>Less-traditional routes, like those taken by Nasir and Anna, can happen if someone doesn’t do well enough in their Leaving Certificate, but it can also happen if they face financial or other barriers. Remember Aideen (Activity 1, Slide 5)? She did a degree in Music with the help of a small access grant. She didn’t have enough money to do her PME straight away. She worked as a piano teacher for ten years before deciding to go back to university to qualify as a post-primary Music teacher. </a:t>
            </a:r>
            <a:endParaRPr lang="en-IE" sz="1100" i="1" dirty="0">
              <a:latin typeface="+mn-lt"/>
            </a:endParaRPr>
          </a:p>
        </p:txBody>
      </p:sp>
      <p:sp>
        <p:nvSpPr>
          <p:cNvPr id="4" name="Slide Number Placeholder 3"/>
          <p:cNvSpPr>
            <a:spLocks noGrp="1"/>
          </p:cNvSpPr>
          <p:nvPr>
            <p:ph type="sldNum" idx="12"/>
          </p:nvPr>
        </p:nvSpPr>
        <p:spPr/>
        <p:txBody>
          <a:bodyPr rtlCol="0"/>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766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a:solidFill>
                  <a:schemeClr val="tx1"/>
                </a:solidFill>
                <a:latin typeface="+mn-lt"/>
              </a:rPr>
              <a:t>Teacher notes </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ga-ie" sz="1100" b="0" i="0">
                <a:solidFill>
                  <a:srgbClr val="575757"/>
                </a:solidFill>
                <a:effectLst/>
                <a:latin typeface="+mn-lt"/>
              </a:rPr>
              <a:t>Read the text on the slide aloud, allowing sufficient time between each sentence for students to reflect and write their responses. </a:t>
            </a:r>
          </a:p>
        </p:txBody>
      </p:sp>
      <p:sp>
        <p:nvSpPr>
          <p:cNvPr id="4" name="Slide Number Placeholder 3"/>
          <p:cNvSpPr>
            <a:spLocks noGrp="1"/>
          </p:cNvSpPr>
          <p:nvPr>
            <p:ph type="sldNum" idx="12"/>
          </p:nvPr>
        </p:nvSpPr>
        <p:spPr/>
        <p:txBody>
          <a:bodyPr rtlCol="0"/>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212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Read each learning intention aloud.</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The extension activity suggested on this slide is linked to all activities in this unit.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IE" sz="1100" i="1" dirty="0">
              <a:latin typeface="+mn-lt"/>
            </a:endParaRPr>
          </a:p>
          <a:p>
            <a:pPr marL="0" lvl="0" indent="0" algn="l" rtl="0">
              <a:spcBef>
                <a:spcPts val="0"/>
              </a:spcBef>
              <a:spcAft>
                <a:spcPts val="0"/>
              </a:spcAft>
              <a:buNone/>
            </a:pPr>
            <a:endParaRPr lang="en-IE" sz="1100" b="0"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0" dirty="0">
                <a:latin typeface="+mn-lt"/>
              </a:rPr>
              <a:t>Ask for volunteer(s) to read the information on the slide.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0" dirty="0">
                <a:latin typeface="+mn-lt"/>
              </a:rPr>
              <a:t>Depending on your class, you may wish to click on the hyperlinks to explore various sections further.</a:t>
            </a:r>
          </a:p>
          <a:p>
            <a:pPr marL="0" lvl="0" indent="0" algn="l" rtl="0">
              <a:spcBef>
                <a:spcPts val="0"/>
              </a:spcBef>
              <a:spcAft>
                <a:spcPts val="0"/>
              </a:spcAft>
              <a:buNone/>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 </a:t>
            </a:r>
            <a:r>
              <a:rPr lang="ga-ie" sz="1100" i="0" dirty="0">
                <a:latin typeface="+mn-lt"/>
              </a:rPr>
              <a:t>If you have students who express </a:t>
            </a:r>
            <a:r>
              <a:rPr lang="en-GB" sz="1100" i="0" dirty="0">
                <a:latin typeface="+mn-lt"/>
              </a:rPr>
              <a:t>an </a:t>
            </a:r>
            <a:r>
              <a:rPr lang="ga-ie" sz="1100" i="0" dirty="0">
                <a:latin typeface="+mn-lt"/>
              </a:rPr>
              <a:t>interest in apprenticeships, </a:t>
            </a:r>
            <a:r>
              <a:rPr lang="en-GB" sz="1100" i="0" dirty="0">
                <a:latin typeface="+mn-lt"/>
              </a:rPr>
              <a:t>see</a:t>
            </a:r>
            <a:r>
              <a:rPr lang="ga-ie" sz="1100" i="0" dirty="0">
                <a:latin typeface="+mn-lt"/>
              </a:rPr>
              <a:t>: </a:t>
            </a:r>
            <a:r>
              <a:rPr lang="ga-ie" sz="1600" dirty="0">
                <a:hlinkClick r:id="rId3"/>
              </a:rPr>
              <a:t>Apprenticeships (citizensinformation.ie)</a:t>
            </a:r>
            <a:r>
              <a:rPr lang="ga-ie" sz="1100" i="0" dirty="0">
                <a:latin typeface="+mn-lt"/>
              </a:rPr>
              <a:t>; </a:t>
            </a:r>
            <a:r>
              <a:rPr lang="ga-ie" sz="1600" dirty="0">
                <a:hlinkClick r:id="rId4"/>
              </a:rPr>
              <a:t>Solas | Learning Works</a:t>
            </a: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Does anyone know of any other supports, financial or otherwise, that are available to students who want to go onto further education (e.g. PLC course) or higher education (e.g. university degree) after school?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 </a:t>
            </a:r>
            <a:r>
              <a:rPr lang="ga-ie" sz="1100" i="0" dirty="0">
                <a:latin typeface="+mn-lt"/>
              </a:rPr>
              <a:t>This may be a good opportunity to share any additional supports you know of or those you have availed of to support your own studies.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0" dirty="0">
                <a:latin typeface="+mn-lt"/>
              </a:rPr>
              <a:t>Divide the class into small groups.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1" dirty="0">
                <a:latin typeface="+mn-lt"/>
              </a:rPr>
              <a:t>Work together to create a crossword or wordsearch on the theme of education. Your crossword/wordsearch must include at least three of the terms on the slide and at least three additional words/terms.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0" dirty="0">
                <a:latin typeface="+mn-lt"/>
              </a:rPr>
              <a:t>Depending on your class, you might want to provide and explain some </a:t>
            </a:r>
            <a:r>
              <a:rPr lang="en-GB" sz="1100" i="0" dirty="0">
                <a:latin typeface="+mn-lt"/>
              </a:rPr>
              <a:t>possible </a:t>
            </a:r>
            <a:r>
              <a:rPr lang="ga-ie" sz="1100" i="0" dirty="0">
                <a:latin typeface="+mn-lt"/>
              </a:rPr>
              <a:t>additional words/terms, for example: CAO, career guidance, DEIS, Leaving Certificate points, postgraduate course, PLC, undergraduate course, etc.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1" dirty="0">
                <a:latin typeface="+mn-lt"/>
              </a:rPr>
              <a:t>Swap your crossword/wordsearch with another group for completion.</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0" dirty="0">
                <a:latin typeface="+mn-lt"/>
              </a:rPr>
              <a:t>Facilitate a whole class discussion, using the following prompt questions:</a:t>
            </a:r>
          </a:p>
          <a:p>
            <a:pPr marL="171450" lvl="0" indent="-171450" algn="l" rtl="0">
              <a:spcBef>
                <a:spcPts val="0"/>
              </a:spcBef>
              <a:spcAft>
                <a:spcPts val="0"/>
              </a:spcAft>
              <a:buFont typeface="Arial" panose="020B0604020202020204" pitchFamily="34" charset="0"/>
              <a:buChar char="•"/>
            </a:pPr>
            <a:r>
              <a:rPr lang="ga-ie" sz="1100" i="1" dirty="0">
                <a:latin typeface="+mn-lt"/>
              </a:rPr>
              <a:t>What, if any, new words/phrases did you include?</a:t>
            </a:r>
          </a:p>
          <a:p>
            <a:pPr marL="171450" lvl="0" indent="-171450" algn="l" rtl="0">
              <a:spcBef>
                <a:spcPts val="0"/>
              </a:spcBef>
              <a:spcAft>
                <a:spcPts val="0"/>
              </a:spcAft>
              <a:buFont typeface="Arial" panose="020B0604020202020204" pitchFamily="34" charset="0"/>
              <a:buChar char="•"/>
            </a:pPr>
            <a:r>
              <a:rPr lang="ga-ie" sz="1100" i="1" dirty="0">
                <a:latin typeface="+mn-lt"/>
              </a:rPr>
              <a:t>What, if anything, would you change in the crossword/wordsearch you were given? </a:t>
            </a:r>
          </a:p>
          <a:p>
            <a:pPr marL="171450" lvl="0" indent="-171450" algn="l" rtl="0">
              <a:spcBef>
                <a:spcPts val="0"/>
              </a:spcBef>
              <a:spcAft>
                <a:spcPts val="0"/>
              </a:spcAft>
              <a:buFont typeface="Arial" panose="020B0604020202020204" pitchFamily="34" charset="0"/>
              <a:buChar char="•"/>
            </a:pPr>
            <a:r>
              <a:rPr lang="ga-ie" sz="1100" i="1" dirty="0">
                <a:latin typeface="+mn-lt"/>
              </a:rPr>
              <a:t>Did you like this activity? Why? Why not?</a:t>
            </a:r>
          </a:p>
          <a:p>
            <a:pPr marL="171450" lvl="0" indent="-171450" algn="l" rtl="0">
              <a:spcBef>
                <a:spcPts val="0"/>
              </a:spcBef>
              <a:spcAft>
                <a:spcPts val="0"/>
              </a:spcAft>
              <a:buFont typeface="Arial" panose="020B0604020202020204" pitchFamily="34" charset="0"/>
              <a:buChar char="•"/>
            </a:pPr>
            <a:r>
              <a:rPr lang="ga-ie" sz="1100" i="1" dirty="0">
                <a:latin typeface="+mn-lt"/>
              </a:rPr>
              <a:t>Do you think you learned more by having to do something with the words/terms than you would have if we had just read them from the slide? </a:t>
            </a:r>
          </a:p>
          <a:p>
            <a:pPr marL="0" lvl="0" indent="0" algn="l" rtl="0">
              <a:spcBef>
                <a:spcPts val="0"/>
              </a:spcBef>
              <a:spcAft>
                <a:spcPts val="0"/>
              </a:spcAft>
              <a:buNone/>
            </a:pPr>
            <a:endParaRPr lang="en-IE" sz="1100" i="0" dirty="0">
              <a:latin typeface="+mn-lt"/>
            </a:endParaRPr>
          </a:p>
        </p:txBody>
      </p:sp>
      <p:sp>
        <p:nvSpPr>
          <p:cNvPr id="4" name="Slide Number Placeholder 3"/>
          <p:cNvSpPr>
            <a:spLocks noGrp="1"/>
          </p:cNvSpPr>
          <p:nvPr>
            <p:ph type="sldNum" idx="12"/>
          </p:nvPr>
        </p:nvSpPr>
        <p:spPr/>
        <p:txBody>
          <a:bodyPr rtlCol="0"/>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875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dirty="0">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Ask for volunteers to read Aideen’s case study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Divide the class into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With your partner, write an explanation of the terms ‘access (service or office or programme)’, ‘guidance counsellor,’ ‘disadvantaged school,’ ‘CAO’ and ‘Postgraduate Masters in Education (PME)’.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Then, answer the following questions: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Why was Aideen eligible for an access grant? </a:t>
            </a:r>
            <a:r>
              <a:rPr lang="ga-ie" sz="1100" b="0" i="0" dirty="0">
                <a:latin typeface="+mn-lt"/>
              </a:rPr>
              <a:t>[Answer: neither of her parents had a university qualification, she was from a single parent family]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What was the barrier that prevented Aideen from continuing her university education straight after her DIT course? </a:t>
            </a:r>
            <a:r>
              <a:rPr lang="ga-ie" sz="1100" b="0" i="0" dirty="0">
                <a:latin typeface="+mn-lt"/>
              </a:rPr>
              <a:t>[Answer: neither Aideen nor her family could afford for her to continue her studies at that time]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1" dirty="0">
                <a:latin typeface="+mn-lt"/>
              </a:rPr>
              <a:t>Together with financial barriers, what other barriers might make it difficult for someone to do a university or other type of course? </a:t>
            </a:r>
            <a:r>
              <a:rPr lang="ga-ie" sz="1100" b="0" i="0" dirty="0">
                <a:latin typeface="+mn-lt"/>
              </a:rPr>
              <a:t>[</a:t>
            </a:r>
            <a:r>
              <a:rPr lang="ga-ie" sz="1100" b="0" i="0" u="sng" dirty="0">
                <a:latin typeface="+mn-lt"/>
              </a:rPr>
              <a:t>Possible</a:t>
            </a:r>
            <a:r>
              <a:rPr lang="ga-ie" sz="1100" b="0" i="0" u="none" dirty="0">
                <a:latin typeface="+mn-lt"/>
              </a:rPr>
              <a:t> </a:t>
            </a:r>
            <a:r>
              <a:rPr lang="ga-ie" sz="1100" b="0" i="0" dirty="0">
                <a:latin typeface="+mn-lt"/>
              </a:rPr>
              <a:t>answers: not studying the relevant subjects in school, not getting enough points, family culture (e.g. a tradition of going straight from school to work), distance between home and where the course is offered, lack of transport etc]</a:t>
            </a: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Take feedback from a selection of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a:t>
            </a:r>
            <a:r>
              <a:rPr lang="ga-ie" sz="1100" b="0" i="0" dirty="0">
                <a:latin typeface="+mn-lt"/>
              </a:rPr>
              <a:t>: Students should stay in the same pairs for the next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12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dirty="0">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Ask for volunteers to read Lena’s case study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dirty="0">
                <a:latin typeface="+mn-lt"/>
              </a:rPr>
              <a:t>With your partner, come up with two or more question(s) that you would like to ask </a:t>
            </a:r>
            <a:r>
              <a:rPr lang="en-GB" sz="1100" b="0" i="1" dirty="0">
                <a:latin typeface="+mn-lt"/>
              </a:rPr>
              <a:t>Lena </a:t>
            </a:r>
            <a:r>
              <a:rPr lang="ga-ie" sz="1100" b="0" i="1" dirty="0">
                <a:latin typeface="+mn-lt"/>
              </a:rPr>
              <a:t>about her experience of accessing a grant to go to university.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dirty="0">
                <a:latin typeface="+mn-lt"/>
              </a:rPr>
              <a:t>Take feedback from a selection of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8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0" dirty="0">
                <a:latin typeface="+mn-lt"/>
              </a:rPr>
              <a:t>Ask for a volunteer to read aloud the quote on the slide.</a:t>
            </a:r>
          </a:p>
          <a:p>
            <a:pPr marL="0" lvl="0" indent="0" algn="l" rtl="0">
              <a:spcBef>
                <a:spcPts val="0"/>
              </a:spcBef>
              <a:spcAft>
                <a:spcPts val="0"/>
              </a:spcAft>
              <a:buNone/>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100" i="1" dirty="0">
                <a:latin typeface="+mn-lt"/>
              </a:rPr>
              <a:t>Lena teaches Religion in the DEIS school that she </a:t>
            </a:r>
            <a:r>
              <a:rPr lang="en-GB" sz="1100" i="1" dirty="0">
                <a:latin typeface="+mn-lt"/>
              </a:rPr>
              <a:t>herself </a:t>
            </a:r>
            <a:r>
              <a:rPr lang="ga-ie" sz="1100" i="1" dirty="0">
                <a:latin typeface="+mn-lt"/>
              </a:rPr>
              <a:t>attended as a student.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100" i="1" dirty="0">
                <a:latin typeface="+mn-lt"/>
              </a:rPr>
              <a:t>Take a minute on your own to make a list of the possible impacts on Lena’s students when she tells them that she went to their school and is from their area?</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100" i="0" dirty="0">
                <a:latin typeface="+mn-lt"/>
              </a:rPr>
              <a:t>Divide the class into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100" i="1" dirty="0">
                <a:latin typeface="+mn-lt"/>
              </a:rPr>
              <a:t>Share what you wrote with your partner and create a combined list of possible impacts.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100" b="1" i="0" dirty="0">
                <a:latin typeface="+mn-lt"/>
              </a:rPr>
              <a:t>NB</a:t>
            </a:r>
            <a:r>
              <a:rPr lang="ga-ie" sz="1100" b="0" i="0" dirty="0">
                <a:latin typeface="+mn-lt"/>
              </a:rPr>
              <a:t>: Students should stay in the same pairs for the next slide.</a:t>
            </a: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96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dirty="0">
                <a:solidFill>
                  <a:schemeClr val="tx1"/>
                </a:solidFill>
                <a:latin typeface="+mn-lt"/>
              </a:rPr>
              <a:t>Teacher notes (NB: internet required for this activity)</a:t>
            </a:r>
          </a:p>
          <a:p>
            <a:pPr marL="0" lvl="0" indent="0" algn="l" rtl="0">
              <a:spcBef>
                <a:spcPts val="0"/>
              </a:spcBef>
              <a:spcAft>
                <a:spcPts val="0"/>
              </a:spcAft>
              <a:buNone/>
            </a:pPr>
            <a:endParaRPr lang="en-IE" altLang="en-US" sz="1100" b="1" dirty="0">
              <a:solidFill>
                <a:schemeClr val="tx1"/>
              </a:solidFill>
              <a:latin typeface="+mn-lt"/>
            </a:endParaRPr>
          </a:p>
          <a:p>
            <a:pPr marL="0" lvl="0" indent="0" algn="l" rtl="0">
              <a:spcBef>
                <a:spcPts val="0"/>
              </a:spcBef>
              <a:spcAft>
                <a:spcPts val="0"/>
              </a:spcAft>
              <a:buNone/>
            </a:pPr>
            <a:r>
              <a:rPr lang="ga-ie" sz="1100" b="0" dirty="0">
                <a:solidFill>
                  <a:schemeClr val="tx1"/>
                </a:solidFill>
                <a:latin typeface="+mn-lt"/>
              </a:rPr>
              <a:t>Play the video on the slide (</a:t>
            </a:r>
            <a:r>
              <a:rPr lang="en-GB" sz="1100" b="0" dirty="0">
                <a:solidFill>
                  <a:schemeClr val="tx1"/>
                </a:solidFill>
                <a:latin typeface="+mn-lt"/>
              </a:rPr>
              <a:t>1.29</a:t>
            </a:r>
            <a:r>
              <a:rPr lang="ga-ie" sz="1100" b="0" dirty="0">
                <a:solidFill>
                  <a:schemeClr val="tx1"/>
                </a:solidFill>
                <a:latin typeface="+mn-lt"/>
              </a:rPr>
              <a:t> </a:t>
            </a:r>
            <a:r>
              <a:rPr lang="en-GB" sz="1100" b="0" dirty="0">
                <a:solidFill>
                  <a:schemeClr val="tx1"/>
                </a:solidFill>
                <a:latin typeface="+mn-lt"/>
              </a:rPr>
              <a:t>mins</a:t>
            </a:r>
            <a:r>
              <a:rPr lang="ga-ie" sz="1100" b="0" dirty="0">
                <a:solidFill>
                  <a:schemeClr val="tx1"/>
                </a:solidFill>
                <a:latin typeface="+mn-lt"/>
              </a:rPr>
              <a:t>) (see: </a:t>
            </a:r>
            <a:r>
              <a:rPr lang="ga-ie" sz="1100" dirty="0">
                <a:hlinkClick r:id="rId3"/>
              </a:rPr>
              <a:t>Importance of diversity in the classroom</a:t>
            </a:r>
            <a:r>
              <a:rPr lang="ga-ie" sz="1100" dirty="0"/>
              <a:t>)</a:t>
            </a:r>
          </a:p>
          <a:p>
            <a:pPr marL="0" lvl="0" indent="0" algn="l" rtl="0">
              <a:spcBef>
                <a:spcPts val="0"/>
              </a:spcBef>
              <a:spcAft>
                <a:spcPts val="0"/>
              </a:spcAft>
              <a:buNone/>
            </a:pPr>
            <a:endParaRPr lang="en-GB" sz="1100" dirty="0"/>
          </a:p>
          <a:p>
            <a:pPr marL="0" lvl="0" indent="0" algn="l" rtl="0">
              <a:spcBef>
                <a:spcPts val="0"/>
              </a:spcBef>
              <a:spcAft>
                <a:spcPts val="0"/>
              </a:spcAft>
              <a:buNone/>
            </a:pPr>
            <a:r>
              <a:rPr lang="ga-ie" sz="1100" dirty="0"/>
              <a:t>Depending on your class, you might like to play the video a second time. </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ga-ie" sz="1100" b="0" i="1" dirty="0">
                <a:solidFill>
                  <a:schemeClr val="tx1"/>
                </a:solidFill>
                <a:latin typeface="+mn-lt"/>
              </a:rPr>
              <a:t>Having watched the video, work together to make any changes to your list of possible impacts.</a:t>
            </a:r>
          </a:p>
          <a:p>
            <a:pPr marL="0" lvl="0" indent="0" algn="l" rtl="0">
              <a:spcBef>
                <a:spcPts val="0"/>
              </a:spcBef>
              <a:spcAft>
                <a:spcPts val="0"/>
              </a:spcAft>
              <a:buNone/>
            </a:pPr>
            <a:endParaRPr lang="en-IE" altLang="en-US" sz="1100" b="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a:t>
            </a:r>
            <a:r>
              <a:rPr lang="ga-ie" sz="1100" b="0" i="0" dirty="0">
                <a:latin typeface="+mn-lt"/>
              </a:rPr>
              <a:t>: Students should stay in the same pairs for the next slide.</a:t>
            </a:r>
          </a:p>
        </p:txBody>
      </p:sp>
      <p:sp>
        <p:nvSpPr>
          <p:cNvPr id="4" name="Slide Number Placeholder 3"/>
          <p:cNvSpPr>
            <a:spLocks noGrp="1"/>
          </p:cNvSpPr>
          <p:nvPr>
            <p:ph type="sldNum" idx="12"/>
          </p:nvPr>
        </p:nvSpPr>
        <p:spPr/>
        <p:txBody>
          <a:bodyPr rtlCol="0"/>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5260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dirty="0">
                <a:latin typeface="+mn-lt"/>
              </a:rPr>
              <a:t>Teacher notes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ga-ie" sz="1100" i="0" dirty="0">
                <a:latin typeface="+mn-lt"/>
              </a:rPr>
              <a:t>Ask for a volunteer to read aloud the quote on the slide.</a:t>
            </a:r>
          </a:p>
          <a:p>
            <a:pPr marL="0" lvl="0" indent="0" algn="l" rtl="0">
              <a:spcBef>
                <a:spcPts val="0"/>
              </a:spcBef>
              <a:spcAft>
                <a:spcPts val="0"/>
              </a:spcAft>
              <a:buNone/>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100" i="0" dirty="0">
                <a:latin typeface="+mn-lt"/>
              </a:rPr>
              <a:t>Facilitate a whole class discussion, using the following </a:t>
            </a:r>
            <a:r>
              <a:rPr lang="en-GB" sz="1100" i="0" dirty="0">
                <a:latin typeface="+mn-lt"/>
              </a:rPr>
              <a:t>prompt </a:t>
            </a:r>
            <a:r>
              <a:rPr lang="ga-ie" sz="1100" i="0" dirty="0">
                <a:latin typeface="+mn-lt"/>
              </a:rPr>
              <a:t>question</a:t>
            </a:r>
            <a:r>
              <a:rPr lang="en-GB" sz="1100" i="0" dirty="0">
                <a:latin typeface="+mn-lt"/>
              </a:rPr>
              <a:t>s</a:t>
            </a:r>
            <a:r>
              <a:rPr lang="ga-ie" sz="1100" i="0" dirty="0">
                <a:latin typeface="+mn-lt"/>
              </a:rPr>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How many pairs had something like Lena’s quote (on the slide) in their list?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Have you ever thought of this before today?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Does this apply to jobs/careers other than teaching?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i="1" dirty="0">
                <a:latin typeface="+mn-lt"/>
              </a:rPr>
              <a:t>What else did you have in your list? Do these impacts apply to jobs/careers other than teaching?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ga-ie" sz="1100" i="1" dirty="0">
                <a:latin typeface="+mn-lt"/>
              </a:rPr>
              <a:t>Even if you don’t recognise yourself in someone who has a job/career that you might want in future, remember, you could be the first person who looks like you, speaks like you, comes from this school or this area to get this job/career. You could end up being a role model for others like you!</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dirty="0">
                <a:latin typeface="+mn-lt"/>
              </a:rPr>
              <a:t>NB: </a:t>
            </a:r>
            <a:r>
              <a:rPr lang="ga-ie" sz="1100" i="0" dirty="0">
                <a:latin typeface="+mn-lt"/>
              </a:rPr>
              <a:t>This is a good opportunity to share any relevant stories you may have.</a:t>
            </a:r>
          </a:p>
          <a:p>
            <a:pPr marL="0" lvl="0" indent="0" algn="l" rtl="0">
              <a:spcBef>
                <a:spcPts val="0"/>
              </a:spcBef>
              <a:spcAft>
                <a:spcPts val="0"/>
              </a:spcAft>
              <a:buNone/>
            </a:pPr>
            <a:endParaRPr lang="en-GB" sz="1100" b="0" i="1" dirty="0">
              <a:solidFill>
                <a:srgbClr val="000000"/>
              </a:solidFill>
              <a:effectLst/>
              <a:highlight>
                <a:srgbClr val="F3F2F2"/>
              </a:highlight>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695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2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DE6DD3DE-E5A7-2FA6-1644-3F5364798480}"/>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7C9CDEA-0BA1-BE56-FC20-CDF56D7A246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5DC973"/>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304838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55263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24800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53696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20998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435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89482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229867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49717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84426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rtlCol="0">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Tree>
    <p:extLst>
      <p:ext uri="{BB962C8B-B14F-4D97-AF65-F5344CB8AC3E}">
        <p14:creationId xmlns:p14="http://schemas.microsoft.com/office/powerpoint/2010/main" val="351559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Tree>
    <p:extLst>
      <p:ext uri="{BB962C8B-B14F-4D97-AF65-F5344CB8AC3E}">
        <p14:creationId xmlns:p14="http://schemas.microsoft.com/office/powerpoint/2010/main" val="3354945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221328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068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kern="100">
                <a:effectLst/>
                <a:latin typeface="Aptos" panose="020B0004020202020204" pitchFamily="34" charset="0"/>
                <a:ea typeface="Aptos" panose="020B0004020202020204" pitchFamily="34" charset="0"/>
                <a:cs typeface="Arial" panose="020B0604020202020204" pitchFamily="34" charset="0"/>
              </a:rPr>
              <a:t>Veterinary medicine</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Pair</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Share</a:t>
            </a:r>
            <a:endParaRPr lang="en-US" sz="2400" dirty="0"/>
          </a:p>
        </p:txBody>
      </p:sp>
    </p:spTree>
    <p:extLst>
      <p:ext uri="{BB962C8B-B14F-4D97-AF65-F5344CB8AC3E}">
        <p14:creationId xmlns:p14="http://schemas.microsoft.com/office/powerpoint/2010/main" val="2474548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3048700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7"/>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8"/>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6"/>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7"/>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8"/>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spTree>
    <p:extLst>
      <p:ext uri="{BB962C8B-B14F-4D97-AF65-F5344CB8AC3E}">
        <p14:creationId xmlns:p14="http://schemas.microsoft.com/office/powerpoint/2010/main" val="3582954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98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rtlCol="0" anchor="b"/>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rtlCol="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ga-ie"/>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78921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rtlCol="0"/>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rtlCol="0"/>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b="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30216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rtlCol="0"/>
          <a:lstStyle/>
          <a:p>
            <a:pPr rtl="0"/>
            <a:fld id="{4A32817D-B2C5-FE42-AD20-3D309ABCC58A}" type="datetimeFigureOut">
              <a:rPr lang="en-US" smtClean="0"/>
              <a:t>8/31/2024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rtlCol="0"/>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3828941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rtlCol="0" anchor="b"/>
          <a:lstStyle>
            <a:lvl1pPr algn="l">
              <a:defRPr sz="6000">
                <a:solidFill>
                  <a:srgbClr val="FF826A"/>
                </a:solidFill>
              </a:defRPr>
            </a:lvl1pPr>
          </a:lstStyle>
          <a:p>
            <a:pPr rtl="0"/>
            <a:r>
              <a:rPr lang="ga-ie"/>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rtlCol="0">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ga-ie"/>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27210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5DC973"/>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828174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783952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449752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11420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30480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985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644835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974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45815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04939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rtlCol="0">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Tree>
    <p:extLst>
      <p:ext uri="{BB962C8B-B14F-4D97-AF65-F5344CB8AC3E}">
        <p14:creationId xmlns:p14="http://schemas.microsoft.com/office/powerpoint/2010/main" val="1759928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Tree>
    <p:extLst>
      <p:ext uri="{BB962C8B-B14F-4D97-AF65-F5344CB8AC3E}">
        <p14:creationId xmlns:p14="http://schemas.microsoft.com/office/powerpoint/2010/main" val="2240843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2752825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29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Think</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Pair</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Share</a:t>
            </a:r>
            <a:endParaRPr lang="en-US" sz="2400" dirty="0"/>
          </a:p>
        </p:txBody>
      </p:sp>
    </p:spTree>
    <p:extLst>
      <p:ext uri="{BB962C8B-B14F-4D97-AF65-F5344CB8AC3E}">
        <p14:creationId xmlns:p14="http://schemas.microsoft.com/office/powerpoint/2010/main" val="720733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2989943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1432077"/>
          </a:xfrm>
          <a:prstGeom prst="rect">
            <a:avLst/>
          </a:prstGeom>
        </p:spPr>
      </p:pic>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3"/>
          <a:srcRect/>
          <a:stretch/>
        </p:blipFill>
        <p:spPr>
          <a:xfrm>
            <a:off x="3104607" y="1977081"/>
            <a:ext cx="2568137" cy="1432077"/>
          </a:xfrm>
          <a:prstGeom prst="rect">
            <a:avLst/>
          </a:prstGeom>
        </p:spPr>
      </p:pic>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4"/>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1419437"/>
          </a:xfrm>
          <a:prstGeom prst="rect">
            <a:avLst/>
          </a:prstGeom>
        </p:spPr>
      </p:pic>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3"/>
          <a:srcRect/>
          <a:stretch/>
        </p:blipFill>
        <p:spPr>
          <a:xfrm>
            <a:off x="8676511" y="1969879"/>
            <a:ext cx="2568137" cy="1419437"/>
          </a:xfrm>
          <a:prstGeom prst="rect">
            <a:avLst/>
          </a:prstGeom>
        </p:spPr>
      </p:pic>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4"/>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pic>
        <p:nvPicPr>
          <p:cNvPr id="2" name="Picture 1" descr="Shape, square&#10;&#10;Description automatically generated">
            <a:extLst>
              <a:ext uri="{FF2B5EF4-FFF2-40B4-BE49-F238E27FC236}">
                <a16:creationId xmlns:a16="http://schemas.microsoft.com/office/drawing/2014/main" id="{91CB6A6E-6401-92F8-1AE7-69E71E5F725A}"/>
              </a:ext>
            </a:extLst>
          </p:cNvPr>
          <p:cNvPicPr>
            <a:picLocks noChangeAspect="1"/>
          </p:cNvPicPr>
          <p:nvPr userDrawn="1"/>
        </p:nvPicPr>
        <p:blipFill>
          <a:blip r:embed="rId2"/>
          <a:stretch>
            <a:fillRect/>
          </a:stretch>
        </p:blipFill>
        <p:spPr>
          <a:xfrm>
            <a:off x="356287" y="4426797"/>
            <a:ext cx="2568137" cy="1432077"/>
          </a:xfrm>
          <a:prstGeom prst="rect">
            <a:avLst/>
          </a:prstGeom>
        </p:spPr>
      </p:pic>
      <p:pic>
        <p:nvPicPr>
          <p:cNvPr id="11" name="Picture 10">
            <a:extLst>
              <a:ext uri="{FF2B5EF4-FFF2-40B4-BE49-F238E27FC236}">
                <a16:creationId xmlns:a16="http://schemas.microsoft.com/office/drawing/2014/main" id="{9B4ED672-E850-134D-3597-2C1777E80A88}"/>
              </a:ext>
            </a:extLst>
          </p:cNvPr>
          <p:cNvPicPr>
            <a:picLocks noChangeAspect="1"/>
          </p:cNvPicPr>
          <p:nvPr userDrawn="1"/>
        </p:nvPicPr>
        <p:blipFill>
          <a:blip r:embed="rId3"/>
          <a:srcRect/>
          <a:stretch/>
        </p:blipFill>
        <p:spPr>
          <a:xfrm>
            <a:off x="3162796" y="4428629"/>
            <a:ext cx="2568137" cy="1432077"/>
          </a:xfrm>
          <a:prstGeom prst="rect">
            <a:avLst/>
          </a:prstGeom>
        </p:spPr>
      </p:pic>
      <p:pic>
        <p:nvPicPr>
          <p:cNvPr id="13" name="Picture 12">
            <a:extLst>
              <a:ext uri="{FF2B5EF4-FFF2-40B4-BE49-F238E27FC236}">
                <a16:creationId xmlns:a16="http://schemas.microsoft.com/office/drawing/2014/main" id="{5A61D10D-ABA3-3A85-7FC5-6DB672DDB9F6}"/>
              </a:ext>
            </a:extLst>
          </p:cNvPr>
          <p:cNvPicPr>
            <a:picLocks noChangeAspect="1"/>
          </p:cNvPicPr>
          <p:nvPr userDrawn="1"/>
        </p:nvPicPr>
        <p:blipFill>
          <a:blip r:embed="rId4"/>
          <a:srcRect/>
          <a:stretch/>
        </p:blipFill>
        <p:spPr>
          <a:xfrm>
            <a:off x="3847047" y="3755617"/>
            <a:ext cx="1248019" cy="927099"/>
          </a:xfrm>
          <a:prstGeom prst="rect">
            <a:avLst/>
          </a:prstGeom>
        </p:spPr>
      </p:pic>
      <p:sp>
        <p:nvSpPr>
          <p:cNvPr id="15" name="Title 1">
            <a:extLst>
              <a:ext uri="{FF2B5EF4-FFF2-40B4-BE49-F238E27FC236}">
                <a16:creationId xmlns:a16="http://schemas.microsoft.com/office/drawing/2014/main" id="{FB1CB312-B4C0-3AB8-D4BE-6315B301D51E}"/>
              </a:ext>
            </a:extLst>
          </p:cNvPr>
          <p:cNvSpPr txBox="1">
            <a:spLocks/>
          </p:cNvSpPr>
          <p:nvPr userDrawn="1"/>
        </p:nvSpPr>
        <p:spPr>
          <a:xfrm>
            <a:off x="4174605"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6</a:t>
            </a:r>
            <a:endParaRPr lang="en-US" sz="2800" dirty="0"/>
          </a:p>
        </p:txBody>
      </p:sp>
      <p:pic>
        <p:nvPicPr>
          <p:cNvPr id="16" name="Picture 15" descr="Shape, square&#10;&#10;Description automatically generated">
            <a:extLst>
              <a:ext uri="{FF2B5EF4-FFF2-40B4-BE49-F238E27FC236}">
                <a16:creationId xmlns:a16="http://schemas.microsoft.com/office/drawing/2014/main" id="{9D4CD281-83B4-361A-E05F-B8E44036DBA9}"/>
              </a:ext>
            </a:extLst>
          </p:cNvPr>
          <p:cNvPicPr>
            <a:picLocks noChangeAspect="1"/>
          </p:cNvPicPr>
          <p:nvPr userDrawn="1"/>
        </p:nvPicPr>
        <p:blipFill>
          <a:blip r:embed="rId2"/>
          <a:stretch>
            <a:fillRect/>
          </a:stretch>
        </p:blipFill>
        <p:spPr>
          <a:xfrm>
            <a:off x="6005354" y="4406955"/>
            <a:ext cx="2568137" cy="1419437"/>
          </a:xfrm>
          <a:prstGeom prst="rect">
            <a:avLst/>
          </a:prstGeom>
        </p:spPr>
      </p:pic>
      <p:pic>
        <p:nvPicPr>
          <p:cNvPr id="19" name="Picture 18">
            <a:extLst>
              <a:ext uri="{FF2B5EF4-FFF2-40B4-BE49-F238E27FC236}">
                <a16:creationId xmlns:a16="http://schemas.microsoft.com/office/drawing/2014/main" id="{586EB79E-9371-0A1B-968D-C22F27D9B21D}"/>
              </a:ext>
            </a:extLst>
          </p:cNvPr>
          <p:cNvPicPr>
            <a:picLocks noChangeAspect="1"/>
          </p:cNvPicPr>
          <p:nvPr userDrawn="1"/>
        </p:nvPicPr>
        <p:blipFill>
          <a:blip r:embed="rId3"/>
          <a:srcRect/>
          <a:stretch/>
        </p:blipFill>
        <p:spPr>
          <a:xfrm>
            <a:off x="8901049" y="4347429"/>
            <a:ext cx="2568137" cy="1419437"/>
          </a:xfrm>
          <a:prstGeom prst="rect">
            <a:avLst/>
          </a:prstGeom>
        </p:spPr>
      </p:pic>
      <p:pic>
        <p:nvPicPr>
          <p:cNvPr id="20" name="Picture 19">
            <a:extLst>
              <a:ext uri="{FF2B5EF4-FFF2-40B4-BE49-F238E27FC236}">
                <a16:creationId xmlns:a16="http://schemas.microsoft.com/office/drawing/2014/main" id="{45C0C526-01C5-466E-6FD7-7B359CE8E2C7}"/>
              </a:ext>
            </a:extLst>
          </p:cNvPr>
          <p:cNvPicPr>
            <a:picLocks noChangeAspect="1"/>
          </p:cNvPicPr>
          <p:nvPr userDrawn="1"/>
        </p:nvPicPr>
        <p:blipFill>
          <a:blip r:embed="rId4"/>
          <a:srcRect/>
          <a:stretch/>
        </p:blipFill>
        <p:spPr>
          <a:xfrm>
            <a:off x="9585300" y="3674417"/>
            <a:ext cx="1248019" cy="927099"/>
          </a:xfrm>
          <a:prstGeom prst="rect">
            <a:avLst/>
          </a:prstGeom>
        </p:spPr>
      </p:pic>
      <p:sp>
        <p:nvSpPr>
          <p:cNvPr id="21" name="Title 1">
            <a:extLst>
              <a:ext uri="{FF2B5EF4-FFF2-40B4-BE49-F238E27FC236}">
                <a16:creationId xmlns:a16="http://schemas.microsoft.com/office/drawing/2014/main" id="{AC5E1655-85AC-9C64-4D6F-1701985C6D3F}"/>
              </a:ext>
            </a:extLst>
          </p:cNvPr>
          <p:cNvSpPr txBox="1">
            <a:spLocks/>
          </p:cNvSpPr>
          <p:nvPr userDrawn="1"/>
        </p:nvSpPr>
        <p:spPr>
          <a:xfrm>
            <a:off x="9912858" y="40623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8</a:t>
            </a:r>
            <a:endParaRPr lang="en-US" sz="2800" dirty="0"/>
          </a:p>
        </p:txBody>
      </p:sp>
      <p:pic>
        <p:nvPicPr>
          <p:cNvPr id="23" name="Picture 22">
            <a:extLst>
              <a:ext uri="{FF2B5EF4-FFF2-40B4-BE49-F238E27FC236}">
                <a16:creationId xmlns:a16="http://schemas.microsoft.com/office/drawing/2014/main" id="{0818FE29-35C7-17DB-A979-68DC38C7766A}"/>
              </a:ext>
            </a:extLst>
          </p:cNvPr>
          <p:cNvPicPr>
            <a:picLocks noChangeAspect="1"/>
          </p:cNvPicPr>
          <p:nvPr userDrawn="1"/>
        </p:nvPicPr>
        <p:blipFill>
          <a:blip r:embed="rId4"/>
          <a:srcRect/>
          <a:stretch/>
        </p:blipFill>
        <p:spPr>
          <a:xfrm>
            <a:off x="1040538" y="1296867"/>
            <a:ext cx="1248019" cy="927099"/>
          </a:xfrm>
          <a:prstGeom prst="rect">
            <a:avLst/>
          </a:prstGeom>
        </p:spPr>
      </p:pic>
      <p:sp>
        <p:nvSpPr>
          <p:cNvPr id="31" name="Title 1">
            <a:extLst>
              <a:ext uri="{FF2B5EF4-FFF2-40B4-BE49-F238E27FC236}">
                <a16:creationId xmlns:a16="http://schemas.microsoft.com/office/drawing/2014/main" id="{4BB3CE4D-3B02-7A6E-04FA-018E03C295CA}"/>
              </a:ext>
            </a:extLst>
          </p:cNvPr>
          <p:cNvSpPr txBox="1">
            <a:spLocks/>
          </p:cNvSpPr>
          <p:nvPr userDrawn="1"/>
        </p:nvSpPr>
        <p:spPr>
          <a:xfrm>
            <a:off x="1368096"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32" name="Picture 31">
            <a:extLst>
              <a:ext uri="{FF2B5EF4-FFF2-40B4-BE49-F238E27FC236}">
                <a16:creationId xmlns:a16="http://schemas.microsoft.com/office/drawing/2014/main" id="{F53A2460-38ED-61C0-DC45-94B9EE622CC9}"/>
              </a:ext>
            </a:extLst>
          </p:cNvPr>
          <p:cNvPicPr>
            <a:picLocks noChangeAspect="1"/>
          </p:cNvPicPr>
          <p:nvPr userDrawn="1"/>
        </p:nvPicPr>
        <p:blipFill>
          <a:blip r:embed="rId4"/>
          <a:srcRect/>
          <a:stretch/>
        </p:blipFill>
        <p:spPr>
          <a:xfrm>
            <a:off x="6550618" y="1309219"/>
            <a:ext cx="1248019" cy="927099"/>
          </a:xfrm>
          <a:prstGeom prst="rect">
            <a:avLst/>
          </a:prstGeom>
        </p:spPr>
      </p:pic>
      <p:sp>
        <p:nvSpPr>
          <p:cNvPr id="33" name="Title 1">
            <a:extLst>
              <a:ext uri="{FF2B5EF4-FFF2-40B4-BE49-F238E27FC236}">
                <a16:creationId xmlns:a16="http://schemas.microsoft.com/office/drawing/2014/main" id="{B74FD65A-86A2-FC2E-BF24-43C1B92310A6}"/>
              </a:ext>
            </a:extLst>
          </p:cNvPr>
          <p:cNvSpPr txBox="1">
            <a:spLocks/>
          </p:cNvSpPr>
          <p:nvPr userDrawn="1"/>
        </p:nvSpPr>
        <p:spPr>
          <a:xfrm>
            <a:off x="6878176" y="169713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34" name="Picture 33">
            <a:extLst>
              <a:ext uri="{FF2B5EF4-FFF2-40B4-BE49-F238E27FC236}">
                <a16:creationId xmlns:a16="http://schemas.microsoft.com/office/drawing/2014/main" id="{DC712ACA-A31B-E13E-1A72-312FE259F128}"/>
              </a:ext>
            </a:extLst>
          </p:cNvPr>
          <p:cNvPicPr>
            <a:picLocks noChangeAspect="1"/>
          </p:cNvPicPr>
          <p:nvPr userDrawn="1"/>
        </p:nvPicPr>
        <p:blipFill>
          <a:blip r:embed="rId4"/>
          <a:srcRect/>
          <a:stretch/>
        </p:blipFill>
        <p:spPr>
          <a:xfrm>
            <a:off x="1040538" y="3755617"/>
            <a:ext cx="1248019" cy="927099"/>
          </a:xfrm>
          <a:prstGeom prst="rect">
            <a:avLst/>
          </a:prstGeom>
        </p:spPr>
      </p:pic>
      <p:sp>
        <p:nvSpPr>
          <p:cNvPr id="35" name="Title 1">
            <a:extLst>
              <a:ext uri="{FF2B5EF4-FFF2-40B4-BE49-F238E27FC236}">
                <a16:creationId xmlns:a16="http://schemas.microsoft.com/office/drawing/2014/main" id="{9AF1A876-626A-D0F5-8840-B455B9A2DE81}"/>
              </a:ext>
            </a:extLst>
          </p:cNvPr>
          <p:cNvSpPr txBox="1">
            <a:spLocks/>
          </p:cNvSpPr>
          <p:nvPr userDrawn="1"/>
        </p:nvSpPr>
        <p:spPr>
          <a:xfrm>
            <a:off x="1368096"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5</a:t>
            </a:r>
            <a:endParaRPr lang="en-US" sz="2800" dirty="0"/>
          </a:p>
        </p:txBody>
      </p:sp>
      <p:pic>
        <p:nvPicPr>
          <p:cNvPr id="36" name="Picture 35">
            <a:extLst>
              <a:ext uri="{FF2B5EF4-FFF2-40B4-BE49-F238E27FC236}">
                <a16:creationId xmlns:a16="http://schemas.microsoft.com/office/drawing/2014/main" id="{65B9263E-24CB-ED6F-FF79-D6C097EC051E}"/>
              </a:ext>
            </a:extLst>
          </p:cNvPr>
          <p:cNvPicPr>
            <a:picLocks noChangeAspect="1"/>
          </p:cNvPicPr>
          <p:nvPr userDrawn="1"/>
        </p:nvPicPr>
        <p:blipFill>
          <a:blip r:embed="rId4"/>
          <a:srcRect/>
          <a:stretch/>
        </p:blipFill>
        <p:spPr>
          <a:xfrm>
            <a:off x="6721458" y="3751944"/>
            <a:ext cx="1248019" cy="927099"/>
          </a:xfrm>
          <a:prstGeom prst="rect">
            <a:avLst/>
          </a:prstGeom>
        </p:spPr>
      </p:pic>
      <p:sp>
        <p:nvSpPr>
          <p:cNvPr id="37" name="Title 1">
            <a:extLst>
              <a:ext uri="{FF2B5EF4-FFF2-40B4-BE49-F238E27FC236}">
                <a16:creationId xmlns:a16="http://schemas.microsoft.com/office/drawing/2014/main" id="{4BF3CA82-06E9-A653-1BF0-D638F7C0A71A}"/>
              </a:ext>
            </a:extLst>
          </p:cNvPr>
          <p:cNvSpPr txBox="1">
            <a:spLocks/>
          </p:cNvSpPr>
          <p:nvPr userDrawn="1"/>
        </p:nvSpPr>
        <p:spPr>
          <a:xfrm>
            <a:off x="7049016" y="4139855"/>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7</a:t>
            </a:r>
            <a:endParaRPr lang="en-US" sz="2800" dirty="0"/>
          </a:p>
        </p:txBody>
      </p:sp>
      <p:pic>
        <p:nvPicPr>
          <p:cNvPr id="38" name="Google Shape;57;p37">
            <a:extLst>
              <a:ext uri="{FF2B5EF4-FFF2-40B4-BE49-F238E27FC236}">
                <a16:creationId xmlns:a16="http://schemas.microsoft.com/office/drawing/2014/main" id="{622906BE-6136-EAC4-3512-F573E665AD02}"/>
              </a:ext>
            </a:extLst>
          </p:cNvPr>
          <p:cNvPicPr preferRelativeResize="0"/>
          <p:nvPr userDrawn="1"/>
        </p:nvPicPr>
        <p:blipFill rotWithShape="1">
          <a:blip r:embed="rId5">
            <a:alphaModFix/>
          </a:blip>
          <a:srcRect/>
          <a:stretch/>
        </p:blipFill>
        <p:spPr>
          <a:xfrm>
            <a:off x="222431" y="228198"/>
            <a:ext cx="11454693" cy="544625"/>
          </a:xfrm>
          <a:prstGeom prst="rect">
            <a:avLst/>
          </a:prstGeom>
          <a:noFill/>
          <a:ln>
            <a:noFill/>
          </a:ln>
        </p:spPr>
      </p:pic>
      <p:sp>
        <p:nvSpPr>
          <p:cNvPr id="44" name="Google Shape;58;p37">
            <a:extLst>
              <a:ext uri="{FF2B5EF4-FFF2-40B4-BE49-F238E27FC236}">
                <a16:creationId xmlns:a16="http://schemas.microsoft.com/office/drawing/2014/main" id="{DF38AEF4-6077-2C04-7BE5-9D19C21E6FDD}"/>
              </a:ext>
            </a:extLst>
          </p:cNvPr>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extLst>
      <p:ext uri="{BB962C8B-B14F-4D97-AF65-F5344CB8AC3E}">
        <p14:creationId xmlns:p14="http://schemas.microsoft.com/office/powerpoint/2010/main" val="67432046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8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rtlCol="0" anchor="b"/>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rtlCol="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ga-ie"/>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75326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rtlCol="0"/>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rtlCol="0"/>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b="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696002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rtlCol="0"/>
          <a:lstStyle/>
          <a:p>
            <a:pPr rtl="0"/>
            <a:fld id="{4A32817D-B2C5-FE42-AD20-3D309ABCC58A}" type="datetimeFigureOut">
              <a:rPr lang="en-US" smtClean="0"/>
              <a:t>8/31/2024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rtlCol="0"/>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27782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67C84856-B637-0C58-FF7E-0FD9B0AAA821}"/>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95C40225-3549-BBE4-F771-27CF234412C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1432077"/>
          </a:xfrm>
          <a:prstGeom prst="rect">
            <a:avLst/>
          </a:prstGeom>
        </p:spPr>
      </p:pic>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3"/>
          <a:srcRect/>
          <a:stretch/>
        </p:blipFill>
        <p:spPr>
          <a:xfrm>
            <a:off x="3104607" y="1977081"/>
            <a:ext cx="2568137" cy="1432077"/>
          </a:xfrm>
          <a:prstGeom prst="rect">
            <a:avLst/>
          </a:prstGeom>
        </p:spPr>
      </p:pic>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4"/>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1419437"/>
          </a:xfrm>
          <a:prstGeom prst="rect">
            <a:avLst/>
          </a:prstGeom>
        </p:spPr>
      </p:pic>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3"/>
          <a:srcRect/>
          <a:stretch/>
        </p:blipFill>
        <p:spPr>
          <a:xfrm>
            <a:off x="8676511" y="1969879"/>
            <a:ext cx="2568137" cy="1419437"/>
          </a:xfrm>
          <a:prstGeom prst="rect">
            <a:avLst/>
          </a:prstGeom>
        </p:spPr>
      </p:pic>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4"/>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pic>
        <p:nvPicPr>
          <p:cNvPr id="2" name="Picture 1" descr="Shape, square&#10;&#10;Description automatically generated">
            <a:extLst>
              <a:ext uri="{FF2B5EF4-FFF2-40B4-BE49-F238E27FC236}">
                <a16:creationId xmlns:a16="http://schemas.microsoft.com/office/drawing/2014/main" id="{91CB6A6E-6401-92F8-1AE7-69E71E5F725A}"/>
              </a:ext>
            </a:extLst>
          </p:cNvPr>
          <p:cNvPicPr>
            <a:picLocks noChangeAspect="1"/>
          </p:cNvPicPr>
          <p:nvPr userDrawn="1"/>
        </p:nvPicPr>
        <p:blipFill>
          <a:blip r:embed="rId2"/>
          <a:stretch>
            <a:fillRect/>
          </a:stretch>
        </p:blipFill>
        <p:spPr>
          <a:xfrm>
            <a:off x="356287" y="4426797"/>
            <a:ext cx="2568137" cy="1432077"/>
          </a:xfrm>
          <a:prstGeom prst="rect">
            <a:avLst/>
          </a:prstGeom>
        </p:spPr>
      </p:pic>
      <p:pic>
        <p:nvPicPr>
          <p:cNvPr id="11" name="Picture 10">
            <a:extLst>
              <a:ext uri="{FF2B5EF4-FFF2-40B4-BE49-F238E27FC236}">
                <a16:creationId xmlns:a16="http://schemas.microsoft.com/office/drawing/2014/main" id="{9B4ED672-E850-134D-3597-2C1777E80A88}"/>
              </a:ext>
            </a:extLst>
          </p:cNvPr>
          <p:cNvPicPr>
            <a:picLocks noChangeAspect="1"/>
          </p:cNvPicPr>
          <p:nvPr userDrawn="1"/>
        </p:nvPicPr>
        <p:blipFill>
          <a:blip r:embed="rId3"/>
          <a:srcRect/>
          <a:stretch/>
        </p:blipFill>
        <p:spPr>
          <a:xfrm>
            <a:off x="3162796" y="4428629"/>
            <a:ext cx="2568137" cy="1432077"/>
          </a:xfrm>
          <a:prstGeom prst="rect">
            <a:avLst/>
          </a:prstGeom>
        </p:spPr>
      </p:pic>
      <p:pic>
        <p:nvPicPr>
          <p:cNvPr id="13" name="Picture 12">
            <a:extLst>
              <a:ext uri="{FF2B5EF4-FFF2-40B4-BE49-F238E27FC236}">
                <a16:creationId xmlns:a16="http://schemas.microsoft.com/office/drawing/2014/main" id="{5A61D10D-ABA3-3A85-7FC5-6DB672DDB9F6}"/>
              </a:ext>
            </a:extLst>
          </p:cNvPr>
          <p:cNvPicPr>
            <a:picLocks noChangeAspect="1"/>
          </p:cNvPicPr>
          <p:nvPr userDrawn="1"/>
        </p:nvPicPr>
        <p:blipFill>
          <a:blip r:embed="rId4"/>
          <a:srcRect/>
          <a:stretch/>
        </p:blipFill>
        <p:spPr>
          <a:xfrm>
            <a:off x="3847047" y="3755617"/>
            <a:ext cx="1248019" cy="927099"/>
          </a:xfrm>
          <a:prstGeom prst="rect">
            <a:avLst/>
          </a:prstGeom>
        </p:spPr>
      </p:pic>
      <p:sp>
        <p:nvSpPr>
          <p:cNvPr id="15" name="Title 1">
            <a:extLst>
              <a:ext uri="{FF2B5EF4-FFF2-40B4-BE49-F238E27FC236}">
                <a16:creationId xmlns:a16="http://schemas.microsoft.com/office/drawing/2014/main" id="{FB1CB312-B4C0-3AB8-D4BE-6315B301D51E}"/>
              </a:ext>
            </a:extLst>
          </p:cNvPr>
          <p:cNvSpPr txBox="1">
            <a:spLocks/>
          </p:cNvSpPr>
          <p:nvPr userDrawn="1"/>
        </p:nvSpPr>
        <p:spPr>
          <a:xfrm>
            <a:off x="4174605"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6</a:t>
            </a:r>
            <a:endParaRPr lang="en-US" sz="2800" dirty="0"/>
          </a:p>
        </p:txBody>
      </p:sp>
      <p:pic>
        <p:nvPicPr>
          <p:cNvPr id="16" name="Picture 15" descr="Shape, square&#10;&#10;Description automatically generated">
            <a:extLst>
              <a:ext uri="{FF2B5EF4-FFF2-40B4-BE49-F238E27FC236}">
                <a16:creationId xmlns:a16="http://schemas.microsoft.com/office/drawing/2014/main" id="{9D4CD281-83B4-361A-E05F-B8E44036DBA9}"/>
              </a:ext>
            </a:extLst>
          </p:cNvPr>
          <p:cNvPicPr>
            <a:picLocks noChangeAspect="1"/>
          </p:cNvPicPr>
          <p:nvPr userDrawn="1"/>
        </p:nvPicPr>
        <p:blipFill>
          <a:blip r:embed="rId2"/>
          <a:stretch>
            <a:fillRect/>
          </a:stretch>
        </p:blipFill>
        <p:spPr>
          <a:xfrm>
            <a:off x="6005354" y="4406955"/>
            <a:ext cx="2568137" cy="1419437"/>
          </a:xfrm>
          <a:prstGeom prst="rect">
            <a:avLst/>
          </a:prstGeom>
        </p:spPr>
      </p:pic>
      <p:pic>
        <p:nvPicPr>
          <p:cNvPr id="19" name="Picture 18">
            <a:extLst>
              <a:ext uri="{FF2B5EF4-FFF2-40B4-BE49-F238E27FC236}">
                <a16:creationId xmlns:a16="http://schemas.microsoft.com/office/drawing/2014/main" id="{586EB79E-9371-0A1B-968D-C22F27D9B21D}"/>
              </a:ext>
            </a:extLst>
          </p:cNvPr>
          <p:cNvPicPr>
            <a:picLocks noChangeAspect="1"/>
          </p:cNvPicPr>
          <p:nvPr userDrawn="1"/>
        </p:nvPicPr>
        <p:blipFill>
          <a:blip r:embed="rId3"/>
          <a:srcRect/>
          <a:stretch/>
        </p:blipFill>
        <p:spPr>
          <a:xfrm>
            <a:off x="8901049" y="4347429"/>
            <a:ext cx="2568137" cy="1419437"/>
          </a:xfrm>
          <a:prstGeom prst="rect">
            <a:avLst/>
          </a:prstGeom>
        </p:spPr>
      </p:pic>
      <p:pic>
        <p:nvPicPr>
          <p:cNvPr id="20" name="Picture 19">
            <a:extLst>
              <a:ext uri="{FF2B5EF4-FFF2-40B4-BE49-F238E27FC236}">
                <a16:creationId xmlns:a16="http://schemas.microsoft.com/office/drawing/2014/main" id="{45C0C526-01C5-466E-6FD7-7B359CE8E2C7}"/>
              </a:ext>
            </a:extLst>
          </p:cNvPr>
          <p:cNvPicPr>
            <a:picLocks noChangeAspect="1"/>
          </p:cNvPicPr>
          <p:nvPr userDrawn="1"/>
        </p:nvPicPr>
        <p:blipFill>
          <a:blip r:embed="rId4"/>
          <a:srcRect/>
          <a:stretch/>
        </p:blipFill>
        <p:spPr>
          <a:xfrm>
            <a:off x="9585300" y="3674417"/>
            <a:ext cx="1248019" cy="927099"/>
          </a:xfrm>
          <a:prstGeom prst="rect">
            <a:avLst/>
          </a:prstGeom>
        </p:spPr>
      </p:pic>
      <p:sp>
        <p:nvSpPr>
          <p:cNvPr id="21" name="Title 1">
            <a:extLst>
              <a:ext uri="{FF2B5EF4-FFF2-40B4-BE49-F238E27FC236}">
                <a16:creationId xmlns:a16="http://schemas.microsoft.com/office/drawing/2014/main" id="{AC5E1655-85AC-9C64-4D6F-1701985C6D3F}"/>
              </a:ext>
            </a:extLst>
          </p:cNvPr>
          <p:cNvSpPr txBox="1">
            <a:spLocks/>
          </p:cNvSpPr>
          <p:nvPr userDrawn="1"/>
        </p:nvSpPr>
        <p:spPr>
          <a:xfrm>
            <a:off x="9912858" y="40623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8</a:t>
            </a:r>
            <a:endParaRPr lang="en-US" sz="2800" dirty="0"/>
          </a:p>
        </p:txBody>
      </p:sp>
      <p:pic>
        <p:nvPicPr>
          <p:cNvPr id="23" name="Picture 22">
            <a:extLst>
              <a:ext uri="{FF2B5EF4-FFF2-40B4-BE49-F238E27FC236}">
                <a16:creationId xmlns:a16="http://schemas.microsoft.com/office/drawing/2014/main" id="{0818FE29-35C7-17DB-A979-68DC38C7766A}"/>
              </a:ext>
            </a:extLst>
          </p:cNvPr>
          <p:cNvPicPr>
            <a:picLocks noChangeAspect="1"/>
          </p:cNvPicPr>
          <p:nvPr userDrawn="1"/>
        </p:nvPicPr>
        <p:blipFill>
          <a:blip r:embed="rId4"/>
          <a:srcRect/>
          <a:stretch/>
        </p:blipFill>
        <p:spPr>
          <a:xfrm>
            <a:off x="1040538" y="1296867"/>
            <a:ext cx="1248019" cy="927099"/>
          </a:xfrm>
          <a:prstGeom prst="rect">
            <a:avLst/>
          </a:prstGeom>
        </p:spPr>
      </p:pic>
      <p:sp>
        <p:nvSpPr>
          <p:cNvPr id="31" name="Title 1">
            <a:extLst>
              <a:ext uri="{FF2B5EF4-FFF2-40B4-BE49-F238E27FC236}">
                <a16:creationId xmlns:a16="http://schemas.microsoft.com/office/drawing/2014/main" id="{4BB3CE4D-3B02-7A6E-04FA-018E03C295CA}"/>
              </a:ext>
            </a:extLst>
          </p:cNvPr>
          <p:cNvSpPr txBox="1">
            <a:spLocks/>
          </p:cNvSpPr>
          <p:nvPr userDrawn="1"/>
        </p:nvSpPr>
        <p:spPr>
          <a:xfrm>
            <a:off x="1368096"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32" name="Picture 31">
            <a:extLst>
              <a:ext uri="{FF2B5EF4-FFF2-40B4-BE49-F238E27FC236}">
                <a16:creationId xmlns:a16="http://schemas.microsoft.com/office/drawing/2014/main" id="{F53A2460-38ED-61C0-DC45-94B9EE622CC9}"/>
              </a:ext>
            </a:extLst>
          </p:cNvPr>
          <p:cNvPicPr>
            <a:picLocks noChangeAspect="1"/>
          </p:cNvPicPr>
          <p:nvPr userDrawn="1"/>
        </p:nvPicPr>
        <p:blipFill>
          <a:blip r:embed="rId4"/>
          <a:srcRect/>
          <a:stretch/>
        </p:blipFill>
        <p:spPr>
          <a:xfrm>
            <a:off x="6550618" y="1309219"/>
            <a:ext cx="1248019" cy="927099"/>
          </a:xfrm>
          <a:prstGeom prst="rect">
            <a:avLst/>
          </a:prstGeom>
        </p:spPr>
      </p:pic>
      <p:sp>
        <p:nvSpPr>
          <p:cNvPr id="33" name="Title 1">
            <a:extLst>
              <a:ext uri="{FF2B5EF4-FFF2-40B4-BE49-F238E27FC236}">
                <a16:creationId xmlns:a16="http://schemas.microsoft.com/office/drawing/2014/main" id="{B74FD65A-86A2-FC2E-BF24-43C1B92310A6}"/>
              </a:ext>
            </a:extLst>
          </p:cNvPr>
          <p:cNvSpPr txBox="1">
            <a:spLocks/>
          </p:cNvSpPr>
          <p:nvPr userDrawn="1"/>
        </p:nvSpPr>
        <p:spPr>
          <a:xfrm>
            <a:off x="6878176" y="169713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34" name="Picture 33">
            <a:extLst>
              <a:ext uri="{FF2B5EF4-FFF2-40B4-BE49-F238E27FC236}">
                <a16:creationId xmlns:a16="http://schemas.microsoft.com/office/drawing/2014/main" id="{DC712ACA-A31B-E13E-1A72-312FE259F128}"/>
              </a:ext>
            </a:extLst>
          </p:cNvPr>
          <p:cNvPicPr>
            <a:picLocks noChangeAspect="1"/>
          </p:cNvPicPr>
          <p:nvPr userDrawn="1"/>
        </p:nvPicPr>
        <p:blipFill>
          <a:blip r:embed="rId4"/>
          <a:srcRect/>
          <a:stretch/>
        </p:blipFill>
        <p:spPr>
          <a:xfrm>
            <a:off x="1040538" y="3755617"/>
            <a:ext cx="1248019" cy="927099"/>
          </a:xfrm>
          <a:prstGeom prst="rect">
            <a:avLst/>
          </a:prstGeom>
        </p:spPr>
      </p:pic>
      <p:sp>
        <p:nvSpPr>
          <p:cNvPr id="35" name="Title 1">
            <a:extLst>
              <a:ext uri="{FF2B5EF4-FFF2-40B4-BE49-F238E27FC236}">
                <a16:creationId xmlns:a16="http://schemas.microsoft.com/office/drawing/2014/main" id="{9AF1A876-626A-D0F5-8840-B455B9A2DE81}"/>
              </a:ext>
            </a:extLst>
          </p:cNvPr>
          <p:cNvSpPr txBox="1">
            <a:spLocks/>
          </p:cNvSpPr>
          <p:nvPr userDrawn="1"/>
        </p:nvSpPr>
        <p:spPr>
          <a:xfrm>
            <a:off x="1368096"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5</a:t>
            </a:r>
            <a:endParaRPr lang="en-US" sz="2800" dirty="0"/>
          </a:p>
        </p:txBody>
      </p:sp>
      <p:pic>
        <p:nvPicPr>
          <p:cNvPr id="36" name="Picture 35">
            <a:extLst>
              <a:ext uri="{FF2B5EF4-FFF2-40B4-BE49-F238E27FC236}">
                <a16:creationId xmlns:a16="http://schemas.microsoft.com/office/drawing/2014/main" id="{65B9263E-24CB-ED6F-FF79-D6C097EC051E}"/>
              </a:ext>
            </a:extLst>
          </p:cNvPr>
          <p:cNvPicPr>
            <a:picLocks noChangeAspect="1"/>
          </p:cNvPicPr>
          <p:nvPr userDrawn="1"/>
        </p:nvPicPr>
        <p:blipFill>
          <a:blip r:embed="rId4"/>
          <a:srcRect/>
          <a:stretch/>
        </p:blipFill>
        <p:spPr>
          <a:xfrm>
            <a:off x="6721458" y="3751944"/>
            <a:ext cx="1248019" cy="927099"/>
          </a:xfrm>
          <a:prstGeom prst="rect">
            <a:avLst/>
          </a:prstGeom>
        </p:spPr>
      </p:pic>
      <p:sp>
        <p:nvSpPr>
          <p:cNvPr id="37" name="Title 1">
            <a:extLst>
              <a:ext uri="{FF2B5EF4-FFF2-40B4-BE49-F238E27FC236}">
                <a16:creationId xmlns:a16="http://schemas.microsoft.com/office/drawing/2014/main" id="{4BF3CA82-06E9-A653-1BF0-D638F7C0A71A}"/>
              </a:ext>
            </a:extLst>
          </p:cNvPr>
          <p:cNvSpPr txBox="1">
            <a:spLocks/>
          </p:cNvSpPr>
          <p:nvPr userDrawn="1"/>
        </p:nvSpPr>
        <p:spPr>
          <a:xfrm>
            <a:off x="7049016" y="4139855"/>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7</a:t>
            </a:r>
            <a:endParaRPr lang="en-US" sz="2800" dirty="0"/>
          </a:p>
        </p:txBody>
      </p:sp>
      <p:pic>
        <p:nvPicPr>
          <p:cNvPr id="38" name="Google Shape;57;p37">
            <a:extLst>
              <a:ext uri="{FF2B5EF4-FFF2-40B4-BE49-F238E27FC236}">
                <a16:creationId xmlns:a16="http://schemas.microsoft.com/office/drawing/2014/main" id="{622906BE-6136-EAC4-3512-F573E665AD02}"/>
              </a:ext>
            </a:extLst>
          </p:cNvPr>
          <p:cNvPicPr preferRelativeResize="0"/>
          <p:nvPr userDrawn="1"/>
        </p:nvPicPr>
        <p:blipFill rotWithShape="1">
          <a:blip r:embed="rId5">
            <a:alphaModFix/>
          </a:blip>
          <a:srcRect/>
          <a:stretch/>
        </p:blipFill>
        <p:spPr>
          <a:xfrm>
            <a:off x="222431" y="228198"/>
            <a:ext cx="11454693" cy="544625"/>
          </a:xfrm>
          <a:prstGeom prst="rect">
            <a:avLst/>
          </a:prstGeom>
          <a:noFill/>
          <a:ln>
            <a:noFill/>
          </a:ln>
        </p:spPr>
      </p:pic>
      <p:sp>
        <p:nvSpPr>
          <p:cNvPr id="44" name="Google Shape;58;p37">
            <a:extLst>
              <a:ext uri="{FF2B5EF4-FFF2-40B4-BE49-F238E27FC236}">
                <a16:creationId xmlns:a16="http://schemas.microsoft.com/office/drawing/2014/main" id="{DF38AEF4-6077-2C04-7BE5-9D19C21E6FDD}"/>
              </a:ext>
            </a:extLst>
          </p:cNvPr>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Tree>
    <p:extLst>
      <p:ext uri="{BB962C8B-B14F-4D97-AF65-F5344CB8AC3E}">
        <p14:creationId xmlns:p14="http://schemas.microsoft.com/office/powerpoint/2010/main" val="64679258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rtlCol="0" anchor="b"/>
          <a:lstStyle>
            <a:lvl1pPr algn="l">
              <a:defRPr sz="6000">
                <a:solidFill>
                  <a:srgbClr val="FF826A"/>
                </a:solidFill>
              </a:defRPr>
            </a:lvl1pPr>
          </a:lstStyle>
          <a:p>
            <a:pPr rtl="0"/>
            <a:r>
              <a:rPr lang="ga-ie"/>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rtlCol="0">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ga-ie"/>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83032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65" r:id="rId6"/>
    <p:sldLayoutId id="2147483666" r:id="rId7"/>
    <p:sldLayoutId id="214748371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ga-ie"/>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A32817D-B2C5-FE42-AD20-3D309ABCC58A}" type="datetimeFigureOut">
              <a:rPr lang="en-US" smtClean="0"/>
              <a:t>8/31/2024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32889573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ga-ie"/>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A32817D-B2C5-FE42-AD20-3D309ABCC58A}" type="datetimeFigureOut">
              <a:rPr lang="en-US" smtClean="0"/>
              <a:t>8/31/2024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74743188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26.png"/><Relationship Id="rId5" Type="http://schemas.openxmlformats.org/officeDocument/2006/relationships/image" Target="../media/image46.sv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image" Target="../media/image26.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hyperlink" Target="https://www.susi.ie/" TargetMode="External"/><Relationship Id="rId3" Type="http://schemas.openxmlformats.org/officeDocument/2006/relationships/image" Target="../media/image15.png"/><Relationship Id="rId7" Type="http://schemas.openxmlformats.org/officeDocument/2006/relationships/hyperlink" Target="https://careersportal.ie/parents/options.php?ed_sub_cat_id=450&amp;menu_parent_id=3022&amp;parent=3022" TargetMode="External"/><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www.iua.ie/ourwork/access/1916-bursary/" TargetMode="External"/><Relationship Id="rId11" Type="http://schemas.openxmlformats.org/officeDocument/2006/relationships/image" Target="../media/image35.png"/><Relationship Id="rId5" Type="http://schemas.openxmlformats.org/officeDocument/2006/relationships/hyperlink" Target="https://accesscollege.ie/dare/" TargetMode="External"/><Relationship Id="rId10" Type="http://schemas.openxmlformats.org/officeDocument/2006/relationships/image" Target="../media/image33.png"/><Relationship Id="rId4" Type="http://schemas.openxmlformats.org/officeDocument/2006/relationships/hyperlink" Target="https://accesscollege.ie/hear/" TargetMode="Externa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4.jpeg"/><Relationship Id="rId2" Type="http://schemas.openxmlformats.org/officeDocument/2006/relationships/slideLayout" Target="../slideLayouts/slideLayout23.xml"/><Relationship Id="rId1" Type="http://schemas.openxmlformats.org/officeDocument/2006/relationships/video" Target="https://www.youtube.com/embed/enVo_BfZkL4?start=58&amp;feature=oembed" TargetMode="External"/><Relationship Id="rId6" Type="http://schemas.openxmlformats.org/officeDocument/2006/relationships/hyperlink" Target="https://www.youtube.com/watch?v=enVo_BfZkL4&amp;t=58s" TargetMode="External"/><Relationship Id="rId5" Type="http://schemas.openxmlformats.org/officeDocument/2006/relationships/image" Target="../media/image3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ga-ie"/>
              <a:t>Conairí</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E1C6F3"/>
              </a:buClr>
              <a:buSzPts val="2800"/>
              <a:buNone/>
            </a:pPr>
            <a:r>
              <a:rPr lang="ga-ie"/>
              <a:t>An tríú bliain</a:t>
            </a:r>
          </a:p>
          <a:p>
            <a:pPr marL="0" lvl="0" indent="0" algn="l" rtl="0">
              <a:lnSpc>
                <a:spcPct val="90000"/>
              </a:lnSpc>
              <a:spcBef>
                <a:spcPts val="0"/>
              </a:spcBef>
              <a:spcAft>
                <a:spcPts val="0"/>
              </a:spcAft>
              <a:buClr>
                <a:srgbClr val="E1C6F3"/>
              </a:buClr>
              <a:buSzPts val="2800"/>
              <a:buNone/>
            </a:pPr>
            <a:r>
              <a:rPr lang="ga-ie"/>
              <a:t>Aonad 2: Riachtanais agus Bealaí</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1590-D469-F88D-3B3D-5B44F5471F73}"/>
              </a:ext>
            </a:extLst>
          </p:cNvPr>
          <p:cNvSpPr>
            <a:spLocks noGrp="1"/>
          </p:cNvSpPr>
          <p:nvPr>
            <p:ph type="title"/>
          </p:nvPr>
        </p:nvSpPr>
        <p:spPr>
          <a:xfrm>
            <a:off x="346762" y="423304"/>
            <a:ext cx="8441724" cy="352983"/>
          </a:xfrm>
        </p:spPr>
        <p:txBody>
          <a:bodyPr rtlCol="0">
            <a:normAutofit fontScale="90000"/>
          </a:bodyPr>
          <a:lstStyle/>
          <a:p>
            <a:pPr marL="0" marR="0" lvl="0" indent="0" defTabSz="914400" rtl="0" eaLnBrk="1" fontAlgn="auto" latinLnBrk="0" hangingPunct="1">
              <a:lnSpc>
                <a:spcPct val="90000"/>
              </a:lnSpc>
              <a:spcBef>
                <a:spcPts val="0"/>
              </a:spcBef>
              <a:spcAft>
                <a:spcPts val="0"/>
              </a:spcAft>
              <a:tabLst/>
              <a:defRPr/>
            </a:pPr>
            <a:r>
              <a:rPr lang="ga-ie" sz="2000" b="1" i="0" u="none" strike="noStrike" kern="0" cap="none" spc="0" normalizeH="0" noProof="0">
                <a:ln>
                  <a:noFill/>
                </a:ln>
                <a:solidFill>
                  <a:srgbClr val="FFFFFF"/>
                </a:solidFill>
                <a:effectLst/>
                <a:uLnTx/>
                <a:uFillTx/>
                <a:latin typeface="Arial"/>
                <a:cs typeface="Arial"/>
                <a:sym typeface="Arial"/>
              </a:rPr>
              <a:t>Aonad 2, Gníomhaíocht </a:t>
            </a:r>
            <a:r>
              <a:rPr lang="ga-ie" sz="2000">
                <a:solidFill>
                  <a:srgbClr val="FFFFFF"/>
                </a:solidFill>
              </a:rPr>
              <a:t>3:</a:t>
            </a:r>
            <a:br>
              <a:rPr kumimoji="0" lang="en-IE" sz="1800" b="1" i="0" u="none" strike="noStrike" kern="0" cap="none" spc="0" normalizeH="0" baseline="0" noProof="0" dirty="0">
                <a:ln>
                  <a:noFill/>
                </a:ln>
                <a:solidFill>
                  <a:srgbClr val="FFFFFF"/>
                </a:solidFill>
                <a:effectLst/>
                <a:uLnTx/>
                <a:uFillTx/>
                <a:latin typeface="Arial"/>
                <a:cs typeface="Arial"/>
                <a:sym typeface="Arial"/>
              </a:rPr>
            </a:br>
            <a:endParaRPr lang="en-US" dirty="0"/>
          </a:p>
        </p:txBody>
      </p:sp>
      <p:sp>
        <p:nvSpPr>
          <p:cNvPr id="3" name="Content Placeholder 2">
            <a:extLst>
              <a:ext uri="{FF2B5EF4-FFF2-40B4-BE49-F238E27FC236}">
                <a16:creationId xmlns:a16="http://schemas.microsoft.com/office/drawing/2014/main" id="{64D0F636-F8AD-68D1-199D-C03A6F5D3DE9}"/>
              </a:ext>
            </a:extLst>
          </p:cNvPr>
          <p:cNvSpPr>
            <a:spLocks noGrp="1"/>
          </p:cNvSpPr>
          <p:nvPr>
            <p:ph idx="4294967295"/>
          </p:nvPr>
        </p:nvSpPr>
        <p:spPr>
          <a:xfrm>
            <a:off x="644308" y="2210122"/>
            <a:ext cx="1990237" cy="830233"/>
          </a:xfrm>
        </p:spPr>
        <p:txBody>
          <a:bodyPr rtlCol="0">
            <a:noAutofit/>
          </a:bodyPr>
          <a:lstStyle/>
          <a:p>
            <a:pPr marL="0" indent="0" algn="ctr" rtl="0">
              <a:buNone/>
            </a:pPr>
            <a:r>
              <a:rPr lang="ga-ie" sz="1800" kern="100" dirty="0">
                <a:effectLst/>
                <a:latin typeface="Aptos" panose="020B0004020202020204" pitchFamily="34" charset="0"/>
                <a:ea typeface="Aptos" panose="020B0004020202020204" pitchFamily="34" charset="0"/>
                <a:cs typeface="Arial" panose="020B0604020202020204" pitchFamily="34" charset="0"/>
              </a:rPr>
              <a:t>Leigheas tréidlia: ar a laghad H5 sa Cheimic</a:t>
            </a:r>
            <a:endParaRPr lang="en-US" sz="1800" dirty="0"/>
          </a:p>
        </p:txBody>
      </p:sp>
      <p:sp>
        <p:nvSpPr>
          <p:cNvPr id="4" name="Content Placeholder 3">
            <a:extLst>
              <a:ext uri="{FF2B5EF4-FFF2-40B4-BE49-F238E27FC236}">
                <a16:creationId xmlns:a16="http://schemas.microsoft.com/office/drawing/2014/main" id="{ADD5075A-ACBA-77F0-291D-4DB6DB7D2AEE}"/>
              </a:ext>
            </a:extLst>
          </p:cNvPr>
          <p:cNvSpPr>
            <a:spLocks noGrp="1"/>
          </p:cNvSpPr>
          <p:nvPr>
            <p:ph idx="4294967295"/>
          </p:nvPr>
        </p:nvSpPr>
        <p:spPr>
          <a:xfrm>
            <a:off x="3227468" y="2210122"/>
            <a:ext cx="2308937" cy="352983"/>
          </a:xfrm>
        </p:spPr>
        <p:txBody>
          <a:bodyPr rtlCol="0">
            <a:noAutofit/>
          </a:bodyPr>
          <a:lstStyle/>
          <a:p>
            <a:pPr marL="0" indent="0" algn="ctr" rtl="0">
              <a:buNone/>
            </a:pPr>
            <a:r>
              <a:rPr lang="ga-ie" sz="1400" dirty="0">
                <a:solidFill>
                  <a:schemeClr val="bg1"/>
                </a:solidFill>
              </a:rPr>
              <a:t>Leigheas: Scrúdú Thástáil Iontrála na nGairmeacha Sláinte (tástáil faisnéise) &amp; ar a laghad 480 pointe san Ardteistiméireacht</a:t>
            </a:r>
          </a:p>
        </p:txBody>
      </p:sp>
      <p:sp>
        <p:nvSpPr>
          <p:cNvPr id="5" name="Content Placeholder 4">
            <a:extLst>
              <a:ext uri="{FF2B5EF4-FFF2-40B4-BE49-F238E27FC236}">
                <a16:creationId xmlns:a16="http://schemas.microsoft.com/office/drawing/2014/main" id="{3FB2D062-A814-5FBF-496E-7143A761DC14}"/>
              </a:ext>
            </a:extLst>
          </p:cNvPr>
          <p:cNvSpPr>
            <a:spLocks noGrp="1"/>
          </p:cNvSpPr>
          <p:nvPr>
            <p:ph idx="4294967295"/>
          </p:nvPr>
        </p:nvSpPr>
        <p:spPr>
          <a:xfrm>
            <a:off x="6194782" y="2210121"/>
            <a:ext cx="1990237" cy="352983"/>
          </a:xfrm>
        </p:spPr>
        <p:txBody>
          <a:bodyPr rtlCol="0">
            <a:noAutofit/>
          </a:bodyPr>
          <a:lstStyle/>
          <a:p>
            <a:pPr marL="0" indent="0" algn="ctr" rtl="0">
              <a:buNone/>
            </a:pPr>
            <a:r>
              <a:rPr lang="ga-ie" sz="1800" dirty="0">
                <a:solidFill>
                  <a:schemeClr val="bg1"/>
                </a:solidFill>
              </a:rPr>
              <a:t>Dlí agus Fraincis: ar a laghad H3 sa Fhraincis</a:t>
            </a:r>
          </a:p>
        </p:txBody>
      </p:sp>
      <p:sp>
        <p:nvSpPr>
          <p:cNvPr id="6" name="Content Placeholder 5">
            <a:extLst>
              <a:ext uri="{FF2B5EF4-FFF2-40B4-BE49-F238E27FC236}">
                <a16:creationId xmlns:a16="http://schemas.microsoft.com/office/drawing/2014/main" id="{B43A9E71-49B0-931E-5A6C-01A33ACAECD2}"/>
              </a:ext>
            </a:extLst>
          </p:cNvPr>
          <p:cNvSpPr>
            <a:spLocks noGrp="1"/>
          </p:cNvSpPr>
          <p:nvPr>
            <p:ph idx="4294967295"/>
          </p:nvPr>
        </p:nvSpPr>
        <p:spPr>
          <a:xfrm>
            <a:off x="9000253" y="2246382"/>
            <a:ext cx="1990237" cy="352983"/>
          </a:xfrm>
        </p:spPr>
        <p:txBody>
          <a:bodyPr rtlCol="0">
            <a:noAutofit/>
          </a:bodyPr>
          <a:lstStyle/>
          <a:p>
            <a:pPr marL="0" indent="0" algn="ctr" rtl="0">
              <a:buNone/>
            </a:pPr>
            <a:r>
              <a:rPr lang="ga-ie" sz="2000" dirty="0">
                <a:solidFill>
                  <a:schemeClr val="bg1"/>
                </a:solidFill>
              </a:rPr>
              <a:t>Innealtóireacht: ar a laghad H4 sa Mhatamaitic</a:t>
            </a:r>
          </a:p>
        </p:txBody>
      </p:sp>
      <p:sp>
        <p:nvSpPr>
          <p:cNvPr id="7" name="Content Placeholder 5">
            <a:extLst>
              <a:ext uri="{FF2B5EF4-FFF2-40B4-BE49-F238E27FC236}">
                <a16:creationId xmlns:a16="http://schemas.microsoft.com/office/drawing/2014/main" id="{C7CB3669-DCDC-D405-8078-E613E59A7517}"/>
              </a:ext>
            </a:extLst>
          </p:cNvPr>
          <p:cNvSpPr txBox="1">
            <a:spLocks/>
          </p:cNvSpPr>
          <p:nvPr/>
        </p:nvSpPr>
        <p:spPr>
          <a:xfrm>
            <a:off x="644308" y="4714879"/>
            <a:ext cx="1990237" cy="71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Tx/>
              <a:buFont typeface="Arial" panose="020B0604020202020204" pitchFamily="34" charset="0"/>
              <a:buNone/>
            </a:pPr>
            <a:r>
              <a:rPr lang="ga-ie" sz="2000" dirty="0">
                <a:solidFill>
                  <a:schemeClr val="bg1"/>
                </a:solidFill>
              </a:rPr>
              <a:t>Múinteoireacht Bhunscoile</a:t>
            </a:r>
          </a:p>
        </p:txBody>
      </p:sp>
      <p:sp>
        <p:nvSpPr>
          <p:cNvPr id="8" name="Content Placeholder 5">
            <a:extLst>
              <a:ext uri="{FF2B5EF4-FFF2-40B4-BE49-F238E27FC236}">
                <a16:creationId xmlns:a16="http://schemas.microsoft.com/office/drawing/2014/main" id="{23400839-1E5E-0868-CAD0-6112DDDCFC7E}"/>
              </a:ext>
            </a:extLst>
          </p:cNvPr>
          <p:cNvSpPr txBox="1">
            <a:spLocks/>
          </p:cNvSpPr>
          <p:nvPr/>
        </p:nvSpPr>
        <p:spPr>
          <a:xfrm>
            <a:off x="3392629" y="4843464"/>
            <a:ext cx="2143776" cy="71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Tx/>
              <a:buFont typeface="Arial" panose="020B0604020202020204" pitchFamily="34" charset="0"/>
              <a:buNone/>
            </a:pPr>
            <a:r>
              <a:rPr lang="ga-ie" sz="2000" dirty="0">
                <a:solidFill>
                  <a:schemeClr val="bg1"/>
                </a:solidFill>
              </a:rPr>
              <a:t>?</a:t>
            </a:r>
          </a:p>
        </p:txBody>
      </p:sp>
      <p:grpSp>
        <p:nvGrpSpPr>
          <p:cNvPr id="19" name="Group 18">
            <a:extLst>
              <a:ext uri="{FF2B5EF4-FFF2-40B4-BE49-F238E27FC236}">
                <a16:creationId xmlns:a16="http://schemas.microsoft.com/office/drawing/2014/main" id="{D8AA4B16-20CD-959C-2E7E-9880EA2821F4}"/>
              </a:ext>
            </a:extLst>
          </p:cNvPr>
          <p:cNvGrpSpPr/>
          <p:nvPr/>
        </p:nvGrpSpPr>
        <p:grpSpPr>
          <a:xfrm>
            <a:off x="11118667" y="203552"/>
            <a:ext cx="1068747" cy="2359552"/>
            <a:chOff x="11118667" y="203552"/>
            <a:chExt cx="1068747" cy="2359552"/>
          </a:xfrm>
        </p:grpSpPr>
        <p:pic>
          <p:nvPicPr>
            <p:cNvPr id="14" name="Google Shape;425;p21" descr="Shape, square&#10;&#10;Description automatically generated">
              <a:extLst>
                <a:ext uri="{FF2B5EF4-FFF2-40B4-BE49-F238E27FC236}">
                  <a16:creationId xmlns:a16="http://schemas.microsoft.com/office/drawing/2014/main" id="{6B6006FC-3CC6-DD52-99BB-408FCEB0A98F}"/>
                </a:ext>
              </a:extLst>
            </p:cNvPr>
            <p:cNvPicPr preferRelativeResize="0"/>
            <p:nvPr/>
          </p:nvPicPr>
          <p:blipFill rotWithShape="1">
            <a:blip r:embed="rId3">
              <a:alphaModFix/>
            </a:blip>
            <a:srcRect/>
            <a:stretch/>
          </p:blipFill>
          <p:spPr>
            <a:xfrm rot="16200000">
              <a:off x="10529157" y="918068"/>
              <a:ext cx="2186265" cy="823346"/>
            </a:xfrm>
            <a:prstGeom prst="rect">
              <a:avLst/>
            </a:prstGeom>
            <a:noFill/>
            <a:ln>
              <a:noFill/>
            </a:ln>
          </p:spPr>
        </p:pic>
        <p:pic>
          <p:nvPicPr>
            <p:cNvPr id="15" name="Google Shape;330;p19" descr="A picture containing text&#10;&#10;Description automatically generated">
              <a:extLst>
                <a:ext uri="{FF2B5EF4-FFF2-40B4-BE49-F238E27FC236}">
                  <a16:creationId xmlns:a16="http://schemas.microsoft.com/office/drawing/2014/main" id="{1D433B70-B21A-5859-AFA8-131E2CF0CA9A}"/>
                </a:ext>
              </a:extLst>
            </p:cNvPr>
            <p:cNvPicPr preferRelativeResize="0"/>
            <p:nvPr/>
          </p:nvPicPr>
          <p:blipFill rotWithShape="1">
            <a:blip r:embed="rId4">
              <a:alphaModFix/>
            </a:blip>
            <a:srcRect/>
            <a:stretch/>
          </p:blipFill>
          <p:spPr>
            <a:xfrm>
              <a:off x="11118667" y="879708"/>
              <a:ext cx="1007241" cy="1007241"/>
            </a:xfrm>
            <a:prstGeom prst="rect">
              <a:avLst/>
            </a:prstGeom>
            <a:noFill/>
            <a:ln>
              <a:noFill/>
            </a:ln>
          </p:spPr>
        </p:pic>
        <p:pic>
          <p:nvPicPr>
            <p:cNvPr id="17" name="Picture 16" descr="Icon&#10;&#10;Description automatically generated">
              <a:extLst>
                <a:ext uri="{FF2B5EF4-FFF2-40B4-BE49-F238E27FC236}">
                  <a16:creationId xmlns:a16="http://schemas.microsoft.com/office/drawing/2014/main" id="{CAC270EB-5D01-7CC4-7128-1F1B76C1230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80173" y="1555863"/>
              <a:ext cx="1007241" cy="1007241"/>
            </a:xfrm>
            <a:prstGeom prst="rect">
              <a:avLst/>
            </a:prstGeom>
          </p:spPr>
        </p:pic>
        <p:pic>
          <p:nvPicPr>
            <p:cNvPr id="18" name="Picture 17" descr="Icon&#10;&#10;Description automatically generated">
              <a:extLst>
                <a:ext uri="{FF2B5EF4-FFF2-40B4-BE49-F238E27FC236}">
                  <a16:creationId xmlns:a16="http://schemas.microsoft.com/office/drawing/2014/main" id="{5BE2E020-4C78-CBD3-F556-AA81B32D323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118667" y="203552"/>
              <a:ext cx="1007241" cy="1007241"/>
            </a:xfrm>
            <a:prstGeom prst="rect">
              <a:avLst/>
            </a:prstGeom>
          </p:spPr>
        </p:pic>
      </p:grpSp>
      <p:sp>
        <p:nvSpPr>
          <p:cNvPr id="11" name="Content Placeholder 5">
            <a:extLst>
              <a:ext uri="{FF2B5EF4-FFF2-40B4-BE49-F238E27FC236}">
                <a16:creationId xmlns:a16="http://schemas.microsoft.com/office/drawing/2014/main" id="{ABABECE0-7D92-6E1F-D999-A6CC47F62FFB}"/>
              </a:ext>
            </a:extLst>
          </p:cNvPr>
          <p:cNvSpPr txBox="1">
            <a:spLocks/>
          </p:cNvSpPr>
          <p:nvPr/>
        </p:nvSpPr>
        <p:spPr>
          <a:xfrm>
            <a:off x="6294489" y="4843464"/>
            <a:ext cx="2143776" cy="71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Tx/>
              <a:buFont typeface="Arial" panose="020B0604020202020204" pitchFamily="34" charset="0"/>
              <a:buNone/>
            </a:pPr>
            <a:r>
              <a:rPr lang="ga-ie" sz="2000" dirty="0">
                <a:solidFill>
                  <a:schemeClr val="bg1"/>
                </a:solidFill>
              </a:rPr>
              <a:t>?</a:t>
            </a:r>
          </a:p>
        </p:txBody>
      </p:sp>
      <p:sp>
        <p:nvSpPr>
          <p:cNvPr id="12" name="Content Placeholder 5">
            <a:extLst>
              <a:ext uri="{FF2B5EF4-FFF2-40B4-BE49-F238E27FC236}">
                <a16:creationId xmlns:a16="http://schemas.microsoft.com/office/drawing/2014/main" id="{4D838F73-93FB-B3A7-6823-D17DFFCD7B2F}"/>
              </a:ext>
            </a:extLst>
          </p:cNvPr>
          <p:cNvSpPr txBox="1">
            <a:spLocks/>
          </p:cNvSpPr>
          <p:nvPr/>
        </p:nvSpPr>
        <p:spPr>
          <a:xfrm>
            <a:off x="9145729" y="4843464"/>
            <a:ext cx="2143776" cy="71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Tx/>
              <a:buFont typeface="Arial" panose="020B0604020202020204" pitchFamily="34" charset="0"/>
              <a:buNone/>
            </a:pPr>
            <a:r>
              <a:rPr lang="ga-ie" sz="2000" dirty="0">
                <a:solidFill>
                  <a:schemeClr val="bg1"/>
                </a:solidFill>
              </a:rPr>
              <a:t>?</a:t>
            </a:r>
          </a:p>
        </p:txBody>
      </p:sp>
    </p:spTree>
    <p:extLst>
      <p:ext uri="{BB962C8B-B14F-4D97-AF65-F5344CB8AC3E}">
        <p14:creationId xmlns:p14="http://schemas.microsoft.com/office/powerpoint/2010/main" val="61256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80ADC02-1F16-8563-AEDC-6B3EC9014447}"/>
              </a:ext>
            </a:extLst>
          </p:cNvPr>
          <p:cNvPicPr>
            <a:picLocks noChangeAspect="1"/>
          </p:cNvPicPr>
          <p:nvPr/>
        </p:nvPicPr>
        <p:blipFill>
          <a:blip r:embed="rId3"/>
          <a:stretch>
            <a:fillRect/>
          </a:stretch>
        </p:blipFill>
        <p:spPr>
          <a:xfrm>
            <a:off x="223963" y="224062"/>
            <a:ext cx="11444699" cy="535473"/>
          </a:xfrm>
          <a:prstGeom prst="rect">
            <a:avLst/>
          </a:prstGeom>
        </p:spPr>
      </p:pic>
      <p:sp>
        <p:nvSpPr>
          <p:cNvPr id="6" name="Google Shape;196;p7">
            <a:extLst>
              <a:ext uri="{FF2B5EF4-FFF2-40B4-BE49-F238E27FC236}">
                <a16:creationId xmlns:a16="http://schemas.microsoft.com/office/drawing/2014/main" id="{873CE5A1-6286-B149-F9BC-9A6CD3A356BA}"/>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rgbClr val="FFFFFF"/>
                </a:solidFill>
                <a:effectLst/>
                <a:uLnTx/>
                <a:uFillTx/>
                <a:latin typeface="Arial"/>
                <a:cs typeface="Arial"/>
                <a:sym typeface="Arial"/>
              </a:rPr>
              <a:t>Aonad 2, Gníomhaíocht 4</a:t>
            </a:r>
          </a:p>
        </p:txBody>
      </p:sp>
      <p:pic>
        <p:nvPicPr>
          <p:cNvPr id="7" name="Graphic 6" descr="Questions outline">
            <a:extLst>
              <a:ext uri="{FF2B5EF4-FFF2-40B4-BE49-F238E27FC236}">
                <a16:creationId xmlns:a16="http://schemas.microsoft.com/office/drawing/2014/main" id="{A3538F90-E94F-549C-BC58-F6E3E22F0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331" y="1677674"/>
            <a:ext cx="4271962" cy="4271962"/>
          </a:xfrm>
          <a:prstGeom prst="rect">
            <a:avLst/>
          </a:prstGeom>
        </p:spPr>
      </p:pic>
      <p:grpSp>
        <p:nvGrpSpPr>
          <p:cNvPr id="13" name="Group 12">
            <a:extLst>
              <a:ext uri="{FF2B5EF4-FFF2-40B4-BE49-F238E27FC236}">
                <a16:creationId xmlns:a16="http://schemas.microsoft.com/office/drawing/2014/main" id="{03BA0197-8E46-A664-A06A-20DF27D09A0C}"/>
              </a:ext>
            </a:extLst>
          </p:cNvPr>
          <p:cNvGrpSpPr/>
          <p:nvPr/>
        </p:nvGrpSpPr>
        <p:grpSpPr>
          <a:xfrm>
            <a:off x="10747785" y="948156"/>
            <a:ext cx="1007241" cy="1007241"/>
            <a:chOff x="11076398" y="1848269"/>
            <a:chExt cx="1007241" cy="1007241"/>
          </a:xfrm>
        </p:grpSpPr>
        <p:pic>
          <p:nvPicPr>
            <p:cNvPr id="5" name="Google Shape;425;p21" descr="Shape, square&#10;&#10;Description automatically generated">
              <a:extLst>
                <a:ext uri="{FF2B5EF4-FFF2-40B4-BE49-F238E27FC236}">
                  <a16:creationId xmlns:a16="http://schemas.microsoft.com/office/drawing/2014/main" id="{51056002-6AC5-A790-1ED4-0EE1850F8A40}"/>
                </a:ext>
              </a:extLst>
            </p:cNvPr>
            <p:cNvPicPr preferRelativeResize="0"/>
            <p:nvPr/>
          </p:nvPicPr>
          <p:blipFill rotWithShape="1">
            <a:blip r:embed="rId6">
              <a:alphaModFix/>
            </a:blip>
            <a:srcRect/>
            <a:stretch/>
          </p:blipFill>
          <p:spPr>
            <a:xfrm rot="16200000">
              <a:off x="11125436" y="1923031"/>
              <a:ext cx="909165" cy="823346"/>
            </a:xfrm>
            <a:prstGeom prst="rect">
              <a:avLst/>
            </a:prstGeom>
            <a:noFill/>
            <a:ln>
              <a:noFill/>
            </a:ln>
          </p:spPr>
        </p:pic>
        <p:pic>
          <p:nvPicPr>
            <p:cNvPr id="9" name="Google Shape;330;p19" descr="A picture containing text&#10;&#10;Description automatically generated">
              <a:extLst>
                <a:ext uri="{FF2B5EF4-FFF2-40B4-BE49-F238E27FC236}">
                  <a16:creationId xmlns:a16="http://schemas.microsoft.com/office/drawing/2014/main" id="{852A6B6B-A1B9-DF5A-098B-C4FF0155B1B9}"/>
                </a:ext>
              </a:extLst>
            </p:cNvPr>
            <p:cNvPicPr preferRelativeResize="0"/>
            <p:nvPr/>
          </p:nvPicPr>
          <p:blipFill rotWithShape="1">
            <a:blip r:embed="rId7">
              <a:alphaModFix/>
            </a:blip>
            <a:srcRect/>
            <a:stretch/>
          </p:blipFill>
          <p:spPr>
            <a:xfrm>
              <a:off x="11076398" y="1848269"/>
              <a:ext cx="1007241" cy="1007241"/>
            </a:xfrm>
            <a:prstGeom prst="rect">
              <a:avLst/>
            </a:prstGeom>
            <a:noFill/>
            <a:ln>
              <a:noFill/>
            </a:ln>
          </p:spPr>
        </p:pic>
      </p:grpSp>
    </p:spTree>
    <p:extLst>
      <p:ext uri="{BB962C8B-B14F-4D97-AF65-F5344CB8AC3E}">
        <p14:creationId xmlns:p14="http://schemas.microsoft.com/office/powerpoint/2010/main" val="137268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4</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754937"/>
            <a:ext cx="11302313" cy="4829784"/>
          </a:xfrm>
          <a:custGeom>
            <a:avLst/>
            <a:gdLst>
              <a:gd name="connsiteX0" fmla="*/ 0 w 11302313"/>
              <a:gd name="connsiteY0" fmla="*/ 0 h 4829784"/>
              <a:gd name="connsiteX1" fmla="*/ 438796 w 11302313"/>
              <a:gd name="connsiteY1" fmla="*/ 0 h 4829784"/>
              <a:gd name="connsiteX2" fmla="*/ 764568 w 11302313"/>
              <a:gd name="connsiteY2" fmla="*/ 0 h 4829784"/>
              <a:gd name="connsiteX3" fmla="*/ 1542433 w 11302313"/>
              <a:gd name="connsiteY3" fmla="*/ 0 h 4829784"/>
              <a:gd name="connsiteX4" fmla="*/ 2094252 w 11302313"/>
              <a:gd name="connsiteY4" fmla="*/ 0 h 4829784"/>
              <a:gd name="connsiteX5" fmla="*/ 2533048 w 11302313"/>
              <a:gd name="connsiteY5" fmla="*/ 0 h 4829784"/>
              <a:gd name="connsiteX6" fmla="*/ 3423936 w 11302313"/>
              <a:gd name="connsiteY6" fmla="*/ 0 h 4829784"/>
              <a:gd name="connsiteX7" fmla="*/ 4314824 w 11302313"/>
              <a:gd name="connsiteY7" fmla="*/ 0 h 4829784"/>
              <a:gd name="connsiteX8" fmla="*/ 4753620 w 11302313"/>
              <a:gd name="connsiteY8" fmla="*/ 0 h 4829784"/>
              <a:gd name="connsiteX9" fmla="*/ 5418462 w 11302313"/>
              <a:gd name="connsiteY9" fmla="*/ 0 h 4829784"/>
              <a:gd name="connsiteX10" fmla="*/ 5970281 w 11302313"/>
              <a:gd name="connsiteY10" fmla="*/ 0 h 4829784"/>
              <a:gd name="connsiteX11" fmla="*/ 6635123 w 11302313"/>
              <a:gd name="connsiteY11" fmla="*/ 0 h 4829784"/>
              <a:gd name="connsiteX12" fmla="*/ 7186941 w 11302313"/>
              <a:gd name="connsiteY12" fmla="*/ 0 h 4829784"/>
              <a:gd name="connsiteX13" fmla="*/ 8077830 w 11302313"/>
              <a:gd name="connsiteY13" fmla="*/ 0 h 4829784"/>
              <a:gd name="connsiteX14" fmla="*/ 8968718 w 11302313"/>
              <a:gd name="connsiteY14" fmla="*/ 0 h 4829784"/>
              <a:gd name="connsiteX15" fmla="*/ 9746583 w 11302313"/>
              <a:gd name="connsiteY15" fmla="*/ 0 h 4829784"/>
              <a:gd name="connsiteX16" fmla="*/ 10298402 w 11302313"/>
              <a:gd name="connsiteY16" fmla="*/ 0 h 4829784"/>
              <a:gd name="connsiteX17" fmla="*/ 11302313 w 11302313"/>
              <a:gd name="connsiteY17" fmla="*/ 0 h 4829784"/>
              <a:gd name="connsiteX18" fmla="*/ 11302313 w 11302313"/>
              <a:gd name="connsiteY18" fmla="*/ 545076 h 4829784"/>
              <a:gd name="connsiteX19" fmla="*/ 11302313 w 11302313"/>
              <a:gd name="connsiteY19" fmla="*/ 1138449 h 4829784"/>
              <a:gd name="connsiteX20" fmla="*/ 11302313 w 11302313"/>
              <a:gd name="connsiteY20" fmla="*/ 1683525 h 4829784"/>
              <a:gd name="connsiteX21" fmla="*/ 11302313 w 11302313"/>
              <a:gd name="connsiteY21" fmla="*/ 2421792 h 4829784"/>
              <a:gd name="connsiteX22" fmla="*/ 11302313 w 11302313"/>
              <a:gd name="connsiteY22" fmla="*/ 3015165 h 4829784"/>
              <a:gd name="connsiteX23" fmla="*/ 11302313 w 11302313"/>
              <a:gd name="connsiteY23" fmla="*/ 3753432 h 4829784"/>
              <a:gd name="connsiteX24" fmla="*/ 11302313 w 11302313"/>
              <a:gd name="connsiteY24" fmla="*/ 4829784 h 4829784"/>
              <a:gd name="connsiteX25" fmla="*/ 10637471 w 11302313"/>
              <a:gd name="connsiteY25" fmla="*/ 4829784 h 4829784"/>
              <a:gd name="connsiteX26" fmla="*/ 9859606 w 11302313"/>
              <a:gd name="connsiteY26" fmla="*/ 4829784 h 4829784"/>
              <a:gd name="connsiteX27" fmla="*/ 9533833 w 11302313"/>
              <a:gd name="connsiteY27" fmla="*/ 4829784 h 4829784"/>
              <a:gd name="connsiteX28" fmla="*/ 8868991 w 11302313"/>
              <a:gd name="connsiteY28" fmla="*/ 4829784 h 4829784"/>
              <a:gd name="connsiteX29" fmla="*/ 8543219 w 11302313"/>
              <a:gd name="connsiteY29" fmla="*/ 4829784 h 4829784"/>
              <a:gd name="connsiteX30" fmla="*/ 7878377 w 11302313"/>
              <a:gd name="connsiteY30" fmla="*/ 4829784 h 4829784"/>
              <a:gd name="connsiteX31" fmla="*/ 7326558 w 11302313"/>
              <a:gd name="connsiteY31" fmla="*/ 4829784 h 4829784"/>
              <a:gd name="connsiteX32" fmla="*/ 6435670 w 11302313"/>
              <a:gd name="connsiteY32" fmla="*/ 4829784 h 4829784"/>
              <a:gd name="connsiteX33" fmla="*/ 6109897 w 11302313"/>
              <a:gd name="connsiteY33" fmla="*/ 4829784 h 4829784"/>
              <a:gd name="connsiteX34" fmla="*/ 5445055 w 11302313"/>
              <a:gd name="connsiteY34" fmla="*/ 4829784 h 4829784"/>
              <a:gd name="connsiteX35" fmla="*/ 5006260 w 11302313"/>
              <a:gd name="connsiteY35" fmla="*/ 4829784 h 4829784"/>
              <a:gd name="connsiteX36" fmla="*/ 4567464 w 11302313"/>
              <a:gd name="connsiteY36" fmla="*/ 4829784 h 4829784"/>
              <a:gd name="connsiteX37" fmla="*/ 3789599 w 11302313"/>
              <a:gd name="connsiteY37" fmla="*/ 4829784 h 4829784"/>
              <a:gd name="connsiteX38" fmla="*/ 3463827 w 11302313"/>
              <a:gd name="connsiteY38" fmla="*/ 4829784 h 4829784"/>
              <a:gd name="connsiteX39" fmla="*/ 2572938 w 11302313"/>
              <a:gd name="connsiteY39" fmla="*/ 4829784 h 4829784"/>
              <a:gd name="connsiteX40" fmla="*/ 1682050 w 11302313"/>
              <a:gd name="connsiteY40" fmla="*/ 4829784 h 4829784"/>
              <a:gd name="connsiteX41" fmla="*/ 1017208 w 11302313"/>
              <a:gd name="connsiteY41" fmla="*/ 4829784 h 4829784"/>
              <a:gd name="connsiteX42" fmla="*/ 0 w 11302313"/>
              <a:gd name="connsiteY42" fmla="*/ 4829784 h 4829784"/>
              <a:gd name="connsiteX43" fmla="*/ 0 w 11302313"/>
              <a:gd name="connsiteY43" fmla="*/ 4091517 h 4829784"/>
              <a:gd name="connsiteX44" fmla="*/ 0 w 11302313"/>
              <a:gd name="connsiteY44" fmla="*/ 3401548 h 4829784"/>
              <a:gd name="connsiteX45" fmla="*/ 0 w 11302313"/>
              <a:gd name="connsiteY45" fmla="*/ 2759877 h 4829784"/>
              <a:gd name="connsiteX46" fmla="*/ 0 w 11302313"/>
              <a:gd name="connsiteY46" fmla="*/ 2214801 h 4829784"/>
              <a:gd name="connsiteX47" fmla="*/ 0 w 11302313"/>
              <a:gd name="connsiteY47" fmla="*/ 1621427 h 4829784"/>
              <a:gd name="connsiteX48" fmla="*/ 0 w 11302313"/>
              <a:gd name="connsiteY48" fmla="*/ 883161 h 4829784"/>
              <a:gd name="connsiteX49" fmla="*/ 0 w 11302313"/>
              <a:gd name="connsiteY49" fmla="*/ 0 h 48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829784"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22824" y="164840"/>
                  <a:pt x="11320109" y="364681"/>
                  <a:pt x="11302313" y="545076"/>
                </a:cubicBezTo>
                <a:cubicBezTo>
                  <a:pt x="11284517" y="725471"/>
                  <a:pt x="11326965" y="875991"/>
                  <a:pt x="11302313" y="1138449"/>
                </a:cubicBezTo>
                <a:cubicBezTo>
                  <a:pt x="11277661" y="1400907"/>
                  <a:pt x="11314683" y="1542070"/>
                  <a:pt x="11302313" y="1683525"/>
                </a:cubicBezTo>
                <a:cubicBezTo>
                  <a:pt x="11289943" y="1824980"/>
                  <a:pt x="11269195" y="2207898"/>
                  <a:pt x="11302313" y="2421792"/>
                </a:cubicBezTo>
                <a:cubicBezTo>
                  <a:pt x="11335431" y="2635686"/>
                  <a:pt x="11291757" y="2782609"/>
                  <a:pt x="11302313" y="3015165"/>
                </a:cubicBezTo>
                <a:cubicBezTo>
                  <a:pt x="11312869" y="3247721"/>
                  <a:pt x="11323121" y="3467079"/>
                  <a:pt x="11302313" y="3753432"/>
                </a:cubicBezTo>
                <a:cubicBezTo>
                  <a:pt x="11281505" y="4039785"/>
                  <a:pt x="11262240" y="4429600"/>
                  <a:pt x="11302313" y="4829784"/>
                </a:cubicBezTo>
                <a:cubicBezTo>
                  <a:pt x="11078846" y="4817789"/>
                  <a:pt x="10828668" y="4846744"/>
                  <a:pt x="10637471" y="4829784"/>
                </a:cubicBezTo>
                <a:cubicBezTo>
                  <a:pt x="10446274" y="4812824"/>
                  <a:pt x="10228825" y="4841957"/>
                  <a:pt x="9859606" y="4829784"/>
                </a:cubicBezTo>
                <a:cubicBezTo>
                  <a:pt x="9490388" y="4817611"/>
                  <a:pt x="9684475" y="4820800"/>
                  <a:pt x="9533833" y="4829784"/>
                </a:cubicBezTo>
                <a:cubicBezTo>
                  <a:pt x="9383191" y="4838768"/>
                  <a:pt x="9050488" y="4846359"/>
                  <a:pt x="8868991" y="4829784"/>
                </a:cubicBezTo>
                <a:cubicBezTo>
                  <a:pt x="8687494" y="4813209"/>
                  <a:pt x="8640882" y="4830317"/>
                  <a:pt x="8543219" y="4829784"/>
                </a:cubicBezTo>
                <a:cubicBezTo>
                  <a:pt x="8445556" y="4829251"/>
                  <a:pt x="8059827" y="4832397"/>
                  <a:pt x="7878377" y="4829784"/>
                </a:cubicBezTo>
                <a:cubicBezTo>
                  <a:pt x="7696927" y="4827171"/>
                  <a:pt x="7506149" y="4810251"/>
                  <a:pt x="7326558" y="4829784"/>
                </a:cubicBezTo>
                <a:cubicBezTo>
                  <a:pt x="7146967" y="4849317"/>
                  <a:pt x="6746934" y="4835167"/>
                  <a:pt x="6435670" y="4829784"/>
                </a:cubicBezTo>
                <a:cubicBezTo>
                  <a:pt x="6124406" y="4824401"/>
                  <a:pt x="6270629" y="4842268"/>
                  <a:pt x="6109897" y="4829784"/>
                </a:cubicBezTo>
                <a:cubicBezTo>
                  <a:pt x="5949165" y="4817300"/>
                  <a:pt x="5714134" y="4855645"/>
                  <a:pt x="5445055" y="4829784"/>
                </a:cubicBezTo>
                <a:cubicBezTo>
                  <a:pt x="5175976" y="4803923"/>
                  <a:pt x="5140731" y="4820339"/>
                  <a:pt x="5006260" y="4829784"/>
                </a:cubicBezTo>
                <a:cubicBezTo>
                  <a:pt x="4871790" y="4839229"/>
                  <a:pt x="4694981" y="4846384"/>
                  <a:pt x="4567464" y="4829784"/>
                </a:cubicBezTo>
                <a:cubicBezTo>
                  <a:pt x="4439947" y="4813184"/>
                  <a:pt x="3992411" y="4836511"/>
                  <a:pt x="3789599" y="4829784"/>
                </a:cubicBezTo>
                <a:cubicBezTo>
                  <a:pt x="3586788" y="4823057"/>
                  <a:pt x="3557189" y="4829074"/>
                  <a:pt x="3463827" y="4829784"/>
                </a:cubicBezTo>
                <a:cubicBezTo>
                  <a:pt x="3370465" y="4830494"/>
                  <a:pt x="2978854" y="4855373"/>
                  <a:pt x="2572938" y="4829784"/>
                </a:cubicBezTo>
                <a:cubicBezTo>
                  <a:pt x="2167022" y="4804195"/>
                  <a:pt x="1938316" y="4796675"/>
                  <a:pt x="1682050" y="4829784"/>
                </a:cubicBezTo>
                <a:cubicBezTo>
                  <a:pt x="1425784" y="4862893"/>
                  <a:pt x="1225825" y="4823062"/>
                  <a:pt x="1017208" y="4829784"/>
                </a:cubicBezTo>
                <a:cubicBezTo>
                  <a:pt x="808591" y="4836506"/>
                  <a:pt x="209072" y="4855858"/>
                  <a:pt x="0" y="4829784"/>
                </a:cubicBezTo>
                <a:cubicBezTo>
                  <a:pt x="14796" y="4616648"/>
                  <a:pt x="9039" y="4355017"/>
                  <a:pt x="0" y="4091517"/>
                </a:cubicBezTo>
                <a:cubicBezTo>
                  <a:pt x="-9039" y="3828017"/>
                  <a:pt x="21299" y="3729853"/>
                  <a:pt x="0" y="3401548"/>
                </a:cubicBezTo>
                <a:cubicBezTo>
                  <a:pt x="-21299" y="3073243"/>
                  <a:pt x="16187" y="2970110"/>
                  <a:pt x="0" y="2759877"/>
                </a:cubicBezTo>
                <a:cubicBezTo>
                  <a:pt x="-16187" y="2549644"/>
                  <a:pt x="2938" y="2469010"/>
                  <a:pt x="0" y="2214801"/>
                </a:cubicBezTo>
                <a:cubicBezTo>
                  <a:pt x="-2938" y="1960592"/>
                  <a:pt x="24556" y="1761193"/>
                  <a:pt x="0" y="1621427"/>
                </a:cubicBezTo>
                <a:cubicBezTo>
                  <a:pt x="-24556" y="1481661"/>
                  <a:pt x="28135" y="1216555"/>
                  <a:pt x="0" y="883161"/>
                </a:cubicBezTo>
                <a:cubicBezTo>
                  <a:pt x="-28135" y="549767"/>
                  <a:pt x="7900" y="236188"/>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rtl="0">
              <a:lnSpc>
                <a:spcPct val="107000"/>
              </a:lnSpc>
              <a:spcAft>
                <a:spcPts val="800"/>
              </a:spcAft>
            </a:pPr>
            <a:r>
              <a:rPr lang="ga-ie" sz="1650" kern="100" dirty="0">
                <a:effectLst/>
                <a:latin typeface="+mn-lt"/>
                <a:ea typeface="Aptos" panose="020B0004020202020204" pitchFamily="34" charset="0"/>
                <a:cs typeface="Arial" panose="020B0604020202020204" pitchFamily="34" charset="0"/>
              </a:rPr>
              <a:t>	     </a:t>
            </a:r>
            <a:r>
              <a:rPr lang="ga-ie" sz="1650" dirty="0">
                <a:effectLst/>
                <a:latin typeface="+mn-lt"/>
                <a:ea typeface="Arial" panose="020B0604020202020204" pitchFamily="34" charset="0"/>
              </a:rPr>
              <a:t>Ba le linn an dara leath de mo thaithí sa mheánscoil a rinne mé an cinneadh i m'intinn féin. 	Bhí mé ag </a:t>
            </a:r>
            <a:r>
              <a:rPr lang="en-GB" sz="1650" dirty="0">
                <a:effectLst/>
                <a:latin typeface="+mn-lt"/>
                <a:ea typeface="Arial" panose="020B0604020202020204" pitchFamily="34" charset="0"/>
              </a:rPr>
              <a:t>	</a:t>
            </a:r>
            <a:r>
              <a:rPr lang="ga-ie" sz="1650" dirty="0">
                <a:effectLst/>
                <a:latin typeface="+mn-lt"/>
                <a:ea typeface="Arial" panose="020B0604020202020204" pitchFamily="34" charset="0"/>
              </a:rPr>
              <a:t>iarraidh a bheith i mo mhúinteoir Ealaíne. ...</a:t>
            </a:r>
            <a:r>
              <a:rPr lang="ga-ie" sz="1650" kern="100" dirty="0">
                <a:effectLst/>
                <a:latin typeface="+mn-lt"/>
                <a:ea typeface="Aptos" panose="020B0004020202020204" pitchFamily="34" charset="0"/>
                <a:cs typeface="Arial" panose="020B0604020202020204" pitchFamily="34" charset="0"/>
              </a:rPr>
              <a:t> Ar an drochuair, ní bhfuair mé na pointí [Ardteiste] a theastaigh uaim... </a:t>
            </a:r>
            <a:r>
              <a:rPr lang="ga-ie" sz="1650" dirty="0">
                <a:effectLst/>
                <a:latin typeface="+mn-lt"/>
                <a:ea typeface="Arial" panose="020B0604020202020204" pitchFamily="34" charset="0"/>
              </a:rPr>
              <a:t>Bhí mo chairde ar fad ag ceiliúradh a gcuid torthaí, agus bhí mise sa bhaile ag caoineadh toisc nach bhfuair mé na torthaí a theastaigh uaim. Bhí sé sin an-deacair. Ní bhfuair mé tairiscint CAO. Shíl mé gurbh é sin an t-aon bhealach le dul isteach sa choláiste agus tabhairt faoin rud a theastaigh uaim a dhéanamh. Tréimhse an-deacair a bhí ansin. </a:t>
            </a:r>
            <a:endParaRPr lang="en-GB" sz="1650" kern="100" dirty="0">
              <a:latin typeface="+mn-lt"/>
              <a:ea typeface="Arial" panose="020B0604020202020204" pitchFamily="34" charset="0"/>
              <a:cs typeface="Arial" panose="020B0604020202020204" pitchFamily="34" charset="0"/>
            </a:endParaRPr>
          </a:p>
          <a:p>
            <a:pPr rtl="0">
              <a:lnSpc>
                <a:spcPct val="107000"/>
              </a:lnSpc>
              <a:spcAft>
                <a:spcPts val="800"/>
              </a:spcAft>
            </a:pPr>
            <a:r>
              <a:rPr lang="ga-ie" sz="1650" dirty="0">
                <a:effectLst/>
                <a:latin typeface="+mn-lt"/>
                <a:ea typeface="Arial" panose="020B0604020202020204" pitchFamily="34" charset="0"/>
              </a:rPr>
              <a:t>Spreag mo mhuintir mé leanúint orm ag dul don phost a bhí mé ag iarraidh a dhéanamh le fada. Mar sin, shocraigh mé cúrsa iar-Ardteistiméireachta a dhéanamh (PLC)... cúrsa bliana le haghaidh ullmhúchán punainne. Thabharfadh sé sin deis dom mo phunann ealaíne a chur isteach chun áit a fháil sa Choláiste Ealaíne. Ach chaill mé amach ar áit sa Choláiste Ealaíne le thart ar 10 nó 15 phointe. Thug mo sheanmhúinteoir ealaíne focal misnigh dom... </a:t>
            </a:r>
          </a:p>
          <a:p>
            <a:pPr rtl="0">
              <a:lnSpc>
                <a:spcPct val="107000"/>
              </a:lnSpc>
              <a:spcAft>
                <a:spcPts val="800"/>
              </a:spcAft>
            </a:pPr>
            <a:r>
              <a:rPr lang="ga-ie" sz="1650" dirty="0">
                <a:effectLst/>
                <a:latin typeface="+mn-lt"/>
                <a:ea typeface="Arial" panose="020B0604020202020204" pitchFamily="34" charset="0"/>
              </a:rPr>
              <a:t>Mar sin, rinne mé ard-dioplóma náisiúnta 2 bhliain sa dearadh grafach. Bhí suim i gcónaí agam sa dearadh grafach... Ba rud é a thaitin liom. Tar éis an dá bhliain, chuir mé mo phunann isteach den dara huair chuig coláistí ealaíne agus buíochas le Dia, glacadh liom. </a:t>
            </a:r>
          </a:p>
          <a:p>
            <a:pPr rtl="0">
              <a:lnSpc>
                <a:spcPct val="107000"/>
              </a:lnSpc>
              <a:spcAft>
                <a:spcPts val="800"/>
              </a:spcAft>
            </a:pPr>
            <a:r>
              <a:rPr lang="ga-ie" sz="1650" dirty="0">
                <a:effectLst/>
                <a:latin typeface="+mn-lt"/>
                <a:ea typeface="Arial" panose="020B0604020202020204" pitchFamily="34" charset="0"/>
              </a:rPr>
              <a:t>Thug siad cead dom dul isteach sa dara bliain dá gcúrsa Baitsiléir Oideachais múinteoireacht ealaíne... Bhain sé bliain de mo chúrsa, agus bhí sé iontach an áit a fháil. Rinne mé 3 bliana sa Choláiste Náisiúnta Ealaíne is Deartha agus cháiligh mé tar éis 6 bliana (san iomlán) mar mhúinteoir Ealaíne. </a:t>
            </a:r>
          </a:p>
          <a:p>
            <a:pPr rtl="0">
              <a:lnSpc>
                <a:spcPct val="107000"/>
              </a:lnSpc>
              <a:spcAft>
                <a:spcPts val="800"/>
              </a:spcAft>
            </a:pPr>
            <a:r>
              <a:rPr lang="ga-ie" sz="1650" dirty="0">
                <a:effectLst/>
                <a:latin typeface="+mn-lt"/>
                <a:ea typeface="Arial" panose="020B0604020202020204" pitchFamily="34" charset="0"/>
              </a:rPr>
              <a:t>Ba é lá na céime an lá ba luachmhaire. Bhraith mé go raibh an turas críochnaithe agam... </a:t>
            </a:r>
            <a:endParaRPr lang="en-GB" sz="1650" kern="100" dirty="0">
              <a:effectLst/>
              <a:latin typeface="+mn-lt"/>
              <a:ea typeface="Aptos" panose="020B00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5115BBF-FF4B-7AD1-0752-1BDA8087BA6C}"/>
              </a:ext>
            </a:extLst>
          </p:cNvPr>
          <p:cNvPicPr>
            <a:picLocks noChangeAspect="1"/>
          </p:cNvPicPr>
          <p:nvPr/>
        </p:nvPicPr>
        <p:blipFill>
          <a:blip r:embed="rId3"/>
          <a:srcRect/>
          <a:stretch/>
        </p:blipFill>
        <p:spPr>
          <a:xfrm>
            <a:off x="212946" y="745330"/>
            <a:ext cx="1404874" cy="1424781"/>
          </a:xfrm>
          <a:prstGeom prst="rect">
            <a:avLst/>
          </a:prstGeom>
        </p:spPr>
      </p:pic>
      <p:sp>
        <p:nvSpPr>
          <p:cNvPr id="5" name="TextBox 4">
            <a:extLst>
              <a:ext uri="{FF2B5EF4-FFF2-40B4-BE49-F238E27FC236}">
                <a16:creationId xmlns:a16="http://schemas.microsoft.com/office/drawing/2014/main" id="{A489FD6D-BC69-E0ED-61EC-4B63F025D4D4}"/>
              </a:ext>
            </a:extLst>
          </p:cNvPr>
          <p:cNvSpPr txBox="1"/>
          <p:nvPr/>
        </p:nvSpPr>
        <p:spPr>
          <a:xfrm>
            <a:off x="1563114" y="1231717"/>
            <a:ext cx="1315818" cy="523220"/>
          </a:xfrm>
          <a:custGeom>
            <a:avLst/>
            <a:gdLst>
              <a:gd name="connsiteX0" fmla="*/ 0 w 1315818"/>
              <a:gd name="connsiteY0" fmla="*/ 0 h 523220"/>
              <a:gd name="connsiteX1" fmla="*/ 451764 w 1315818"/>
              <a:gd name="connsiteY1" fmla="*/ 0 h 523220"/>
              <a:gd name="connsiteX2" fmla="*/ 864054 w 1315818"/>
              <a:gd name="connsiteY2" fmla="*/ 0 h 523220"/>
              <a:gd name="connsiteX3" fmla="*/ 1315818 w 1315818"/>
              <a:gd name="connsiteY3" fmla="*/ 0 h 523220"/>
              <a:gd name="connsiteX4" fmla="*/ 1315818 w 1315818"/>
              <a:gd name="connsiteY4" fmla="*/ 523220 h 523220"/>
              <a:gd name="connsiteX5" fmla="*/ 850896 w 1315818"/>
              <a:gd name="connsiteY5" fmla="*/ 523220 h 523220"/>
              <a:gd name="connsiteX6" fmla="*/ 451764 w 1315818"/>
              <a:gd name="connsiteY6" fmla="*/ 523220 h 523220"/>
              <a:gd name="connsiteX7" fmla="*/ 0 w 1315818"/>
              <a:gd name="connsiteY7" fmla="*/ 523220 h 523220"/>
              <a:gd name="connsiteX8" fmla="*/ 0 w 1315818"/>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stroke="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rtl="0"/>
            <a:r>
              <a:rPr lang="ga-ie" sz="2800" b="1">
                <a:solidFill>
                  <a:schemeClr val="bg1"/>
                </a:solidFill>
              </a:rPr>
              <a:t>Nasir</a:t>
            </a:r>
          </a:p>
        </p:txBody>
      </p:sp>
      <p:pic>
        <p:nvPicPr>
          <p:cNvPr id="7" name="Google Shape;330;p19" descr="A picture containing text&#10;&#10;Description automatically generated">
            <a:extLst>
              <a:ext uri="{FF2B5EF4-FFF2-40B4-BE49-F238E27FC236}">
                <a16:creationId xmlns:a16="http://schemas.microsoft.com/office/drawing/2014/main" id="{CC7CEA7E-004B-059A-ABC5-77095F563826}"/>
              </a:ext>
            </a:extLst>
          </p:cNvPr>
          <p:cNvPicPr preferRelativeResize="0"/>
          <p:nvPr/>
        </p:nvPicPr>
        <p:blipFill rotWithShape="1">
          <a:blip r:embed="rId4">
            <a:alphaModFix/>
          </a:blip>
          <a:srcRect/>
          <a:stretch/>
        </p:blipFill>
        <p:spPr>
          <a:xfrm>
            <a:off x="10828472" y="747696"/>
            <a:ext cx="1007241" cy="1007241"/>
          </a:xfrm>
          <a:prstGeom prst="rect">
            <a:avLst/>
          </a:prstGeom>
          <a:noFill/>
          <a:ln>
            <a:noFill/>
          </a:ln>
        </p:spPr>
      </p:pic>
    </p:spTree>
    <p:extLst>
      <p:ext uri="{BB962C8B-B14F-4D97-AF65-F5344CB8AC3E}">
        <p14:creationId xmlns:p14="http://schemas.microsoft.com/office/powerpoint/2010/main" val="24307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4</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712073"/>
            <a:ext cx="11302313" cy="5001241"/>
          </a:xfrm>
          <a:custGeom>
            <a:avLst/>
            <a:gdLst>
              <a:gd name="connsiteX0" fmla="*/ 0 w 11302313"/>
              <a:gd name="connsiteY0" fmla="*/ 0 h 5001241"/>
              <a:gd name="connsiteX1" fmla="*/ 438796 w 11302313"/>
              <a:gd name="connsiteY1" fmla="*/ 0 h 5001241"/>
              <a:gd name="connsiteX2" fmla="*/ 764568 w 11302313"/>
              <a:gd name="connsiteY2" fmla="*/ 0 h 5001241"/>
              <a:gd name="connsiteX3" fmla="*/ 1542433 w 11302313"/>
              <a:gd name="connsiteY3" fmla="*/ 0 h 5001241"/>
              <a:gd name="connsiteX4" fmla="*/ 2094252 w 11302313"/>
              <a:gd name="connsiteY4" fmla="*/ 0 h 5001241"/>
              <a:gd name="connsiteX5" fmla="*/ 2533048 w 11302313"/>
              <a:gd name="connsiteY5" fmla="*/ 0 h 5001241"/>
              <a:gd name="connsiteX6" fmla="*/ 3423936 w 11302313"/>
              <a:gd name="connsiteY6" fmla="*/ 0 h 5001241"/>
              <a:gd name="connsiteX7" fmla="*/ 4314824 w 11302313"/>
              <a:gd name="connsiteY7" fmla="*/ 0 h 5001241"/>
              <a:gd name="connsiteX8" fmla="*/ 4753620 w 11302313"/>
              <a:gd name="connsiteY8" fmla="*/ 0 h 5001241"/>
              <a:gd name="connsiteX9" fmla="*/ 5418462 w 11302313"/>
              <a:gd name="connsiteY9" fmla="*/ 0 h 5001241"/>
              <a:gd name="connsiteX10" fmla="*/ 5970281 w 11302313"/>
              <a:gd name="connsiteY10" fmla="*/ 0 h 5001241"/>
              <a:gd name="connsiteX11" fmla="*/ 6635123 w 11302313"/>
              <a:gd name="connsiteY11" fmla="*/ 0 h 5001241"/>
              <a:gd name="connsiteX12" fmla="*/ 7186941 w 11302313"/>
              <a:gd name="connsiteY12" fmla="*/ 0 h 5001241"/>
              <a:gd name="connsiteX13" fmla="*/ 8077830 w 11302313"/>
              <a:gd name="connsiteY13" fmla="*/ 0 h 5001241"/>
              <a:gd name="connsiteX14" fmla="*/ 8968718 w 11302313"/>
              <a:gd name="connsiteY14" fmla="*/ 0 h 5001241"/>
              <a:gd name="connsiteX15" fmla="*/ 9746583 w 11302313"/>
              <a:gd name="connsiteY15" fmla="*/ 0 h 5001241"/>
              <a:gd name="connsiteX16" fmla="*/ 10298402 w 11302313"/>
              <a:gd name="connsiteY16" fmla="*/ 0 h 5001241"/>
              <a:gd name="connsiteX17" fmla="*/ 11302313 w 11302313"/>
              <a:gd name="connsiteY17" fmla="*/ 0 h 5001241"/>
              <a:gd name="connsiteX18" fmla="*/ 11302313 w 11302313"/>
              <a:gd name="connsiteY18" fmla="*/ 475118 h 5001241"/>
              <a:gd name="connsiteX19" fmla="*/ 11302313 w 11302313"/>
              <a:gd name="connsiteY19" fmla="*/ 1000248 h 5001241"/>
              <a:gd name="connsiteX20" fmla="*/ 11302313 w 11302313"/>
              <a:gd name="connsiteY20" fmla="*/ 1475366 h 5001241"/>
              <a:gd name="connsiteX21" fmla="*/ 11302313 w 11302313"/>
              <a:gd name="connsiteY21" fmla="*/ 2150534 h 5001241"/>
              <a:gd name="connsiteX22" fmla="*/ 11302313 w 11302313"/>
              <a:gd name="connsiteY22" fmla="*/ 2675664 h 5001241"/>
              <a:gd name="connsiteX23" fmla="*/ 11302313 w 11302313"/>
              <a:gd name="connsiteY23" fmla="*/ 3350831 h 5001241"/>
              <a:gd name="connsiteX24" fmla="*/ 11302313 w 11302313"/>
              <a:gd name="connsiteY24" fmla="*/ 4025999 h 5001241"/>
              <a:gd name="connsiteX25" fmla="*/ 11302313 w 11302313"/>
              <a:gd name="connsiteY25" fmla="*/ 5001241 h 5001241"/>
              <a:gd name="connsiteX26" fmla="*/ 10411425 w 11302313"/>
              <a:gd name="connsiteY26" fmla="*/ 5001241 h 5001241"/>
              <a:gd name="connsiteX27" fmla="*/ 10085652 w 11302313"/>
              <a:gd name="connsiteY27" fmla="*/ 5001241 h 5001241"/>
              <a:gd name="connsiteX28" fmla="*/ 9420810 w 11302313"/>
              <a:gd name="connsiteY28" fmla="*/ 5001241 h 5001241"/>
              <a:gd name="connsiteX29" fmla="*/ 9095038 w 11302313"/>
              <a:gd name="connsiteY29" fmla="*/ 5001241 h 5001241"/>
              <a:gd name="connsiteX30" fmla="*/ 8430196 w 11302313"/>
              <a:gd name="connsiteY30" fmla="*/ 5001241 h 5001241"/>
              <a:gd name="connsiteX31" fmla="*/ 7878377 w 11302313"/>
              <a:gd name="connsiteY31" fmla="*/ 5001241 h 5001241"/>
              <a:gd name="connsiteX32" fmla="*/ 6987489 w 11302313"/>
              <a:gd name="connsiteY32" fmla="*/ 5001241 h 5001241"/>
              <a:gd name="connsiteX33" fmla="*/ 6661716 w 11302313"/>
              <a:gd name="connsiteY33" fmla="*/ 5001241 h 5001241"/>
              <a:gd name="connsiteX34" fmla="*/ 5996874 w 11302313"/>
              <a:gd name="connsiteY34" fmla="*/ 5001241 h 5001241"/>
              <a:gd name="connsiteX35" fmla="*/ 5558079 w 11302313"/>
              <a:gd name="connsiteY35" fmla="*/ 5001241 h 5001241"/>
              <a:gd name="connsiteX36" fmla="*/ 5119283 w 11302313"/>
              <a:gd name="connsiteY36" fmla="*/ 5001241 h 5001241"/>
              <a:gd name="connsiteX37" fmla="*/ 4341418 w 11302313"/>
              <a:gd name="connsiteY37" fmla="*/ 5001241 h 5001241"/>
              <a:gd name="connsiteX38" fmla="*/ 4015645 w 11302313"/>
              <a:gd name="connsiteY38" fmla="*/ 5001241 h 5001241"/>
              <a:gd name="connsiteX39" fmla="*/ 3124757 w 11302313"/>
              <a:gd name="connsiteY39" fmla="*/ 5001241 h 5001241"/>
              <a:gd name="connsiteX40" fmla="*/ 2233869 w 11302313"/>
              <a:gd name="connsiteY40" fmla="*/ 5001241 h 5001241"/>
              <a:gd name="connsiteX41" fmla="*/ 1569027 w 11302313"/>
              <a:gd name="connsiteY41" fmla="*/ 5001241 h 5001241"/>
              <a:gd name="connsiteX42" fmla="*/ 1017208 w 11302313"/>
              <a:gd name="connsiteY42" fmla="*/ 5001241 h 5001241"/>
              <a:gd name="connsiteX43" fmla="*/ 0 w 11302313"/>
              <a:gd name="connsiteY43" fmla="*/ 5001241 h 5001241"/>
              <a:gd name="connsiteX44" fmla="*/ 0 w 11302313"/>
              <a:gd name="connsiteY44" fmla="*/ 4476111 h 5001241"/>
              <a:gd name="connsiteX45" fmla="*/ 0 w 11302313"/>
              <a:gd name="connsiteY45" fmla="*/ 3900968 h 5001241"/>
              <a:gd name="connsiteX46" fmla="*/ 0 w 11302313"/>
              <a:gd name="connsiteY46" fmla="*/ 3425850 h 5001241"/>
              <a:gd name="connsiteX47" fmla="*/ 0 w 11302313"/>
              <a:gd name="connsiteY47" fmla="*/ 2900720 h 5001241"/>
              <a:gd name="connsiteX48" fmla="*/ 0 w 11302313"/>
              <a:gd name="connsiteY48" fmla="*/ 2225552 h 5001241"/>
              <a:gd name="connsiteX49" fmla="*/ 0 w 11302313"/>
              <a:gd name="connsiteY49" fmla="*/ 1500372 h 5001241"/>
              <a:gd name="connsiteX50" fmla="*/ 0 w 11302313"/>
              <a:gd name="connsiteY50" fmla="*/ 875217 h 5001241"/>
              <a:gd name="connsiteX51" fmla="*/ 0 w 11302313"/>
              <a:gd name="connsiteY51" fmla="*/ 0 h 500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02313" h="5001241"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88065" y="140027"/>
                  <a:pt x="11295384" y="353065"/>
                  <a:pt x="11302313" y="475118"/>
                </a:cubicBezTo>
                <a:cubicBezTo>
                  <a:pt x="11309242" y="597171"/>
                  <a:pt x="11288580" y="842724"/>
                  <a:pt x="11302313" y="1000248"/>
                </a:cubicBezTo>
                <a:cubicBezTo>
                  <a:pt x="11316047" y="1157772"/>
                  <a:pt x="11291627" y="1356051"/>
                  <a:pt x="11302313" y="1475366"/>
                </a:cubicBezTo>
                <a:cubicBezTo>
                  <a:pt x="11312999" y="1594681"/>
                  <a:pt x="11310824" y="1871789"/>
                  <a:pt x="11302313" y="2150534"/>
                </a:cubicBezTo>
                <a:cubicBezTo>
                  <a:pt x="11293802" y="2429279"/>
                  <a:pt x="11303638" y="2553173"/>
                  <a:pt x="11302313" y="2675664"/>
                </a:cubicBezTo>
                <a:cubicBezTo>
                  <a:pt x="11300989" y="2798155"/>
                  <a:pt x="11292440" y="3073269"/>
                  <a:pt x="11302313" y="3350831"/>
                </a:cubicBezTo>
                <a:cubicBezTo>
                  <a:pt x="11312186" y="3628393"/>
                  <a:pt x="11298312" y="3690746"/>
                  <a:pt x="11302313" y="4025999"/>
                </a:cubicBezTo>
                <a:cubicBezTo>
                  <a:pt x="11306314" y="4361252"/>
                  <a:pt x="11306067" y="4640506"/>
                  <a:pt x="11302313" y="5001241"/>
                </a:cubicBezTo>
                <a:cubicBezTo>
                  <a:pt x="10912385" y="4957455"/>
                  <a:pt x="10749254" y="5003908"/>
                  <a:pt x="10411425" y="5001241"/>
                </a:cubicBezTo>
                <a:cubicBezTo>
                  <a:pt x="10073596" y="4998574"/>
                  <a:pt x="10236294" y="4992257"/>
                  <a:pt x="10085652" y="5001241"/>
                </a:cubicBezTo>
                <a:cubicBezTo>
                  <a:pt x="9935010" y="5010225"/>
                  <a:pt x="9602307" y="5017816"/>
                  <a:pt x="9420810" y="5001241"/>
                </a:cubicBezTo>
                <a:cubicBezTo>
                  <a:pt x="9239313" y="4984666"/>
                  <a:pt x="9192701" y="5001774"/>
                  <a:pt x="9095038" y="5001241"/>
                </a:cubicBezTo>
                <a:cubicBezTo>
                  <a:pt x="8997375" y="5000708"/>
                  <a:pt x="8611646" y="5003854"/>
                  <a:pt x="8430196" y="5001241"/>
                </a:cubicBezTo>
                <a:cubicBezTo>
                  <a:pt x="8248746" y="4998628"/>
                  <a:pt x="8057968" y="4981708"/>
                  <a:pt x="7878377" y="5001241"/>
                </a:cubicBezTo>
                <a:cubicBezTo>
                  <a:pt x="7698786" y="5020774"/>
                  <a:pt x="7298753" y="5006624"/>
                  <a:pt x="6987489" y="5001241"/>
                </a:cubicBezTo>
                <a:cubicBezTo>
                  <a:pt x="6676225" y="4995858"/>
                  <a:pt x="6822448" y="5013725"/>
                  <a:pt x="6661716" y="5001241"/>
                </a:cubicBezTo>
                <a:cubicBezTo>
                  <a:pt x="6500984" y="4988757"/>
                  <a:pt x="6265953" y="5027102"/>
                  <a:pt x="5996874" y="5001241"/>
                </a:cubicBezTo>
                <a:cubicBezTo>
                  <a:pt x="5727795" y="4975380"/>
                  <a:pt x="5692550" y="4991796"/>
                  <a:pt x="5558079" y="5001241"/>
                </a:cubicBezTo>
                <a:cubicBezTo>
                  <a:pt x="5423609" y="5010686"/>
                  <a:pt x="5246800" y="5017841"/>
                  <a:pt x="5119283" y="5001241"/>
                </a:cubicBezTo>
                <a:cubicBezTo>
                  <a:pt x="4991766" y="4984641"/>
                  <a:pt x="4544230" y="5007968"/>
                  <a:pt x="4341418" y="5001241"/>
                </a:cubicBezTo>
                <a:cubicBezTo>
                  <a:pt x="4138607" y="4994514"/>
                  <a:pt x="4119221" y="5007048"/>
                  <a:pt x="4015645" y="5001241"/>
                </a:cubicBezTo>
                <a:cubicBezTo>
                  <a:pt x="3912069" y="4995434"/>
                  <a:pt x="3527316" y="5026095"/>
                  <a:pt x="3124757" y="5001241"/>
                </a:cubicBezTo>
                <a:cubicBezTo>
                  <a:pt x="2722198" y="4976387"/>
                  <a:pt x="2490135" y="4968132"/>
                  <a:pt x="2233869" y="5001241"/>
                </a:cubicBezTo>
                <a:cubicBezTo>
                  <a:pt x="1977603" y="5034350"/>
                  <a:pt x="1777644" y="4994519"/>
                  <a:pt x="1569027" y="5001241"/>
                </a:cubicBezTo>
                <a:cubicBezTo>
                  <a:pt x="1360410" y="5007963"/>
                  <a:pt x="1275647" y="5019513"/>
                  <a:pt x="1017208" y="5001241"/>
                </a:cubicBezTo>
                <a:cubicBezTo>
                  <a:pt x="758769" y="4982969"/>
                  <a:pt x="286191" y="4981730"/>
                  <a:pt x="0" y="5001241"/>
                </a:cubicBezTo>
                <a:cubicBezTo>
                  <a:pt x="-7218" y="4890119"/>
                  <a:pt x="12349" y="4680181"/>
                  <a:pt x="0" y="4476111"/>
                </a:cubicBezTo>
                <a:cubicBezTo>
                  <a:pt x="-12349" y="4272041"/>
                  <a:pt x="9902" y="4067306"/>
                  <a:pt x="0" y="3900968"/>
                </a:cubicBezTo>
                <a:cubicBezTo>
                  <a:pt x="-9902" y="3734630"/>
                  <a:pt x="16191" y="3582864"/>
                  <a:pt x="0" y="3425850"/>
                </a:cubicBezTo>
                <a:cubicBezTo>
                  <a:pt x="-16191" y="3268836"/>
                  <a:pt x="-10216" y="3133027"/>
                  <a:pt x="0" y="2900720"/>
                </a:cubicBezTo>
                <a:cubicBezTo>
                  <a:pt x="10216" y="2668413"/>
                  <a:pt x="12309" y="2406019"/>
                  <a:pt x="0" y="2225552"/>
                </a:cubicBezTo>
                <a:cubicBezTo>
                  <a:pt x="-12309" y="2045085"/>
                  <a:pt x="-6957" y="1716122"/>
                  <a:pt x="0" y="1500372"/>
                </a:cubicBezTo>
                <a:cubicBezTo>
                  <a:pt x="6957" y="1284622"/>
                  <a:pt x="-22415" y="1175674"/>
                  <a:pt x="0" y="875217"/>
                </a:cubicBezTo>
                <a:cubicBezTo>
                  <a:pt x="22415" y="574760"/>
                  <a:pt x="17595" y="221590"/>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ga-ie" sz="1375" kern="100" dirty="0">
                <a:effectLst/>
                <a:latin typeface="+mn-lt"/>
                <a:ea typeface="Aptos" panose="020B0004020202020204" pitchFamily="34" charset="0"/>
                <a:cs typeface="Arial" panose="020B0604020202020204" pitchFamily="34" charset="0"/>
              </a:rPr>
              <a:t>	     … Fuair mé pointí an-íseal [Ardteistiméireacht]. Theip orm i ngnáthleibhéal na Matamaitice, rud a chuir iontas orm...</a:t>
            </a:r>
            <a:r>
              <a:rPr lang="en-GB" sz="1375" kern="100" dirty="0">
                <a:effectLst/>
                <a:latin typeface="+mn-lt"/>
                <a:ea typeface="Aptos" panose="020B0004020202020204" pitchFamily="34" charset="0"/>
                <a:cs typeface="Arial" panose="020B0604020202020204" pitchFamily="34" charset="0"/>
              </a:rPr>
              <a:t> </a:t>
            </a:r>
            <a:r>
              <a:rPr lang="ga-ie" sz="1375" kern="100" dirty="0">
                <a:effectLst/>
                <a:latin typeface="+mn-lt"/>
                <a:ea typeface="Aptos" panose="020B0004020202020204" pitchFamily="34" charset="0"/>
                <a:cs typeface="Arial" panose="020B0604020202020204" pitchFamily="34" charset="0"/>
              </a:rPr>
              <a:t>Ní raibh </a:t>
            </a:r>
            <a:r>
              <a:rPr lang="en-GB" sz="1375" kern="100" dirty="0">
                <a:effectLst/>
                <a:latin typeface="+mn-lt"/>
                <a:ea typeface="Aptos" panose="020B0004020202020204" pitchFamily="34" charset="0"/>
                <a:cs typeface="Arial" panose="020B0604020202020204" pitchFamily="34" charset="0"/>
              </a:rPr>
              <a:t>	</a:t>
            </a:r>
            <a:r>
              <a:rPr lang="ga-ie" sz="1375" kern="100" dirty="0">
                <a:effectLst/>
                <a:latin typeface="+mn-lt"/>
                <a:ea typeface="Aptos" panose="020B0004020202020204" pitchFamily="34" charset="0"/>
                <a:cs typeface="Arial" panose="020B0604020202020204" pitchFamily="34" charset="0"/>
              </a:rPr>
              <a:t>barúil agam cad é a bhí mé ag iarraidh a dhéanamh. Bhí a fhios agam gur breá liom a bheith ag obair le páistí. Tar éis na hArdteiste, rinne mé cúrsa Iar-ardteistiméireachta bliana i gCúram Leanaí agus Luathoideachas. Ina dhiaidh sin, thosaigh mé ag obair i creche. Bhí mé 18 mbliana d'aois nuair a fuair mé mo chéad phost lánaimseartha. Chuaigh mo chairde ar fad ar aghaidh chuig an gcoláiste agus bhí mise ag obair go lánaimseartha. Bhí mé ag tuilleamh airgid, mar sin bhí mé sásta go leor. Ach, nuair a bhí mé thart ar 20, bhí mé cineál tinn tuirseach de… Bhraith mé go bhféadfainn i bhfad níos fearr a dhéanamh agus a bheith ag tuilleamh níos mó airgid. Cé go raibh an-dúil agam sna páistí, ní raibh mé sásta é a dhéanamh [níos mó].</a:t>
            </a:r>
          </a:p>
          <a:p>
            <a:pPr>
              <a:lnSpc>
                <a:spcPct val="107000"/>
              </a:lnSpc>
              <a:spcAft>
                <a:spcPts val="800"/>
              </a:spcAft>
            </a:pPr>
            <a:r>
              <a:rPr lang="ga-ie" sz="1375" kern="100" dirty="0">
                <a:effectLst/>
                <a:latin typeface="+mn-lt"/>
                <a:ea typeface="Aptos" panose="020B0004020202020204" pitchFamily="34" charset="0"/>
                <a:cs typeface="Arial" panose="020B0604020202020204" pitchFamily="34" charset="0"/>
              </a:rPr>
              <a:t>Ní raibh mé réidh tabhairt faoin Ardteist iomlán arís... ach shocraigh mé go ndéanfainn an scrúdú Mata arís. Bhí mé 22 faoin am ar éirigh liom é sin ar fad a dhéanamh. Bhí mé fós sa phost céanna. D’éirigh liom sa Mhata... agus ba é sin tús an scéil ansin. </a:t>
            </a:r>
          </a:p>
          <a:p>
            <a:pPr>
              <a:lnSpc>
                <a:spcPct val="107000"/>
              </a:lnSpc>
              <a:spcAft>
                <a:spcPts val="800"/>
              </a:spcAft>
            </a:pPr>
            <a:r>
              <a:rPr lang="ga-ie" sz="1375" kern="100" dirty="0">
                <a:effectLst/>
                <a:latin typeface="+mn-lt"/>
                <a:ea typeface="Aptos" panose="020B0004020202020204" pitchFamily="34" charset="0"/>
                <a:cs typeface="Arial" panose="020B0604020202020204" pitchFamily="34" charset="0"/>
              </a:rPr>
              <a:t>Bhí a fhios agam go raibh mé ag iarraidh dul ar ais chuig an gcoláiste. D'fhan mé go dtí go raibh mé 23 agus chuaigh mé ar ais mar mhac léinn lánfhásta. Mar sin, ní raibh mo phointí Ardteiste ag teastáil chun rochtain a fháil ar an gcúrsa a theastaigh uaim. Rinne mé mo bhunchéim (ceithre bliana) sa tSíceolaíocht. Roghnaigh mé é sin toisc go raibh an-suim agam sa chaoi a bhfoghlaimíonn páistí... díreach ó bheith ag obair sa naíonra. </a:t>
            </a:r>
          </a:p>
          <a:p>
            <a:pPr>
              <a:lnSpc>
                <a:spcPct val="107000"/>
              </a:lnSpc>
              <a:spcAft>
                <a:spcPts val="800"/>
              </a:spcAft>
            </a:pPr>
            <a:r>
              <a:rPr lang="ga-ie" sz="1375" kern="100" dirty="0">
                <a:effectLst/>
                <a:latin typeface="+mn-lt"/>
                <a:ea typeface="Aptos" panose="020B0004020202020204" pitchFamily="34" charset="0"/>
                <a:cs typeface="Arial" panose="020B0604020202020204" pitchFamily="34" charset="0"/>
              </a:rPr>
              <a:t>I dtríú bliain na céime, d’airigh mé uaim a bheith ag obair le páistí. Spreagadh dúil sa léann ionam arís. Thosaigh mé ag smaoineamh 'Sílim gur mhaith liom a bheith i mo mhúinteoir'. … Ní raibh mé cosúil le daoine eile a raibh a fhios acu i gcónaí go mbeadh siad ina múinteoir. Shocraigh mé [dul díreach isteach ann de bhrí go raibh ag éirí go maith liom... ach bhí Gaeilge ardleibhéil de dhíth orm... Mar sin, cé go raibh mé i mbliain dheireanach na céime, rinne mé Gaeilge na hArdteiste arís i scoil oíche. Obair dhúshlánach ba ea í. Bhí mé ag iarraidh a chruthú dom féin go raibh mé in ann a dhéanamh. Bhí mé ag iarraidh céadonóracha san fhochéim agus pas sa pháipéar ardteiste. </a:t>
            </a:r>
          </a:p>
          <a:p>
            <a:pPr>
              <a:spcAft>
                <a:spcPts val="800"/>
              </a:spcAft>
            </a:pPr>
            <a:r>
              <a:rPr lang="ga-ie" sz="1375" kern="100" dirty="0">
                <a:effectLst/>
                <a:latin typeface="+mn-lt"/>
                <a:ea typeface="Aptos" panose="020B0004020202020204" pitchFamily="34" charset="0"/>
                <a:cs typeface="Arial" panose="020B0604020202020204" pitchFamily="34" charset="0"/>
              </a:rPr>
              <a:t>Chríochnaigh mé an MGO (bunscoil) cúpla bliain ó shin - bhain mé céim amach in 2019. </a:t>
            </a:r>
            <a:r>
              <a:rPr lang="ga-ie" sz="1375" dirty="0">
                <a:effectLst/>
                <a:latin typeface="+mn-lt"/>
                <a:ea typeface="Aptos" panose="020B0004020202020204" pitchFamily="34" charset="0"/>
                <a:cs typeface="Arial" panose="020B0604020202020204" pitchFamily="34" charset="0"/>
              </a:rPr>
              <a:t>Ba é sin an rud is fearr a rinne mé riamh. Tá mé an-sásta go ndearna mé an rogha seo. </a:t>
            </a:r>
            <a:endParaRPr lang="en-GB" sz="1375" kern="100" dirty="0">
              <a:effectLst/>
              <a:latin typeface="+mn-lt"/>
              <a:ea typeface="Aptos" panose="020B00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91387FB-C8E4-9633-6886-41008901232F}"/>
              </a:ext>
            </a:extLst>
          </p:cNvPr>
          <p:cNvPicPr>
            <a:picLocks noChangeAspect="1"/>
          </p:cNvPicPr>
          <p:nvPr/>
        </p:nvPicPr>
        <p:blipFill>
          <a:blip r:embed="rId3"/>
          <a:srcRect/>
          <a:stretch/>
        </p:blipFill>
        <p:spPr>
          <a:xfrm>
            <a:off x="228689" y="765584"/>
            <a:ext cx="1308988" cy="1327535"/>
          </a:xfrm>
          <a:prstGeom prst="rect">
            <a:avLst/>
          </a:prstGeom>
        </p:spPr>
      </p:pic>
      <p:sp>
        <p:nvSpPr>
          <p:cNvPr id="6" name="TextBox 5">
            <a:extLst>
              <a:ext uri="{FF2B5EF4-FFF2-40B4-BE49-F238E27FC236}">
                <a16:creationId xmlns:a16="http://schemas.microsoft.com/office/drawing/2014/main" id="{6D15F659-A8AE-B23C-A757-EDE41214B98E}"/>
              </a:ext>
            </a:extLst>
          </p:cNvPr>
          <p:cNvSpPr txBox="1"/>
          <p:nvPr/>
        </p:nvSpPr>
        <p:spPr>
          <a:xfrm>
            <a:off x="1505964" y="1216364"/>
            <a:ext cx="1315818" cy="523220"/>
          </a:xfrm>
          <a:custGeom>
            <a:avLst/>
            <a:gdLst>
              <a:gd name="connsiteX0" fmla="*/ 0 w 1315818"/>
              <a:gd name="connsiteY0" fmla="*/ 0 h 523220"/>
              <a:gd name="connsiteX1" fmla="*/ 451764 w 1315818"/>
              <a:gd name="connsiteY1" fmla="*/ 0 h 523220"/>
              <a:gd name="connsiteX2" fmla="*/ 864054 w 1315818"/>
              <a:gd name="connsiteY2" fmla="*/ 0 h 523220"/>
              <a:gd name="connsiteX3" fmla="*/ 1315818 w 1315818"/>
              <a:gd name="connsiteY3" fmla="*/ 0 h 523220"/>
              <a:gd name="connsiteX4" fmla="*/ 1315818 w 1315818"/>
              <a:gd name="connsiteY4" fmla="*/ 523220 h 523220"/>
              <a:gd name="connsiteX5" fmla="*/ 850896 w 1315818"/>
              <a:gd name="connsiteY5" fmla="*/ 523220 h 523220"/>
              <a:gd name="connsiteX6" fmla="*/ 451764 w 1315818"/>
              <a:gd name="connsiteY6" fmla="*/ 523220 h 523220"/>
              <a:gd name="connsiteX7" fmla="*/ 0 w 1315818"/>
              <a:gd name="connsiteY7" fmla="*/ 523220 h 523220"/>
              <a:gd name="connsiteX8" fmla="*/ 0 w 1315818"/>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stroke="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a:r>
              <a:rPr lang="ga-ie" sz="2800" b="1">
                <a:solidFill>
                  <a:schemeClr val="bg1"/>
                </a:solidFill>
              </a:rPr>
              <a:t>Anna</a:t>
            </a:r>
          </a:p>
        </p:txBody>
      </p:sp>
      <p:pic>
        <p:nvPicPr>
          <p:cNvPr id="7" name="Google Shape;330;p19" descr="A picture containing text&#10;&#10;Description automatically generated">
            <a:extLst>
              <a:ext uri="{FF2B5EF4-FFF2-40B4-BE49-F238E27FC236}">
                <a16:creationId xmlns:a16="http://schemas.microsoft.com/office/drawing/2014/main" id="{4FAC149D-2157-8E3F-6D5E-050C5C1B616D}"/>
              </a:ext>
            </a:extLst>
          </p:cNvPr>
          <p:cNvPicPr preferRelativeResize="0"/>
          <p:nvPr/>
        </p:nvPicPr>
        <p:blipFill rotWithShape="1">
          <a:blip r:embed="rId4">
            <a:alphaModFix/>
          </a:blip>
          <a:srcRect/>
          <a:stretch/>
        </p:blipFill>
        <p:spPr>
          <a:xfrm>
            <a:off x="10828472" y="747696"/>
            <a:ext cx="1007241" cy="1007241"/>
          </a:xfrm>
          <a:prstGeom prst="rect">
            <a:avLst/>
          </a:prstGeom>
          <a:noFill/>
          <a:ln>
            <a:noFill/>
          </a:ln>
        </p:spPr>
      </p:pic>
    </p:spTree>
    <p:extLst>
      <p:ext uri="{BB962C8B-B14F-4D97-AF65-F5344CB8AC3E}">
        <p14:creationId xmlns:p14="http://schemas.microsoft.com/office/powerpoint/2010/main" val="278197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80ADC02-1F16-8563-AEDC-6B3EC9014447}"/>
              </a:ext>
            </a:extLst>
          </p:cNvPr>
          <p:cNvPicPr>
            <a:picLocks noChangeAspect="1"/>
          </p:cNvPicPr>
          <p:nvPr/>
        </p:nvPicPr>
        <p:blipFill>
          <a:blip r:embed="rId3"/>
          <a:stretch>
            <a:fillRect/>
          </a:stretch>
        </p:blipFill>
        <p:spPr>
          <a:xfrm>
            <a:off x="223963" y="224062"/>
            <a:ext cx="11444699" cy="535473"/>
          </a:xfrm>
          <a:prstGeom prst="rect">
            <a:avLst/>
          </a:prstGeom>
        </p:spPr>
      </p:pic>
      <p:sp>
        <p:nvSpPr>
          <p:cNvPr id="6" name="Google Shape;196;p7">
            <a:extLst>
              <a:ext uri="{FF2B5EF4-FFF2-40B4-BE49-F238E27FC236}">
                <a16:creationId xmlns:a16="http://schemas.microsoft.com/office/drawing/2014/main" id="{873CE5A1-6286-B149-F9BC-9A6CD3A356BA}"/>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rgbClr val="FFFFFF"/>
                </a:solidFill>
                <a:effectLst/>
                <a:uLnTx/>
                <a:uFillTx/>
                <a:latin typeface="Arial"/>
                <a:cs typeface="Arial"/>
                <a:sym typeface="Arial"/>
              </a:rPr>
              <a:t>Aonad 2, Gníomhaíocht 4</a:t>
            </a:r>
          </a:p>
        </p:txBody>
      </p:sp>
      <p:graphicFrame>
        <p:nvGraphicFramePr>
          <p:cNvPr id="16" name="Table 15">
            <a:extLst>
              <a:ext uri="{FF2B5EF4-FFF2-40B4-BE49-F238E27FC236}">
                <a16:creationId xmlns:a16="http://schemas.microsoft.com/office/drawing/2014/main" id="{EEAA624A-B391-9192-C1D0-73B2A8D51A33}"/>
              </a:ext>
            </a:extLst>
          </p:cNvPr>
          <p:cNvGraphicFramePr>
            <a:graphicFrameLocks noGrp="1"/>
          </p:cNvGraphicFramePr>
          <p:nvPr>
            <p:extLst>
              <p:ext uri="{D42A27DB-BD31-4B8C-83A1-F6EECF244321}">
                <p14:modId xmlns:p14="http://schemas.microsoft.com/office/powerpoint/2010/main" val="2617726314"/>
              </p:ext>
            </p:extLst>
          </p:nvPr>
        </p:nvGraphicFramePr>
        <p:xfrm>
          <a:off x="356287" y="1873978"/>
          <a:ext cx="11299649" cy="4607560"/>
        </p:xfrm>
        <a:graphic>
          <a:graphicData uri="http://schemas.openxmlformats.org/drawingml/2006/table">
            <a:tbl>
              <a:tblPr firstRow="1" bandRow="1">
                <a:tableStyleId>{2D5ABB26-0587-4C30-8999-92F81FD0307C}</a:tableStyleId>
              </a:tblPr>
              <a:tblGrid>
                <a:gridCol w="1768170">
                  <a:extLst>
                    <a:ext uri="{9D8B030D-6E8A-4147-A177-3AD203B41FA5}">
                      <a16:colId xmlns:a16="http://schemas.microsoft.com/office/drawing/2014/main" val="1378086345"/>
                    </a:ext>
                  </a:extLst>
                </a:gridCol>
                <a:gridCol w="3394516">
                  <a:extLst>
                    <a:ext uri="{9D8B030D-6E8A-4147-A177-3AD203B41FA5}">
                      <a16:colId xmlns:a16="http://schemas.microsoft.com/office/drawing/2014/main" val="3727202036"/>
                    </a:ext>
                  </a:extLst>
                </a:gridCol>
                <a:gridCol w="3117676">
                  <a:extLst>
                    <a:ext uri="{9D8B030D-6E8A-4147-A177-3AD203B41FA5}">
                      <a16:colId xmlns:a16="http://schemas.microsoft.com/office/drawing/2014/main" val="3692023283"/>
                    </a:ext>
                  </a:extLst>
                </a:gridCol>
                <a:gridCol w="3019287">
                  <a:extLst>
                    <a:ext uri="{9D8B030D-6E8A-4147-A177-3AD203B41FA5}">
                      <a16:colId xmlns:a16="http://schemas.microsoft.com/office/drawing/2014/main" val="1949241220"/>
                    </a:ext>
                  </a:extLst>
                </a:gridCol>
              </a:tblGrid>
              <a:tr h="370840">
                <a:tc>
                  <a:txBody>
                    <a:bodyPr/>
                    <a:lstStyle/>
                    <a:p>
                      <a:pPr rtl="0"/>
                      <a:endParaRPr lang="en-GB" sz="1700" dirty="0">
                        <a:solidFill>
                          <a:srgbClr val="9C3FD8"/>
                        </a:solidFill>
                      </a:endParaRP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700" b="1">
                          <a:solidFill>
                            <a:srgbClr val="9C3FD8"/>
                          </a:solidFill>
                        </a:rPr>
                        <a:t>Bealach traidisiúnta </a:t>
                      </a:r>
                    </a:p>
                    <a:p>
                      <a:pPr rtl="0"/>
                      <a:r>
                        <a:rPr lang="ga-ie" sz="1700" b="1">
                          <a:solidFill>
                            <a:srgbClr val="9C3FD8"/>
                          </a:solidFill>
                        </a:rPr>
                        <a:t>(Bunscoil &amp; Iar-bhunscoil)</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700" b="1">
                          <a:solidFill>
                            <a:srgbClr val="9C3FD8"/>
                          </a:solidFill>
                        </a:rPr>
                        <a:t>                Bealach Nasir</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700" b="1">
                          <a:solidFill>
                            <a:srgbClr val="9C3FD8"/>
                          </a:solidFill>
                        </a:rPr>
                        <a:t>                  Bealach Anna</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255285493"/>
                  </a:ext>
                </a:extLst>
              </a:tr>
              <a:tr h="370840">
                <a:tc>
                  <a:txBody>
                    <a:bodyPr/>
                    <a:lstStyle/>
                    <a:p>
                      <a:pPr rtl="0"/>
                      <a:r>
                        <a:rPr lang="ga-ie" sz="1600">
                          <a:solidFill>
                            <a:srgbClr val="9C3FD8"/>
                          </a:solidFill>
                        </a:rPr>
                        <a:t>Céim 1</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600" dirty="0"/>
                        <a:t>Ardteistiméireacht a chomhlíonann riachtanais iontrála</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600" dirty="0"/>
                        <a:t>Ardteistiméireacht (easpa pointí)</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600"/>
                        <a:t>Ardteistiméireacht (easpa pointí)</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489370233"/>
                  </a:ext>
                </a:extLst>
              </a:tr>
              <a:tr h="370840">
                <a:tc>
                  <a:txBody>
                    <a:bodyPr/>
                    <a:lstStyle/>
                    <a:p>
                      <a:pPr rtl="0"/>
                      <a:r>
                        <a:rPr lang="ga-ie" sz="1600">
                          <a:solidFill>
                            <a:srgbClr val="9C3FD8"/>
                          </a:solidFill>
                        </a:rPr>
                        <a:t>Céim 2</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600" dirty="0"/>
                        <a:t>Baitsiléir Oideachais nó fochéim agus MGO ina dhiaidh sin</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600" dirty="0"/>
                        <a:t>PLC</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600"/>
                        <a:t>PLC</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2404258844"/>
                  </a:ext>
                </a:extLst>
              </a:tr>
              <a:tr h="119922">
                <a:tc>
                  <a:txBody>
                    <a:bodyPr/>
                    <a:lstStyle/>
                    <a:p>
                      <a:pPr rtl="0"/>
                      <a:r>
                        <a:rPr lang="ga-ie" sz="1600">
                          <a:solidFill>
                            <a:srgbClr val="9C3FD8"/>
                          </a:solidFill>
                        </a:rPr>
                        <a:t>Céim 3</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endParaRPr lang="en-GB" sz="16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600"/>
                        <a:t>Dioplóma Náisiúnta (dearadh grafach)</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600" dirty="0"/>
                        <a:t>Obair i creche / réamhscoil + Matamaitic na hArdteistiméireachta a dhéanamh arís</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730711822"/>
                  </a:ext>
                </a:extLst>
              </a:tr>
              <a:tr h="370840">
                <a:tc>
                  <a:txBody>
                    <a:bodyPr/>
                    <a:lstStyle/>
                    <a:p>
                      <a:pPr rtl="0"/>
                      <a:r>
                        <a:rPr lang="ga-ie" sz="1600">
                          <a:solidFill>
                            <a:srgbClr val="9C3FD8"/>
                          </a:solidFill>
                        </a:rPr>
                        <a:t>Céim 4</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endParaRPr lang="en-GB" sz="16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600"/>
                        <a:t>Baitsiléir Oideachais</a:t>
                      </a:r>
                    </a:p>
                    <a:p>
                      <a:pPr rtl="0"/>
                      <a:endParaRPr lang="en-GB" sz="16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ga-ie" sz="1600" dirty="0"/>
                        <a:t>Céim (Síceolaíocht) + Gaeilge na hArdteistiméireachta a dhéanamh arís</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773260680"/>
                  </a:ext>
                </a:extLst>
              </a:tr>
              <a:tr h="370840">
                <a:tc>
                  <a:txBody>
                    <a:bodyPr/>
                    <a:lstStyle/>
                    <a:p>
                      <a:pPr rtl="0"/>
                      <a:r>
                        <a:rPr lang="ga-ie" sz="1600">
                          <a:solidFill>
                            <a:srgbClr val="9C3FD8"/>
                          </a:solidFill>
                        </a:rPr>
                        <a:t>Céim 5</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endParaRPr lang="en-GB" sz="16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endParaRPr lang="en-GB" sz="16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sz="1600" dirty="0"/>
                        <a:t>MGO</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1693867162"/>
                  </a:ext>
                </a:extLst>
              </a:tr>
              <a:tr h="370840">
                <a:tc>
                  <a:txBody>
                    <a:bodyPr/>
                    <a:lstStyle/>
                    <a:p>
                      <a:pPr rtl="0"/>
                      <a:r>
                        <a:rPr lang="ga-ie" sz="1600">
                          <a:solidFill>
                            <a:srgbClr val="9C3FD8"/>
                          </a:solidFill>
                        </a:rPr>
                        <a:t>Am ag teastáil</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r>
                        <a:rPr lang="ga-ie" sz="1600"/>
                        <a:t>Baitsiléir Oideachais = 4 bliana</a:t>
                      </a:r>
                    </a:p>
                    <a:p>
                      <a:pPr rtl="0"/>
                      <a:r>
                        <a:rPr lang="ga-ie" sz="1600"/>
                        <a:t>Bunchéim + MGO = 5 bliana</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r>
                        <a:rPr lang="ga-ie" sz="1600"/>
                        <a:t>6 bliana </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r>
                        <a:rPr lang="ga-ie" sz="1600" dirty="0"/>
                        <a:t>9 mbliana</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49936"/>
                  </a:ext>
                </a:extLst>
              </a:tr>
            </a:tbl>
          </a:graphicData>
        </a:graphic>
      </p:graphicFrame>
      <p:pic>
        <p:nvPicPr>
          <p:cNvPr id="3" name="Picture 2">
            <a:extLst>
              <a:ext uri="{FF2B5EF4-FFF2-40B4-BE49-F238E27FC236}">
                <a16:creationId xmlns:a16="http://schemas.microsoft.com/office/drawing/2014/main" id="{6B3E43EA-77D7-5B33-54FB-23347A81D043}"/>
              </a:ext>
            </a:extLst>
          </p:cNvPr>
          <p:cNvPicPr>
            <a:picLocks noChangeAspect="1"/>
          </p:cNvPicPr>
          <p:nvPr/>
        </p:nvPicPr>
        <p:blipFill>
          <a:blip r:embed="rId4"/>
          <a:srcRect/>
          <a:stretch/>
        </p:blipFill>
        <p:spPr>
          <a:xfrm>
            <a:off x="5393563" y="759535"/>
            <a:ext cx="1404874" cy="1424781"/>
          </a:xfrm>
          <a:prstGeom prst="rect">
            <a:avLst/>
          </a:prstGeom>
        </p:spPr>
      </p:pic>
      <p:pic>
        <p:nvPicPr>
          <p:cNvPr id="5" name="Picture 4">
            <a:extLst>
              <a:ext uri="{FF2B5EF4-FFF2-40B4-BE49-F238E27FC236}">
                <a16:creationId xmlns:a16="http://schemas.microsoft.com/office/drawing/2014/main" id="{8B20142A-DDF1-C108-18A6-E9F57BA5DC8D}"/>
              </a:ext>
            </a:extLst>
          </p:cNvPr>
          <p:cNvPicPr>
            <a:picLocks noChangeAspect="1"/>
          </p:cNvPicPr>
          <p:nvPr/>
        </p:nvPicPr>
        <p:blipFill>
          <a:blip r:embed="rId5"/>
          <a:srcRect/>
          <a:stretch/>
        </p:blipFill>
        <p:spPr>
          <a:xfrm>
            <a:off x="8562077" y="922899"/>
            <a:ext cx="1330218" cy="1349066"/>
          </a:xfrm>
          <a:prstGeom prst="rect">
            <a:avLst/>
          </a:prstGeom>
        </p:spPr>
      </p:pic>
      <p:grpSp>
        <p:nvGrpSpPr>
          <p:cNvPr id="8" name="Group 7">
            <a:extLst>
              <a:ext uri="{FF2B5EF4-FFF2-40B4-BE49-F238E27FC236}">
                <a16:creationId xmlns:a16="http://schemas.microsoft.com/office/drawing/2014/main" id="{0E1A5613-501B-B8C6-0733-AE65D8DC88AE}"/>
              </a:ext>
            </a:extLst>
          </p:cNvPr>
          <p:cNvGrpSpPr/>
          <p:nvPr/>
        </p:nvGrpSpPr>
        <p:grpSpPr>
          <a:xfrm>
            <a:off x="10740642" y="759535"/>
            <a:ext cx="1007241" cy="1007241"/>
            <a:chOff x="11076398" y="1024808"/>
            <a:chExt cx="1007241" cy="1007241"/>
          </a:xfrm>
        </p:grpSpPr>
        <p:pic>
          <p:nvPicPr>
            <p:cNvPr id="9" name="Google Shape;425;p21" descr="Shape, square&#10;&#10;Description automatically generated">
              <a:extLst>
                <a:ext uri="{FF2B5EF4-FFF2-40B4-BE49-F238E27FC236}">
                  <a16:creationId xmlns:a16="http://schemas.microsoft.com/office/drawing/2014/main" id="{28DFA33B-58EB-34D5-A9C3-2168C4637DD9}"/>
                </a:ext>
              </a:extLst>
            </p:cNvPr>
            <p:cNvPicPr preferRelativeResize="0"/>
            <p:nvPr/>
          </p:nvPicPr>
          <p:blipFill rotWithShape="1">
            <a:blip r:embed="rId6">
              <a:alphaModFix/>
            </a:blip>
            <a:srcRect/>
            <a:stretch/>
          </p:blipFill>
          <p:spPr>
            <a:xfrm rot="16200000">
              <a:off x="11146050" y="1133177"/>
              <a:ext cx="867938" cy="823346"/>
            </a:xfrm>
            <a:prstGeom prst="rect">
              <a:avLst/>
            </a:prstGeom>
            <a:noFill/>
            <a:ln>
              <a:noFill/>
            </a:ln>
          </p:spPr>
        </p:pic>
        <p:pic>
          <p:nvPicPr>
            <p:cNvPr id="10" name="Picture 9" descr="Icon&#10;&#10;Description automatically generated">
              <a:extLst>
                <a:ext uri="{FF2B5EF4-FFF2-40B4-BE49-F238E27FC236}">
                  <a16:creationId xmlns:a16="http://schemas.microsoft.com/office/drawing/2014/main" id="{7FC9A33F-D2E8-15CC-5B62-D37B016B0FF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076398" y="1024808"/>
              <a:ext cx="1007241" cy="1007241"/>
            </a:xfrm>
            <a:prstGeom prst="rect">
              <a:avLst/>
            </a:prstGeom>
          </p:spPr>
        </p:pic>
      </p:grpSp>
    </p:spTree>
    <p:extLst>
      <p:ext uri="{BB962C8B-B14F-4D97-AF65-F5344CB8AC3E}">
        <p14:creationId xmlns:p14="http://schemas.microsoft.com/office/powerpoint/2010/main" val="56321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 square&#10;&#10;Description automatically generated">
            <a:extLst>
              <a:ext uri="{FF2B5EF4-FFF2-40B4-BE49-F238E27FC236}">
                <a16:creationId xmlns:a16="http://schemas.microsoft.com/office/drawing/2014/main" id="{9D796880-5115-4C68-F14C-65448E7EEBA4}"/>
              </a:ext>
            </a:extLst>
          </p:cNvPr>
          <p:cNvPicPr>
            <a:picLocks noChangeAspect="1"/>
          </p:cNvPicPr>
          <p:nvPr/>
        </p:nvPicPr>
        <p:blipFill>
          <a:blip r:embed="rId3"/>
          <a:stretch>
            <a:fillRect/>
          </a:stretch>
        </p:blipFill>
        <p:spPr>
          <a:xfrm>
            <a:off x="576543" y="2405526"/>
            <a:ext cx="11038913" cy="3780962"/>
          </a:xfrm>
          <a:prstGeom prst="rect">
            <a:avLst/>
          </a:prstGeom>
        </p:spPr>
      </p:pic>
      <p:grpSp>
        <p:nvGrpSpPr>
          <p:cNvPr id="13" name="Group 12">
            <a:extLst>
              <a:ext uri="{FF2B5EF4-FFF2-40B4-BE49-F238E27FC236}">
                <a16:creationId xmlns:a16="http://schemas.microsoft.com/office/drawing/2014/main" id="{5F2B937D-B304-5050-28D2-34EA1006C814}"/>
              </a:ext>
            </a:extLst>
          </p:cNvPr>
          <p:cNvGrpSpPr/>
          <p:nvPr/>
        </p:nvGrpSpPr>
        <p:grpSpPr>
          <a:xfrm>
            <a:off x="11042770" y="0"/>
            <a:ext cx="1007242" cy="1007241"/>
            <a:chOff x="11042770" y="0"/>
            <a:chExt cx="1007242" cy="1007241"/>
          </a:xfrm>
        </p:grpSpPr>
        <p:pic>
          <p:nvPicPr>
            <p:cNvPr id="8" name="Google Shape;425;p21" descr="Shape, square&#10;&#10;Description automatically generated">
              <a:extLst>
                <a:ext uri="{FF2B5EF4-FFF2-40B4-BE49-F238E27FC236}">
                  <a16:creationId xmlns:a16="http://schemas.microsoft.com/office/drawing/2014/main" id="{6EA3A03C-76DD-48FB-F7DC-88A813D5D7EA}"/>
                </a:ext>
              </a:extLst>
            </p:cNvPr>
            <p:cNvPicPr preferRelativeResize="0"/>
            <p:nvPr/>
          </p:nvPicPr>
          <p:blipFill rotWithShape="1">
            <a:blip r:embed="rId3">
              <a:alphaModFix/>
            </a:blip>
            <a:srcRect/>
            <a:stretch/>
          </p:blipFill>
          <p:spPr>
            <a:xfrm rot="16200000">
              <a:off x="11067533" y="24762"/>
              <a:ext cx="957717" cy="1007240"/>
            </a:xfrm>
            <a:prstGeom prst="rect">
              <a:avLst/>
            </a:prstGeom>
            <a:noFill/>
            <a:ln>
              <a:noFill/>
            </a:ln>
          </p:spPr>
        </p:pic>
        <p:pic>
          <p:nvPicPr>
            <p:cNvPr id="6" name="Google Shape;331;p19" descr="Icon&#10;&#10;Description automatically generated">
              <a:extLst>
                <a:ext uri="{FF2B5EF4-FFF2-40B4-BE49-F238E27FC236}">
                  <a16:creationId xmlns:a16="http://schemas.microsoft.com/office/drawing/2014/main" id="{296EF156-A9D5-3885-F1E5-E619DCE7C750}"/>
                </a:ext>
              </a:extLst>
            </p:cNvPr>
            <p:cNvPicPr preferRelativeResize="0"/>
            <p:nvPr/>
          </p:nvPicPr>
          <p:blipFill rotWithShape="1">
            <a:blip r:embed="rId4">
              <a:alphaModFix/>
            </a:blip>
            <a:srcRect/>
            <a:stretch/>
          </p:blipFill>
          <p:spPr>
            <a:xfrm>
              <a:off x="11042770" y="0"/>
              <a:ext cx="1007241" cy="1007241"/>
            </a:xfrm>
            <a:prstGeom prst="rect">
              <a:avLst/>
            </a:prstGeom>
            <a:noFill/>
            <a:ln>
              <a:noFill/>
            </a:ln>
          </p:spPr>
        </p:pic>
      </p:grpSp>
      <p:sp>
        <p:nvSpPr>
          <p:cNvPr id="25" name="TextBox 24">
            <a:extLst>
              <a:ext uri="{FF2B5EF4-FFF2-40B4-BE49-F238E27FC236}">
                <a16:creationId xmlns:a16="http://schemas.microsoft.com/office/drawing/2014/main" id="{03CB7D1F-20CB-04B7-5894-78BA4CEE092A}"/>
              </a:ext>
            </a:extLst>
          </p:cNvPr>
          <p:cNvSpPr txBox="1"/>
          <p:nvPr/>
        </p:nvSpPr>
        <p:spPr>
          <a:xfrm>
            <a:off x="141988" y="195843"/>
            <a:ext cx="671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800" b="1" i="0" u="none" strike="noStrike" kern="0" cap="none" spc="0" normalizeH="0" noProof="0">
                <a:ln>
                  <a:noFill/>
                </a:ln>
                <a:solidFill>
                  <a:prstClr val="white"/>
                </a:solidFill>
                <a:effectLst/>
                <a:uLnTx/>
                <a:uFillTx/>
                <a:latin typeface="Arial"/>
                <a:cs typeface="Arial"/>
                <a:sym typeface="Arial"/>
              </a:rPr>
              <a:t>Aonad 2, Gníomhaíocht 5</a:t>
            </a:r>
            <a:endParaRPr kumimoji="0" lang="en-GB" sz="1800" b="1" i="0" u="none" strike="noStrike" kern="0" cap="none" spc="0" normalizeH="0" baseline="0" noProof="0" dirty="0">
              <a:ln>
                <a:noFill/>
              </a:ln>
              <a:solidFill>
                <a:prstClr val="white"/>
              </a:solidFill>
              <a:effectLst/>
              <a:uLnTx/>
              <a:uFillTx/>
              <a:latin typeface="Arial"/>
              <a:cs typeface="Arial"/>
              <a:sym typeface="Arial"/>
            </a:endParaRPr>
          </a:p>
        </p:txBody>
      </p:sp>
      <p:sp>
        <p:nvSpPr>
          <p:cNvPr id="3" name="TextBox 2">
            <a:extLst>
              <a:ext uri="{FF2B5EF4-FFF2-40B4-BE49-F238E27FC236}">
                <a16:creationId xmlns:a16="http://schemas.microsoft.com/office/drawing/2014/main" id="{C77F1C45-3170-6ECE-2AB2-A9431193B3B7}"/>
              </a:ext>
            </a:extLst>
          </p:cNvPr>
          <p:cNvSpPr txBox="1"/>
          <p:nvPr/>
        </p:nvSpPr>
        <p:spPr>
          <a:xfrm>
            <a:off x="828675" y="2825535"/>
            <a:ext cx="10585823" cy="2893100"/>
          </a:xfrm>
          <a:prstGeom prst="rect">
            <a:avLst/>
          </a:prstGeom>
          <a:noFill/>
        </p:spPr>
        <p:txBody>
          <a:bodyPr wrap="square" rtlCol="0">
            <a:spAutoFit/>
          </a:bodyPr>
          <a:lstStyle/>
          <a:p>
            <a:pPr rtl="0"/>
            <a:r>
              <a:rPr lang="ga-ie" sz="2600" b="1" dirty="0">
                <a:solidFill>
                  <a:srgbClr val="5DC973"/>
                </a:solidFill>
              </a:rPr>
              <a:t>Céard?</a:t>
            </a:r>
            <a:r>
              <a:rPr lang="ga-ie" sz="2600" dirty="0"/>
              <a:t> Déan cur síos ar an méid a d'fhoghlaim tú san aonad Conair seo...</a:t>
            </a:r>
          </a:p>
          <a:p>
            <a:pPr rtl="0"/>
            <a:endParaRPr lang="en-GB" sz="2600" dirty="0"/>
          </a:p>
          <a:p>
            <a:pPr rtl="0"/>
            <a:r>
              <a:rPr lang="ga-ie" sz="2600" b="1" dirty="0">
                <a:solidFill>
                  <a:srgbClr val="5DC973"/>
                </a:solidFill>
              </a:rPr>
              <a:t>DÁ BHRÍ SIN: </a:t>
            </a:r>
            <a:r>
              <a:rPr lang="ga-ie" sz="2600" dirty="0"/>
              <a:t>Déan anailís ar an gcúis a bhfuil tábhacht leis seo...</a:t>
            </a:r>
          </a:p>
          <a:p>
            <a:pPr rtl="0"/>
            <a:endParaRPr lang="en-GB" sz="2600" dirty="0"/>
          </a:p>
          <a:p>
            <a:pPr rtl="0"/>
            <a:r>
              <a:rPr lang="ga-ie" sz="2600" b="1" dirty="0">
                <a:solidFill>
                  <a:srgbClr val="5DC973"/>
                </a:solidFill>
              </a:rPr>
              <a:t>CAD É A THARLÓIDH ANOIS?</a:t>
            </a:r>
            <a:r>
              <a:rPr lang="ga-ie" sz="2600" dirty="0"/>
              <a:t> Luaigh na chéad chéimeanna éifeachtacha eile chun post/gairm bheatha a bhaint amach...</a:t>
            </a:r>
          </a:p>
        </p:txBody>
      </p:sp>
      <p:pic>
        <p:nvPicPr>
          <p:cNvPr id="9" name="Graphic 8" descr="Thought outline">
            <a:extLst>
              <a:ext uri="{FF2B5EF4-FFF2-40B4-BE49-F238E27FC236}">
                <a16:creationId xmlns:a16="http://schemas.microsoft.com/office/drawing/2014/main" id="{66709FC2-0783-3A0D-12E0-D0F61803DD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4259" y="140198"/>
            <a:ext cx="2174653" cy="2174653"/>
          </a:xfrm>
          <a:prstGeom prst="rect">
            <a:avLst/>
          </a:prstGeom>
        </p:spPr>
      </p:pic>
    </p:spTree>
    <p:extLst>
      <p:ext uri="{BB962C8B-B14F-4D97-AF65-F5344CB8AC3E}">
        <p14:creationId xmlns:p14="http://schemas.microsoft.com/office/powerpoint/2010/main" val="79264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6" y="2859791"/>
            <a:ext cx="8561973" cy="3526722"/>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146825"/>
            <a:ext cx="8128000" cy="2343602"/>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2400"/>
            </a:pPr>
            <a:endParaRPr lang="en-IE" sz="2000" dirty="0"/>
          </a:p>
          <a:p>
            <a:pPr marL="342900" indent="-342900" rtl="0">
              <a:spcBef>
                <a:spcPts val="0"/>
              </a:spcBef>
              <a:buClr>
                <a:srgbClr val="9C3FD8"/>
              </a:buClr>
              <a:buFont typeface="Courier New" panose="02070309020205020404" pitchFamily="49" charset="0"/>
              <a:buChar char="o"/>
            </a:pPr>
            <a:r>
              <a:rPr lang="ga-ie" sz="1800" dirty="0"/>
              <a:t>plé a dhéanamh ar thacaíochtaí agus ar bhacainní le haghaidh scoláirí ar mian leo tuilleadh staidéir a dhéanamh tar éis na scoile</a:t>
            </a:r>
          </a:p>
          <a:p>
            <a:pPr marL="342900" indent="-342900" rtl="0">
              <a:spcBef>
                <a:spcPts val="0"/>
              </a:spcBef>
              <a:buClr>
                <a:srgbClr val="9C3FD8"/>
              </a:buClr>
              <a:buFont typeface="Courier New" panose="02070309020205020404" pitchFamily="49" charset="0"/>
              <a:buChar char="o"/>
            </a:pPr>
            <a:r>
              <a:rPr lang="ga-ie" sz="1800" dirty="0"/>
              <a:t>smaoineamh ar an tionchar a bhíonn aige ar dhaoine duine cosúil leo féin a fheiceáil i bpost/gairm bheatha ar leith</a:t>
            </a:r>
          </a:p>
          <a:p>
            <a:pPr marL="342900" indent="-342900" rtl="0">
              <a:spcBef>
                <a:spcPts val="0"/>
              </a:spcBef>
              <a:buClr>
                <a:srgbClr val="9C3FD8"/>
              </a:buClr>
              <a:buFont typeface="Courier New" panose="02070309020205020404" pitchFamily="49" charset="0"/>
              <a:buChar char="o"/>
            </a:pPr>
            <a:r>
              <a:rPr lang="ga-ie" sz="1800" dirty="0"/>
              <a:t>taighde a dhéanamh ar riachtanais iontrála le haghaidh cúrsaí ardoideachais éagsúla</a:t>
            </a:r>
          </a:p>
          <a:p>
            <a:pPr marL="342900" indent="-342900" rtl="0">
              <a:spcBef>
                <a:spcPts val="0"/>
              </a:spcBef>
              <a:buClr>
                <a:srgbClr val="9C3FD8"/>
              </a:buClr>
              <a:buFont typeface="Courier New" panose="02070309020205020404" pitchFamily="49" charset="0"/>
              <a:buChar char="o"/>
            </a:pPr>
            <a:r>
              <a:rPr lang="ga-ie" sz="1800" dirty="0"/>
              <a:t>a aithint go bhfuil réimse bealaí ann chun cáiliú, agus go mbíonn buntáistí agus míbhuntáistí ag baint le gach ceann</a:t>
            </a:r>
          </a:p>
          <a:p>
            <a:pPr marL="342900" indent="-342900" rtl="0">
              <a:spcBef>
                <a:spcPts val="0"/>
              </a:spcBef>
              <a:buClr>
                <a:srgbClr val="9C3FD8"/>
              </a:buClr>
              <a:buFont typeface="Courier New" panose="02070309020205020404" pitchFamily="49" charset="0"/>
              <a:buChar char="o"/>
            </a:pPr>
            <a:r>
              <a:rPr lang="ga-ie" sz="1800" dirty="0"/>
              <a:t>machnamh a dhéanamh ar an bhfoghlaim agus ar na chéad chéimeanna eile</a:t>
            </a:r>
          </a:p>
          <a:p>
            <a:pPr marL="228600" indent="-76200" rtl="0">
              <a:lnSpc>
                <a:spcPct val="90000"/>
              </a:lnSpc>
              <a:buClr>
                <a:srgbClr val="01334E"/>
              </a:buClr>
              <a:buSzPts val="2400"/>
            </a:pPr>
            <a:endParaRPr lang="en-IE" dirty="0"/>
          </a:p>
        </p:txBody>
      </p:sp>
      <p:sp>
        <p:nvSpPr>
          <p:cNvPr id="8" name="TextBox 7">
            <a:extLst>
              <a:ext uri="{FF2B5EF4-FFF2-40B4-BE49-F238E27FC236}">
                <a16:creationId xmlns:a16="http://schemas.microsoft.com/office/drawing/2014/main" id="{6FA8D656-259D-2E0D-B12F-215CAEB0F67C}"/>
              </a:ext>
            </a:extLst>
          </p:cNvPr>
          <p:cNvSpPr txBox="1"/>
          <p:nvPr/>
        </p:nvSpPr>
        <p:spPr>
          <a:xfrm>
            <a:off x="2422474" y="1380479"/>
            <a:ext cx="4136370" cy="1200329"/>
          </a:xfrm>
          <a:prstGeom prst="rect">
            <a:avLst/>
          </a:prstGeom>
          <a:noFill/>
        </p:spPr>
        <p:txBody>
          <a:bodyPr wrap="square" rtlCol="0">
            <a:spAutoFit/>
          </a:bodyPr>
          <a:lstStyle/>
          <a:p>
            <a:pPr marL="0" lvl="0" indent="0" algn="ctr" rtl="0">
              <a:lnSpc>
                <a:spcPct val="90000"/>
              </a:lnSpc>
              <a:spcBef>
                <a:spcPts val="0"/>
              </a:spcBef>
              <a:spcAft>
                <a:spcPts val="0"/>
              </a:spcAft>
              <a:buClr>
                <a:srgbClr val="01334E"/>
              </a:buClr>
              <a:buSzPts val="4000"/>
              <a:buNone/>
            </a:pPr>
            <a:r>
              <a:rPr lang="ga-ie" sz="2000" b="1"/>
              <a:t>Haigh arís! </a:t>
            </a:r>
          </a:p>
          <a:p>
            <a:pPr marL="0" lvl="0" indent="0" algn="ctr" rtl="0">
              <a:lnSpc>
                <a:spcPct val="90000"/>
              </a:lnSpc>
              <a:spcBef>
                <a:spcPts val="0"/>
              </a:spcBef>
              <a:spcAft>
                <a:spcPts val="0"/>
              </a:spcAft>
              <a:buClr>
                <a:srgbClr val="01334E"/>
              </a:buClr>
              <a:buSzPts val="4000"/>
              <a:buNone/>
            </a:pPr>
            <a:r>
              <a:rPr lang="ga-ie" sz="2000" b="1"/>
              <a:t>Cad é mar a d’éirigh leat le hAonad 2?</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ga-ie" sz="2000" b="1"/>
              <a:t>Ar fhoghlaim tú conas...?</a:t>
            </a:r>
          </a:p>
        </p:txBody>
      </p:sp>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1800"/>
            </a:pPr>
            <a:r>
              <a:rPr lang="ga-ie" sz="1800" b="1"/>
              <a:t>Aonad 2, Ag seiceáil isteach leis na cuspóirí foghlama</a:t>
            </a:r>
          </a:p>
        </p:txBody>
      </p:sp>
      <p:pic>
        <p:nvPicPr>
          <p:cNvPr id="2" name="Picture 1">
            <a:extLst>
              <a:ext uri="{FF2B5EF4-FFF2-40B4-BE49-F238E27FC236}">
                <a16:creationId xmlns:a16="http://schemas.microsoft.com/office/drawing/2014/main" id="{B72BCE96-59B5-6247-179D-F05D7F83C2C2}"/>
              </a:ext>
            </a:extLst>
          </p:cNvPr>
          <p:cNvPicPr>
            <a:picLocks noChangeAspect="1"/>
          </p:cNvPicPr>
          <p:nvPr/>
        </p:nvPicPr>
        <p:blipFill>
          <a:blip r:embed="rId4"/>
          <a:srcRect/>
          <a:stretch/>
        </p:blipFill>
        <p:spPr>
          <a:xfrm>
            <a:off x="690513" y="1536250"/>
            <a:ext cx="1931300" cy="1958667"/>
          </a:xfrm>
          <a:prstGeom prst="rect">
            <a:avLst/>
          </a:prstGeom>
        </p:spPr>
      </p:pic>
      <p:pic>
        <p:nvPicPr>
          <p:cNvPr id="5" name="Google Shape;429;p64" descr="Icon&#10;&#10;Description automatically generated with low confidence">
            <a:extLst>
              <a:ext uri="{FF2B5EF4-FFF2-40B4-BE49-F238E27FC236}">
                <a16:creationId xmlns:a16="http://schemas.microsoft.com/office/drawing/2014/main" id="{BD425D59-F7A4-91D0-3616-4E3BA7A0E198}"/>
              </a:ext>
            </a:extLst>
          </p:cNvPr>
          <p:cNvPicPr preferRelativeResize="0"/>
          <p:nvPr/>
        </p:nvPicPr>
        <p:blipFill rotWithShape="1">
          <a:blip r:embed="rId5">
            <a:alphaModFix/>
          </a:blip>
          <a:srcRect/>
          <a:stretch/>
        </p:blipFill>
        <p:spPr>
          <a:xfrm>
            <a:off x="2344585" y="1163649"/>
            <a:ext cx="621324" cy="433659"/>
          </a:xfrm>
          <a:prstGeom prst="rect">
            <a:avLst/>
          </a:prstGeom>
          <a:noFill/>
          <a:ln>
            <a:noFill/>
          </a:ln>
        </p:spPr>
      </p:pic>
      <p:pic>
        <p:nvPicPr>
          <p:cNvPr id="6" name="Google Shape;430;p64" descr="Icon&#10;&#10;Description automatically generated with low confidence">
            <a:extLst>
              <a:ext uri="{FF2B5EF4-FFF2-40B4-BE49-F238E27FC236}">
                <a16:creationId xmlns:a16="http://schemas.microsoft.com/office/drawing/2014/main" id="{3B4F887B-6CC8-81D1-797F-EF5A065B7864}"/>
              </a:ext>
            </a:extLst>
          </p:cNvPr>
          <p:cNvPicPr preferRelativeResize="0"/>
          <p:nvPr/>
        </p:nvPicPr>
        <p:blipFill rotWithShape="1">
          <a:blip r:embed="rId5">
            <a:alphaModFix/>
          </a:blip>
          <a:srcRect/>
          <a:stretch/>
        </p:blipFill>
        <p:spPr>
          <a:xfrm rot="10800000">
            <a:off x="6248182" y="2363978"/>
            <a:ext cx="621324" cy="433659"/>
          </a:xfrm>
          <a:prstGeom prst="rect">
            <a:avLst/>
          </a:prstGeom>
          <a:noFill/>
          <a:ln>
            <a:noFill/>
          </a:ln>
        </p:spPr>
      </p:pic>
    </p:spTree>
    <p:extLst>
      <p:ext uri="{BB962C8B-B14F-4D97-AF65-F5344CB8AC3E}">
        <p14:creationId xmlns:p14="http://schemas.microsoft.com/office/powerpoint/2010/main" val="259697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2, Gníomhaíocht le cois</a:t>
            </a:r>
            <a:endParaRPr dirty="0"/>
          </a:p>
        </p:txBody>
      </p:sp>
      <p:sp>
        <p:nvSpPr>
          <p:cNvPr id="207" name="Google Shape;207;p8"/>
          <p:cNvSpPr txBox="1">
            <a:spLocks noGrp="1"/>
          </p:cNvSpPr>
          <p:nvPr>
            <p:ph type="body" idx="1"/>
          </p:nvPr>
        </p:nvSpPr>
        <p:spPr>
          <a:xfrm>
            <a:off x="1826914" y="1173591"/>
            <a:ext cx="3617188" cy="419136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1900" dirty="0">
                <a:latin typeface="+mn-lt"/>
              </a:rPr>
              <a:t>Seo smaoineamh duit.</a:t>
            </a:r>
          </a:p>
          <a:p>
            <a:pPr marL="0" lvl="0" indent="0" algn="ctr" rtl="0">
              <a:lnSpc>
                <a:spcPct val="90000"/>
              </a:lnSpc>
              <a:spcBef>
                <a:spcPts val="0"/>
              </a:spcBef>
              <a:spcAft>
                <a:spcPts val="0"/>
              </a:spcAft>
              <a:buClr>
                <a:srgbClr val="01334E"/>
              </a:buClr>
              <a:buSzPts val="4000"/>
              <a:buNone/>
            </a:pPr>
            <a:endParaRPr lang="en-IE" sz="1900" dirty="0">
              <a:latin typeface="+mn-lt"/>
            </a:endParaRPr>
          </a:p>
          <a:p>
            <a:pPr marL="0" lvl="0" indent="0" algn="ctr" rtl="0">
              <a:lnSpc>
                <a:spcPct val="90000"/>
              </a:lnSpc>
              <a:spcBef>
                <a:spcPts val="0"/>
              </a:spcBef>
              <a:spcAft>
                <a:spcPts val="0"/>
              </a:spcAft>
              <a:buClr>
                <a:srgbClr val="01334E"/>
              </a:buClr>
              <a:buSzPts val="4000"/>
              <a:buNone/>
            </a:pPr>
            <a:r>
              <a:rPr lang="ga-ie" sz="1900" dirty="0">
                <a:effectLst/>
                <a:latin typeface="+mn-lt"/>
                <a:ea typeface="Aptos" panose="020B0004020202020204" pitchFamily="34" charset="0"/>
                <a:cs typeface="Arial" panose="020B0604020202020204" pitchFamily="34" charset="0"/>
              </a:rPr>
              <a:t>Déan taifead ar chaint le stíl T</a:t>
            </a:r>
            <a:r>
              <a:rPr lang="en-GB" sz="1900" dirty="0" err="1">
                <a:effectLst/>
                <a:latin typeface="+mn-lt"/>
                <a:ea typeface="Aptos" panose="020B0004020202020204" pitchFamily="34" charset="0"/>
                <a:cs typeface="Arial" panose="020B0604020202020204" pitchFamily="34" charset="0"/>
              </a:rPr>
              <a:t>edT</a:t>
            </a:r>
            <a:r>
              <a:rPr lang="ga-ie" sz="1900" dirty="0">
                <a:effectLst/>
                <a:latin typeface="+mn-lt"/>
                <a:ea typeface="Aptos" panose="020B0004020202020204" pitchFamily="34" charset="0"/>
                <a:cs typeface="Arial" panose="020B0604020202020204" pitchFamily="34" charset="0"/>
              </a:rPr>
              <a:t>alk bunaithe ar an smaoineamh 'you have to see it to be it’ i dtaca le post / gairm bheatha atá ag teastáil amach anseo.</a:t>
            </a:r>
          </a:p>
          <a:p>
            <a:pPr marL="0" lvl="0" indent="0" algn="ctr" rtl="0">
              <a:lnSpc>
                <a:spcPct val="90000"/>
              </a:lnSpc>
              <a:spcBef>
                <a:spcPts val="0"/>
              </a:spcBef>
              <a:spcAft>
                <a:spcPts val="0"/>
              </a:spcAft>
              <a:buClr>
                <a:srgbClr val="01334E"/>
              </a:buClr>
              <a:buSzPts val="4000"/>
              <a:buNone/>
            </a:pPr>
            <a:endParaRPr lang="en-IE" sz="1900" dirty="0">
              <a:effectLst/>
              <a:latin typeface="+mn-lt"/>
              <a:ea typeface="Aptos" panose="020B0004020202020204" pitchFamily="34" charset="0"/>
              <a:cs typeface="Arial" panose="020B0604020202020204" pitchFamily="34" charset="0"/>
            </a:endParaRPr>
          </a:p>
          <a:p>
            <a:pPr marL="0" lvl="0" indent="0" algn="ctr" rtl="0">
              <a:lnSpc>
                <a:spcPct val="90000"/>
              </a:lnSpc>
              <a:spcBef>
                <a:spcPts val="0"/>
              </a:spcBef>
              <a:spcAft>
                <a:spcPts val="0"/>
              </a:spcAft>
              <a:buClr>
                <a:srgbClr val="01334E"/>
              </a:buClr>
              <a:buSzPts val="4000"/>
              <a:buNone/>
            </a:pPr>
            <a:r>
              <a:rPr lang="ga-ie" sz="1900" dirty="0">
                <a:latin typeface="+mn-lt"/>
                <a:ea typeface="Aptos" panose="020B0004020202020204" pitchFamily="34" charset="0"/>
                <a:cs typeface="Arial" panose="020B0604020202020204" pitchFamily="34" charset="0"/>
              </a:rPr>
              <a:t>Más féidir, luaigh tagairtí d'aon tacaíocht airgeadais atá ar fáil, íosriachtanais iontrála, agus na bealaí éagsúla is féidir a ghlacadh chun cáiliú don phost/gairm sin.</a:t>
            </a:r>
          </a:p>
          <a:p>
            <a:pPr marL="0" lvl="0" indent="0" algn="ctr" rtl="0">
              <a:lnSpc>
                <a:spcPct val="90000"/>
              </a:lnSpc>
              <a:spcBef>
                <a:spcPts val="0"/>
              </a:spcBef>
              <a:spcAft>
                <a:spcPts val="0"/>
              </a:spcAft>
              <a:buClr>
                <a:srgbClr val="01334E"/>
              </a:buClr>
              <a:buSzPts val="4000"/>
              <a:buNone/>
            </a:pPr>
            <a:endParaRPr lang="en-IE" sz="1900" dirty="0">
              <a:effectLst/>
              <a:latin typeface="+mn-lt"/>
              <a:ea typeface="Aptos" panose="020B0004020202020204" pitchFamily="34" charset="0"/>
              <a:cs typeface="Arial" panose="020B0604020202020204" pitchFamily="34" charset="0"/>
            </a:endParaRPr>
          </a:p>
          <a:p>
            <a:pPr marL="0" lvl="0" indent="0" algn="ctr" rtl="0">
              <a:lnSpc>
                <a:spcPct val="90000"/>
              </a:lnSpc>
              <a:spcBef>
                <a:spcPts val="0"/>
              </a:spcBef>
              <a:spcAft>
                <a:spcPts val="0"/>
              </a:spcAft>
              <a:buClr>
                <a:srgbClr val="01334E"/>
              </a:buClr>
              <a:buSzPts val="4000"/>
              <a:buNone/>
            </a:pPr>
            <a:r>
              <a:rPr lang="ga-ie" sz="1900" dirty="0">
                <a:latin typeface="+mn-lt"/>
                <a:ea typeface="Aptos" panose="020B0004020202020204" pitchFamily="34" charset="0"/>
                <a:cs typeface="Arial" panose="020B0604020202020204" pitchFamily="34" charset="0"/>
              </a:rPr>
              <a:t>Roinn an chaint le scoláirí níos óige nó le piarghrúpa.</a:t>
            </a:r>
            <a:endParaRPr lang="en-IE" sz="1900" dirty="0">
              <a:effectLst/>
              <a:latin typeface="+mn-lt"/>
              <a:ea typeface="Aptos" panose="020B0004020202020204" pitchFamily="34" charset="0"/>
              <a:cs typeface="Arial" panose="020B0604020202020204" pitchFamily="34" charset="0"/>
            </a:endParaRPr>
          </a:p>
          <a:p>
            <a:pPr marL="0" lvl="0" indent="0" algn="ctr" rtl="0">
              <a:lnSpc>
                <a:spcPct val="90000"/>
              </a:lnSpc>
              <a:spcBef>
                <a:spcPts val="0"/>
              </a:spcBef>
              <a:spcAft>
                <a:spcPts val="0"/>
              </a:spcAft>
              <a:buClr>
                <a:srgbClr val="01334E"/>
              </a:buClr>
              <a:buSzPts val="4000"/>
              <a:buNone/>
            </a:pPr>
            <a:endParaRPr lang="en-IE" sz="1800" b="0" u="sng" dirty="0">
              <a:latin typeface="Aptos" panose="020B0004020202020204" pitchFamily="34" charset="0"/>
              <a:cs typeface="Arial" panose="020B0604020202020204" pitchFamily="34" charset="0"/>
            </a:endParaRPr>
          </a:p>
          <a:p>
            <a:pPr marL="0" lvl="0" indent="0" algn="ctr" rtl="0">
              <a:lnSpc>
                <a:spcPct val="90000"/>
              </a:lnSpc>
              <a:spcBef>
                <a:spcPts val="0"/>
              </a:spcBef>
              <a:spcAft>
                <a:spcPts val="0"/>
              </a:spcAft>
              <a:buClr>
                <a:srgbClr val="01334E"/>
              </a:buClr>
              <a:buSzPts val="4000"/>
              <a:buNone/>
            </a:pPr>
            <a:endParaRPr lang="en-IE" sz="1800" b="0" u="sng" dirty="0"/>
          </a:p>
        </p:txBody>
      </p:sp>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3">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4">
            <a:alphaModFix/>
          </a:blip>
          <a:srcRect/>
          <a:stretch/>
        </p:blipFill>
        <p:spPr>
          <a:xfrm>
            <a:off x="11066124" y="847441"/>
            <a:ext cx="1007241" cy="1007241"/>
          </a:xfrm>
          <a:prstGeom prst="rect">
            <a:avLst/>
          </a:prstGeom>
          <a:noFill/>
          <a:ln>
            <a:noFill/>
          </a:ln>
        </p:spPr>
      </p:pic>
      <p:pic>
        <p:nvPicPr>
          <p:cNvPr id="3" name="Picture 2">
            <a:extLst>
              <a:ext uri="{FF2B5EF4-FFF2-40B4-BE49-F238E27FC236}">
                <a16:creationId xmlns:a16="http://schemas.microsoft.com/office/drawing/2014/main" id="{76DB81A4-076E-292C-CE9C-5FD4A4862CB8}"/>
              </a:ext>
            </a:extLst>
          </p:cNvPr>
          <p:cNvPicPr>
            <a:picLocks noChangeAspect="1"/>
          </p:cNvPicPr>
          <p:nvPr/>
        </p:nvPicPr>
        <p:blipFill>
          <a:blip r:embed="rId5"/>
          <a:srcRect/>
          <a:stretch/>
        </p:blipFill>
        <p:spPr>
          <a:xfrm>
            <a:off x="6302679" y="364890"/>
            <a:ext cx="5156134" cy="5229198"/>
          </a:xfrm>
          <a:prstGeom prst="rect">
            <a:avLst/>
          </a:prstGeom>
        </p:spPr>
      </p:pic>
      <p:pic>
        <p:nvPicPr>
          <p:cNvPr id="4" name="Google Shape;439;p65" descr="Icon&#10;&#10;Description automatically generated with low confidence">
            <a:extLst>
              <a:ext uri="{FF2B5EF4-FFF2-40B4-BE49-F238E27FC236}">
                <a16:creationId xmlns:a16="http://schemas.microsoft.com/office/drawing/2014/main" id="{B2B0CD3E-5BCE-0DFA-9023-B08F193D88FC}"/>
              </a:ext>
            </a:extLst>
          </p:cNvPr>
          <p:cNvPicPr preferRelativeResize="0"/>
          <p:nvPr/>
        </p:nvPicPr>
        <p:blipFill rotWithShape="1">
          <a:blip r:embed="rId6">
            <a:alphaModFix/>
          </a:blip>
          <a:srcRect/>
          <a:stretch/>
        </p:blipFill>
        <p:spPr>
          <a:xfrm>
            <a:off x="1258654" y="1057548"/>
            <a:ext cx="621324" cy="433659"/>
          </a:xfrm>
          <a:prstGeom prst="rect">
            <a:avLst/>
          </a:prstGeom>
          <a:noFill/>
          <a:ln>
            <a:noFill/>
          </a:ln>
        </p:spPr>
      </p:pic>
      <p:pic>
        <p:nvPicPr>
          <p:cNvPr id="5" name="Google Shape;440;p65" descr="Icon&#10;&#10;Description automatically generated with low confidence">
            <a:extLst>
              <a:ext uri="{FF2B5EF4-FFF2-40B4-BE49-F238E27FC236}">
                <a16:creationId xmlns:a16="http://schemas.microsoft.com/office/drawing/2014/main" id="{2FD0EC3D-43BC-E62A-71D2-AC67352BDE6B}"/>
              </a:ext>
            </a:extLst>
          </p:cNvPr>
          <p:cNvPicPr preferRelativeResize="0"/>
          <p:nvPr/>
        </p:nvPicPr>
        <p:blipFill rotWithShape="1">
          <a:blip r:embed="rId6">
            <a:alphaModFix/>
          </a:blip>
          <a:srcRect/>
          <a:stretch/>
        </p:blipFill>
        <p:spPr>
          <a:xfrm rot="10800000">
            <a:off x="5340595" y="6073993"/>
            <a:ext cx="621324" cy="433659"/>
          </a:xfrm>
          <a:prstGeom prst="rect">
            <a:avLst/>
          </a:prstGeom>
          <a:noFill/>
          <a:ln>
            <a:noFill/>
          </a:ln>
        </p:spPr>
      </p:pic>
    </p:spTree>
    <p:extLst>
      <p:ext uri="{BB962C8B-B14F-4D97-AF65-F5344CB8AC3E}">
        <p14:creationId xmlns:p14="http://schemas.microsoft.com/office/powerpoint/2010/main" val="1173480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96F21B18-17DA-6A08-46C5-1F952E5C92BF}"/>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4" name="Google Shape;450;p66">
            <a:extLst>
              <a:ext uri="{FF2B5EF4-FFF2-40B4-BE49-F238E27FC236}">
                <a16:creationId xmlns:a16="http://schemas.microsoft.com/office/drawing/2014/main" id="{3603BB6F-E799-C32D-C79E-1256BA8764FF}"/>
              </a:ext>
            </a:extLst>
          </p:cNvPr>
          <p:cNvSpPr txBox="1"/>
          <p:nvPr/>
        </p:nvSpPr>
        <p:spPr>
          <a:xfrm>
            <a:off x="718052" y="2321084"/>
            <a:ext cx="2355633" cy="1415732"/>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Tionscadal Conaire</a:t>
            </a:r>
            <a:endParaRPr sz="1800" dirty="0"/>
          </a:p>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Institiúid Oideachais</a:t>
            </a:r>
            <a:endParaRPr sz="1800" dirty="0"/>
          </a:p>
          <a:p>
            <a:pPr marL="0" marR="0" lvl="0" indent="0" algn="l" rtl="0">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Ollscoil Chathair Bhaile Átha Cliath</a:t>
            </a:r>
            <a:endParaRPr sz="1800" dirty="0"/>
          </a:p>
          <a:p>
            <a:pPr marL="0" marR="0" lvl="0" indent="0" algn="l" rtl="0">
              <a:lnSpc>
                <a:spcPct val="100000"/>
              </a:lnSpc>
              <a:spcBef>
                <a:spcPts val="0"/>
              </a:spcBef>
              <a:spcAft>
                <a:spcPts val="0"/>
              </a:spcAft>
              <a:buNone/>
            </a:pPr>
            <a:r>
              <a:rPr lang="ga-ie" sz="1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5DC973"/>
              </a:buClr>
              <a:buSzPts val="1800"/>
              <a:buFont typeface="Arial"/>
              <a:buNone/>
            </a:pPr>
            <a:r>
              <a:rPr lang="ga-ie"/>
              <a:t>Aonad 2: Riachtanais agus Bealaí</a:t>
            </a:r>
            <a:endParaRPr dirty="0"/>
          </a:p>
        </p:txBody>
      </p:sp>
      <p:sp>
        <p:nvSpPr>
          <p:cNvPr id="165" name="Google Shape;165;p2"/>
          <p:cNvSpPr txBox="1">
            <a:spLocks noGrp="1"/>
          </p:cNvSpPr>
          <p:nvPr>
            <p:ph type="body" idx="1"/>
          </p:nvPr>
        </p:nvSpPr>
        <p:spPr>
          <a:xfrm>
            <a:off x="513149" y="799642"/>
            <a:ext cx="8209370" cy="2343602"/>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400"/>
              <a:buNone/>
            </a:pPr>
            <a:r>
              <a:rPr lang="ga-ie" sz="1500" b="1" dirty="0"/>
              <a:t>Cuspóirí foghlama molta</a:t>
            </a:r>
          </a:p>
          <a:p>
            <a:pPr marL="0" lvl="0" indent="0" algn="l" rtl="0">
              <a:lnSpc>
                <a:spcPct val="90000"/>
              </a:lnSpc>
              <a:spcBef>
                <a:spcPts val="0"/>
              </a:spcBef>
              <a:spcAft>
                <a:spcPts val="0"/>
              </a:spcAft>
              <a:buClr>
                <a:srgbClr val="01334E"/>
              </a:buClr>
              <a:buSzPts val="2400"/>
              <a:buNone/>
            </a:pPr>
            <a:endParaRPr lang="en-IE" sz="1500" dirty="0"/>
          </a:p>
          <a:p>
            <a:pPr marL="0" lvl="0" indent="0" algn="l" rtl="0">
              <a:lnSpc>
                <a:spcPct val="90000"/>
              </a:lnSpc>
              <a:spcBef>
                <a:spcPts val="0"/>
              </a:spcBef>
              <a:spcAft>
                <a:spcPts val="0"/>
              </a:spcAft>
              <a:buClr>
                <a:srgbClr val="01334E"/>
              </a:buClr>
              <a:buSzPts val="2400"/>
              <a:buNone/>
            </a:pPr>
            <a:r>
              <a:rPr lang="ga-ie" sz="1400" dirty="0"/>
              <a:t>Táimid ag foghlaim conas...</a:t>
            </a:r>
          </a:p>
          <a:p>
            <a:pPr marL="342900" indent="-342900" rtl="0">
              <a:spcBef>
                <a:spcPts val="0"/>
              </a:spcBef>
              <a:buClr>
                <a:srgbClr val="9C3FD8"/>
              </a:buClr>
              <a:buFont typeface="Courier New" panose="02070309020205020404" pitchFamily="49" charset="0"/>
              <a:buChar char="o"/>
            </a:pPr>
            <a:r>
              <a:rPr lang="ga-ie" sz="1400" dirty="0"/>
              <a:t>plé a dhéanamh ar thacaíochtaí agus ar bhacainní le haghaidh scoláirí ar mian leo tuilleadh staidéir a dhéanamh tar éis na scoile</a:t>
            </a:r>
          </a:p>
          <a:p>
            <a:pPr marL="342900" indent="-342900" rtl="0">
              <a:spcBef>
                <a:spcPts val="0"/>
              </a:spcBef>
              <a:buClr>
                <a:srgbClr val="9C3FD8"/>
              </a:buClr>
              <a:buFont typeface="Courier New" panose="02070309020205020404" pitchFamily="49" charset="0"/>
              <a:buChar char="o"/>
            </a:pPr>
            <a:r>
              <a:rPr lang="ga-ie" sz="1400" dirty="0"/>
              <a:t>smaoineamh ar an tionchar a bhíonn aige ar dhaoine duine cosúil leo féin a fheiceáil i bpost/gairm bheatha ar leith</a:t>
            </a:r>
          </a:p>
          <a:p>
            <a:pPr marL="342900" indent="-342900" rtl="0">
              <a:spcBef>
                <a:spcPts val="0"/>
              </a:spcBef>
              <a:buClr>
                <a:srgbClr val="9C3FD8"/>
              </a:buClr>
              <a:buFont typeface="Courier New" panose="02070309020205020404" pitchFamily="49" charset="0"/>
              <a:buChar char="o"/>
            </a:pPr>
            <a:r>
              <a:rPr lang="ga-ie" sz="1400" dirty="0"/>
              <a:t>taighde a dhéanamh ar riachtanais iontrála le haghaidh cúrsaí ardoideachais éagsúla</a:t>
            </a:r>
          </a:p>
          <a:p>
            <a:pPr marL="342900" indent="-342900" rtl="0">
              <a:spcBef>
                <a:spcPts val="0"/>
              </a:spcBef>
              <a:buClr>
                <a:srgbClr val="9C3FD8"/>
              </a:buClr>
              <a:buFont typeface="Courier New" panose="02070309020205020404" pitchFamily="49" charset="0"/>
              <a:buChar char="o"/>
            </a:pPr>
            <a:r>
              <a:rPr lang="ga-ie" sz="1400" dirty="0"/>
              <a:t>a aithint go bhfuil réimse bealaí ann chun cáiliú, agus go mbíonn buntáistí agus</a:t>
            </a:r>
            <a:r>
              <a:rPr lang="en-GB" sz="1400" dirty="0"/>
              <a:t> </a:t>
            </a:r>
            <a:r>
              <a:rPr lang="ga-ie" sz="1400" dirty="0"/>
              <a:t>míbhuntáistí ag baint le gach ceann</a:t>
            </a:r>
          </a:p>
          <a:p>
            <a:pPr marL="342900" indent="-342900" rtl="0">
              <a:spcBef>
                <a:spcPts val="0"/>
              </a:spcBef>
              <a:buClr>
                <a:srgbClr val="9C3FD8"/>
              </a:buClr>
              <a:buFont typeface="Courier New" panose="02070309020205020404" pitchFamily="49" charset="0"/>
              <a:buChar char="o"/>
            </a:pPr>
            <a:r>
              <a:rPr lang="ga-ie" sz="1400" dirty="0"/>
              <a:t>machnamh a dhéanamh ar an bhfoghlaim agus ar na chéad chéimeanna eile</a:t>
            </a:r>
          </a:p>
          <a:p>
            <a:pPr marL="342900" indent="-342900" rtl="0">
              <a:spcBef>
                <a:spcPts val="0"/>
              </a:spcBef>
              <a:buClr>
                <a:srgbClr val="9C3FD8"/>
              </a:buClr>
              <a:buFont typeface="Courier New" panose="02070309020205020404" pitchFamily="49" charset="0"/>
              <a:buChar char="o"/>
            </a:pPr>
            <a:endParaRPr lang="en-IE" sz="1500" dirty="0"/>
          </a:p>
          <a:p>
            <a:pPr marL="0" indent="0" rtl="0">
              <a:spcBef>
                <a:spcPts val="0"/>
              </a:spcBef>
              <a:buNone/>
            </a:pPr>
            <a:endParaRPr lang="en-IE" sz="1500"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000"/>
              <a:buNone/>
            </a:pPr>
            <a:r>
              <a:rPr lang="ga-ie" b="1"/>
              <a:t>Eochairscileanna</a:t>
            </a:r>
          </a:p>
          <a:p>
            <a:pPr marL="263525" indent="-263525" rtl="0">
              <a:spcBef>
                <a:spcPts val="0"/>
              </a:spcBef>
            </a:pPr>
            <a:r>
              <a:rPr lang="ga-ie"/>
              <a:t>Léamh agus scríobh a bheith agat</a:t>
            </a:r>
          </a:p>
          <a:p>
            <a:pPr marL="263525" indent="-263525" rtl="0">
              <a:spcBef>
                <a:spcPts val="0"/>
              </a:spcBef>
            </a:pPr>
            <a:r>
              <a:rPr lang="ga-ie"/>
              <a:t>Tú féin a bhainistiú</a:t>
            </a:r>
          </a:p>
          <a:p>
            <a:pPr marL="263525" indent="-263525" rtl="0">
              <a:spcBef>
                <a:spcPts val="0"/>
              </a:spcBef>
            </a:pPr>
            <a:r>
              <a:rPr lang="ga-ie"/>
              <a:t>A bheith ar fónamh</a:t>
            </a:r>
          </a:p>
          <a:p>
            <a:pPr marL="263525" indent="-263525" rtl="0">
              <a:spcBef>
                <a:spcPts val="0"/>
              </a:spcBef>
            </a:pPr>
            <a:r>
              <a:rPr lang="ga-ie"/>
              <a:t>Faisnéis agus smaoineamh a bhainistiú</a:t>
            </a:r>
          </a:p>
          <a:p>
            <a:pPr marL="263525" indent="-263525" rtl="0">
              <a:spcBef>
                <a:spcPts val="0"/>
              </a:spcBef>
            </a:pPr>
            <a:r>
              <a:rPr lang="ga-ie"/>
              <a:t>A bheith uimheartha</a:t>
            </a:r>
          </a:p>
          <a:p>
            <a:pPr marL="263525" indent="-263525" rtl="0">
              <a:spcBef>
                <a:spcPts val="0"/>
              </a:spcBef>
            </a:pPr>
            <a:r>
              <a:rPr lang="ga-ie"/>
              <a:t>A bheith cruthaitheach</a:t>
            </a:r>
          </a:p>
          <a:p>
            <a:pPr marL="263525" indent="-263525" rtl="0">
              <a:spcBef>
                <a:spcPts val="0"/>
              </a:spcBef>
            </a:pPr>
            <a:r>
              <a:rPr lang="ga-ie"/>
              <a:t>Obair le daoine eile</a:t>
            </a:r>
          </a:p>
          <a:p>
            <a:pPr marL="263525" indent="-263525" rtl="0">
              <a:spcBef>
                <a:spcPts val="0"/>
              </a:spcBef>
            </a:pPr>
            <a:r>
              <a:rPr lang="ga-ie"/>
              <a:t>Cumarsáid</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4255799341"/>
              </p:ext>
            </p:extLst>
          </p:nvPr>
        </p:nvGraphicFramePr>
        <p:xfrm>
          <a:off x="142876" y="3052903"/>
          <a:ext cx="8772524" cy="3655134"/>
        </p:xfrm>
        <a:graphic>
          <a:graphicData uri="http://schemas.openxmlformats.org/drawingml/2006/table">
            <a:tbl>
              <a:tblPr firstRow="1" bandRow="1">
                <a:noFill/>
                <a:tableStyleId>{D0C22D7A-A71E-4F7F-B25F-03412A6EF1EF}</a:tableStyleId>
              </a:tblPr>
              <a:tblGrid>
                <a:gridCol w="1021555">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6579394">
                  <a:extLst>
                    <a:ext uri="{9D8B030D-6E8A-4147-A177-3AD203B41FA5}">
                      <a16:colId xmlns:a16="http://schemas.microsoft.com/office/drawing/2014/main" val="20003"/>
                    </a:ext>
                  </a:extLst>
                </a:gridCol>
              </a:tblGrid>
              <a:tr h="214461">
                <a:tc>
                  <a:txBody>
                    <a:bodyPr/>
                    <a:lstStyle/>
                    <a:p>
                      <a:pPr marL="0" marR="0" lvl="0" indent="0" algn="l" rtl="0">
                        <a:lnSpc>
                          <a:spcPct val="100000"/>
                        </a:lnSpc>
                        <a:spcBef>
                          <a:spcPts val="0"/>
                        </a:spcBef>
                        <a:spcAft>
                          <a:spcPts val="0"/>
                        </a:spcAft>
                        <a:buClr>
                          <a:srgbClr val="000000"/>
                        </a:buClr>
                        <a:buSzPts val="1600"/>
                        <a:buFont typeface="Arial"/>
                        <a:buNone/>
                      </a:pPr>
                      <a:r>
                        <a:rPr lang="ga-IE" sz="1100" b="1" i="0" u="none" strike="noStrike" cap="none" dirty="0">
                          <a:solidFill>
                            <a:srgbClr val="9C3FD8"/>
                          </a:solidFill>
                          <a:latin typeface="Arial"/>
                          <a:ea typeface="Arial"/>
                          <a:cs typeface="Arial"/>
                          <a:sym typeface="Arial"/>
                        </a:rPr>
                        <a:t>Sleamhnáin</a:t>
                      </a:r>
                      <a:endParaRPr lang="ga-IE" sz="1100" b="1" i="0" u="none" strike="noStrike" cap="none" dirty="0">
                        <a:latin typeface="Arial"/>
                        <a:ea typeface="Arial"/>
                        <a:cs typeface="Arial"/>
                        <a:sym typeface="Arial"/>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100" b="1" i="0" u="none" strike="noStrike" cap="none" dirty="0" err="1">
                          <a:solidFill>
                            <a:srgbClr val="9C3FD8"/>
                          </a:solidFill>
                          <a:latin typeface="Arial"/>
                          <a:ea typeface="Arial"/>
                          <a:cs typeface="Arial"/>
                          <a:sym typeface="Arial"/>
                        </a:rPr>
                        <a:t>Gníomhaíocht</a:t>
                      </a:r>
                      <a:endParaRPr lang="en-GB" sz="1100" u="none" strike="noStrike" cap="none" dirty="0"/>
                    </a:p>
                  </a:txBody>
                  <a:tcPr marL="91450" marR="91450" marT="45725" marB="45725">
                    <a:solidFill>
                      <a:schemeClr val="bg1"/>
                    </a:solidFill>
                  </a:tcPr>
                </a:tc>
                <a:tc>
                  <a:txBody>
                    <a:bodyPr/>
                    <a:lstStyle/>
                    <a:p>
                      <a:pPr marL="0" marR="0" lvl="0" indent="0" algn="l" rtl="0">
                        <a:spcBef>
                          <a:spcPts val="0"/>
                        </a:spcBef>
                        <a:spcAft>
                          <a:spcPts val="0"/>
                        </a:spcAft>
                        <a:buNone/>
                      </a:pPr>
                      <a:r>
                        <a:rPr lang="ga-ie" sz="1100" b="1" i="0" dirty="0">
                          <a:solidFill>
                            <a:srgbClr val="9C3FD8"/>
                          </a:solidFill>
                          <a:latin typeface="Arial"/>
                          <a:ea typeface="Arial"/>
                          <a:cs typeface="Arial"/>
                          <a:sym typeface="Arial"/>
                        </a:rPr>
                        <a:t>Cad a bheidh ar bun againn?</a:t>
                      </a:r>
                      <a:endParaRPr sz="1100" dirty="0"/>
                    </a:p>
                  </a:txBody>
                  <a:tcPr marL="91450" marR="91450" marT="45725" marB="45725">
                    <a:solidFill>
                      <a:schemeClr val="bg1"/>
                    </a:solidFill>
                  </a:tcPr>
                </a:tc>
                <a:extLst>
                  <a:ext uri="{0D108BD9-81ED-4DB2-BD59-A6C34878D82A}">
                    <a16:rowId xmlns:a16="http://schemas.microsoft.com/office/drawing/2014/main" val="10000"/>
                  </a:ext>
                </a:extLst>
              </a:tr>
              <a:tr h="227076">
                <a:tc>
                  <a:txBody>
                    <a:bodyPr/>
                    <a:lstStyle/>
                    <a:p>
                      <a:pPr marL="0" marR="0" lvl="0" indent="0" algn="l" rtl="0">
                        <a:spcBef>
                          <a:spcPts val="0"/>
                        </a:spcBef>
                        <a:spcAft>
                          <a:spcPts val="0"/>
                        </a:spcAft>
                        <a:buNone/>
                      </a:pPr>
                      <a:r>
                        <a:rPr lang="ga-ie" sz="1200" b="0" i="0" dirty="0">
                          <a:latin typeface="Arial"/>
                          <a:ea typeface="Arial"/>
                          <a:cs typeface="Arial"/>
                          <a:sym typeface="Arial"/>
                        </a:rPr>
                        <a:t>3</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a:latin typeface="Arial"/>
                          <a:ea typeface="Arial"/>
                          <a:cs typeface="Arial"/>
                          <a:sym typeface="Arial"/>
                        </a:rPr>
                        <a:t>Réamheolas ar na deilbhíní</a:t>
                      </a:r>
                    </a:p>
                  </a:txBody>
                  <a:tcPr marL="91450" marR="91450" marT="45725" marB="45725">
                    <a:solidFill>
                      <a:schemeClr val="bg1"/>
                    </a:solidFill>
                  </a:tcPr>
                </a:tc>
                <a:extLst>
                  <a:ext uri="{0D108BD9-81ED-4DB2-BD59-A6C34878D82A}">
                    <a16:rowId xmlns:a16="http://schemas.microsoft.com/office/drawing/2014/main" val="2373047786"/>
                  </a:ext>
                </a:extLst>
              </a:tr>
              <a:tr h="378454">
                <a:tc>
                  <a:txBody>
                    <a:bodyPr/>
                    <a:lstStyle/>
                    <a:p>
                      <a:pPr marL="0" marR="0" lvl="0" indent="0" algn="l" rtl="0">
                        <a:spcBef>
                          <a:spcPts val="0"/>
                        </a:spcBef>
                        <a:spcAft>
                          <a:spcPts val="0"/>
                        </a:spcAft>
                        <a:buNone/>
                      </a:pPr>
                      <a:r>
                        <a:rPr lang="ga-ie" sz="1200" b="0" i="0">
                          <a:latin typeface="Arial"/>
                          <a:ea typeface="Arial"/>
                          <a:cs typeface="Arial"/>
                          <a:sym typeface="Arial"/>
                        </a:rPr>
                        <a:t>4-5</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1</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Plé a dhéanamh ar bhacainní agus ar thacaíochtaí (lena n-áirítear airgeadas) le haghaidh scoláirí atá ag iarraidh leanúint ar aghaidh le breisoideachas agus ardoideachas</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78454">
                <a:tc>
                  <a:txBody>
                    <a:bodyPr/>
                    <a:lstStyle/>
                    <a:p>
                      <a:pPr marL="0" marR="0" lvl="0" indent="0" algn="l" rtl="0">
                        <a:spcBef>
                          <a:spcPts val="0"/>
                        </a:spcBef>
                        <a:spcAft>
                          <a:spcPts val="0"/>
                        </a:spcAft>
                        <a:buNone/>
                      </a:pPr>
                      <a:r>
                        <a:rPr lang="ga-ie" sz="1200" b="0" i="0">
                          <a:latin typeface="Arial"/>
                          <a:ea typeface="Arial"/>
                          <a:cs typeface="Arial"/>
                          <a:sym typeface="Arial"/>
                        </a:rPr>
                        <a:t>6-9</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2</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a:latin typeface="Arial"/>
                          <a:ea typeface="Arial"/>
                          <a:cs typeface="Arial"/>
                          <a:sym typeface="Arial"/>
                        </a:rPr>
                        <a:t>Smaoineamh ar an tábhacht a bhaineann le duine cosúil leat féin a fheiceáil nó aithne a bheith agat ar dhuine sna poist/gairmeacha a ba mhaith leat</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78454">
                <a:tc>
                  <a:txBody>
                    <a:bodyPr/>
                    <a:lstStyle/>
                    <a:p>
                      <a:pPr marL="0" marR="0" lvl="0" indent="0" algn="l" rtl="0">
                        <a:spcBef>
                          <a:spcPts val="0"/>
                        </a:spcBef>
                        <a:spcAft>
                          <a:spcPts val="0"/>
                        </a:spcAft>
                        <a:buNone/>
                      </a:pPr>
                      <a:r>
                        <a:rPr lang="ga-ie" sz="1200" b="0" i="0">
                          <a:latin typeface="Arial"/>
                          <a:ea typeface="Arial"/>
                          <a:cs typeface="Arial"/>
                          <a:sym typeface="Arial"/>
                        </a:rPr>
                        <a:t>10</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3</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200" b="0" i="0" dirty="0">
                          <a:latin typeface="Arial"/>
                          <a:ea typeface="Arial"/>
                          <a:cs typeface="Arial"/>
                          <a:sym typeface="Arial"/>
                        </a:rPr>
                        <a:t>Taighde a dhéanamh ar na riachtanais iontrála le haghaidh réimse cáilíochtaí </a:t>
                      </a:r>
                      <a:r>
                        <a:rPr lang="ga-ie" sz="1200" b="1" i="0" dirty="0">
                          <a:latin typeface="Arial"/>
                          <a:ea typeface="Arial"/>
                          <a:cs typeface="Arial"/>
                          <a:sym typeface="Arial"/>
                        </a:rPr>
                        <a:t>NB: </a:t>
                      </a:r>
                      <a:r>
                        <a:rPr lang="ga-ie" sz="1200" b="1" i="0" u="none" strike="noStrike" cap="none" dirty="0">
                          <a:solidFill>
                            <a:schemeClr val="dk1"/>
                          </a:solidFill>
                          <a:latin typeface="Arial"/>
                          <a:ea typeface="Arial"/>
                          <a:cs typeface="Arial"/>
                          <a:sym typeface="Arial"/>
                        </a:rPr>
                        <a:t>tá an t-idirlíon ag teastáil don ghníomhaíocht seo</a:t>
                      </a:r>
                      <a:endParaRPr sz="1200" b="1"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529833">
                <a:tc>
                  <a:txBody>
                    <a:bodyPr/>
                    <a:lstStyle/>
                    <a:p>
                      <a:pPr marL="0" marR="0" lvl="0" indent="0" algn="l" rtl="0">
                        <a:spcBef>
                          <a:spcPts val="0"/>
                        </a:spcBef>
                        <a:spcAft>
                          <a:spcPts val="0"/>
                        </a:spcAft>
                        <a:buNone/>
                      </a:pPr>
                      <a:r>
                        <a:rPr lang="ga-ie" sz="1200"/>
                        <a:t>11-14</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4</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Comparáid a dhéanamh idir bealaí traidisiúnta agus bealaí eile leis an gcáilíocht chéanna a bhaint amach </a:t>
                      </a:r>
                      <a:r>
                        <a:rPr lang="ga-ie" sz="1200" b="1" i="0" dirty="0">
                          <a:latin typeface="Arial"/>
                          <a:ea typeface="Arial"/>
                          <a:cs typeface="Arial"/>
                          <a:sym typeface="Arial"/>
                        </a:rPr>
                        <a:t>NB: Déan cóipeanna de na cás-staidéir a phriontáil (Sleamhnáin 12-13) roimh ré</a:t>
                      </a:r>
                    </a:p>
                  </a:txBody>
                  <a:tcPr marL="91450" marR="91450" marT="45725" marB="45725">
                    <a:solidFill>
                      <a:schemeClr val="bg1"/>
                    </a:solidFill>
                  </a:tcPr>
                </a:tc>
                <a:extLst>
                  <a:ext uri="{0D108BD9-81ED-4DB2-BD59-A6C34878D82A}">
                    <a16:rowId xmlns:a16="http://schemas.microsoft.com/office/drawing/2014/main" val="2263368092"/>
                  </a:ext>
                </a:extLst>
              </a:tr>
              <a:tr h="378454">
                <a:tc>
                  <a:txBody>
                    <a:bodyPr/>
                    <a:lstStyle/>
                    <a:p>
                      <a:pPr marL="0" marR="0" lvl="0" indent="0" algn="l" rtl="0">
                        <a:spcBef>
                          <a:spcPts val="0"/>
                        </a:spcBef>
                        <a:spcAft>
                          <a:spcPts val="0"/>
                        </a:spcAft>
                        <a:buNone/>
                      </a:pPr>
                      <a:r>
                        <a:rPr lang="ga-ie" sz="1200"/>
                        <a:t>15</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200" b="0" i="0">
                          <a:latin typeface="Arial"/>
                          <a:ea typeface="Arial"/>
                          <a:cs typeface="Arial"/>
                          <a:sym typeface="Arial"/>
                        </a:rPr>
                        <a:t>5</a:t>
                      </a: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Cur síos agus anailís a dhéanamh ar an méid atá foghlamtha againn agus na chéad chéimeanna eile a aithint </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188320105"/>
                  </a:ext>
                </a:extLst>
              </a:tr>
              <a:tr h="227076">
                <a:tc>
                  <a:txBody>
                    <a:bodyPr/>
                    <a:lstStyle/>
                    <a:p>
                      <a:pPr marL="0" marR="0" lvl="0" indent="0" algn="l" rtl="0">
                        <a:spcBef>
                          <a:spcPts val="0"/>
                        </a:spcBef>
                        <a:spcAft>
                          <a:spcPts val="0"/>
                        </a:spcAft>
                        <a:buNone/>
                      </a:pPr>
                      <a:r>
                        <a:rPr lang="ga-ie" sz="1200"/>
                        <a:t>16</a:t>
                      </a:r>
                      <a:endParaRPr sz="1200" dirty="0"/>
                    </a:p>
                  </a:txBody>
                  <a:tcPr marL="91450" marR="91450" marT="45725" marB="45725" anchor="ctr">
                    <a:solidFill>
                      <a:schemeClr val="bg1"/>
                    </a:solidFill>
                  </a:tcPr>
                </a:tc>
                <a:tc>
                  <a:txBody>
                    <a:bodyPr/>
                    <a:lstStyle/>
                    <a:p>
                      <a:pPr marL="0" marR="0" lvl="0" indent="0" algn="l" rtl="0">
                        <a:spcBef>
                          <a:spcPts val="0"/>
                        </a:spcBef>
                        <a:spcAft>
                          <a:spcPts val="0"/>
                        </a:spcAft>
                        <a:buNone/>
                      </a:pPr>
                      <a:endParaRPr sz="12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Na cuspóirí foghlama a sheiceáil</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78454">
                <a:tc>
                  <a:txBody>
                    <a:bodyPr/>
                    <a:lstStyle/>
                    <a:p>
                      <a:pPr marL="0" marR="0" lvl="0" indent="0" algn="l" rtl="0">
                        <a:spcBef>
                          <a:spcPts val="0"/>
                        </a:spcBef>
                        <a:spcAft>
                          <a:spcPts val="0"/>
                        </a:spcAft>
                        <a:buNone/>
                      </a:pPr>
                      <a:r>
                        <a:rPr lang="ga-ie" sz="1200"/>
                        <a:t>17</a:t>
                      </a:r>
                      <a:endParaRPr sz="1200" dirty="0"/>
                    </a:p>
                  </a:txBody>
                  <a:tcPr marL="91450" marR="91450" marT="45725" marB="45725" anchor="ctr">
                    <a:solidFill>
                      <a:schemeClr val="bg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ga-IE" sz="1200" b="0" i="0" u="none" strike="noStrike" cap="none" dirty="0">
                          <a:latin typeface="Arial"/>
                          <a:ea typeface="Arial"/>
                          <a:cs typeface="Arial"/>
                          <a:sym typeface="Arial"/>
                        </a:rPr>
                        <a:t>Ceacht le cois</a:t>
                      </a: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200" b="0" i="0" dirty="0">
                          <a:latin typeface="Arial"/>
                          <a:ea typeface="Arial"/>
                          <a:cs typeface="Arial"/>
                          <a:sym typeface="Arial"/>
                        </a:rPr>
                        <a:t>Caint le stíl Ted</a:t>
                      </a:r>
                      <a:r>
                        <a:rPr lang="en-GB" sz="1200" b="0" i="0" dirty="0">
                          <a:latin typeface="Arial"/>
                          <a:ea typeface="Arial"/>
                          <a:cs typeface="Arial"/>
                          <a:sym typeface="Arial"/>
                        </a:rPr>
                        <a:t>T</a:t>
                      </a:r>
                      <a:r>
                        <a:rPr lang="ga-ie" sz="1200" b="0" i="0" dirty="0">
                          <a:latin typeface="Arial"/>
                          <a:ea typeface="Arial"/>
                          <a:cs typeface="Arial"/>
                          <a:sym typeface="Arial"/>
                        </a:rPr>
                        <a:t>alk a thaifeadadh bunaithe ar an smaoineamh ‘see it to be it’</a:t>
                      </a:r>
                      <a:endParaRPr sz="12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rtlCol="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Fad: </a:t>
            </a:r>
            <a:r>
              <a:rPr lang="ga-ie" sz="1600" i="0" u="none" strike="noStrike" cap="none" dirty="0">
                <a:solidFill>
                  <a:schemeClr val="lt1"/>
                </a:solidFill>
                <a:latin typeface="Arial"/>
                <a:ea typeface="Arial"/>
                <a:cs typeface="Arial"/>
                <a:sym typeface="Arial"/>
              </a:rPr>
              <a:t>Thart ar </a:t>
            </a:r>
            <a:r>
              <a:rPr lang="ga-ie" sz="1600" dirty="0">
                <a:solidFill>
                  <a:schemeClr val="lt1"/>
                </a:solidFill>
              </a:rPr>
              <a:t>2</a:t>
            </a:r>
            <a:r>
              <a:rPr lang="ga-ie" sz="1600" i="0" u="none" strike="noStrike" cap="none" dirty="0">
                <a:solidFill>
                  <a:schemeClr val="lt1"/>
                </a:solidFill>
                <a:latin typeface="Arial"/>
                <a:ea typeface="Arial"/>
                <a:cs typeface="Arial"/>
                <a:sym typeface="Arial"/>
              </a:rPr>
              <a:t> uair a chloig</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rtlCol="0" anchor="ctr" anchorCtr="0">
            <a:noAutofit/>
          </a:bodyPr>
          <a:lstStyle/>
          <a:p>
            <a:pPr lvl="2" rtl="0">
              <a:lnSpc>
                <a:spcPct val="90000"/>
              </a:lnSpc>
              <a:buClr>
                <a:srgbClr val="01334E"/>
              </a:buClr>
              <a:buSzPts val="1800"/>
            </a:pPr>
            <a:r>
              <a:rPr lang="ga-ie" sz="2000" b="1" i="0" u="none" strike="noStrike" cap="none">
                <a:solidFill>
                  <a:srgbClr val="01334E"/>
                </a:solidFill>
                <a:latin typeface="Arial"/>
                <a:ea typeface="Arial"/>
                <a:cs typeface="Arial"/>
                <a:sym typeface="Arial"/>
              </a:rPr>
              <a:t>Táscairí Folláine</a:t>
            </a: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Nasctha</a:t>
            </a:r>
            <a:endParaRPr lang="en-IE" sz="2000" i="0" u="none" strike="noStrike" cap="none" dirty="0">
              <a:solidFill>
                <a:srgbClr val="01334E"/>
              </a:solidFill>
              <a:latin typeface="Arial"/>
              <a:ea typeface="Arial"/>
              <a:cs typeface="Arial"/>
              <a:sym typeface="Arial"/>
            </a:endParaRPr>
          </a:p>
          <a:p>
            <a:pPr marL="285750" lvl="2" indent="-285750" rtl="0">
              <a:lnSpc>
                <a:spcPct val="90000"/>
              </a:lnSpc>
              <a:buClr>
                <a:srgbClr val="01334E"/>
              </a:buClr>
              <a:buSzPts val="1800"/>
              <a:buFont typeface="Arial" panose="020B0604020202020204" pitchFamily="34" charset="0"/>
              <a:buChar char="•"/>
            </a:pPr>
            <a:r>
              <a:rPr lang="ga-ie" sz="2000" i="0" u="none" strike="noStrike" cap="none">
                <a:solidFill>
                  <a:srgbClr val="01334E"/>
                </a:solidFill>
                <a:latin typeface="Arial"/>
                <a:ea typeface="Arial"/>
                <a:cs typeface="Arial"/>
                <a:sym typeface="Arial"/>
              </a:rPr>
              <a:t>Acmhainneach</a:t>
            </a: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Freagrach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2, Réamheolas</a:t>
            </a:r>
            <a:endParaRPr dirty="0"/>
          </a:p>
        </p:txBody>
      </p:sp>
      <p:sp>
        <p:nvSpPr>
          <p:cNvPr id="207" name="Google Shape;207;p8"/>
          <p:cNvSpPr txBox="1">
            <a:spLocks noGrp="1"/>
          </p:cNvSpPr>
          <p:nvPr>
            <p:ph type="body" idx="1"/>
          </p:nvPr>
        </p:nvSpPr>
        <p:spPr>
          <a:xfrm>
            <a:off x="716383" y="917292"/>
            <a:ext cx="4969554" cy="222726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2000" dirty="0"/>
              <a:t>Haigh, is mise Dave. </a:t>
            </a:r>
          </a:p>
          <a:p>
            <a:pPr marL="0" lvl="0" indent="0" algn="ctr" rtl="0">
              <a:lnSpc>
                <a:spcPct val="90000"/>
              </a:lnSpc>
              <a:spcBef>
                <a:spcPts val="0"/>
              </a:spcBef>
              <a:spcAft>
                <a:spcPts val="0"/>
              </a:spcAft>
              <a:buClr>
                <a:srgbClr val="01334E"/>
              </a:buClr>
              <a:buSzPts val="4000"/>
              <a:buNone/>
            </a:pPr>
            <a:r>
              <a:rPr lang="ga-ie" sz="2000" dirty="0"/>
              <a:t>Is deas bualadh leat! </a:t>
            </a:r>
          </a:p>
          <a:p>
            <a:pPr marL="0" lvl="0" indent="0" algn="ctr" rtl="0">
              <a:lnSpc>
                <a:spcPct val="90000"/>
              </a:lnSpc>
              <a:spcBef>
                <a:spcPts val="0"/>
              </a:spcBef>
              <a:spcAft>
                <a:spcPts val="0"/>
              </a:spcAft>
              <a:buClr>
                <a:srgbClr val="01334E"/>
              </a:buClr>
              <a:buSzPts val="4000"/>
              <a:buNone/>
            </a:pPr>
            <a:r>
              <a:rPr lang="ga-ie" sz="2000" dirty="0"/>
              <a:t>Tá mé anseo le hinsint duit go mbainimid úsáid as deilbhíní (na pictiúir bheaga thíos) san aonad seo. Cuideoidh siad sin leat an méid a bheidh á dhéanamh agat le linn na ngníomhaíochtaí éagsúla a thuiscint. </a:t>
            </a:r>
          </a:p>
          <a:p>
            <a:pPr marL="0" lvl="0" indent="0" algn="ctr" rtl="0">
              <a:lnSpc>
                <a:spcPct val="90000"/>
              </a:lnSpc>
              <a:spcBef>
                <a:spcPts val="0"/>
              </a:spcBef>
              <a:spcAft>
                <a:spcPts val="0"/>
              </a:spcAft>
              <a:buClr>
                <a:srgbClr val="01334E"/>
              </a:buClr>
              <a:buSzPts val="4000"/>
              <a:buNone/>
            </a:pPr>
            <a:r>
              <a:rPr lang="ga-ie" sz="2000" dirty="0"/>
              <a:t>Go mbaine tú sult as (agus raibh tú ag foghlaim)!</a:t>
            </a:r>
          </a:p>
          <a:p>
            <a:pPr marL="0" lvl="0" indent="0" algn="ctr" rtl="0">
              <a:lnSpc>
                <a:spcPct val="90000"/>
              </a:lnSpc>
              <a:spcBef>
                <a:spcPts val="0"/>
              </a:spcBef>
              <a:spcAft>
                <a:spcPts val="0"/>
              </a:spcAft>
              <a:buClr>
                <a:srgbClr val="01334E"/>
              </a:buClr>
              <a:buSzPts val="4000"/>
              <a:buNone/>
            </a:pPr>
            <a:r>
              <a:rPr lang="ga-ie" sz="2800" dirty="0"/>
              <a:t> </a:t>
            </a:r>
            <a:endParaRPr sz="2800" dirty="0"/>
          </a:p>
        </p:txBody>
      </p:sp>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3">
            <a:alphaModFix/>
          </a:blip>
          <a:srcRect/>
          <a:stretch/>
        </p:blipFill>
        <p:spPr>
          <a:xfrm>
            <a:off x="610565" y="3893964"/>
            <a:ext cx="5181190" cy="2730755"/>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4">
            <a:alphaModFix/>
          </a:blip>
          <a:srcRect/>
          <a:stretch/>
        </p:blipFill>
        <p:spPr>
          <a:xfrm>
            <a:off x="602962" y="3924126"/>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248997"/>
            <a:ext cx="1840832" cy="369332"/>
          </a:xfrm>
          <a:prstGeom prst="rect">
            <a:avLst/>
          </a:prstGeom>
          <a:noFill/>
        </p:spPr>
        <p:txBody>
          <a:bodyPr wrap="square" rtlCol="0">
            <a:spAutoFit/>
          </a:bodyPr>
          <a:lstStyle/>
          <a:p>
            <a:pPr rtl="0"/>
            <a:r>
              <a:rPr lang="ga-ie" sz="1800"/>
              <a:t>Obair aonair</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5">
            <a:alphaModFix/>
          </a:blip>
          <a:srcRect/>
          <a:stretch/>
        </p:blipFill>
        <p:spPr>
          <a:xfrm>
            <a:off x="602961" y="4770801"/>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14934" y="5101734"/>
            <a:ext cx="1840832" cy="369332"/>
          </a:xfrm>
          <a:prstGeom prst="rect">
            <a:avLst/>
          </a:prstGeom>
          <a:noFill/>
        </p:spPr>
        <p:txBody>
          <a:bodyPr wrap="square" rtlCol="0">
            <a:spAutoFit/>
          </a:bodyPr>
          <a:lstStyle/>
          <a:p>
            <a:pPr rtl="0"/>
            <a:r>
              <a:rPr lang="ga-ie" sz="1800"/>
              <a:t>Obair ghrúpa</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6">
            <a:alphaModFix/>
          </a:blip>
          <a:srcRect/>
          <a:stretch/>
        </p:blipFill>
        <p:spPr>
          <a:xfrm>
            <a:off x="3271875" y="5524081"/>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140405" y="5768669"/>
            <a:ext cx="1840832" cy="646331"/>
          </a:xfrm>
          <a:prstGeom prst="rect">
            <a:avLst/>
          </a:prstGeom>
          <a:noFill/>
        </p:spPr>
        <p:txBody>
          <a:bodyPr wrap="square" rtlCol="0">
            <a:spAutoFit/>
          </a:bodyPr>
          <a:lstStyle/>
          <a:p>
            <a:pPr rtl="0"/>
            <a:r>
              <a:rPr lang="ga-ie" sz="1800" dirty="0"/>
              <a:t>Gníomhaíocht fhairsingthe</a:t>
            </a:r>
          </a:p>
        </p:txBody>
      </p:sp>
      <p:sp>
        <p:nvSpPr>
          <p:cNvPr id="21" name="TextBox 20">
            <a:extLst>
              <a:ext uri="{FF2B5EF4-FFF2-40B4-BE49-F238E27FC236}">
                <a16:creationId xmlns:a16="http://schemas.microsoft.com/office/drawing/2014/main" id="{8BC66A5D-D035-7CA5-8EBC-3687E1F7D59E}"/>
              </a:ext>
            </a:extLst>
          </p:cNvPr>
          <p:cNvSpPr txBox="1"/>
          <p:nvPr/>
        </p:nvSpPr>
        <p:spPr>
          <a:xfrm>
            <a:off x="4128656" y="4160508"/>
            <a:ext cx="1840832" cy="646331"/>
          </a:xfrm>
          <a:prstGeom prst="rect">
            <a:avLst/>
          </a:prstGeom>
          <a:noFill/>
        </p:spPr>
        <p:txBody>
          <a:bodyPr wrap="square" rtlCol="0">
            <a:spAutoFit/>
          </a:bodyPr>
          <a:lstStyle/>
          <a:p>
            <a:pPr rtl="0"/>
            <a:r>
              <a:rPr lang="ga-ie" sz="1800" dirty="0"/>
              <a:t>Plé ranga</a:t>
            </a:r>
          </a:p>
        </p:txBody>
      </p:sp>
      <p:pic>
        <p:nvPicPr>
          <p:cNvPr id="24" name="Picture 23" descr="Icon&#10;&#10;Description automatically generated">
            <a:extLst>
              <a:ext uri="{FF2B5EF4-FFF2-40B4-BE49-F238E27FC236}">
                <a16:creationId xmlns:a16="http://schemas.microsoft.com/office/drawing/2014/main" id="{B23E241C-496A-DBF9-0496-B6AA51936A2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242321" y="4674465"/>
            <a:ext cx="1007241" cy="1007241"/>
          </a:xfrm>
          <a:prstGeom prst="rect">
            <a:avLst/>
          </a:prstGeom>
        </p:spPr>
      </p:pic>
      <p:sp>
        <p:nvSpPr>
          <p:cNvPr id="25" name="TextBox 24">
            <a:extLst>
              <a:ext uri="{FF2B5EF4-FFF2-40B4-BE49-F238E27FC236}">
                <a16:creationId xmlns:a16="http://schemas.microsoft.com/office/drawing/2014/main" id="{782D7CEC-183B-DF31-F18F-1F03B8F3E521}"/>
              </a:ext>
            </a:extLst>
          </p:cNvPr>
          <p:cNvSpPr txBox="1"/>
          <p:nvPr/>
        </p:nvSpPr>
        <p:spPr>
          <a:xfrm>
            <a:off x="4177562" y="4973094"/>
            <a:ext cx="1840832" cy="369332"/>
          </a:xfrm>
          <a:prstGeom prst="rect">
            <a:avLst/>
          </a:prstGeom>
          <a:noFill/>
        </p:spPr>
        <p:txBody>
          <a:bodyPr wrap="square" rtlCol="0">
            <a:spAutoFit/>
          </a:bodyPr>
          <a:lstStyle/>
          <a:p>
            <a:pPr rtl="0"/>
            <a:r>
              <a:rPr lang="ga-ie" sz="1800"/>
              <a:t>Léamh</a:t>
            </a:r>
          </a:p>
        </p:txBody>
      </p:sp>
      <p:pic>
        <p:nvPicPr>
          <p:cNvPr id="26" name="Picture 25" descr="Icon&#10;&#10;Description automatically generated">
            <a:extLst>
              <a:ext uri="{FF2B5EF4-FFF2-40B4-BE49-F238E27FC236}">
                <a16:creationId xmlns:a16="http://schemas.microsoft.com/office/drawing/2014/main" id="{81E94CBC-E131-4DB9-64AC-5EAB02FA625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257034" y="3831083"/>
            <a:ext cx="1007241" cy="1007241"/>
          </a:xfrm>
          <a:prstGeom prst="rect">
            <a:avLst/>
          </a:prstGeom>
        </p:spPr>
      </p:pic>
      <p:pic>
        <p:nvPicPr>
          <p:cNvPr id="4" name="Picture 3" descr="Icon&#10;&#10;Description automatically generated">
            <a:extLst>
              <a:ext uri="{FF2B5EF4-FFF2-40B4-BE49-F238E27FC236}">
                <a16:creationId xmlns:a16="http://schemas.microsoft.com/office/drawing/2014/main" id="{90D78676-4772-6B40-E196-96D738C2F64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02960" y="5594088"/>
            <a:ext cx="1007241" cy="1007241"/>
          </a:xfrm>
          <a:prstGeom prst="rect">
            <a:avLst/>
          </a:prstGeom>
        </p:spPr>
      </p:pic>
      <p:sp>
        <p:nvSpPr>
          <p:cNvPr id="6" name="TextBox 5">
            <a:extLst>
              <a:ext uri="{FF2B5EF4-FFF2-40B4-BE49-F238E27FC236}">
                <a16:creationId xmlns:a16="http://schemas.microsoft.com/office/drawing/2014/main" id="{306715A1-BC39-2631-5090-CC47DBFA06EF}"/>
              </a:ext>
            </a:extLst>
          </p:cNvPr>
          <p:cNvSpPr txBox="1"/>
          <p:nvPr/>
        </p:nvSpPr>
        <p:spPr>
          <a:xfrm>
            <a:off x="1508649" y="5940115"/>
            <a:ext cx="1840832" cy="369332"/>
          </a:xfrm>
          <a:prstGeom prst="rect">
            <a:avLst/>
          </a:prstGeom>
          <a:noFill/>
        </p:spPr>
        <p:txBody>
          <a:bodyPr wrap="square" rtlCol="0">
            <a:spAutoFit/>
          </a:bodyPr>
          <a:lstStyle/>
          <a:p>
            <a:pPr rtl="0"/>
            <a:r>
              <a:rPr lang="ga-ie" sz="1800" dirty="0"/>
              <a:t>Obair i bpéirí</a:t>
            </a:r>
          </a:p>
        </p:txBody>
      </p:sp>
      <p:pic>
        <p:nvPicPr>
          <p:cNvPr id="8" name="Picture 7">
            <a:extLst>
              <a:ext uri="{FF2B5EF4-FFF2-40B4-BE49-F238E27FC236}">
                <a16:creationId xmlns:a16="http://schemas.microsoft.com/office/drawing/2014/main" id="{B56D1AED-399A-12E4-6063-93136CE594B9}"/>
              </a:ext>
            </a:extLst>
          </p:cNvPr>
          <p:cNvPicPr>
            <a:picLocks noChangeAspect="1"/>
          </p:cNvPicPr>
          <p:nvPr/>
        </p:nvPicPr>
        <p:blipFill>
          <a:blip r:embed="rId10"/>
          <a:srcRect/>
          <a:stretch/>
        </p:blipFill>
        <p:spPr>
          <a:xfrm>
            <a:off x="6302679" y="364890"/>
            <a:ext cx="5156134" cy="5229198"/>
          </a:xfrm>
          <a:prstGeom prst="rect">
            <a:avLst/>
          </a:prstGeom>
        </p:spPr>
      </p:pic>
      <p:pic>
        <p:nvPicPr>
          <p:cNvPr id="2" name="Google Shape;247;p53" descr="Icon&#10;&#10;Description automatically generated with low confidence">
            <a:extLst>
              <a:ext uri="{FF2B5EF4-FFF2-40B4-BE49-F238E27FC236}">
                <a16:creationId xmlns:a16="http://schemas.microsoft.com/office/drawing/2014/main" id="{90030316-11FC-D18C-12F2-4C481807420A}"/>
              </a:ext>
            </a:extLst>
          </p:cNvPr>
          <p:cNvPicPr preferRelativeResize="0"/>
          <p:nvPr/>
        </p:nvPicPr>
        <p:blipFill rotWithShape="1">
          <a:blip r:embed="rId11">
            <a:alphaModFix/>
          </a:blip>
          <a:srcRect/>
          <a:stretch/>
        </p:blipFill>
        <p:spPr>
          <a:xfrm>
            <a:off x="731887" y="904833"/>
            <a:ext cx="685903" cy="433659"/>
          </a:xfrm>
          <a:prstGeom prst="rect">
            <a:avLst/>
          </a:prstGeom>
          <a:noFill/>
          <a:ln>
            <a:noFill/>
          </a:ln>
        </p:spPr>
      </p:pic>
      <p:pic>
        <p:nvPicPr>
          <p:cNvPr id="3" name="Google Shape;248;p53" descr="Icon&#10;&#10;Description automatically generated with low confidence">
            <a:extLst>
              <a:ext uri="{FF2B5EF4-FFF2-40B4-BE49-F238E27FC236}">
                <a16:creationId xmlns:a16="http://schemas.microsoft.com/office/drawing/2014/main" id="{8232C1C0-AD98-650D-8867-2238712E28C7}"/>
              </a:ext>
            </a:extLst>
          </p:cNvPr>
          <p:cNvPicPr preferRelativeResize="0"/>
          <p:nvPr/>
        </p:nvPicPr>
        <p:blipFill rotWithShape="1">
          <a:blip r:embed="rId11">
            <a:alphaModFix/>
          </a:blip>
          <a:srcRect/>
          <a:stretch/>
        </p:blipFill>
        <p:spPr>
          <a:xfrm rot="10800000">
            <a:off x="5616776" y="3436930"/>
            <a:ext cx="685903" cy="433659"/>
          </a:xfrm>
          <a:prstGeom prst="rect">
            <a:avLst/>
          </a:prstGeom>
          <a:noFill/>
          <a:ln>
            <a:noFill/>
          </a:ln>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id="{8D4700C5-1841-2453-0403-76BC6ABAB443}"/>
              </a:ext>
            </a:extLst>
          </p:cNvPr>
          <p:cNvPicPr>
            <a:picLocks noChangeAspect="1"/>
          </p:cNvPicPr>
          <p:nvPr/>
        </p:nvPicPr>
        <p:blipFill>
          <a:blip r:embed="rId3"/>
          <a:stretch>
            <a:fillRect/>
          </a:stretch>
        </p:blipFill>
        <p:spPr>
          <a:xfrm>
            <a:off x="204150" y="650164"/>
            <a:ext cx="3513648" cy="2393671"/>
          </a:xfrm>
          <a:prstGeom prst="rect">
            <a:avLst/>
          </a:prstGeom>
        </p:spPr>
      </p:pic>
      <p:sp>
        <p:nvSpPr>
          <p:cNvPr id="3" name="TextBox 2">
            <a:extLst>
              <a:ext uri="{FF2B5EF4-FFF2-40B4-BE49-F238E27FC236}">
                <a16:creationId xmlns:a16="http://schemas.microsoft.com/office/drawing/2014/main" id="{C77AA390-76DF-2274-A8A1-462FC0A32835}"/>
              </a:ext>
            </a:extLst>
          </p:cNvPr>
          <p:cNvSpPr txBox="1"/>
          <p:nvPr/>
        </p:nvSpPr>
        <p:spPr>
          <a:xfrm>
            <a:off x="359998" y="836594"/>
            <a:ext cx="3271685" cy="2031325"/>
          </a:xfrm>
          <a:prstGeom prst="rect">
            <a:avLst/>
          </a:prstGeom>
          <a:noFill/>
        </p:spPr>
        <p:txBody>
          <a:bodyPr wrap="square" rtlCol="0">
            <a:spAutoFit/>
          </a:bodyPr>
          <a:lstStyle/>
          <a:p>
            <a:pPr rtl="0"/>
            <a:r>
              <a:rPr lang="ga-ie" sz="1800" dirty="0">
                <a:latin typeface="+mn-lt"/>
                <a:hlinkClick r:id="rId4"/>
              </a:rPr>
              <a:t>BRA</a:t>
            </a:r>
            <a:r>
              <a:rPr lang="ga-ie" sz="1800" dirty="0">
                <a:latin typeface="+mn-lt"/>
              </a:rPr>
              <a:t>: </a:t>
            </a:r>
            <a:r>
              <a:rPr lang="ga-ie" sz="1800" dirty="0">
                <a:solidFill>
                  <a:schemeClr val="tx1"/>
                </a:solidFill>
                <a:latin typeface="+mn-lt"/>
              </a:rPr>
              <a:t>Tacaíocht airgeadais </a:t>
            </a:r>
            <a:r>
              <a:rPr lang="ga-ie" sz="1800" b="0" dirty="0">
                <a:solidFill>
                  <a:schemeClr val="tx1"/>
                </a:solidFill>
                <a:effectLst/>
                <a:latin typeface="+mn-lt"/>
              </a:rPr>
              <a:t>dóibh siúd atá ag fágáil na scoile atá faoi 23 bliain ó theaghlach ar ioncam íseal, a d’fhreastail ar scoil nó as áit a mheastar a bheith faoi mhíbhuntáiste. </a:t>
            </a:r>
            <a:endParaRPr lang="en-GB" sz="1800" dirty="0">
              <a:solidFill>
                <a:schemeClr val="tx1"/>
              </a:solidFill>
            </a:endParaRPr>
          </a:p>
        </p:txBody>
      </p:sp>
      <p:pic>
        <p:nvPicPr>
          <p:cNvPr id="4" name="Picture 3" descr="Shape, square&#10;&#10;Description automatically generated">
            <a:extLst>
              <a:ext uri="{FF2B5EF4-FFF2-40B4-BE49-F238E27FC236}">
                <a16:creationId xmlns:a16="http://schemas.microsoft.com/office/drawing/2014/main" id="{05003CB9-4862-6257-FE97-07687D065373}"/>
              </a:ext>
            </a:extLst>
          </p:cNvPr>
          <p:cNvPicPr>
            <a:picLocks noChangeAspect="1"/>
          </p:cNvPicPr>
          <p:nvPr/>
        </p:nvPicPr>
        <p:blipFill>
          <a:blip r:embed="rId3"/>
          <a:stretch>
            <a:fillRect/>
          </a:stretch>
        </p:blipFill>
        <p:spPr>
          <a:xfrm>
            <a:off x="4035288" y="198316"/>
            <a:ext cx="6701768" cy="1772707"/>
          </a:xfrm>
          <a:prstGeom prst="rect">
            <a:avLst/>
          </a:prstGeom>
        </p:spPr>
      </p:pic>
      <p:pic>
        <p:nvPicPr>
          <p:cNvPr id="6" name="Picture 5" descr="Shape, square&#10;&#10;Description automatically generated">
            <a:extLst>
              <a:ext uri="{FF2B5EF4-FFF2-40B4-BE49-F238E27FC236}">
                <a16:creationId xmlns:a16="http://schemas.microsoft.com/office/drawing/2014/main" id="{97444218-7521-5B21-D3DD-5D2492B64A30}"/>
              </a:ext>
            </a:extLst>
          </p:cNvPr>
          <p:cNvPicPr>
            <a:picLocks noChangeAspect="1"/>
          </p:cNvPicPr>
          <p:nvPr/>
        </p:nvPicPr>
        <p:blipFill>
          <a:blip r:embed="rId3"/>
          <a:stretch>
            <a:fillRect/>
          </a:stretch>
        </p:blipFill>
        <p:spPr>
          <a:xfrm>
            <a:off x="118503" y="3376271"/>
            <a:ext cx="3916785" cy="2303461"/>
          </a:xfrm>
          <a:prstGeom prst="rect">
            <a:avLst/>
          </a:prstGeom>
        </p:spPr>
      </p:pic>
      <p:pic>
        <p:nvPicPr>
          <p:cNvPr id="10" name="Picture 9" descr="Shape, square&#10;&#10;Description automatically generated">
            <a:extLst>
              <a:ext uri="{FF2B5EF4-FFF2-40B4-BE49-F238E27FC236}">
                <a16:creationId xmlns:a16="http://schemas.microsoft.com/office/drawing/2014/main" id="{893303A8-5A9F-E9A5-A38A-DC399B0683BD}"/>
              </a:ext>
            </a:extLst>
          </p:cNvPr>
          <p:cNvPicPr>
            <a:picLocks noChangeAspect="1"/>
          </p:cNvPicPr>
          <p:nvPr/>
        </p:nvPicPr>
        <p:blipFill>
          <a:blip r:embed="rId3"/>
          <a:stretch>
            <a:fillRect/>
          </a:stretch>
        </p:blipFill>
        <p:spPr>
          <a:xfrm>
            <a:off x="456499" y="5804811"/>
            <a:ext cx="11114665" cy="913042"/>
          </a:xfrm>
          <a:prstGeom prst="rect">
            <a:avLst/>
          </a:prstGeom>
        </p:spPr>
      </p:pic>
      <p:pic>
        <p:nvPicPr>
          <p:cNvPr id="14" name="Picture 13" descr="Shape, square&#10;&#10;Description automatically generated">
            <a:extLst>
              <a:ext uri="{FF2B5EF4-FFF2-40B4-BE49-F238E27FC236}">
                <a16:creationId xmlns:a16="http://schemas.microsoft.com/office/drawing/2014/main" id="{E2C112AD-4268-F667-DBD6-1E1090FC933E}"/>
              </a:ext>
            </a:extLst>
          </p:cNvPr>
          <p:cNvPicPr>
            <a:picLocks noChangeAspect="1"/>
          </p:cNvPicPr>
          <p:nvPr/>
        </p:nvPicPr>
        <p:blipFill>
          <a:blip r:embed="rId3"/>
          <a:stretch>
            <a:fillRect/>
          </a:stretch>
        </p:blipFill>
        <p:spPr>
          <a:xfrm>
            <a:off x="8377538" y="2624127"/>
            <a:ext cx="3610326" cy="2962356"/>
          </a:xfrm>
          <a:prstGeom prst="rect">
            <a:avLst/>
          </a:prstGeom>
        </p:spPr>
      </p:pic>
      <p:pic>
        <p:nvPicPr>
          <p:cNvPr id="16" name="Picture 15" descr="Shape, square&#10;&#10;Description automatically generated">
            <a:extLst>
              <a:ext uri="{FF2B5EF4-FFF2-40B4-BE49-F238E27FC236}">
                <a16:creationId xmlns:a16="http://schemas.microsoft.com/office/drawing/2014/main" id="{52B0D1DF-C137-6A37-4E39-BB3A2798DA73}"/>
              </a:ext>
            </a:extLst>
          </p:cNvPr>
          <p:cNvPicPr>
            <a:picLocks noChangeAspect="1"/>
          </p:cNvPicPr>
          <p:nvPr/>
        </p:nvPicPr>
        <p:blipFill>
          <a:blip r:embed="rId3"/>
          <a:stretch>
            <a:fillRect/>
          </a:stretch>
        </p:blipFill>
        <p:spPr>
          <a:xfrm>
            <a:off x="4180046" y="2152354"/>
            <a:ext cx="3992275" cy="3471126"/>
          </a:xfrm>
          <a:prstGeom prst="rect">
            <a:avLst/>
          </a:prstGeom>
        </p:spPr>
      </p:pic>
      <p:sp>
        <p:nvSpPr>
          <p:cNvPr id="20" name="TextBox 19">
            <a:extLst>
              <a:ext uri="{FF2B5EF4-FFF2-40B4-BE49-F238E27FC236}">
                <a16:creationId xmlns:a16="http://schemas.microsoft.com/office/drawing/2014/main" id="{261E1418-AAA9-C5EE-49D9-B6061A05ABAE}"/>
              </a:ext>
            </a:extLst>
          </p:cNvPr>
          <p:cNvSpPr txBox="1"/>
          <p:nvPr/>
        </p:nvSpPr>
        <p:spPr>
          <a:xfrm>
            <a:off x="4207951" y="323187"/>
            <a:ext cx="6583272" cy="1400383"/>
          </a:xfrm>
          <a:prstGeom prst="rect">
            <a:avLst/>
          </a:prstGeom>
          <a:noFill/>
        </p:spPr>
        <p:txBody>
          <a:bodyPr wrap="square" rtlCol="0">
            <a:spAutoFit/>
          </a:bodyPr>
          <a:lstStyle/>
          <a:p>
            <a:pPr rtl="0">
              <a:buSzPts val="1400"/>
              <a:defRPr/>
            </a:pPr>
            <a:r>
              <a:rPr lang="ga-ie" sz="1700" dirty="0">
                <a:latin typeface="+mn-lt"/>
                <a:hlinkClick r:id="rId5"/>
              </a:rPr>
              <a:t>DARE</a:t>
            </a:r>
            <a:r>
              <a:rPr lang="ga-ie" sz="1700" dirty="0">
                <a:latin typeface="+mn-lt"/>
              </a:rPr>
              <a:t>: Tacaíocht </a:t>
            </a:r>
            <a:r>
              <a:rPr lang="ga-ie" sz="1700" b="0" dirty="0">
                <a:solidFill>
                  <a:srgbClr val="334155"/>
                </a:solidFill>
                <a:effectLst/>
                <a:latin typeface="+mn-lt"/>
              </a:rPr>
              <a:t>dóibh siúd atá ag fágáil na scoile atá faoi 23 bliain ag a bhfuil ceann amháin nó níos mó de na riochtaí nó na míchumais atá ar liosta lena n-áirítear NEA nó NHEA, Disléicse, Diospraicse agus eile, agus ar féidir leo a chruthú go raibh drochthionchar aige sin ar an oideachas meánscoile a fuair siad. </a:t>
            </a:r>
          </a:p>
        </p:txBody>
      </p:sp>
      <p:sp>
        <p:nvSpPr>
          <p:cNvPr id="25" name="TextBox 24">
            <a:extLst>
              <a:ext uri="{FF2B5EF4-FFF2-40B4-BE49-F238E27FC236}">
                <a16:creationId xmlns:a16="http://schemas.microsoft.com/office/drawing/2014/main" id="{AE43424D-6ABA-412E-7ABD-031A005EDE80}"/>
              </a:ext>
            </a:extLst>
          </p:cNvPr>
          <p:cNvSpPr txBox="1"/>
          <p:nvPr/>
        </p:nvSpPr>
        <p:spPr>
          <a:xfrm>
            <a:off x="656994" y="5946443"/>
            <a:ext cx="10553623" cy="646331"/>
          </a:xfrm>
          <a:prstGeom prst="rect">
            <a:avLst/>
          </a:prstGeom>
          <a:noFill/>
        </p:spPr>
        <p:txBody>
          <a:bodyPr wrap="square" rtlCol="0">
            <a:spAutoFit/>
          </a:bodyPr>
          <a:lstStyle/>
          <a:p>
            <a:pPr rtl="0"/>
            <a:r>
              <a:rPr lang="ga-ie" sz="1800" b="0" i="0" dirty="0">
                <a:solidFill>
                  <a:schemeClr val="tx1"/>
                </a:solidFill>
                <a:effectLst/>
                <a:highlight>
                  <a:srgbClr val="FFFFFF"/>
                </a:highlight>
                <a:latin typeface="+mn-lt"/>
                <a:hlinkClick r:id="rId6"/>
              </a:rPr>
              <a:t>1916 BURSURY</a:t>
            </a:r>
            <a:r>
              <a:rPr lang="ga-ie" sz="1800" b="0" i="0" dirty="0">
                <a:solidFill>
                  <a:schemeClr val="tx1"/>
                </a:solidFill>
                <a:effectLst/>
                <a:highlight>
                  <a:srgbClr val="FFFFFF"/>
                </a:highlight>
                <a:latin typeface="+mn-lt"/>
              </a:rPr>
              <a:t>: Scéim mhaoinithe chun rannpháirtíocht agus rath mac léinn ó chodanna den tsochaí atá go mór faoi ghannionadaíocht in ollscoileanna a spreagadh.</a:t>
            </a:r>
            <a:r>
              <a:rPr lang="ga-ie" sz="1800" b="0" i="0" dirty="0">
                <a:solidFill>
                  <a:srgbClr val="445454"/>
                </a:solidFill>
                <a:effectLst/>
                <a:highlight>
                  <a:srgbClr val="FFFFFF"/>
                </a:highlight>
                <a:latin typeface="+mn-lt"/>
              </a:rPr>
              <a:t> </a:t>
            </a:r>
            <a:endParaRPr lang="en-GB" sz="1800" dirty="0">
              <a:latin typeface="+mn-lt"/>
            </a:endParaRPr>
          </a:p>
        </p:txBody>
      </p:sp>
      <p:sp>
        <p:nvSpPr>
          <p:cNvPr id="27" name="TextBox 26">
            <a:extLst>
              <a:ext uri="{FF2B5EF4-FFF2-40B4-BE49-F238E27FC236}">
                <a16:creationId xmlns:a16="http://schemas.microsoft.com/office/drawing/2014/main" id="{428E2298-09B7-31AE-D53B-A18615F4D6EF}"/>
              </a:ext>
            </a:extLst>
          </p:cNvPr>
          <p:cNvSpPr txBox="1"/>
          <p:nvPr/>
        </p:nvSpPr>
        <p:spPr>
          <a:xfrm>
            <a:off x="4305082" y="2294999"/>
            <a:ext cx="3790066" cy="3139321"/>
          </a:xfrm>
          <a:prstGeom prst="rect">
            <a:avLst/>
          </a:prstGeom>
          <a:noFill/>
        </p:spPr>
        <p:txBody>
          <a:bodyPr wrap="square" rtlCol="0">
            <a:spAutoFit/>
          </a:bodyPr>
          <a:lstStyle/>
          <a:p>
            <a:pPr rtl="0"/>
            <a:r>
              <a:rPr lang="ga-ie" sz="1800" b="0" i="0">
                <a:solidFill>
                  <a:schemeClr val="tx1"/>
                </a:solidFill>
                <a:effectLst/>
                <a:highlight>
                  <a:srgbClr val="FFFFFF"/>
                </a:highlight>
                <a:latin typeface="+mn-lt"/>
                <a:hlinkClick r:id="rId7"/>
              </a:rPr>
              <a:t>ACCESS PROGRAMMES</a:t>
            </a:r>
            <a:r>
              <a:rPr lang="ga-ie" sz="1800" b="0" i="0">
                <a:solidFill>
                  <a:schemeClr val="tx1"/>
                </a:solidFill>
                <a:effectLst/>
                <a:highlight>
                  <a:srgbClr val="FFFFFF"/>
                </a:highlight>
                <a:latin typeface="+mn-lt"/>
              </a:rPr>
              <a:t>: Cláir a chuireann na scileanna agus an t-eolas is gá ar fáil do scoláirí rannpháirteacha chun tabhairt faoi chúrsa lánaimseartha ollscoile agus chun an t-aistriú chuig an tríú leibhéal a dhéanamh níos éasca. Tugtar tacaíocht do scoláirí freisin an cúrsa is fearr a oireann dá spéiseanna agus dá gcumas a aithint agus a roghnú.</a:t>
            </a:r>
            <a:r>
              <a:rPr lang="ga-ie" sz="1800" b="0" i="0">
                <a:solidFill>
                  <a:srgbClr val="666666"/>
                </a:solidFill>
                <a:effectLst/>
                <a:highlight>
                  <a:srgbClr val="FFFFFF"/>
                </a:highlight>
                <a:latin typeface="+mn-lt"/>
              </a:rPr>
              <a:t> </a:t>
            </a:r>
            <a:endParaRPr lang="en-GB" sz="1800" dirty="0">
              <a:latin typeface="+mn-lt"/>
            </a:endParaRPr>
          </a:p>
        </p:txBody>
      </p:sp>
      <p:sp>
        <p:nvSpPr>
          <p:cNvPr id="29" name="TextBox 28">
            <a:extLst>
              <a:ext uri="{FF2B5EF4-FFF2-40B4-BE49-F238E27FC236}">
                <a16:creationId xmlns:a16="http://schemas.microsoft.com/office/drawing/2014/main" id="{08F954BF-E682-B7B0-7868-478DF0EC662D}"/>
              </a:ext>
            </a:extLst>
          </p:cNvPr>
          <p:cNvSpPr txBox="1"/>
          <p:nvPr/>
        </p:nvSpPr>
        <p:spPr>
          <a:xfrm>
            <a:off x="8485819" y="2753812"/>
            <a:ext cx="3404887" cy="2723823"/>
          </a:xfrm>
          <a:prstGeom prst="rect">
            <a:avLst/>
          </a:prstGeom>
          <a:noFill/>
        </p:spPr>
        <p:txBody>
          <a:bodyPr wrap="square" rtlCol="0">
            <a:spAutoFit/>
          </a:bodyPr>
          <a:lstStyle/>
          <a:p>
            <a:pPr rtl="0"/>
            <a:r>
              <a:rPr lang="ga-ie" sz="1700" b="0" i="0" dirty="0">
                <a:solidFill>
                  <a:srgbClr val="161616"/>
                </a:solidFill>
                <a:effectLst/>
                <a:highlight>
                  <a:srgbClr val="FFFFFF"/>
                </a:highlight>
                <a:latin typeface="+mn-lt"/>
                <a:hlinkClick r:id="rId8"/>
              </a:rPr>
              <a:t>SUSI</a:t>
            </a:r>
            <a:r>
              <a:rPr lang="ga-ie" sz="1700" b="0" i="0" dirty="0">
                <a:solidFill>
                  <a:srgbClr val="161616"/>
                </a:solidFill>
                <a:effectLst/>
                <a:highlight>
                  <a:srgbClr val="FFFFFF"/>
                </a:highlight>
                <a:latin typeface="+mn-lt"/>
              </a:rPr>
              <a:t>: Údarás dámhachtana náisiúnta na hÉireann le haghaidh deontas breisoideachais agus ardoideachais. Cuireann SUSI maoiniú ar fáil do scoláirí incháilithe i gcúrsaí faofa lánaimseartha le haghaidh cúrsa iar-ardteistiméireachta, fochéime agus iarchéime.</a:t>
            </a:r>
            <a:r>
              <a:rPr lang="ga-ie" sz="1800" b="0" i="0" dirty="0">
                <a:solidFill>
                  <a:srgbClr val="161616"/>
                </a:solidFill>
                <a:effectLst/>
                <a:highlight>
                  <a:srgbClr val="FFFFFF"/>
                </a:highlight>
                <a:latin typeface="+mn-lt"/>
              </a:rPr>
              <a:t> </a:t>
            </a:r>
            <a:endParaRPr lang="en-GB" sz="1800" dirty="0">
              <a:latin typeface="+mn-lt"/>
            </a:endParaRPr>
          </a:p>
        </p:txBody>
      </p:sp>
      <p:sp>
        <p:nvSpPr>
          <p:cNvPr id="31" name="TextBox 30">
            <a:extLst>
              <a:ext uri="{FF2B5EF4-FFF2-40B4-BE49-F238E27FC236}">
                <a16:creationId xmlns:a16="http://schemas.microsoft.com/office/drawing/2014/main" id="{CA947AA1-09CD-C169-8CFD-55BE9B03821D}"/>
              </a:ext>
            </a:extLst>
          </p:cNvPr>
          <p:cNvSpPr txBox="1"/>
          <p:nvPr/>
        </p:nvSpPr>
        <p:spPr>
          <a:xfrm>
            <a:off x="301294" y="3462825"/>
            <a:ext cx="3503229" cy="2123658"/>
          </a:xfrm>
          <a:prstGeom prst="rect">
            <a:avLst/>
          </a:prstGeom>
          <a:noFill/>
        </p:spPr>
        <p:txBody>
          <a:bodyPr wrap="square" rtlCol="0">
            <a:spAutoFit/>
          </a:bodyPr>
          <a:lstStyle/>
          <a:p>
            <a:pPr algn="l" rtl="0"/>
            <a:r>
              <a:rPr lang="ga-ie" sz="1650" dirty="0">
                <a:highlight>
                  <a:srgbClr val="FFFFFF"/>
                </a:highlight>
                <a:latin typeface="+mn-lt"/>
              </a:rPr>
              <a:t>PATH I: Clár a bhfuil sé mar aidhm aige cur le líon na </a:t>
            </a:r>
            <a:r>
              <a:rPr lang="ga-ie" sz="1650" b="0" i="0" dirty="0">
                <a:solidFill>
                  <a:srgbClr val="000000"/>
                </a:solidFill>
                <a:effectLst/>
                <a:highlight>
                  <a:srgbClr val="FFFFFF"/>
                </a:highlight>
                <a:latin typeface="+mn-lt"/>
              </a:rPr>
              <a:t>scoláirí ó ghrúpaí faoi ghannionadaíocht atá ag dul isteach in oideachas tosaigh múinteoirí. Is sampla iad aonaid Chonairí Ollscoil Chathair Bhaile Átha Cliath de thionscnamh Chonair I.</a:t>
            </a:r>
          </a:p>
        </p:txBody>
      </p:sp>
      <p:sp>
        <p:nvSpPr>
          <p:cNvPr id="37" name="TextBox 36">
            <a:extLst>
              <a:ext uri="{FF2B5EF4-FFF2-40B4-BE49-F238E27FC236}">
                <a16:creationId xmlns:a16="http://schemas.microsoft.com/office/drawing/2014/main" id="{B3B02B9E-B80E-EEAC-4B02-FB3956EFC2A5}"/>
              </a:ext>
            </a:extLst>
          </p:cNvPr>
          <p:cNvSpPr txBox="1"/>
          <p:nvPr/>
        </p:nvSpPr>
        <p:spPr>
          <a:xfrm>
            <a:off x="301294" y="110324"/>
            <a:ext cx="3192000" cy="369332"/>
          </a:xfrm>
          <a:prstGeom prst="rect">
            <a:avLst/>
          </a:prstGeom>
          <a:noFill/>
        </p:spPr>
        <p:txBody>
          <a:bodyPr wrap="square" rtlCol="0">
            <a:spAutoFit/>
          </a:bodyPr>
          <a:lstStyle/>
          <a:p>
            <a:pPr rtl="0"/>
            <a:r>
              <a:rPr lang="ga-ie" sz="1800" b="1" i="0" u="none" strike="noStrike" kern="0" cap="none" spc="0" normalizeH="0" noProof="0">
                <a:ln>
                  <a:noFill/>
                </a:ln>
                <a:solidFill>
                  <a:srgbClr val="FFFFFF"/>
                </a:solidFill>
                <a:effectLst/>
                <a:uLnTx/>
                <a:uFillTx/>
                <a:latin typeface="Arial"/>
                <a:cs typeface="Arial"/>
                <a:sym typeface="Arial"/>
              </a:rPr>
              <a:t>Aonad 2, Gníomhaíocht 1</a:t>
            </a:r>
            <a:endParaRPr lang="en-GB" dirty="0"/>
          </a:p>
        </p:txBody>
      </p:sp>
      <p:grpSp>
        <p:nvGrpSpPr>
          <p:cNvPr id="7" name="Group 6">
            <a:extLst>
              <a:ext uri="{FF2B5EF4-FFF2-40B4-BE49-F238E27FC236}">
                <a16:creationId xmlns:a16="http://schemas.microsoft.com/office/drawing/2014/main" id="{B09B7A3F-461A-5A27-97E7-2E9A917CFC35}"/>
              </a:ext>
            </a:extLst>
          </p:cNvPr>
          <p:cNvGrpSpPr/>
          <p:nvPr/>
        </p:nvGrpSpPr>
        <p:grpSpPr>
          <a:xfrm>
            <a:off x="11118668" y="236607"/>
            <a:ext cx="1030624" cy="2387520"/>
            <a:chOff x="11118668" y="236607"/>
            <a:chExt cx="1030624" cy="2387520"/>
          </a:xfrm>
        </p:grpSpPr>
        <p:pic>
          <p:nvPicPr>
            <p:cNvPr id="19" name="Google Shape;425;p21" descr="Shape, square&#10;&#10;Description automatically generated">
              <a:extLst>
                <a:ext uri="{FF2B5EF4-FFF2-40B4-BE49-F238E27FC236}">
                  <a16:creationId xmlns:a16="http://schemas.microsoft.com/office/drawing/2014/main" id="{FA3F4A62-FCE4-0E44-9DB0-B055839D747E}"/>
                </a:ext>
              </a:extLst>
            </p:cNvPr>
            <p:cNvPicPr preferRelativeResize="0"/>
            <p:nvPr/>
          </p:nvPicPr>
          <p:blipFill rotWithShape="1">
            <a:blip r:embed="rId9">
              <a:alphaModFix/>
            </a:blip>
            <a:srcRect/>
            <a:stretch/>
          </p:blipFill>
          <p:spPr>
            <a:xfrm rot="16200000">
              <a:off x="10483615" y="963610"/>
              <a:ext cx="2277350" cy="823346"/>
            </a:xfrm>
            <a:prstGeom prst="rect">
              <a:avLst/>
            </a:prstGeom>
            <a:noFill/>
            <a:ln>
              <a:noFill/>
            </a:ln>
          </p:spPr>
        </p:pic>
        <p:pic>
          <p:nvPicPr>
            <p:cNvPr id="22" name="Google Shape;330;p19" descr="A picture containing text&#10;&#10;Description automatically generated">
              <a:extLst>
                <a:ext uri="{FF2B5EF4-FFF2-40B4-BE49-F238E27FC236}">
                  <a16:creationId xmlns:a16="http://schemas.microsoft.com/office/drawing/2014/main" id="{C0B7E476-04D6-1777-8397-31A778ACEFD5}"/>
                </a:ext>
              </a:extLst>
            </p:cNvPr>
            <p:cNvPicPr preferRelativeResize="0"/>
            <p:nvPr/>
          </p:nvPicPr>
          <p:blipFill rotWithShape="1">
            <a:blip r:embed="rId10">
              <a:alphaModFix/>
            </a:blip>
            <a:srcRect/>
            <a:stretch/>
          </p:blipFill>
          <p:spPr>
            <a:xfrm>
              <a:off x="11142051" y="972079"/>
              <a:ext cx="1007241" cy="1007241"/>
            </a:xfrm>
            <a:prstGeom prst="rect">
              <a:avLst/>
            </a:prstGeom>
            <a:noFill/>
            <a:ln>
              <a:noFill/>
            </a:ln>
          </p:spPr>
        </p:pic>
        <p:pic>
          <p:nvPicPr>
            <p:cNvPr id="23" name="Picture 22" descr="Icon&#10;&#10;Description automatically generated">
              <a:extLst>
                <a:ext uri="{FF2B5EF4-FFF2-40B4-BE49-F238E27FC236}">
                  <a16:creationId xmlns:a16="http://schemas.microsoft.com/office/drawing/2014/main" id="{04B96CF5-8A0A-4B34-2A46-BB66F2072C3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1118668" y="236607"/>
              <a:ext cx="1007241" cy="1007241"/>
            </a:xfrm>
            <a:prstGeom prst="rect">
              <a:avLst/>
            </a:prstGeom>
          </p:spPr>
        </p:pic>
        <p:pic>
          <p:nvPicPr>
            <p:cNvPr id="5" name="Picture 4" descr="Icon&#10;&#10;Description automatically generated">
              <a:extLst>
                <a:ext uri="{FF2B5EF4-FFF2-40B4-BE49-F238E27FC236}">
                  <a16:creationId xmlns:a16="http://schemas.microsoft.com/office/drawing/2014/main" id="{6806A11D-378A-4D60-B7CA-762AD917D79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1118668" y="1616886"/>
              <a:ext cx="1007241" cy="1007241"/>
            </a:xfrm>
            <a:prstGeom prst="rect">
              <a:avLst/>
            </a:prstGeom>
          </p:spPr>
        </p:pic>
      </p:grpSp>
    </p:spTree>
    <p:extLst>
      <p:ext uri="{BB962C8B-B14F-4D97-AF65-F5344CB8AC3E}">
        <p14:creationId xmlns:p14="http://schemas.microsoft.com/office/powerpoint/2010/main" val="93443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1</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52614"/>
            <a:ext cx="11302313" cy="4531112"/>
          </a:xfrm>
          <a:custGeom>
            <a:avLst/>
            <a:gdLst>
              <a:gd name="connsiteX0" fmla="*/ 0 w 11302313"/>
              <a:gd name="connsiteY0" fmla="*/ 0 h 4531112"/>
              <a:gd name="connsiteX1" fmla="*/ 438796 w 11302313"/>
              <a:gd name="connsiteY1" fmla="*/ 0 h 4531112"/>
              <a:gd name="connsiteX2" fmla="*/ 764568 w 11302313"/>
              <a:gd name="connsiteY2" fmla="*/ 0 h 4531112"/>
              <a:gd name="connsiteX3" fmla="*/ 1542433 w 11302313"/>
              <a:gd name="connsiteY3" fmla="*/ 0 h 4531112"/>
              <a:gd name="connsiteX4" fmla="*/ 2094252 w 11302313"/>
              <a:gd name="connsiteY4" fmla="*/ 0 h 4531112"/>
              <a:gd name="connsiteX5" fmla="*/ 2533048 w 11302313"/>
              <a:gd name="connsiteY5" fmla="*/ 0 h 4531112"/>
              <a:gd name="connsiteX6" fmla="*/ 3423936 w 11302313"/>
              <a:gd name="connsiteY6" fmla="*/ 0 h 4531112"/>
              <a:gd name="connsiteX7" fmla="*/ 4314824 w 11302313"/>
              <a:gd name="connsiteY7" fmla="*/ 0 h 4531112"/>
              <a:gd name="connsiteX8" fmla="*/ 4753620 w 11302313"/>
              <a:gd name="connsiteY8" fmla="*/ 0 h 4531112"/>
              <a:gd name="connsiteX9" fmla="*/ 5418462 w 11302313"/>
              <a:gd name="connsiteY9" fmla="*/ 0 h 4531112"/>
              <a:gd name="connsiteX10" fmla="*/ 5970281 w 11302313"/>
              <a:gd name="connsiteY10" fmla="*/ 0 h 4531112"/>
              <a:gd name="connsiteX11" fmla="*/ 6635123 w 11302313"/>
              <a:gd name="connsiteY11" fmla="*/ 0 h 4531112"/>
              <a:gd name="connsiteX12" fmla="*/ 7186941 w 11302313"/>
              <a:gd name="connsiteY12" fmla="*/ 0 h 4531112"/>
              <a:gd name="connsiteX13" fmla="*/ 8077830 w 11302313"/>
              <a:gd name="connsiteY13" fmla="*/ 0 h 4531112"/>
              <a:gd name="connsiteX14" fmla="*/ 8968718 w 11302313"/>
              <a:gd name="connsiteY14" fmla="*/ 0 h 4531112"/>
              <a:gd name="connsiteX15" fmla="*/ 9746583 w 11302313"/>
              <a:gd name="connsiteY15" fmla="*/ 0 h 4531112"/>
              <a:gd name="connsiteX16" fmla="*/ 10298402 w 11302313"/>
              <a:gd name="connsiteY16" fmla="*/ 0 h 4531112"/>
              <a:gd name="connsiteX17" fmla="*/ 11302313 w 11302313"/>
              <a:gd name="connsiteY17" fmla="*/ 0 h 4531112"/>
              <a:gd name="connsiteX18" fmla="*/ 11302313 w 11302313"/>
              <a:gd name="connsiteY18" fmla="*/ 511368 h 4531112"/>
              <a:gd name="connsiteX19" fmla="*/ 11302313 w 11302313"/>
              <a:gd name="connsiteY19" fmla="*/ 1068048 h 4531112"/>
              <a:gd name="connsiteX20" fmla="*/ 11302313 w 11302313"/>
              <a:gd name="connsiteY20" fmla="*/ 1579416 h 4531112"/>
              <a:gd name="connsiteX21" fmla="*/ 11302313 w 11302313"/>
              <a:gd name="connsiteY21" fmla="*/ 2272029 h 4531112"/>
              <a:gd name="connsiteX22" fmla="*/ 11302313 w 11302313"/>
              <a:gd name="connsiteY22" fmla="*/ 2828708 h 4531112"/>
              <a:gd name="connsiteX23" fmla="*/ 11302313 w 11302313"/>
              <a:gd name="connsiteY23" fmla="*/ 3521321 h 4531112"/>
              <a:gd name="connsiteX24" fmla="*/ 11302313 w 11302313"/>
              <a:gd name="connsiteY24" fmla="*/ 4531112 h 4531112"/>
              <a:gd name="connsiteX25" fmla="*/ 10637471 w 11302313"/>
              <a:gd name="connsiteY25" fmla="*/ 4531112 h 4531112"/>
              <a:gd name="connsiteX26" fmla="*/ 9859606 w 11302313"/>
              <a:gd name="connsiteY26" fmla="*/ 4531112 h 4531112"/>
              <a:gd name="connsiteX27" fmla="*/ 9533833 w 11302313"/>
              <a:gd name="connsiteY27" fmla="*/ 4531112 h 4531112"/>
              <a:gd name="connsiteX28" fmla="*/ 8868991 w 11302313"/>
              <a:gd name="connsiteY28" fmla="*/ 4531112 h 4531112"/>
              <a:gd name="connsiteX29" fmla="*/ 8543219 w 11302313"/>
              <a:gd name="connsiteY29" fmla="*/ 4531112 h 4531112"/>
              <a:gd name="connsiteX30" fmla="*/ 7878377 w 11302313"/>
              <a:gd name="connsiteY30" fmla="*/ 4531112 h 4531112"/>
              <a:gd name="connsiteX31" fmla="*/ 7326558 w 11302313"/>
              <a:gd name="connsiteY31" fmla="*/ 4531112 h 4531112"/>
              <a:gd name="connsiteX32" fmla="*/ 6435670 w 11302313"/>
              <a:gd name="connsiteY32" fmla="*/ 4531112 h 4531112"/>
              <a:gd name="connsiteX33" fmla="*/ 6109897 w 11302313"/>
              <a:gd name="connsiteY33" fmla="*/ 4531112 h 4531112"/>
              <a:gd name="connsiteX34" fmla="*/ 5445055 w 11302313"/>
              <a:gd name="connsiteY34" fmla="*/ 4531112 h 4531112"/>
              <a:gd name="connsiteX35" fmla="*/ 5006260 w 11302313"/>
              <a:gd name="connsiteY35" fmla="*/ 4531112 h 4531112"/>
              <a:gd name="connsiteX36" fmla="*/ 4567464 w 11302313"/>
              <a:gd name="connsiteY36" fmla="*/ 4531112 h 4531112"/>
              <a:gd name="connsiteX37" fmla="*/ 3789599 w 11302313"/>
              <a:gd name="connsiteY37" fmla="*/ 4531112 h 4531112"/>
              <a:gd name="connsiteX38" fmla="*/ 3463827 w 11302313"/>
              <a:gd name="connsiteY38" fmla="*/ 4531112 h 4531112"/>
              <a:gd name="connsiteX39" fmla="*/ 2572938 w 11302313"/>
              <a:gd name="connsiteY39" fmla="*/ 4531112 h 4531112"/>
              <a:gd name="connsiteX40" fmla="*/ 1682050 w 11302313"/>
              <a:gd name="connsiteY40" fmla="*/ 4531112 h 4531112"/>
              <a:gd name="connsiteX41" fmla="*/ 1017208 w 11302313"/>
              <a:gd name="connsiteY41" fmla="*/ 4531112 h 4531112"/>
              <a:gd name="connsiteX42" fmla="*/ 0 w 11302313"/>
              <a:gd name="connsiteY42" fmla="*/ 4531112 h 4531112"/>
              <a:gd name="connsiteX43" fmla="*/ 0 w 11302313"/>
              <a:gd name="connsiteY43" fmla="*/ 3838499 h 4531112"/>
              <a:gd name="connsiteX44" fmla="*/ 0 w 11302313"/>
              <a:gd name="connsiteY44" fmla="*/ 3191197 h 4531112"/>
              <a:gd name="connsiteX45" fmla="*/ 0 w 11302313"/>
              <a:gd name="connsiteY45" fmla="*/ 2589207 h 4531112"/>
              <a:gd name="connsiteX46" fmla="*/ 0 w 11302313"/>
              <a:gd name="connsiteY46" fmla="*/ 2077839 h 4531112"/>
              <a:gd name="connsiteX47" fmla="*/ 0 w 11302313"/>
              <a:gd name="connsiteY47" fmla="*/ 1521159 h 4531112"/>
              <a:gd name="connsiteX48" fmla="*/ 0 w 11302313"/>
              <a:gd name="connsiteY48" fmla="*/ 828546 h 4531112"/>
              <a:gd name="connsiteX49" fmla="*/ 0 w 11302313"/>
              <a:gd name="connsiteY49" fmla="*/ 0 h 453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531112"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15140" y="178102"/>
                  <a:pt x="11281272" y="401794"/>
                  <a:pt x="11302313" y="511368"/>
                </a:cubicBezTo>
                <a:cubicBezTo>
                  <a:pt x="11323354" y="620942"/>
                  <a:pt x="11300729" y="945429"/>
                  <a:pt x="11302313" y="1068048"/>
                </a:cubicBezTo>
                <a:cubicBezTo>
                  <a:pt x="11303897" y="1190667"/>
                  <a:pt x="11279970" y="1475325"/>
                  <a:pt x="11302313" y="1579416"/>
                </a:cubicBezTo>
                <a:cubicBezTo>
                  <a:pt x="11324656" y="1683507"/>
                  <a:pt x="11317046" y="1998646"/>
                  <a:pt x="11302313" y="2272029"/>
                </a:cubicBezTo>
                <a:cubicBezTo>
                  <a:pt x="11287580" y="2545412"/>
                  <a:pt x="11295327" y="2669289"/>
                  <a:pt x="11302313" y="2828708"/>
                </a:cubicBezTo>
                <a:cubicBezTo>
                  <a:pt x="11309299" y="2988127"/>
                  <a:pt x="11309725" y="3335908"/>
                  <a:pt x="11302313" y="3521321"/>
                </a:cubicBezTo>
                <a:cubicBezTo>
                  <a:pt x="11294901" y="3706734"/>
                  <a:pt x="11298594" y="4263299"/>
                  <a:pt x="11302313" y="4531112"/>
                </a:cubicBezTo>
                <a:cubicBezTo>
                  <a:pt x="11078846" y="4519117"/>
                  <a:pt x="10828668" y="4548072"/>
                  <a:pt x="10637471" y="4531112"/>
                </a:cubicBezTo>
                <a:cubicBezTo>
                  <a:pt x="10446274" y="4514152"/>
                  <a:pt x="10228825" y="4543285"/>
                  <a:pt x="9859606" y="4531112"/>
                </a:cubicBezTo>
                <a:cubicBezTo>
                  <a:pt x="9490388" y="4518939"/>
                  <a:pt x="9684475" y="4522128"/>
                  <a:pt x="9533833" y="4531112"/>
                </a:cubicBezTo>
                <a:cubicBezTo>
                  <a:pt x="9383191" y="4540096"/>
                  <a:pt x="9050488" y="4547687"/>
                  <a:pt x="8868991" y="4531112"/>
                </a:cubicBezTo>
                <a:cubicBezTo>
                  <a:pt x="8687494" y="4514537"/>
                  <a:pt x="8640882" y="4531645"/>
                  <a:pt x="8543219" y="4531112"/>
                </a:cubicBezTo>
                <a:cubicBezTo>
                  <a:pt x="8445556" y="4530579"/>
                  <a:pt x="8059827" y="4533725"/>
                  <a:pt x="7878377" y="4531112"/>
                </a:cubicBezTo>
                <a:cubicBezTo>
                  <a:pt x="7696927" y="4528499"/>
                  <a:pt x="7506149" y="4511579"/>
                  <a:pt x="7326558" y="4531112"/>
                </a:cubicBezTo>
                <a:cubicBezTo>
                  <a:pt x="7146967" y="4550645"/>
                  <a:pt x="6746934" y="4536495"/>
                  <a:pt x="6435670" y="4531112"/>
                </a:cubicBezTo>
                <a:cubicBezTo>
                  <a:pt x="6124406" y="4525729"/>
                  <a:pt x="6270629" y="4543596"/>
                  <a:pt x="6109897" y="4531112"/>
                </a:cubicBezTo>
                <a:cubicBezTo>
                  <a:pt x="5949165" y="4518628"/>
                  <a:pt x="5714134" y="4556973"/>
                  <a:pt x="5445055" y="4531112"/>
                </a:cubicBezTo>
                <a:cubicBezTo>
                  <a:pt x="5175976" y="4505251"/>
                  <a:pt x="5140731" y="4521667"/>
                  <a:pt x="5006260" y="4531112"/>
                </a:cubicBezTo>
                <a:cubicBezTo>
                  <a:pt x="4871790" y="4540557"/>
                  <a:pt x="4694981" y="4547712"/>
                  <a:pt x="4567464" y="4531112"/>
                </a:cubicBezTo>
                <a:cubicBezTo>
                  <a:pt x="4439947" y="4514512"/>
                  <a:pt x="3992411" y="4537839"/>
                  <a:pt x="3789599" y="4531112"/>
                </a:cubicBezTo>
                <a:cubicBezTo>
                  <a:pt x="3586788" y="4524385"/>
                  <a:pt x="3557189" y="4530402"/>
                  <a:pt x="3463827" y="4531112"/>
                </a:cubicBezTo>
                <a:cubicBezTo>
                  <a:pt x="3370465" y="4531822"/>
                  <a:pt x="2978854" y="4556701"/>
                  <a:pt x="2572938" y="4531112"/>
                </a:cubicBezTo>
                <a:cubicBezTo>
                  <a:pt x="2167022" y="4505523"/>
                  <a:pt x="1938316" y="4498003"/>
                  <a:pt x="1682050" y="4531112"/>
                </a:cubicBezTo>
                <a:cubicBezTo>
                  <a:pt x="1425784" y="4564221"/>
                  <a:pt x="1225825" y="4524390"/>
                  <a:pt x="1017208" y="4531112"/>
                </a:cubicBezTo>
                <a:cubicBezTo>
                  <a:pt x="808591" y="4537834"/>
                  <a:pt x="209072" y="4557186"/>
                  <a:pt x="0" y="4531112"/>
                </a:cubicBezTo>
                <a:cubicBezTo>
                  <a:pt x="33262" y="4381994"/>
                  <a:pt x="24823" y="4105433"/>
                  <a:pt x="0" y="3838499"/>
                </a:cubicBezTo>
                <a:cubicBezTo>
                  <a:pt x="-24823" y="3571565"/>
                  <a:pt x="12669" y="3456175"/>
                  <a:pt x="0" y="3191197"/>
                </a:cubicBezTo>
                <a:cubicBezTo>
                  <a:pt x="-12669" y="2926219"/>
                  <a:pt x="-2982" y="2774107"/>
                  <a:pt x="0" y="2589207"/>
                </a:cubicBezTo>
                <a:cubicBezTo>
                  <a:pt x="2982" y="2404307"/>
                  <a:pt x="13431" y="2242746"/>
                  <a:pt x="0" y="2077839"/>
                </a:cubicBezTo>
                <a:cubicBezTo>
                  <a:pt x="-13431" y="1912932"/>
                  <a:pt x="-7579" y="1656426"/>
                  <a:pt x="0" y="1521159"/>
                </a:cubicBezTo>
                <a:cubicBezTo>
                  <a:pt x="7579" y="1385892"/>
                  <a:pt x="-8203" y="1147676"/>
                  <a:pt x="0" y="828546"/>
                </a:cubicBezTo>
                <a:cubicBezTo>
                  <a:pt x="8203" y="509416"/>
                  <a:pt x="20272" y="271981"/>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ga-ie" sz="1575" b="0" i="0" u="none" strike="noStrike" kern="100" cap="none" spc="0" normalizeH="0" noProof="0" dirty="0">
                <a:ln>
                  <a:noFill/>
                </a:ln>
                <a:solidFill>
                  <a:srgbClr val="000000"/>
                </a:solidFill>
                <a:effectLst/>
                <a:uLnTx/>
                <a:uFillTx/>
                <a:latin typeface="+mn-lt"/>
                <a:ea typeface="Aptos" panose="020B0004020202020204" pitchFamily="34" charset="0"/>
                <a:cs typeface="Arial" panose="020B0604020202020204" pitchFamily="34" charset="0"/>
                <a:sym typeface="Arial"/>
              </a:rPr>
              <a:t>	   …</a:t>
            </a:r>
            <a:r>
              <a:rPr lang="ga-ie" sz="1575" dirty="0">
                <a:effectLst/>
                <a:latin typeface="+mn-lt"/>
                <a:ea typeface="Aptos" panose="020B0004020202020204" pitchFamily="34" charset="0"/>
                <a:cs typeface="Arial" panose="020B0604020202020204" pitchFamily="34" charset="0"/>
              </a:rPr>
              <a:t>fuair m'athair bás nuair a bhí mé sa dara bliain. … labhair daoine ó Ollscoil Chathair Bhaile Átha Cliath </a:t>
            </a:r>
            <a:r>
              <a:rPr lang="en-GB" sz="1575" dirty="0">
                <a:effectLst/>
                <a:latin typeface="+mn-lt"/>
                <a:ea typeface="Aptos" panose="020B0004020202020204" pitchFamily="34" charset="0"/>
                <a:cs typeface="Arial" panose="020B0604020202020204" pitchFamily="34" charset="0"/>
              </a:rPr>
              <a:t>	</a:t>
            </a:r>
            <a:r>
              <a:rPr lang="ga-ie" sz="1575" dirty="0">
                <a:effectLst/>
                <a:latin typeface="+mn-lt"/>
                <a:ea typeface="Aptos" panose="020B0004020202020204" pitchFamily="34" charset="0"/>
                <a:cs typeface="Arial" panose="020B0604020202020204" pitchFamily="34" charset="0"/>
              </a:rPr>
              <a:t>linn maidir le rochtain ar sheirbhísí sa 5ú bliain. Tá an scoil an-chóngarach do champas Ghlas Naíon, Ollscoil Chathair Bhaile Átha Cliath. Is cuimhin liom a bheith ag smaoineamh go raibh mé ag cur tic le go leor boscaí – ní dheachaigh mo thuismitheoirí chuig an gcoláiste agus is tuismitheoir aonair í mo mham. </a:t>
            </a:r>
          </a:p>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ga-ie" sz="1575" dirty="0">
                <a:effectLst/>
                <a:latin typeface="+mn-lt"/>
                <a:ea typeface="Aptos" panose="020B0004020202020204" pitchFamily="34" charset="0"/>
                <a:cs typeface="Arial" panose="020B0604020202020204" pitchFamily="34" charset="0"/>
              </a:rPr>
              <a:t>D'fhiafraigh mé den treoirchomhairleoir an bhféadfainn iarratas a dhéanamh, agus dúirt sí nach raibh an scoil faoi mhíbhuntáiste. Ach smaoinigh mé, 'cad é an rud is measa a tharlóidh? – diúltóidh siad dom'. Mar sin, chuaigh mé agus fuair mé an páipéarachas ar fad - ba é an phríomhchúis toisc go gcabhródh sé le mo mham. Ba é [cúrsa in Ollscoil Chathair Bhaile Átha Cliath] an t-aon chúrsa rochtana ar chuir mé isteach air. </a:t>
            </a:r>
          </a:p>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ga-ie" sz="1575" dirty="0">
                <a:effectLst/>
                <a:latin typeface="+mn-lt"/>
                <a:ea typeface="Aptos" panose="020B0004020202020204" pitchFamily="34" charset="0"/>
                <a:cs typeface="Arial" panose="020B0604020202020204" pitchFamily="34" charset="0"/>
              </a:rPr>
              <a:t>Ar an lá CAO fuair mé glaoch ó Ollscoil Chathair Bhaile Átha Cliath á rá gur tugadh an áit dom, ach ag an bpointe sin, shocraigh mé dul le mo chéad rogha in Institiúid Teicneolaíochta Bhaile Átha Cliath. Níl a fhios agam cé a bhí ann in oifig rochtana Ollscoil Chathair Bhaile Átha Cliath, ach d’fhiafraigh sí, 'An bhfuil tú ag iarraidh go gcuirfeadh muid do pháipéarachas chuig Institiúid Teicneolaíochta Bhaile Átha Cliath?' Ní raibh a fhios agam fiú gur rogha é sin! … Fuair mé deontas an-bheag – ba é an ceann ab ísle é, ach b'iontach an cúnamh airgid sin ó sheirbhís rochtana Institiúid Teicneolaíochta Bhaile Átha Cliath.  </a:t>
            </a:r>
          </a:p>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ga-ie" sz="1575" dirty="0">
                <a:effectLst/>
                <a:latin typeface="+mn-lt"/>
                <a:ea typeface="Aptos" panose="020B0004020202020204" pitchFamily="34" charset="0"/>
                <a:cs typeface="Arial" panose="020B0604020202020204" pitchFamily="34" charset="0"/>
              </a:rPr>
              <a:t>Ní raibh bealach ar bith go mbeadh an [t-airgead] agam leis an Máistreacht Iarchéime san Oideachas a dhéanamh láithreach. B’in an chúis a ndearna mé é chomh déanach sin – ó thaobh airgid de, ní bheinn in ann é a dhéanamh láithreach.</a:t>
            </a:r>
            <a:endParaRPr kumimoji="0" lang="en-GB" sz="1575"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sym typeface="Arial"/>
            </a:endParaRPr>
          </a:p>
        </p:txBody>
      </p:sp>
      <p:grpSp>
        <p:nvGrpSpPr>
          <p:cNvPr id="5" name="Group 4">
            <a:extLst>
              <a:ext uri="{FF2B5EF4-FFF2-40B4-BE49-F238E27FC236}">
                <a16:creationId xmlns:a16="http://schemas.microsoft.com/office/drawing/2014/main" id="{66D6B5F5-5675-687E-100A-B45A5E79C200}"/>
              </a:ext>
            </a:extLst>
          </p:cNvPr>
          <p:cNvGrpSpPr/>
          <p:nvPr/>
        </p:nvGrpSpPr>
        <p:grpSpPr>
          <a:xfrm>
            <a:off x="9882492" y="808448"/>
            <a:ext cx="1776108" cy="1007243"/>
            <a:chOff x="9882492" y="808448"/>
            <a:chExt cx="1776108" cy="1007243"/>
          </a:xfrm>
        </p:grpSpPr>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82492" y="808450"/>
              <a:ext cx="1007241" cy="1007241"/>
            </a:xfrm>
            <a:prstGeom prst="rect">
              <a:avLst/>
            </a:prstGeom>
            <a:ln>
              <a:noFill/>
            </a:ln>
          </p:spPr>
        </p:pic>
        <p:pic>
          <p:nvPicPr>
            <p:cNvPr id="10" name="Picture 9" descr="Icon&#10;&#10;Description automatically generated">
              <a:extLst>
                <a:ext uri="{FF2B5EF4-FFF2-40B4-BE49-F238E27FC236}">
                  <a16:creationId xmlns:a16="http://schemas.microsoft.com/office/drawing/2014/main" id="{28A79193-278E-345D-CAF4-2DDB6274891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651359" y="808448"/>
              <a:ext cx="1007241" cy="1007241"/>
            </a:xfrm>
            <a:prstGeom prst="rect">
              <a:avLst/>
            </a:prstGeom>
          </p:spPr>
        </p:pic>
      </p:grpSp>
      <p:pic>
        <p:nvPicPr>
          <p:cNvPr id="2" name="Picture 1">
            <a:extLst>
              <a:ext uri="{FF2B5EF4-FFF2-40B4-BE49-F238E27FC236}">
                <a16:creationId xmlns:a16="http://schemas.microsoft.com/office/drawing/2014/main" id="{3965F999-5093-D3BF-E280-DF31B50C97EC}"/>
              </a:ext>
            </a:extLst>
          </p:cNvPr>
          <p:cNvPicPr>
            <a:picLocks noChangeAspect="1"/>
          </p:cNvPicPr>
          <p:nvPr/>
        </p:nvPicPr>
        <p:blipFill>
          <a:blip r:embed="rId5"/>
          <a:srcRect/>
          <a:stretch/>
        </p:blipFill>
        <p:spPr>
          <a:xfrm>
            <a:off x="212946" y="768789"/>
            <a:ext cx="1444404" cy="1464871"/>
          </a:xfrm>
          <a:prstGeom prst="rect">
            <a:avLst/>
          </a:prstGeom>
        </p:spPr>
      </p:pic>
      <p:sp>
        <p:nvSpPr>
          <p:cNvPr id="3" name="TextBox 2">
            <a:extLst>
              <a:ext uri="{FF2B5EF4-FFF2-40B4-BE49-F238E27FC236}">
                <a16:creationId xmlns:a16="http://schemas.microsoft.com/office/drawing/2014/main" id="{BCBEDE16-FF05-E188-2521-2715BCE010C2}"/>
              </a:ext>
            </a:extLst>
          </p:cNvPr>
          <p:cNvSpPr txBox="1"/>
          <p:nvPr/>
        </p:nvSpPr>
        <p:spPr>
          <a:xfrm>
            <a:off x="1563113" y="1329394"/>
            <a:ext cx="1658717" cy="523220"/>
          </a:xfrm>
          <a:custGeom>
            <a:avLst/>
            <a:gdLst>
              <a:gd name="connsiteX0" fmla="*/ 0 w 1658717"/>
              <a:gd name="connsiteY0" fmla="*/ 0 h 523220"/>
              <a:gd name="connsiteX1" fmla="*/ 569493 w 1658717"/>
              <a:gd name="connsiteY1" fmla="*/ 0 h 523220"/>
              <a:gd name="connsiteX2" fmla="*/ 1089224 w 1658717"/>
              <a:gd name="connsiteY2" fmla="*/ 0 h 523220"/>
              <a:gd name="connsiteX3" fmla="*/ 1658717 w 1658717"/>
              <a:gd name="connsiteY3" fmla="*/ 0 h 523220"/>
              <a:gd name="connsiteX4" fmla="*/ 1658717 w 1658717"/>
              <a:gd name="connsiteY4" fmla="*/ 523220 h 523220"/>
              <a:gd name="connsiteX5" fmla="*/ 1072637 w 1658717"/>
              <a:gd name="connsiteY5" fmla="*/ 523220 h 523220"/>
              <a:gd name="connsiteX6" fmla="*/ 569493 w 1658717"/>
              <a:gd name="connsiteY6" fmla="*/ 523220 h 523220"/>
              <a:gd name="connsiteX7" fmla="*/ 0 w 1658717"/>
              <a:gd name="connsiteY7" fmla="*/ 523220 h 523220"/>
              <a:gd name="connsiteX8" fmla="*/ 0 w 1658717"/>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717" h="523220" fill="none" extrusionOk="0">
                <a:moveTo>
                  <a:pt x="0" y="0"/>
                </a:moveTo>
                <a:cubicBezTo>
                  <a:pt x="267575" y="-61368"/>
                  <a:pt x="342228" y="55634"/>
                  <a:pt x="569493" y="0"/>
                </a:cubicBezTo>
                <a:cubicBezTo>
                  <a:pt x="796758" y="-55634"/>
                  <a:pt x="867226" y="45840"/>
                  <a:pt x="1089224" y="0"/>
                </a:cubicBezTo>
                <a:cubicBezTo>
                  <a:pt x="1311222" y="-45840"/>
                  <a:pt x="1528554" y="20001"/>
                  <a:pt x="1658717" y="0"/>
                </a:cubicBezTo>
                <a:cubicBezTo>
                  <a:pt x="1692826" y="164428"/>
                  <a:pt x="1646332" y="288843"/>
                  <a:pt x="1658717" y="523220"/>
                </a:cubicBezTo>
                <a:cubicBezTo>
                  <a:pt x="1382933" y="585648"/>
                  <a:pt x="1331723" y="460999"/>
                  <a:pt x="1072637" y="523220"/>
                </a:cubicBezTo>
                <a:cubicBezTo>
                  <a:pt x="813551" y="585441"/>
                  <a:pt x="789780" y="465156"/>
                  <a:pt x="569493" y="523220"/>
                </a:cubicBezTo>
                <a:cubicBezTo>
                  <a:pt x="349206" y="581284"/>
                  <a:pt x="152545" y="477900"/>
                  <a:pt x="0" y="523220"/>
                </a:cubicBezTo>
                <a:cubicBezTo>
                  <a:pt x="-508" y="272717"/>
                  <a:pt x="7592" y="245492"/>
                  <a:pt x="0" y="0"/>
                </a:cubicBezTo>
                <a:close/>
              </a:path>
              <a:path w="1658717" h="523220" stroke="0" extrusionOk="0">
                <a:moveTo>
                  <a:pt x="0" y="0"/>
                </a:moveTo>
                <a:cubicBezTo>
                  <a:pt x="146779" y="-39763"/>
                  <a:pt x="319640" y="20414"/>
                  <a:pt x="552906" y="0"/>
                </a:cubicBezTo>
                <a:cubicBezTo>
                  <a:pt x="786172" y="-20414"/>
                  <a:pt x="938085" y="48242"/>
                  <a:pt x="1072637" y="0"/>
                </a:cubicBezTo>
                <a:cubicBezTo>
                  <a:pt x="1207189" y="-48242"/>
                  <a:pt x="1411723" y="50080"/>
                  <a:pt x="1658717" y="0"/>
                </a:cubicBezTo>
                <a:cubicBezTo>
                  <a:pt x="1702856" y="215203"/>
                  <a:pt x="1617093" y="326025"/>
                  <a:pt x="1658717" y="523220"/>
                </a:cubicBezTo>
                <a:cubicBezTo>
                  <a:pt x="1492173" y="578557"/>
                  <a:pt x="1219764" y="513680"/>
                  <a:pt x="1072637" y="523220"/>
                </a:cubicBezTo>
                <a:cubicBezTo>
                  <a:pt x="925510" y="532760"/>
                  <a:pt x="638837" y="517780"/>
                  <a:pt x="519731" y="523220"/>
                </a:cubicBezTo>
                <a:cubicBezTo>
                  <a:pt x="400625" y="528660"/>
                  <a:pt x="146624" y="462185"/>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a:r>
              <a:rPr lang="ga-ie" sz="2800" b="1">
                <a:solidFill>
                  <a:schemeClr val="bg1"/>
                </a:solidFill>
              </a:rPr>
              <a:t>Aideen</a:t>
            </a:r>
          </a:p>
        </p:txBody>
      </p:sp>
    </p:spTree>
    <p:extLst>
      <p:ext uri="{BB962C8B-B14F-4D97-AF65-F5344CB8AC3E}">
        <p14:creationId xmlns:p14="http://schemas.microsoft.com/office/powerpoint/2010/main" val="115165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2</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3430170"/>
          </a:xfrm>
          <a:custGeom>
            <a:avLst/>
            <a:gdLst>
              <a:gd name="connsiteX0" fmla="*/ 0 w 11302313"/>
              <a:gd name="connsiteY0" fmla="*/ 0 h 3430170"/>
              <a:gd name="connsiteX1" fmla="*/ 438796 w 11302313"/>
              <a:gd name="connsiteY1" fmla="*/ 0 h 3430170"/>
              <a:gd name="connsiteX2" fmla="*/ 764568 w 11302313"/>
              <a:gd name="connsiteY2" fmla="*/ 0 h 3430170"/>
              <a:gd name="connsiteX3" fmla="*/ 1542433 w 11302313"/>
              <a:gd name="connsiteY3" fmla="*/ 0 h 3430170"/>
              <a:gd name="connsiteX4" fmla="*/ 2094252 w 11302313"/>
              <a:gd name="connsiteY4" fmla="*/ 0 h 3430170"/>
              <a:gd name="connsiteX5" fmla="*/ 2533048 w 11302313"/>
              <a:gd name="connsiteY5" fmla="*/ 0 h 3430170"/>
              <a:gd name="connsiteX6" fmla="*/ 3423936 w 11302313"/>
              <a:gd name="connsiteY6" fmla="*/ 0 h 3430170"/>
              <a:gd name="connsiteX7" fmla="*/ 4314824 w 11302313"/>
              <a:gd name="connsiteY7" fmla="*/ 0 h 3430170"/>
              <a:gd name="connsiteX8" fmla="*/ 4753620 w 11302313"/>
              <a:gd name="connsiteY8" fmla="*/ 0 h 3430170"/>
              <a:gd name="connsiteX9" fmla="*/ 5418462 w 11302313"/>
              <a:gd name="connsiteY9" fmla="*/ 0 h 3430170"/>
              <a:gd name="connsiteX10" fmla="*/ 5970281 w 11302313"/>
              <a:gd name="connsiteY10" fmla="*/ 0 h 3430170"/>
              <a:gd name="connsiteX11" fmla="*/ 6635123 w 11302313"/>
              <a:gd name="connsiteY11" fmla="*/ 0 h 3430170"/>
              <a:gd name="connsiteX12" fmla="*/ 7186941 w 11302313"/>
              <a:gd name="connsiteY12" fmla="*/ 0 h 3430170"/>
              <a:gd name="connsiteX13" fmla="*/ 8077830 w 11302313"/>
              <a:gd name="connsiteY13" fmla="*/ 0 h 3430170"/>
              <a:gd name="connsiteX14" fmla="*/ 8968718 w 11302313"/>
              <a:gd name="connsiteY14" fmla="*/ 0 h 3430170"/>
              <a:gd name="connsiteX15" fmla="*/ 9746583 w 11302313"/>
              <a:gd name="connsiteY15" fmla="*/ 0 h 3430170"/>
              <a:gd name="connsiteX16" fmla="*/ 10298402 w 11302313"/>
              <a:gd name="connsiteY16" fmla="*/ 0 h 3430170"/>
              <a:gd name="connsiteX17" fmla="*/ 11302313 w 11302313"/>
              <a:gd name="connsiteY17" fmla="*/ 0 h 3430170"/>
              <a:gd name="connsiteX18" fmla="*/ 11302313 w 11302313"/>
              <a:gd name="connsiteY18" fmla="*/ 583129 h 3430170"/>
              <a:gd name="connsiteX19" fmla="*/ 11302313 w 11302313"/>
              <a:gd name="connsiteY19" fmla="*/ 1200560 h 3430170"/>
              <a:gd name="connsiteX20" fmla="*/ 11302313 w 11302313"/>
              <a:gd name="connsiteY20" fmla="*/ 1783688 h 3430170"/>
              <a:gd name="connsiteX21" fmla="*/ 11302313 w 11302313"/>
              <a:gd name="connsiteY21" fmla="*/ 2504024 h 3430170"/>
              <a:gd name="connsiteX22" fmla="*/ 11302313 w 11302313"/>
              <a:gd name="connsiteY22" fmla="*/ 3430170 h 3430170"/>
              <a:gd name="connsiteX23" fmla="*/ 10524448 w 11302313"/>
              <a:gd name="connsiteY23" fmla="*/ 3430170 h 3430170"/>
              <a:gd name="connsiteX24" fmla="*/ 9633560 w 11302313"/>
              <a:gd name="connsiteY24" fmla="*/ 3430170 h 3430170"/>
              <a:gd name="connsiteX25" fmla="*/ 9081741 w 11302313"/>
              <a:gd name="connsiteY25" fmla="*/ 3430170 h 3430170"/>
              <a:gd name="connsiteX26" fmla="*/ 8303876 w 11302313"/>
              <a:gd name="connsiteY26" fmla="*/ 3430170 h 3430170"/>
              <a:gd name="connsiteX27" fmla="*/ 7978103 w 11302313"/>
              <a:gd name="connsiteY27" fmla="*/ 3430170 h 3430170"/>
              <a:gd name="connsiteX28" fmla="*/ 7313261 w 11302313"/>
              <a:gd name="connsiteY28" fmla="*/ 3430170 h 3430170"/>
              <a:gd name="connsiteX29" fmla="*/ 6987489 w 11302313"/>
              <a:gd name="connsiteY29" fmla="*/ 3430170 h 3430170"/>
              <a:gd name="connsiteX30" fmla="*/ 6322647 w 11302313"/>
              <a:gd name="connsiteY30" fmla="*/ 3430170 h 3430170"/>
              <a:gd name="connsiteX31" fmla="*/ 5770828 w 11302313"/>
              <a:gd name="connsiteY31" fmla="*/ 3430170 h 3430170"/>
              <a:gd name="connsiteX32" fmla="*/ 4879940 w 11302313"/>
              <a:gd name="connsiteY32" fmla="*/ 3430170 h 3430170"/>
              <a:gd name="connsiteX33" fmla="*/ 4554167 w 11302313"/>
              <a:gd name="connsiteY33" fmla="*/ 3430170 h 3430170"/>
              <a:gd name="connsiteX34" fmla="*/ 3889325 w 11302313"/>
              <a:gd name="connsiteY34" fmla="*/ 3430170 h 3430170"/>
              <a:gd name="connsiteX35" fmla="*/ 3450530 w 11302313"/>
              <a:gd name="connsiteY35" fmla="*/ 3430170 h 3430170"/>
              <a:gd name="connsiteX36" fmla="*/ 3011734 w 11302313"/>
              <a:gd name="connsiteY36" fmla="*/ 3430170 h 3430170"/>
              <a:gd name="connsiteX37" fmla="*/ 2233869 w 11302313"/>
              <a:gd name="connsiteY37" fmla="*/ 3430170 h 3430170"/>
              <a:gd name="connsiteX38" fmla="*/ 1908096 w 11302313"/>
              <a:gd name="connsiteY38" fmla="*/ 3430170 h 3430170"/>
              <a:gd name="connsiteX39" fmla="*/ 1017208 w 11302313"/>
              <a:gd name="connsiteY39" fmla="*/ 3430170 h 3430170"/>
              <a:gd name="connsiteX40" fmla="*/ 0 w 11302313"/>
              <a:gd name="connsiteY40" fmla="*/ 3430170 h 3430170"/>
              <a:gd name="connsiteX41" fmla="*/ 0 w 11302313"/>
              <a:gd name="connsiteY41" fmla="*/ 2744136 h 3430170"/>
              <a:gd name="connsiteX42" fmla="*/ 0 w 11302313"/>
              <a:gd name="connsiteY42" fmla="*/ 2161007 h 3430170"/>
              <a:gd name="connsiteX43" fmla="*/ 0 w 11302313"/>
              <a:gd name="connsiteY43" fmla="*/ 1577878 h 3430170"/>
              <a:gd name="connsiteX44" fmla="*/ 0 w 11302313"/>
              <a:gd name="connsiteY44" fmla="*/ 891844 h 3430170"/>
              <a:gd name="connsiteX45" fmla="*/ 0 w 11302313"/>
              <a:gd name="connsiteY45" fmla="*/ 0 h 34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02313" h="3430170"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04567" y="272450"/>
                  <a:pt x="11276982" y="356833"/>
                  <a:pt x="11302313" y="583129"/>
                </a:cubicBezTo>
                <a:cubicBezTo>
                  <a:pt x="11327644" y="809425"/>
                  <a:pt x="11296584" y="959575"/>
                  <a:pt x="11302313" y="1200560"/>
                </a:cubicBezTo>
                <a:cubicBezTo>
                  <a:pt x="11308042" y="1441545"/>
                  <a:pt x="11300937" y="1602710"/>
                  <a:pt x="11302313" y="1783688"/>
                </a:cubicBezTo>
                <a:cubicBezTo>
                  <a:pt x="11303689" y="1964666"/>
                  <a:pt x="11280721" y="2182393"/>
                  <a:pt x="11302313" y="2504024"/>
                </a:cubicBezTo>
                <a:cubicBezTo>
                  <a:pt x="11323905" y="2825655"/>
                  <a:pt x="11277557" y="2996403"/>
                  <a:pt x="11302313" y="3430170"/>
                </a:cubicBezTo>
                <a:cubicBezTo>
                  <a:pt x="11058750" y="3437401"/>
                  <a:pt x="10860021" y="3415192"/>
                  <a:pt x="10524448" y="3430170"/>
                </a:cubicBezTo>
                <a:cubicBezTo>
                  <a:pt x="10188876" y="3445148"/>
                  <a:pt x="9891976" y="3392601"/>
                  <a:pt x="9633560" y="3430170"/>
                </a:cubicBezTo>
                <a:cubicBezTo>
                  <a:pt x="9375144" y="3467739"/>
                  <a:pt x="9244117" y="3425818"/>
                  <a:pt x="9081741" y="3430170"/>
                </a:cubicBezTo>
                <a:cubicBezTo>
                  <a:pt x="8919365" y="3434522"/>
                  <a:pt x="8673095" y="3442343"/>
                  <a:pt x="8303876" y="3430170"/>
                </a:cubicBezTo>
                <a:cubicBezTo>
                  <a:pt x="7934658" y="3417997"/>
                  <a:pt x="8128745" y="3421186"/>
                  <a:pt x="7978103" y="3430170"/>
                </a:cubicBezTo>
                <a:cubicBezTo>
                  <a:pt x="7827461" y="3439154"/>
                  <a:pt x="7494758" y="3446745"/>
                  <a:pt x="7313261" y="3430170"/>
                </a:cubicBezTo>
                <a:cubicBezTo>
                  <a:pt x="7131764" y="3413595"/>
                  <a:pt x="7085152" y="3430703"/>
                  <a:pt x="6987489" y="3430170"/>
                </a:cubicBezTo>
                <a:cubicBezTo>
                  <a:pt x="6889826" y="3429637"/>
                  <a:pt x="6504097" y="3432783"/>
                  <a:pt x="6322647" y="3430170"/>
                </a:cubicBezTo>
                <a:cubicBezTo>
                  <a:pt x="6141197" y="3427557"/>
                  <a:pt x="5950419" y="3410637"/>
                  <a:pt x="5770828" y="3430170"/>
                </a:cubicBezTo>
                <a:cubicBezTo>
                  <a:pt x="5591237" y="3449703"/>
                  <a:pt x="5191204" y="3435553"/>
                  <a:pt x="4879940" y="3430170"/>
                </a:cubicBezTo>
                <a:cubicBezTo>
                  <a:pt x="4568676" y="3424787"/>
                  <a:pt x="4714899" y="3442654"/>
                  <a:pt x="4554167" y="3430170"/>
                </a:cubicBezTo>
                <a:cubicBezTo>
                  <a:pt x="4393435" y="3417686"/>
                  <a:pt x="4158404" y="3456031"/>
                  <a:pt x="3889325" y="3430170"/>
                </a:cubicBezTo>
                <a:cubicBezTo>
                  <a:pt x="3620246" y="3404309"/>
                  <a:pt x="3585001" y="3420725"/>
                  <a:pt x="3450530" y="3430170"/>
                </a:cubicBezTo>
                <a:cubicBezTo>
                  <a:pt x="3316060" y="3439615"/>
                  <a:pt x="3139251" y="3446770"/>
                  <a:pt x="3011734" y="3430170"/>
                </a:cubicBezTo>
                <a:cubicBezTo>
                  <a:pt x="2884217" y="3413570"/>
                  <a:pt x="2436681" y="3436897"/>
                  <a:pt x="2233869" y="3430170"/>
                </a:cubicBezTo>
                <a:cubicBezTo>
                  <a:pt x="2031058" y="3423443"/>
                  <a:pt x="2011672" y="3435977"/>
                  <a:pt x="1908096" y="3430170"/>
                </a:cubicBezTo>
                <a:cubicBezTo>
                  <a:pt x="1804520" y="3424363"/>
                  <a:pt x="1419767" y="3455024"/>
                  <a:pt x="1017208" y="3430170"/>
                </a:cubicBezTo>
                <a:cubicBezTo>
                  <a:pt x="614649" y="3405316"/>
                  <a:pt x="454798" y="3464127"/>
                  <a:pt x="0" y="3430170"/>
                </a:cubicBezTo>
                <a:cubicBezTo>
                  <a:pt x="-33719" y="3103169"/>
                  <a:pt x="7505" y="2977817"/>
                  <a:pt x="0" y="2744136"/>
                </a:cubicBezTo>
                <a:cubicBezTo>
                  <a:pt x="-7505" y="2510455"/>
                  <a:pt x="6275" y="2452108"/>
                  <a:pt x="0" y="2161007"/>
                </a:cubicBezTo>
                <a:cubicBezTo>
                  <a:pt x="-6275" y="1869906"/>
                  <a:pt x="-1062" y="1836350"/>
                  <a:pt x="0" y="1577878"/>
                </a:cubicBezTo>
                <a:cubicBezTo>
                  <a:pt x="1062" y="1319406"/>
                  <a:pt x="-17758" y="1161929"/>
                  <a:pt x="0" y="891844"/>
                </a:cubicBezTo>
                <a:cubicBezTo>
                  <a:pt x="17758" y="621759"/>
                  <a:pt x="1502" y="353224"/>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ga-ie" sz="2400" b="0" i="0" u="none" strike="noStrike" kern="100" cap="none" spc="0" normalizeH="0" noProof="0" dirty="0">
                <a:ln>
                  <a:noFill/>
                </a:ln>
                <a:solidFill>
                  <a:srgbClr val="000000"/>
                </a:solidFill>
                <a:effectLst/>
                <a:uLnTx/>
                <a:uFillTx/>
                <a:latin typeface="+mn-lt"/>
                <a:ea typeface="Aptos" panose="020B0004020202020204" pitchFamily="34" charset="0"/>
                <a:cs typeface="Arial" panose="020B0604020202020204" pitchFamily="34" charset="0"/>
                <a:sym typeface="Arial"/>
              </a:rPr>
              <a:t>	     </a:t>
            </a:r>
            <a:r>
              <a:rPr lang="ga-ie" sz="2400" dirty="0">
                <a:effectLst/>
                <a:latin typeface="+mn-lt"/>
                <a:ea typeface="Aptos" panose="020B0004020202020204" pitchFamily="34" charset="0"/>
                <a:cs typeface="Arial" panose="020B0604020202020204" pitchFamily="34" charset="0"/>
              </a:rPr>
              <a:t>Ba mise an chéad duine i mo theaghlach a chuaigh chuig an gcoláiste. </a:t>
            </a:r>
            <a:r>
              <a:rPr lang="en-GB" sz="2400" dirty="0">
                <a:effectLst/>
                <a:latin typeface="+mn-lt"/>
                <a:ea typeface="Aptos" panose="020B0004020202020204" pitchFamily="34" charset="0"/>
                <a:cs typeface="Arial" panose="020B0604020202020204" pitchFamily="34" charset="0"/>
              </a:rPr>
              <a:t>	</a:t>
            </a:r>
            <a:r>
              <a:rPr lang="ga-ie" sz="2400" dirty="0">
                <a:effectLst/>
                <a:latin typeface="+mn-lt"/>
                <a:ea typeface="Aptos" panose="020B0004020202020204" pitchFamily="34" charset="0"/>
                <a:cs typeface="Arial" panose="020B0604020202020204" pitchFamily="34" charset="0"/>
              </a:rPr>
              <a:t>Ba éacht ann féin é sin.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ga-ie" sz="2400" dirty="0">
                <a:effectLst/>
                <a:latin typeface="+mn-lt"/>
                <a:ea typeface="Aptos" panose="020B0004020202020204" pitchFamily="34" charset="0"/>
                <a:cs typeface="Arial" panose="020B0604020202020204" pitchFamily="34" charset="0"/>
              </a:rPr>
              <a:t>D'fhreastail mé ar scoil DEIS. … Tá mé [anois] ag múineadh sa scoil ar fhreastail mé uirthi. B’in an spreagadh a bhí agam a bheith i mo mhúinteoir – a bheith in ann dul ar ais ansin.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ga-ie" sz="2400" dirty="0">
                <a:effectLst/>
                <a:latin typeface="+mn-lt"/>
                <a:ea typeface="Aptos" panose="020B0004020202020204" pitchFamily="34" charset="0"/>
                <a:cs typeface="Arial" panose="020B0604020202020204" pitchFamily="34" charset="0"/>
              </a:rPr>
              <a:t>Cuirim an-bhéim i gcónaí ar na deontais atá ann, má tá na scoláirí buartha faoi airgead. Tá leithéidí dheontas SUSI ann chun tacaíocht a thabhairt dóibh. Bhí mé féin in ann leas a bhaint as sin agus chabhraigh sé liom dul chuig an gcoláiste. </a:t>
            </a:r>
            <a:endParaRPr kumimoji="0" lang="en-GB"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sym typeface="Arial"/>
            </a:endParaRPr>
          </a:p>
        </p:txBody>
      </p:sp>
      <p:sp>
        <p:nvSpPr>
          <p:cNvPr id="5" name="TextBox 4">
            <a:extLst>
              <a:ext uri="{FF2B5EF4-FFF2-40B4-BE49-F238E27FC236}">
                <a16:creationId xmlns:a16="http://schemas.microsoft.com/office/drawing/2014/main" id="{DB614F13-A2AE-A243-020E-BAF90A96D3FC}"/>
              </a:ext>
            </a:extLst>
          </p:cNvPr>
          <p:cNvSpPr txBox="1"/>
          <p:nvPr/>
        </p:nvSpPr>
        <p:spPr>
          <a:xfrm>
            <a:off x="1548826" y="1326967"/>
            <a:ext cx="1337249" cy="523220"/>
          </a:xfrm>
          <a:custGeom>
            <a:avLst/>
            <a:gdLst>
              <a:gd name="connsiteX0" fmla="*/ 0 w 1337249"/>
              <a:gd name="connsiteY0" fmla="*/ 0 h 523220"/>
              <a:gd name="connsiteX1" fmla="*/ 459122 w 1337249"/>
              <a:gd name="connsiteY1" fmla="*/ 0 h 523220"/>
              <a:gd name="connsiteX2" fmla="*/ 878127 w 1337249"/>
              <a:gd name="connsiteY2" fmla="*/ 0 h 523220"/>
              <a:gd name="connsiteX3" fmla="*/ 1337249 w 1337249"/>
              <a:gd name="connsiteY3" fmla="*/ 0 h 523220"/>
              <a:gd name="connsiteX4" fmla="*/ 1337249 w 1337249"/>
              <a:gd name="connsiteY4" fmla="*/ 523220 h 523220"/>
              <a:gd name="connsiteX5" fmla="*/ 864754 w 1337249"/>
              <a:gd name="connsiteY5" fmla="*/ 523220 h 523220"/>
              <a:gd name="connsiteX6" fmla="*/ 459122 w 1337249"/>
              <a:gd name="connsiteY6" fmla="*/ 523220 h 523220"/>
              <a:gd name="connsiteX7" fmla="*/ 0 w 1337249"/>
              <a:gd name="connsiteY7" fmla="*/ 523220 h 523220"/>
              <a:gd name="connsiteX8" fmla="*/ 0 w 1337249"/>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249" h="523220" fill="none" extrusionOk="0">
                <a:moveTo>
                  <a:pt x="0" y="0"/>
                </a:moveTo>
                <a:cubicBezTo>
                  <a:pt x="177137" y="-48862"/>
                  <a:pt x="345799" y="52433"/>
                  <a:pt x="459122" y="0"/>
                </a:cubicBezTo>
                <a:cubicBezTo>
                  <a:pt x="572445" y="-52433"/>
                  <a:pt x="752671" y="870"/>
                  <a:pt x="878127" y="0"/>
                </a:cubicBezTo>
                <a:cubicBezTo>
                  <a:pt x="1003584" y="-870"/>
                  <a:pt x="1134340" y="12450"/>
                  <a:pt x="1337249" y="0"/>
                </a:cubicBezTo>
                <a:cubicBezTo>
                  <a:pt x="1371358" y="164428"/>
                  <a:pt x="1324864" y="288843"/>
                  <a:pt x="1337249" y="523220"/>
                </a:cubicBezTo>
                <a:cubicBezTo>
                  <a:pt x="1152287" y="571155"/>
                  <a:pt x="1000584" y="480396"/>
                  <a:pt x="864754" y="523220"/>
                </a:cubicBezTo>
                <a:cubicBezTo>
                  <a:pt x="728924" y="566044"/>
                  <a:pt x="544270" y="478987"/>
                  <a:pt x="459122" y="523220"/>
                </a:cubicBezTo>
                <a:cubicBezTo>
                  <a:pt x="373974" y="567453"/>
                  <a:pt x="130109" y="507564"/>
                  <a:pt x="0" y="523220"/>
                </a:cubicBezTo>
                <a:cubicBezTo>
                  <a:pt x="-508" y="272717"/>
                  <a:pt x="7592" y="245492"/>
                  <a:pt x="0" y="0"/>
                </a:cubicBezTo>
                <a:close/>
              </a:path>
              <a:path w="1337249" h="523220" stroke="0" extrusionOk="0">
                <a:moveTo>
                  <a:pt x="0" y="0"/>
                </a:moveTo>
                <a:cubicBezTo>
                  <a:pt x="117457" y="-7455"/>
                  <a:pt x="344100" y="45384"/>
                  <a:pt x="445750" y="0"/>
                </a:cubicBezTo>
                <a:cubicBezTo>
                  <a:pt x="547400" y="-45384"/>
                  <a:pt x="768612" y="34973"/>
                  <a:pt x="864754" y="0"/>
                </a:cubicBezTo>
                <a:cubicBezTo>
                  <a:pt x="960896" y="-34973"/>
                  <a:pt x="1116391" y="36224"/>
                  <a:pt x="1337249" y="0"/>
                </a:cubicBezTo>
                <a:cubicBezTo>
                  <a:pt x="1381388" y="215203"/>
                  <a:pt x="1295625" y="326025"/>
                  <a:pt x="1337249" y="523220"/>
                </a:cubicBezTo>
                <a:cubicBezTo>
                  <a:pt x="1239555" y="561492"/>
                  <a:pt x="993352" y="505084"/>
                  <a:pt x="864754" y="523220"/>
                </a:cubicBezTo>
                <a:cubicBezTo>
                  <a:pt x="736156" y="541356"/>
                  <a:pt x="513053" y="505365"/>
                  <a:pt x="419005" y="523220"/>
                </a:cubicBezTo>
                <a:cubicBezTo>
                  <a:pt x="324957" y="541075"/>
                  <a:pt x="115924" y="484975"/>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2800" b="1" i="0" u="none" strike="noStrike" kern="0" cap="none" spc="0" normalizeH="0" noProof="0">
                <a:ln>
                  <a:noFill/>
                </a:ln>
                <a:solidFill>
                  <a:srgbClr val="FFFFFF"/>
                </a:solidFill>
                <a:effectLst/>
                <a:uLnTx/>
                <a:uFillTx/>
                <a:latin typeface="Arial"/>
                <a:cs typeface="Arial"/>
                <a:sym typeface="Arial"/>
              </a:rPr>
              <a:t>Lena</a:t>
            </a:r>
          </a:p>
        </p:txBody>
      </p:sp>
      <p:pic>
        <p:nvPicPr>
          <p:cNvPr id="15" name="Picture 14">
            <a:extLst>
              <a:ext uri="{FF2B5EF4-FFF2-40B4-BE49-F238E27FC236}">
                <a16:creationId xmlns:a16="http://schemas.microsoft.com/office/drawing/2014/main" id="{C322BC44-9423-0BA9-1DCF-7A58974349E8}"/>
              </a:ext>
            </a:extLst>
          </p:cNvPr>
          <p:cNvPicPr>
            <a:picLocks noChangeAspect="1"/>
          </p:cNvPicPr>
          <p:nvPr/>
        </p:nvPicPr>
        <p:blipFill>
          <a:blip r:embed="rId3"/>
          <a:stretch>
            <a:fillRect/>
          </a:stretch>
        </p:blipFill>
        <p:spPr>
          <a:xfrm>
            <a:off x="322673" y="928370"/>
            <a:ext cx="1446591" cy="1464786"/>
          </a:xfrm>
          <a:prstGeom prst="rect">
            <a:avLst/>
          </a:prstGeom>
        </p:spPr>
      </p:pic>
      <p:grpSp>
        <p:nvGrpSpPr>
          <p:cNvPr id="2" name="Group 1">
            <a:extLst>
              <a:ext uri="{FF2B5EF4-FFF2-40B4-BE49-F238E27FC236}">
                <a16:creationId xmlns:a16="http://schemas.microsoft.com/office/drawing/2014/main" id="{0AC80C80-018B-DC53-C313-A21FA0982054}"/>
              </a:ext>
            </a:extLst>
          </p:cNvPr>
          <p:cNvGrpSpPr/>
          <p:nvPr/>
        </p:nvGrpSpPr>
        <p:grpSpPr>
          <a:xfrm>
            <a:off x="9882492" y="808448"/>
            <a:ext cx="1776108" cy="1007243"/>
            <a:chOff x="9882492" y="808448"/>
            <a:chExt cx="1776108" cy="1007243"/>
          </a:xfrm>
        </p:grpSpPr>
        <p:pic>
          <p:nvPicPr>
            <p:cNvPr id="3" name="Picture 2" descr="Icon&#10;&#10;Description automatically generated">
              <a:extLst>
                <a:ext uri="{FF2B5EF4-FFF2-40B4-BE49-F238E27FC236}">
                  <a16:creationId xmlns:a16="http://schemas.microsoft.com/office/drawing/2014/main" id="{E41180CF-D112-53B7-9B07-F34F4126CB8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82492" y="808450"/>
              <a:ext cx="1007241" cy="1007241"/>
            </a:xfrm>
            <a:prstGeom prst="rect">
              <a:avLst/>
            </a:prstGeom>
            <a:ln>
              <a:noFill/>
            </a:ln>
          </p:spPr>
        </p:pic>
        <p:pic>
          <p:nvPicPr>
            <p:cNvPr id="6" name="Picture 5" descr="Icon&#10;&#10;Description automatically generated">
              <a:extLst>
                <a:ext uri="{FF2B5EF4-FFF2-40B4-BE49-F238E27FC236}">
                  <a16:creationId xmlns:a16="http://schemas.microsoft.com/office/drawing/2014/main" id="{BC7185B1-2065-00BA-FD92-D4D17425A5A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51359" y="808448"/>
              <a:ext cx="1007241" cy="1007241"/>
            </a:xfrm>
            <a:prstGeom prst="rect">
              <a:avLst/>
            </a:prstGeom>
          </p:spPr>
        </p:pic>
      </p:grpSp>
    </p:spTree>
    <p:extLst>
      <p:ext uri="{BB962C8B-B14F-4D97-AF65-F5344CB8AC3E}">
        <p14:creationId xmlns:p14="http://schemas.microsoft.com/office/powerpoint/2010/main" val="106695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2</a:t>
            </a:r>
            <a:endParaRPr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743032" y="1158373"/>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10184310" y="2214406"/>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sp>
        <p:nvSpPr>
          <p:cNvPr id="8" name="Google Shape;197;p7">
            <a:extLst>
              <a:ext uri="{FF2B5EF4-FFF2-40B4-BE49-F238E27FC236}">
                <a16:creationId xmlns:a16="http://schemas.microsoft.com/office/drawing/2014/main" id="{B947CB4B-1195-37C6-4441-E71D41793D37}"/>
              </a:ext>
            </a:extLst>
          </p:cNvPr>
          <p:cNvSpPr txBox="1">
            <a:spLocks/>
          </p:cNvSpPr>
          <p:nvPr/>
        </p:nvSpPr>
        <p:spPr>
          <a:xfrm>
            <a:off x="2676541" y="1241728"/>
            <a:ext cx="7532739" cy="1077358"/>
          </a:xfrm>
          <a:prstGeom prst="rect">
            <a:avLst/>
          </a:prstGeom>
          <a:solidFill>
            <a:srgbClr val="01334E"/>
          </a:solid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eaLnBrk="1" fontAlgn="auto" latinLnBrk="0" hangingPunct="1">
              <a:lnSpc>
                <a:spcPct val="107000"/>
              </a:lnSpc>
              <a:spcBef>
                <a:spcPts val="0"/>
              </a:spcBef>
              <a:spcAft>
                <a:spcPts val="800"/>
              </a:spcAft>
              <a:buClr>
                <a:srgbClr val="000000"/>
              </a:buClr>
              <a:buSzTx/>
              <a:buFont typeface="Arial"/>
              <a:buNone/>
              <a:tabLst/>
              <a:defRPr/>
            </a:pPr>
            <a:r>
              <a:rPr lang="ga-ie" sz="2800" dirty="0">
                <a:solidFill>
                  <a:schemeClr val="bg1"/>
                </a:solidFill>
                <a:effectLst/>
                <a:latin typeface="+mn-lt"/>
                <a:ea typeface="Aptos" panose="020B0004020202020204" pitchFamily="34" charset="0"/>
                <a:cs typeface="Arial" panose="020B0604020202020204" pitchFamily="34" charset="0"/>
              </a:rPr>
              <a:t>Uaireanta ní chreideann [na scoláirí] mé nuair a deirim leo go ndeachaigh mé chuig an scoil agus gur as an gceantar mé. </a:t>
            </a:r>
          </a:p>
          <a:p>
            <a:pPr marL="0" indent="0" algn="ctr">
              <a:lnSpc>
                <a:spcPct val="100000"/>
              </a:lnSpc>
              <a:spcBef>
                <a:spcPts val="0"/>
              </a:spcBef>
              <a:buSzPts val="4000"/>
              <a:buNone/>
            </a:pPr>
            <a:endParaRPr lang="en-GB" sz="2000" kern="100" dirty="0">
              <a:latin typeface="+mn-lt"/>
              <a:ea typeface="Aptos" panose="020B0004020202020204" pitchFamily="34" charset="0"/>
              <a:cs typeface="Arial" panose="020B0604020202020204" pitchFamily="34" charset="0"/>
            </a:endParaRPr>
          </a:p>
          <a:p>
            <a:pPr marL="0" indent="0" algn="ctr">
              <a:lnSpc>
                <a:spcPct val="100000"/>
              </a:lnSpc>
              <a:spcBef>
                <a:spcPts val="0"/>
              </a:spcBef>
              <a:buSzPts val="4000"/>
              <a:buNone/>
            </a:pPr>
            <a:r>
              <a:rPr lang="ga-ie" sz="3600" kern="100" dirty="0">
                <a:effectLst/>
                <a:latin typeface="+mn-lt"/>
                <a:ea typeface="Aptos" panose="020B0004020202020204" pitchFamily="34" charset="0"/>
                <a:cs typeface="Arial" panose="020B0604020202020204" pitchFamily="34" charset="0"/>
              </a:rPr>
              <a:t>Lena, Múinteoir Reiligiúin</a:t>
            </a:r>
            <a:endParaRPr lang="en-GB" sz="3600" kern="100" dirty="0">
              <a:latin typeface="+mn-lt"/>
              <a:ea typeface="Aptos" panose="020B0004020202020204" pitchFamily="34" charset="0"/>
              <a:cs typeface="Arial" panose="020B0604020202020204" pitchFamily="34" charset="0"/>
            </a:endParaRPr>
          </a:p>
          <a:p>
            <a:pPr marL="0" indent="0" algn="ctr">
              <a:lnSpc>
                <a:spcPct val="100000"/>
              </a:lnSpc>
              <a:spcBef>
                <a:spcPts val="0"/>
              </a:spcBef>
              <a:buSzPts val="4000"/>
              <a:buFont typeface="Arial"/>
              <a:buNone/>
            </a:pPr>
            <a:endParaRPr lang="en-IE" sz="2000" dirty="0">
              <a:latin typeface="+mn-lt"/>
            </a:endParaRPr>
          </a:p>
        </p:txBody>
      </p:sp>
      <p:pic>
        <p:nvPicPr>
          <p:cNvPr id="9" name="Picture 8" descr="Icon&#10;&#10;Description automatically generated">
            <a:extLst>
              <a:ext uri="{FF2B5EF4-FFF2-40B4-BE49-F238E27FC236}">
                <a16:creationId xmlns:a16="http://schemas.microsoft.com/office/drawing/2014/main" id="{CF77294F-397D-811B-3467-2397BD6259D0}"/>
              </a:ext>
            </a:extLst>
          </p:cNvPr>
          <p:cNvPicPr>
            <a:picLocks noChangeAspect="1"/>
          </p:cNvPicPr>
          <p:nvPr/>
        </p:nvPicPr>
        <p:blipFill>
          <a:blip r:embed="rId5"/>
          <a:stretch>
            <a:fillRect/>
          </a:stretch>
        </p:blipFill>
        <p:spPr>
          <a:xfrm>
            <a:off x="902494" y="4199730"/>
            <a:ext cx="1935163" cy="1963738"/>
          </a:xfrm>
          <a:prstGeom prst="rect">
            <a:avLst/>
          </a:prstGeom>
        </p:spPr>
      </p:pic>
      <p:grpSp>
        <p:nvGrpSpPr>
          <p:cNvPr id="11" name="Group 10">
            <a:extLst>
              <a:ext uri="{FF2B5EF4-FFF2-40B4-BE49-F238E27FC236}">
                <a16:creationId xmlns:a16="http://schemas.microsoft.com/office/drawing/2014/main" id="{28EE1746-C577-4296-CB73-C3751BEAC65F}"/>
              </a:ext>
            </a:extLst>
          </p:cNvPr>
          <p:cNvGrpSpPr/>
          <p:nvPr/>
        </p:nvGrpSpPr>
        <p:grpSpPr>
          <a:xfrm>
            <a:off x="11076398" y="1090387"/>
            <a:ext cx="1007241" cy="1796976"/>
            <a:chOff x="11076398" y="1090387"/>
            <a:chExt cx="1007241" cy="1796976"/>
          </a:xfrm>
        </p:grpSpPr>
        <p:pic>
          <p:nvPicPr>
            <p:cNvPr id="3" name="Google Shape;425;p21" descr="Shape, square&#10;&#10;Description automatically generated">
              <a:extLst>
                <a:ext uri="{FF2B5EF4-FFF2-40B4-BE49-F238E27FC236}">
                  <a16:creationId xmlns:a16="http://schemas.microsoft.com/office/drawing/2014/main" id="{22949529-9895-C388-E186-27EFD156C19F}"/>
                </a:ext>
              </a:extLst>
            </p:cNvPr>
            <p:cNvPicPr preferRelativeResize="0"/>
            <p:nvPr/>
          </p:nvPicPr>
          <p:blipFill rotWithShape="1">
            <a:blip r:embed="rId6">
              <a:alphaModFix/>
            </a:blip>
            <a:srcRect/>
            <a:stretch/>
          </p:blipFill>
          <p:spPr>
            <a:xfrm rot="16200000">
              <a:off x="10740816" y="1538411"/>
              <a:ext cx="1678406" cy="823346"/>
            </a:xfrm>
            <a:prstGeom prst="rect">
              <a:avLst/>
            </a:prstGeom>
            <a:noFill/>
            <a:ln>
              <a:noFill/>
            </a:ln>
          </p:spPr>
        </p:pic>
        <p:pic>
          <p:nvPicPr>
            <p:cNvPr id="5" name="Google Shape;330;p19" descr="A picture containing text&#10;&#10;Description automatically generated">
              <a:extLst>
                <a:ext uri="{FF2B5EF4-FFF2-40B4-BE49-F238E27FC236}">
                  <a16:creationId xmlns:a16="http://schemas.microsoft.com/office/drawing/2014/main" id="{67E1BCF0-2A67-69E0-5231-1F8ABE8696AD}"/>
                </a:ext>
              </a:extLst>
            </p:cNvPr>
            <p:cNvPicPr preferRelativeResize="0"/>
            <p:nvPr/>
          </p:nvPicPr>
          <p:blipFill rotWithShape="1">
            <a:blip r:embed="rId7">
              <a:alphaModFix/>
            </a:blip>
            <a:srcRect/>
            <a:stretch/>
          </p:blipFill>
          <p:spPr>
            <a:xfrm>
              <a:off x="11076398" y="1880122"/>
              <a:ext cx="1007241" cy="1007241"/>
            </a:xfrm>
            <a:prstGeom prst="rect">
              <a:avLst/>
            </a:prstGeom>
            <a:noFill/>
            <a:ln>
              <a:noFill/>
            </a:ln>
          </p:spPr>
        </p:pic>
        <p:pic>
          <p:nvPicPr>
            <p:cNvPr id="10" name="Google Shape;331;p19" descr="Icon&#10;&#10;Description automatically generated">
              <a:extLst>
                <a:ext uri="{FF2B5EF4-FFF2-40B4-BE49-F238E27FC236}">
                  <a16:creationId xmlns:a16="http://schemas.microsoft.com/office/drawing/2014/main" id="{4F161C33-75B4-9B64-41CC-09031F95483D}"/>
                </a:ext>
              </a:extLst>
            </p:cNvPr>
            <p:cNvPicPr preferRelativeResize="0"/>
            <p:nvPr/>
          </p:nvPicPr>
          <p:blipFill rotWithShape="1">
            <a:blip r:embed="rId8">
              <a:alphaModFix/>
            </a:blip>
            <a:srcRect/>
            <a:stretch/>
          </p:blipFill>
          <p:spPr>
            <a:xfrm>
              <a:off x="11076398" y="1090387"/>
              <a:ext cx="1007241" cy="1007241"/>
            </a:xfrm>
            <a:prstGeom prst="rect">
              <a:avLst/>
            </a:prstGeom>
            <a:noFill/>
            <a:ln>
              <a:noFill/>
            </a:ln>
          </p:spPr>
        </p:pic>
      </p:grpSp>
    </p:spTree>
    <p:extLst>
      <p:ext uri="{BB962C8B-B14F-4D97-AF65-F5344CB8AC3E}">
        <p14:creationId xmlns:p14="http://schemas.microsoft.com/office/powerpoint/2010/main" val="99196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 square&#10;&#10;Description automatically generated">
            <a:extLst>
              <a:ext uri="{FF2B5EF4-FFF2-40B4-BE49-F238E27FC236}">
                <a16:creationId xmlns:a16="http://schemas.microsoft.com/office/drawing/2014/main" id="{9D796880-5115-4C68-F14C-65448E7EEBA4}"/>
              </a:ext>
            </a:extLst>
          </p:cNvPr>
          <p:cNvPicPr>
            <a:picLocks noChangeAspect="1"/>
          </p:cNvPicPr>
          <p:nvPr/>
        </p:nvPicPr>
        <p:blipFill>
          <a:blip r:embed="rId4"/>
          <a:stretch>
            <a:fillRect/>
          </a:stretch>
        </p:blipFill>
        <p:spPr>
          <a:xfrm>
            <a:off x="576543" y="570927"/>
            <a:ext cx="11038913" cy="5716145"/>
          </a:xfrm>
          <a:prstGeom prst="rect">
            <a:avLst/>
          </a:prstGeom>
        </p:spPr>
      </p:pic>
      <p:grpSp>
        <p:nvGrpSpPr>
          <p:cNvPr id="3" name="Group 2">
            <a:extLst>
              <a:ext uri="{FF2B5EF4-FFF2-40B4-BE49-F238E27FC236}">
                <a16:creationId xmlns:a16="http://schemas.microsoft.com/office/drawing/2014/main" id="{138CB6D7-5B75-2570-C164-468AF106786E}"/>
              </a:ext>
            </a:extLst>
          </p:cNvPr>
          <p:cNvGrpSpPr/>
          <p:nvPr/>
        </p:nvGrpSpPr>
        <p:grpSpPr>
          <a:xfrm>
            <a:off x="11042772" y="0"/>
            <a:ext cx="1028540" cy="1007241"/>
            <a:chOff x="11042772" y="0"/>
            <a:chExt cx="1028540" cy="1007241"/>
          </a:xfrm>
        </p:grpSpPr>
        <p:pic>
          <p:nvPicPr>
            <p:cNvPr id="8" name="Google Shape;425;p21" descr="Shape, square&#10;&#10;Description automatically generated">
              <a:extLst>
                <a:ext uri="{FF2B5EF4-FFF2-40B4-BE49-F238E27FC236}">
                  <a16:creationId xmlns:a16="http://schemas.microsoft.com/office/drawing/2014/main" id="{6EA3A03C-76DD-48FB-F7DC-88A813D5D7EA}"/>
                </a:ext>
              </a:extLst>
            </p:cNvPr>
            <p:cNvPicPr preferRelativeResize="0"/>
            <p:nvPr/>
          </p:nvPicPr>
          <p:blipFill rotWithShape="1">
            <a:blip r:embed="rId4">
              <a:alphaModFix/>
            </a:blip>
            <a:srcRect/>
            <a:stretch/>
          </p:blipFill>
          <p:spPr>
            <a:xfrm rot="16200000">
              <a:off x="11110382" y="-18087"/>
              <a:ext cx="872020" cy="1007240"/>
            </a:xfrm>
            <a:prstGeom prst="rect">
              <a:avLst/>
            </a:prstGeom>
            <a:noFill/>
            <a:ln>
              <a:noFill/>
            </a:ln>
          </p:spPr>
        </p:pic>
        <p:pic>
          <p:nvPicPr>
            <p:cNvPr id="5" name="Google Shape;337;p19" descr="Icon&#10;&#10;Description automatically generated">
              <a:extLst>
                <a:ext uri="{FF2B5EF4-FFF2-40B4-BE49-F238E27FC236}">
                  <a16:creationId xmlns:a16="http://schemas.microsoft.com/office/drawing/2014/main" id="{5093AC0D-1B39-FA56-322F-1A3FF3E61861}"/>
                </a:ext>
              </a:extLst>
            </p:cNvPr>
            <p:cNvPicPr preferRelativeResize="0"/>
            <p:nvPr/>
          </p:nvPicPr>
          <p:blipFill rotWithShape="1">
            <a:blip r:embed="rId5">
              <a:alphaModFix/>
            </a:blip>
            <a:srcRect/>
            <a:stretch/>
          </p:blipFill>
          <p:spPr>
            <a:xfrm>
              <a:off x="11064071" y="0"/>
              <a:ext cx="1007241" cy="1007241"/>
            </a:xfrm>
            <a:prstGeom prst="rect">
              <a:avLst/>
            </a:prstGeom>
            <a:noFill/>
            <a:ln>
              <a:noFill/>
            </a:ln>
          </p:spPr>
        </p:pic>
      </p:grpSp>
      <p:sp>
        <p:nvSpPr>
          <p:cNvPr id="23" name="TextBox 22">
            <a:extLst>
              <a:ext uri="{FF2B5EF4-FFF2-40B4-BE49-F238E27FC236}">
                <a16:creationId xmlns:a16="http://schemas.microsoft.com/office/drawing/2014/main" id="{1ABB1BA6-B99E-9B4A-F370-4556D14F70EF}"/>
              </a:ext>
            </a:extLst>
          </p:cNvPr>
          <p:cNvSpPr txBox="1"/>
          <p:nvPr/>
        </p:nvSpPr>
        <p:spPr>
          <a:xfrm>
            <a:off x="3068178" y="5599783"/>
            <a:ext cx="60556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1800" dirty="0">
                <a:hlinkClick r:id="rId6"/>
              </a:rPr>
              <a:t>Tábhacht na héagsúlachta sa seomra ranga</a:t>
            </a:r>
            <a:r>
              <a:rPr lang="ga-ie" sz="1800" b="0" i="0" u="none" strike="noStrike" kern="0" cap="none" spc="0" normalizeH="0" noProof="0" dirty="0">
                <a:ln>
                  <a:noFill/>
                </a:ln>
                <a:solidFill>
                  <a:srgbClr val="000000"/>
                </a:solidFill>
                <a:effectLst/>
                <a:uLnTx/>
                <a:uFillTx/>
                <a:latin typeface="Arial"/>
                <a:cs typeface="Arial"/>
                <a:sym typeface="Arial"/>
              </a:rPr>
              <a:t> </a:t>
            </a:r>
            <a:endParaRPr lang="en-GB" sz="1800" b="0" i="0" u="none" strike="noStrike" kern="0" cap="none" spc="0" normalizeH="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ga-ie" sz="1800" b="0" i="0" u="none" strike="noStrike" kern="0" cap="none" spc="0" normalizeH="0" noProof="0" dirty="0">
                <a:ln>
                  <a:noFill/>
                </a:ln>
                <a:solidFill>
                  <a:srgbClr val="000000"/>
                </a:solidFill>
                <a:effectLst/>
                <a:uLnTx/>
                <a:uFillTx/>
                <a:latin typeface="Arial"/>
                <a:cs typeface="Arial"/>
                <a:sym typeface="Arial"/>
              </a:rPr>
              <a:t>(1.29 nóiméad)</a:t>
            </a:r>
          </a:p>
        </p:txBody>
      </p:sp>
      <p:sp>
        <p:nvSpPr>
          <p:cNvPr id="25" name="TextBox 24">
            <a:extLst>
              <a:ext uri="{FF2B5EF4-FFF2-40B4-BE49-F238E27FC236}">
                <a16:creationId xmlns:a16="http://schemas.microsoft.com/office/drawing/2014/main" id="{03CB7D1F-20CB-04B7-5894-78BA4CEE092A}"/>
              </a:ext>
            </a:extLst>
          </p:cNvPr>
          <p:cNvSpPr txBox="1"/>
          <p:nvPr/>
        </p:nvSpPr>
        <p:spPr>
          <a:xfrm>
            <a:off x="141988" y="195843"/>
            <a:ext cx="67103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800" b="1" i="0" u="none" strike="noStrike" kern="0" cap="none" spc="0" normalizeH="0" noProof="0">
                <a:ln>
                  <a:noFill/>
                </a:ln>
                <a:solidFill>
                  <a:prstClr val="white"/>
                </a:solidFill>
                <a:effectLst/>
                <a:uLnTx/>
                <a:uFillTx/>
                <a:latin typeface="Arial"/>
                <a:cs typeface="Arial"/>
                <a:sym typeface="Arial"/>
              </a:rPr>
              <a:t>Aonad 2, Gníomhaíocht 2</a:t>
            </a:r>
            <a:endParaRPr kumimoji="0" lang="en-GB" sz="1800" b="1" i="0" u="none" strike="noStrike" kern="0" cap="none" spc="0" normalizeH="0" baseline="0" noProof="0" dirty="0">
              <a:ln>
                <a:noFill/>
              </a:ln>
              <a:solidFill>
                <a:prstClr val="white"/>
              </a:solidFill>
              <a:effectLst/>
              <a:uLnTx/>
              <a:uFillTx/>
              <a:latin typeface="Arial"/>
              <a:cs typeface="Arial"/>
              <a:sym typeface="Arial"/>
            </a:endParaRPr>
          </a:p>
        </p:txBody>
      </p:sp>
      <p:pic>
        <p:nvPicPr>
          <p:cNvPr id="2" name="Online Media 1" title="Importance of diversity in the classroom">
            <a:hlinkClick r:id="" action="ppaction://media"/>
            <a:extLst>
              <a:ext uri="{FF2B5EF4-FFF2-40B4-BE49-F238E27FC236}">
                <a16:creationId xmlns:a16="http://schemas.microsoft.com/office/drawing/2014/main" id="{DCBFB57A-724A-7C90-C078-374B96DF4697}"/>
              </a:ext>
            </a:extLst>
          </p:cNvPr>
          <p:cNvPicPr>
            <a:picLocks noRot="1" noChangeAspect="1"/>
          </p:cNvPicPr>
          <p:nvPr>
            <a:videoFile r:link="rId1"/>
          </p:nvPr>
        </p:nvPicPr>
        <p:blipFill>
          <a:blip r:embed="rId7"/>
          <a:stretch>
            <a:fillRect/>
          </a:stretch>
        </p:blipFill>
        <p:spPr>
          <a:xfrm>
            <a:off x="3068178" y="1007241"/>
            <a:ext cx="6055640" cy="4541730"/>
          </a:xfrm>
          <a:prstGeom prst="rect">
            <a:avLst/>
          </a:prstGeom>
        </p:spPr>
      </p:pic>
    </p:spTree>
    <p:extLst>
      <p:ext uri="{BB962C8B-B14F-4D97-AF65-F5344CB8AC3E}">
        <p14:creationId xmlns:p14="http://schemas.microsoft.com/office/powerpoint/2010/main" val="7139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2</a:t>
            </a:r>
            <a:endParaRPr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781016" y="1148136"/>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10222294" y="2204169"/>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sp>
        <p:nvSpPr>
          <p:cNvPr id="8" name="Google Shape;197;p7">
            <a:extLst>
              <a:ext uri="{FF2B5EF4-FFF2-40B4-BE49-F238E27FC236}">
                <a16:creationId xmlns:a16="http://schemas.microsoft.com/office/drawing/2014/main" id="{B947CB4B-1195-37C6-4441-E71D41793D37}"/>
              </a:ext>
            </a:extLst>
          </p:cNvPr>
          <p:cNvSpPr txBox="1">
            <a:spLocks/>
          </p:cNvSpPr>
          <p:nvPr/>
        </p:nvSpPr>
        <p:spPr>
          <a:xfrm>
            <a:off x="2714525" y="1231491"/>
            <a:ext cx="7532739" cy="2451594"/>
          </a:xfrm>
          <a:prstGeom prst="rect">
            <a:avLst/>
          </a:prstGeom>
          <a:solidFill>
            <a:srgbClr val="01334E"/>
          </a:solid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ga-ie" sz="2800" dirty="0">
                <a:solidFill>
                  <a:schemeClr val="bg1"/>
                </a:solidFill>
                <a:effectLst/>
                <a:latin typeface="+mn-lt"/>
                <a:ea typeface="Aptos" panose="020B0004020202020204" pitchFamily="34" charset="0"/>
                <a:cs typeface="Arial" panose="020B0604020202020204" pitchFamily="34" charset="0"/>
              </a:rPr>
              <a:t>Deirim leo más féidir liomsa é a dhéanamh, is féidir leosan. Feiceann siad duine cosúil leo féin a rinne é. Tá a fhios acu go bhfuil sé indéanta. </a:t>
            </a: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endParaRPr kumimoji="0" lang="en-GB" sz="20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r>
              <a:rPr lang="ga-ie" sz="3600" b="0" i="0" u="none" strike="noStrike" kern="100" cap="none" spc="0" normalizeH="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Lena, Múinteoir Reiligiúin</a:t>
            </a: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endParaRPr kumimoji="0" lang="en-IE" sz="2000"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4" name="Group 3">
            <a:extLst>
              <a:ext uri="{FF2B5EF4-FFF2-40B4-BE49-F238E27FC236}">
                <a16:creationId xmlns:a16="http://schemas.microsoft.com/office/drawing/2014/main" id="{E4F56724-D374-CB1E-852E-608A91056644}"/>
              </a:ext>
            </a:extLst>
          </p:cNvPr>
          <p:cNvGrpSpPr/>
          <p:nvPr/>
        </p:nvGrpSpPr>
        <p:grpSpPr>
          <a:xfrm>
            <a:off x="11076398" y="1024808"/>
            <a:ext cx="1007241" cy="1007241"/>
            <a:chOff x="11076398" y="1024808"/>
            <a:chExt cx="1007241" cy="1007241"/>
          </a:xfrm>
        </p:grpSpPr>
        <p:pic>
          <p:nvPicPr>
            <p:cNvPr id="3" name="Google Shape;425;p21" descr="Shape, square&#10;&#10;Description automatically generated">
              <a:extLst>
                <a:ext uri="{FF2B5EF4-FFF2-40B4-BE49-F238E27FC236}">
                  <a16:creationId xmlns:a16="http://schemas.microsoft.com/office/drawing/2014/main" id="{22949529-9895-C388-E186-27EFD156C19F}"/>
                </a:ext>
              </a:extLst>
            </p:cNvPr>
            <p:cNvPicPr preferRelativeResize="0"/>
            <p:nvPr/>
          </p:nvPicPr>
          <p:blipFill rotWithShape="1">
            <a:blip r:embed="rId5">
              <a:alphaModFix/>
            </a:blip>
            <a:srcRect/>
            <a:stretch/>
          </p:blipFill>
          <p:spPr>
            <a:xfrm rot="16200000">
              <a:off x="11146050" y="1133177"/>
              <a:ext cx="867938" cy="823346"/>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8512F5E6-5301-B54E-FC7A-43D53F1A466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076398" y="1024808"/>
              <a:ext cx="1007241" cy="1007241"/>
            </a:xfrm>
            <a:prstGeom prst="rect">
              <a:avLst/>
            </a:prstGeom>
          </p:spPr>
        </p:pic>
      </p:grpSp>
      <p:pic>
        <p:nvPicPr>
          <p:cNvPr id="9" name="Picture 8" descr="Icon&#10;&#10;Description automatically generated">
            <a:extLst>
              <a:ext uri="{FF2B5EF4-FFF2-40B4-BE49-F238E27FC236}">
                <a16:creationId xmlns:a16="http://schemas.microsoft.com/office/drawing/2014/main" id="{CF77294F-397D-811B-3467-2397BD6259D0}"/>
              </a:ext>
            </a:extLst>
          </p:cNvPr>
          <p:cNvPicPr>
            <a:picLocks noChangeAspect="1"/>
          </p:cNvPicPr>
          <p:nvPr/>
        </p:nvPicPr>
        <p:blipFill>
          <a:blip r:embed="rId7"/>
          <a:stretch>
            <a:fillRect/>
          </a:stretch>
        </p:blipFill>
        <p:spPr>
          <a:xfrm>
            <a:off x="902494" y="4199730"/>
            <a:ext cx="1935163" cy="1963738"/>
          </a:xfrm>
          <a:prstGeom prst="rect">
            <a:avLst/>
          </a:prstGeom>
        </p:spPr>
      </p:pic>
    </p:spTree>
    <p:extLst>
      <p:ext uri="{BB962C8B-B14F-4D97-AF65-F5344CB8AC3E}">
        <p14:creationId xmlns:p14="http://schemas.microsoft.com/office/powerpoint/2010/main" val="25668513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4749</Words>
  <Application>Microsoft Office PowerPoint</Application>
  <PresentationFormat>Widescreen</PresentationFormat>
  <Paragraphs>353</Paragraphs>
  <Slides>18</Slides>
  <Notes>18</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Aptos</vt:lpstr>
      <vt:lpstr>-apple-system</vt:lpstr>
      <vt:lpstr>Arial Black</vt:lpstr>
      <vt:lpstr>Prompt</vt:lpstr>
      <vt:lpstr>Courier New</vt:lpstr>
      <vt:lpstr>Arial</vt:lpstr>
      <vt:lpstr>Calibri</vt:lpstr>
      <vt:lpstr>Office Theme</vt:lpstr>
      <vt:lpstr>2_Office Theme</vt:lpstr>
      <vt:lpstr>3_Office Theme</vt:lpstr>
      <vt:lpstr>Conairí</vt:lpstr>
      <vt:lpstr>Aonad 2: Riachtanais agus Bealaí</vt:lpstr>
      <vt:lpstr>Aonad 2, Réamheolas</vt:lpstr>
      <vt:lpstr>PowerPoint Presentation</vt:lpstr>
      <vt:lpstr>Aonad 2, Gníomhaíocht 1</vt:lpstr>
      <vt:lpstr>Aonad 2, Gníomhaíocht 2</vt:lpstr>
      <vt:lpstr>Aonad 2, Gníomhaíocht 2</vt:lpstr>
      <vt:lpstr>PowerPoint Presentation</vt:lpstr>
      <vt:lpstr>Aonad 2, Gníomhaíocht 2</vt:lpstr>
      <vt:lpstr>Aonad 2, Gníomhaíocht 3: </vt:lpstr>
      <vt:lpstr>PowerPoint Presentation</vt:lpstr>
      <vt:lpstr>Aonad 2, Gníomhaíocht 4</vt:lpstr>
      <vt:lpstr>Aonad 2, Gníomhaíocht 4</vt:lpstr>
      <vt:lpstr>PowerPoint Presentation</vt:lpstr>
      <vt:lpstr>PowerPoint Presentation</vt:lpstr>
      <vt:lpstr>PowerPoint Presentation</vt:lpstr>
      <vt:lpstr>Aonad 2, Gníomhaíocht le cois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95</cp:revision>
  <dcterms:created xsi:type="dcterms:W3CDTF">2022-07-12T11:58:05Z</dcterms:created>
  <dcterms:modified xsi:type="dcterms:W3CDTF">2024-08-31T18:40:49Z</dcterms:modified>
</cp:coreProperties>
</file>