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5" r:id="rId2"/>
    <p:sldMasterId id="2147483718" r:id="rId3"/>
  </p:sldMasterIdLst>
  <p:notesMasterIdLst>
    <p:notesMasterId r:id="rId20"/>
  </p:notesMasterIdLst>
  <p:sldIdLst>
    <p:sldId id="256" r:id="rId4"/>
    <p:sldId id="257" r:id="rId5"/>
    <p:sldId id="286" r:id="rId6"/>
    <p:sldId id="316" r:id="rId7"/>
    <p:sldId id="307" r:id="rId8"/>
    <p:sldId id="309" r:id="rId9"/>
    <p:sldId id="320" r:id="rId10"/>
    <p:sldId id="285" r:id="rId11"/>
    <p:sldId id="318" r:id="rId12"/>
    <p:sldId id="319" r:id="rId13"/>
    <p:sldId id="314" r:id="rId14"/>
    <p:sldId id="322" r:id="rId15"/>
    <p:sldId id="284" r:id="rId16"/>
    <p:sldId id="296" r:id="rId17"/>
    <p:sldId id="294" r:id="rId18"/>
    <p:sldId id="295" r:id="rId19"/>
  </p:sldIdLst>
  <p:sldSz cx="12192000" cy="6858000"/>
  <p:notesSz cx="6858000" cy="9144000"/>
  <p:embeddedFontLst>
    <p:embeddedFont>
      <p:font typeface="Arial Black" panose="020B0A04020102020204" pitchFamily="34" charset="0"/>
      <p:regular r:id="rId21"/>
      <p:bold r:id="rId22"/>
    </p:embeddedFont>
    <p:embeddedFont>
      <p:font typeface="lato" panose="020F0502020204030203" pitchFamily="34" charset="0"/>
      <p:regular r:id="rId23"/>
      <p:bold r:id="rId24"/>
      <p:italic r:id="rId25"/>
      <p:boldItalic r:id="rId26"/>
    </p:embeddedFont>
    <p:embeddedFont>
      <p:font typeface="lato" panose="020F0502020204030203" pitchFamily="34" charset="0"/>
      <p:regular r:id="rId23"/>
      <p:bold r:id="rId24"/>
      <p:italic r:id="rId25"/>
      <p:boldItalic r:id="rId26"/>
    </p:embeddedFont>
    <p:embeddedFont>
      <p:font typeface="Prompt" panose="00000500000000000000" pitchFamily="2" charset="-34"/>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po2erKjDrfpdlHpY8TWg8Efbi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4E"/>
    <a:srgbClr val="FF826A"/>
    <a:srgbClr val="5DC973"/>
    <a:srgbClr val="9C3FD8"/>
    <a:srgbClr val="E7D1F5"/>
    <a:srgbClr val="A958DD"/>
    <a:srgbClr val="FF927D"/>
    <a:srgbClr val="FFFFFF"/>
    <a:srgbClr val="F6EEFB"/>
    <a:srgbClr val="E1C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C22D7A-A71E-4F7F-B25F-03412A6EF1EF}">
  <a:tblStyle styleId="{D0C22D7A-A71E-4F7F-B25F-03412A6EF1EF}" styleName="Table_0">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2"/>
              </a:solidFill>
              <a:prstDash val="solid"/>
              <a:round/>
              <a:headEnd type="none" w="sm" len="sm"/>
              <a:tailEnd type="none" w="sm" len="sm"/>
            </a:ln>
          </a:top>
        </a:tcBdr>
        <a:fill>
          <a:solidFill>
            <a:srgbClr val="FCECE7"/>
          </a:solidFill>
        </a:fill>
      </a:tcStyle>
    </a:lastRow>
    <a:seCell>
      <a:tcTxStyle/>
      <a:tcStyle>
        <a:tcBdr/>
      </a:tcStyle>
    </a:seCell>
    <a:swCell>
      <a:tcTxStyle/>
      <a:tcStyle>
        <a:tcBdr/>
      </a:tcStyle>
    </a:swCell>
    <a:firstRow>
      <a:tcTxStyle b="on" i="off"/>
      <a:tcStyle>
        <a:tcBdr/>
        <a:fill>
          <a:solidFill>
            <a:srgbClr val="FCECE7"/>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8578" autoAdjust="0"/>
  </p:normalViewPr>
  <p:slideViewPr>
    <p:cSldViewPr snapToGrid="0">
      <p:cViewPr varScale="1">
        <p:scale>
          <a:sx n="79" d="100"/>
          <a:sy n="79" d="100"/>
        </p:scale>
        <p:origin x="330" y="57"/>
      </p:cViewPr>
      <p:guideLst/>
    </p:cSldViewPr>
  </p:slideViewPr>
  <p:notesTextViewPr>
    <p:cViewPr>
      <p:scale>
        <a:sx n="1" d="1"/>
        <a:sy n="1" d="1"/>
      </p:scale>
      <p:origin x="0" y="0"/>
    </p:cViewPr>
  </p:notesTextViewPr>
  <p:notesViewPr>
    <p:cSldViewPr snapToGrid="0">
      <p:cViewPr varScale="1">
        <p:scale>
          <a:sx n="68" d="100"/>
          <a:sy n="68" d="100"/>
        </p:scale>
        <p:origin x="2592" y="-69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customschemas.google.com/relationships/presentationmetadata" Target="metadata"/><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y.odoherty@dcu.i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ncca.ie/en/senior-cycle/programmes-and-key-skills/leaving-certificate-applied/" TargetMode="External"/><Relationship Id="rId3" Type="http://schemas.openxmlformats.org/officeDocument/2006/relationships/hyperlink" Target="https://www.curriculumonline.ie/senior-cycle/senior-cycle-subjects/" TargetMode="External"/><Relationship Id="rId7" Type="http://schemas.openxmlformats.org/officeDocument/2006/relationships/hyperlink" Target="https://careersportal.ie/school/subject_explorer_lca.php"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curriculumonline.ie/senior-cycle/leaving-certificate-vocational-programme-(lcvp)/" TargetMode="External"/><Relationship Id="rId5" Type="http://schemas.openxmlformats.org/officeDocument/2006/relationships/hyperlink" Target="https://stepasideetss.ie/News/Guide-to-Leaving-Cert-Subject-Options/30570/Index.html" TargetMode="External"/><Relationship Id="rId4" Type="http://schemas.openxmlformats.org/officeDocument/2006/relationships/hyperlink" Target="https://careersportal.ie/school/subject_explorer.php"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dcu.ie/counselling" TargetMode="External"/><Relationship Id="rId3" Type="http://schemas.openxmlformats.org/officeDocument/2006/relationships/hyperlink" Target="https://www.youtube.com/watch?v=yI9M21CmizM&amp;t=3s" TargetMode="External"/><Relationship Id="rId7" Type="http://schemas.openxmlformats.org/officeDocument/2006/relationships/hyperlink" Target="https://www.dcu.ie/disabilit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dcu.ie/careers" TargetMode="External"/><Relationship Id="rId5" Type="http://schemas.openxmlformats.org/officeDocument/2006/relationships/hyperlink" Target="https://www.dcu.ie/access" TargetMode="External"/><Relationship Id="rId4" Type="http://schemas.openxmlformats.org/officeDocument/2006/relationships/hyperlink" Target="https://www.dcu.ie/students/advice-students#:~:text=The%20Student%20Advice%20and%20Learning,student%20support%20services%20at%20DCU." TargetMode="External"/><Relationship Id="rId9" Type="http://schemas.openxmlformats.org/officeDocument/2006/relationships/hyperlink" Target="https://www.dcu.ie/students/student-financial-assistance-servic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Attention teachers:</a:t>
            </a:r>
          </a:p>
          <a:p>
            <a:pPr marL="0" lvl="0" indent="0" algn="l" rtl="0">
              <a:spcBef>
                <a:spcPts val="0"/>
              </a:spcBef>
              <a:spcAft>
                <a:spcPts val="0"/>
              </a:spcAft>
              <a:buNone/>
            </a:pPr>
            <a:endParaRPr lang="en-IE" sz="1100" i="0" dirty="0">
              <a:solidFill>
                <a:schemeClr val="tx1"/>
              </a:solidFill>
              <a:latin typeface="+mn-lt"/>
            </a:endParaRPr>
          </a:p>
          <a:p>
            <a:pPr marL="0" lvl="0" indent="0" algn="l" rtl="0">
              <a:spcBef>
                <a:spcPts val="0"/>
              </a:spcBef>
              <a:spcAft>
                <a:spcPts val="0"/>
              </a:spcAft>
              <a:buNone/>
            </a:pPr>
            <a:r>
              <a:rPr lang="en-GB" sz="1100" b="0" i="0" u="none" strike="noStrike" dirty="0">
                <a:solidFill>
                  <a:schemeClr val="tx1"/>
                </a:solidFill>
                <a:effectLst/>
                <a:latin typeface="+mn-lt"/>
              </a:rPr>
              <a:t>The Pathways units aim to encourage students from diverse backgrounds to think about their career choices, the career decision making process and particularly to consider teaching as a desirable career.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These units are an initiative of the Path Project, which is funded by the Higher Education Authority (HEA), and based in the Institute of Education, Dublin City University (DCU).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There are 3 units for 3</a:t>
            </a:r>
            <a:r>
              <a:rPr lang="en-GB" sz="1100" b="0" i="0" u="none" strike="noStrike" baseline="30000" dirty="0">
                <a:solidFill>
                  <a:schemeClr val="tx1"/>
                </a:solidFill>
                <a:effectLst/>
                <a:latin typeface="+mn-lt"/>
              </a:rPr>
              <a:t>rd</a:t>
            </a:r>
            <a:r>
              <a:rPr lang="en-GB" sz="1100" b="0" i="0" u="none" strike="noStrike" dirty="0">
                <a:solidFill>
                  <a:schemeClr val="tx1"/>
                </a:solidFill>
                <a:effectLst/>
                <a:latin typeface="+mn-lt"/>
              </a:rPr>
              <a:t> Year students, each approximately 2 hours duration. </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1: My whole life</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2: Requirements and routes</a:t>
            </a:r>
          </a:p>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0" u="none" strike="noStrike" dirty="0">
                <a:solidFill>
                  <a:schemeClr val="tx1"/>
                </a:solidFill>
                <a:effectLst/>
                <a:latin typeface="+mn-lt"/>
              </a:rPr>
              <a:t>Unit 3: Virtual reality</a:t>
            </a:r>
          </a:p>
          <a:p>
            <a:endParaRPr lang="en-GB" sz="1100" b="0" i="0" u="none" strike="noStrike" dirty="0">
              <a:solidFill>
                <a:schemeClr val="tx1"/>
              </a:solidFill>
              <a:effectLst/>
              <a:latin typeface="+mn-lt"/>
            </a:endParaRPr>
          </a:p>
          <a:p>
            <a:pPr marL="0" marR="0" lvl="0" indent="0" algn="l" rtl="0">
              <a:lnSpc>
                <a:spcPct val="100000"/>
              </a:lnSpc>
              <a:spcBef>
                <a:spcPts val="0"/>
              </a:spcBef>
              <a:spcAft>
                <a:spcPts val="0"/>
              </a:spcAft>
              <a:buClr>
                <a:schemeClr val="dk1"/>
              </a:buClr>
              <a:buSzPts val="1100"/>
              <a:buFont typeface="Arial"/>
              <a:buNone/>
            </a:pPr>
            <a:r>
              <a:rPr lang="en-GB" sz="1100" b="0" i="0" u="sng" dirty="0">
                <a:solidFill>
                  <a:schemeClr val="tx1"/>
                </a:solidFill>
                <a:latin typeface="+mn-lt"/>
                <a:ea typeface="Prompt"/>
                <a:cs typeface="Prompt"/>
                <a:sym typeface="Prompt"/>
              </a:rPr>
              <a:t>Some important points about how the Pathways units work</a:t>
            </a:r>
            <a:r>
              <a:rPr lang="en-GB" sz="1100" b="0" i="0" dirty="0">
                <a:solidFill>
                  <a:schemeClr val="tx1"/>
                </a:solidFill>
                <a:latin typeface="+mn-lt"/>
                <a:ea typeface="Prompt"/>
                <a:cs typeface="Prompt"/>
                <a:sym typeface="Prompt"/>
              </a:rPr>
              <a:t>:</a:t>
            </a:r>
          </a:p>
          <a:p>
            <a:pPr marL="457200" lvl="0" indent="-298450" algn="l" rtl="0">
              <a:lnSpc>
                <a:spcPct val="100000"/>
              </a:lnSpc>
              <a:spcBef>
                <a:spcPts val="0"/>
              </a:spcBef>
              <a:spcAft>
                <a:spcPts val="0"/>
              </a:spcAft>
              <a:buClr>
                <a:schemeClr val="dk1"/>
              </a:buClr>
              <a:buSzPts val="1100"/>
              <a:buChar char="●"/>
            </a:pPr>
            <a:r>
              <a:rPr lang="en-GB" sz="1100" i="0" dirty="0">
                <a:solidFill>
                  <a:schemeClr val="tx1"/>
                </a:solidFill>
                <a:latin typeface="+mn-lt"/>
                <a:ea typeface="Prompt"/>
                <a:cs typeface="Prompt"/>
                <a:sym typeface="Prompt"/>
              </a:rPr>
              <a:t>The slides are classroom ready.   </a:t>
            </a:r>
          </a:p>
          <a:p>
            <a:pPr marL="457200" lvl="0" indent="-298450" algn="l" rtl="0">
              <a:lnSpc>
                <a:spcPct val="100000"/>
              </a:lnSpc>
              <a:spcBef>
                <a:spcPts val="0"/>
              </a:spcBef>
              <a:spcAft>
                <a:spcPts val="0"/>
              </a:spcAft>
              <a:buClr>
                <a:schemeClr val="dk1"/>
              </a:buClr>
              <a:buSzPts val="1100"/>
              <a:buChar char="●"/>
            </a:pPr>
            <a:r>
              <a:rPr lang="en-GB" sz="1100" dirty="0">
                <a:effectLst/>
                <a:latin typeface="+mn-lt"/>
                <a:ea typeface="Aptos" panose="020B0004020202020204" pitchFamily="34" charset="0"/>
                <a:cs typeface="Arial" panose="020B0604020202020204" pitchFamily="34" charset="0"/>
              </a:rPr>
              <a:t>The teacher notes, with step-by-step guidance for the specific activity on each slide, is available in the slide notes or can be accessed in pdf format</a:t>
            </a:r>
            <a:r>
              <a:rPr lang="en-GB" sz="1100" dirty="0">
                <a:solidFill>
                  <a:schemeClr val="tx1"/>
                </a:solidFill>
                <a:effectLst/>
                <a:latin typeface="+mn-lt"/>
                <a:ea typeface="Aptos" panose="020B0004020202020204" pitchFamily="34" charset="0"/>
                <a:cs typeface="Prompt"/>
                <a:sym typeface="Prompt"/>
              </a:rPr>
              <a:t>.</a:t>
            </a:r>
            <a:endParaRPr lang="en-GB" sz="1100" i="0" dirty="0">
              <a:solidFill>
                <a:schemeClr val="tx1"/>
              </a:solidFill>
              <a:latin typeface="+mn-lt"/>
              <a:ea typeface="Prompt"/>
              <a:cs typeface="Prompt"/>
              <a:sym typeface="Prompt"/>
            </a:endParaRPr>
          </a:p>
          <a:p>
            <a:pPr marL="457200" marR="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It is important to show slides in presentation mode (unless prompted to do otherwise in the slide notes), as some activities depend on animation. Where there is animation on a slide, this is indicated in the slide notes.  </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When the text in the slide notes is in italics, it is meant to be paraphrased or used without adaptation by the teacher in speaking with students; when the text is not italicised, it is meant for the teacher only.</a:t>
            </a:r>
          </a:p>
          <a:p>
            <a:pPr marL="457200" lvl="0" indent="-298450" algn="l" rtl="0">
              <a:lnSpc>
                <a:spcPct val="100000"/>
              </a:lnSpc>
              <a:spcBef>
                <a:spcPts val="0"/>
              </a:spcBef>
              <a:spcAft>
                <a:spcPts val="0"/>
              </a:spcAft>
              <a:buClr>
                <a:schemeClr val="dk1"/>
              </a:buClr>
              <a:buSzPts val="1100"/>
              <a:buFont typeface="Prompt"/>
              <a:buChar char="●"/>
            </a:pPr>
            <a:r>
              <a:rPr lang="en-GB" sz="1100" i="0" dirty="0">
                <a:solidFill>
                  <a:schemeClr val="tx1"/>
                </a:solidFill>
                <a:latin typeface="+mn-lt"/>
                <a:ea typeface="Prompt"/>
                <a:cs typeface="Prompt"/>
                <a:sym typeface="Prompt"/>
              </a:rPr>
              <a:t>There is very little preparation of materials required. Occasionally, and depending on your class, you might decide to photocopy worksheet slides in advance. In activities where preparation is required, you will be prompted on Slide 2 and in the relevant place in the slide notes. </a:t>
            </a:r>
          </a:p>
          <a:p>
            <a:pPr marL="0" lvl="0" indent="0" algn="l" rtl="0">
              <a:spcBef>
                <a:spcPts val="0"/>
              </a:spcBef>
              <a:spcAft>
                <a:spcPts val="0"/>
              </a:spcAft>
              <a:buNone/>
            </a:pPr>
            <a:endParaRPr lang="en-GB" sz="1100" b="0" i="0" u="none" strike="noStrike"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dirty="0">
                <a:solidFill>
                  <a:schemeClr val="tx1"/>
                </a:solidFill>
                <a:effectLst/>
                <a:latin typeface="+mn-lt"/>
              </a:rPr>
              <a:t>If you require any further information, please contact: </a:t>
            </a:r>
            <a:r>
              <a:rPr lang="en-GB" sz="1100" b="0" i="0" dirty="0">
                <a:solidFill>
                  <a:srgbClr val="222222"/>
                </a:solidFill>
                <a:effectLst/>
                <a:latin typeface="+mn-lt"/>
                <a:hlinkClick r:id="rId3"/>
              </a:rPr>
              <a:t>mary.odoherty@dcu.ie</a:t>
            </a:r>
            <a:r>
              <a:rPr lang="en-GB" sz="1100" b="0" i="0" dirty="0">
                <a:solidFill>
                  <a:srgbClr val="222222"/>
                </a:solidFill>
                <a:effectLst/>
                <a:latin typeface="+mn-lt"/>
              </a:rPr>
              <a:t>  </a:t>
            </a:r>
            <a:endParaRPr lang="en-GB" sz="1100" b="0" i="0" u="sng" strike="noStrike" dirty="0">
              <a:solidFill>
                <a:schemeClr val="tx1"/>
              </a:solidFill>
              <a:effectLst/>
              <a:latin typeface="+mn-lt"/>
            </a:endParaRPr>
          </a:p>
          <a:p>
            <a:pPr marL="0" lvl="0" indent="0" algn="l" rtl="0">
              <a:spcBef>
                <a:spcPts val="0"/>
              </a:spcBef>
              <a:spcAft>
                <a:spcPts val="0"/>
              </a:spcAft>
              <a:buNone/>
            </a:pPr>
            <a:endParaRPr lang="en-GB" sz="1100" b="0" i="0" u="sng" strike="noStrike" dirty="0">
              <a:solidFill>
                <a:schemeClr val="tx1"/>
              </a:solidFill>
              <a:effectLst/>
              <a:latin typeface="+mn-lt"/>
            </a:endParaRPr>
          </a:p>
          <a:p>
            <a:pPr marL="0" lvl="0" indent="0" algn="l" rtl="0">
              <a:spcBef>
                <a:spcPts val="0"/>
              </a:spcBef>
              <a:spcAft>
                <a:spcPts val="0"/>
              </a:spcAft>
              <a:buNone/>
            </a:pPr>
            <a:r>
              <a:rPr lang="en-GB" sz="1100" b="0" i="0" u="sng" strike="noStrike" dirty="0">
                <a:solidFill>
                  <a:schemeClr val="tx1"/>
                </a:solidFill>
                <a:effectLst/>
                <a:latin typeface="+mn-lt"/>
              </a:rPr>
              <a:t>Thank you</a:t>
            </a:r>
            <a:endParaRPr lang="en-GB" sz="1100" b="0" dirty="0">
              <a:solidFill>
                <a:schemeClr val="tx1"/>
              </a:solidFill>
              <a:effectLst/>
              <a:latin typeface="+mn-lt"/>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1" dirty="0">
                <a:latin typeface="+mn-lt"/>
              </a:rPr>
              <a:t>Teacher notes </a:t>
            </a:r>
            <a:r>
              <a:rPr lang="en-IE" sz="1200" b="1" dirty="0">
                <a:solidFill>
                  <a:schemeClr val="tx1"/>
                </a:solidFill>
                <a:latin typeface="+mn-lt"/>
              </a:rPr>
              <a:t>(NB: internet would be useful for this activity)</a:t>
            </a:r>
            <a:endParaRPr lang="en-IE" sz="12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1" i="0" dirty="0">
                <a:latin typeface="+mn-lt"/>
              </a:rPr>
              <a:t>NB</a:t>
            </a:r>
            <a:r>
              <a:rPr lang="en-IE" sz="1200" b="0" i="0" dirty="0">
                <a:latin typeface="+mn-lt"/>
              </a:rPr>
              <a:t>: The template on the slide is for profiling a Leaving Certificate subject. Depending on your class, you might like to encourage them to adapt the template, e.g. LCA module profile. Students will need to be given time after class to populate the last two headings and you may need to support them to talk to relevant subject teachers and senior cycle students.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dirty="0">
                <a:latin typeface="+mn-lt"/>
              </a:rPr>
              <a:t>Divide the class into small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1" dirty="0">
                <a:latin typeface="+mn-lt"/>
              </a:rPr>
              <a:t>To help inform our decision-making when it comes time to select our Leaving Certificate subjects, we’re going to create subject profiles.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dirty="0">
                <a:latin typeface="+mn-lt"/>
              </a:rPr>
              <a:t>Depending on your class, either allow groups to choose the subject they want to profile or allocate one subject to each group (see Slide 7)</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1" dirty="0">
                <a:latin typeface="+mn-lt"/>
              </a:rPr>
              <a:t>You must use the template headings on the slide. If you want, you can add another 1-2 headings.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1" dirty="0">
                <a:latin typeface="+mn-lt"/>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0" dirty="0">
                <a:latin typeface="+mn-lt"/>
              </a:rPr>
              <a:t>Depending on your class, you may wish to share some of the following useful links: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dirty="0">
                <a:hlinkClick r:id="rId3"/>
              </a:rPr>
              <a:t>Senior Cycle Subjects | Curriculum Online</a:t>
            </a:r>
            <a:r>
              <a:rPr lang="en-GB" dirty="0"/>
              <a:t> ; </a:t>
            </a:r>
            <a:r>
              <a:rPr lang="en-GB" dirty="0">
                <a:hlinkClick r:id="rId4"/>
              </a:rPr>
              <a:t>Leaving Cert Subjects | CareersPortal.ie</a:t>
            </a:r>
            <a:r>
              <a:rPr lang="en-GB" dirty="0"/>
              <a:t> ; some schools have produced and published subject guides, e.g. </a:t>
            </a:r>
            <a:r>
              <a:rPr lang="en-GB" dirty="0">
                <a:hlinkClick r:id="rId5"/>
              </a:rPr>
              <a:t>Guide to Leaving Cert Subject Options | Stepaside ETSS</a:t>
            </a:r>
            <a:endParaRPr lang="en-GB"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dirty="0">
                <a:hlinkClick r:id="rId6"/>
              </a:rPr>
              <a:t>Leaving Certificate Vocational Programme (LCVP) | Curriculum Online</a:t>
            </a:r>
            <a:endParaRPr lang="en-IE" sz="1200" b="1" i="0" dirty="0">
              <a:latin typeface="+mn-lt"/>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dirty="0">
                <a:hlinkClick r:id="rId7"/>
              </a:rPr>
              <a:t>LCA | CareersPortal.ie</a:t>
            </a:r>
            <a:r>
              <a:rPr lang="en-GB" dirty="0"/>
              <a:t> ; </a:t>
            </a:r>
            <a:r>
              <a:rPr lang="en-GB" dirty="0">
                <a:hlinkClick r:id="rId8"/>
              </a:rPr>
              <a:t>Leaving Certificate Applied | NCCA</a:t>
            </a:r>
            <a:endParaRPr lang="en-IE" sz="1200" b="1" i="0" dirty="0">
              <a:latin typeface="+mn-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463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solidFill>
                  <a:schemeClr val="tx1"/>
                </a:solidFill>
                <a:latin typeface="+mn-lt"/>
              </a:rPr>
              <a:t>Teacher notes (NB: internet required for this activity)</a:t>
            </a:r>
          </a:p>
          <a:p>
            <a:pPr marL="0" lvl="0" indent="0" algn="l" rtl="0">
              <a:spcBef>
                <a:spcPts val="0"/>
              </a:spcBef>
              <a:spcAft>
                <a:spcPts val="0"/>
              </a:spcAft>
              <a:buNone/>
            </a:pPr>
            <a:endParaRPr lang="en-IE" altLang="en-US" sz="1100" b="1" dirty="0">
              <a:solidFill>
                <a:schemeClr val="tx1"/>
              </a:solidFill>
              <a:latin typeface="+mn-lt"/>
            </a:endParaRPr>
          </a:p>
          <a:p>
            <a:pPr marL="0" lvl="0" indent="0" algn="l" rtl="0">
              <a:spcBef>
                <a:spcPts val="0"/>
              </a:spcBef>
              <a:spcAft>
                <a:spcPts val="0"/>
              </a:spcAft>
              <a:buNone/>
            </a:pPr>
            <a:r>
              <a:rPr lang="en-IE" altLang="en-US" sz="1100" b="0" i="1" dirty="0">
                <a:solidFill>
                  <a:schemeClr val="tx1"/>
                </a:solidFill>
                <a:latin typeface="+mn-lt"/>
              </a:rPr>
              <a:t>We’re going to watch a short video where young people who are doing teacher education courses give a tour of DCU’s Institute of Education (St Patrick’s Campus, Drumcondra, Dublin). </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en-IE" altLang="en-US" sz="1100" b="0" i="1" dirty="0">
                <a:solidFill>
                  <a:schemeClr val="tx1"/>
                </a:solidFill>
                <a:latin typeface="+mn-lt"/>
              </a:rPr>
              <a:t>As you watch, jot down anything that interests you or that would motivate you to attend DCU’s Institute of Education.</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dirty="0">
                <a:solidFill>
                  <a:schemeClr val="tx1"/>
                </a:solidFill>
                <a:latin typeface="+mn-lt"/>
              </a:rPr>
              <a:t>Play the video on the slide (3.53 mins) (see: </a:t>
            </a:r>
            <a:r>
              <a:rPr lang="en-GB" sz="1100" dirty="0">
                <a:hlinkClick r:id="rId3"/>
              </a:rPr>
              <a:t>DCU Institute of Education St Patricks Campus – Virtual Tour</a:t>
            </a:r>
            <a:r>
              <a:rPr lang="en-GB" sz="1100" dirty="0"/>
              <a:t>)</a:t>
            </a:r>
          </a:p>
          <a:p>
            <a:pPr marL="0" lvl="0" indent="0" algn="l" rtl="0">
              <a:spcBef>
                <a:spcPts val="0"/>
              </a:spcBef>
              <a:spcAft>
                <a:spcPts val="0"/>
              </a:spcAft>
              <a:buNone/>
            </a:pPr>
            <a:endParaRPr lang="en-GB"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dirty="0"/>
              <a:t>Depending on your class, you might like to play the video a second time. </a:t>
            </a:r>
          </a:p>
          <a:p>
            <a:pPr marL="0" lvl="0" indent="0" algn="l" rtl="0">
              <a:spcBef>
                <a:spcPts val="0"/>
              </a:spcBef>
              <a:spcAft>
                <a:spcPts val="0"/>
              </a:spcAft>
              <a:buNone/>
            </a:pPr>
            <a:endParaRPr lang="en-GB" sz="1100" dirty="0"/>
          </a:p>
          <a:p>
            <a:pPr marL="0" lvl="0" indent="0" algn="l" rtl="0">
              <a:spcBef>
                <a:spcPts val="0"/>
              </a:spcBef>
              <a:spcAft>
                <a:spcPts val="0"/>
              </a:spcAft>
              <a:buNone/>
            </a:pPr>
            <a:r>
              <a:rPr lang="en-GB" sz="1100" dirty="0"/>
              <a:t>Take feedback from a selection of students.</a:t>
            </a:r>
          </a:p>
          <a:p>
            <a:pPr marL="0" lvl="0" indent="0" algn="l" rtl="0">
              <a:spcBef>
                <a:spcPts val="0"/>
              </a:spcBef>
              <a:spcAft>
                <a:spcPts val="0"/>
              </a:spcAft>
              <a:buNone/>
            </a:pPr>
            <a:endParaRPr lang="en-GB" sz="1100" dirty="0"/>
          </a:p>
          <a:p>
            <a:pPr marL="0" lvl="0" indent="0" algn="l" rtl="0">
              <a:spcBef>
                <a:spcPts val="0"/>
              </a:spcBef>
              <a:spcAft>
                <a:spcPts val="0"/>
              </a:spcAft>
              <a:buNone/>
            </a:pPr>
            <a:r>
              <a:rPr lang="en-GB" sz="1100" i="1" dirty="0"/>
              <a:t>Now, take a minute to jot down anything that you would find challenging or difficult about going to university or to a college of further education. </a:t>
            </a:r>
            <a:r>
              <a:rPr lang="en-IE" altLang="en-US" sz="1100" b="0" dirty="0">
                <a:solidFill>
                  <a:schemeClr val="tx1"/>
                </a:solidFill>
                <a:latin typeface="+mn-lt"/>
              </a:rPr>
              <a:t>[</a:t>
            </a:r>
            <a:r>
              <a:rPr lang="en-IE" altLang="en-US" sz="1100" b="0" u="sng" dirty="0">
                <a:solidFill>
                  <a:schemeClr val="tx1"/>
                </a:solidFill>
                <a:latin typeface="+mn-lt"/>
              </a:rPr>
              <a:t>Possible</a:t>
            </a:r>
            <a:r>
              <a:rPr lang="en-IE" altLang="en-US" sz="1100" b="0" u="none" dirty="0">
                <a:solidFill>
                  <a:schemeClr val="tx1"/>
                </a:solidFill>
                <a:latin typeface="+mn-lt"/>
              </a:rPr>
              <a:t> </a:t>
            </a:r>
            <a:r>
              <a:rPr lang="en-IE" altLang="en-US" sz="1100" b="0" dirty="0">
                <a:solidFill>
                  <a:schemeClr val="tx1"/>
                </a:solidFill>
                <a:latin typeface="+mn-lt"/>
              </a:rPr>
              <a:t>answers: no one in my family has ever gone to university/college before (this could lead to a limit on </a:t>
            </a:r>
            <a:r>
              <a:rPr lang="en-GB" sz="1800" kern="100" dirty="0">
                <a:effectLst/>
                <a:latin typeface="Aptos" panose="020B0004020202020204" pitchFamily="34" charset="0"/>
                <a:ea typeface="Aptos" panose="020B0004020202020204" pitchFamily="34" charset="0"/>
                <a:cs typeface="Arial" panose="020B0604020202020204" pitchFamily="34" charset="0"/>
              </a:rPr>
              <a:t>family capacity to support the academic demands of the course), financial challenges mean that I would have to work part-time or full-time while studying (which could lead to difficulties meeting the academic demands of the course), lack of digital skills, lack of self-confidence about my academic abilities etc].</a:t>
            </a:r>
          </a:p>
          <a:p>
            <a:pPr marL="0" lvl="0" indent="0" algn="l" rtl="0">
              <a:spcBef>
                <a:spcPts val="0"/>
              </a:spcBef>
              <a:spcAft>
                <a:spcPts val="0"/>
              </a:spcAft>
              <a:buNone/>
            </a:pPr>
            <a:endParaRPr lang="en-IE" altLang="en-US" sz="1100" b="0" dirty="0">
              <a:solidFill>
                <a:schemeClr val="tx1"/>
              </a:solidFill>
              <a:latin typeface="+mn-lt"/>
            </a:endParaRPr>
          </a:p>
          <a:p>
            <a:pPr marL="0" lvl="0" indent="0" algn="l" rtl="0">
              <a:spcBef>
                <a:spcPts val="0"/>
              </a:spcBef>
              <a:spcAft>
                <a:spcPts val="0"/>
              </a:spcAft>
              <a:buNone/>
            </a:pPr>
            <a:r>
              <a:rPr lang="en-IE" altLang="en-US" sz="1100" b="0" dirty="0">
                <a:solidFill>
                  <a:schemeClr val="tx1"/>
                </a:solidFill>
                <a:latin typeface="+mn-lt"/>
              </a:rPr>
              <a:t>Take feedback from a selection of students.</a:t>
            </a:r>
          </a:p>
          <a:p>
            <a:pPr marL="0" lvl="0" indent="0" algn="l" rtl="0">
              <a:spcBef>
                <a:spcPts val="0"/>
              </a:spcBef>
              <a:spcAft>
                <a:spcPts val="0"/>
              </a:spcAft>
              <a:buNone/>
            </a:pPr>
            <a:endParaRPr lang="en-IE" altLang="en-US" sz="11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altLang="en-US" sz="1100" b="0" i="1" dirty="0">
                <a:solidFill>
                  <a:schemeClr val="tx1"/>
                </a:solidFill>
                <a:latin typeface="+mn-lt"/>
              </a:rPr>
              <a:t>Let’s watch the video again. This time, jot down any student supports that are mentioned in the video. </a:t>
            </a:r>
            <a:r>
              <a:rPr lang="en-IE" altLang="en-US" sz="1100" b="0" i="0" dirty="0">
                <a:solidFill>
                  <a:schemeClr val="tx1"/>
                </a:solidFill>
                <a:latin typeface="+mn-lt"/>
              </a:rPr>
              <a:t>[Answer: </a:t>
            </a:r>
            <a:r>
              <a:rPr lang="en-IE" altLang="en-US" sz="1100" b="0" i="0" dirty="0">
                <a:solidFill>
                  <a:schemeClr val="tx1"/>
                </a:solidFill>
                <a:latin typeface="+mn-lt"/>
                <a:hlinkClick r:id="rId4"/>
              </a:rPr>
              <a:t>student advice centre</a:t>
            </a:r>
            <a:r>
              <a:rPr lang="en-IE" altLang="en-US" sz="1100" b="0" i="0" dirty="0">
                <a:solidFill>
                  <a:schemeClr val="tx1"/>
                </a:solidFill>
                <a:latin typeface="+mn-lt"/>
              </a:rPr>
              <a:t>, </a:t>
            </a:r>
            <a:r>
              <a:rPr lang="en-IE" altLang="en-US" sz="1100" b="0" i="0" dirty="0">
                <a:solidFill>
                  <a:schemeClr val="tx1"/>
                </a:solidFill>
                <a:latin typeface="+mn-lt"/>
                <a:hlinkClick r:id="rId5"/>
              </a:rPr>
              <a:t>access office</a:t>
            </a:r>
            <a:r>
              <a:rPr lang="en-IE" altLang="en-US" sz="1100" b="0" i="0" dirty="0">
                <a:solidFill>
                  <a:schemeClr val="tx1"/>
                </a:solidFill>
                <a:latin typeface="+mn-lt"/>
              </a:rPr>
              <a:t>, </a:t>
            </a:r>
            <a:r>
              <a:rPr lang="en-IE" altLang="en-US" sz="1100" b="0" i="0" dirty="0">
                <a:solidFill>
                  <a:schemeClr val="tx1"/>
                </a:solidFill>
                <a:latin typeface="+mn-lt"/>
                <a:hlinkClick r:id="rId6"/>
              </a:rPr>
              <a:t>careers office</a:t>
            </a:r>
            <a:r>
              <a:rPr lang="en-IE" altLang="en-US" sz="1100" b="0" i="0" dirty="0">
                <a:solidFill>
                  <a:schemeClr val="tx1"/>
                </a:solidFill>
                <a:latin typeface="+mn-lt"/>
              </a:rPr>
              <a:t>, </a:t>
            </a:r>
            <a:r>
              <a:rPr lang="en-IE" altLang="en-US" sz="1100" b="0" i="0" dirty="0">
                <a:solidFill>
                  <a:schemeClr val="tx1"/>
                </a:solidFill>
                <a:latin typeface="+mn-lt"/>
                <a:hlinkClick r:id="rId7"/>
              </a:rPr>
              <a:t>disability and learning support</a:t>
            </a:r>
            <a:r>
              <a:rPr lang="en-IE" altLang="en-US" sz="1100" b="0" i="0" dirty="0">
                <a:solidFill>
                  <a:schemeClr val="tx1"/>
                </a:solidFill>
                <a:latin typeface="+mn-lt"/>
              </a:rPr>
              <a:t>, </a:t>
            </a:r>
            <a:r>
              <a:rPr lang="en-IE" altLang="en-US" sz="1100" b="0" i="0" dirty="0">
                <a:solidFill>
                  <a:schemeClr val="tx1"/>
                </a:solidFill>
                <a:latin typeface="+mn-lt"/>
                <a:hlinkClick r:id="rId8"/>
              </a:rPr>
              <a:t>counselling and personal development</a:t>
            </a:r>
            <a:r>
              <a:rPr lang="en-IE" altLang="en-US" sz="1100" b="0" i="0" dirty="0">
                <a:solidFill>
                  <a:schemeClr val="tx1"/>
                </a:solidFill>
                <a:latin typeface="+mn-lt"/>
              </a:rPr>
              <a:t>, </a:t>
            </a:r>
            <a:r>
              <a:rPr lang="en-IE" altLang="en-US" sz="1100" b="0" i="0" dirty="0">
                <a:solidFill>
                  <a:schemeClr val="tx1"/>
                </a:solidFill>
                <a:latin typeface="+mn-lt"/>
                <a:hlinkClick r:id="rId9"/>
              </a:rPr>
              <a:t>financial assistance service</a:t>
            </a:r>
            <a:r>
              <a:rPr lang="en-IE" altLang="en-US" sz="1100" b="0" i="0" dirty="0">
                <a:solidFill>
                  <a:schemeClr val="tx1"/>
                </a:solidFill>
                <a:latin typeface="+mn-lt"/>
              </a:rPr>
              <a:t>]</a:t>
            </a:r>
            <a:r>
              <a:rPr lang="en-IE" altLang="en-US" sz="1100" b="0" i="1" dirty="0">
                <a:solidFill>
                  <a:schemeClr val="tx1"/>
                </a:solidFill>
                <a:latin typeface="+mn-lt"/>
              </a:rPr>
              <a:t> </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en-IE" altLang="en-US" sz="1100" b="0" i="0" dirty="0">
                <a:solidFill>
                  <a:schemeClr val="tx1"/>
                </a:solidFill>
                <a:latin typeface="+mn-lt"/>
              </a:rPr>
              <a:t>Divide the class into pairs/small groups depending on access to devices.</a:t>
            </a:r>
          </a:p>
          <a:p>
            <a:pPr marL="0" lvl="0" indent="0" algn="l" rtl="0">
              <a:spcBef>
                <a:spcPts val="0"/>
              </a:spcBef>
              <a:spcAft>
                <a:spcPts val="0"/>
              </a:spcAft>
              <a:buNone/>
            </a:pPr>
            <a:endParaRPr lang="en-IE" altLang="en-US" sz="1100" b="0" i="1" dirty="0">
              <a:solidFill>
                <a:schemeClr val="tx1"/>
              </a:solidFill>
              <a:latin typeface="+mn-lt"/>
            </a:endParaRPr>
          </a:p>
          <a:p>
            <a:pPr marL="0" lvl="0" indent="0" algn="l" rtl="0">
              <a:spcBef>
                <a:spcPts val="0"/>
              </a:spcBef>
              <a:spcAft>
                <a:spcPts val="0"/>
              </a:spcAft>
              <a:buNone/>
            </a:pPr>
            <a:r>
              <a:rPr lang="en-IE" altLang="en-US" sz="1100" b="0" i="0" dirty="0">
                <a:solidFill>
                  <a:schemeClr val="tx1"/>
                </a:solidFill>
                <a:latin typeface="+mn-lt"/>
              </a:rPr>
              <a:t>Allocate one of the student supports mentioned in the video to each pair/group (see hyperlinks above).</a:t>
            </a:r>
          </a:p>
          <a:p>
            <a:pPr marL="0" lvl="0" indent="0" algn="l" rtl="0">
              <a:spcBef>
                <a:spcPts val="0"/>
              </a:spcBef>
              <a:spcAft>
                <a:spcPts val="0"/>
              </a:spcAft>
              <a:buNone/>
            </a:pPr>
            <a:endParaRPr lang="en-IE" altLang="en-US" sz="1100" b="0" i="0" dirty="0">
              <a:solidFill>
                <a:schemeClr val="tx1"/>
              </a:solidFill>
              <a:latin typeface="+mn-lt"/>
            </a:endParaRPr>
          </a:p>
          <a:p>
            <a:pPr marL="0" lvl="0" indent="0" algn="l" rtl="0">
              <a:spcBef>
                <a:spcPts val="0"/>
              </a:spcBef>
              <a:spcAft>
                <a:spcPts val="0"/>
              </a:spcAft>
              <a:buNone/>
            </a:pPr>
            <a:r>
              <a:rPr lang="en-IE" altLang="en-US" sz="1100" b="0" i="0" dirty="0">
                <a:solidFill>
                  <a:schemeClr val="tx1"/>
                </a:solidFill>
                <a:latin typeface="+mn-lt"/>
              </a:rPr>
              <a:t>As you read/watch/listen to the information available about your allocated student support, identify which challenge or difficulty this specific student support can help overcome. </a:t>
            </a:r>
          </a:p>
          <a:p>
            <a:pPr marL="0" lvl="0" indent="0" algn="l" rtl="0">
              <a:spcBef>
                <a:spcPts val="0"/>
              </a:spcBef>
              <a:spcAft>
                <a:spcPts val="0"/>
              </a:spcAft>
              <a:buNone/>
            </a:pPr>
            <a:endParaRPr lang="en-IE" altLang="en-US" sz="1100" b="0" i="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altLang="en-US" sz="1100" b="0" dirty="0">
                <a:solidFill>
                  <a:schemeClr val="tx1"/>
                </a:solidFill>
                <a:latin typeface="+mn-lt"/>
              </a:rPr>
              <a:t>Take feedback from a selection of pairs/groups.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altLang="en-US" sz="1100" b="0" dirty="0">
              <a:solidFill>
                <a:schemeClr val="tx1"/>
              </a:solidFill>
              <a:latin typeface="+mn-lt"/>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7096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altLang="en-US" sz="11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Ask for a volunteer to read Lena’s story (on the slide). </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Together with the student supports we have already looked at Lena mentions other supports which helped her to get her Arts degree. What are these? </a:t>
            </a:r>
            <a:r>
              <a:rPr lang="en-IE" sz="1100" i="0" dirty="0">
                <a:latin typeface="+mn-lt"/>
              </a:rPr>
              <a:t>[Answer: lecturers and small class groups].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University or college is the same as school in that the relationships that you have with people are so important in terms of supporting you to achieve.</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b="1"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Read the text on the slide aloud.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Depending on your class, you might wish to remind students of the various Pathways units/activities they have engaged with. The table on Slide 2 in each unit may be useful in this regard.</a:t>
            </a:r>
          </a:p>
          <a:p>
            <a:pPr marL="0" lvl="0" indent="0" algn="l" rtl="0">
              <a:spcBef>
                <a:spcPts val="0"/>
              </a:spcBef>
              <a:spcAft>
                <a:spcPts val="0"/>
              </a:spcAft>
              <a:buNone/>
            </a:pPr>
            <a:endParaRPr lang="en-IE" sz="1100" b="0" i="0" dirty="0">
              <a:solidFill>
                <a:srgbClr val="575757"/>
              </a:solidFill>
              <a:effectLst/>
              <a:latin typeface="+mn-lt"/>
            </a:endParaRPr>
          </a:p>
          <a:p>
            <a:pPr marL="0" lvl="0" indent="0" algn="l" rtl="0">
              <a:spcBef>
                <a:spcPts val="0"/>
              </a:spcBef>
              <a:spcAft>
                <a:spcPts val="0"/>
              </a:spcAft>
              <a:buNone/>
            </a:pPr>
            <a:r>
              <a:rPr lang="en-IE" sz="1100" b="0" i="0" dirty="0">
                <a:solidFill>
                  <a:srgbClr val="575757"/>
                </a:solidFill>
                <a:effectLst/>
                <a:latin typeface="+mn-lt"/>
              </a:rPr>
              <a:t>With the permission of students, their completed posters may be useful to show to the next class that you take through the Pathways units.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748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lvl="0" indent="0" algn="l" rtl="0">
              <a:spcBef>
                <a:spcPts val="0"/>
              </a:spcBef>
              <a:spcAft>
                <a:spcPts val="0"/>
              </a:spcAft>
              <a:buNone/>
            </a:pPr>
            <a:endParaRPr lang="en-IE" sz="110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Read each learning intention aloud.</a:t>
            </a: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Ask students to give you a thumbs up if they feel they have achieved the learning intention, a thumbs down if they still need some support and a fist if they are unsure.</a:t>
            </a:r>
          </a:p>
          <a:p>
            <a:pPr marL="0" lvl="0" indent="0" algn="l" rtl="0">
              <a:spcBef>
                <a:spcPts val="0"/>
              </a:spcBef>
              <a:spcAft>
                <a:spcPts val="0"/>
              </a:spcAft>
              <a:buNone/>
            </a:pPr>
            <a:endParaRPr sz="1100" dirty="0">
              <a:solidFill>
                <a:schemeClr val="tx1"/>
              </a:solidFill>
              <a:latin typeface="+mn-lt"/>
            </a:endParaRPr>
          </a:p>
        </p:txBody>
      </p:sp>
      <p:sp>
        <p:nvSpPr>
          <p:cNvPr id="440" name="Google Shape;4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65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0" dirty="0">
              <a:solidFill>
                <a:schemeClr val="tx1"/>
              </a:solidFill>
              <a:latin typeface="+mn-lt"/>
            </a:endParaRPr>
          </a:p>
          <a:p>
            <a:pPr marL="0" lvl="0" indent="0" algn="l" rtl="0">
              <a:spcBef>
                <a:spcPts val="0"/>
              </a:spcBef>
              <a:spcAft>
                <a:spcPts val="0"/>
              </a:spcAft>
              <a:buNone/>
            </a:pPr>
            <a:endParaRPr lang="en-IE" sz="1100" b="0" dirty="0">
              <a:solidFill>
                <a:schemeClr val="tx1"/>
              </a:solidFill>
              <a:latin typeface="+mn-lt"/>
            </a:endParaRPr>
          </a:p>
          <a:p>
            <a:pPr marL="0" lvl="0" indent="0" algn="l" rtl="0">
              <a:spcBef>
                <a:spcPts val="0"/>
              </a:spcBef>
              <a:spcAft>
                <a:spcPts val="0"/>
              </a:spcAft>
              <a:buNone/>
            </a:pPr>
            <a:r>
              <a:rPr lang="en-IE" sz="1100" b="0" dirty="0">
                <a:solidFill>
                  <a:schemeClr val="tx1"/>
                </a:solidFill>
                <a:latin typeface="+mn-lt"/>
              </a:rPr>
              <a:t>The extension activity suggested on this slide is linked to Activity 2 (Slides 7-8), Activity 3 (Slides 9-10) and Activity 4 (Slide 11).</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IE" sz="1100" i="1" dirty="0">
              <a:latin typeface="+mn-lt"/>
            </a:endParaRPr>
          </a:p>
          <a:p>
            <a:pPr marL="0" lvl="0" indent="0" algn="l" rtl="0">
              <a:spcBef>
                <a:spcPts val="0"/>
              </a:spcBef>
              <a:spcAft>
                <a:spcPts val="0"/>
              </a:spcAft>
              <a:buNone/>
            </a:pPr>
            <a:endParaRPr lang="en-IE" sz="1100" b="0" dirty="0">
              <a:solidFill>
                <a:schemeClr val="tx1"/>
              </a:solidFill>
              <a:latin typeface="+mn-lt"/>
            </a:endParaRPr>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8953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6" name="Google Shape;4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21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11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When a group of six-year-olds were asked what they thought teachers do all summer, these were the answers they gave.</a:t>
            </a:r>
          </a:p>
          <a:p>
            <a:pPr marL="0" lvl="0" indent="0" algn="l" rtl="0">
              <a:spcBef>
                <a:spcPts val="0"/>
              </a:spcBef>
              <a:spcAft>
                <a:spcPts val="0"/>
              </a:spcAft>
              <a:buNone/>
            </a:pPr>
            <a:endParaRPr lang="en-IE" sz="1100" i="1" dirty="0">
              <a:latin typeface="+mn-lt"/>
            </a:endParaRPr>
          </a:p>
          <a:p>
            <a:pPr marL="0" lvl="0" indent="0" algn="l" rtl="0">
              <a:spcBef>
                <a:spcPts val="0"/>
              </a:spcBef>
              <a:spcAft>
                <a:spcPts val="0"/>
              </a:spcAft>
              <a:buNone/>
            </a:pPr>
            <a:r>
              <a:rPr lang="en-IE" sz="1100" i="0" dirty="0">
                <a:latin typeface="+mn-lt"/>
              </a:rPr>
              <a:t>Divide the class into pairs.</a:t>
            </a:r>
          </a:p>
          <a:p>
            <a:pPr marL="0" lvl="0" indent="0" algn="l" rtl="0">
              <a:spcBef>
                <a:spcPts val="0"/>
              </a:spcBef>
              <a:spcAft>
                <a:spcPts val="0"/>
              </a:spcAft>
              <a:buNone/>
            </a:pPr>
            <a:endParaRPr lang="en-IE" sz="1100" i="0" dirty="0">
              <a:latin typeface="+mn-lt"/>
            </a:endParaRPr>
          </a:p>
          <a:p>
            <a:pPr marL="0" lvl="0" indent="0" algn="l" rtl="0">
              <a:spcBef>
                <a:spcPts val="0"/>
              </a:spcBef>
              <a:spcAft>
                <a:spcPts val="0"/>
              </a:spcAft>
              <a:buNone/>
            </a:pPr>
            <a:r>
              <a:rPr lang="en-IE" sz="1100" i="1" dirty="0">
                <a:latin typeface="+mn-lt"/>
              </a:rPr>
              <a:t>With your partner:</a:t>
            </a:r>
          </a:p>
          <a:p>
            <a:pPr marL="171450" lvl="0" indent="-171450" algn="l" rtl="0">
              <a:spcBef>
                <a:spcPts val="0"/>
              </a:spcBef>
              <a:spcAft>
                <a:spcPts val="0"/>
              </a:spcAft>
              <a:buFont typeface="Arial" panose="020B0604020202020204" pitchFamily="34" charset="0"/>
              <a:buChar char="•"/>
            </a:pPr>
            <a:r>
              <a:rPr lang="en-IE" sz="1100" i="1" dirty="0">
                <a:latin typeface="+mn-lt"/>
              </a:rPr>
              <a:t>discuss what you think teachers do all summer. </a:t>
            </a:r>
          </a:p>
          <a:p>
            <a:pPr marL="171450" lvl="0" indent="-171450" algn="l" rtl="0">
              <a:spcBef>
                <a:spcPts val="0"/>
              </a:spcBef>
              <a:spcAft>
                <a:spcPts val="0"/>
              </a:spcAft>
              <a:buFont typeface="Arial" panose="020B0604020202020204" pitchFamily="34" charset="0"/>
              <a:buChar char="•"/>
            </a:pPr>
            <a:r>
              <a:rPr lang="en-IE" sz="1100" i="1" dirty="0">
                <a:latin typeface="+mn-lt"/>
              </a:rPr>
              <a:t>come up with one (appropriate) question that you would like teachers to answer. </a:t>
            </a:r>
          </a:p>
          <a:p>
            <a:pPr marL="171450" lvl="0" indent="-171450" algn="l" rtl="0">
              <a:spcBef>
                <a:spcPts val="0"/>
              </a:spcBef>
              <a:spcAft>
                <a:spcPts val="0"/>
              </a:spcAft>
              <a:buFont typeface="Arial" panose="020B0604020202020204" pitchFamily="34" charset="0"/>
              <a:buChar char="•"/>
            </a:pPr>
            <a:endParaRPr lang="en-IE" sz="1100" i="1" dirty="0">
              <a:latin typeface="+mn-lt"/>
            </a:endParaRPr>
          </a:p>
          <a:p>
            <a:pPr marL="0" lvl="0" indent="0" algn="l" rtl="0">
              <a:spcBef>
                <a:spcPts val="0"/>
              </a:spcBef>
              <a:spcAft>
                <a:spcPts val="0"/>
              </a:spcAft>
              <a:buFont typeface="Arial" panose="020B0604020202020204" pitchFamily="34" charset="0"/>
              <a:buNone/>
            </a:pPr>
            <a:r>
              <a:rPr lang="en-IE" sz="1100" i="0" dirty="0">
                <a:latin typeface="+mn-lt"/>
              </a:rPr>
              <a:t>Take feedback from a selection of pairs. </a:t>
            </a:r>
          </a:p>
          <a:p>
            <a:pPr marL="0" lvl="0" indent="0" algn="l" rtl="0">
              <a:spcBef>
                <a:spcPts val="0"/>
              </a:spcBef>
              <a:spcAft>
                <a:spcPts val="0"/>
              </a:spcAft>
              <a:buFont typeface="Arial" panose="020B0604020202020204" pitchFamily="34" charset="0"/>
              <a:buNone/>
            </a:pPr>
            <a:endParaRPr lang="en-IE" sz="1100" i="0" dirty="0">
              <a:latin typeface="+mn-lt"/>
            </a:endParaRPr>
          </a:p>
          <a:p>
            <a:pPr marL="0" lvl="0" indent="0" algn="l" rtl="0">
              <a:spcBef>
                <a:spcPts val="0"/>
              </a:spcBef>
              <a:spcAft>
                <a:spcPts val="0"/>
              </a:spcAft>
              <a:buFont typeface="Arial" panose="020B0604020202020204" pitchFamily="34" charset="0"/>
              <a:buNone/>
            </a:pPr>
            <a:r>
              <a:rPr lang="en-IE" sz="1100" i="0" dirty="0">
                <a:latin typeface="+mn-lt"/>
              </a:rPr>
              <a:t>Note any questions for teachers that you would be happy to answer. Add these to the questions on Slide 6 (in normal mode). </a:t>
            </a:r>
          </a:p>
          <a:p>
            <a:pPr marL="0" lvl="0" indent="0" algn="l" rtl="0">
              <a:spcBef>
                <a:spcPts val="0"/>
              </a:spcBef>
              <a:spcAft>
                <a:spcPts val="0"/>
              </a:spcAft>
              <a:buFont typeface="Arial" panose="020B0604020202020204" pitchFamily="34" charset="0"/>
              <a:buNone/>
            </a:pPr>
            <a:endParaRPr lang="en-IE" sz="110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IE" sz="1100" b="1" i="0" dirty="0">
                <a:latin typeface="+mn-lt"/>
              </a:rPr>
              <a:t>NB</a:t>
            </a:r>
            <a:r>
              <a:rPr lang="en-IE" sz="1100" b="0" i="0" dirty="0">
                <a:latin typeface="+mn-lt"/>
              </a:rPr>
              <a:t>: Students should stay in the same pairs for the next slide.</a:t>
            </a:r>
          </a:p>
          <a:p>
            <a:pPr marL="0" lvl="0" indent="0" algn="l" rtl="0">
              <a:spcBef>
                <a:spcPts val="0"/>
              </a:spcBef>
              <a:spcAft>
                <a:spcPts val="0"/>
              </a:spcAft>
              <a:buFont typeface="Arial" panose="020B0604020202020204" pitchFamily="34" charset="0"/>
              <a:buNone/>
            </a:pPr>
            <a:endParaRPr lang="en-IE" sz="1100" i="0" dirty="0">
              <a:latin typeface="+mn-lt"/>
            </a:endParaRPr>
          </a:p>
        </p:txBody>
      </p:sp>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71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IE" sz="1100" b="1" dirty="0">
                <a:latin typeface="+mn-lt"/>
              </a:rPr>
              <a:t>Teacher notes</a:t>
            </a:r>
          </a:p>
          <a:p>
            <a:pPr marL="0" lvl="0" indent="0" algn="l" rtl="0">
              <a:spcBef>
                <a:spcPts val="0"/>
              </a:spcBef>
              <a:spcAft>
                <a:spcPts val="0"/>
              </a:spcAft>
              <a:buNone/>
            </a:pPr>
            <a:endParaRPr lang="en-IE" sz="1100" b="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dirty="0">
                <a:latin typeface="Arial"/>
                <a:ea typeface="Arial"/>
                <a:cs typeface="Arial"/>
                <a:sym typeface="Arial"/>
              </a:rPr>
              <a:t>Ask each pair to join with another.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1" i="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dirty="0">
                <a:latin typeface="Arial"/>
                <a:ea typeface="Arial"/>
                <a:cs typeface="Arial"/>
                <a:sym typeface="Arial"/>
              </a:rPr>
              <a:t>Sit in a chair in a central position in the classroom.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1" i="0"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dirty="0">
                <a:latin typeface="Arial"/>
                <a:ea typeface="Arial"/>
                <a:cs typeface="Arial"/>
                <a:sym typeface="Arial"/>
              </a:rPr>
              <a:t>We’re going to do a type of hot seat activity, where you get to ask me some questions, like those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dirty="0">
                <a:latin typeface="Arial"/>
                <a:ea typeface="Arial"/>
                <a:cs typeface="Arial"/>
                <a:sym typeface="Arial"/>
              </a:rPr>
              <a:t>First, there are a few rules: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GB" sz="1100" b="0" i="1" dirty="0">
                <a:latin typeface="Arial"/>
                <a:ea typeface="Arial"/>
                <a:cs typeface="Arial"/>
                <a:sym typeface="Arial"/>
              </a:rPr>
              <a:t>only one question is allowed from each group (if you can’t think of anything, use one of the questions on the slide).</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GB" sz="1100" b="0" i="1" dirty="0">
                <a:latin typeface="Arial"/>
                <a:ea typeface="Arial"/>
                <a:cs typeface="Arial"/>
                <a:sym typeface="Arial"/>
              </a:rPr>
              <a:t>questions must be focused on my role as a teacher or my journey to becoming a teacher.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arenBoth"/>
              <a:tabLst/>
              <a:defRPr/>
            </a:pPr>
            <a:r>
              <a:rPr lang="en-GB" sz="1100" b="0" i="1" dirty="0">
                <a:latin typeface="Arial"/>
                <a:ea typeface="Arial"/>
                <a:cs typeface="Arial"/>
                <a:sym typeface="Arial"/>
              </a:rPr>
              <a:t>Very importantly - questions must be appropriate/respectful (this doesn’t mean that they can’t be funny). I reserve the right to refuse to answer any question if it doesn’t fit these criteria. The activity will end if too many questions are inappropriate/disrespectful.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a:t>
            </a:r>
            <a:r>
              <a:rPr lang="en-IE" sz="1100" b="0" i="0" dirty="0">
                <a:latin typeface="+mn-lt"/>
              </a:rPr>
              <a:t>: Students should stay in the same groups for the next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0550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Ask for a volunteer to read Aideen’s story (on the slide).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1" dirty="0">
                <a:latin typeface="+mn-lt"/>
              </a:rPr>
              <a:t>In your group, discuss the following:</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How can you tell if there is a good relationships between students and teachers?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Who has a role in making sure that there are good relationships between teachers and students? What can teachers do? What can students do? What about school management, or parents/guardians?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i="1" dirty="0">
                <a:latin typeface="+mn-lt"/>
              </a:rPr>
              <a:t>Why are good relationships between teachers and students important?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i="0" dirty="0">
                <a:latin typeface="+mn-lt"/>
              </a:rPr>
              <a:t>Take feedback from a selection of groups.</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56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sz="1100" b="1" dirty="0">
                <a:solidFill>
                  <a:schemeClr val="tx1"/>
                </a:solidFill>
                <a:latin typeface="+mn-lt"/>
              </a:rPr>
              <a:t>Teacher notes</a:t>
            </a:r>
            <a:endParaRPr lang="en-IE" sz="1100" b="1" i="0" dirty="0">
              <a:solidFill>
                <a:schemeClr val="tx1"/>
              </a:solidFill>
              <a:effectLst/>
              <a:latin typeface="+mn-lt"/>
            </a:endParaRPr>
          </a:p>
          <a:p>
            <a:pPr marL="0" lvl="0" indent="0" algn="l" rtl="0">
              <a:spcBef>
                <a:spcPts val="0"/>
              </a:spcBef>
              <a:spcAft>
                <a:spcPts val="0"/>
              </a:spcAft>
              <a:buNone/>
            </a:pPr>
            <a:endParaRPr lang="en-IE" sz="1100" b="1" i="0" dirty="0">
              <a:solidFill>
                <a:schemeClr val="tx1"/>
              </a:solidFill>
              <a:effectLst/>
              <a:highlight>
                <a:srgbClr val="FFFFFF"/>
              </a:highlight>
              <a:latin typeface="+mn-lt"/>
            </a:endParaRPr>
          </a:p>
          <a:p>
            <a:pPr marL="0" lvl="0" indent="0" algn="l" rtl="0">
              <a:spcBef>
                <a:spcPts val="0"/>
              </a:spcBef>
              <a:spcAft>
                <a:spcPts val="0"/>
              </a:spcAft>
              <a:buNone/>
            </a:pPr>
            <a:r>
              <a:rPr lang="en-IE" sz="1100" b="0" i="0" dirty="0">
                <a:solidFill>
                  <a:schemeClr val="tx1"/>
                </a:solidFill>
                <a:effectLst/>
                <a:highlight>
                  <a:srgbClr val="FFFFFF"/>
                </a:highlight>
                <a:latin typeface="+mn-lt"/>
              </a:rPr>
              <a:t>Ask for a volunteer to read Nasir’s story (on the slide).</a:t>
            </a:r>
          </a:p>
          <a:p>
            <a:pPr marL="0" lvl="0" indent="0" algn="l" rtl="0">
              <a:spcBef>
                <a:spcPts val="0"/>
              </a:spcBef>
              <a:spcAft>
                <a:spcPts val="0"/>
              </a:spcAft>
              <a:buNone/>
            </a:pPr>
            <a:endParaRPr lang="en-IE" sz="1100" b="0" i="0" dirty="0">
              <a:solidFill>
                <a:schemeClr val="tx1"/>
              </a:solidFill>
              <a:effectLst/>
              <a:highlight>
                <a:srgbClr val="FFFFFF"/>
              </a:highlight>
              <a:latin typeface="+mn-lt"/>
            </a:endParaRPr>
          </a:p>
          <a:p>
            <a:pPr marL="0" lvl="0" indent="0" algn="l" rtl="0">
              <a:spcBef>
                <a:spcPts val="0"/>
              </a:spcBef>
              <a:spcAft>
                <a:spcPts val="0"/>
              </a:spcAft>
              <a:buNone/>
            </a:pPr>
            <a:r>
              <a:rPr lang="en-IE" sz="1100" b="0" i="0" dirty="0">
                <a:solidFill>
                  <a:schemeClr val="tx1"/>
                </a:solidFill>
                <a:effectLst/>
                <a:highlight>
                  <a:srgbClr val="FFFFFF"/>
                </a:highlight>
                <a:latin typeface="+mn-lt"/>
              </a:rPr>
              <a:t>Facilitate a whole class discussion, based on the following prompt questions:</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effectLst/>
                <a:highlight>
                  <a:srgbClr val="FFFFFF"/>
                </a:highlight>
                <a:latin typeface="+mn-lt"/>
              </a:rPr>
              <a:t>What, if anything, do you know about Transition Year? </a:t>
            </a:r>
          </a:p>
          <a:p>
            <a:pPr marL="171450" lvl="0" indent="-171450" algn="l" rtl="0">
              <a:spcBef>
                <a:spcPts val="0"/>
              </a:spcBef>
              <a:spcAft>
                <a:spcPts val="0"/>
              </a:spcAft>
              <a:buFont typeface="Arial" panose="020B0604020202020204" pitchFamily="34" charset="0"/>
              <a:buChar char="•"/>
            </a:pPr>
            <a:r>
              <a:rPr lang="en-IE" sz="1100" b="0" i="1" dirty="0">
                <a:solidFill>
                  <a:schemeClr val="tx1"/>
                </a:solidFill>
                <a:effectLst/>
                <a:highlight>
                  <a:srgbClr val="FFFFFF"/>
                </a:highlight>
                <a:latin typeface="+mn-lt"/>
              </a:rPr>
              <a:t>Why do you think it is called ‘Transition Year’?</a:t>
            </a:r>
          </a:p>
          <a:p>
            <a:pPr marL="171450" lvl="0" indent="-171450" algn="l" rtl="0">
              <a:spcBef>
                <a:spcPts val="0"/>
              </a:spcBef>
              <a:spcAft>
                <a:spcPts val="0"/>
              </a:spcAft>
              <a:buFont typeface="Arial" panose="020B0604020202020204" pitchFamily="34" charset="0"/>
              <a:buChar char="•"/>
            </a:pPr>
            <a:r>
              <a:rPr lang="en-GB" sz="1600" b="0" i="1" dirty="0">
                <a:solidFill>
                  <a:srgbClr val="222222"/>
                </a:solidFill>
                <a:effectLst/>
                <a:highlight>
                  <a:srgbClr val="FFFFFF"/>
                </a:highlight>
                <a:latin typeface="Inter"/>
              </a:rPr>
              <a:t>What are the pros and cons of doing Transition Year?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600" b="0" i="1" dirty="0">
              <a:solidFill>
                <a:srgbClr val="222222"/>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600" b="0" i="1" dirty="0">
                <a:solidFill>
                  <a:srgbClr val="222222"/>
                </a:solidFill>
                <a:effectLst/>
                <a:highlight>
                  <a:srgbClr val="FFFFFF"/>
                </a:highlight>
                <a:latin typeface="Inter"/>
              </a:rPr>
              <a:t>Transition Year (TY) is a one-year stand-alone (usually optional) programme that forms the first year of a three-year senior cycle in many schools. It is designed to act as a bridge between the junior and senior cycle. Each school designs its own TY programme, within set guidelines, to suit the needs and interests of its students and the local context. TY offers students an opportunity to mature and develop. It gives you time to think about what you would like to concentrate on in 5</a:t>
            </a:r>
            <a:r>
              <a:rPr lang="en-GB" sz="1600" b="0" i="1" baseline="30000" dirty="0">
                <a:solidFill>
                  <a:srgbClr val="222222"/>
                </a:solidFill>
                <a:effectLst/>
                <a:highlight>
                  <a:srgbClr val="FFFFFF"/>
                </a:highlight>
                <a:latin typeface="Inter"/>
              </a:rPr>
              <a:t>th</a:t>
            </a:r>
            <a:r>
              <a:rPr lang="en-GB" sz="1600" b="0" i="1" dirty="0">
                <a:solidFill>
                  <a:srgbClr val="222222"/>
                </a:solidFill>
                <a:effectLst/>
                <a:highlight>
                  <a:srgbClr val="FFFFFF"/>
                </a:highlight>
                <a:latin typeface="Inter"/>
              </a:rPr>
              <a:t> and 6</a:t>
            </a:r>
            <a:r>
              <a:rPr lang="en-GB" sz="1600" b="0" i="1" baseline="30000" dirty="0">
                <a:solidFill>
                  <a:srgbClr val="222222"/>
                </a:solidFill>
                <a:effectLst/>
                <a:highlight>
                  <a:srgbClr val="FFFFFF"/>
                </a:highlight>
                <a:latin typeface="Inter"/>
              </a:rPr>
              <a:t>th</a:t>
            </a:r>
            <a:r>
              <a:rPr lang="en-GB" sz="1600" b="0" i="1" dirty="0">
                <a:solidFill>
                  <a:srgbClr val="222222"/>
                </a:solidFill>
                <a:effectLst/>
                <a:highlight>
                  <a:srgbClr val="FFFFFF"/>
                </a:highlight>
                <a:latin typeface="Inter"/>
              </a:rPr>
              <a:t> year. It also provides an opportunity to think about the value of learning in preparing you for the adult world of work, apprenticeships, further and/or higher education. TY is a great opportunity to further build your relationships with peers and with teachers. These relationships can then help to keep you going through 5</a:t>
            </a:r>
            <a:r>
              <a:rPr lang="en-GB" sz="1600" b="0" i="1" baseline="30000" dirty="0">
                <a:solidFill>
                  <a:srgbClr val="222222"/>
                </a:solidFill>
                <a:effectLst/>
                <a:highlight>
                  <a:srgbClr val="FFFFFF"/>
                </a:highlight>
                <a:latin typeface="Inter"/>
              </a:rPr>
              <a:t>th</a:t>
            </a:r>
            <a:r>
              <a:rPr lang="en-GB" sz="1600" b="0" i="1" dirty="0">
                <a:solidFill>
                  <a:srgbClr val="222222"/>
                </a:solidFill>
                <a:effectLst/>
                <a:highlight>
                  <a:srgbClr val="FFFFFF"/>
                </a:highlight>
                <a:latin typeface="Inter"/>
              </a:rPr>
              <a:t> and 6</a:t>
            </a:r>
            <a:r>
              <a:rPr lang="en-GB" sz="1600" b="0" i="1" baseline="30000" dirty="0">
                <a:solidFill>
                  <a:srgbClr val="222222"/>
                </a:solidFill>
                <a:effectLst/>
                <a:highlight>
                  <a:srgbClr val="FFFFFF"/>
                </a:highlight>
                <a:latin typeface="Inter"/>
              </a:rPr>
              <a:t>th</a:t>
            </a:r>
            <a:r>
              <a:rPr lang="en-GB" sz="1600" b="0" i="1" dirty="0">
                <a:solidFill>
                  <a:srgbClr val="222222"/>
                </a:solidFill>
                <a:effectLst/>
                <a:highlight>
                  <a:srgbClr val="FFFFFF"/>
                </a:highlight>
                <a:latin typeface="Inter"/>
              </a:rPr>
              <a:t> years.</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0610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1" dirty="0">
                <a:latin typeface="+mn-lt"/>
              </a:rPr>
              <a:t>There are three Leaving Certificate programmes: Leaving Certificate (Established) (on the slide), Leaving Certificate Vocational Programme (LCVP) and Leaving Certificate Applied (LCA).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solidFill>
                <a:srgbClr val="334155"/>
              </a:solidFill>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200" b="0" i="1" dirty="0">
                <a:solidFill>
                  <a:srgbClr val="334155"/>
                </a:solidFill>
                <a:effectLst/>
                <a:highlight>
                  <a:srgbClr val="FFFFFF"/>
                </a:highlight>
                <a:latin typeface="+mn-lt"/>
              </a:rPr>
              <a:t>Has anyone ever heard of these programmes before? What do you know about them?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200" b="0" i="1" dirty="0">
              <a:solidFill>
                <a:srgbClr val="334155"/>
              </a:solidFill>
              <a:effectLst/>
              <a:highlight>
                <a:srgbClr val="FFFFFF"/>
              </a:highlight>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1" dirty="0">
                <a:solidFill>
                  <a:srgbClr val="334155"/>
                </a:solidFill>
                <a:effectLst/>
                <a:highlight>
                  <a:srgbClr val="FFFFFF"/>
                </a:highlight>
                <a:latin typeface="lato" panose="020F0502020204030203" pitchFamily="34" charset="0"/>
              </a:rPr>
              <a:t>The Leaving Certificate Established is the programme that most post-primary students follow. For this reason, I’m going to spend some time explaining this programme, but I’ll also give an overview of the other programmes.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1" dirty="0">
                <a:solidFill>
                  <a:srgbClr val="334155"/>
                </a:solidFill>
                <a:effectLst/>
                <a:highlight>
                  <a:srgbClr val="FFFFFF"/>
                </a:highlight>
                <a:latin typeface="lato" panose="020F0502020204030203" pitchFamily="34" charset="0"/>
              </a:rPr>
              <a:t>Take notes while I explain the different programmes and don’t be afraid to ask questions.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u="sng" dirty="0">
                <a:solidFill>
                  <a:srgbClr val="334155"/>
                </a:solidFill>
                <a:effectLst/>
                <a:highlight>
                  <a:srgbClr val="FFFFFF"/>
                </a:highlight>
                <a:latin typeface="lato" panose="020F0502020204030203" pitchFamily="34" charset="0"/>
              </a:rPr>
              <a:t>Leaving Certificate Established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1" dirty="0">
                <a:solidFill>
                  <a:srgbClr val="334155"/>
                </a:solidFill>
                <a:effectLst/>
                <a:highlight>
                  <a:srgbClr val="FFFFFF"/>
                </a:highlight>
                <a:latin typeface="lato" panose="020F0502020204030203" pitchFamily="34" charset="0"/>
              </a:rPr>
              <a:t>Students usually study Leaving Certificate 7 subjects: 3 core subjects of Irish (unless you are exempt), English and Maths, and 4 other subjects. At present, when calculating CAO points for entry to different courses, it is your best 6 from one set of Leaving Certificate results that can be counted. You should always try to study subjects at the highest level you are able for because this allows the possibility of getting the most CAO points.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1"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b="0" i="0" u="sng" dirty="0">
                <a:solidFill>
                  <a:srgbClr val="222222"/>
                </a:solidFill>
                <a:effectLst/>
                <a:highlight>
                  <a:srgbClr val="FFFFFF"/>
                </a:highlight>
                <a:latin typeface="Inter"/>
              </a:rPr>
              <a:t>Leaving Certificate Vocational Programme </a:t>
            </a:r>
            <a:endParaRPr lang="en-GB" b="0" i="0" u="sng" dirty="0">
              <a:solidFill>
                <a:srgbClr val="334155"/>
              </a:solidFill>
              <a:effectLst/>
              <a:highlight>
                <a:srgbClr val="FFFFFF"/>
              </a:highligh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b="0" i="1" dirty="0">
                <a:solidFill>
                  <a:srgbClr val="222222"/>
                </a:solidFill>
                <a:effectLst/>
                <a:highlight>
                  <a:srgbClr val="FFFFFF"/>
                </a:highlight>
                <a:latin typeface="Inter"/>
              </a:rPr>
              <a:t>The </a:t>
            </a:r>
            <a:r>
              <a:rPr lang="en-GB" b="0" i="1" u="none" dirty="0">
                <a:solidFill>
                  <a:srgbClr val="222222"/>
                </a:solidFill>
                <a:effectLst/>
                <a:highlight>
                  <a:srgbClr val="FFFFFF"/>
                </a:highlight>
                <a:latin typeface="Inter"/>
              </a:rPr>
              <a:t>Leaving Certificate Vocational Programme </a:t>
            </a:r>
            <a:r>
              <a:rPr lang="en-GB" b="0" i="1" dirty="0">
                <a:solidFill>
                  <a:srgbClr val="222222"/>
                </a:solidFill>
                <a:effectLst/>
                <a:highlight>
                  <a:srgbClr val="FFFFFF"/>
                </a:highlight>
                <a:latin typeface="Inter"/>
              </a:rPr>
              <a:t>(LCVP) is a 2-year programme where students study </a:t>
            </a:r>
            <a:r>
              <a:rPr lang="en-GB" b="0" i="1" dirty="0">
                <a:solidFill>
                  <a:srgbClr val="374151"/>
                </a:solidFill>
                <a:effectLst/>
                <a:highlight>
                  <a:srgbClr val="FFFFFF"/>
                </a:highlight>
                <a:latin typeface="Lato" panose="020F0502020204030203" pitchFamily="34" charset="0"/>
              </a:rPr>
              <a:t>at least 5 subjects - English, Irish, plus two subjects from specified vocational subject groupings, and a Modern European language (other than Irish or English). Students also take three Link Modules on Enterprise Education, Preparation for Work and Work Experience. For assessment, students complete a portfolio that accounts for 60% of their overall grade. The terminal exam, which takes place in May of the 6th year, makes up the remaining 40%. The LCVP </a:t>
            </a:r>
            <a:r>
              <a:rPr lang="en-GB" b="0" i="1" dirty="0">
                <a:solidFill>
                  <a:srgbClr val="222222"/>
                </a:solidFill>
                <a:effectLst/>
                <a:highlight>
                  <a:srgbClr val="FFFFFF"/>
                </a:highlight>
                <a:latin typeface="Inter"/>
              </a:rPr>
              <a:t>certificate is awarded at three levels: Pass; Merit; and Distinction.</a:t>
            </a:r>
            <a:r>
              <a:rPr lang="en-GB" b="0" i="1" dirty="0">
                <a:solidFill>
                  <a:srgbClr val="374151"/>
                </a:solidFill>
                <a:effectLst/>
                <a:highlight>
                  <a:srgbClr val="FFFFFF"/>
                </a:highlight>
                <a:latin typeface="Lato" panose="020F0502020204030203" pitchFamily="34" charset="0"/>
              </a:rPr>
              <a:t> CAO points are awarded for these grades. </a:t>
            </a:r>
            <a:r>
              <a:rPr lang="en-GB" b="0" i="1" dirty="0">
                <a:solidFill>
                  <a:srgbClr val="334155"/>
                </a:solidFill>
                <a:effectLst/>
                <a:highlight>
                  <a:srgbClr val="FFFFFF"/>
                </a:highlight>
                <a:latin typeface="lato" panose="020F0502020204030203"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GB" b="0" i="1" dirty="0">
              <a:solidFill>
                <a:srgbClr val="222222"/>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b="0" i="0" u="sng" dirty="0">
                <a:solidFill>
                  <a:srgbClr val="222222"/>
                </a:solidFill>
                <a:effectLst/>
                <a:highlight>
                  <a:srgbClr val="FFFFFF"/>
                </a:highlight>
                <a:latin typeface="Inter"/>
              </a:rPr>
              <a:t>Leaving Certificate Applied</a:t>
            </a:r>
            <a:r>
              <a:rPr lang="en-GB" b="0" i="0" dirty="0">
                <a:solidFill>
                  <a:srgbClr val="222222"/>
                </a:solidFill>
                <a:effectLst/>
                <a:highlight>
                  <a:srgbClr val="FFFFFF"/>
                </a:highlight>
                <a:latin typeface="Inter"/>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b="0" i="1" u="none" dirty="0">
                <a:solidFill>
                  <a:srgbClr val="222222"/>
                </a:solidFill>
                <a:effectLst/>
                <a:highlight>
                  <a:srgbClr val="FFFFFF"/>
                </a:highlight>
                <a:latin typeface="Inter"/>
              </a:rPr>
              <a:t>Leaving Certificate Applied</a:t>
            </a:r>
            <a:r>
              <a:rPr lang="en-GB" b="0" i="1" dirty="0">
                <a:solidFill>
                  <a:srgbClr val="222222"/>
                </a:solidFill>
                <a:effectLst/>
                <a:highlight>
                  <a:srgbClr val="FFFFFF"/>
                </a:highlight>
                <a:latin typeface="Inter"/>
              </a:rPr>
              <a:t> (LCA) is a 2-year Leaving Certificate programme aimed at preparing students for adult and working life. LCA consists of four half-year blocks, or sessions. Achievement is credited in each session. Modules are offered in three main areas: Vocational Preparation; General Education; and Vocational Education. </a:t>
            </a:r>
            <a:r>
              <a:rPr lang="en-GB" b="0" i="1" dirty="0">
                <a:solidFill>
                  <a:srgbClr val="374151"/>
                </a:solidFill>
                <a:effectLst/>
                <a:highlight>
                  <a:srgbClr val="FFFFFF"/>
                </a:highlight>
                <a:latin typeface="Lato" panose="020F0502020204030203" pitchFamily="34" charset="0"/>
              </a:rPr>
              <a:t>LCA has a 'vocational’ focus, which means that it's more job and employment orientated than the other two programmes. Students who study the LCA programme may not wish to proceed directly to university, many go the Further Education &amp; Training (FET) route and others go straight into a job. </a:t>
            </a:r>
            <a:r>
              <a:rPr lang="en-GB" b="0" i="1" dirty="0">
                <a:solidFill>
                  <a:srgbClr val="222222"/>
                </a:solidFill>
                <a:effectLst/>
                <a:highlight>
                  <a:srgbClr val="FFFFFF"/>
                </a:highlight>
                <a:latin typeface="Inter"/>
              </a:rPr>
              <a:t>The LCA certificate is awarded at three levels: Pass; Merit; and Distinction.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3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dirty="0">
                <a:latin typeface="+mn-lt"/>
              </a:rPr>
              <a:t>Teacher notes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Ask for a volunteer to read Larissa’s story (on the slide).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When Larissa decided to leave her law career and become a primary teacher, she had to work hard to refresh her Irish language abilities. However, she was lucky she had honours Leaving Certificate Irish. As you might remember (Unit 2), honours Irish is a minimum entry requirement for the university course that qualifies you to become a primary teacher. Unless you want to teach Irish, this isn’t the case for post-primary teaching.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Larissa’s story gives some idea of the importance of senior cycle subject choices. Senior cycle subjects can form the foundation for courses you might like to do.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1"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Divide the class into small groups.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1" dirty="0">
                <a:latin typeface="+mn-lt"/>
              </a:rPr>
              <a:t>In your group, share what you know about senior cycle subject choices. For example: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Do you have a sense which subjects might interest you?</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Do you know what jobs/careers the different subject choices you have can lead to?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sz="1100" b="0" i="1" dirty="0">
                <a:latin typeface="+mn-lt"/>
              </a:rPr>
              <a:t>How can you prepare yourself to make good senior cycle subject choices? Where can you go for information or who can you ask for help?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0" i="0" dirty="0">
                <a:latin typeface="+mn-lt"/>
              </a:rPr>
              <a:t>Take feedback from a selection of groups.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IE" sz="1100" b="1" i="0" dirty="0">
                <a:latin typeface="+mn-lt"/>
              </a:rPr>
              <a:t>NB: </a:t>
            </a:r>
            <a:r>
              <a:rPr lang="en-IE" sz="1100" b="0" i="0" dirty="0">
                <a:latin typeface="+mn-lt"/>
              </a:rPr>
              <a:t>Where possible, answer questions and address any misconceptions that arose in the group discussion. Remind students about the career guidance support that is available in the school.</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IE" sz="1100" b="0" i="0" dirty="0">
              <a:latin typeface="+mn-lt"/>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1" dirty="0">
                <a:solidFill>
                  <a:srgbClr val="334155"/>
                </a:solidFill>
                <a:effectLst/>
                <a:highlight>
                  <a:srgbClr val="FFFFFF"/>
                </a:highlight>
                <a:latin typeface="lato" panose="020F0502020204030203" pitchFamily="34" charset="0"/>
              </a:rPr>
              <a:t>The best general advice in terms of making Leaving Certificate subject choices is to: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1" dirty="0">
                <a:solidFill>
                  <a:srgbClr val="334155"/>
                </a:solidFill>
                <a:effectLst/>
                <a:highlight>
                  <a:srgbClr val="FFFFFF"/>
                </a:highlight>
                <a:latin typeface="lato" panose="020F0502020204030203" pitchFamily="34" charset="0"/>
              </a:rPr>
              <a:t>pick the subjects that you find interesting and are good at (these two things usually go together)</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1" dirty="0">
                <a:solidFill>
                  <a:srgbClr val="334155"/>
                </a:solidFill>
                <a:effectLst/>
                <a:highlight>
                  <a:srgbClr val="FFFFFF"/>
                </a:highlight>
                <a:latin typeface="lato" panose="020F0502020204030203" pitchFamily="34" charset="0"/>
              </a:rPr>
              <a:t>think about subjects that complement each other (e.g. Business and Home Economics, or Maths, Physics and Applied Maths).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1" dirty="0">
                <a:solidFill>
                  <a:srgbClr val="334155"/>
                </a:solidFill>
                <a:effectLst/>
                <a:highlight>
                  <a:srgbClr val="FFFFFF"/>
                </a:highlight>
                <a:latin typeface="lato" panose="020F0502020204030203" pitchFamily="34" charset="0"/>
              </a:rPr>
              <a:t>if you know what you want to do when you leave school, make sure to research the subjects that will be support you (e.g. entry requirements for further or higher education courses)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100" b="0" i="1" dirty="0">
                <a:solidFill>
                  <a:srgbClr val="334155"/>
                </a:solidFill>
                <a:effectLst/>
                <a:highlight>
                  <a:srgbClr val="FFFFFF"/>
                </a:highlight>
                <a:latin typeface="lato" panose="020F0502020204030203" pitchFamily="34" charset="0"/>
              </a:rPr>
              <a:t>don’t worry if you don’t know what you want to do when you leave school, this is common. Choosing a 3rd language and a science subject is good strategy for keeping your options open.</a:t>
            </a:r>
          </a:p>
        </p:txBody>
      </p:sp>
      <p:sp>
        <p:nvSpPr>
          <p:cNvPr id="176" name="Google Shape;17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28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17.png"/><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826A"/>
              </a:buClr>
              <a:buSzPts val="6000"/>
              <a:buFont typeface="Arial Black"/>
              <a:buNone/>
              <a:defRPr sz="6000">
                <a:solidFill>
                  <a:srgbClr val="FF826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E1C6F3"/>
              </a:buClr>
              <a:buSzPts val="2800"/>
              <a:buNone/>
              <a:defRPr sz="2800" b="1">
                <a:solidFill>
                  <a:srgbClr val="E1C6F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1"/>
          <p:cNvSpPr txBox="1"/>
          <p:nvPr userDrawn="1"/>
        </p:nvSpPr>
        <p:spPr>
          <a:xfrm>
            <a:off x="547817" y="6311900"/>
            <a:ext cx="9144000" cy="519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2024</a:t>
            </a:r>
            <a:endParaRPr sz="1800" b="1" i="0" u="none" strike="noStrike" cap="none" dirty="0">
              <a:solidFill>
                <a:schemeClr val="lt1"/>
              </a:solidFill>
              <a:latin typeface="Arial"/>
              <a:ea typeface="Arial"/>
              <a:cs typeface="Arial"/>
              <a:sym typeface="Arial"/>
            </a:endParaRPr>
          </a:p>
        </p:txBody>
      </p:sp>
      <p:pic>
        <p:nvPicPr>
          <p:cNvPr id="2" name="Google Shape;139;p48" descr="Logo, company name&#10;&#10;Description automatically generated">
            <a:extLst>
              <a:ext uri="{FF2B5EF4-FFF2-40B4-BE49-F238E27FC236}">
                <a16:creationId xmlns:a16="http://schemas.microsoft.com/office/drawing/2014/main" id="{DE6DD3DE-E5A7-2FA6-1644-3F5364798480}"/>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77C9CDEA-0BA1-BE56-FC20-CDF56D7A246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55263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48004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536964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0998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043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894826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22986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7175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44268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515597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chemeClr val="lt1"/>
        </a:solidFill>
        <a:effectLst/>
      </p:bgPr>
    </p:bg>
    <p:spTree>
      <p:nvGrpSpPr>
        <p:cNvPr id="1" name="Shape 21"/>
        <p:cNvGrpSpPr/>
        <p:nvPr/>
      </p:nvGrpSpPr>
      <p:grpSpPr>
        <a:xfrm>
          <a:off x="0" y="0"/>
          <a:ext cx="0" cy="0"/>
          <a:chOff x="0" y="0"/>
          <a:chExt cx="0" cy="0"/>
        </a:xfrm>
      </p:grpSpPr>
      <p:pic>
        <p:nvPicPr>
          <p:cNvPr id="22" name="Google Shape;22;p32" descr="A picture containing text, silhouette&#10;&#10;Description automatically generated"/>
          <p:cNvPicPr preferRelativeResize="0"/>
          <p:nvPr/>
        </p:nvPicPr>
        <p:blipFill rotWithShape="1">
          <a:blip r:embed="rId2">
            <a:alphaModFix/>
          </a:blip>
          <a:srcRect/>
          <a:stretch/>
        </p:blipFill>
        <p:spPr>
          <a:xfrm>
            <a:off x="8972497" y="815574"/>
            <a:ext cx="2990307" cy="1831420"/>
          </a:xfrm>
          <a:prstGeom prst="rect">
            <a:avLst/>
          </a:prstGeom>
          <a:noFill/>
          <a:ln>
            <a:noFill/>
          </a:ln>
        </p:spPr>
      </p:pic>
      <p:sp>
        <p:nvSpPr>
          <p:cNvPr id="24" name="Google Shape;24;p32"/>
          <p:cNvSpPr txBox="1">
            <a:spLocks noGrp="1"/>
          </p:cNvSpPr>
          <p:nvPr>
            <p:ph type="title"/>
          </p:nvPr>
        </p:nvSpPr>
        <p:spPr>
          <a:xfrm>
            <a:off x="356287" y="328054"/>
            <a:ext cx="8290756"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DC973"/>
              </a:buClr>
              <a:buSzPts val="1800"/>
              <a:buFont typeface="Arial"/>
              <a:buNone/>
              <a:defRPr sz="1800" b="1" i="0">
                <a:solidFill>
                  <a:srgbClr val="5DC973"/>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32"/>
          <p:cNvSpPr txBox="1">
            <a:spLocks noGrp="1"/>
          </p:cNvSpPr>
          <p:nvPr>
            <p:ph type="body" idx="1"/>
          </p:nvPr>
        </p:nvSpPr>
        <p:spPr>
          <a:xfrm>
            <a:off x="356287" y="874155"/>
            <a:ext cx="8441724" cy="163426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6" name="Google Shape;26;p32"/>
          <p:cNvPicPr preferRelativeResize="0"/>
          <p:nvPr/>
        </p:nvPicPr>
        <p:blipFill rotWithShape="1">
          <a:blip r:embed="rId3">
            <a:alphaModFix/>
          </a:blip>
          <a:srcRect/>
          <a:stretch/>
        </p:blipFill>
        <p:spPr>
          <a:xfrm rot="10800000">
            <a:off x="229190" y="681036"/>
            <a:ext cx="8561973" cy="2942696"/>
          </a:xfrm>
          <a:prstGeom prst="rect">
            <a:avLst/>
          </a:prstGeom>
          <a:noFill/>
          <a:ln>
            <a:noFill/>
          </a:ln>
        </p:spPr>
      </p:pic>
      <p:pic>
        <p:nvPicPr>
          <p:cNvPr id="27" name="Google Shape;27;p32" descr="Shape, rectangle&#10;&#10;Description automatically generated"/>
          <p:cNvPicPr preferRelativeResize="0"/>
          <p:nvPr/>
        </p:nvPicPr>
        <p:blipFill rotWithShape="1">
          <a:blip r:embed="rId4">
            <a:alphaModFix/>
          </a:blip>
          <a:srcRect/>
          <a:stretch/>
        </p:blipFill>
        <p:spPr>
          <a:xfrm>
            <a:off x="8990272" y="217487"/>
            <a:ext cx="2990307" cy="545372"/>
          </a:xfrm>
          <a:prstGeom prst="rect">
            <a:avLst/>
          </a:prstGeom>
          <a:noFill/>
          <a:ln>
            <a:noFill/>
          </a:ln>
        </p:spPr>
      </p:pic>
      <p:sp>
        <p:nvSpPr>
          <p:cNvPr id="29" name="Google Shape;29;p32"/>
          <p:cNvSpPr txBox="1"/>
          <p:nvPr/>
        </p:nvSpPr>
        <p:spPr>
          <a:xfrm>
            <a:off x="9179011" y="971098"/>
            <a:ext cx="1361303" cy="14137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334E"/>
              </a:buClr>
              <a:buSzPts val="1800"/>
              <a:buFont typeface="Arial"/>
              <a:buNone/>
            </a:pPr>
            <a:endParaRPr sz="1800" b="1" i="0" u="none" strike="noStrike" cap="none" dirty="0">
              <a:solidFill>
                <a:srgbClr val="01334E"/>
              </a:solidFill>
              <a:latin typeface="Arial"/>
              <a:ea typeface="Arial"/>
              <a:cs typeface="Arial"/>
              <a:sym typeface="Arial"/>
            </a:endParaRPr>
          </a:p>
        </p:txBody>
      </p:sp>
      <p:pic>
        <p:nvPicPr>
          <p:cNvPr id="30" name="Google Shape;30;p32" descr="Shape, square&#10;&#10;Description automatically generated"/>
          <p:cNvPicPr preferRelativeResize="0"/>
          <p:nvPr/>
        </p:nvPicPr>
        <p:blipFill rotWithShape="1">
          <a:blip r:embed="rId5">
            <a:alphaModFix/>
          </a:blip>
          <a:srcRect/>
          <a:stretch/>
        </p:blipFill>
        <p:spPr>
          <a:xfrm>
            <a:off x="8990272" y="2699709"/>
            <a:ext cx="2990307" cy="4002650"/>
          </a:xfrm>
          <a:prstGeom prst="rect">
            <a:avLst/>
          </a:prstGeom>
          <a:noFill/>
          <a:ln>
            <a:noFill/>
          </a:ln>
        </p:spPr>
      </p:pic>
      <p:sp>
        <p:nvSpPr>
          <p:cNvPr id="31" name="Google Shape;31;p32"/>
          <p:cNvSpPr txBox="1">
            <a:spLocks noGrp="1"/>
          </p:cNvSpPr>
          <p:nvPr>
            <p:ph type="body" idx="2"/>
          </p:nvPr>
        </p:nvSpPr>
        <p:spPr>
          <a:xfrm>
            <a:off x="9179011" y="3140562"/>
            <a:ext cx="2485767" cy="2341605"/>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01334E"/>
              </a:buClr>
              <a:buSzPts val="2000"/>
              <a:buChar char="•"/>
              <a:defRPr sz="2000">
                <a:solidFill>
                  <a:srgbClr val="01334E"/>
                </a:solidFill>
              </a:defRPr>
            </a:lvl1pPr>
            <a:lvl2pPr marL="914400" lvl="1" indent="-342900" algn="l">
              <a:lnSpc>
                <a:spcPct val="90000"/>
              </a:lnSpc>
              <a:spcBef>
                <a:spcPts val="500"/>
              </a:spcBef>
              <a:spcAft>
                <a:spcPts val="0"/>
              </a:spcAft>
              <a:buClr>
                <a:srgbClr val="01334E"/>
              </a:buClr>
              <a:buSzPts val="1800"/>
              <a:buChar char="•"/>
              <a:defRPr sz="1800">
                <a:solidFill>
                  <a:srgbClr val="01334E"/>
                </a:solidFill>
              </a:defRPr>
            </a:lvl2pPr>
            <a:lvl3pPr marL="1371600" lvl="2" indent="-330200" algn="l">
              <a:lnSpc>
                <a:spcPct val="90000"/>
              </a:lnSpc>
              <a:spcBef>
                <a:spcPts val="500"/>
              </a:spcBef>
              <a:spcAft>
                <a:spcPts val="0"/>
              </a:spcAft>
              <a:buClr>
                <a:srgbClr val="01334E"/>
              </a:buClr>
              <a:buSzPts val="1600"/>
              <a:buChar char="•"/>
              <a:defRPr sz="1600">
                <a:solidFill>
                  <a:srgbClr val="01334E"/>
                </a:solidFill>
              </a:defRPr>
            </a:lvl3pPr>
            <a:lvl4pPr marL="1828800" lvl="3" indent="-317500" algn="l">
              <a:lnSpc>
                <a:spcPct val="90000"/>
              </a:lnSpc>
              <a:spcBef>
                <a:spcPts val="500"/>
              </a:spcBef>
              <a:spcAft>
                <a:spcPts val="0"/>
              </a:spcAft>
              <a:buClr>
                <a:srgbClr val="01334E"/>
              </a:buClr>
              <a:buSzPts val="1400"/>
              <a:buChar char="•"/>
              <a:defRPr sz="1400">
                <a:solidFill>
                  <a:srgbClr val="01334E"/>
                </a:solidFill>
              </a:defRPr>
            </a:lvl4pPr>
            <a:lvl5pPr marL="2286000" lvl="4" indent="-317500" algn="l">
              <a:lnSpc>
                <a:spcPct val="90000"/>
              </a:lnSpc>
              <a:spcBef>
                <a:spcPts val="500"/>
              </a:spcBef>
              <a:spcAft>
                <a:spcPts val="0"/>
              </a:spcAft>
              <a:buClr>
                <a:srgbClr val="01334E"/>
              </a:buClr>
              <a:buSzPts val="1400"/>
              <a:buChar char="•"/>
              <a:defRPr sz="14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32"/>
          <p:cNvPicPr preferRelativeResize="0"/>
          <p:nvPr/>
        </p:nvPicPr>
        <p:blipFill rotWithShape="1">
          <a:blip r:embed="rId6">
            <a:alphaModFix/>
          </a:blip>
          <a:srcRect/>
          <a:stretch/>
        </p:blipFill>
        <p:spPr>
          <a:xfrm>
            <a:off x="222422" y="227825"/>
            <a:ext cx="8568747" cy="54537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3354945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221328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06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4"/>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Think</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5"/>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6"/>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Pair</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4"/>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Share</a:t>
            </a:r>
            <a:endParaRPr lang="en-US" sz="2400" dirty="0"/>
          </a:p>
        </p:txBody>
      </p:sp>
    </p:spTree>
    <p:extLst>
      <p:ext uri="{BB962C8B-B14F-4D97-AF65-F5344CB8AC3E}">
        <p14:creationId xmlns:p14="http://schemas.microsoft.com/office/powerpoint/2010/main" val="2474548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3"/>
          <a:stretch>
            <a:fillRect/>
          </a:stretch>
        </p:blipFill>
        <p:spPr>
          <a:xfrm>
            <a:off x="11353800" y="6013852"/>
            <a:ext cx="615950" cy="615950"/>
          </a:xfrm>
          <a:prstGeom prst="rect">
            <a:avLst/>
          </a:prstGeom>
        </p:spPr>
      </p:pic>
    </p:spTree>
    <p:extLst>
      <p:ext uri="{BB962C8B-B14F-4D97-AF65-F5344CB8AC3E}">
        <p14:creationId xmlns:p14="http://schemas.microsoft.com/office/powerpoint/2010/main" val="304870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1432077"/>
          </a:xfrm>
          <a:prstGeom prst="rect">
            <a:avLst/>
          </a:prstGeom>
        </p:spPr>
      </p:pic>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3"/>
          <a:srcRect/>
          <a:stretch/>
        </p:blipFill>
        <p:spPr>
          <a:xfrm>
            <a:off x="3104607" y="1977081"/>
            <a:ext cx="2568137" cy="1432077"/>
          </a:xfrm>
          <a:prstGeom prst="rect">
            <a:avLst/>
          </a:prstGeom>
        </p:spPr>
      </p:pic>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4"/>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1419437"/>
          </a:xfrm>
          <a:prstGeom prst="rect">
            <a:avLst/>
          </a:prstGeom>
        </p:spPr>
      </p:pic>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3"/>
          <a:srcRect/>
          <a:stretch/>
        </p:blipFill>
        <p:spPr>
          <a:xfrm>
            <a:off x="8676511" y="1969879"/>
            <a:ext cx="2568137" cy="1419437"/>
          </a:xfrm>
          <a:prstGeom prst="rect">
            <a:avLst/>
          </a:prstGeom>
        </p:spPr>
      </p:pic>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4"/>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pic>
        <p:nvPicPr>
          <p:cNvPr id="2" name="Picture 1" descr="Shape, square&#10;&#10;Description automatically generated">
            <a:extLst>
              <a:ext uri="{FF2B5EF4-FFF2-40B4-BE49-F238E27FC236}">
                <a16:creationId xmlns:a16="http://schemas.microsoft.com/office/drawing/2014/main" id="{91CB6A6E-6401-92F8-1AE7-69E71E5F725A}"/>
              </a:ext>
            </a:extLst>
          </p:cNvPr>
          <p:cNvPicPr>
            <a:picLocks noChangeAspect="1"/>
          </p:cNvPicPr>
          <p:nvPr userDrawn="1"/>
        </p:nvPicPr>
        <p:blipFill>
          <a:blip r:embed="rId2"/>
          <a:stretch>
            <a:fillRect/>
          </a:stretch>
        </p:blipFill>
        <p:spPr>
          <a:xfrm>
            <a:off x="356287" y="4426797"/>
            <a:ext cx="2568137" cy="1432077"/>
          </a:xfrm>
          <a:prstGeom prst="rect">
            <a:avLst/>
          </a:prstGeom>
        </p:spPr>
      </p:pic>
      <p:pic>
        <p:nvPicPr>
          <p:cNvPr id="11" name="Picture 10">
            <a:extLst>
              <a:ext uri="{FF2B5EF4-FFF2-40B4-BE49-F238E27FC236}">
                <a16:creationId xmlns:a16="http://schemas.microsoft.com/office/drawing/2014/main" id="{9B4ED672-E850-134D-3597-2C1777E80A88}"/>
              </a:ext>
            </a:extLst>
          </p:cNvPr>
          <p:cNvPicPr>
            <a:picLocks noChangeAspect="1"/>
          </p:cNvPicPr>
          <p:nvPr userDrawn="1"/>
        </p:nvPicPr>
        <p:blipFill>
          <a:blip r:embed="rId3"/>
          <a:srcRect/>
          <a:stretch/>
        </p:blipFill>
        <p:spPr>
          <a:xfrm>
            <a:off x="3162796" y="4428629"/>
            <a:ext cx="2568137" cy="1432077"/>
          </a:xfrm>
          <a:prstGeom prst="rect">
            <a:avLst/>
          </a:prstGeom>
        </p:spPr>
      </p:pic>
      <p:pic>
        <p:nvPicPr>
          <p:cNvPr id="13" name="Picture 12">
            <a:extLst>
              <a:ext uri="{FF2B5EF4-FFF2-40B4-BE49-F238E27FC236}">
                <a16:creationId xmlns:a16="http://schemas.microsoft.com/office/drawing/2014/main" id="{5A61D10D-ABA3-3A85-7FC5-6DB672DDB9F6}"/>
              </a:ext>
            </a:extLst>
          </p:cNvPr>
          <p:cNvPicPr>
            <a:picLocks noChangeAspect="1"/>
          </p:cNvPicPr>
          <p:nvPr userDrawn="1"/>
        </p:nvPicPr>
        <p:blipFill>
          <a:blip r:embed="rId4"/>
          <a:srcRect/>
          <a:stretch/>
        </p:blipFill>
        <p:spPr>
          <a:xfrm>
            <a:off x="3847047" y="3755617"/>
            <a:ext cx="1248019" cy="927099"/>
          </a:xfrm>
          <a:prstGeom prst="rect">
            <a:avLst/>
          </a:prstGeom>
        </p:spPr>
      </p:pic>
      <p:sp>
        <p:nvSpPr>
          <p:cNvPr id="15" name="Title 1">
            <a:extLst>
              <a:ext uri="{FF2B5EF4-FFF2-40B4-BE49-F238E27FC236}">
                <a16:creationId xmlns:a16="http://schemas.microsoft.com/office/drawing/2014/main" id="{FB1CB312-B4C0-3AB8-D4BE-6315B301D51E}"/>
              </a:ext>
            </a:extLst>
          </p:cNvPr>
          <p:cNvSpPr txBox="1">
            <a:spLocks/>
          </p:cNvSpPr>
          <p:nvPr userDrawn="1"/>
        </p:nvSpPr>
        <p:spPr>
          <a:xfrm>
            <a:off x="4174605"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6</a:t>
            </a:r>
            <a:endParaRPr lang="en-US" sz="2800" dirty="0"/>
          </a:p>
        </p:txBody>
      </p:sp>
      <p:pic>
        <p:nvPicPr>
          <p:cNvPr id="16" name="Picture 15" descr="Shape, square&#10;&#10;Description automatically generated">
            <a:extLst>
              <a:ext uri="{FF2B5EF4-FFF2-40B4-BE49-F238E27FC236}">
                <a16:creationId xmlns:a16="http://schemas.microsoft.com/office/drawing/2014/main" id="{9D4CD281-83B4-361A-E05F-B8E44036DBA9}"/>
              </a:ext>
            </a:extLst>
          </p:cNvPr>
          <p:cNvPicPr>
            <a:picLocks noChangeAspect="1"/>
          </p:cNvPicPr>
          <p:nvPr userDrawn="1"/>
        </p:nvPicPr>
        <p:blipFill>
          <a:blip r:embed="rId2"/>
          <a:stretch>
            <a:fillRect/>
          </a:stretch>
        </p:blipFill>
        <p:spPr>
          <a:xfrm>
            <a:off x="6005354" y="4406955"/>
            <a:ext cx="2568137" cy="1419437"/>
          </a:xfrm>
          <a:prstGeom prst="rect">
            <a:avLst/>
          </a:prstGeom>
        </p:spPr>
      </p:pic>
      <p:pic>
        <p:nvPicPr>
          <p:cNvPr id="19" name="Picture 18">
            <a:extLst>
              <a:ext uri="{FF2B5EF4-FFF2-40B4-BE49-F238E27FC236}">
                <a16:creationId xmlns:a16="http://schemas.microsoft.com/office/drawing/2014/main" id="{586EB79E-9371-0A1B-968D-C22F27D9B21D}"/>
              </a:ext>
            </a:extLst>
          </p:cNvPr>
          <p:cNvPicPr>
            <a:picLocks noChangeAspect="1"/>
          </p:cNvPicPr>
          <p:nvPr userDrawn="1"/>
        </p:nvPicPr>
        <p:blipFill>
          <a:blip r:embed="rId3"/>
          <a:srcRect/>
          <a:stretch/>
        </p:blipFill>
        <p:spPr>
          <a:xfrm>
            <a:off x="8901049" y="4347429"/>
            <a:ext cx="2568137" cy="1419437"/>
          </a:xfrm>
          <a:prstGeom prst="rect">
            <a:avLst/>
          </a:prstGeom>
        </p:spPr>
      </p:pic>
      <p:pic>
        <p:nvPicPr>
          <p:cNvPr id="20" name="Picture 19">
            <a:extLst>
              <a:ext uri="{FF2B5EF4-FFF2-40B4-BE49-F238E27FC236}">
                <a16:creationId xmlns:a16="http://schemas.microsoft.com/office/drawing/2014/main" id="{45C0C526-01C5-466E-6FD7-7B359CE8E2C7}"/>
              </a:ext>
            </a:extLst>
          </p:cNvPr>
          <p:cNvPicPr>
            <a:picLocks noChangeAspect="1"/>
          </p:cNvPicPr>
          <p:nvPr userDrawn="1"/>
        </p:nvPicPr>
        <p:blipFill>
          <a:blip r:embed="rId4"/>
          <a:srcRect/>
          <a:stretch/>
        </p:blipFill>
        <p:spPr>
          <a:xfrm>
            <a:off x="9585300" y="3674417"/>
            <a:ext cx="1248019" cy="927099"/>
          </a:xfrm>
          <a:prstGeom prst="rect">
            <a:avLst/>
          </a:prstGeom>
        </p:spPr>
      </p:pic>
      <p:sp>
        <p:nvSpPr>
          <p:cNvPr id="21" name="Title 1">
            <a:extLst>
              <a:ext uri="{FF2B5EF4-FFF2-40B4-BE49-F238E27FC236}">
                <a16:creationId xmlns:a16="http://schemas.microsoft.com/office/drawing/2014/main" id="{AC5E1655-85AC-9C64-4D6F-1701985C6D3F}"/>
              </a:ext>
            </a:extLst>
          </p:cNvPr>
          <p:cNvSpPr txBox="1">
            <a:spLocks/>
          </p:cNvSpPr>
          <p:nvPr userDrawn="1"/>
        </p:nvSpPr>
        <p:spPr>
          <a:xfrm>
            <a:off x="9912858" y="40623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8</a:t>
            </a:r>
            <a:endParaRPr lang="en-US" sz="2800" dirty="0"/>
          </a:p>
        </p:txBody>
      </p:sp>
      <p:pic>
        <p:nvPicPr>
          <p:cNvPr id="23" name="Picture 22">
            <a:extLst>
              <a:ext uri="{FF2B5EF4-FFF2-40B4-BE49-F238E27FC236}">
                <a16:creationId xmlns:a16="http://schemas.microsoft.com/office/drawing/2014/main" id="{0818FE29-35C7-17DB-A979-68DC38C7766A}"/>
              </a:ext>
            </a:extLst>
          </p:cNvPr>
          <p:cNvPicPr>
            <a:picLocks noChangeAspect="1"/>
          </p:cNvPicPr>
          <p:nvPr userDrawn="1"/>
        </p:nvPicPr>
        <p:blipFill>
          <a:blip r:embed="rId4"/>
          <a:srcRect/>
          <a:stretch/>
        </p:blipFill>
        <p:spPr>
          <a:xfrm>
            <a:off x="1040538" y="1296867"/>
            <a:ext cx="1248019" cy="927099"/>
          </a:xfrm>
          <a:prstGeom prst="rect">
            <a:avLst/>
          </a:prstGeom>
        </p:spPr>
      </p:pic>
      <p:sp>
        <p:nvSpPr>
          <p:cNvPr id="31" name="Title 1">
            <a:extLst>
              <a:ext uri="{FF2B5EF4-FFF2-40B4-BE49-F238E27FC236}">
                <a16:creationId xmlns:a16="http://schemas.microsoft.com/office/drawing/2014/main" id="{4BB3CE4D-3B02-7A6E-04FA-018E03C295CA}"/>
              </a:ext>
            </a:extLst>
          </p:cNvPr>
          <p:cNvSpPr txBox="1">
            <a:spLocks/>
          </p:cNvSpPr>
          <p:nvPr userDrawn="1"/>
        </p:nvSpPr>
        <p:spPr>
          <a:xfrm>
            <a:off x="1368096"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1</a:t>
            </a:r>
            <a:endParaRPr lang="en-US" sz="2800" dirty="0"/>
          </a:p>
        </p:txBody>
      </p:sp>
      <p:pic>
        <p:nvPicPr>
          <p:cNvPr id="32" name="Picture 31">
            <a:extLst>
              <a:ext uri="{FF2B5EF4-FFF2-40B4-BE49-F238E27FC236}">
                <a16:creationId xmlns:a16="http://schemas.microsoft.com/office/drawing/2014/main" id="{F53A2460-38ED-61C0-DC45-94B9EE622CC9}"/>
              </a:ext>
            </a:extLst>
          </p:cNvPr>
          <p:cNvPicPr>
            <a:picLocks noChangeAspect="1"/>
          </p:cNvPicPr>
          <p:nvPr userDrawn="1"/>
        </p:nvPicPr>
        <p:blipFill>
          <a:blip r:embed="rId4"/>
          <a:srcRect/>
          <a:stretch/>
        </p:blipFill>
        <p:spPr>
          <a:xfrm>
            <a:off x="6550618" y="1309219"/>
            <a:ext cx="1248019" cy="927099"/>
          </a:xfrm>
          <a:prstGeom prst="rect">
            <a:avLst/>
          </a:prstGeom>
        </p:spPr>
      </p:pic>
      <p:sp>
        <p:nvSpPr>
          <p:cNvPr id="33" name="Title 1">
            <a:extLst>
              <a:ext uri="{FF2B5EF4-FFF2-40B4-BE49-F238E27FC236}">
                <a16:creationId xmlns:a16="http://schemas.microsoft.com/office/drawing/2014/main" id="{B74FD65A-86A2-FC2E-BF24-43C1B92310A6}"/>
              </a:ext>
            </a:extLst>
          </p:cNvPr>
          <p:cNvSpPr txBox="1">
            <a:spLocks/>
          </p:cNvSpPr>
          <p:nvPr userDrawn="1"/>
        </p:nvSpPr>
        <p:spPr>
          <a:xfrm>
            <a:off x="6878176" y="169713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3</a:t>
            </a:r>
            <a:endParaRPr lang="en-US" sz="2800" dirty="0"/>
          </a:p>
        </p:txBody>
      </p:sp>
      <p:pic>
        <p:nvPicPr>
          <p:cNvPr id="34" name="Picture 33">
            <a:extLst>
              <a:ext uri="{FF2B5EF4-FFF2-40B4-BE49-F238E27FC236}">
                <a16:creationId xmlns:a16="http://schemas.microsoft.com/office/drawing/2014/main" id="{DC712ACA-A31B-E13E-1A72-312FE259F128}"/>
              </a:ext>
            </a:extLst>
          </p:cNvPr>
          <p:cNvPicPr>
            <a:picLocks noChangeAspect="1"/>
          </p:cNvPicPr>
          <p:nvPr userDrawn="1"/>
        </p:nvPicPr>
        <p:blipFill>
          <a:blip r:embed="rId4"/>
          <a:srcRect/>
          <a:stretch/>
        </p:blipFill>
        <p:spPr>
          <a:xfrm>
            <a:off x="1040538" y="3755617"/>
            <a:ext cx="1248019" cy="927099"/>
          </a:xfrm>
          <a:prstGeom prst="rect">
            <a:avLst/>
          </a:prstGeom>
        </p:spPr>
      </p:pic>
      <p:sp>
        <p:nvSpPr>
          <p:cNvPr id="35" name="Title 1">
            <a:extLst>
              <a:ext uri="{FF2B5EF4-FFF2-40B4-BE49-F238E27FC236}">
                <a16:creationId xmlns:a16="http://schemas.microsoft.com/office/drawing/2014/main" id="{9AF1A876-626A-D0F5-8840-B455B9A2DE81}"/>
              </a:ext>
            </a:extLst>
          </p:cNvPr>
          <p:cNvSpPr txBox="1">
            <a:spLocks/>
          </p:cNvSpPr>
          <p:nvPr userDrawn="1"/>
        </p:nvSpPr>
        <p:spPr>
          <a:xfrm>
            <a:off x="1368096" y="414352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5</a:t>
            </a:r>
            <a:endParaRPr lang="en-US" sz="2800" dirty="0"/>
          </a:p>
        </p:txBody>
      </p:sp>
      <p:pic>
        <p:nvPicPr>
          <p:cNvPr id="36" name="Picture 35">
            <a:extLst>
              <a:ext uri="{FF2B5EF4-FFF2-40B4-BE49-F238E27FC236}">
                <a16:creationId xmlns:a16="http://schemas.microsoft.com/office/drawing/2014/main" id="{65B9263E-24CB-ED6F-FF79-D6C097EC051E}"/>
              </a:ext>
            </a:extLst>
          </p:cNvPr>
          <p:cNvPicPr>
            <a:picLocks noChangeAspect="1"/>
          </p:cNvPicPr>
          <p:nvPr userDrawn="1"/>
        </p:nvPicPr>
        <p:blipFill>
          <a:blip r:embed="rId4"/>
          <a:srcRect/>
          <a:stretch/>
        </p:blipFill>
        <p:spPr>
          <a:xfrm>
            <a:off x="6721458" y="3751944"/>
            <a:ext cx="1248019" cy="927099"/>
          </a:xfrm>
          <a:prstGeom prst="rect">
            <a:avLst/>
          </a:prstGeom>
        </p:spPr>
      </p:pic>
      <p:sp>
        <p:nvSpPr>
          <p:cNvPr id="37" name="Title 1">
            <a:extLst>
              <a:ext uri="{FF2B5EF4-FFF2-40B4-BE49-F238E27FC236}">
                <a16:creationId xmlns:a16="http://schemas.microsoft.com/office/drawing/2014/main" id="{4BF3CA82-06E9-A653-1BF0-D638F7C0A71A}"/>
              </a:ext>
            </a:extLst>
          </p:cNvPr>
          <p:cNvSpPr txBox="1">
            <a:spLocks/>
          </p:cNvSpPr>
          <p:nvPr userDrawn="1"/>
        </p:nvSpPr>
        <p:spPr>
          <a:xfrm>
            <a:off x="7049016" y="4139855"/>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rtl="0"/>
            <a:r>
              <a:rPr lang="en-GB" sz="2800" dirty="0"/>
              <a:t>7</a:t>
            </a:r>
            <a:endParaRPr lang="en-US" sz="2800" dirty="0"/>
          </a:p>
        </p:txBody>
      </p:sp>
      <p:pic>
        <p:nvPicPr>
          <p:cNvPr id="38" name="Google Shape;57;p37">
            <a:extLst>
              <a:ext uri="{FF2B5EF4-FFF2-40B4-BE49-F238E27FC236}">
                <a16:creationId xmlns:a16="http://schemas.microsoft.com/office/drawing/2014/main" id="{622906BE-6136-EAC4-3512-F573E665AD02}"/>
              </a:ext>
            </a:extLst>
          </p:cNvPr>
          <p:cNvPicPr preferRelativeResize="0"/>
          <p:nvPr userDrawn="1"/>
        </p:nvPicPr>
        <p:blipFill rotWithShape="1">
          <a:blip r:embed="rId5">
            <a:alphaModFix/>
          </a:blip>
          <a:srcRect/>
          <a:stretch/>
        </p:blipFill>
        <p:spPr>
          <a:xfrm>
            <a:off x="222431" y="228198"/>
            <a:ext cx="11454693" cy="544625"/>
          </a:xfrm>
          <a:prstGeom prst="rect">
            <a:avLst/>
          </a:prstGeom>
          <a:noFill/>
          <a:ln>
            <a:noFill/>
          </a:ln>
        </p:spPr>
      </p:pic>
      <p:sp>
        <p:nvSpPr>
          <p:cNvPr id="44" name="Google Shape;58;p37">
            <a:extLst>
              <a:ext uri="{FF2B5EF4-FFF2-40B4-BE49-F238E27FC236}">
                <a16:creationId xmlns:a16="http://schemas.microsoft.com/office/drawing/2014/main" id="{DF38AEF4-6077-2C04-7BE5-9D19C21E6FDD}"/>
              </a:ext>
            </a:extLst>
          </p:cNvPr>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58295472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89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8921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302169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382894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lt1"/>
        </a:solidFill>
        <a:effectLst/>
      </p:bgPr>
    </p:bg>
    <p:spTree>
      <p:nvGrpSpPr>
        <p:cNvPr id="1" name="Shape 38"/>
        <p:cNvGrpSpPr/>
        <p:nvPr/>
      </p:nvGrpSpPr>
      <p:grpSpPr>
        <a:xfrm>
          <a:off x="0" y="0"/>
          <a:ext cx="0" cy="0"/>
          <a:chOff x="0" y="0"/>
          <a:chExt cx="0" cy="0"/>
        </a:xfrm>
      </p:grpSpPr>
      <p:pic>
        <p:nvPicPr>
          <p:cNvPr id="39" name="Google Shape;39;p34"/>
          <p:cNvPicPr preferRelativeResize="0"/>
          <p:nvPr/>
        </p:nvPicPr>
        <p:blipFill rotWithShape="1">
          <a:blip r:embed="rId2">
            <a:alphaModFix/>
          </a:blip>
          <a:srcRect/>
          <a:stretch/>
        </p:blipFill>
        <p:spPr>
          <a:xfrm>
            <a:off x="222431" y="228198"/>
            <a:ext cx="11454693" cy="544624"/>
          </a:xfrm>
          <a:prstGeom prst="rect">
            <a:avLst/>
          </a:prstGeom>
          <a:noFill/>
          <a:ln>
            <a:noFill/>
          </a:ln>
        </p:spPr>
      </p:pic>
      <p:sp>
        <p:nvSpPr>
          <p:cNvPr id="40" name="Google Shape;40;p3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4"/>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01334E"/>
              </a:buClr>
              <a:buSzPts val="2400"/>
              <a:buChar char="•"/>
              <a:defRPr sz="2400">
                <a:solidFill>
                  <a:srgbClr val="01334E"/>
                </a:solidFill>
              </a:defRPr>
            </a:lvl1pPr>
            <a:lvl2pPr marL="914400" lvl="1" indent="-355600" algn="l">
              <a:lnSpc>
                <a:spcPct val="90000"/>
              </a:lnSpc>
              <a:spcBef>
                <a:spcPts val="500"/>
              </a:spcBef>
              <a:spcAft>
                <a:spcPts val="0"/>
              </a:spcAft>
              <a:buClr>
                <a:srgbClr val="01334E"/>
              </a:buClr>
              <a:buSzPts val="2000"/>
              <a:buChar char="•"/>
              <a:defRPr sz="2000">
                <a:solidFill>
                  <a:srgbClr val="01334E"/>
                </a:solidFill>
              </a:defRPr>
            </a:lvl2pPr>
            <a:lvl3pPr marL="1371600" lvl="2" indent="-342900" algn="l">
              <a:lnSpc>
                <a:spcPct val="90000"/>
              </a:lnSpc>
              <a:spcBef>
                <a:spcPts val="500"/>
              </a:spcBef>
              <a:spcAft>
                <a:spcPts val="0"/>
              </a:spcAft>
              <a:buClr>
                <a:srgbClr val="01334E"/>
              </a:buClr>
              <a:buSzPts val="1800"/>
              <a:buChar char="•"/>
              <a:defRPr sz="1800">
                <a:solidFill>
                  <a:srgbClr val="01334E"/>
                </a:solidFill>
              </a:defRPr>
            </a:lvl3pPr>
            <a:lvl4pPr marL="1828800" lvl="3" indent="-330200" algn="l">
              <a:lnSpc>
                <a:spcPct val="90000"/>
              </a:lnSpc>
              <a:spcBef>
                <a:spcPts val="500"/>
              </a:spcBef>
              <a:spcAft>
                <a:spcPts val="0"/>
              </a:spcAft>
              <a:buClr>
                <a:srgbClr val="01334E"/>
              </a:buClr>
              <a:buSzPts val="1600"/>
              <a:buChar char="•"/>
              <a:defRPr sz="1600">
                <a:solidFill>
                  <a:srgbClr val="01334E"/>
                </a:solidFill>
              </a:defRPr>
            </a:lvl4pPr>
            <a:lvl5pPr marL="2286000" lvl="4" indent="-330200" algn="l">
              <a:lnSpc>
                <a:spcPct val="90000"/>
              </a:lnSpc>
              <a:spcBef>
                <a:spcPts val="500"/>
              </a:spcBef>
              <a:spcAft>
                <a:spcPts val="0"/>
              </a:spcAft>
              <a:buClr>
                <a:srgbClr val="01334E"/>
              </a:buClr>
              <a:buSzPts val="1600"/>
              <a:buChar char="•"/>
              <a:defRPr sz="1600">
                <a:solidFill>
                  <a:srgbClr val="01334E"/>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4966788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29453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1" y="228198"/>
            <a:ext cx="1145471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833164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2219243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E1C6F3">
            <a:alpha val="30000"/>
          </a:srgb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A80472-65FA-70FE-DAC5-C2E233A349F0}"/>
              </a:ext>
            </a:extLst>
          </p:cNvPr>
          <p:cNvPicPr>
            <a:picLocks noChangeAspect="1"/>
          </p:cNvPicPr>
          <p:nvPr userDrawn="1"/>
        </p:nvPicPr>
        <p:blipFill>
          <a:blip r:embed="rId2"/>
          <a:srcRect/>
          <a:stretch/>
        </p:blipFill>
        <p:spPr>
          <a:xfrm>
            <a:off x="222431" y="228198"/>
            <a:ext cx="11454693" cy="544625"/>
          </a:xfrm>
          <a:prstGeom prst="rect">
            <a:avLst/>
          </a:prstGeom>
        </p:spPr>
      </p:pic>
      <p:sp>
        <p:nvSpPr>
          <p:cNvPr id="8" name="Title 1">
            <a:extLst>
              <a:ext uri="{FF2B5EF4-FFF2-40B4-BE49-F238E27FC236}">
                <a16:creationId xmlns:a16="http://schemas.microsoft.com/office/drawing/2014/main" id="{1F439D2D-435E-8C26-1457-B836EF2CF036}"/>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31EA8030-DF62-8C79-7CB5-A45B236BCEB4}"/>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7D2EE2D6-AF60-0EAE-5562-C8A4F0C8DAC0}"/>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914FE7D-0006-45A0-5EB8-3A1640C42376}"/>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013605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2910438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97355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601759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D0D49A9-F9FE-1C65-C474-6709F23AFB88}"/>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11215559" y="5086866"/>
            <a:ext cx="892431"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3"/>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036790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5"/>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4"/>
            <a:ext cx="10703010" cy="5655791"/>
          </a:xfrm>
        </p:spPr>
        <p:txBody>
          <a:bodyPr>
            <a:no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4150783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blipFill>
          <a:blip r:embed="rId2">
            <a:alphaModFix/>
          </a:blip>
          <a:stretch>
            <a:fillRect/>
          </a:stretch>
        </a:blipFill>
        <a:effectLst/>
      </p:bgPr>
    </p:bg>
    <p:spTree>
      <p:nvGrpSpPr>
        <p:cNvPr id="1" name="Shape 56"/>
        <p:cNvGrpSpPr/>
        <p:nvPr/>
      </p:nvGrpSpPr>
      <p:grpSpPr>
        <a:xfrm>
          <a:off x="0" y="0"/>
          <a:ext cx="0" cy="0"/>
          <a:chOff x="0" y="0"/>
          <a:chExt cx="0" cy="0"/>
        </a:xfrm>
      </p:grpSpPr>
      <p:pic>
        <p:nvPicPr>
          <p:cNvPr id="57" name="Google Shape;57;p37"/>
          <p:cNvPicPr preferRelativeResize="0"/>
          <p:nvPr/>
        </p:nvPicPr>
        <p:blipFill rotWithShape="1">
          <a:blip r:embed="rId3">
            <a:alphaModFix/>
          </a:blip>
          <a:srcRect/>
          <a:stretch/>
        </p:blipFill>
        <p:spPr>
          <a:xfrm>
            <a:off x="222431" y="228198"/>
            <a:ext cx="11454693" cy="544625"/>
          </a:xfrm>
          <a:prstGeom prst="rect">
            <a:avLst/>
          </a:prstGeom>
          <a:noFill/>
          <a:ln>
            <a:noFill/>
          </a:ln>
        </p:spPr>
      </p:pic>
      <p:sp>
        <p:nvSpPr>
          <p:cNvPr id="58" name="Google Shape;58;p3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Font typeface="Arial"/>
              <a:buNone/>
              <a:defRPr sz="1800" b="1" i="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356287" y="874154"/>
            <a:ext cx="10703010" cy="5655791"/>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37431345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5"/>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
        <p:nvSpPr>
          <p:cNvPr id="13" name="Content Placeholder 12">
            <a:extLst>
              <a:ext uri="{FF2B5EF4-FFF2-40B4-BE49-F238E27FC236}">
                <a16:creationId xmlns:a16="http://schemas.microsoft.com/office/drawing/2014/main" id="{6048AEA0-BE64-ABE9-EA40-D97EC3196F7E}"/>
              </a:ext>
            </a:extLst>
          </p:cNvPr>
          <p:cNvSpPr>
            <a:spLocks noGrp="1"/>
          </p:cNvSpPr>
          <p:nvPr>
            <p:ph sz="quarter" idx="10" hasCustomPrompt="1"/>
          </p:nvPr>
        </p:nvSpPr>
        <p:spPr>
          <a:xfrm>
            <a:off x="1294134" y="1934796"/>
            <a:ext cx="5657651" cy="2227263"/>
          </a:xfrm>
        </p:spPr>
        <p:txBody>
          <a:bodyPr>
            <a:normAutofit/>
          </a:bodyPr>
          <a:lstStyle>
            <a:lvl1pPr marL="0" indent="0">
              <a:buNone/>
              <a:defRPr sz="40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4194303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descr="Logo, company name&#10;&#10;Description automatically generated">
            <a:extLst>
              <a:ext uri="{FF2B5EF4-FFF2-40B4-BE49-F238E27FC236}">
                <a16:creationId xmlns:a16="http://schemas.microsoft.com/office/drawing/2014/main" id="{AD0D49A9-F9FE-1C65-C474-6709F23AFB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1215559" y="5086866"/>
            <a:ext cx="892432" cy="794264"/>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AE1DCC5C-FA6B-6C4D-9743-7BD386796A71}"/>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15" name="Title 1">
            <a:extLst>
              <a:ext uri="{FF2B5EF4-FFF2-40B4-BE49-F238E27FC236}">
                <a16:creationId xmlns:a16="http://schemas.microsoft.com/office/drawing/2014/main" id="{04744C5A-F58F-A0CB-79C7-8CCDD29DC7F2}"/>
              </a:ext>
            </a:extLst>
          </p:cNvPr>
          <p:cNvSpPr txBox="1">
            <a:spLocks/>
          </p:cNvSpPr>
          <p:nvPr userDrawn="1"/>
        </p:nvSpPr>
        <p:spPr>
          <a:xfrm>
            <a:off x="547817"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i="0" kern="1200">
                <a:solidFill>
                  <a:srgbClr val="FF826A"/>
                </a:solidFill>
                <a:latin typeface="Arial Black" panose="020B0604020202020204" pitchFamily="34" charset="0"/>
                <a:ea typeface="+mj-ea"/>
                <a:cs typeface="Arial Black" panose="020B0604020202020204" pitchFamily="34" charset="0"/>
              </a:defRPr>
            </a:lvl1pPr>
          </a:lstStyle>
          <a:p>
            <a:endParaRPr lang="en-US" dirty="0"/>
          </a:p>
        </p:txBody>
      </p:sp>
    </p:spTree>
    <p:extLst>
      <p:ext uri="{BB962C8B-B14F-4D97-AF65-F5344CB8AC3E}">
        <p14:creationId xmlns:p14="http://schemas.microsoft.com/office/powerpoint/2010/main" val="184425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5DC973"/>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2"/>
          <a:srcRect/>
          <a:stretch/>
        </p:blipFill>
        <p:spPr>
          <a:xfrm>
            <a:off x="222431" y="228198"/>
            <a:ext cx="11454693" cy="544624"/>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01334E"/>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pic>
        <p:nvPicPr>
          <p:cNvPr id="5" name="Picture 4" descr="Shape, square&#10;&#10;Description automatically generated">
            <a:extLst>
              <a:ext uri="{FF2B5EF4-FFF2-40B4-BE49-F238E27FC236}">
                <a16:creationId xmlns:a16="http://schemas.microsoft.com/office/drawing/2014/main" id="{44AD3993-3236-4686-424E-474F46C5FF6D}"/>
              </a:ext>
            </a:extLst>
          </p:cNvPr>
          <p:cNvPicPr>
            <a:picLocks noChangeAspect="1"/>
          </p:cNvPicPr>
          <p:nvPr userDrawn="1"/>
        </p:nvPicPr>
        <p:blipFill>
          <a:blip r:embed="rId3"/>
          <a:stretch>
            <a:fillRect/>
          </a:stretch>
        </p:blipFill>
        <p:spPr>
          <a:xfrm>
            <a:off x="222431" y="1503710"/>
            <a:ext cx="5528062" cy="3743217"/>
          </a:xfrm>
          <a:prstGeom prst="rect">
            <a:avLst/>
          </a:prstGeom>
        </p:spPr>
      </p:pic>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642549" y="1929138"/>
            <a:ext cx="4695569" cy="2835876"/>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Logo, company name&#10;&#10;Description automatically generated">
            <a:extLst>
              <a:ext uri="{FF2B5EF4-FFF2-40B4-BE49-F238E27FC236}">
                <a16:creationId xmlns:a16="http://schemas.microsoft.com/office/drawing/2014/main" id="{4545645B-990B-86C6-38FD-AFD810D3B047}"/>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34777" y="5924695"/>
            <a:ext cx="892432" cy="79426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D898658-3763-3632-71D2-9AC39C637F2C}"/>
              </a:ext>
            </a:extLst>
          </p:cNvPr>
          <p:cNvPicPr>
            <a:picLocks noChangeAspect="1"/>
          </p:cNvPicPr>
          <p:nvPr userDrawn="1"/>
        </p:nvPicPr>
        <p:blipFill>
          <a:blip r:embed="rId5"/>
          <a:stretch>
            <a:fillRect/>
          </a:stretch>
        </p:blipFill>
        <p:spPr>
          <a:xfrm>
            <a:off x="1236361" y="6013852"/>
            <a:ext cx="615950" cy="615950"/>
          </a:xfrm>
          <a:prstGeom prst="rect">
            <a:avLst/>
          </a:prstGeom>
        </p:spPr>
      </p:pic>
    </p:spTree>
    <p:extLst>
      <p:ext uri="{BB962C8B-B14F-4D97-AF65-F5344CB8AC3E}">
        <p14:creationId xmlns:p14="http://schemas.microsoft.com/office/powerpoint/2010/main" val="302711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5DC9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623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1334E"/>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755831" y="1996923"/>
            <a:ext cx="3313359"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5"/>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1043853" y="2448748"/>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tretch>
            <a:fillRect/>
          </a:stretch>
        </p:blipFill>
        <p:spPr>
          <a:xfrm>
            <a:off x="1136906" y="1304069"/>
            <a:ext cx="2546350"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268110" y="1644623"/>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1" name="Picture 30">
            <a:extLst>
              <a:ext uri="{FF2B5EF4-FFF2-40B4-BE49-F238E27FC236}">
                <a16:creationId xmlns:a16="http://schemas.microsoft.com/office/drawing/2014/main" id="{CDC855F8-8289-A00A-D6B1-2B7427CD3F65}"/>
              </a:ext>
            </a:extLst>
          </p:cNvPr>
          <p:cNvPicPr>
            <a:picLocks noChangeAspect="1"/>
          </p:cNvPicPr>
          <p:nvPr userDrawn="1"/>
        </p:nvPicPr>
        <p:blipFill>
          <a:blip r:embed="rId7"/>
          <a:srcRect/>
          <a:stretch/>
        </p:blipFill>
        <p:spPr>
          <a:xfrm>
            <a:off x="4357212" y="2023747"/>
            <a:ext cx="3313358" cy="3791955"/>
          </a:xfrm>
          <a:prstGeom prst="rect">
            <a:avLst/>
          </a:prstGeom>
        </p:spPr>
      </p:pic>
      <p:sp>
        <p:nvSpPr>
          <p:cNvPr id="32" name="Content Placeholder 2">
            <a:extLst>
              <a:ext uri="{FF2B5EF4-FFF2-40B4-BE49-F238E27FC236}">
                <a16:creationId xmlns:a16="http://schemas.microsoft.com/office/drawing/2014/main" id="{E687C281-618D-27C0-DC3F-957FBEF95C6E}"/>
              </a:ext>
            </a:extLst>
          </p:cNvPr>
          <p:cNvSpPr>
            <a:spLocks noGrp="1"/>
          </p:cNvSpPr>
          <p:nvPr>
            <p:ph idx="10"/>
          </p:nvPr>
        </p:nvSpPr>
        <p:spPr>
          <a:xfrm>
            <a:off x="4645234" y="2475572"/>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3" name="Picture 32">
            <a:extLst>
              <a:ext uri="{FF2B5EF4-FFF2-40B4-BE49-F238E27FC236}">
                <a16:creationId xmlns:a16="http://schemas.microsoft.com/office/drawing/2014/main" id="{A909A2AF-4C1B-802B-14FC-2059827F13A8}"/>
              </a:ext>
            </a:extLst>
          </p:cNvPr>
          <p:cNvPicPr>
            <a:picLocks noChangeAspect="1"/>
          </p:cNvPicPr>
          <p:nvPr userDrawn="1"/>
        </p:nvPicPr>
        <p:blipFill>
          <a:blip r:embed="rId8"/>
          <a:srcRect/>
          <a:stretch/>
        </p:blipFill>
        <p:spPr>
          <a:xfrm>
            <a:off x="4738287" y="1330893"/>
            <a:ext cx="2546350" cy="927100"/>
          </a:xfrm>
          <a:prstGeom prst="rect">
            <a:avLst/>
          </a:prstGeom>
        </p:spPr>
      </p:pic>
      <p:sp>
        <p:nvSpPr>
          <p:cNvPr id="34" name="Title 1">
            <a:extLst>
              <a:ext uri="{FF2B5EF4-FFF2-40B4-BE49-F238E27FC236}">
                <a16:creationId xmlns:a16="http://schemas.microsoft.com/office/drawing/2014/main" id="{FEDBA32B-CBAE-FFF4-0F0A-C95A578E4814}"/>
              </a:ext>
            </a:extLst>
          </p:cNvPr>
          <p:cNvSpPr txBox="1">
            <a:spLocks/>
          </p:cNvSpPr>
          <p:nvPr userDrawn="1"/>
        </p:nvSpPr>
        <p:spPr>
          <a:xfrm>
            <a:off x="4869491" y="1671447"/>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pic>
        <p:nvPicPr>
          <p:cNvPr id="35" name="Picture 34" descr="Shape, square&#10;&#10;Description automatically generated">
            <a:extLst>
              <a:ext uri="{FF2B5EF4-FFF2-40B4-BE49-F238E27FC236}">
                <a16:creationId xmlns:a16="http://schemas.microsoft.com/office/drawing/2014/main" id="{DE4A588A-CEA7-F1FA-8764-0CF14F4F9FD3}"/>
              </a:ext>
            </a:extLst>
          </p:cNvPr>
          <p:cNvPicPr>
            <a:picLocks noChangeAspect="1"/>
          </p:cNvPicPr>
          <p:nvPr userDrawn="1"/>
        </p:nvPicPr>
        <p:blipFill>
          <a:blip r:embed="rId2"/>
          <a:stretch>
            <a:fillRect/>
          </a:stretch>
        </p:blipFill>
        <p:spPr>
          <a:xfrm>
            <a:off x="7986887" y="2040954"/>
            <a:ext cx="3313359" cy="3791955"/>
          </a:xfrm>
          <a:prstGeom prst="rect">
            <a:avLst/>
          </a:prstGeom>
        </p:spPr>
      </p:pic>
      <p:sp>
        <p:nvSpPr>
          <p:cNvPr id="36" name="Content Placeholder 2">
            <a:extLst>
              <a:ext uri="{FF2B5EF4-FFF2-40B4-BE49-F238E27FC236}">
                <a16:creationId xmlns:a16="http://schemas.microsoft.com/office/drawing/2014/main" id="{3C127F1C-B4D3-4FDD-228B-3F896D260489}"/>
              </a:ext>
            </a:extLst>
          </p:cNvPr>
          <p:cNvSpPr>
            <a:spLocks noGrp="1"/>
          </p:cNvSpPr>
          <p:nvPr>
            <p:ph idx="11"/>
          </p:nvPr>
        </p:nvSpPr>
        <p:spPr>
          <a:xfrm>
            <a:off x="8274909" y="2492779"/>
            <a:ext cx="2774385" cy="3062876"/>
          </a:xfrm>
        </p:spPr>
        <p:txBody>
          <a:bodyPr>
            <a:noAutofit/>
          </a:bodyPr>
          <a:lstStyle>
            <a:lvl1pPr>
              <a:defRPr sz="1800">
                <a:solidFill>
                  <a:srgbClr val="01334E"/>
                </a:solidFill>
              </a:defRPr>
            </a:lvl1pPr>
            <a:lvl2pPr>
              <a:defRPr sz="1600">
                <a:solidFill>
                  <a:srgbClr val="01334E"/>
                </a:solidFill>
              </a:defRPr>
            </a:lvl2pPr>
            <a:lvl3pPr>
              <a:defRPr sz="1400">
                <a:solidFill>
                  <a:srgbClr val="01334E"/>
                </a:solidFill>
              </a:defRPr>
            </a:lvl3pPr>
            <a:lvl4pPr>
              <a:defRPr sz="1200">
                <a:solidFill>
                  <a:srgbClr val="01334E"/>
                </a:solidFill>
              </a:defRPr>
            </a:lvl4pPr>
            <a:lvl5pPr>
              <a:defRPr sz="12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7" name="Picture 36">
            <a:extLst>
              <a:ext uri="{FF2B5EF4-FFF2-40B4-BE49-F238E27FC236}">
                <a16:creationId xmlns:a16="http://schemas.microsoft.com/office/drawing/2014/main" id="{B0FD30AB-81A9-0229-C84B-38600284869A}"/>
              </a:ext>
            </a:extLst>
          </p:cNvPr>
          <p:cNvPicPr>
            <a:picLocks noChangeAspect="1"/>
          </p:cNvPicPr>
          <p:nvPr userDrawn="1"/>
        </p:nvPicPr>
        <p:blipFill>
          <a:blip r:embed="rId6"/>
          <a:stretch>
            <a:fillRect/>
          </a:stretch>
        </p:blipFill>
        <p:spPr>
          <a:xfrm>
            <a:off x="8367962" y="1348100"/>
            <a:ext cx="2546350" cy="927100"/>
          </a:xfrm>
          <a:prstGeom prst="rect">
            <a:avLst/>
          </a:prstGeom>
        </p:spPr>
      </p:pic>
      <p:sp>
        <p:nvSpPr>
          <p:cNvPr id="38" name="Title 1">
            <a:extLst>
              <a:ext uri="{FF2B5EF4-FFF2-40B4-BE49-F238E27FC236}">
                <a16:creationId xmlns:a16="http://schemas.microsoft.com/office/drawing/2014/main" id="{FACA4762-F589-6C74-5BF5-669855452A5D}"/>
              </a:ext>
            </a:extLst>
          </p:cNvPr>
          <p:cNvSpPr txBox="1">
            <a:spLocks/>
          </p:cNvSpPr>
          <p:nvPr userDrawn="1"/>
        </p:nvSpPr>
        <p:spPr>
          <a:xfrm>
            <a:off x="8499166" y="1688654"/>
            <a:ext cx="2191781" cy="41034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400" dirty="0"/>
              <a:t>Heading</a:t>
            </a:r>
            <a:endParaRPr lang="en-US" sz="2400" dirty="0"/>
          </a:p>
        </p:txBody>
      </p:sp>
    </p:spTree>
    <p:extLst>
      <p:ext uri="{BB962C8B-B14F-4D97-AF65-F5344CB8AC3E}">
        <p14:creationId xmlns:p14="http://schemas.microsoft.com/office/powerpoint/2010/main" val="3183488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1334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708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9C3FD8"/>
        </a:solidFill>
        <a:effectLst/>
      </p:bgPr>
    </p:bg>
    <p:spTree>
      <p:nvGrpSpPr>
        <p:cNvPr id="1" name=""/>
        <p:cNvGrpSpPr/>
        <p:nvPr/>
      </p:nvGrpSpPr>
      <p:grpSpPr>
        <a:xfrm>
          <a:off x="0" y="0"/>
          <a:ext cx="0" cy="0"/>
          <a:chOff x="0" y="0"/>
          <a:chExt cx="0" cy="0"/>
        </a:xfrm>
      </p:grpSpPr>
      <p:pic>
        <p:nvPicPr>
          <p:cNvPr id="10" name="Picture 9" descr="Shape, square&#10;&#10;Description automatically generated">
            <a:extLst>
              <a:ext uri="{FF2B5EF4-FFF2-40B4-BE49-F238E27FC236}">
                <a16:creationId xmlns:a16="http://schemas.microsoft.com/office/drawing/2014/main" id="{EA4F5D41-A2EA-5403-EA47-B45CBF6D97A6}"/>
              </a:ext>
            </a:extLst>
          </p:cNvPr>
          <p:cNvPicPr>
            <a:picLocks noChangeAspect="1"/>
          </p:cNvPicPr>
          <p:nvPr userDrawn="1"/>
        </p:nvPicPr>
        <p:blipFill>
          <a:blip r:embed="rId2"/>
          <a:stretch>
            <a:fillRect/>
          </a:stretch>
        </p:blipFill>
        <p:spPr>
          <a:xfrm>
            <a:off x="356287" y="1996923"/>
            <a:ext cx="2568137" cy="3791955"/>
          </a:xfrm>
          <a:prstGeom prst="rect">
            <a:avLst/>
          </a:prstGeom>
        </p:spPr>
      </p:pic>
      <p:pic>
        <p:nvPicPr>
          <p:cNvPr id="4" name="Picture 3" descr="Logo, company name&#10;&#10;Description automatically generated">
            <a:extLst>
              <a:ext uri="{FF2B5EF4-FFF2-40B4-BE49-F238E27FC236}">
                <a16:creationId xmlns:a16="http://schemas.microsoft.com/office/drawing/2014/main" id="{A4F35037-C339-DFBC-BF98-55F027D6B3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24695"/>
            <a:ext cx="892432" cy="79426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E9BCBBE4-9BB5-0338-0610-51D34B64B944}"/>
              </a:ext>
            </a:extLst>
          </p:cNvPr>
          <p:cNvPicPr>
            <a:picLocks noChangeAspect="1"/>
          </p:cNvPicPr>
          <p:nvPr userDrawn="1"/>
        </p:nvPicPr>
        <p:blipFill>
          <a:blip r:embed="rId4"/>
          <a:stretch>
            <a:fillRect/>
          </a:stretch>
        </p:blipFill>
        <p:spPr>
          <a:xfrm>
            <a:off x="11353800" y="6013852"/>
            <a:ext cx="615950" cy="615950"/>
          </a:xfrm>
          <a:prstGeom prst="rect">
            <a:avLst/>
          </a:prstGeom>
        </p:spPr>
      </p:pic>
      <p:pic>
        <p:nvPicPr>
          <p:cNvPr id="6" name="Picture 5">
            <a:extLst>
              <a:ext uri="{FF2B5EF4-FFF2-40B4-BE49-F238E27FC236}">
                <a16:creationId xmlns:a16="http://schemas.microsoft.com/office/drawing/2014/main" id="{56133A36-64C6-9AC9-D6B4-507C30FE9E54}"/>
              </a:ext>
            </a:extLst>
          </p:cNvPr>
          <p:cNvPicPr>
            <a:picLocks noChangeAspect="1"/>
          </p:cNvPicPr>
          <p:nvPr userDrawn="1"/>
        </p:nvPicPr>
        <p:blipFill>
          <a:blip r:embed="rId5"/>
          <a:srcRect/>
          <a:stretch/>
        </p:blipFill>
        <p:spPr>
          <a:xfrm>
            <a:off x="222431" y="228198"/>
            <a:ext cx="11454693" cy="544624"/>
          </a:xfrm>
          <a:prstGeom prst="rect">
            <a:avLst/>
          </a:prstGeom>
        </p:spPr>
      </p:pic>
      <p:sp>
        <p:nvSpPr>
          <p:cNvPr id="7" name="Title 1">
            <a:extLst>
              <a:ext uri="{FF2B5EF4-FFF2-40B4-BE49-F238E27FC236}">
                <a16:creationId xmlns:a16="http://schemas.microsoft.com/office/drawing/2014/main" id="{5E9B9F39-09DB-7637-6EDA-C87D1E980E23}"/>
              </a:ext>
            </a:extLst>
          </p:cNvPr>
          <p:cNvSpPr>
            <a:spLocks noGrp="1"/>
          </p:cNvSpPr>
          <p:nvPr>
            <p:ph type="title"/>
          </p:nvPr>
        </p:nvSpPr>
        <p:spPr>
          <a:xfrm>
            <a:off x="356287" y="328054"/>
            <a:ext cx="8441724" cy="352983"/>
          </a:xfrm>
        </p:spPr>
        <p:txBody>
          <a:bodyPr>
            <a:normAutofit/>
          </a:bodyPr>
          <a:lstStyle>
            <a:lvl1pPr>
              <a:defRPr sz="1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33DEF7C1-CAB3-3F7B-9D96-DA688984E086}"/>
              </a:ext>
            </a:extLst>
          </p:cNvPr>
          <p:cNvSpPr>
            <a:spLocks noGrp="1"/>
          </p:cNvSpPr>
          <p:nvPr>
            <p:ph idx="1"/>
          </p:nvPr>
        </p:nvSpPr>
        <p:spPr>
          <a:xfrm>
            <a:off x="64430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Picture 11">
            <a:extLst>
              <a:ext uri="{FF2B5EF4-FFF2-40B4-BE49-F238E27FC236}">
                <a16:creationId xmlns:a16="http://schemas.microsoft.com/office/drawing/2014/main" id="{20A5FA43-A51E-1061-48BE-F271EFD550B7}"/>
              </a:ext>
            </a:extLst>
          </p:cNvPr>
          <p:cNvPicPr>
            <a:picLocks noChangeAspect="1"/>
          </p:cNvPicPr>
          <p:nvPr userDrawn="1"/>
        </p:nvPicPr>
        <p:blipFill>
          <a:blip r:embed="rId6"/>
          <a:srcRect/>
          <a:stretch/>
        </p:blipFill>
        <p:spPr>
          <a:xfrm>
            <a:off x="1040538" y="1304069"/>
            <a:ext cx="1248019" cy="927100"/>
          </a:xfrm>
          <a:prstGeom prst="rect">
            <a:avLst/>
          </a:prstGeom>
        </p:spPr>
      </p:pic>
      <p:sp>
        <p:nvSpPr>
          <p:cNvPr id="14" name="Title 1">
            <a:extLst>
              <a:ext uri="{FF2B5EF4-FFF2-40B4-BE49-F238E27FC236}">
                <a16:creationId xmlns:a16="http://schemas.microsoft.com/office/drawing/2014/main" id="{3B12CB75-B79E-557C-EA08-17C2787BBC12}"/>
              </a:ext>
            </a:extLst>
          </p:cNvPr>
          <p:cNvSpPr txBox="1">
            <a:spLocks/>
          </p:cNvSpPr>
          <p:nvPr userDrawn="1"/>
        </p:nvSpPr>
        <p:spPr>
          <a:xfrm>
            <a:off x="136809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1</a:t>
            </a:r>
            <a:endParaRPr lang="en-US" sz="2800" dirty="0"/>
          </a:p>
        </p:txBody>
      </p:sp>
      <p:pic>
        <p:nvPicPr>
          <p:cNvPr id="24" name="Picture 23">
            <a:extLst>
              <a:ext uri="{FF2B5EF4-FFF2-40B4-BE49-F238E27FC236}">
                <a16:creationId xmlns:a16="http://schemas.microsoft.com/office/drawing/2014/main" id="{B19E40C0-1F86-701A-FAD5-6CC8DC29E406}"/>
              </a:ext>
            </a:extLst>
          </p:cNvPr>
          <p:cNvPicPr>
            <a:picLocks noChangeAspect="1"/>
          </p:cNvPicPr>
          <p:nvPr userDrawn="1"/>
        </p:nvPicPr>
        <p:blipFill>
          <a:blip r:embed="rId7"/>
          <a:srcRect/>
          <a:stretch/>
        </p:blipFill>
        <p:spPr>
          <a:xfrm>
            <a:off x="3104607" y="1977081"/>
            <a:ext cx="2568137" cy="3793524"/>
          </a:xfrm>
          <a:prstGeom prst="rect">
            <a:avLst/>
          </a:prstGeom>
        </p:spPr>
      </p:pic>
      <p:sp>
        <p:nvSpPr>
          <p:cNvPr id="25" name="Content Placeholder 2">
            <a:extLst>
              <a:ext uri="{FF2B5EF4-FFF2-40B4-BE49-F238E27FC236}">
                <a16:creationId xmlns:a16="http://schemas.microsoft.com/office/drawing/2014/main" id="{ACF068E1-E4B8-DD6F-5BC6-21A903FD428C}"/>
              </a:ext>
            </a:extLst>
          </p:cNvPr>
          <p:cNvSpPr>
            <a:spLocks noGrp="1"/>
          </p:cNvSpPr>
          <p:nvPr>
            <p:ph idx="10"/>
          </p:nvPr>
        </p:nvSpPr>
        <p:spPr>
          <a:xfrm>
            <a:off x="3392629" y="2448748"/>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6" name="Picture 25">
            <a:extLst>
              <a:ext uri="{FF2B5EF4-FFF2-40B4-BE49-F238E27FC236}">
                <a16:creationId xmlns:a16="http://schemas.microsoft.com/office/drawing/2014/main" id="{056103D4-A960-A3FD-4A90-D93B9107F5CE}"/>
              </a:ext>
            </a:extLst>
          </p:cNvPr>
          <p:cNvPicPr>
            <a:picLocks noChangeAspect="1"/>
          </p:cNvPicPr>
          <p:nvPr userDrawn="1"/>
        </p:nvPicPr>
        <p:blipFill>
          <a:blip r:embed="rId8"/>
          <a:srcRect/>
          <a:stretch/>
        </p:blipFill>
        <p:spPr>
          <a:xfrm>
            <a:off x="3788858" y="1304069"/>
            <a:ext cx="1248019" cy="927099"/>
          </a:xfrm>
          <a:prstGeom prst="rect">
            <a:avLst/>
          </a:prstGeom>
        </p:spPr>
      </p:pic>
      <p:sp>
        <p:nvSpPr>
          <p:cNvPr id="27" name="Title 1">
            <a:extLst>
              <a:ext uri="{FF2B5EF4-FFF2-40B4-BE49-F238E27FC236}">
                <a16:creationId xmlns:a16="http://schemas.microsoft.com/office/drawing/2014/main" id="{0333B9EC-A07A-36BA-71AA-690100EE51A4}"/>
              </a:ext>
            </a:extLst>
          </p:cNvPr>
          <p:cNvSpPr txBox="1">
            <a:spLocks/>
          </p:cNvSpPr>
          <p:nvPr userDrawn="1"/>
        </p:nvSpPr>
        <p:spPr>
          <a:xfrm>
            <a:off x="4116416" y="1691980"/>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2</a:t>
            </a:r>
            <a:endParaRPr lang="en-US" sz="2800" dirty="0"/>
          </a:p>
        </p:txBody>
      </p:sp>
      <p:pic>
        <p:nvPicPr>
          <p:cNvPr id="28" name="Picture 27" descr="Shape, square&#10;&#10;Description automatically generated">
            <a:extLst>
              <a:ext uri="{FF2B5EF4-FFF2-40B4-BE49-F238E27FC236}">
                <a16:creationId xmlns:a16="http://schemas.microsoft.com/office/drawing/2014/main" id="{F50DB0FF-1C4F-3266-3352-7C27AF3FA676}"/>
              </a:ext>
            </a:extLst>
          </p:cNvPr>
          <p:cNvPicPr>
            <a:picLocks noChangeAspect="1"/>
          </p:cNvPicPr>
          <p:nvPr userDrawn="1"/>
        </p:nvPicPr>
        <p:blipFill>
          <a:blip r:embed="rId2"/>
          <a:stretch>
            <a:fillRect/>
          </a:stretch>
        </p:blipFill>
        <p:spPr>
          <a:xfrm>
            <a:off x="5928191" y="1989721"/>
            <a:ext cx="2568137" cy="3791955"/>
          </a:xfrm>
          <a:prstGeom prst="rect">
            <a:avLst/>
          </a:prstGeom>
        </p:spPr>
      </p:pic>
      <p:sp>
        <p:nvSpPr>
          <p:cNvPr id="29" name="Content Placeholder 2">
            <a:extLst>
              <a:ext uri="{FF2B5EF4-FFF2-40B4-BE49-F238E27FC236}">
                <a16:creationId xmlns:a16="http://schemas.microsoft.com/office/drawing/2014/main" id="{14347B1A-AFC6-7555-FCB5-22AAF3C5F87E}"/>
              </a:ext>
            </a:extLst>
          </p:cNvPr>
          <p:cNvSpPr>
            <a:spLocks noGrp="1"/>
          </p:cNvSpPr>
          <p:nvPr>
            <p:ph idx="11"/>
          </p:nvPr>
        </p:nvSpPr>
        <p:spPr>
          <a:xfrm>
            <a:off x="621621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30" name="Picture 29">
            <a:extLst>
              <a:ext uri="{FF2B5EF4-FFF2-40B4-BE49-F238E27FC236}">
                <a16:creationId xmlns:a16="http://schemas.microsoft.com/office/drawing/2014/main" id="{6640E307-93EE-0AC5-291C-341C35513B3F}"/>
              </a:ext>
            </a:extLst>
          </p:cNvPr>
          <p:cNvPicPr>
            <a:picLocks noChangeAspect="1"/>
          </p:cNvPicPr>
          <p:nvPr userDrawn="1"/>
        </p:nvPicPr>
        <p:blipFill>
          <a:blip r:embed="rId6"/>
          <a:srcRect/>
          <a:stretch/>
        </p:blipFill>
        <p:spPr>
          <a:xfrm>
            <a:off x="6612442" y="1296867"/>
            <a:ext cx="1248019" cy="927100"/>
          </a:xfrm>
          <a:prstGeom prst="rect">
            <a:avLst/>
          </a:prstGeom>
        </p:spPr>
      </p:pic>
      <p:sp>
        <p:nvSpPr>
          <p:cNvPr id="39" name="Title 1">
            <a:extLst>
              <a:ext uri="{FF2B5EF4-FFF2-40B4-BE49-F238E27FC236}">
                <a16:creationId xmlns:a16="http://schemas.microsoft.com/office/drawing/2014/main" id="{0C7E4E3F-B976-81D4-915B-979A21D5B1E2}"/>
              </a:ext>
            </a:extLst>
          </p:cNvPr>
          <p:cNvSpPr txBox="1">
            <a:spLocks/>
          </p:cNvSpPr>
          <p:nvPr userDrawn="1"/>
        </p:nvSpPr>
        <p:spPr>
          <a:xfrm>
            <a:off x="694000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3</a:t>
            </a:r>
            <a:endParaRPr lang="en-US" sz="2800" dirty="0"/>
          </a:p>
        </p:txBody>
      </p:sp>
      <p:pic>
        <p:nvPicPr>
          <p:cNvPr id="40" name="Picture 39">
            <a:extLst>
              <a:ext uri="{FF2B5EF4-FFF2-40B4-BE49-F238E27FC236}">
                <a16:creationId xmlns:a16="http://schemas.microsoft.com/office/drawing/2014/main" id="{ED6F1987-6785-6E09-5406-66CC2542C25C}"/>
              </a:ext>
            </a:extLst>
          </p:cNvPr>
          <p:cNvPicPr>
            <a:picLocks noChangeAspect="1"/>
          </p:cNvPicPr>
          <p:nvPr userDrawn="1"/>
        </p:nvPicPr>
        <p:blipFill>
          <a:blip r:embed="rId7"/>
          <a:srcRect/>
          <a:stretch/>
        </p:blipFill>
        <p:spPr>
          <a:xfrm>
            <a:off x="8676511" y="1969879"/>
            <a:ext cx="2568137" cy="3793524"/>
          </a:xfrm>
          <a:prstGeom prst="rect">
            <a:avLst/>
          </a:prstGeom>
        </p:spPr>
      </p:pic>
      <p:sp>
        <p:nvSpPr>
          <p:cNvPr id="41" name="Content Placeholder 2">
            <a:extLst>
              <a:ext uri="{FF2B5EF4-FFF2-40B4-BE49-F238E27FC236}">
                <a16:creationId xmlns:a16="http://schemas.microsoft.com/office/drawing/2014/main" id="{2E4F3683-34E7-C2B3-3923-A53B59729F2D}"/>
              </a:ext>
            </a:extLst>
          </p:cNvPr>
          <p:cNvSpPr>
            <a:spLocks noGrp="1"/>
          </p:cNvSpPr>
          <p:nvPr>
            <p:ph idx="12"/>
          </p:nvPr>
        </p:nvSpPr>
        <p:spPr>
          <a:xfrm>
            <a:off x="8964533" y="2441546"/>
            <a:ext cx="1990237" cy="3062876"/>
          </a:xfrm>
        </p:spPr>
        <p:txBody>
          <a:bodyPr>
            <a:noAutofit/>
          </a:bodyPr>
          <a:lstStyle>
            <a:lvl1pPr>
              <a:defRPr sz="1600">
                <a:solidFill>
                  <a:srgbClr val="01334E"/>
                </a:solidFill>
              </a:defRPr>
            </a:lvl1pPr>
            <a:lvl2pPr>
              <a:defRPr sz="1400">
                <a:solidFill>
                  <a:srgbClr val="01334E"/>
                </a:solidFill>
              </a:defRPr>
            </a:lvl2pPr>
            <a:lvl3pPr>
              <a:defRPr sz="1200">
                <a:solidFill>
                  <a:srgbClr val="01334E"/>
                </a:solidFill>
              </a:defRPr>
            </a:lvl3pPr>
            <a:lvl4pPr>
              <a:defRPr sz="1100">
                <a:solidFill>
                  <a:srgbClr val="01334E"/>
                </a:solidFill>
              </a:defRPr>
            </a:lvl4pPr>
            <a:lvl5pPr>
              <a:defRPr sz="11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2" name="Picture 41">
            <a:extLst>
              <a:ext uri="{FF2B5EF4-FFF2-40B4-BE49-F238E27FC236}">
                <a16:creationId xmlns:a16="http://schemas.microsoft.com/office/drawing/2014/main" id="{8D0326EC-7E44-8FAD-07B5-B5398493BD91}"/>
              </a:ext>
            </a:extLst>
          </p:cNvPr>
          <p:cNvPicPr>
            <a:picLocks noChangeAspect="1"/>
          </p:cNvPicPr>
          <p:nvPr userDrawn="1"/>
        </p:nvPicPr>
        <p:blipFill>
          <a:blip r:embed="rId8"/>
          <a:srcRect/>
          <a:stretch/>
        </p:blipFill>
        <p:spPr>
          <a:xfrm>
            <a:off x="9360762" y="1296867"/>
            <a:ext cx="1248019" cy="927099"/>
          </a:xfrm>
          <a:prstGeom prst="rect">
            <a:avLst/>
          </a:prstGeom>
        </p:spPr>
      </p:pic>
      <p:sp>
        <p:nvSpPr>
          <p:cNvPr id="43" name="Title 1">
            <a:extLst>
              <a:ext uri="{FF2B5EF4-FFF2-40B4-BE49-F238E27FC236}">
                <a16:creationId xmlns:a16="http://schemas.microsoft.com/office/drawing/2014/main" id="{E163C30A-3871-79E4-9FFA-ADDFB17FDCF6}"/>
              </a:ext>
            </a:extLst>
          </p:cNvPr>
          <p:cNvSpPr txBox="1">
            <a:spLocks/>
          </p:cNvSpPr>
          <p:nvPr userDrawn="1"/>
        </p:nvSpPr>
        <p:spPr>
          <a:xfrm>
            <a:off x="9688320" y="1684778"/>
            <a:ext cx="634831" cy="41034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1800" b="1" i="0" kern="1200">
                <a:solidFill>
                  <a:schemeClr val="bg1"/>
                </a:solidFill>
                <a:latin typeface="Arial" panose="020B0604020202020204" pitchFamily="34" charset="0"/>
                <a:ea typeface="+mj-ea"/>
                <a:cs typeface="Arial" panose="020B0604020202020204" pitchFamily="34" charset="0"/>
              </a:defRPr>
            </a:lvl1pPr>
          </a:lstStyle>
          <a:p>
            <a:pPr algn="ctr"/>
            <a:r>
              <a:rPr lang="en-GB" sz="2800" dirty="0"/>
              <a:t>4</a:t>
            </a:r>
            <a:endParaRPr lang="en-US" sz="2800" dirty="0"/>
          </a:p>
        </p:txBody>
      </p:sp>
    </p:spTree>
    <p:extLst>
      <p:ext uri="{BB962C8B-B14F-4D97-AF65-F5344CB8AC3E}">
        <p14:creationId xmlns:p14="http://schemas.microsoft.com/office/powerpoint/2010/main" val="1708133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9C3FD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319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532871" y="1665073"/>
            <a:ext cx="5896233" cy="1325563"/>
          </a:xfrm>
        </p:spPr>
        <p:txBody>
          <a:bodyPr anchor="b"/>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hasCustomPrompt="1"/>
          </p:nvPr>
        </p:nvSpPr>
        <p:spPr>
          <a:xfrm>
            <a:off x="4532871" y="3064390"/>
            <a:ext cx="5389605" cy="2128537"/>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Title/School</a:t>
            </a:r>
            <a:endParaRPr lang="en-US" dirty="0"/>
          </a:p>
        </p:txBody>
      </p:sp>
      <p:pic>
        <p:nvPicPr>
          <p:cNvPr id="5" name="Picture 4">
            <a:extLst>
              <a:ext uri="{FF2B5EF4-FFF2-40B4-BE49-F238E27FC236}">
                <a16:creationId xmlns:a16="http://schemas.microsoft.com/office/drawing/2014/main" id="{77CD5B8A-35A0-671D-6C46-A4B420E9C15B}"/>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p:blipFill>
        <p:spPr>
          <a:xfrm>
            <a:off x="10352216" y="5914768"/>
            <a:ext cx="892431" cy="79426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54D916-9DE2-DB5E-8378-F72C1F30921B}"/>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499359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blipFill>
          <a:blip r:embed="rId2">
            <a:alphaModFix/>
          </a:blip>
          <a:stretch>
            <a:fillRect/>
          </a:stretch>
        </a:blipFill>
        <a:effectLst/>
      </p:bgPr>
    </p:bg>
    <p:spTree>
      <p:nvGrpSpPr>
        <p:cNvPr id="1" name="Shape 62"/>
        <p:cNvGrpSpPr/>
        <p:nvPr/>
      </p:nvGrpSpPr>
      <p:grpSpPr>
        <a:xfrm>
          <a:off x="0" y="0"/>
          <a:ext cx="0" cy="0"/>
          <a:chOff x="0" y="0"/>
          <a:chExt cx="0" cy="0"/>
        </a:xfrm>
      </p:grpSpPr>
      <p:pic>
        <p:nvPicPr>
          <p:cNvPr id="63" name="Google Shape;63;p38"/>
          <p:cNvPicPr preferRelativeResize="0"/>
          <p:nvPr/>
        </p:nvPicPr>
        <p:blipFill rotWithShape="1">
          <a:blip r:embed="rId3">
            <a:alphaModFix/>
          </a:blip>
          <a:srcRect/>
          <a:stretch/>
        </p:blipFill>
        <p:spPr>
          <a:xfrm>
            <a:off x="222431" y="228198"/>
            <a:ext cx="11454693" cy="544624"/>
          </a:xfrm>
          <a:prstGeom prst="rect">
            <a:avLst/>
          </a:prstGeom>
          <a:noFill/>
          <a:ln>
            <a:noFill/>
          </a:ln>
        </p:spPr>
      </p:pic>
      <p:sp>
        <p:nvSpPr>
          <p:cNvPr id="64" name="Google Shape;64;p3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1334E"/>
              </a:buClr>
              <a:buSzPts val="1800"/>
              <a:buFont typeface="Arial"/>
              <a:buNone/>
              <a:defRPr sz="1800" b="1" i="0">
                <a:solidFill>
                  <a:srgbClr val="01334E"/>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
        <p:nvSpPr>
          <p:cNvPr id="68" name="Google Shape;68;p38"/>
          <p:cNvSpPr txBox="1">
            <a:spLocks noGrp="1"/>
          </p:cNvSpPr>
          <p:nvPr>
            <p:ph type="body" idx="1"/>
          </p:nvPr>
        </p:nvSpPr>
        <p:spPr>
          <a:xfrm>
            <a:off x="1294134" y="1934796"/>
            <a:ext cx="5657651" cy="22272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334E"/>
              </a:buClr>
              <a:buSzPts val="4000"/>
              <a:buNone/>
              <a:defRPr sz="4000" b="1" i="0">
                <a:solidFill>
                  <a:srgbClr val="01334E"/>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418071" y="540609"/>
            <a:ext cx="8244015" cy="1325563"/>
          </a:xfrm>
        </p:spPr>
        <p:txBody>
          <a:bodyPr/>
          <a:lstStyle>
            <a:lvl1pPr>
              <a:defRPr>
                <a:solidFill>
                  <a:srgbClr val="FF826A"/>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418071" y="2137634"/>
            <a:ext cx="8244015" cy="3076917"/>
          </a:xfrm>
        </p:spPr>
        <p:txBody>
          <a:bodyPr/>
          <a:lstStyle>
            <a:lvl1pPr>
              <a:defRPr>
                <a:solidFill>
                  <a:srgbClr val="01334E"/>
                </a:solidFill>
              </a:defRPr>
            </a:lvl1pPr>
            <a:lvl2pPr>
              <a:defRPr>
                <a:solidFill>
                  <a:srgbClr val="01334E"/>
                </a:solidFill>
              </a:defRPr>
            </a:lvl2pPr>
            <a:lvl3pPr>
              <a:defRPr>
                <a:solidFill>
                  <a:srgbClr val="01334E"/>
                </a:solidFill>
              </a:defRPr>
            </a:lvl3pPr>
            <a:lvl4pPr>
              <a:defRPr>
                <a:solidFill>
                  <a:srgbClr val="01334E"/>
                </a:solidFill>
              </a:defRPr>
            </a:lvl4pPr>
            <a:lvl5pPr>
              <a:defRPr>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ubtitle 2">
            <a:extLst>
              <a:ext uri="{FF2B5EF4-FFF2-40B4-BE49-F238E27FC236}">
                <a16:creationId xmlns:a16="http://schemas.microsoft.com/office/drawing/2014/main" id="{FBC639E9-3D7B-B733-D12E-3332632FA872}"/>
              </a:ext>
            </a:extLst>
          </p:cNvPr>
          <p:cNvSpPr txBox="1">
            <a:spLocks/>
          </p:cNvSpPr>
          <p:nvPr userDrawn="1"/>
        </p:nvSpPr>
        <p:spPr>
          <a:xfrm>
            <a:off x="418071" y="6051947"/>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b="0" dirty="0">
                <a:solidFill>
                  <a:schemeClr val="bg1"/>
                </a:solidFill>
              </a:rPr>
              <a:t>Click to edit Master subtitle style</a:t>
            </a:r>
            <a:endParaRPr lang="en-US" sz="1800" b="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BB67F458-ACF8-C47C-C4C5-BA6BF6824E7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0C9040B6-87FF-8DD7-62E9-A516D9A10985}"/>
              </a:ext>
            </a:extLst>
          </p:cNvPr>
          <p:cNvPicPr>
            <a:picLocks noChangeAspect="1"/>
          </p:cNvPicPr>
          <p:nvPr userDrawn="1"/>
        </p:nvPicPr>
        <p:blipFill>
          <a:blip r:embed="rId4"/>
          <a:stretch>
            <a:fillRect/>
          </a:stretch>
        </p:blipFill>
        <p:spPr>
          <a:xfrm>
            <a:off x="11353800" y="6003925"/>
            <a:ext cx="615950" cy="615950"/>
          </a:xfrm>
          <a:prstGeom prst="rect">
            <a:avLst/>
          </a:prstGeom>
        </p:spPr>
      </p:pic>
    </p:spTree>
    <p:extLst>
      <p:ext uri="{BB962C8B-B14F-4D97-AF65-F5344CB8AC3E}">
        <p14:creationId xmlns:p14="http://schemas.microsoft.com/office/powerpoint/2010/main" val="17723115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D75E67-26FC-9F96-16DC-A9BCFC7D549D}"/>
              </a:ext>
            </a:extLst>
          </p:cNvPr>
          <p:cNvSpPr>
            <a:spLocks noGrp="1"/>
          </p:cNvSpPr>
          <p:nvPr>
            <p:ph type="dt" sz="half" idx="10"/>
          </p:nvPr>
        </p:nvSpPr>
        <p:spPr/>
        <p:txBody>
          <a:bodyPr/>
          <a:lstStyle/>
          <a:p>
            <a:fld id="{4A32817D-B2C5-FE42-AD20-3D309ABCC58A}" type="datetimeFigureOut">
              <a:rPr lang="en-US" smtClean="0"/>
              <a:t>8/14/2024</a:t>
            </a:fld>
            <a:endParaRPr lang="en-US" dirty="0"/>
          </a:p>
        </p:txBody>
      </p:sp>
      <p:sp>
        <p:nvSpPr>
          <p:cNvPr id="3" name="Footer Placeholder 2">
            <a:extLst>
              <a:ext uri="{FF2B5EF4-FFF2-40B4-BE49-F238E27FC236}">
                <a16:creationId xmlns:a16="http://schemas.microsoft.com/office/drawing/2014/main" id="{661656E8-7DFD-EB53-275D-76DE64AAB4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9031320-EF56-99C6-CBB7-C12301CF7F89}"/>
              </a:ext>
            </a:extLst>
          </p:cNvPr>
          <p:cNvSpPr>
            <a:spLocks noGrp="1"/>
          </p:cNvSpPr>
          <p:nvPr>
            <p:ph type="sldNum" sz="quarter" idx="12"/>
          </p:nvPr>
        </p:nvSpPr>
        <p:spPr/>
        <p:txBody>
          <a:bodyPr/>
          <a:lstStyle/>
          <a:p>
            <a:fld id="{7A96CF1D-C6AB-8D43-AA1A-2142132553A4}" type="slidenum">
              <a:rPr lang="en-US" smtClean="0"/>
              <a:t>‹#›</a:t>
            </a:fld>
            <a:endParaRPr lang="en-US" dirty="0"/>
          </a:p>
        </p:txBody>
      </p:sp>
    </p:spTree>
    <p:extLst>
      <p:ext uri="{BB962C8B-B14F-4D97-AF65-F5344CB8AC3E}">
        <p14:creationId xmlns:p14="http://schemas.microsoft.com/office/powerpoint/2010/main" val="22371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blipFill>
          <a:blip r:embed="rId2">
            <a:alphaModFix/>
          </a:blip>
          <a:stretch>
            <a:fillRect/>
          </a:stretch>
        </a:blipFill>
        <a:effectLst/>
      </p:bgPr>
    </p:bg>
    <p:spTree>
      <p:nvGrpSpPr>
        <p:cNvPr id="1" name="Shape 135"/>
        <p:cNvGrpSpPr/>
        <p:nvPr/>
      </p:nvGrpSpPr>
      <p:grpSpPr>
        <a:xfrm>
          <a:off x="0" y="0"/>
          <a:ext cx="0" cy="0"/>
          <a:chOff x="0" y="0"/>
          <a:chExt cx="0" cy="0"/>
        </a:xfrm>
      </p:grpSpPr>
      <p:pic>
        <p:nvPicPr>
          <p:cNvPr id="2" name="Google Shape;139;p48" descr="Logo, company name&#10;&#10;Description automatically generated">
            <a:extLst>
              <a:ext uri="{FF2B5EF4-FFF2-40B4-BE49-F238E27FC236}">
                <a16:creationId xmlns:a16="http://schemas.microsoft.com/office/drawing/2014/main" id="{67C84856-B637-0C58-FF7E-0FD9B0AAA821}"/>
              </a:ext>
            </a:extLst>
          </p:cNvPr>
          <p:cNvPicPr preferRelativeResize="0"/>
          <p:nvPr userDrawn="1"/>
        </p:nvPicPr>
        <p:blipFill rotWithShape="1">
          <a:blip r:embed="rId3">
            <a:alphaModFix/>
          </a:blip>
          <a:srcRect/>
          <a:stretch/>
        </p:blipFill>
        <p:spPr>
          <a:xfrm>
            <a:off x="11299568" y="5579656"/>
            <a:ext cx="892432" cy="794264"/>
          </a:xfrm>
          <a:prstGeom prst="rect">
            <a:avLst/>
          </a:prstGeom>
          <a:noFill/>
          <a:ln>
            <a:noFill/>
          </a:ln>
        </p:spPr>
      </p:pic>
      <p:pic>
        <p:nvPicPr>
          <p:cNvPr id="3" name="Picture 2" descr="Higher Education Authority">
            <a:extLst>
              <a:ext uri="{FF2B5EF4-FFF2-40B4-BE49-F238E27FC236}">
                <a16:creationId xmlns:a16="http://schemas.microsoft.com/office/drawing/2014/main" id="{95C40225-3549-BBE4-F771-27CF234412CC}"/>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39063" b="36577"/>
          <a:stretch/>
        </p:blipFill>
        <p:spPr bwMode="auto">
          <a:xfrm>
            <a:off x="10383329" y="6313190"/>
            <a:ext cx="1753284" cy="4270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blipFill>
          <a:blip r:embed="rId2">
            <a:alphaModFix/>
          </a:blip>
          <a:stretch>
            <a:fillRect/>
          </a:stretch>
        </a:blipFill>
        <a:effectLst/>
      </p:bgPr>
    </p:bg>
    <p:spTree>
      <p:nvGrpSpPr>
        <p:cNvPr id="1" name="Shape 138"/>
        <p:cNvGrpSpPr/>
        <p:nvPr/>
      </p:nvGrpSpPr>
      <p:grpSpPr>
        <a:xfrm>
          <a:off x="0" y="0"/>
          <a:ext cx="0" cy="0"/>
          <a:chOff x="0" y="0"/>
          <a:chExt cx="0" cy="0"/>
        </a:xfrm>
      </p:grpSpPr>
      <p:sp>
        <p:nvSpPr>
          <p:cNvPr id="141" name="Google Shape;141;p48"/>
          <p:cNvSpPr txBox="1"/>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FF826A"/>
              </a:buClr>
              <a:buSzPts val="6000"/>
              <a:buFont typeface="Arial Black"/>
              <a:buNone/>
            </a:pPr>
            <a:endParaRPr sz="6000" b="1" i="0" u="none" strike="noStrike" cap="none" dirty="0">
              <a:solidFill>
                <a:srgbClr val="FF826A"/>
              </a:solidFill>
              <a:latin typeface="Arial Black"/>
              <a:ea typeface="Arial Black"/>
              <a:cs typeface="Arial Black"/>
              <a:sym typeface="Arial Black"/>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D9734-6CCC-4186-63C3-F458F9B52793}"/>
              </a:ext>
            </a:extLst>
          </p:cNvPr>
          <p:cNvSpPr>
            <a:spLocks noGrp="1"/>
          </p:cNvSpPr>
          <p:nvPr>
            <p:ph type="ctrTitle"/>
          </p:nvPr>
        </p:nvSpPr>
        <p:spPr>
          <a:xfrm>
            <a:off x="547817" y="1122363"/>
            <a:ext cx="9144000" cy="2387600"/>
          </a:xfrm>
        </p:spPr>
        <p:txBody>
          <a:bodyPr anchor="b"/>
          <a:lstStyle>
            <a:lvl1pPr algn="l">
              <a:defRPr sz="6000">
                <a:solidFill>
                  <a:srgbClr val="FF826A"/>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2505D949-2015-FCD8-475D-2C66A944C0D7}"/>
              </a:ext>
            </a:extLst>
          </p:cNvPr>
          <p:cNvSpPr>
            <a:spLocks noGrp="1"/>
          </p:cNvSpPr>
          <p:nvPr>
            <p:ph type="subTitle" idx="1"/>
          </p:nvPr>
        </p:nvSpPr>
        <p:spPr>
          <a:xfrm>
            <a:off x="547817" y="3602038"/>
            <a:ext cx="9144000" cy="1655762"/>
          </a:xfrm>
        </p:spPr>
        <p:txBody>
          <a:bodyPr>
            <a:normAutofit/>
          </a:bodyPr>
          <a:lstStyle>
            <a:lvl1pPr marL="0" indent="0" algn="l">
              <a:buNone/>
              <a:defRPr sz="2800" b="1">
                <a:solidFill>
                  <a:srgbClr val="E1C6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7" name="Picture 6" descr="Logo, company name&#10;&#10;Description automatically generated">
            <a:extLst>
              <a:ext uri="{FF2B5EF4-FFF2-40B4-BE49-F238E27FC236}">
                <a16:creationId xmlns:a16="http://schemas.microsoft.com/office/drawing/2014/main" id="{E75DB962-1BC4-B8CC-5E50-F4EBC9E7C27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352216" y="5914768"/>
            <a:ext cx="892432" cy="7942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FD79729-89E6-782A-99AA-8CE208FCF38C}"/>
              </a:ext>
            </a:extLst>
          </p:cNvPr>
          <p:cNvPicPr>
            <a:picLocks noChangeAspect="1"/>
          </p:cNvPicPr>
          <p:nvPr userDrawn="1"/>
        </p:nvPicPr>
        <p:blipFill>
          <a:blip r:embed="rId4"/>
          <a:stretch>
            <a:fillRect/>
          </a:stretch>
        </p:blipFill>
        <p:spPr>
          <a:xfrm>
            <a:off x="11353800" y="6003925"/>
            <a:ext cx="615950" cy="615950"/>
          </a:xfrm>
          <a:prstGeom prst="rect">
            <a:avLst/>
          </a:prstGeom>
        </p:spPr>
      </p:pic>
      <p:sp>
        <p:nvSpPr>
          <p:cNvPr id="9" name="Subtitle 2">
            <a:extLst>
              <a:ext uri="{FF2B5EF4-FFF2-40B4-BE49-F238E27FC236}">
                <a16:creationId xmlns:a16="http://schemas.microsoft.com/office/drawing/2014/main" id="{1CE56081-2806-6891-72EE-2B003CA90826}"/>
              </a:ext>
            </a:extLst>
          </p:cNvPr>
          <p:cNvSpPr txBox="1">
            <a:spLocks/>
          </p:cNvSpPr>
          <p:nvPr userDrawn="1"/>
        </p:nvSpPr>
        <p:spPr>
          <a:xfrm>
            <a:off x="547817" y="6311900"/>
            <a:ext cx="9144000" cy="51990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E1C6F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dirty="0">
                <a:solidFill>
                  <a:schemeClr val="bg1"/>
                </a:solidFill>
              </a:rPr>
              <a:t>Click to edit Master subtitle style</a:t>
            </a:r>
            <a:endParaRPr lang="en-US" sz="1800" dirty="0">
              <a:solidFill>
                <a:schemeClr val="bg1"/>
              </a:solidFill>
            </a:endParaRPr>
          </a:p>
        </p:txBody>
      </p:sp>
    </p:spTree>
    <p:extLst>
      <p:ext uri="{BB962C8B-B14F-4D97-AF65-F5344CB8AC3E}">
        <p14:creationId xmlns:p14="http://schemas.microsoft.com/office/powerpoint/2010/main" val="183032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silhouette&#10;&#10;Description automatically generated">
            <a:extLst>
              <a:ext uri="{FF2B5EF4-FFF2-40B4-BE49-F238E27FC236}">
                <a16:creationId xmlns:a16="http://schemas.microsoft.com/office/drawing/2014/main" id="{714C0C71-CA48-29AC-8224-43F526BD50A4}"/>
              </a:ext>
            </a:extLst>
          </p:cNvPr>
          <p:cNvPicPr>
            <a:picLocks noChangeAspect="1"/>
          </p:cNvPicPr>
          <p:nvPr userDrawn="1"/>
        </p:nvPicPr>
        <p:blipFill>
          <a:blip r:embed="rId2"/>
          <a:stretch>
            <a:fillRect/>
          </a:stretch>
        </p:blipFill>
        <p:spPr>
          <a:xfrm>
            <a:off x="9069860" y="815574"/>
            <a:ext cx="2892944" cy="1831420"/>
          </a:xfrm>
          <a:prstGeom prst="rect">
            <a:avLst/>
          </a:prstGeom>
        </p:spPr>
      </p:pic>
      <p:pic>
        <p:nvPicPr>
          <p:cNvPr id="6" name="Picture 5">
            <a:extLst>
              <a:ext uri="{FF2B5EF4-FFF2-40B4-BE49-F238E27FC236}">
                <a16:creationId xmlns:a16="http://schemas.microsoft.com/office/drawing/2014/main" id="{3CCF0FF5-B275-ABFD-A1C5-FF1D07E3D982}"/>
              </a:ext>
            </a:extLst>
          </p:cNvPr>
          <p:cNvPicPr>
            <a:picLocks noChangeAspect="1"/>
          </p:cNvPicPr>
          <p:nvPr userDrawn="1"/>
        </p:nvPicPr>
        <p:blipFill>
          <a:blip r:embed="rId3"/>
          <a:srcRect/>
          <a:stretch/>
        </p:blipFill>
        <p:spPr>
          <a:xfrm>
            <a:off x="222422" y="227825"/>
            <a:ext cx="8822724" cy="545372"/>
          </a:xfrm>
          <a:prstGeom prst="rect">
            <a:avLst/>
          </a:prstGeom>
        </p:spPr>
      </p:pic>
      <p:sp>
        <p:nvSpPr>
          <p:cNvPr id="2" name="Title 1">
            <a:extLst>
              <a:ext uri="{FF2B5EF4-FFF2-40B4-BE49-F238E27FC236}">
                <a16:creationId xmlns:a16="http://schemas.microsoft.com/office/drawing/2014/main" id="{9A60C57C-524C-C54B-D670-A512556D8007}"/>
              </a:ext>
            </a:extLst>
          </p:cNvPr>
          <p:cNvSpPr>
            <a:spLocks noGrp="1"/>
          </p:cNvSpPr>
          <p:nvPr>
            <p:ph type="title"/>
          </p:nvPr>
        </p:nvSpPr>
        <p:spPr>
          <a:xfrm>
            <a:off x="356287" y="328054"/>
            <a:ext cx="8441724" cy="352983"/>
          </a:xfrm>
        </p:spPr>
        <p:txBody>
          <a:bodyPr>
            <a:normAutofit/>
          </a:bodyPr>
          <a:lstStyle>
            <a:lvl1pPr>
              <a:defRPr sz="1800" b="1" i="0">
                <a:solidFill>
                  <a:srgbClr val="5DC973"/>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BAB9CA2-E501-F2A7-B6F0-CAD71212B70C}"/>
              </a:ext>
            </a:extLst>
          </p:cNvPr>
          <p:cNvSpPr>
            <a:spLocks noGrp="1"/>
          </p:cNvSpPr>
          <p:nvPr>
            <p:ph idx="1"/>
          </p:nvPr>
        </p:nvSpPr>
        <p:spPr>
          <a:xfrm>
            <a:off x="356287" y="874155"/>
            <a:ext cx="8441724" cy="1634267"/>
          </a:xfrm>
        </p:spPr>
        <p:txBody>
          <a:bodyPr>
            <a:noAutofit/>
          </a:bodyPr>
          <a:lstStyle>
            <a:lvl1pPr>
              <a:defRPr sz="2400">
                <a:solidFill>
                  <a:srgbClr val="01334E"/>
                </a:solidFill>
              </a:defRPr>
            </a:lvl1pPr>
            <a:lvl2pPr>
              <a:defRPr sz="2000">
                <a:solidFill>
                  <a:srgbClr val="01334E"/>
                </a:solidFill>
              </a:defRPr>
            </a:lvl2pPr>
            <a:lvl3pPr>
              <a:defRPr sz="1800">
                <a:solidFill>
                  <a:srgbClr val="01334E"/>
                </a:solidFill>
              </a:defRPr>
            </a:lvl3pPr>
            <a:lvl4pPr>
              <a:defRPr sz="1600">
                <a:solidFill>
                  <a:srgbClr val="01334E"/>
                </a:solidFill>
              </a:defRPr>
            </a:lvl4pPr>
            <a:lvl5pPr>
              <a:defRPr sz="1600">
                <a:solidFill>
                  <a:srgbClr val="01334E"/>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9" name="Picture 8">
            <a:extLst>
              <a:ext uri="{FF2B5EF4-FFF2-40B4-BE49-F238E27FC236}">
                <a16:creationId xmlns:a16="http://schemas.microsoft.com/office/drawing/2014/main" id="{2FDA5616-2491-3F6A-278A-BBA8E1126B78}"/>
              </a:ext>
            </a:extLst>
          </p:cNvPr>
          <p:cNvPicPr>
            <a:picLocks noChangeAspect="1"/>
          </p:cNvPicPr>
          <p:nvPr userDrawn="1"/>
        </p:nvPicPr>
        <p:blipFill>
          <a:blip r:embed="rId4"/>
          <a:srcRect/>
          <a:stretch/>
        </p:blipFill>
        <p:spPr>
          <a:xfrm>
            <a:off x="349445" y="2763512"/>
            <a:ext cx="8441724" cy="3866663"/>
          </a:xfrm>
          <a:prstGeom prst="rect">
            <a:avLst/>
          </a:prstGeom>
        </p:spPr>
      </p:pic>
      <p:pic>
        <p:nvPicPr>
          <p:cNvPr id="13" name="Picture 12" descr="Shape, rectangle&#10;&#10;Description automatically generated">
            <a:extLst>
              <a:ext uri="{FF2B5EF4-FFF2-40B4-BE49-F238E27FC236}">
                <a16:creationId xmlns:a16="http://schemas.microsoft.com/office/drawing/2014/main" id="{EE9A7068-B841-A585-0710-40FBFAB94CD0}"/>
              </a:ext>
            </a:extLst>
          </p:cNvPr>
          <p:cNvPicPr>
            <a:picLocks noChangeAspect="1"/>
          </p:cNvPicPr>
          <p:nvPr userDrawn="1"/>
        </p:nvPicPr>
        <p:blipFill>
          <a:blip r:embed="rId5"/>
          <a:stretch>
            <a:fillRect/>
          </a:stretch>
        </p:blipFill>
        <p:spPr>
          <a:xfrm>
            <a:off x="9179011" y="217487"/>
            <a:ext cx="2801568" cy="545372"/>
          </a:xfrm>
          <a:prstGeom prst="rect">
            <a:avLst/>
          </a:prstGeom>
        </p:spPr>
      </p:pic>
      <p:sp>
        <p:nvSpPr>
          <p:cNvPr id="14" name="Title 1">
            <a:extLst>
              <a:ext uri="{FF2B5EF4-FFF2-40B4-BE49-F238E27FC236}">
                <a16:creationId xmlns:a16="http://schemas.microsoft.com/office/drawing/2014/main" id="{918360D9-4963-0CAB-67BD-1943D67B21AA}"/>
              </a:ext>
            </a:extLst>
          </p:cNvPr>
          <p:cNvSpPr txBox="1">
            <a:spLocks/>
          </p:cNvSpPr>
          <p:nvPr userDrawn="1"/>
        </p:nvSpPr>
        <p:spPr>
          <a:xfrm>
            <a:off x="9306698" y="324019"/>
            <a:ext cx="2529015" cy="352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chemeClr val="bg1"/>
                </a:solidFill>
              </a:rPr>
              <a:t>Duration:</a:t>
            </a:r>
            <a:endParaRPr lang="en-US" dirty="0">
              <a:solidFill>
                <a:schemeClr val="bg1"/>
              </a:solidFill>
            </a:endParaRPr>
          </a:p>
        </p:txBody>
      </p:sp>
      <p:sp>
        <p:nvSpPr>
          <p:cNvPr id="15" name="Title 1">
            <a:extLst>
              <a:ext uri="{FF2B5EF4-FFF2-40B4-BE49-F238E27FC236}">
                <a16:creationId xmlns:a16="http://schemas.microsoft.com/office/drawing/2014/main" id="{21227E10-8B8A-8210-F5E0-29FCC9C53AA0}"/>
              </a:ext>
            </a:extLst>
          </p:cNvPr>
          <p:cNvSpPr txBox="1">
            <a:spLocks/>
          </p:cNvSpPr>
          <p:nvPr userDrawn="1"/>
        </p:nvSpPr>
        <p:spPr>
          <a:xfrm>
            <a:off x="9179011" y="971098"/>
            <a:ext cx="1361303" cy="1413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i="0" kern="1200">
                <a:solidFill>
                  <a:srgbClr val="5DC973"/>
                </a:solidFill>
                <a:latin typeface="Arial" panose="020B0604020202020204" pitchFamily="34" charset="0"/>
                <a:ea typeface="+mj-ea"/>
                <a:cs typeface="Arial" panose="020B0604020202020204" pitchFamily="34" charset="0"/>
              </a:defRPr>
            </a:lvl1pPr>
          </a:lstStyle>
          <a:p>
            <a:r>
              <a:rPr lang="en-GB" dirty="0">
                <a:solidFill>
                  <a:srgbClr val="01334E"/>
                </a:solidFill>
              </a:rPr>
              <a:t>Click to edit Master title style</a:t>
            </a:r>
            <a:endParaRPr lang="en-US" dirty="0">
              <a:solidFill>
                <a:srgbClr val="01334E"/>
              </a:solidFill>
            </a:endParaRPr>
          </a:p>
        </p:txBody>
      </p:sp>
      <p:pic>
        <p:nvPicPr>
          <p:cNvPr id="19" name="Picture 18" descr="Shape, square&#10;&#10;Description automatically generated">
            <a:extLst>
              <a:ext uri="{FF2B5EF4-FFF2-40B4-BE49-F238E27FC236}">
                <a16:creationId xmlns:a16="http://schemas.microsoft.com/office/drawing/2014/main" id="{A308DEAF-20A9-D0F7-FA80-8C86BDCAB057}"/>
              </a:ext>
            </a:extLst>
          </p:cNvPr>
          <p:cNvPicPr>
            <a:picLocks noChangeAspect="1"/>
          </p:cNvPicPr>
          <p:nvPr userDrawn="1"/>
        </p:nvPicPr>
        <p:blipFill>
          <a:blip r:embed="rId6"/>
          <a:stretch>
            <a:fillRect/>
          </a:stretch>
        </p:blipFill>
        <p:spPr>
          <a:xfrm>
            <a:off x="8990272" y="2699709"/>
            <a:ext cx="2990307" cy="4002650"/>
          </a:xfrm>
          <a:prstGeom prst="rect">
            <a:avLst/>
          </a:prstGeom>
        </p:spPr>
      </p:pic>
      <p:sp>
        <p:nvSpPr>
          <p:cNvPr id="20" name="Content Placeholder 2">
            <a:extLst>
              <a:ext uri="{FF2B5EF4-FFF2-40B4-BE49-F238E27FC236}">
                <a16:creationId xmlns:a16="http://schemas.microsoft.com/office/drawing/2014/main" id="{87BAD02D-B8AB-89B4-22D1-6F9A6FB63EF2}"/>
              </a:ext>
            </a:extLst>
          </p:cNvPr>
          <p:cNvSpPr>
            <a:spLocks noGrp="1"/>
          </p:cNvSpPr>
          <p:nvPr>
            <p:ph idx="10"/>
          </p:nvPr>
        </p:nvSpPr>
        <p:spPr>
          <a:xfrm>
            <a:off x="9179011" y="3140562"/>
            <a:ext cx="2485767" cy="2341605"/>
          </a:xfrm>
        </p:spPr>
        <p:txBody>
          <a:bodyPr>
            <a:noAutofit/>
          </a:bodyPr>
          <a:lstStyle>
            <a:lvl1pPr>
              <a:defRPr sz="2000">
                <a:solidFill>
                  <a:srgbClr val="01334E"/>
                </a:solidFill>
              </a:defRPr>
            </a:lvl1pPr>
            <a:lvl2pPr>
              <a:defRPr sz="1800">
                <a:solidFill>
                  <a:srgbClr val="01334E"/>
                </a:solidFill>
              </a:defRPr>
            </a:lvl2pPr>
            <a:lvl3pPr>
              <a:defRPr sz="1600">
                <a:solidFill>
                  <a:srgbClr val="01334E"/>
                </a:solidFill>
              </a:defRPr>
            </a:lvl3pPr>
            <a:lvl4pPr>
              <a:defRPr sz="1400">
                <a:solidFill>
                  <a:srgbClr val="01334E"/>
                </a:solidFill>
              </a:defRPr>
            </a:lvl4pPr>
            <a:lvl5pPr>
              <a:defRPr sz="1400">
                <a:solidFill>
                  <a:srgbClr val="01334E"/>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04838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theme" Target="../theme/theme3.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1"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65" r:id="rId6"/>
    <p:sldLayoutId id="214748366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328895733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5E515-FF7B-AE43-F4B6-E541AAAB3F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6D91BD-7172-54BE-4831-D6A45F014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F09EED8-1978-58CC-02FF-AC4B01A7E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32817D-B2C5-FE42-AD20-3D309ABCC58A}" type="datetimeFigureOut">
              <a:rPr lang="en-US" smtClean="0"/>
              <a:t>8/14/2024</a:t>
            </a:fld>
            <a:endParaRPr lang="en-US" dirty="0"/>
          </a:p>
        </p:txBody>
      </p:sp>
      <p:sp>
        <p:nvSpPr>
          <p:cNvPr id="5" name="Footer Placeholder 4">
            <a:extLst>
              <a:ext uri="{FF2B5EF4-FFF2-40B4-BE49-F238E27FC236}">
                <a16:creationId xmlns:a16="http://schemas.microsoft.com/office/drawing/2014/main" id="{47EE28B7-6CDA-EDEC-B5E0-4E7CB0C1A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52D8C77-A345-2ECD-CBA5-9531EBA75C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6CF1D-C6AB-8D43-AA1A-2142132553A4}" type="slidenum">
              <a:rPr lang="en-US" smtClean="0"/>
              <a:t>‹#›</a:t>
            </a:fld>
            <a:endParaRPr lang="en-US" dirty="0"/>
          </a:p>
        </p:txBody>
      </p:sp>
    </p:spTree>
    <p:extLst>
      <p:ext uri="{BB962C8B-B14F-4D97-AF65-F5344CB8AC3E}">
        <p14:creationId xmlns:p14="http://schemas.microsoft.com/office/powerpoint/2010/main" val="6173340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3.png"/><Relationship Id="rId7" Type="http://schemas.openxmlformats.org/officeDocument/2006/relationships/image" Target="../media/image54.svg"/><Relationship Id="rId2" Type="http://schemas.openxmlformats.org/officeDocument/2006/relationships/notesSlide" Target="../notesSlides/notesSlide10.xml"/><Relationship Id="rId1" Type="http://schemas.openxmlformats.org/officeDocument/2006/relationships/slideLayout" Target="../slideLayouts/slideLayout44.xml"/><Relationship Id="rId6" Type="http://schemas.openxmlformats.org/officeDocument/2006/relationships/image" Target="../media/image53.png"/><Relationship Id="rId5" Type="http://schemas.openxmlformats.org/officeDocument/2006/relationships/image" Target="../media/image52.svg"/><Relationship Id="rId10" Type="http://schemas.openxmlformats.org/officeDocument/2006/relationships/image" Target="../media/image34.png"/><Relationship Id="rId4" Type="http://schemas.openxmlformats.org/officeDocument/2006/relationships/image" Target="../media/image51.png"/><Relationship Id="rId9" Type="http://schemas.openxmlformats.org/officeDocument/2006/relationships/image" Target="../media/image56.sv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1.xml"/><Relationship Id="rId7" Type="http://schemas.openxmlformats.org/officeDocument/2006/relationships/hyperlink" Target="https://www.youtube.com/watch?v=yI9M21CmizM&amp;t=3s" TargetMode="External"/><Relationship Id="rId2" Type="http://schemas.openxmlformats.org/officeDocument/2006/relationships/slideLayout" Target="../slideLayouts/slideLayout26.xml"/><Relationship Id="rId1" Type="http://schemas.openxmlformats.org/officeDocument/2006/relationships/video" Target="https://www.youtube.com/embed/yI9M21CmizM?start=3&amp;feature=oembed" TargetMode="External"/><Relationship Id="rId6" Type="http://schemas.openxmlformats.org/officeDocument/2006/relationships/image" Target="../media/image57.jpeg"/><Relationship Id="rId5" Type="http://schemas.openxmlformats.org/officeDocument/2006/relationships/image" Target="../media/image17.png"/><Relationship Id="rId10"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60.sv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59.png"/><Relationship Id="rId5" Type="http://schemas.openxmlformats.org/officeDocument/2006/relationships/image" Target="../media/image3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0.png"/><Relationship Id="rId7" Type="http://schemas.openxmlformats.org/officeDocument/2006/relationships/image" Target="../media/image42.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2.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46.sv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txBox="1">
            <a:spLocks noGrp="1"/>
          </p:cNvSpPr>
          <p:nvPr>
            <p:ph type="ctrTitle"/>
          </p:nvPr>
        </p:nvSpPr>
        <p:spPr>
          <a:xfrm>
            <a:off x="547817" y="1122363"/>
            <a:ext cx="91440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826A"/>
              </a:buClr>
              <a:buSzPts val="6000"/>
              <a:buFont typeface="Arial Black"/>
              <a:buNone/>
            </a:pPr>
            <a:r>
              <a:rPr lang="en-IE" dirty="0"/>
              <a:t>Pathways</a:t>
            </a:r>
            <a:endParaRPr dirty="0"/>
          </a:p>
        </p:txBody>
      </p:sp>
      <p:sp>
        <p:nvSpPr>
          <p:cNvPr id="159" name="Google Shape;159;p1"/>
          <p:cNvSpPr txBox="1">
            <a:spLocks noGrp="1"/>
          </p:cNvSpPr>
          <p:nvPr>
            <p:ph type="subTitle" idx="1"/>
          </p:nvPr>
        </p:nvSpPr>
        <p:spPr>
          <a:xfrm>
            <a:off x="547817" y="3602038"/>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1C6F3"/>
              </a:buClr>
              <a:buSzPts val="2800"/>
              <a:buNone/>
            </a:pPr>
            <a:r>
              <a:rPr lang="en-IE" dirty="0"/>
              <a:t>Third Year</a:t>
            </a:r>
          </a:p>
          <a:p>
            <a:pPr marL="0" lvl="0" indent="0" algn="l" rtl="0">
              <a:lnSpc>
                <a:spcPct val="90000"/>
              </a:lnSpc>
              <a:spcBef>
                <a:spcPts val="0"/>
              </a:spcBef>
              <a:spcAft>
                <a:spcPts val="0"/>
              </a:spcAft>
              <a:buClr>
                <a:srgbClr val="E1C6F3"/>
              </a:buClr>
              <a:buSzPts val="2800"/>
              <a:buNone/>
            </a:pPr>
            <a:r>
              <a:rPr lang="en-IE" dirty="0"/>
              <a:t>Unit 3: Virtual reality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square&#10;&#10;Description automatically generated">
            <a:extLst>
              <a:ext uri="{FF2B5EF4-FFF2-40B4-BE49-F238E27FC236}">
                <a16:creationId xmlns:a16="http://schemas.microsoft.com/office/drawing/2014/main" id="{04CD0843-3B02-9976-44D9-70C3C5ABFDA6}"/>
              </a:ext>
            </a:extLst>
          </p:cNvPr>
          <p:cNvPicPr>
            <a:picLocks noChangeAspect="1"/>
          </p:cNvPicPr>
          <p:nvPr/>
        </p:nvPicPr>
        <p:blipFill>
          <a:blip r:embed="rId3"/>
          <a:stretch>
            <a:fillRect/>
          </a:stretch>
        </p:blipFill>
        <p:spPr>
          <a:xfrm>
            <a:off x="2574294" y="654148"/>
            <a:ext cx="8846182" cy="5994302"/>
          </a:xfrm>
          <a:prstGeom prst="rect">
            <a:avLst/>
          </a:prstGeom>
          <a:noFill/>
          <a:ln>
            <a:noFill/>
          </a:ln>
        </p:spPr>
      </p:pic>
      <p:sp>
        <p:nvSpPr>
          <p:cNvPr id="3" name="TextBox 2">
            <a:extLst>
              <a:ext uri="{FF2B5EF4-FFF2-40B4-BE49-F238E27FC236}">
                <a16:creationId xmlns:a16="http://schemas.microsoft.com/office/drawing/2014/main" id="{0DDB091A-25E6-C055-6294-950C79B13C65}"/>
              </a:ext>
            </a:extLst>
          </p:cNvPr>
          <p:cNvSpPr txBox="1"/>
          <p:nvPr/>
        </p:nvSpPr>
        <p:spPr>
          <a:xfrm>
            <a:off x="3003453" y="1043865"/>
            <a:ext cx="8243667" cy="5324535"/>
          </a:xfrm>
          <a:prstGeom prst="rect">
            <a:avLst/>
          </a:prstGeom>
          <a:noFill/>
        </p:spPr>
        <p:txBody>
          <a:bodyPr wrap="square" rtlCol="0">
            <a:spAutoFit/>
          </a:bodyPr>
          <a:lstStyle/>
          <a:p>
            <a:r>
              <a:rPr lang="en-GB" sz="2000" dirty="0"/>
              <a:t>Subject title…</a:t>
            </a:r>
          </a:p>
          <a:p>
            <a:endParaRPr lang="en-GB" sz="2000" dirty="0"/>
          </a:p>
          <a:p>
            <a:r>
              <a:rPr lang="en-GB" sz="2000" dirty="0"/>
              <a:t>Advantage to have studied at junior cycle…</a:t>
            </a:r>
          </a:p>
          <a:p>
            <a:endParaRPr lang="en-GB" sz="2000" dirty="0"/>
          </a:p>
          <a:p>
            <a:r>
              <a:rPr lang="en-GB" sz="2000" dirty="0"/>
              <a:t>What kind of student it would suit (include abilities/skills)…</a:t>
            </a:r>
          </a:p>
          <a:p>
            <a:endParaRPr lang="en-GB" sz="2000" dirty="0"/>
          </a:p>
          <a:p>
            <a:r>
              <a:rPr lang="en-GB" sz="2000" dirty="0"/>
              <a:t>Subject overview…</a:t>
            </a:r>
          </a:p>
          <a:p>
            <a:endParaRPr lang="en-GB" sz="2000" dirty="0"/>
          </a:p>
          <a:p>
            <a:r>
              <a:rPr lang="en-GB" sz="2000" dirty="0"/>
              <a:t>Assessment…</a:t>
            </a:r>
          </a:p>
          <a:p>
            <a:endParaRPr lang="en-GB" sz="2000" dirty="0"/>
          </a:p>
          <a:p>
            <a:r>
              <a:rPr lang="en-GB" sz="2000" dirty="0"/>
              <a:t>Job/career possibilities…</a:t>
            </a:r>
          </a:p>
          <a:p>
            <a:endParaRPr lang="en-GB" sz="2000" dirty="0"/>
          </a:p>
          <a:p>
            <a:r>
              <a:rPr lang="en-GB" sz="2000" dirty="0"/>
              <a:t>What subject teachers say…[Why would they recommend it?; What do they like about this subject?]</a:t>
            </a:r>
          </a:p>
          <a:p>
            <a:endParaRPr lang="en-GB" sz="2000" dirty="0"/>
          </a:p>
          <a:p>
            <a:r>
              <a:rPr lang="en-GB" sz="2000" dirty="0"/>
              <a:t>What students studying this subject say…</a:t>
            </a:r>
          </a:p>
          <a:p>
            <a:endParaRPr lang="en-GB" sz="2000" dirty="0"/>
          </a:p>
        </p:txBody>
      </p:sp>
      <p:sp>
        <p:nvSpPr>
          <p:cNvPr id="5" name="TextBox 4">
            <a:extLst>
              <a:ext uri="{FF2B5EF4-FFF2-40B4-BE49-F238E27FC236}">
                <a16:creationId xmlns:a16="http://schemas.microsoft.com/office/drawing/2014/main" id="{CBCADB83-3FDC-FBB8-9A61-2C9A96A0E16F}"/>
              </a:ext>
            </a:extLst>
          </p:cNvPr>
          <p:cNvSpPr txBox="1"/>
          <p:nvPr/>
        </p:nvSpPr>
        <p:spPr>
          <a:xfrm>
            <a:off x="2574294" y="151476"/>
            <a:ext cx="8846182" cy="461665"/>
          </a:xfrm>
          <a:prstGeom prst="rect">
            <a:avLst/>
          </a:prstGeom>
          <a:noFill/>
        </p:spPr>
        <p:txBody>
          <a:bodyPr wrap="square">
            <a:spAutoFit/>
          </a:bodyPr>
          <a:lstStyle/>
          <a:p>
            <a:pPr algn="ctr"/>
            <a:r>
              <a:rPr lang="en-GB" sz="2400" b="1" dirty="0">
                <a:solidFill>
                  <a:schemeClr val="bg1"/>
                </a:solidFill>
              </a:rPr>
              <a:t>Leaving Certificate Subject Profile</a:t>
            </a:r>
          </a:p>
        </p:txBody>
      </p:sp>
      <p:pic>
        <p:nvPicPr>
          <p:cNvPr id="7" name="Graphic 6" descr="Books on shelf outline">
            <a:extLst>
              <a:ext uri="{FF2B5EF4-FFF2-40B4-BE49-F238E27FC236}">
                <a16:creationId xmlns:a16="http://schemas.microsoft.com/office/drawing/2014/main" id="{F9F029E7-BEB5-5331-C786-5FCEC8B130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563" y="366181"/>
            <a:ext cx="2295833" cy="2295833"/>
          </a:xfrm>
          <a:prstGeom prst="rect">
            <a:avLst/>
          </a:prstGeom>
        </p:spPr>
      </p:pic>
      <p:pic>
        <p:nvPicPr>
          <p:cNvPr id="9" name="Graphic 8" descr="Beaker outline">
            <a:extLst>
              <a:ext uri="{FF2B5EF4-FFF2-40B4-BE49-F238E27FC236}">
                <a16:creationId xmlns:a16="http://schemas.microsoft.com/office/drawing/2014/main" id="{73736DE9-89DA-1D6E-D915-798C192B71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6402" y="2567978"/>
            <a:ext cx="2118153" cy="2118153"/>
          </a:xfrm>
          <a:prstGeom prst="rect">
            <a:avLst/>
          </a:prstGeom>
        </p:spPr>
      </p:pic>
      <p:pic>
        <p:nvPicPr>
          <p:cNvPr id="11" name="Graphic 10" descr="Piano outline">
            <a:extLst>
              <a:ext uri="{FF2B5EF4-FFF2-40B4-BE49-F238E27FC236}">
                <a16:creationId xmlns:a16="http://schemas.microsoft.com/office/drawing/2014/main" id="{3697BDB2-1B41-1F69-022E-FFD76605F7B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7300" y="4686131"/>
            <a:ext cx="2056356" cy="2056356"/>
          </a:xfrm>
          <a:prstGeom prst="rect">
            <a:avLst/>
          </a:prstGeom>
        </p:spPr>
      </p:pic>
      <p:sp>
        <p:nvSpPr>
          <p:cNvPr id="12" name="Google Shape;196;p7">
            <a:extLst>
              <a:ext uri="{FF2B5EF4-FFF2-40B4-BE49-F238E27FC236}">
                <a16:creationId xmlns:a16="http://schemas.microsoft.com/office/drawing/2014/main" id="{CB579011-ACCE-C5BF-6526-4D836E74EA81}"/>
              </a:ext>
            </a:extLst>
          </p:cNvPr>
          <p:cNvSpPr txBox="1">
            <a:spLocks/>
          </p:cNvSpPr>
          <p:nvPr/>
        </p:nvSpPr>
        <p:spPr>
          <a:xfrm>
            <a:off x="336402" y="33058"/>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3, Activity 3</a:t>
            </a:r>
          </a:p>
        </p:txBody>
      </p:sp>
      <p:pic>
        <p:nvPicPr>
          <p:cNvPr id="4" name="Google Shape;330;p19" descr="A picture containing text&#10;&#10;Description automatically generated">
            <a:extLst>
              <a:ext uri="{FF2B5EF4-FFF2-40B4-BE49-F238E27FC236}">
                <a16:creationId xmlns:a16="http://schemas.microsoft.com/office/drawing/2014/main" id="{23B62423-A9F8-FD73-A834-468065E6BA45}"/>
              </a:ext>
            </a:extLst>
          </p:cNvPr>
          <p:cNvPicPr preferRelativeResize="0"/>
          <p:nvPr/>
        </p:nvPicPr>
        <p:blipFill rotWithShape="1">
          <a:blip r:embed="rId10">
            <a:alphaModFix/>
          </a:blip>
          <a:srcRect/>
          <a:stretch/>
        </p:blipFill>
        <p:spPr>
          <a:xfrm>
            <a:off x="11067493" y="382308"/>
            <a:ext cx="1007241" cy="1007241"/>
          </a:xfrm>
          <a:prstGeom prst="rect">
            <a:avLst/>
          </a:prstGeom>
          <a:noFill/>
          <a:ln>
            <a:noFill/>
          </a:ln>
        </p:spPr>
      </p:pic>
    </p:spTree>
    <p:extLst>
      <p:ext uri="{BB962C8B-B14F-4D97-AF65-F5344CB8AC3E}">
        <p14:creationId xmlns:p14="http://schemas.microsoft.com/office/powerpoint/2010/main" val="3194083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square&#10;&#10;Description automatically generated">
            <a:extLst>
              <a:ext uri="{FF2B5EF4-FFF2-40B4-BE49-F238E27FC236}">
                <a16:creationId xmlns:a16="http://schemas.microsoft.com/office/drawing/2014/main" id="{0AEACE76-B617-6754-4FB5-FE9EFE6A73E2}"/>
              </a:ext>
            </a:extLst>
          </p:cNvPr>
          <p:cNvPicPr>
            <a:picLocks noChangeAspect="1"/>
          </p:cNvPicPr>
          <p:nvPr/>
        </p:nvPicPr>
        <p:blipFill>
          <a:blip r:embed="rId4"/>
          <a:stretch>
            <a:fillRect/>
          </a:stretch>
        </p:blipFill>
        <p:spPr>
          <a:xfrm>
            <a:off x="1012874" y="863527"/>
            <a:ext cx="9604863" cy="5716145"/>
          </a:xfrm>
          <a:prstGeom prst="rect">
            <a:avLst/>
          </a:prstGeom>
        </p:spPr>
      </p:pic>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5"/>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3, Activity 4</a:t>
            </a:r>
          </a:p>
        </p:txBody>
      </p:sp>
      <p:pic>
        <p:nvPicPr>
          <p:cNvPr id="5" name="Online Media 4" title="DCU St Patricks Campus">
            <a:hlinkClick r:id="" action="ppaction://media"/>
            <a:extLst>
              <a:ext uri="{FF2B5EF4-FFF2-40B4-BE49-F238E27FC236}">
                <a16:creationId xmlns:a16="http://schemas.microsoft.com/office/drawing/2014/main" id="{F272D387-3F62-FD75-7B88-CC5C5B6DBF4D}"/>
              </a:ext>
            </a:extLst>
          </p:cNvPr>
          <p:cNvPicPr>
            <a:picLocks noRot="1" noChangeAspect="1"/>
          </p:cNvPicPr>
          <p:nvPr>
            <a:videoFile r:link="rId1"/>
          </p:nvPr>
        </p:nvPicPr>
        <p:blipFill>
          <a:blip r:embed="rId6"/>
          <a:stretch>
            <a:fillRect/>
          </a:stretch>
        </p:blipFill>
        <p:spPr>
          <a:xfrm>
            <a:off x="2018282" y="1229411"/>
            <a:ext cx="7594046" cy="4290646"/>
          </a:xfrm>
          <a:prstGeom prst="rect">
            <a:avLst/>
          </a:prstGeom>
        </p:spPr>
      </p:pic>
      <p:sp>
        <p:nvSpPr>
          <p:cNvPr id="17" name="TextBox 16">
            <a:extLst>
              <a:ext uri="{FF2B5EF4-FFF2-40B4-BE49-F238E27FC236}">
                <a16:creationId xmlns:a16="http://schemas.microsoft.com/office/drawing/2014/main" id="{27488C46-14E8-E6F7-8998-D48CA5FAECE1}"/>
              </a:ext>
            </a:extLst>
          </p:cNvPr>
          <p:cNvSpPr txBox="1"/>
          <p:nvPr/>
        </p:nvSpPr>
        <p:spPr>
          <a:xfrm>
            <a:off x="2018283" y="5678315"/>
            <a:ext cx="7594046" cy="369332"/>
          </a:xfrm>
          <a:prstGeom prst="rect">
            <a:avLst/>
          </a:prstGeom>
          <a:noFill/>
        </p:spPr>
        <p:txBody>
          <a:bodyPr wrap="square">
            <a:spAutoFit/>
          </a:bodyPr>
          <a:lstStyle/>
          <a:p>
            <a:pPr algn="ctr"/>
            <a:r>
              <a:rPr lang="en-GB" sz="1800" dirty="0">
                <a:hlinkClick r:id="rId7"/>
              </a:rPr>
              <a:t>DCU Institute of Education St Patricks Campus – Virtual Tour</a:t>
            </a:r>
            <a:r>
              <a:rPr lang="en-GB" sz="1800" dirty="0"/>
              <a:t> (3.53 mins)</a:t>
            </a:r>
          </a:p>
        </p:txBody>
      </p:sp>
      <p:grpSp>
        <p:nvGrpSpPr>
          <p:cNvPr id="22" name="Group 21">
            <a:extLst>
              <a:ext uri="{FF2B5EF4-FFF2-40B4-BE49-F238E27FC236}">
                <a16:creationId xmlns:a16="http://schemas.microsoft.com/office/drawing/2014/main" id="{86C6B67C-C221-7DA1-599B-3568C1D3C581}"/>
              </a:ext>
            </a:extLst>
          </p:cNvPr>
          <p:cNvGrpSpPr/>
          <p:nvPr/>
        </p:nvGrpSpPr>
        <p:grpSpPr>
          <a:xfrm>
            <a:off x="11038604" y="798610"/>
            <a:ext cx="1007243" cy="2576124"/>
            <a:chOff x="11031570" y="304219"/>
            <a:chExt cx="1007243" cy="2576124"/>
          </a:xfrm>
        </p:grpSpPr>
        <p:pic>
          <p:nvPicPr>
            <p:cNvPr id="13" name="Google Shape;425;p21" descr="Shape, square&#10;&#10;Description automatically generated">
              <a:extLst>
                <a:ext uri="{FF2B5EF4-FFF2-40B4-BE49-F238E27FC236}">
                  <a16:creationId xmlns:a16="http://schemas.microsoft.com/office/drawing/2014/main" id="{B748D517-4765-FDBE-AEFC-5DFCED35EF4B}"/>
                </a:ext>
              </a:extLst>
            </p:cNvPr>
            <p:cNvPicPr preferRelativeResize="0"/>
            <p:nvPr/>
          </p:nvPicPr>
          <p:blipFill rotWithShape="1">
            <a:blip r:embed="rId4">
              <a:alphaModFix/>
            </a:blip>
            <a:srcRect/>
            <a:stretch/>
          </p:blipFill>
          <p:spPr>
            <a:xfrm rot="16200000">
              <a:off x="10247132" y="1180608"/>
              <a:ext cx="2576123" cy="823346"/>
            </a:xfrm>
            <a:prstGeom prst="rect">
              <a:avLst/>
            </a:prstGeom>
            <a:noFill/>
            <a:ln>
              <a:noFill/>
            </a:ln>
          </p:spPr>
        </p:pic>
        <p:pic>
          <p:nvPicPr>
            <p:cNvPr id="7" name="Google Shape;331;p19" descr="Icon&#10;&#10;Description automatically generated">
              <a:extLst>
                <a:ext uri="{FF2B5EF4-FFF2-40B4-BE49-F238E27FC236}">
                  <a16:creationId xmlns:a16="http://schemas.microsoft.com/office/drawing/2014/main" id="{9A9C5646-CF81-8473-368C-4A3C17FF4F23}"/>
                </a:ext>
              </a:extLst>
            </p:cNvPr>
            <p:cNvPicPr preferRelativeResize="0"/>
            <p:nvPr/>
          </p:nvPicPr>
          <p:blipFill rotWithShape="1">
            <a:blip r:embed="rId8">
              <a:alphaModFix/>
            </a:blip>
            <a:srcRect/>
            <a:stretch/>
          </p:blipFill>
          <p:spPr>
            <a:xfrm>
              <a:off x="11031572" y="328054"/>
              <a:ext cx="1007241" cy="1007241"/>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AACB2720-0929-98C9-5C28-A366A787D08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1031571" y="1097879"/>
              <a:ext cx="1007241" cy="1007241"/>
            </a:xfrm>
            <a:prstGeom prst="rect">
              <a:avLst/>
            </a:prstGeom>
          </p:spPr>
        </p:pic>
        <p:pic>
          <p:nvPicPr>
            <p:cNvPr id="21" name="Google Shape;330;p19" descr="A picture containing text&#10;&#10;Description automatically generated">
              <a:extLst>
                <a:ext uri="{FF2B5EF4-FFF2-40B4-BE49-F238E27FC236}">
                  <a16:creationId xmlns:a16="http://schemas.microsoft.com/office/drawing/2014/main" id="{80940F78-C973-20E1-E578-73ECB97A44FA}"/>
                </a:ext>
              </a:extLst>
            </p:cNvPr>
            <p:cNvPicPr preferRelativeResize="0"/>
            <p:nvPr/>
          </p:nvPicPr>
          <p:blipFill rotWithShape="1">
            <a:blip r:embed="rId10">
              <a:alphaModFix/>
            </a:blip>
            <a:srcRect/>
            <a:stretch/>
          </p:blipFill>
          <p:spPr>
            <a:xfrm>
              <a:off x="11031570" y="1873102"/>
              <a:ext cx="1007241" cy="1007241"/>
            </a:xfrm>
            <a:prstGeom prst="rect">
              <a:avLst/>
            </a:prstGeom>
            <a:noFill/>
            <a:ln>
              <a:noFill/>
            </a:ln>
          </p:spPr>
        </p:pic>
      </p:grpSp>
    </p:spTree>
    <p:extLst>
      <p:ext uri="{BB962C8B-B14F-4D97-AF65-F5344CB8AC3E}">
        <p14:creationId xmlns:p14="http://schemas.microsoft.com/office/powerpoint/2010/main" val="210421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4</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943102"/>
            <a:ext cx="11302313" cy="3327578"/>
          </a:xfrm>
          <a:custGeom>
            <a:avLst/>
            <a:gdLst>
              <a:gd name="connsiteX0" fmla="*/ 0 w 11302313"/>
              <a:gd name="connsiteY0" fmla="*/ 0 h 3327578"/>
              <a:gd name="connsiteX1" fmla="*/ 438796 w 11302313"/>
              <a:gd name="connsiteY1" fmla="*/ 0 h 3327578"/>
              <a:gd name="connsiteX2" fmla="*/ 764568 w 11302313"/>
              <a:gd name="connsiteY2" fmla="*/ 0 h 3327578"/>
              <a:gd name="connsiteX3" fmla="*/ 1542433 w 11302313"/>
              <a:gd name="connsiteY3" fmla="*/ 0 h 3327578"/>
              <a:gd name="connsiteX4" fmla="*/ 2094252 w 11302313"/>
              <a:gd name="connsiteY4" fmla="*/ 0 h 3327578"/>
              <a:gd name="connsiteX5" fmla="*/ 2533048 w 11302313"/>
              <a:gd name="connsiteY5" fmla="*/ 0 h 3327578"/>
              <a:gd name="connsiteX6" fmla="*/ 3423936 w 11302313"/>
              <a:gd name="connsiteY6" fmla="*/ 0 h 3327578"/>
              <a:gd name="connsiteX7" fmla="*/ 4314824 w 11302313"/>
              <a:gd name="connsiteY7" fmla="*/ 0 h 3327578"/>
              <a:gd name="connsiteX8" fmla="*/ 4753620 w 11302313"/>
              <a:gd name="connsiteY8" fmla="*/ 0 h 3327578"/>
              <a:gd name="connsiteX9" fmla="*/ 5418462 w 11302313"/>
              <a:gd name="connsiteY9" fmla="*/ 0 h 3327578"/>
              <a:gd name="connsiteX10" fmla="*/ 5970281 w 11302313"/>
              <a:gd name="connsiteY10" fmla="*/ 0 h 3327578"/>
              <a:gd name="connsiteX11" fmla="*/ 6635123 w 11302313"/>
              <a:gd name="connsiteY11" fmla="*/ 0 h 3327578"/>
              <a:gd name="connsiteX12" fmla="*/ 7186941 w 11302313"/>
              <a:gd name="connsiteY12" fmla="*/ 0 h 3327578"/>
              <a:gd name="connsiteX13" fmla="*/ 8077830 w 11302313"/>
              <a:gd name="connsiteY13" fmla="*/ 0 h 3327578"/>
              <a:gd name="connsiteX14" fmla="*/ 8968718 w 11302313"/>
              <a:gd name="connsiteY14" fmla="*/ 0 h 3327578"/>
              <a:gd name="connsiteX15" fmla="*/ 9746583 w 11302313"/>
              <a:gd name="connsiteY15" fmla="*/ 0 h 3327578"/>
              <a:gd name="connsiteX16" fmla="*/ 10298402 w 11302313"/>
              <a:gd name="connsiteY16" fmla="*/ 0 h 3327578"/>
              <a:gd name="connsiteX17" fmla="*/ 11302313 w 11302313"/>
              <a:gd name="connsiteY17" fmla="*/ 0 h 3327578"/>
              <a:gd name="connsiteX18" fmla="*/ 11302313 w 11302313"/>
              <a:gd name="connsiteY18" fmla="*/ 565688 h 3327578"/>
              <a:gd name="connsiteX19" fmla="*/ 11302313 w 11302313"/>
              <a:gd name="connsiteY19" fmla="*/ 1164652 h 3327578"/>
              <a:gd name="connsiteX20" fmla="*/ 11302313 w 11302313"/>
              <a:gd name="connsiteY20" fmla="*/ 1730341 h 3327578"/>
              <a:gd name="connsiteX21" fmla="*/ 11302313 w 11302313"/>
              <a:gd name="connsiteY21" fmla="*/ 2429132 h 3327578"/>
              <a:gd name="connsiteX22" fmla="*/ 11302313 w 11302313"/>
              <a:gd name="connsiteY22" fmla="*/ 3327578 h 3327578"/>
              <a:gd name="connsiteX23" fmla="*/ 10524448 w 11302313"/>
              <a:gd name="connsiteY23" fmla="*/ 3327578 h 3327578"/>
              <a:gd name="connsiteX24" fmla="*/ 9633560 w 11302313"/>
              <a:gd name="connsiteY24" fmla="*/ 3327578 h 3327578"/>
              <a:gd name="connsiteX25" fmla="*/ 9081741 w 11302313"/>
              <a:gd name="connsiteY25" fmla="*/ 3327578 h 3327578"/>
              <a:gd name="connsiteX26" fmla="*/ 8303876 w 11302313"/>
              <a:gd name="connsiteY26" fmla="*/ 3327578 h 3327578"/>
              <a:gd name="connsiteX27" fmla="*/ 7978103 w 11302313"/>
              <a:gd name="connsiteY27" fmla="*/ 3327578 h 3327578"/>
              <a:gd name="connsiteX28" fmla="*/ 7313261 w 11302313"/>
              <a:gd name="connsiteY28" fmla="*/ 3327578 h 3327578"/>
              <a:gd name="connsiteX29" fmla="*/ 6987489 w 11302313"/>
              <a:gd name="connsiteY29" fmla="*/ 3327578 h 3327578"/>
              <a:gd name="connsiteX30" fmla="*/ 6322647 w 11302313"/>
              <a:gd name="connsiteY30" fmla="*/ 3327578 h 3327578"/>
              <a:gd name="connsiteX31" fmla="*/ 5770828 w 11302313"/>
              <a:gd name="connsiteY31" fmla="*/ 3327578 h 3327578"/>
              <a:gd name="connsiteX32" fmla="*/ 4879940 w 11302313"/>
              <a:gd name="connsiteY32" fmla="*/ 3327578 h 3327578"/>
              <a:gd name="connsiteX33" fmla="*/ 4554167 w 11302313"/>
              <a:gd name="connsiteY33" fmla="*/ 3327578 h 3327578"/>
              <a:gd name="connsiteX34" fmla="*/ 3889325 w 11302313"/>
              <a:gd name="connsiteY34" fmla="*/ 3327578 h 3327578"/>
              <a:gd name="connsiteX35" fmla="*/ 3450530 w 11302313"/>
              <a:gd name="connsiteY35" fmla="*/ 3327578 h 3327578"/>
              <a:gd name="connsiteX36" fmla="*/ 3011734 w 11302313"/>
              <a:gd name="connsiteY36" fmla="*/ 3327578 h 3327578"/>
              <a:gd name="connsiteX37" fmla="*/ 2233869 w 11302313"/>
              <a:gd name="connsiteY37" fmla="*/ 3327578 h 3327578"/>
              <a:gd name="connsiteX38" fmla="*/ 1908096 w 11302313"/>
              <a:gd name="connsiteY38" fmla="*/ 3327578 h 3327578"/>
              <a:gd name="connsiteX39" fmla="*/ 1017208 w 11302313"/>
              <a:gd name="connsiteY39" fmla="*/ 3327578 h 3327578"/>
              <a:gd name="connsiteX40" fmla="*/ 0 w 11302313"/>
              <a:gd name="connsiteY40" fmla="*/ 3327578 h 3327578"/>
              <a:gd name="connsiteX41" fmla="*/ 0 w 11302313"/>
              <a:gd name="connsiteY41" fmla="*/ 2662062 h 3327578"/>
              <a:gd name="connsiteX42" fmla="*/ 0 w 11302313"/>
              <a:gd name="connsiteY42" fmla="*/ 2096374 h 3327578"/>
              <a:gd name="connsiteX43" fmla="*/ 0 w 11302313"/>
              <a:gd name="connsiteY43" fmla="*/ 1530686 h 3327578"/>
              <a:gd name="connsiteX44" fmla="*/ 0 w 11302313"/>
              <a:gd name="connsiteY44" fmla="*/ 865170 h 3327578"/>
              <a:gd name="connsiteX45" fmla="*/ 0 w 11302313"/>
              <a:gd name="connsiteY45" fmla="*/ 0 h 3327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02313" h="3327578"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19896" y="114497"/>
                  <a:pt x="11319798" y="342254"/>
                  <a:pt x="11302313" y="565688"/>
                </a:cubicBezTo>
                <a:cubicBezTo>
                  <a:pt x="11284828" y="789122"/>
                  <a:pt x="11283782" y="1009283"/>
                  <a:pt x="11302313" y="1164652"/>
                </a:cubicBezTo>
                <a:cubicBezTo>
                  <a:pt x="11320844" y="1320021"/>
                  <a:pt x="11282147" y="1539625"/>
                  <a:pt x="11302313" y="1730341"/>
                </a:cubicBezTo>
                <a:cubicBezTo>
                  <a:pt x="11322479" y="1921057"/>
                  <a:pt x="11300126" y="2228777"/>
                  <a:pt x="11302313" y="2429132"/>
                </a:cubicBezTo>
                <a:cubicBezTo>
                  <a:pt x="11304500" y="2629487"/>
                  <a:pt x="11269316" y="2980633"/>
                  <a:pt x="11302313" y="3327578"/>
                </a:cubicBezTo>
                <a:cubicBezTo>
                  <a:pt x="11058750" y="3334809"/>
                  <a:pt x="10860021" y="3312600"/>
                  <a:pt x="10524448" y="3327578"/>
                </a:cubicBezTo>
                <a:cubicBezTo>
                  <a:pt x="10188876" y="3342556"/>
                  <a:pt x="9891976" y="3290009"/>
                  <a:pt x="9633560" y="3327578"/>
                </a:cubicBezTo>
                <a:cubicBezTo>
                  <a:pt x="9375144" y="3365147"/>
                  <a:pt x="9244117" y="3323226"/>
                  <a:pt x="9081741" y="3327578"/>
                </a:cubicBezTo>
                <a:cubicBezTo>
                  <a:pt x="8919365" y="3331930"/>
                  <a:pt x="8673095" y="3339751"/>
                  <a:pt x="8303876" y="3327578"/>
                </a:cubicBezTo>
                <a:cubicBezTo>
                  <a:pt x="7934658" y="3315405"/>
                  <a:pt x="8128745" y="3318594"/>
                  <a:pt x="7978103" y="3327578"/>
                </a:cubicBezTo>
                <a:cubicBezTo>
                  <a:pt x="7827461" y="3336562"/>
                  <a:pt x="7494758" y="3344153"/>
                  <a:pt x="7313261" y="3327578"/>
                </a:cubicBezTo>
                <a:cubicBezTo>
                  <a:pt x="7131764" y="3311003"/>
                  <a:pt x="7085152" y="3328111"/>
                  <a:pt x="6987489" y="3327578"/>
                </a:cubicBezTo>
                <a:cubicBezTo>
                  <a:pt x="6889826" y="3327045"/>
                  <a:pt x="6504097" y="3330191"/>
                  <a:pt x="6322647" y="3327578"/>
                </a:cubicBezTo>
                <a:cubicBezTo>
                  <a:pt x="6141197" y="3324965"/>
                  <a:pt x="5950419" y="3308045"/>
                  <a:pt x="5770828" y="3327578"/>
                </a:cubicBezTo>
                <a:cubicBezTo>
                  <a:pt x="5591237" y="3347111"/>
                  <a:pt x="5191204" y="3332961"/>
                  <a:pt x="4879940" y="3327578"/>
                </a:cubicBezTo>
                <a:cubicBezTo>
                  <a:pt x="4568676" y="3322195"/>
                  <a:pt x="4714899" y="3340062"/>
                  <a:pt x="4554167" y="3327578"/>
                </a:cubicBezTo>
                <a:cubicBezTo>
                  <a:pt x="4393435" y="3315094"/>
                  <a:pt x="4158404" y="3353439"/>
                  <a:pt x="3889325" y="3327578"/>
                </a:cubicBezTo>
                <a:cubicBezTo>
                  <a:pt x="3620246" y="3301717"/>
                  <a:pt x="3585001" y="3318133"/>
                  <a:pt x="3450530" y="3327578"/>
                </a:cubicBezTo>
                <a:cubicBezTo>
                  <a:pt x="3316060" y="3337023"/>
                  <a:pt x="3139251" y="3344178"/>
                  <a:pt x="3011734" y="3327578"/>
                </a:cubicBezTo>
                <a:cubicBezTo>
                  <a:pt x="2884217" y="3310978"/>
                  <a:pt x="2436681" y="3334305"/>
                  <a:pt x="2233869" y="3327578"/>
                </a:cubicBezTo>
                <a:cubicBezTo>
                  <a:pt x="2031058" y="3320851"/>
                  <a:pt x="2011672" y="3333385"/>
                  <a:pt x="1908096" y="3327578"/>
                </a:cubicBezTo>
                <a:cubicBezTo>
                  <a:pt x="1804520" y="3321771"/>
                  <a:pt x="1419767" y="3352432"/>
                  <a:pt x="1017208" y="3327578"/>
                </a:cubicBezTo>
                <a:cubicBezTo>
                  <a:pt x="614649" y="3302724"/>
                  <a:pt x="454798" y="3361535"/>
                  <a:pt x="0" y="3327578"/>
                </a:cubicBezTo>
                <a:cubicBezTo>
                  <a:pt x="17517" y="3045512"/>
                  <a:pt x="-3430" y="2871590"/>
                  <a:pt x="0" y="2662062"/>
                </a:cubicBezTo>
                <a:cubicBezTo>
                  <a:pt x="3430" y="2452534"/>
                  <a:pt x="16042" y="2239233"/>
                  <a:pt x="0" y="2096374"/>
                </a:cubicBezTo>
                <a:cubicBezTo>
                  <a:pt x="-16042" y="1953515"/>
                  <a:pt x="25173" y="1732171"/>
                  <a:pt x="0" y="1530686"/>
                </a:cubicBezTo>
                <a:cubicBezTo>
                  <a:pt x="-25173" y="1329201"/>
                  <a:pt x="9120" y="1140862"/>
                  <a:pt x="0" y="865170"/>
                </a:cubicBezTo>
                <a:cubicBezTo>
                  <a:pt x="-9120" y="589478"/>
                  <a:pt x="-17312" y="296158"/>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2400" dirty="0">
                <a:effectLst/>
                <a:latin typeface="+mn-lt"/>
                <a:ea typeface="Aptos" panose="020B0004020202020204" pitchFamily="34" charset="0"/>
                <a:cs typeface="Arial" panose="020B0604020202020204" pitchFamily="34" charset="0"/>
              </a:rPr>
              <a:t>	     I had primary teaching as my first choice. … Then when the [Leaving 	Certificate] points came around, I didn’t get the choice that I wanted. I accepted an Arts [undergraduate degree] place instead. </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lang="en-GB" sz="2400" dirty="0">
                <a:effectLst/>
                <a:latin typeface="+mn-lt"/>
                <a:ea typeface="Aptos" panose="020B0004020202020204" pitchFamily="34" charset="0"/>
                <a:cs typeface="Arial" panose="020B0604020202020204" pitchFamily="34" charset="0"/>
              </a:rPr>
              <a:t>I never thought of secondary school teaching as something for me. At the time you could pick 3 subjects [in first year Arts]. I picked Religion to drop it later. I found it was something I really enjoyed. The lecturers were nice and supportive, and I liked the small class groups. I just changed my mind then and decided to become a secondary school Religion teacher. </a:t>
            </a:r>
            <a:endParaRPr kumimoji="0" lang="en-GB"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AD5EDC02-A143-583F-CF91-B12880F3CE36}"/>
              </a:ext>
            </a:extLst>
          </p:cNvPr>
          <p:cNvPicPr>
            <a:picLocks noChangeAspect="1"/>
          </p:cNvPicPr>
          <p:nvPr/>
        </p:nvPicPr>
        <p:blipFill>
          <a:blip r:embed="rId3"/>
          <a:srcRect/>
          <a:stretch/>
        </p:blipFill>
        <p:spPr>
          <a:xfrm>
            <a:off x="212945" y="932341"/>
            <a:ext cx="1444405" cy="1464872"/>
          </a:xfrm>
          <a:prstGeom prst="rect">
            <a:avLst/>
          </a:prstGeom>
        </p:spPr>
      </p:pic>
      <p:sp>
        <p:nvSpPr>
          <p:cNvPr id="5" name="TextBox 4">
            <a:extLst>
              <a:ext uri="{FF2B5EF4-FFF2-40B4-BE49-F238E27FC236}">
                <a16:creationId xmlns:a16="http://schemas.microsoft.com/office/drawing/2014/main" id="{DB614F13-A2AE-A243-020E-BAF90A96D3FC}"/>
              </a:ext>
            </a:extLst>
          </p:cNvPr>
          <p:cNvSpPr txBox="1"/>
          <p:nvPr/>
        </p:nvSpPr>
        <p:spPr>
          <a:xfrm>
            <a:off x="1563114" y="140316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Lena</a:t>
            </a:r>
          </a:p>
        </p:txBody>
      </p:sp>
      <p:pic>
        <p:nvPicPr>
          <p:cNvPr id="8" name="Picture 7" descr="Icon&#10;&#10;Description automatically generated">
            <a:extLst>
              <a:ext uri="{FF2B5EF4-FFF2-40B4-BE49-F238E27FC236}">
                <a16:creationId xmlns:a16="http://schemas.microsoft.com/office/drawing/2014/main" id="{138553FA-E128-9F0E-1FE8-240D558A3E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3" name="Picture 2" descr="Icon&#10;&#10;Description automatically generated">
            <a:extLst>
              <a:ext uri="{FF2B5EF4-FFF2-40B4-BE49-F238E27FC236}">
                <a16:creationId xmlns:a16="http://schemas.microsoft.com/office/drawing/2014/main" id="{DA81BA34-E931-83B0-2392-0A402174F56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798969" y="773954"/>
            <a:ext cx="1007241" cy="1007241"/>
          </a:xfrm>
          <a:prstGeom prst="rect">
            <a:avLst/>
          </a:prstGeom>
        </p:spPr>
      </p:pic>
    </p:spTree>
    <p:extLst>
      <p:ext uri="{BB962C8B-B14F-4D97-AF65-F5344CB8AC3E}">
        <p14:creationId xmlns:p14="http://schemas.microsoft.com/office/powerpoint/2010/main" val="27325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425;p21" descr="Shape, square&#10;&#10;Description automatically generated">
            <a:extLst>
              <a:ext uri="{FF2B5EF4-FFF2-40B4-BE49-F238E27FC236}">
                <a16:creationId xmlns:a16="http://schemas.microsoft.com/office/drawing/2014/main" id="{37BD0952-48E3-3730-0C86-E38DDBB946A6}"/>
              </a:ext>
            </a:extLst>
          </p:cNvPr>
          <p:cNvPicPr preferRelativeResize="0"/>
          <p:nvPr/>
        </p:nvPicPr>
        <p:blipFill rotWithShape="1">
          <a:blip r:embed="rId3">
            <a:alphaModFix/>
          </a:blip>
          <a:srcRect/>
          <a:stretch/>
        </p:blipFill>
        <p:spPr>
          <a:xfrm rot="16200000">
            <a:off x="11111180" y="985999"/>
            <a:ext cx="1007241" cy="823346"/>
          </a:xfrm>
          <a:prstGeom prst="rect">
            <a:avLst/>
          </a:prstGeom>
          <a:noFill/>
          <a:ln>
            <a:noFill/>
          </a:ln>
        </p:spPr>
      </p:pic>
      <p:sp>
        <p:nvSpPr>
          <p:cNvPr id="6" name="Rectangle 5">
            <a:extLst>
              <a:ext uri="{FF2B5EF4-FFF2-40B4-BE49-F238E27FC236}">
                <a16:creationId xmlns:a16="http://schemas.microsoft.com/office/drawing/2014/main" id="{B91CE5AC-C5D6-8800-6671-0B6E53BFD2C8}"/>
              </a:ext>
            </a:extLst>
          </p:cNvPr>
          <p:cNvSpPr/>
          <p:nvPr/>
        </p:nvSpPr>
        <p:spPr>
          <a:xfrm>
            <a:off x="0" y="5870532"/>
            <a:ext cx="2720622" cy="979076"/>
          </a:xfrm>
          <a:prstGeom prst="rect">
            <a:avLst/>
          </a:prstGeom>
          <a:solidFill>
            <a:srgbClr val="5DC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 name="Picture 1" descr="Shape, square&#10;&#10;Description automatically generated">
            <a:extLst>
              <a:ext uri="{FF2B5EF4-FFF2-40B4-BE49-F238E27FC236}">
                <a16:creationId xmlns:a16="http://schemas.microsoft.com/office/drawing/2014/main" id="{AA682896-C387-7035-501C-989FA2157063}"/>
              </a:ext>
            </a:extLst>
          </p:cNvPr>
          <p:cNvPicPr>
            <a:picLocks noChangeAspect="1"/>
          </p:cNvPicPr>
          <p:nvPr/>
        </p:nvPicPr>
        <p:blipFill>
          <a:blip r:embed="rId3"/>
          <a:stretch>
            <a:fillRect/>
          </a:stretch>
        </p:blipFill>
        <p:spPr>
          <a:xfrm>
            <a:off x="2961249" y="1063428"/>
            <a:ext cx="8149929" cy="5530218"/>
          </a:xfrm>
          <a:prstGeom prst="rect">
            <a:avLst/>
          </a:prstGeom>
          <a:noFill/>
          <a:ln>
            <a:noFill/>
          </a:ln>
        </p:spPr>
      </p:pic>
      <p:pic>
        <p:nvPicPr>
          <p:cNvPr id="5" name="Picture 4">
            <a:extLst>
              <a:ext uri="{FF2B5EF4-FFF2-40B4-BE49-F238E27FC236}">
                <a16:creationId xmlns:a16="http://schemas.microsoft.com/office/drawing/2014/main" id="{B5E97501-B5A5-B63A-799E-1C4D0CF6614B}"/>
              </a:ext>
            </a:extLst>
          </p:cNvPr>
          <p:cNvPicPr>
            <a:picLocks noChangeAspect="1"/>
          </p:cNvPicPr>
          <p:nvPr/>
        </p:nvPicPr>
        <p:blipFill>
          <a:blip r:embed="rId4"/>
          <a:stretch>
            <a:fillRect/>
          </a:stretch>
        </p:blipFill>
        <p:spPr>
          <a:xfrm>
            <a:off x="329000" y="264354"/>
            <a:ext cx="11117934" cy="516801"/>
          </a:xfrm>
          <a:prstGeom prst="rect">
            <a:avLst/>
          </a:prstGeom>
        </p:spPr>
      </p:pic>
      <p:sp>
        <p:nvSpPr>
          <p:cNvPr id="9" name="Google Shape;178;p4">
            <a:extLst>
              <a:ext uri="{FF2B5EF4-FFF2-40B4-BE49-F238E27FC236}">
                <a16:creationId xmlns:a16="http://schemas.microsoft.com/office/drawing/2014/main" id="{36BF243A-ECB8-B13D-280B-78C664DE981E}"/>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GB" sz="1800" b="1" i="0" u="none" strike="noStrike" kern="0" cap="none" spc="0" normalizeH="0" baseline="0" noProof="0" dirty="0">
                <a:ln>
                  <a:noFill/>
                </a:ln>
                <a:solidFill>
                  <a:schemeClr val="bg1"/>
                </a:solidFill>
                <a:effectLst/>
                <a:uLnTx/>
                <a:uFillTx/>
                <a:latin typeface="Arial"/>
                <a:cs typeface="Arial"/>
                <a:sym typeface="Arial"/>
              </a:rPr>
              <a:t>Unit 3, Activity 5</a:t>
            </a:r>
          </a:p>
        </p:txBody>
      </p:sp>
      <p:pic>
        <p:nvPicPr>
          <p:cNvPr id="13" name="Google Shape;331;p19" descr="Icon&#10;&#10;Description automatically generated">
            <a:extLst>
              <a:ext uri="{FF2B5EF4-FFF2-40B4-BE49-F238E27FC236}">
                <a16:creationId xmlns:a16="http://schemas.microsoft.com/office/drawing/2014/main" id="{04044DB6-A240-2D8B-F7CC-98F7299F3FA8}"/>
              </a:ext>
            </a:extLst>
          </p:cNvPr>
          <p:cNvPicPr preferRelativeResize="0"/>
          <p:nvPr/>
        </p:nvPicPr>
        <p:blipFill rotWithShape="1">
          <a:blip r:embed="rId5">
            <a:alphaModFix/>
          </a:blip>
          <a:srcRect/>
          <a:stretch/>
        </p:blipFill>
        <p:spPr>
          <a:xfrm>
            <a:off x="11111179" y="894051"/>
            <a:ext cx="1007241" cy="1007241"/>
          </a:xfrm>
          <a:prstGeom prst="rect">
            <a:avLst/>
          </a:prstGeom>
          <a:noFill/>
          <a:ln>
            <a:noFill/>
          </a:ln>
        </p:spPr>
      </p:pic>
      <p:pic>
        <p:nvPicPr>
          <p:cNvPr id="7" name="Graphic 6" descr="Scribble outline">
            <a:extLst>
              <a:ext uri="{FF2B5EF4-FFF2-40B4-BE49-F238E27FC236}">
                <a16:creationId xmlns:a16="http://schemas.microsoft.com/office/drawing/2014/main" id="{06964148-23A3-BDA4-1055-44C3568576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8841" y="2333109"/>
            <a:ext cx="2191781" cy="2191781"/>
          </a:xfrm>
          <a:prstGeom prst="rect">
            <a:avLst/>
          </a:prstGeom>
        </p:spPr>
      </p:pic>
      <p:sp>
        <p:nvSpPr>
          <p:cNvPr id="11" name="TextBox 10">
            <a:extLst>
              <a:ext uri="{FF2B5EF4-FFF2-40B4-BE49-F238E27FC236}">
                <a16:creationId xmlns:a16="http://schemas.microsoft.com/office/drawing/2014/main" id="{FC70C1D2-E397-0E4A-9BC4-45B87D904478}"/>
              </a:ext>
            </a:extLst>
          </p:cNvPr>
          <p:cNvSpPr txBox="1"/>
          <p:nvPr/>
        </p:nvSpPr>
        <p:spPr>
          <a:xfrm>
            <a:off x="3311791" y="1397671"/>
            <a:ext cx="7448843" cy="5109091"/>
          </a:xfrm>
          <a:prstGeom prst="rect">
            <a:avLst/>
          </a:prstGeom>
          <a:noFill/>
        </p:spPr>
        <p:txBody>
          <a:bodyPr wrap="square" rtlCol="0">
            <a:spAutoFit/>
          </a:bodyPr>
          <a:lstStyle/>
          <a:p>
            <a:r>
              <a:rPr lang="en-GB" sz="2400" dirty="0">
                <a:latin typeface="+mn-lt"/>
              </a:rPr>
              <a:t>Think about the various Pathways activities we have done.</a:t>
            </a:r>
          </a:p>
          <a:p>
            <a:endParaRPr lang="en-GB" sz="2400" dirty="0">
              <a:latin typeface="+mn-lt"/>
            </a:endParaRPr>
          </a:p>
          <a:p>
            <a:r>
              <a:rPr lang="en-GB" sz="2400" dirty="0">
                <a:latin typeface="+mn-lt"/>
              </a:rPr>
              <a:t>Create a Pathways poster for students who are just about to start these activities. </a:t>
            </a:r>
          </a:p>
          <a:p>
            <a:endParaRPr lang="en-GB" sz="2400" dirty="0">
              <a:latin typeface="+mn-lt"/>
            </a:endParaRPr>
          </a:p>
          <a:p>
            <a:r>
              <a:rPr lang="en-GB" sz="2400" dirty="0">
                <a:latin typeface="+mn-lt"/>
              </a:rPr>
              <a:t>The aim of your poster is to motivate other young people to participate in the various activities, to learn to the best of their abilities and get the most they can from the experience.</a:t>
            </a:r>
          </a:p>
          <a:p>
            <a:endParaRPr lang="en-GB" sz="2400" dirty="0">
              <a:latin typeface="+mn-lt"/>
            </a:endParaRPr>
          </a:p>
          <a:p>
            <a:r>
              <a:rPr lang="en-GB" sz="2400" dirty="0">
                <a:latin typeface="+mn-lt"/>
              </a:rPr>
              <a:t>Feel free to either use digital technology or hand draw your poster.</a:t>
            </a:r>
          </a:p>
          <a:p>
            <a:r>
              <a:rPr lang="en-GB" dirty="0"/>
              <a:t> </a:t>
            </a:r>
          </a:p>
        </p:txBody>
      </p:sp>
    </p:spTree>
    <p:extLst>
      <p:ext uri="{BB962C8B-B14F-4D97-AF65-F5344CB8AC3E}">
        <p14:creationId xmlns:p14="http://schemas.microsoft.com/office/powerpoint/2010/main" val="71391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 name="Google Shape;26;p32">
            <a:extLst>
              <a:ext uri="{FF2B5EF4-FFF2-40B4-BE49-F238E27FC236}">
                <a16:creationId xmlns:a16="http://schemas.microsoft.com/office/drawing/2014/main" id="{4E222817-56B2-BA7C-7603-1DAFA8F085A3}"/>
              </a:ext>
            </a:extLst>
          </p:cNvPr>
          <p:cNvPicPr preferRelativeResize="0"/>
          <p:nvPr/>
        </p:nvPicPr>
        <p:blipFill rotWithShape="1">
          <a:blip r:embed="rId3">
            <a:alphaModFix/>
          </a:blip>
          <a:srcRect/>
          <a:stretch/>
        </p:blipFill>
        <p:spPr>
          <a:xfrm rot="10800000">
            <a:off x="556566" y="2859791"/>
            <a:ext cx="8561973" cy="3526722"/>
          </a:xfrm>
          <a:prstGeom prst="rect">
            <a:avLst/>
          </a:prstGeom>
          <a:noFill/>
          <a:ln>
            <a:noFill/>
          </a:ln>
        </p:spPr>
      </p:pic>
      <p:sp>
        <p:nvSpPr>
          <p:cNvPr id="3" name="Google Shape;165;p2">
            <a:extLst>
              <a:ext uri="{FF2B5EF4-FFF2-40B4-BE49-F238E27FC236}">
                <a16:creationId xmlns:a16="http://schemas.microsoft.com/office/drawing/2014/main" id="{727C3613-8AAA-E994-66B5-E0FA3705EA73}"/>
              </a:ext>
            </a:extLst>
          </p:cNvPr>
          <p:cNvSpPr txBox="1">
            <a:spLocks/>
          </p:cNvSpPr>
          <p:nvPr/>
        </p:nvSpPr>
        <p:spPr>
          <a:xfrm>
            <a:off x="840526" y="3336196"/>
            <a:ext cx="8128000" cy="234360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2400"/>
            </a:pPr>
            <a:endParaRPr lang="en-IE" sz="2000" dirty="0"/>
          </a:p>
          <a:p>
            <a:pPr marL="342900" indent="-342900">
              <a:spcBef>
                <a:spcPts val="0"/>
              </a:spcBef>
              <a:buClr>
                <a:srgbClr val="A958DD"/>
              </a:buClr>
              <a:buFont typeface="Courier New" panose="02070309020205020404" pitchFamily="49" charset="0"/>
              <a:buChar char="o"/>
            </a:pPr>
            <a:r>
              <a:rPr lang="en-IE" sz="2000" dirty="0"/>
              <a:t>discuss the value of good relationships between teachers/lecturers and students</a:t>
            </a:r>
          </a:p>
          <a:p>
            <a:pPr marL="342900" indent="-342900">
              <a:spcBef>
                <a:spcPts val="0"/>
              </a:spcBef>
              <a:buClr>
                <a:srgbClr val="A958DD"/>
              </a:buClr>
              <a:buFont typeface="Courier New" panose="02070309020205020404" pitchFamily="49" charset="0"/>
              <a:buChar char="o"/>
            </a:pPr>
            <a:r>
              <a:rPr lang="en-IE" sz="2000" dirty="0"/>
              <a:t>recognise the importance of Leaving Certificate subject choices </a:t>
            </a:r>
          </a:p>
          <a:p>
            <a:pPr marL="342900" indent="-342900">
              <a:spcBef>
                <a:spcPts val="0"/>
              </a:spcBef>
              <a:buClr>
                <a:srgbClr val="A958DD"/>
              </a:buClr>
              <a:buFont typeface="Courier New" panose="02070309020205020404" pitchFamily="49" charset="0"/>
              <a:buChar char="o"/>
            </a:pPr>
            <a:r>
              <a:rPr lang="en-IE" sz="2000" dirty="0"/>
              <a:t>profile a Leaving Certificate subject, LCVP or LCA module</a:t>
            </a:r>
          </a:p>
          <a:p>
            <a:pPr marL="342900" indent="-342900">
              <a:spcBef>
                <a:spcPts val="0"/>
              </a:spcBef>
              <a:buClr>
                <a:srgbClr val="9C3FD8"/>
              </a:buClr>
              <a:buFont typeface="Courier New" panose="02070309020205020404" pitchFamily="49" charset="0"/>
              <a:buChar char="o"/>
            </a:pPr>
            <a:r>
              <a:rPr lang="en-IE" sz="2000" dirty="0"/>
              <a:t>use our learning from the Pathways units to motivate others to engage with these activities</a:t>
            </a:r>
            <a:endParaRPr lang="en-IE" sz="2400" dirty="0"/>
          </a:p>
        </p:txBody>
      </p:sp>
      <p:sp>
        <p:nvSpPr>
          <p:cNvPr id="8" name="TextBox 7">
            <a:extLst>
              <a:ext uri="{FF2B5EF4-FFF2-40B4-BE49-F238E27FC236}">
                <a16:creationId xmlns:a16="http://schemas.microsoft.com/office/drawing/2014/main" id="{6FA8D656-259D-2E0D-B12F-215CAEB0F67C}"/>
              </a:ext>
            </a:extLst>
          </p:cNvPr>
          <p:cNvSpPr txBox="1"/>
          <p:nvPr/>
        </p:nvSpPr>
        <p:spPr>
          <a:xfrm>
            <a:off x="2422474" y="1380479"/>
            <a:ext cx="4136370" cy="1200329"/>
          </a:xfrm>
          <a:prstGeom prst="rect">
            <a:avLst/>
          </a:prstGeom>
          <a:noFill/>
        </p:spPr>
        <p:txBody>
          <a:bodyPr wrap="square">
            <a:spAutoFit/>
          </a:bodyPr>
          <a:lstStyle/>
          <a:p>
            <a:pPr marL="0" lvl="0" indent="0" algn="ctr" rtl="0">
              <a:lnSpc>
                <a:spcPct val="90000"/>
              </a:lnSpc>
              <a:spcBef>
                <a:spcPts val="0"/>
              </a:spcBef>
              <a:spcAft>
                <a:spcPts val="0"/>
              </a:spcAft>
              <a:buClr>
                <a:srgbClr val="01334E"/>
              </a:buClr>
              <a:buSzPts val="4000"/>
              <a:buNone/>
            </a:pPr>
            <a:r>
              <a:rPr lang="en-IE" sz="2000" b="1" dirty="0"/>
              <a:t>Hello again! </a:t>
            </a:r>
          </a:p>
          <a:p>
            <a:pPr marL="0" lvl="0" indent="0" algn="ctr" rtl="0">
              <a:lnSpc>
                <a:spcPct val="90000"/>
              </a:lnSpc>
              <a:spcBef>
                <a:spcPts val="0"/>
              </a:spcBef>
              <a:spcAft>
                <a:spcPts val="0"/>
              </a:spcAft>
              <a:buClr>
                <a:srgbClr val="01334E"/>
              </a:buClr>
              <a:buSzPts val="4000"/>
              <a:buNone/>
            </a:pPr>
            <a:r>
              <a:rPr lang="en-IE" sz="2000" b="1" dirty="0"/>
              <a:t>How did you get on with Unit 3?</a:t>
            </a:r>
          </a:p>
          <a:p>
            <a:pPr marL="0" lvl="0" indent="0" algn="ctr" rtl="0">
              <a:lnSpc>
                <a:spcPct val="90000"/>
              </a:lnSpc>
              <a:spcBef>
                <a:spcPts val="0"/>
              </a:spcBef>
              <a:spcAft>
                <a:spcPts val="0"/>
              </a:spcAft>
              <a:buClr>
                <a:srgbClr val="01334E"/>
              </a:buClr>
              <a:buSzPts val="4000"/>
              <a:buNone/>
            </a:pPr>
            <a:endParaRPr lang="en-IE" sz="2000" b="1" dirty="0"/>
          </a:p>
          <a:p>
            <a:pPr marL="0" lvl="0" indent="0" algn="ctr" rtl="0">
              <a:lnSpc>
                <a:spcPct val="90000"/>
              </a:lnSpc>
              <a:spcBef>
                <a:spcPts val="0"/>
              </a:spcBef>
              <a:spcAft>
                <a:spcPts val="0"/>
              </a:spcAft>
              <a:buClr>
                <a:srgbClr val="01334E"/>
              </a:buClr>
              <a:buSzPts val="4000"/>
              <a:buNone/>
            </a:pPr>
            <a:r>
              <a:rPr lang="en-IE" sz="2000" b="1" dirty="0"/>
              <a:t>Did you learn to…?</a:t>
            </a:r>
          </a:p>
        </p:txBody>
      </p:sp>
      <p:pic>
        <p:nvPicPr>
          <p:cNvPr id="9" name="Google Shape;209;p8" descr="Icon&#10;&#10;Description automatically generated with low confidence">
            <a:extLst>
              <a:ext uri="{FF2B5EF4-FFF2-40B4-BE49-F238E27FC236}">
                <a16:creationId xmlns:a16="http://schemas.microsoft.com/office/drawing/2014/main" id="{ABFB97CF-2383-9BC7-B13C-D3F7E50981EB}"/>
              </a:ext>
            </a:extLst>
          </p:cNvPr>
          <p:cNvPicPr preferRelativeResize="0"/>
          <p:nvPr/>
        </p:nvPicPr>
        <p:blipFill rotWithShape="1">
          <a:blip r:embed="rId4">
            <a:alphaModFix/>
          </a:blip>
          <a:srcRect/>
          <a:stretch/>
        </p:blipFill>
        <p:spPr>
          <a:xfrm>
            <a:off x="2422474" y="1163649"/>
            <a:ext cx="621324" cy="433659"/>
          </a:xfrm>
          <a:prstGeom prst="rect">
            <a:avLst/>
          </a:prstGeom>
          <a:noFill/>
          <a:ln>
            <a:noFill/>
          </a:ln>
        </p:spPr>
      </p:pic>
      <p:pic>
        <p:nvPicPr>
          <p:cNvPr id="10" name="Google Shape;210;p8" descr="Icon&#10;&#10;Description automatically generated with low confidence">
            <a:extLst>
              <a:ext uri="{FF2B5EF4-FFF2-40B4-BE49-F238E27FC236}">
                <a16:creationId xmlns:a16="http://schemas.microsoft.com/office/drawing/2014/main" id="{5B0514D0-CD15-BE1A-A07B-72C7FE99D16D}"/>
              </a:ext>
            </a:extLst>
          </p:cNvPr>
          <p:cNvPicPr preferRelativeResize="0"/>
          <p:nvPr/>
        </p:nvPicPr>
        <p:blipFill rotWithShape="1">
          <a:blip r:embed="rId4">
            <a:alphaModFix/>
          </a:blip>
          <a:srcRect/>
          <a:stretch/>
        </p:blipFill>
        <p:spPr>
          <a:xfrm rot="10800000">
            <a:off x="5785338" y="2160055"/>
            <a:ext cx="621324" cy="433659"/>
          </a:xfrm>
          <a:prstGeom prst="rect">
            <a:avLst/>
          </a:prstGeom>
          <a:noFill/>
          <a:ln>
            <a:noFill/>
          </a:ln>
        </p:spPr>
      </p:pic>
      <p:sp>
        <p:nvSpPr>
          <p:cNvPr id="13" name="Google Shape;206;p8">
            <a:extLst>
              <a:ext uri="{FF2B5EF4-FFF2-40B4-BE49-F238E27FC236}">
                <a16:creationId xmlns:a16="http://schemas.microsoft.com/office/drawing/2014/main" id="{E95EEB99-BE14-AB31-172B-F1D4ADFED2D5}"/>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rgbClr val="01334E"/>
              </a:buClr>
              <a:buSzPts val="1800"/>
            </a:pPr>
            <a:r>
              <a:rPr lang="en-IE" sz="1800" b="1" dirty="0"/>
              <a:t>Unit 3, Checking in with the learning intentions</a:t>
            </a:r>
          </a:p>
        </p:txBody>
      </p:sp>
      <p:pic>
        <p:nvPicPr>
          <p:cNvPr id="2" name="Picture 1">
            <a:extLst>
              <a:ext uri="{FF2B5EF4-FFF2-40B4-BE49-F238E27FC236}">
                <a16:creationId xmlns:a16="http://schemas.microsoft.com/office/drawing/2014/main" id="{E0F1E201-D961-235C-FF1E-C3138DA0D8B9}"/>
              </a:ext>
            </a:extLst>
          </p:cNvPr>
          <p:cNvPicPr>
            <a:picLocks noChangeAspect="1"/>
          </p:cNvPicPr>
          <p:nvPr/>
        </p:nvPicPr>
        <p:blipFill>
          <a:blip r:embed="rId5"/>
          <a:srcRect/>
          <a:stretch/>
        </p:blipFill>
        <p:spPr>
          <a:xfrm>
            <a:off x="690513" y="1436425"/>
            <a:ext cx="1964734" cy="1992575"/>
          </a:xfrm>
          <a:prstGeom prst="rect">
            <a:avLst/>
          </a:prstGeom>
        </p:spPr>
      </p:pic>
    </p:spTree>
    <p:extLst>
      <p:ext uri="{BB962C8B-B14F-4D97-AF65-F5344CB8AC3E}">
        <p14:creationId xmlns:p14="http://schemas.microsoft.com/office/powerpoint/2010/main" val="259697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3, Extension activity</a:t>
            </a:r>
            <a:endParaRPr dirty="0"/>
          </a:p>
        </p:txBody>
      </p:sp>
      <p:sp>
        <p:nvSpPr>
          <p:cNvPr id="207" name="Google Shape;207;p8"/>
          <p:cNvSpPr txBox="1">
            <a:spLocks noGrp="1"/>
          </p:cNvSpPr>
          <p:nvPr>
            <p:ph type="body" idx="1"/>
          </p:nvPr>
        </p:nvSpPr>
        <p:spPr>
          <a:xfrm>
            <a:off x="1843596" y="1351061"/>
            <a:ext cx="3617188" cy="462686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1800" dirty="0"/>
              <a:t>Here’s an idea for you.</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Watch a few different virtual tours of universities and further education colleges. Try to find videos of institutions that offer courses that you are interested in doing.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Be inspired by the best virtual tours to create of a virtual tour of your own school focused on giving information about senior cycle (TY and/or 5</a:t>
            </a:r>
            <a:r>
              <a:rPr lang="en-IE" sz="1800" baseline="30000" dirty="0"/>
              <a:t>th</a:t>
            </a:r>
            <a:r>
              <a:rPr lang="en-IE" sz="1800" dirty="0"/>
              <a:t> &amp; 6</a:t>
            </a:r>
            <a:r>
              <a:rPr lang="en-IE" sz="1800" baseline="30000" dirty="0"/>
              <a:t>th</a:t>
            </a:r>
            <a:r>
              <a:rPr lang="en-IE" sz="1800" dirty="0"/>
              <a:t> year). </a:t>
            </a:r>
          </a:p>
          <a:p>
            <a:pPr marL="0" lvl="0" indent="0" algn="ctr" rtl="0">
              <a:lnSpc>
                <a:spcPct val="90000"/>
              </a:lnSpc>
              <a:spcBef>
                <a:spcPts val="0"/>
              </a:spcBef>
              <a:spcAft>
                <a:spcPts val="0"/>
              </a:spcAft>
              <a:buClr>
                <a:srgbClr val="01334E"/>
              </a:buClr>
              <a:buSzPts val="4000"/>
              <a:buNone/>
            </a:pPr>
            <a:endParaRPr lang="en-IE" sz="1800" dirty="0"/>
          </a:p>
          <a:p>
            <a:pPr marL="0" lvl="0" indent="0" algn="ctr" rtl="0">
              <a:lnSpc>
                <a:spcPct val="90000"/>
              </a:lnSpc>
              <a:spcBef>
                <a:spcPts val="0"/>
              </a:spcBef>
              <a:spcAft>
                <a:spcPts val="0"/>
              </a:spcAft>
              <a:buClr>
                <a:srgbClr val="01334E"/>
              </a:buClr>
              <a:buSzPts val="4000"/>
              <a:buNone/>
            </a:pPr>
            <a:r>
              <a:rPr lang="en-IE" sz="1800" dirty="0"/>
              <a:t>Publish your virtual tour on the school website and/or show it at a relevant parent’s evening.</a:t>
            </a:r>
          </a:p>
          <a:p>
            <a:pPr marL="0" lvl="0" indent="0" algn="ctr" rtl="0">
              <a:lnSpc>
                <a:spcPct val="90000"/>
              </a:lnSpc>
              <a:spcBef>
                <a:spcPts val="0"/>
              </a:spcBef>
              <a:spcAft>
                <a:spcPts val="0"/>
              </a:spcAft>
              <a:buClr>
                <a:srgbClr val="01334E"/>
              </a:buClr>
              <a:buSzPts val="4000"/>
              <a:buNone/>
            </a:pPr>
            <a:endParaRPr lang="en-IE" sz="1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258654" y="1057548"/>
            <a:ext cx="621324"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5340595" y="6073993"/>
            <a:ext cx="621324" cy="433659"/>
          </a:xfrm>
          <a:prstGeom prst="rect">
            <a:avLst/>
          </a:prstGeom>
          <a:noFill/>
          <a:ln>
            <a:noFill/>
          </a:ln>
        </p:spPr>
      </p:pic>
      <p:pic>
        <p:nvPicPr>
          <p:cNvPr id="13" name="Google Shape;425;p21" descr="Shape, square&#10;&#10;Description automatically generated">
            <a:extLst>
              <a:ext uri="{FF2B5EF4-FFF2-40B4-BE49-F238E27FC236}">
                <a16:creationId xmlns:a16="http://schemas.microsoft.com/office/drawing/2014/main" id="{58859D48-28C8-0A6B-375C-067CB2866EA8}"/>
              </a:ext>
            </a:extLst>
          </p:cNvPr>
          <p:cNvPicPr preferRelativeResize="0"/>
          <p:nvPr/>
        </p:nvPicPr>
        <p:blipFill rotWithShape="1">
          <a:blip r:embed="rId4">
            <a:alphaModFix/>
          </a:blip>
          <a:srcRect/>
          <a:stretch/>
        </p:blipFill>
        <p:spPr>
          <a:xfrm rot="16200000">
            <a:off x="11066125" y="974496"/>
            <a:ext cx="1007241" cy="823346"/>
          </a:xfrm>
          <a:prstGeom prst="rect">
            <a:avLst/>
          </a:prstGeom>
          <a:noFill/>
          <a:ln>
            <a:noFill/>
          </a:ln>
        </p:spPr>
      </p:pic>
      <p:pic>
        <p:nvPicPr>
          <p:cNvPr id="2" name="Google Shape;329;p19" descr="A picture containing icon&#10;&#10;Description automatically generated">
            <a:extLst>
              <a:ext uri="{FF2B5EF4-FFF2-40B4-BE49-F238E27FC236}">
                <a16:creationId xmlns:a16="http://schemas.microsoft.com/office/drawing/2014/main" id="{AB344466-F25C-489E-E9A0-C6D64054B8C8}"/>
              </a:ext>
            </a:extLst>
          </p:cNvPr>
          <p:cNvPicPr preferRelativeResize="0"/>
          <p:nvPr/>
        </p:nvPicPr>
        <p:blipFill rotWithShape="1">
          <a:blip r:embed="rId5">
            <a:alphaModFix/>
          </a:blip>
          <a:srcRect/>
          <a:stretch/>
        </p:blipFill>
        <p:spPr>
          <a:xfrm>
            <a:off x="11066124" y="847441"/>
            <a:ext cx="1007241" cy="1007241"/>
          </a:xfrm>
          <a:prstGeom prst="rect">
            <a:avLst/>
          </a:prstGeom>
          <a:noFill/>
          <a:ln>
            <a:noFill/>
          </a:ln>
        </p:spPr>
      </p:pic>
      <p:pic>
        <p:nvPicPr>
          <p:cNvPr id="5" name="Picture 4">
            <a:extLst>
              <a:ext uri="{FF2B5EF4-FFF2-40B4-BE49-F238E27FC236}">
                <a16:creationId xmlns:a16="http://schemas.microsoft.com/office/drawing/2014/main" id="{A4EAD8C9-34A5-0206-B433-AE5F59A6EA86}"/>
              </a:ext>
            </a:extLst>
          </p:cNvPr>
          <p:cNvPicPr>
            <a:picLocks noChangeAspect="1"/>
          </p:cNvPicPr>
          <p:nvPr/>
        </p:nvPicPr>
        <p:blipFill>
          <a:blip r:embed="rId6"/>
          <a:srcRect/>
          <a:stretch/>
        </p:blipFill>
        <p:spPr>
          <a:xfrm>
            <a:off x="6123501" y="544262"/>
            <a:ext cx="5034572" cy="5105913"/>
          </a:xfrm>
          <a:prstGeom prst="rect">
            <a:avLst/>
          </a:prstGeom>
        </p:spPr>
      </p:pic>
    </p:spTree>
    <p:extLst>
      <p:ext uri="{BB962C8B-B14F-4D97-AF65-F5344CB8AC3E}">
        <p14:creationId xmlns:p14="http://schemas.microsoft.com/office/powerpoint/2010/main" val="1173480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3" name="Google Shape;425;p21" descr="Shape, square&#10;&#10;Description automatically generated">
            <a:extLst>
              <a:ext uri="{FF2B5EF4-FFF2-40B4-BE49-F238E27FC236}">
                <a16:creationId xmlns:a16="http://schemas.microsoft.com/office/drawing/2014/main" id="{C71C29DD-9BF4-2201-3363-A0E2F10C32E1}"/>
              </a:ext>
            </a:extLst>
          </p:cNvPr>
          <p:cNvPicPr preferRelativeResize="0"/>
          <p:nvPr/>
        </p:nvPicPr>
        <p:blipFill rotWithShape="1">
          <a:blip r:embed="rId3">
            <a:alphaModFix/>
          </a:blip>
          <a:srcRect/>
          <a:stretch/>
        </p:blipFill>
        <p:spPr>
          <a:xfrm>
            <a:off x="618230" y="1990725"/>
            <a:ext cx="2455455" cy="2076450"/>
          </a:xfrm>
          <a:prstGeom prst="rect">
            <a:avLst/>
          </a:prstGeom>
          <a:noFill/>
          <a:ln>
            <a:noFill/>
          </a:ln>
        </p:spPr>
      </p:pic>
      <p:sp>
        <p:nvSpPr>
          <p:cNvPr id="4" name="TextBox 3">
            <a:extLst>
              <a:ext uri="{FF2B5EF4-FFF2-40B4-BE49-F238E27FC236}">
                <a16:creationId xmlns:a16="http://schemas.microsoft.com/office/drawing/2014/main" id="{FACBC45F-21FB-F4C9-FCDF-4B6F67702B60}"/>
              </a:ext>
            </a:extLst>
          </p:cNvPr>
          <p:cNvSpPr txBox="1"/>
          <p:nvPr/>
        </p:nvSpPr>
        <p:spPr>
          <a:xfrm>
            <a:off x="669849" y="2567285"/>
            <a:ext cx="2455455" cy="923330"/>
          </a:xfrm>
          <a:prstGeom prst="rect">
            <a:avLst/>
          </a:prstGeom>
          <a:noFill/>
        </p:spPr>
        <p:txBody>
          <a:bodyPr wrap="square" rtlCol="0">
            <a:spAutoFit/>
          </a:bodyPr>
          <a:lstStyle/>
          <a:p>
            <a:r>
              <a:rPr lang="en-IE" sz="1800" dirty="0"/>
              <a:t>Path Project</a:t>
            </a:r>
          </a:p>
          <a:p>
            <a:r>
              <a:rPr lang="en-IE" sz="1800" dirty="0"/>
              <a:t>Institute of Education</a:t>
            </a:r>
          </a:p>
          <a:p>
            <a:r>
              <a:rPr lang="en-IE" sz="1800" dirty="0"/>
              <a:t>Dublin City University</a:t>
            </a:r>
          </a:p>
        </p:txBody>
      </p:sp>
    </p:spTree>
    <p:extLst>
      <p:ext uri="{BB962C8B-B14F-4D97-AF65-F5344CB8AC3E}">
        <p14:creationId xmlns:p14="http://schemas.microsoft.com/office/powerpoint/2010/main" val="1701126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DC973"/>
              </a:buClr>
              <a:buSzPts val="1800"/>
              <a:buFont typeface="Arial"/>
              <a:buNone/>
            </a:pPr>
            <a:r>
              <a:rPr lang="en-IE" dirty="0"/>
              <a:t>Unit 3: Virtual reality</a:t>
            </a:r>
            <a:endParaRPr dirty="0"/>
          </a:p>
        </p:txBody>
      </p:sp>
      <p:sp>
        <p:nvSpPr>
          <p:cNvPr id="165" name="Google Shape;165;p2"/>
          <p:cNvSpPr txBox="1">
            <a:spLocks noGrp="1"/>
          </p:cNvSpPr>
          <p:nvPr>
            <p:ph type="body" idx="1"/>
          </p:nvPr>
        </p:nvSpPr>
        <p:spPr>
          <a:xfrm>
            <a:off x="513149" y="854416"/>
            <a:ext cx="8128000" cy="23436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400"/>
              <a:buNone/>
            </a:pPr>
            <a:r>
              <a:rPr lang="en-IE" sz="2000" b="1" dirty="0"/>
              <a:t>Suggested learning intentions</a:t>
            </a:r>
          </a:p>
          <a:p>
            <a:pPr marL="0" lvl="0" indent="0" algn="l" rtl="0">
              <a:lnSpc>
                <a:spcPct val="90000"/>
              </a:lnSpc>
              <a:spcBef>
                <a:spcPts val="0"/>
              </a:spcBef>
              <a:spcAft>
                <a:spcPts val="0"/>
              </a:spcAft>
              <a:buClr>
                <a:srgbClr val="01334E"/>
              </a:buClr>
              <a:buSzPts val="2400"/>
              <a:buNone/>
            </a:pPr>
            <a:endParaRPr lang="en-IE" sz="900" dirty="0"/>
          </a:p>
          <a:p>
            <a:pPr marL="0" lvl="0" indent="0" algn="l" rtl="0">
              <a:lnSpc>
                <a:spcPct val="90000"/>
              </a:lnSpc>
              <a:spcBef>
                <a:spcPts val="0"/>
              </a:spcBef>
              <a:spcAft>
                <a:spcPts val="0"/>
              </a:spcAft>
              <a:buClr>
                <a:srgbClr val="01334E"/>
              </a:buClr>
              <a:buSzPts val="2400"/>
              <a:buNone/>
            </a:pPr>
            <a:r>
              <a:rPr lang="en-IE" sz="1650" dirty="0"/>
              <a:t>We are learning to…</a:t>
            </a:r>
          </a:p>
          <a:p>
            <a:pPr marL="342900" indent="-342900">
              <a:spcBef>
                <a:spcPts val="0"/>
              </a:spcBef>
              <a:buClr>
                <a:srgbClr val="A958DD"/>
              </a:buClr>
              <a:buFont typeface="Courier New" panose="02070309020205020404" pitchFamily="49" charset="0"/>
              <a:buChar char="o"/>
            </a:pPr>
            <a:r>
              <a:rPr lang="en-IE" sz="1650" dirty="0"/>
              <a:t>discuss the value of good relationships between teachers/lecturers and students</a:t>
            </a:r>
          </a:p>
          <a:p>
            <a:pPr marL="342900" indent="-342900">
              <a:spcBef>
                <a:spcPts val="0"/>
              </a:spcBef>
              <a:buClr>
                <a:srgbClr val="A958DD"/>
              </a:buClr>
              <a:buFont typeface="Courier New" panose="02070309020205020404" pitchFamily="49" charset="0"/>
              <a:buChar char="o"/>
            </a:pPr>
            <a:r>
              <a:rPr lang="en-IE" sz="1650" dirty="0"/>
              <a:t>recognise the importance of Leaving Certificate subject choices </a:t>
            </a:r>
          </a:p>
          <a:p>
            <a:pPr marL="342900" indent="-342900">
              <a:spcBef>
                <a:spcPts val="0"/>
              </a:spcBef>
              <a:buClr>
                <a:srgbClr val="A958DD"/>
              </a:buClr>
              <a:buFont typeface="Courier New" panose="02070309020205020404" pitchFamily="49" charset="0"/>
              <a:buChar char="o"/>
            </a:pPr>
            <a:r>
              <a:rPr lang="en-IE" sz="1650" dirty="0"/>
              <a:t>profile a Leaving Certificate subject, LCVP or LCA module</a:t>
            </a:r>
          </a:p>
          <a:p>
            <a:pPr marL="342900" indent="-342900">
              <a:spcBef>
                <a:spcPts val="0"/>
              </a:spcBef>
              <a:buClr>
                <a:srgbClr val="9C3FD8"/>
              </a:buClr>
              <a:buFont typeface="Courier New" panose="02070309020205020404" pitchFamily="49" charset="0"/>
              <a:buChar char="o"/>
            </a:pPr>
            <a:r>
              <a:rPr lang="en-IE" sz="1650" dirty="0"/>
              <a:t>use our learning from the Pathways units to motivate others to engage with these activities</a:t>
            </a:r>
          </a:p>
        </p:txBody>
      </p:sp>
      <p:sp>
        <p:nvSpPr>
          <p:cNvPr id="166" name="Google Shape;166;p2"/>
          <p:cNvSpPr txBox="1">
            <a:spLocks noGrp="1"/>
          </p:cNvSpPr>
          <p:nvPr>
            <p:ph type="body" idx="2"/>
          </p:nvPr>
        </p:nvSpPr>
        <p:spPr>
          <a:xfrm>
            <a:off x="9072558" y="3006264"/>
            <a:ext cx="2909455" cy="363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1334E"/>
              </a:buClr>
              <a:buSzPts val="2000"/>
              <a:buNone/>
            </a:pPr>
            <a:r>
              <a:rPr lang="en-IE" b="1" dirty="0"/>
              <a:t>Key Skills</a:t>
            </a:r>
          </a:p>
          <a:p>
            <a:pPr marL="263525" indent="-263525">
              <a:spcBef>
                <a:spcPts val="0"/>
              </a:spcBef>
            </a:pPr>
            <a:r>
              <a:rPr lang="en-IE" dirty="0"/>
              <a:t>Being literate</a:t>
            </a:r>
          </a:p>
          <a:p>
            <a:pPr marL="263525" indent="-263525">
              <a:spcBef>
                <a:spcPts val="0"/>
              </a:spcBef>
            </a:pPr>
            <a:r>
              <a:rPr lang="en-IE" dirty="0"/>
              <a:t>Managing myself</a:t>
            </a:r>
          </a:p>
          <a:p>
            <a:pPr marL="263525" indent="-263525">
              <a:spcBef>
                <a:spcPts val="0"/>
              </a:spcBef>
            </a:pPr>
            <a:r>
              <a:rPr lang="en-IE" dirty="0"/>
              <a:t>Staying well</a:t>
            </a:r>
          </a:p>
          <a:p>
            <a:pPr marL="263525" indent="-263525">
              <a:spcBef>
                <a:spcPts val="0"/>
              </a:spcBef>
            </a:pPr>
            <a:r>
              <a:rPr lang="en-IE" dirty="0"/>
              <a:t>Managing information and thinking</a:t>
            </a:r>
          </a:p>
          <a:p>
            <a:pPr marL="263525" indent="-263525">
              <a:spcBef>
                <a:spcPts val="0"/>
              </a:spcBef>
            </a:pPr>
            <a:r>
              <a:rPr lang="en-IE" dirty="0"/>
              <a:t>Being creative</a:t>
            </a:r>
          </a:p>
          <a:p>
            <a:pPr marL="263525" indent="-263525">
              <a:spcBef>
                <a:spcPts val="0"/>
              </a:spcBef>
            </a:pPr>
            <a:r>
              <a:rPr lang="en-IE" dirty="0"/>
              <a:t>Working with others</a:t>
            </a:r>
          </a:p>
          <a:p>
            <a:pPr marL="263525" indent="-263525">
              <a:spcBef>
                <a:spcPts val="0"/>
              </a:spcBef>
            </a:pPr>
            <a:r>
              <a:rPr lang="en-IE" dirty="0"/>
              <a:t>Communicating</a:t>
            </a:r>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a:p>
            <a:pPr marL="0" lvl="0" indent="0" algn="l" rtl="0">
              <a:lnSpc>
                <a:spcPct val="90000"/>
              </a:lnSpc>
              <a:spcBef>
                <a:spcPts val="0"/>
              </a:spcBef>
              <a:spcAft>
                <a:spcPts val="0"/>
              </a:spcAft>
              <a:buClr>
                <a:srgbClr val="01334E"/>
              </a:buClr>
              <a:buSzPts val="2000"/>
              <a:buNone/>
            </a:pPr>
            <a:endParaRPr lang="en-IE" dirty="0"/>
          </a:p>
        </p:txBody>
      </p:sp>
      <p:graphicFrame>
        <p:nvGraphicFramePr>
          <p:cNvPr id="167" name="Google Shape;167;p2"/>
          <p:cNvGraphicFramePr/>
          <p:nvPr>
            <p:extLst>
              <p:ext uri="{D42A27DB-BD31-4B8C-83A1-F6EECF244321}">
                <p14:modId xmlns:p14="http://schemas.microsoft.com/office/powerpoint/2010/main" val="2367451093"/>
              </p:ext>
            </p:extLst>
          </p:nvPr>
        </p:nvGraphicFramePr>
        <p:xfrm>
          <a:off x="513149" y="2814936"/>
          <a:ext cx="8128000" cy="3920278"/>
        </p:xfrm>
        <a:graphic>
          <a:graphicData uri="http://schemas.openxmlformats.org/drawingml/2006/table">
            <a:tbl>
              <a:tblPr firstRow="1" bandRow="1">
                <a:noFill/>
                <a:tableStyleId>{D0C22D7A-A71E-4F7F-B25F-03412A6EF1EF}</a:tableStyleId>
              </a:tblPr>
              <a:tblGrid>
                <a:gridCol w="954407">
                  <a:extLst>
                    <a:ext uri="{9D8B030D-6E8A-4147-A177-3AD203B41FA5}">
                      <a16:colId xmlns:a16="http://schemas.microsoft.com/office/drawing/2014/main" val="20000"/>
                    </a:ext>
                  </a:extLst>
                </a:gridCol>
                <a:gridCol w="1286933">
                  <a:extLst>
                    <a:ext uri="{9D8B030D-6E8A-4147-A177-3AD203B41FA5}">
                      <a16:colId xmlns:a16="http://schemas.microsoft.com/office/drawing/2014/main" val="20001"/>
                    </a:ext>
                  </a:extLst>
                </a:gridCol>
                <a:gridCol w="5886660">
                  <a:extLst>
                    <a:ext uri="{9D8B030D-6E8A-4147-A177-3AD203B41FA5}">
                      <a16:colId xmlns:a16="http://schemas.microsoft.com/office/drawing/2014/main" val="20003"/>
                    </a:ext>
                  </a:extLst>
                </a:gridCol>
              </a:tblGrid>
              <a:tr h="27175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dirty="0">
                          <a:solidFill>
                            <a:srgbClr val="9C3FD8"/>
                          </a:solidFill>
                          <a:latin typeface="Arial"/>
                          <a:ea typeface="Arial"/>
                          <a:cs typeface="Arial"/>
                          <a:sym typeface="Arial"/>
                        </a:rPr>
                        <a:t>SLIDES</a:t>
                      </a:r>
                      <a:endParaRPr sz="1400" b="1"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cs typeface="Arial"/>
                          <a:sym typeface="Arial"/>
                        </a:rPr>
                        <a:t>ACTIVITY</a:t>
                      </a:r>
                      <a:endParaRPr sz="1400" dirty="0"/>
                    </a:p>
                  </a:txBody>
                  <a:tcPr marL="91450" marR="91450" marT="45725" marB="45725">
                    <a:solidFill>
                      <a:schemeClr val="bg1"/>
                    </a:solidFill>
                  </a:tcPr>
                </a:tc>
                <a:tc>
                  <a:txBody>
                    <a:bodyPr/>
                    <a:lstStyle/>
                    <a:p>
                      <a:pPr marL="0" marR="0" lvl="0" indent="0" algn="l" rtl="0">
                        <a:spcBef>
                          <a:spcPts val="0"/>
                        </a:spcBef>
                        <a:spcAft>
                          <a:spcPts val="0"/>
                        </a:spcAft>
                        <a:buNone/>
                      </a:pPr>
                      <a:r>
                        <a:rPr lang="en-US" sz="1400" b="1" i="0" dirty="0">
                          <a:solidFill>
                            <a:srgbClr val="9C3FD8"/>
                          </a:solidFill>
                          <a:latin typeface="Arial"/>
                          <a:ea typeface="Arial"/>
                          <a:cs typeface="Arial"/>
                          <a:sym typeface="Arial"/>
                        </a:rPr>
                        <a:t>What will we be doing?</a:t>
                      </a:r>
                      <a:endParaRPr sz="1400" dirty="0"/>
                    </a:p>
                  </a:txBody>
                  <a:tcPr marL="91450" marR="91450" marT="45725" marB="45725">
                    <a:solidFill>
                      <a:schemeClr val="bg1"/>
                    </a:solidFill>
                  </a:tcPr>
                </a:tc>
                <a:extLst>
                  <a:ext uri="{0D108BD9-81ED-4DB2-BD59-A6C34878D82A}">
                    <a16:rowId xmlns:a16="http://schemas.microsoft.com/office/drawing/2014/main" val="10000"/>
                  </a:ext>
                </a:extLst>
              </a:tr>
              <a:tr h="317117">
                <a:tc>
                  <a:txBody>
                    <a:bodyPr/>
                    <a:lstStyle/>
                    <a:p>
                      <a:pPr marL="0" marR="0" lvl="0" indent="0" algn="l" rtl="0">
                        <a:spcBef>
                          <a:spcPts val="0"/>
                        </a:spcBef>
                        <a:spcAft>
                          <a:spcPts val="0"/>
                        </a:spcAft>
                        <a:buNone/>
                      </a:pPr>
                      <a:r>
                        <a:rPr lang="en-IE"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dirty="0">
                          <a:latin typeface="Arial"/>
                          <a:ea typeface="Arial"/>
                          <a:cs typeface="Arial"/>
                          <a:sym typeface="Arial"/>
                        </a:rPr>
                        <a:t>Introduction to the icons</a:t>
                      </a:r>
                    </a:p>
                  </a:txBody>
                  <a:tcPr marL="91450" marR="91450" marT="45725" marB="45725">
                    <a:solidFill>
                      <a:schemeClr val="bg1"/>
                    </a:solidFill>
                  </a:tcPr>
                </a:tc>
                <a:extLst>
                  <a:ext uri="{0D108BD9-81ED-4DB2-BD59-A6C34878D82A}">
                    <a16:rowId xmlns:a16="http://schemas.microsoft.com/office/drawing/2014/main" val="2373047786"/>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4-6</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1</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Getting to know our teacher better | considering the role of both students and teachers in building good relationships </a:t>
                      </a:r>
                      <a:r>
                        <a:rPr lang="en-GB" sz="1300" b="1" i="0" dirty="0">
                          <a:latin typeface="Arial"/>
                          <a:ea typeface="Arial"/>
                          <a:cs typeface="Arial"/>
                          <a:sym typeface="Arial"/>
                        </a:rPr>
                        <a:t>NB: check the questions on Slide 6 to make sure you are happy to answer these.</a:t>
                      </a:r>
                    </a:p>
                  </a:txBody>
                  <a:tcPr marL="91450" marR="91450" marT="45725" marB="45725">
                    <a:solidFill>
                      <a:schemeClr val="bg1"/>
                    </a:solidFill>
                  </a:tcPr>
                </a:tc>
                <a:extLst>
                  <a:ext uri="{0D108BD9-81ED-4DB2-BD59-A6C34878D82A}">
                    <a16:rowId xmlns:a16="http://schemas.microsoft.com/office/drawing/2014/main" val="10001"/>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7-8</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2</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Learning about Transition Year (TY), Leaving Certificate (Established), Leaving Certificate Vocational Programme (LCVP) and Leaving Certificate Applied (LCA)</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2"/>
                  </a:ext>
                </a:extLst>
              </a:tr>
              <a:tr h="317117">
                <a:tc>
                  <a:txBody>
                    <a:bodyPr/>
                    <a:lstStyle/>
                    <a:p>
                      <a:pPr marL="0" marR="0" lvl="0" indent="0" algn="l" rtl="0">
                        <a:spcBef>
                          <a:spcPts val="0"/>
                        </a:spcBef>
                        <a:spcAft>
                          <a:spcPts val="0"/>
                        </a:spcAft>
                        <a:buNone/>
                      </a:pPr>
                      <a:r>
                        <a:rPr lang="en-GB" sz="1300" b="0" i="0" dirty="0">
                          <a:latin typeface="Arial"/>
                          <a:ea typeface="Arial"/>
                          <a:cs typeface="Arial"/>
                          <a:sym typeface="Arial"/>
                        </a:rPr>
                        <a:t>9-10</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3</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Profiling a Leaving Certificate subject, LCVP or LCA module with a view to informing our senior cycle choices </a:t>
                      </a:r>
                      <a:r>
                        <a:rPr lang="en-IE" sz="1300" b="1" i="0" u="none" strike="noStrike" cap="none" dirty="0">
                          <a:solidFill>
                            <a:schemeClr val="tx1"/>
                          </a:solidFill>
                          <a:latin typeface="Arial"/>
                          <a:ea typeface="Arial"/>
                          <a:cs typeface="Arial"/>
                          <a:sym typeface="Arial"/>
                        </a:rPr>
                        <a:t>NB: internet useful for this activity</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10003"/>
                  </a:ext>
                </a:extLst>
              </a:tr>
              <a:tr h="317117">
                <a:tc>
                  <a:txBody>
                    <a:bodyPr/>
                    <a:lstStyle/>
                    <a:p>
                      <a:pPr marL="0" marR="0" lvl="0" indent="0" algn="l" rtl="0">
                        <a:spcBef>
                          <a:spcPts val="0"/>
                        </a:spcBef>
                        <a:spcAft>
                          <a:spcPts val="0"/>
                        </a:spcAft>
                        <a:buNone/>
                      </a:pPr>
                      <a:r>
                        <a:rPr lang="en-GB" sz="1300" dirty="0"/>
                        <a:t>11-12</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4</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E" sz="1300" b="0" i="0" u="none" strike="noStrike" cap="none" dirty="0">
                          <a:solidFill>
                            <a:schemeClr val="tx1"/>
                          </a:solidFill>
                          <a:latin typeface="Arial"/>
                          <a:ea typeface="Arial"/>
                          <a:cs typeface="Arial"/>
                          <a:sym typeface="Arial"/>
                        </a:rPr>
                        <a:t>Identifying supports for students in university courses </a:t>
                      </a:r>
                      <a:r>
                        <a:rPr lang="en-IE" sz="1300" b="1" i="0" u="none" strike="noStrike" cap="none" dirty="0">
                          <a:solidFill>
                            <a:schemeClr val="tx1"/>
                          </a:solidFill>
                          <a:latin typeface="Arial"/>
                          <a:ea typeface="Arial"/>
                          <a:cs typeface="Arial"/>
                          <a:sym typeface="Arial"/>
                        </a:rPr>
                        <a:t>NB: internet required for this activity</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3934496796"/>
                  </a:ext>
                </a:extLst>
              </a:tr>
              <a:tr h="317117">
                <a:tc>
                  <a:txBody>
                    <a:bodyPr/>
                    <a:lstStyle/>
                    <a:p>
                      <a:pPr marL="0" marR="0" lvl="0" indent="0" algn="l" rtl="0">
                        <a:spcBef>
                          <a:spcPts val="0"/>
                        </a:spcBef>
                        <a:spcAft>
                          <a:spcPts val="0"/>
                        </a:spcAft>
                        <a:buNone/>
                      </a:pPr>
                      <a:r>
                        <a:rPr lang="en-GB" sz="1300" dirty="0"/>
                        <a:t>13</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GB" sz="1300" b="0" i="0" dirty="0">
                          <a:latin typeface="Arial"/>
                          <a:ea typeface="Arial"/>
                          <a:cs typeface="Arial"/>
                          <a:sym typeface="Arial"/>
                        </a:rPr>
                        <a:t>5</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Reflecting on our Pathways learning by creating a motivational poster</a:t>
                      </a:r>
                    </a:p>
                  </a:txBody>
                  <a:tcPr marL="91450" marR="91450" marT="45725" marB="45725">
                    <a:solidFill>
                      <a:schemeClr val="bg1"/>
                    </a:solidFill>
                  </a:tcPr>
                </a:tc>
                <a:extLst>
                  <a:ext uri="{0D108BD9-81ED-4DB2-BD59-A6C34878D82A}">
                    <a16:rowId xmlns:a16="http://schemas.microsoft.com/office/drawing/2014/main" val="2515269934"/>
                  </a:ext>
                </a:extLst>
              </a:tr>
              <a:tr h="317117">
                <a:tc>
                  <a:txBody>
                    <a:bodyPr/>
                    <a:lstStyle/>
                    <a:p>
                      <a:pPr marL="0" marR="0" lvl="0" indent="0" algn="l" rtl="0">
                        <a:spcBef>
                          <a:spcPts val="0"/>
                        </a:spcBef>
                        <a:spcAft>
                          <a:spcPts val="0"/>
                        </a:spcAft>
                        <a:buNone/>
                      </a:pPr>
                      <a:r>
                        <a:rPr lang="en-GB" sz="1300" dirty="0"/>
                        <a:t>14</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Checking in with the learning intentions</a:t>
                      </a:r>
                    </a:p>
                  </a:txBody>
                  <a:tcPr marL="91450" marR="91450" marT="45725" marB="45725">
                    <a:solidFill>
                      <a:schemeClr val="bg1"/>
                    </a:solidFill>
                  </a:tcPr>
                </a:tc>
                <a:extLst>
                  <a:ext uri="{0D108BD9-81ED-4DB2-BD59-A6C34878D82A}">
                    <a16:rowId xmlns:a16="http://schemas.microsoft.com/office/drawing/2014/main" val="522131018"/>
                  </a:ext>
                </a:extLst>
              </a:tr>
              <a:tr h="317117">
                <a:tc>
                  <a:txBody>
                    <a:bodyPr/>
                    <a:lstStyle/>
                    <a:p>
                      <a:pPr marL="0" marR="0" lvl="0" indent="0" algn="l" rtl="0">
                        <a:spcBef>
                          <a:spcPts val="0"/>
                        </a:spcBef>
                        <a:spcAft>
                          <a:spcPts val="0"/>
                        </a:spcAft>
                        <a:buNone/>
                      </a:pPr>
                      <a:r>
                        <a:rPr lang="en-GB" sz="1300" dirty="0"/>
                        <a:t>15</a:t>
                      </a:r>
                      <a:endParaRPr sz="1300" dirty="0"/>
                    </a:p>
                  </a:txBody>
                  <a:tcPr marL="91450" marR="91450" marT="45725" marB="45725" anchor="ctr">
                    <a:solidFill>
                      <a:schemeClr val="bg1"/>
                    </a:solidFill>
                  </a:tcPr>
                </a:tc>
                <a:tc>
                  <a:txBody>
                    <a:bodyPr/>
                    <a:lstStyle/>
                    <a:p>
                      <a:pPr marL="0" marR="0" lvl="0" indent="0" algn="l" rtl="0">
                        <a:spcBef>
                          <a:spcPts val="0"/>
                        </a:spcBef>
                        <a:spcAft>
                          <a:spcPts val="0"/>
                        </a:spcAft>
                        <a:buNone/>
                      </a:pPr>
                      <a:r>
                        <a:rPr lang="en-IE" sz="1300" b="0" i="0" dirty="0">
                          <a:latin typeface="Arial"/>
                          <a:ea typeface="Arial"/>
                          <a:cs typeface="Arial"/>
                          <a:sym typeface="Arial"/>
                        </a:rPr>
                        <a:t>Extension task</a:t>
                      </a:r>
                      <a:endParaRPr sz="1300" b="0" i="0" dirty="0">
                        <a:latin typeface="Arial"/>
                        <a:ea typeface="Arial"/>
                        <a:cs typeface="Arial"/>
                        <a:sym typeface="Arial"/>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300" b="0" i="0" dirty="0">
                          <a:latin typeface="Arial"/>
                          <a:ea typeface="Arial"/>
                          <a:cs typeface="Arial"/>
                          <a:sym typeface="Arial"/>
                        </a:rPr>
                        <a:t>Creating a virtual tour of our school, with information focused on senior cycle</a:t>
                      </a:r>
                      <a:endParaRPr sz="1300" b="0" i="0" dirty="0">
                        <a:latin typeface="Arial"/>
                        <a:ea typeface="Arial"/>
                        <a:cs typeface="Arial"/>
                        <a:sym typeface="Arial"/>
                      </a:endParaRPr>
                    </a:p>
                  </a:txBody>
                  <a:tcPr marL="91450" marR="91450" marT="45725" marB="45725">
                    <a:solidFill>
                      <a:schemeClr val="bg1"/>
                    </a:solidFill>
                  </a:tcPr>
                </a:tc>
                <a:extLst>
                  <a:ext uri="{0D108BD9-81ED-4DB2-BD59-A6C34878D82A}">
                    <a16:rowId xmlns:a16="http://schemas.microsoft.com/office/drawing/2014/main" val="52755288"/>
                  </a:ext>
                </a:extLst>
              </a:tr>
            </a:tbl>
          </a:graphicData>
        </a:graphic>
      </p:graphicFrame>
      <p:sp>
        <p:nvSpPr>
          <p:cNvPr id="2" name="Google Shape;28;p32">
            <a:extLst>
              <a:ext uri="{FF2B5EF4-FFF2-40B4-BE49-F238E27FC236}">
                <a16:creationId xmlns:a16="http://schemas.microsoft.com/office/drawing/2014/main" id="{683439F6-3050-228C-DE16-858292F9CF69}"/>
              </a:ext>
            </a:extLst>
          </p:cNvPr>
          <p:cNvSpPr txBox="1"/>
          <p:nvPr/>
        </p:nvSpPr>
        <p:spPr>
          <a:xfrm>
            <a:off x="9072558" y="328053"/>
            <a:ext cx="2909457" cy="35298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dirty="0">
                <a:solidFill>
                  <a:schemeClr val="lt1"/>
                </a:solidFill>
                <a:latin typeface="Arial"/>
                <a:ea typeface="Arial"/>
                <a:cs typeface="Arial"/>
                <a:sym typeface="Arial"/>
              </a:rPr>
              <a:t>Duration: </a:t>
            </a:r>
            <a:r>
              <a:rPr lang="en-US" sz="1800" i="0" u="none" strike="noStrike" cap="none" dirty="0">
                <a:solidFill>
                  <a:schemeClr val="lt1"/>
                </a:solidFill>
                <a:latin typeface="Arial"/>
                <a:ea typeface="Arial"/>
                <a:cs typeface="Arial"/>
                <a:sym typeface="Arial"/>
              </a:rPr>
              <a:t>Approx. </a:t>
            </a:r>
            <a:r>
              <a:rPr lang="en-US" sz="1800" dirty="0">
                <a:solidFill>
                  <a:schemeClr val="lt1"/>
                </a:solidFill>
              </a:rPr>
              <a:t>2</a:t>
            </a:r>
            <a:r>
              <a:rPr lang="en-US" sz="1800" i="0" u="none" strike="noStrike" cap="none" dirty="0">
                <a:solidFill>
                  <a:schemeClr val="lt1"/>
                </a:solidFill>
                <a:latin typeface="Arial"/>
                <a:ea typeface="Arial"/>
                <a:cs typeface="Arial"/>
                <a:sym typeface="Arial"/>
              </a:rPr>
              <a:t> hours</a:t>
            </a:r>
          </a:p>
        </p:txBody>
      </p:sp>
      <p:sp>
        <p:nvSpPr>
          <p:cNvPr id="3" name="Google Shape;29;p32">
            <a:extLst>
              <a:ext uri="{FF2B5EF4-FFF2-40B4-BE49-F238E27FC236}">
                <a16:creationId xmlns:a16="http://schemas.microsoft.com/office/drawing/2014/main" id="{A9E45EA8-2C67-963C-3F95-B2D2BE804907}"/>
              </a:ext>
            </a:extLst>
          </p:cNvPr>
          <p:cNvSpPr txBox="1"/>
          <p:nvPr/>
        </p:nvSpPr>
        <p:spPr>
          <a:xfrm>
            <a:off x="9072559" y="971098"/>
            <a:ext cx="2909455" cy="1634267"/>
          </a:xfrm>
          <a:prstGeom prst="rect">
            <a:avLst/>
          </a:prstGeom>
          <a:noFill/>
          <a:ln>
            <a:noFill/>
          </a:ln>
        </p:spPr>
        <p:txBody>
          <a:bodyPr spcFirstLastPara="1" wrap="square" lIns="91425" tIns="45700" rIns="91425" bIns="45700" anchor="ctr" anchorCtr="0">
            <a:noAutofit/>
          </a:bodyPr>
          <a:lstStyle/>
          <a:p>
            <a:pPr lvl="2">
              <a:lnSpc>
                <a:spcPct val="90000"/>
              </a:lnSpc>
              <a:buClr>
                <a:srgbClr val="01334E"/>
              </a:buClr>
              <a:buSzPts val="1800"/>
            </a:pPr>
            <a:r>
              <a:rPr lang="en-IE" sz="2000" b="1" i="0" u="none" strike="noStrike" cap="none" dirty="0">
                <a:solidFill>
                  <a:srgbClr val="01334E"/>
                </a:solidFill>
                <a:latin typeface="Arial"/>
                <a:ea typeface="Arial"/>
                <a:cs typeface="Arial"/>
                <a:sym typeface="Arial"/>
              </a:rPr>
              <a:t>Wellbeing Indicators</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Aware </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Connected</a:t>
            </a:r>
            <a:endParaRPr lang="en-IE" sz="2000" i="0" u="none" strike="noStrike" cap="none" dirty="0">
              <a:solidFill>
                <a:srgbClr val="01334E"/>
              </a:solidFill>
              <a:latin typeface="Arial"/>
              <a:ea typeface="Arial"/>
              <a:cs typeface="Arial"/>
              <a:sym typeface="Arial"/>
            </a:endParaRPr>
          </a:p>
          <a:p>
            <a:pPr marL="285750" lvl="2" indent="-285750">
              <a:lnSpc>
                <a:spcPct val="90000"/>
              </a:lnSpc>
              <a:buClr>
                <a:srgbClr val="01334E"/>
              </a:buClr>
              <a:buSzPts val="1800"/>
              <a:buFont typeface="Arial" panose="020B0604020202020204" pitchFamily="34" charset="0"/>
              <a:buChar char="•"/>
            </a:pPr>
            <a:r>
              <a:rPr lang="en-IE" sz="2000" i="0" u="none" strike="noStrike" cap="none" dirty="0">
                <a:solidFill>
                  <a:srgbClr val="01334E"/>
                </a:solidFill>
                <a:latin typeface="Arial"/>
                <a:ea typeface="Arial"/>
                <a:cs typeface="Arial"/>
                <a:sym typeface="Arial"/>
              </a:rPr>
              <a:t>Resilient</a:t>
            </a:r>
          </a:p>
          <a:p>
            <a:pPr marL="285750" lvl="2" indent="-285750">
              <a:lnSpc>
                <a:spcPct val="90000"/>
              </a:lnSpc>
              <a:buClr>
                <a:srgbClr val="01334E"/>
              </a:buClr>
              <a:buSzPts val="1800"/>
              <a:buFont typeface="Arial" panose="020B0604020202020204" pitchFamily="34" charset="0"/>
              <a:buChar char="•"/>
            </a:pPr>
            <a:r>
              <a:rPr lang="en-IE" sz="2000" dirty="0">
                <a:solidFill>
                  <a:srgbClr val="01334E"/>
                </a:solidFill>
              </a:rPr>
              <a:t>Responsible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334E"/>
              </a:buClr>
              <a:buSzPts val="1800"/>
              <a:buFont typeface="Arial"/>
              <a:buNone/>
            </a:pPr>
            <a:r>
              <a:rPr lang="en-IE" dirty="0"/>
              <a:t>Unit 3, Introduction</a:t>
            </a:r>
            <a:endParaRPr dirty="0"/>
          </a:p>
        </p:txBody>
      </p:sp>
      <p:sp>
        <p:nvSpPr>
          <p:cNvPr id="207" name="Google Shape;207;p8"/>
          <p:cNvSpPr txBox="1">
            <a:spLocks noGrp="1"/>
          </p:cNvSpPr>
          <p:nvPr>
            <p:ph type="body" idx="1"/>
          </p:nvPr>
        </p:nvSpPr>
        <p:spPr>
          <a:xfrm>
            <a:off x="661059" y="1330012"/>
            <a:ext cx="4969554" cy="22272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1334E"/>
              </a:buClr>
              <a:buSzPts val="4000"/>
              <a:buNone/>
            </a:pPr>
            <a:r>
              <a:rPr lang="en-IE" sz="2000" dirty="0"/>
              <a:t>Hi, I’m Alex. </a:t>
            </a:r>
          </a:p>
          <a:p>
            <a:pPr marL="0" lvl="0" indent="0" algn="ctr" rtl="0">
              <a:lnSpc>
                <a:spcPct val="90000"/>
              </a:lnSpc>
              <a:spcBef>
                <a:spcPts val="0"/>
              </a:spcBef>
              <a:spcAft>
                <a:spcPts val="0"/>
              </a:spcAft>
              <a:buClr>
                <a:srgbClr val="01334E"/>
              </a:buClr>
              <a:buSzPts val="4000"/>
              <a:buNone/>
            </a:pPr>
            <a:r>
              <a:rPr lang="en-IE" sz="2000" dirty="0"/>
              <a:t>Nice to meet you! </a:t>
            </a:r>
          </a:p>
          <a:p>
            <a:pPr marL="0" lvl="0" indent="0" algn="ctr" rtl="0">
              <a:lnSpc>
                <a:spcPct val="90000"/>
              </a:lnSpc>
              <a:spcBef>
                <a:spcPts val="0"/>
              </a:spcBef>
              <a:spcAft>
                <a:spcPts val="0"/>
              </a:spcAft>
              <a:buClr>
                <a:srgbClr val="01334E"/>
              </a:buClr>
              <a:buSzPts val="4000"/>
              <a:buNone/>
            </a:pPr>
            <a:r>
              <a:rPr lang="en-IE" sz="2000" dirty="0"/>
              <a:t>I’m here to tell you that we use icons (the small pictures below) in this unit. These will help you to understand what you will be doing during the different activities. </a:t>
            </a:r>
          </a:p>
          <a:p>
            <a:pPr marL="0" lvl="0" indent="0" algn="ctr" rtl="0">
              <a:lnSpc>
                <a:spcPct val="90000"/>
              </a:lnSpc>
              <a:spcBef>
                <a:spcPts val="0"/>
              </a:spcBef>
              <a:spcAft>
                <a:spcPts val="0"/>
              </a:spcAft>
              <a:buClr>
                <a:srgbClr val="01334E"/>
              </a:buClr>
              <a:buSzPts val="4000"/>
              <a:buNone/>
            </a:pPr>
            <a:r>
              <a:rPr lang="en-IE" sz="2000" dirty="0"/>
              <a:t>Have fun (and learn lots)!</a:t>
            </a:r>
          </a:p>
          <a:p>
            <a:pPr marL="0" lvl="0" indent="0" algn="ctr" rtl="0">
              <a:lnSpc>
                <a:spcPct val="90000"/>
              </a:lnSpc>
              <a:spcBef>
                <a:spcPts val="0"/>
              </a:spcBef>
              <a:spcAft>
                <a:spcPts val="0"/>
              </a:spcAft>
              <a:buClr>
                <a:srgbClr val="01334E"/>
              </a:buClr>
              <a:buSzPts val="4000"/>
              <a:buNone/>
            </a:pPr>
            <a:r>
              <a:rPr lang="en-IE" sz="2800" dirty="0"/>
              <a:t> </a:t>
            </a:r>
            <a:endParaRPr sz="2800" dirty="0"/>
          </a:p>
        </p:txBody>
      </p:sp>
      <p:pic>
        <p:nvPicPr>
          <p:cNvPr id="209" name="Google Shape;209;p8" descr="Icon&#10;&#10;Description automatically generated with low confidence"/>
          <p:cNvPicPr preferRelativeResize="0"/>
          <p:nvPr/>
        </p:nvPicPr>
        <p:blipFill rotWithShape="1">
          <a:blip r:embed="rId3">
            <a:alphaModFix/>
          </a:blip>
          <a:srcRect/>
          <a:stretch/>
        </p:blipFill>
        <p:spPr>
          <a:xfrm>
            <a:off x="1171983" y="1349981"/>
            <a:ext cx="685903" cy="433659"/>
          </a:xfrm>
          <a:prstGeom prst="rect">
            <a:avLst/>
          </a:prstGeom>
          <a:noFill/>
          <a:ln>
            <a:noFill/>
          </a:ln>
        </p:spPr>
      </p:pic>
      <p:pic>
        <p:nvPicPr>
          <p:cNvPr id="210" name="Google Shape;210;p8" descr="Icon&#10;&#10;Description automatically generated with low confidence"/>
          <p:cNvPicPr preferRelativeResize="0"/>
          <p:nvPr/>
        </p:nvPicPr>
        <p:blipFill rotWithShape="1">
          <a:blip r:embed="rId3">
            <a:alphaModFix/>
          </a:blip>
          <a:srcRect/>
          <a:stretch/>
        </p:blipFill>
        <p:spPr>
          <a:xfrm rot="10800000">
            <a:off x="4832632" y="3140637"/>
            <a:ext cx="685903" cy="433659"/>
          </a:xfrm>
          <a:prstGeom prst="rect">
            <a:avLst/>
          </a:prstGeom>
          <a:noFill/>
          <a:ln>
            <a:noFill/>
          </a:ln>
        </p:spPr>
      </p:pic>
      <p:pic>
        <p:nvPicPr>
          <p:cNvPr id="11" name="Google Shape;425;p21" descr="Shape, square&#10;&#10;Description automatically generated">
            <a:extLst>
              <a:ext uri="{FF2B5EF4-FFF2-40B4-BE49-F238E27FC236}">
                <a16:creationId xmlns:a16="http://schemas.microsoft.com/office/drawing/2014/main" id="{6F4A2433-C0D7-E050-42A5-81E150095675}"/>
              </a:ext>
            </a:extLst>
          </p:cNvPr>
          <p:cNvPicPr preferRelativeResize="0"/>
          <p:nvPr/>
        </p:nvPicPr>
        <p:blipFill rotWithShape="1">
          <a:blip r:embed="rId4">
            <a:alphaModFix/>
          </a:blip>
          <a:srcRect/>
          <a:stretch/>
        </p:blipFill>
        <p:spPr>
          <a:xfrm>
            <a:off x="610565" y="3893964"/>
            <a:ext cx="5181190" cy="2730755"/>
          </a:xfrm>
          <a:prstGeom prst="rect">
            <a:avLst/>
          </a:prstGeom>
          <a:noFill/>
          <a:ln>
            <a:noFill/>
          </a:ln>
        </p:spPr>
      </p:pic>
      <p:pic>
        <p:nvPicPr>
          <p:cNvPr id="5" name="Google Shape;331;p19" descr="Icon&#10;&#10;Description automatically generated">
            <a:extLst>
              <a:ext uri="{FF2B5EF4-FFF2-40B4-BE49-F238E27FC236}">
                <a16:creationId xmlns:a16="http://schemas.microsoft.com/office/drawing/2014/main" id="{3D86F3FF-16E5-0AC8-801D-82DD1743D988}"/>
              </a:ext>
            </a:extLst>
          </p:cNvPr>
          <p:cNvPicPr preferRelativeResize="0"/>
          <p:nvPr/>
        </p:nvPicPr>
        <p:blipFill rotWithShape="1">
          <a:blip r:embed="rId5">
            <a:alphaModFix/>
          </a:blip>
          <a:srcRect/>
          <a:stretch/>
        </p:blipFill>
        <p:spPr>
          <a:xfrm>
            <a:off x="602962" y="3924126"/>
            <a:ext cx="1007241" cy="1007241"/>
          </a:xfrm>
          <a:prstGeom prst="rect">
            <a:avLst/>
          </a:prstGeom>
          <a:noFill/>
          <a:ln>
            <a:noFill/>
          </a:ln>
        </p:spPr>
      </p:pic>
      <p:sp>
        <p:nvSpPr>
          <p:cNvPr id="7" name="TextBox 6">
            <a:extLst>
              <a:ext uri="{FF2B5EF4-FFF2-40B4-BE49-F238E27FC236}">
                <a16:creationId xmlns:a16="http://schemas.microsoft.com/office/drawing/2014/main" id="{AC0D6F49-76D5-690B-8740-9E7182279A8F}"/>
              </a:ext>
            </a:extLst>
          </p:cNvPr>
          <p:cNvSpPr txBox="1"/>
          <p:nvPr/>
        </p:nvSpPr>
        <p:spPr>
          <a:xfrm>
            <a:off x="1501046" y="4248997"/>
            <a:ext cx="1840832" cy="369332"/>
          </a:xfrm>
          <a:prstGeom prst="rect">
            <a:avLst/>
          </a:prstGeom>
          <a:noFill/>
        </p:spPr>
        <p:txBody>
          <a:bodyPr wrap="square" rtlCol="0">
            <a:spAutoFit/>
          </a:bodyPr>
          <a:lstStyle/>
          <a:p>
            <a:r>
              <a:rPr lang="en-IE" sz="1800" dirty="0"/>
              <a:t>Individual work</a:t>
            </a:r>
          </a:p>
        </p:txBody>
      </p:sp>
      <p:pic>
        <p:nvPicPr>
          <p:cNvPr id="13" name="Google Shape;330;p19" descr="A picture containing text&#10;&#10;Description automatically generated">
            <a:extLst>
              <a:ext uri="{FF2B5EF4-FFF2-40B4-BE49-F238E27FC236}">
                <a16:creationId xmlns:a16="http://schemas.microsoft.com/office/drawing/2014/main" id="{CE1BFD98-AC04-4F57-7FE6-09C909D514DC}"/>
              </a:ext>
            </a:extLst>
          </p:cNvPr>
          <p:cNvPicPr preferRelativeResize="0"/>
          <p:nvPr/>
        </p:nvPicPr>
        <p:blipFill rotWithShape="1">
          <a:blip r:embed="rId6">
            <a:alphaModFix/>
          </a:blip>
          <a:srcRect/>
          <a:stretch/>
        </p:blipFill>
        <p:spPr>
          <a:xfrm>
            <a:off x="621265" y="5585364"/>
            <a:ext cx="1007241" cy="1007241"/>
          </a:xfrm>
          <a:prstGeom prst="rect">
            <a:avLst/>
          </a:prstGeom>
          <a:noFill/>
          <a:ln>
            <a:noFill/>
          </a:ln>
        </p:spPr>
      </p:pic>
      <p:sp>
        <p:nvSpPr>
          <p:cNvPr id="14" name="TextBox 13">
            <a:extLst>
              <a:ext uri="{FF2B5EF4-FFF2-40B4-BE49-F238E27FC236}">
                <a16:creationId xmlns:a16="http://schemas.microsoft.com/office/drawing/2014/main" id="{75751AFA-902A-0D60-9913-180FBBBF634B}"/>
              </a:ext>
            </a:extLst>
          </p:cNvPr>
          <p:cNvSpPr txBox="1"/>
          <p:nvPr/>
        </p:nvSpPr>
        <p:spPr>
          <a:xfrm>
            <a:off x="1533238" y="5916297"/>
            <a:ext cx="1840832" cy="369332"/>
          </a:xfrm>
          <a:prstGeom prst="rect">
            <a:avLst/>
          </a:prstGeom>
          <a:noFill/>
        </p:spPr>
        <p:txBody>
          <a:bodyPr wrap="square" rtlCol="0">
            <a:spAutoFit/>
          </a:bodyPr>
          <a:lstStyle/>
          <a:p>
            <a:r>
              <a:rPr lang="en-IE" sz="1800" dirty="0"/>
              <a:t>Group work</a:t>
            </a:r>
          </a:p>
        </p:txBody>
      </p:sp>
      <p:pic>
        <p:nvPicPr>
          <p:cNvPr id="15" name="Google Shape;329;p19" descr="A picture containing icon&#10;&#10;Description automatically generated">
            <a:extLst>
              <a:ext uri="{FF2B5EF4-FFF2-40B4-BE49-F238E27FC236}">
                <a16:creationId xmlns:a16="http://schemas.microsoft.com/office/drawing/2014/main" id="{D1734177-9900-3C1C-9DA4-63B15AACF03C}"/>
              </a:ext>
            </a:extLst>
          </p:cNvPr>
          <p:cNvPicPr preferRelativeResize="0"/>
          <p:nvPr/>
        </p:nvPicPr>
        <p:blipFill rotWithShape="1">
          <a:blip r:embed="rId7">
            <a:alphaModFix/>
          </a:blip>
          <a:srcRect/>
          <a:stretch/>
        </p:blipFill>
        <p:spPr>
          <a:xfrm>
            <a:off x="3379035" y="5524081"/>
            <a:ext cx="1007241" cy="1007241"/>
          </a:xfrm>
          <a:prstGeom prst="rect">
            <a:avLst/>
          </a:prstGeom>
          <a:noFill/>
          <a:ln>
            <a:noFill/>
          </a:ln>
        </p:spPr>
      </p:pic>
      <p:sp>
        <p:nvSpPr>
          <p:cNvPr id="16" name="TextBox 15">
            <a:extLst>
              <a:ext uri="{FF2B5EF4-FFF2-40B4-BE49-F238E27FC236}">
                <a16:creationId xmlns:a16="http://schemas.microsoft.com/office/drawing/2014/main" id="{13B5AC21-A190-42B2-528D-38B971E7870D}"/>
              </a:ext>
            </a:extLst>
          </p:cNvPr>
          <p:cNvSpPr txBox="1"/>
          <p:nvPr/>
        </p:nvSpPr>
        <p:spPr>
          <a:xfrm>
            <a:off x="4255168" y="5793620"/>
            <a:ext cx="1840832" cy="646331"/>
          </a:xfrm>
          <a:prstGeom prst="rect">
            <a:avLst/>
          </a:prstGeom>
          <a:noFill/>
        </p:spPr>
        <p:txBody>
          <a:bodyPr wrap="square" rtlCol="0">
            <a:spAutoFit/>
          </a:bodyPr>
          <a:lstStyle/>
          <a:p>
            <a:r>
              <a:rPr lang="en-IE" sz="1800" dirty="0"/>
              <a:t>Extension activity</a:t>
            </a:r>
          </a:p>
        </p:txBody>
      </p:sp>
      <p:sp>
        <p:nvSpPr>
          <p:cNvPr id="21" name="TextBox 20">
            <a:extLst>
              <a:ext uri="{FF2B5EF4-FFF2-40B4-BE49-F238E27FC236}">
                <a16:creationId xmlns:a16="http://schemas.microsoft.com/office/drawing/2014/main" id="{8BC66A5D-D035-7CA5-8EBC-3687E1F7D59E}"/>
              </a:ext>
            </a:extLst>
          </p:cNvPr>
          <p:cNvSpPr txBox="1"/>
          <p:nvPr/>
        </p:nvSpPr>
        <p:spPr>
          <a:xfrm>
            <a:off x="4235816" y="4160508"/>
            <a:ext cx="1840832" cy="646331"/>
          </a:xfrm>
          <a:prstGeom prst="rect">
            <a:avLst/>
          </a:prstGeom>
          <a:noFill/>
        </p:spPr>
        <p:txBody>
          <a:bodyPr wrap="square" rtlCol="0">
            <a:spAutoFit/>
          </a:bodyPr>
          <a:lstStyle/>
          <a:p>
            <a:r>
              <a:rPr lang="en-IE" sz="1800" dirty="0"/>
              <a:t>Class discussion</a:t>
            </a:r>
          </a:p>
        </p:txBody>
      </p:sp>
      <p:pic>
        <p:nvPicPr>
          <p:cNvPr id="24" name="Picture 23" descr="Icon&#10;&#10;Description automatically generated">
            <a:extLst>
              <a:ext uri="{FF2B5EF4-FFF2-40B4-BE49-F238E27FC236}">
                <a16:creationId xmlns:a16="http://schemas.microsoft.com/office/drawing/2014/main" id="{B23E241C-496A-DBF9-0496-B6AA51936A25}"/>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349481" y="4674465"/>
            <a:ext cx="1007241" cy="1007241"/>
          </a:xfrm>
          <a:prstGeom prst="rect">
            <a:avLst/>
          </a:prstGeom>
        </p:spPr>
      </p:pic>
      <p:sp>
        <p:nvSpPr>
          <p:cNvPr id="25" name="TextBox 24">
            <a:extLst>
              <a:ext uri="{FF2B5EF4-FFF2-40B4-BE49-F238E27FC236}">
                <a16:creationId xmlns:a16="http://schemas.microsoft.com/office/drawing/2014/main" id="{782D7CEC-183B-DF31-F18F-1F03B8F3E521}"/>
              </a:ext>
            </a:extLst>
          </p:cNvPr>
          <p:cNvSpPr txBox="1"/>
          <p:nvPr/>
        </p:nvSpPr>
        <p:spPr>
          <a:xfrm>
            <a:off x="4284722" y="4973094"/>
            <a:ext cx="1840832" cy="369332"/>
          </a:xfrm>
          <a:prstGeom prst="rect">
            <a:avLst/>
          </a:prstGeom>
          <a:noFill/>
        </p:spPr>
        <p:txBody>
          <a:bodyPr wrap="square" rtlCol="0">
            <a:spAutoFit/>
          </a:bodyPr>
          <a:lstStyle/>
          <a:p>
            <a:r>
              <a:rPr lang="en-IE" sz="1800" dirty="0"/>
              <a:t>Reading</a:t>
            </a:r>
          </a:p>
        </p:txBody>
      </p:sp>
      <p:pic>
        <p:nvPicPr>
          <p:cNvPr id="26" name="Picture 25" descr="Icon&#10;&#10;Description automatically generated">
            <a:extLst>
              <a:ext uri="{FF2B5EF4-FFF2-40B4-BE49-F238E27FC236}">
                <a16:creationId xmlns:a16="http://schemas.microsoft.com/office/drawing/2014/main" id="{81E94CBC-E131-4DB9-64AC-5EAB02FA625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364194" y="3831083"/>
            <a:ext cx="1007241" cy="1007241"/>
          </a:xfrm>
          <a:prstGeom prst="rect">
            <a:avLst/>
          </a:prstGeom>
        </p:spPr>
      </p:pic>
      <p:pic>
        <p:nvPicPr>
          <p:cNvPr id="4" name="Picture 3" descr="Icon&#10;&#10;Description automatically generated">
            <a:extLst>
              <a:ext uri="{FF2B5EF4-FFF2-40B4-BE49-F238E27FC236}">
                <a16:creationId xmlns:a16="http://schemas.microsoft.com/office/drawing/2014/main" id="{90D78676-4772-6B40-E196-96D738C2F64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33237" y="4780869"/>
            <a:ext cx="1007241" cy="1007241"/>
          </a:xfrm>
          <a:prstGeom prst="rect">
            <a:avLst/>
          </a:prstGeom>
        </p:spPr>
      </p:pic>
      <p:sp>
        <p:nvSpPr>
          <p:cNvPr id="6" name="TextBox 5">
            <a:extLst>
              <a:ext uri="{FF2B5EF4-FFF2-40B4-BE49-F238E27FC236}">
                <a16:creationId xmlns:a16="http://schemas.microsoft.com/office/drawing/2014/main" id="{306715A1-BC39-2631-5090-CC47DBFA06EF}"/>
              </a:ext>
            </a:extLst>
          </p:cNvPr>
          <p:cNvSpPr txBox="1"/>
          <p:nvPr/>
        </p:nvSpPr>
        <p:spPr>
          <a:xfrm>
            <a:off x="1538926" y="5126896"/>
            <a:ext cx="1840832" cy="369332"/>
          </a:xfrm>
          <a:prstGeom prst="rect">
            <a:avLst/>
          </a:prstGeom>
          <a:noFill/>
        </p:spPr>
        <p:txBody>
          <a:bodyPr wrap="square" rtlCol="0">
            <a:spAutoFit/>
          </a:bodyPr>
          <a:lstStyle/>
          <a:p>
            <a:r>
              <a:rPr lang="en-IE" sz="1800" dirty="0"/>
              <a:t>Pair work</a:t>
            </a:r>
          </a:p>
        </p:txBody>
      </p:sp>
      <p:pic>
        <p:nvPicPr>
          <p:cNvPr id="3" name="Picture 2">
            <a:extLst>
              <a:ext uri="{FF2B5EF4-FFF2-40B4-BE49-F238E27FC236}">
                <a16:creationId xmlns:a16="http://schemas.microsoft.com/office/drawing/2014/main" id="{E88E83AB-E8FB-8653-8814-2FEAFC0CFB99}"/>
              </a:ext>
            </a:extLst>
          </p:cNvPr>
          <p:cNvPicPr>
            <a:picLocks noChangeAspect="1"/>
          </p:cNvPicPr>
          <p:nvPr/>
        </p:nvPicPr>
        <p:blipFill>
          <a:blip r:embed="rId11"/>
          <a:srcRect/>
          <a:stretch/>
        </p:blipFill>
        <p:spPr>
          <a:xfrm>
            <a:off x="6123500" y="237942"/>
            <a:ext cx="5336613" cy="5412234"/>
          </a:xfrm>
          <a:prstGeom prst="rect">
            <a:avLst/>
          </a:prstGeom>
        </p:spPr>
      </p:pic>
    </p:spTree>
    <p:extLst>
      <p:ext uri="{BB962C8B-B14F-4D97-AF65-F5344CB8AC3E}">
        <p14:creationId xmlns:p14="http://schemas.microsoft.com/office/powerpoint/2010/main" val="425285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7"/>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a:lnSpc>
                <a:spcPct val="90000"/>
              </a:lnSpc>
              <a:spcBef>
                <a:spcPts val="0"/>
              </a:spcBef>
              <a:spcAft>
                <a:spcPts val="0"/>
              </a:spcAft>
              <a:buClr>
                <a:schemeClr val="lt1"/>
              </a:buClr>
              <a:buSzPts val="1800"/>
              <a:buFont typeface="Arial"/>
              <a:buNone/>
            </a:pPr>
            <a:r>
              <a:rPr lang="en-IE" dirty="0"/>
              <a:t>Unit 3, Activity 1</a:t>
            </a:r>
            <a:endParaRPr dirty="0"/>
          </a:p>
        </p:txBody>
      </p:sp>
      <p:pic>
        <p:nvPicPr>
          <p:cNvPr id="200" name="Google Shape;200;p7" descr="Shape, circle&#10;&#10;Description automatically generated"/>
          <p:cNvPicPr preferRelativeResize="0"/>
          <p:nvPr/>
        </p:nvPicPr>
        <p:blipFill rotWithShape="1">
          <a:blip r:embed="rId3">
            <a:alphaModFix/>
          </a:blip>
          <a:srcRect/>
          <a:stretch/>
        </p:blipFill>
        <p:spPr>
          <a:xfrm>
            <a:off x="633536" y="3883085"/>
            <a:ext cx="2473080" cy="2597029"/>
          </a:xfrm>
          <a:prstGeom prst="rect">
            <a:avLst/>
          </a:prstGeom>
          <a:noFill/>
          <a:ln>
            <a:noFill/>
          </a:ln>
        </p:spPr>
      </p:pic>
      <p:pic>
        <p:nvPicPr>
          <p:cNvPr id="4" name="Google Shape;425;p21" descr="Shape, square&#10;&#10;Description automatically generated">
            <a:extLst>
              <a:ext uri="{FF2B5EF4-FFF2-40B4-BE49-F238E27FC236}">
                <a16:creationId xmlns:a16="http://schemas.microsoft.com/office/drawing/2014/main" id="{BF2C6ED1-1F41-4F5C-6217-63CA541AB821}"/>
              </a:ext>
            </a:extLst>
          </p:cNvPr>
          <p:cNvPicPr preferRelativeResize="0"/>
          <p:nvPr/>
        </p:nvPicPr>
        <p:blipFill rotWithShape="1">
          <a:blip r:embed="rId4">
            <a:alphaModFix/>
          </a:blip>
          <a:srcRect/>
          <a:stretch/>
        </p:blipFill>
        <p:spPr>
          <a:xfrm rot="16200000">
            <a:off x="11187290" y="909889"/>
            <a:ext cx="855021" cy="823346"/>
          </a:xfrm>
          <a:prstGeom prst="rect">
            <a:avLst/>
          </a:prstGeom>
          <a:noFill/>
          <a:ln>
            <a:noFill/>
          </a:ln>
        </p:spPr>
      </p:pic>
      <p:sp>
        <p:nvSpPr>
          <p:cNvPr id="6" name="Google Shape;197;p7">
            <a:extLst>
              <a:ext uri="{FF2B5EF4-FFF2-40B4-BE49-F238E27FC236}">
                <a16:creationId xmlns:a16="http://schemas.microsoft.com/office/drawing/2014/main" id="{ECF49A6C-CEC4-25C6-3989-DBF12D971641}"/>
              </a:ext>
            </a:extLst>
          </p:cNvPr>
          <p:cNvSpPr txBox="1">
            <a:spLocks/>
          </p:cNvSpPr>
          <p:nvPr/>
        </p:nvSpPr>
        <p:spPr>
          <a:xfrm>
            <a:off x="2514599" y="835666"/>
            <a:ext cx="7332355" cy="1524784"/>
          </a:xfrm>
          <a:prstGeom prst="rect">
            <a:avLst/>
          </a:prstGeom>
          <a:solidFill>
            <a:srgbClr val="01334E"/>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SzPts val="4000"/>
              <a:buNone/>
            </a:pPr>
            <a:r>
              <a:rPr lang="en-GB" sz="3600" kern="100" dirty="0">
                <a:effectLst/>
                <a:latin typeface="+mn-lt"/>
                <a:ea typeface="Aptos" panose="020B0004020202020204" pitchFamily="34" charset="0"/>
                <a:cs typeface="Arial" panose="020B0604020202020204" pitchFamily="34" charset="0"/>
              </a:rPr>
              <a:t>What do teachers do all summer?</a:t>
            </a:r>
          </a:p>
        </p:txBody>
      </p:sp>
      <p:pic>
        <p:nvPicPr>
          <p:cNvPr id="199" name="Google Shape;199;p7" descr="Icon&#10;&#10;Description automatically generated with low confidence"/>
          <p:cNvPicPr preferRelativeResize="0"/>
          <p:nvPr/>
        </p:nvPicPr>
        <p:blipFill rotWithShape="1">
          <a:blip r:embed="rId5">
            <a:alphaModFix/>
          </a:blip>
          <a:srcRect/>
          <a:stretch/>
        </p:blipFill>
        <p:spPr>
          <a:xfrm rot="10800000">
            <a:off x="9375771" y="3908545"/>
            <a:ext cx="621324" cy="433659"/>
          </a:xfrm>
          <a:prstGeom prst="rect">
            <a:avLst/>
          </a:prstGeom>
          <a:noFill/>
          <a:ln>
            <a:noFill/>
          </a:ln>
        </p:spPr>
      </p:pic>
      <p:pic>
        <p:nvPicPr>
          <p:cNvPr id="198" name="Google Shape;198;p7" descr="Icon&#10;&#10;Description automatically generated with low confidence"/>
          <p:cNvPicPr preferRelativeResize="0"/>
          <p:nvPr/>
        </p:nvPicPr>
        <p:blipFill rotWithShape="1">
          <a:blip r:embed="rId5">
            <a:alphaModFix/>
          </a:blip>
          <a:srcRect/>
          <a:stretch/>
        </p:blipFill>
        <p:spPr>
          <a:xfrm>
            <a:off x="2201124" y="1631572"/>
            <a:ext cx="621324" cy="433659"/>
          </a:xfrm>
          <a:prstGeom prst="rect">
            <a:avLst/>
          </a:prstGeom>
          <a:noFill/>
          <a:ln>
            <a:noFill/>
          </a:ln>
        </p:spPr>
      </p:pic>
      <p:pic>
        <p:nvPicPr>
          <p:cNvPr id="3" name="Graphic 2" descr="Children outline">
            <a:extLst>
              <a:ext uri="{FF2B5EF4-FFF2-40B4-BE49-F238E27FC236}">
                <a16:creationId xmlns:a16="http://schemas.microsoft.com/office/drawing/2014/main" id="{BD095C6A-1F2C-8DE5-F3DD-03A0CF4376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156" y="4492494"/>
            <a:ext cx="1529840" cy="1529840"/>
          </a:xfrm>
          <a:prstGeom prst="rect">
            <a:avLst/>
          </a:prstGeom>
        </p:spPr>
      </p:pic>
      <p:sp>
        <p:nvSpPr>
          <p:cNvPr id="7" name="TextBox 6">
            <a:extLst>
              <a:ext uri="{FF2B5EF4-FFF2-40B4-BE49-F238E27FC236}">
                <a16:creationId xmlns:a16="http://schemas.microsoft.com/office/drawing/2014/main" id="{BA6A45A4-55A5-6F54-FD74-15AA673C3AAE}"/>
              </a:ext>
            </a:extLst>
          </p:cNvPr>
          <p:cNvSpPr txBox="1"/>
          <p:nvPr/>
        </p:nvSpPr>
        <p:spPr>
          <a:xfrm>
            <a:off x="3027054" y="1775598"/>
            <a:ext cx="6819900" cy="2557303"/>
          </a:xfrm>
          <a:prstGeom prst="rect">
            <a:avLst/>
          </a:prstGeom>
          <a:noFill/>
        </p:spPr>
        <p:txBody>
          <a:bodyPr wrap="square" rtlCol="0">
            <a:spAutoFit/>
          </a:bodyPr>
          <a:lstStyle/>
          <a:p>
            <a:pPr>
              <a:lnSpc>
                <a:spcPct val="107000"/>
              </a:lnSpc>
              <a:spcAft>
                <a:spcPts val="800"/>
              </a:spcAft>
            </a:pPr>
            <a:r>
              <a:rPr lang="en-GB" sz="2000" dirty="0">
                <a:solidFill>
                  <a:schemeClr val="bg1"/>
                </a:solidFill>
                <a:effectLst/>
                <a:latin typeface="+mn-lt"/>
                <a:ea typeface="Calibri" panose="020F0502020204030204" pitchFamily="34" charset="0"/>
                <a:cs typeface="Arial" panose="020B0604020202020204" pitchFamily="34" charset="0"/>
              </a:rPr>
              <a:t>A. Lots of exercise.</a:t>
            </a:r>
          </a:p>
          <a:p>
            <a:pPr>
              <a:lnSpc>
                <a:spcPct val="107000"/>
              </a:lnSpc>
              <a:spcAft>
                <a:spcPts val="800"/>
              </a:spcAft>
            </a:pPr>
            <a:r>
              <a:rPr lang="en-GB" sz="2000" dirty="0">
                <a:solidFill>
                  <a:schemeClr val="bg1"/>
                </a:solidFill>
                <a:latin typeface="+mn-lt"/>
                <a:ea typeface="Calibri" panose="020F0502020204030204" pitchFamily="34" charset="0"/>
                <a:cs typeface="Arial" panose="020B0604020202020204" pitchFamily="34" charset="0"/>
              </a:rPr>
              <a:t>B. </a:t>
            </a:r>
            <a:r>
              <a:rPr lang="en-GB" sz="2000" dirty="0">
                <a:solidFill>
                  <a:schemeClr val="bg1"/>
                </a:solidFill>
                <a:effectLst/>
                <a:latin typeface="+mn-lt"/>
                <a:ea typeface="Calibri" panose="020F0502020204030204" pitchFamily="34" charset="0"/>
                <a:cs typeface="Arial" panose="020B0604020202020204" pitchFamily="34" charset="0"/>
              </a:rPr>
              <a:t>Find other teachers to play with.</a:t>
            </a:r>
          </a:p>
          <a:p>
            <a:pPr>
              <a:lnSpc>
                <a:spcPct val="107000"/>
              </a:lnSpc>
              <a:spcAft>
                <a:spcPts val="800"/>
              </a:spcAft>
            </a:pPr>
            <a:r>
              <a:rPr lang="en-GB" sz="2000" dirty="0">
                <a:solidFill>
                  <a:schemeClr val="bg1"/>
                </a:solidFill>
                <a:latin typeface="+mn-lt"/>
                <a:ea typeface="Calibri" panose="020F0502020204030204" pitchFamily="34" charset="0"/>
                <a:cs typeface="Arial" panose="020B0604020202020204" pitchFamily="34" charset="0"/>
              </a:rPr>
              <a:t>C</a:t>
            </a:r>
            <a:r>
              <a:rPr lang="en-GB" sz="2000" dirty="0">
                <a:solidFill>
                  <a:schemeClr val="bg1"/>
                </a:solidFill>
                <a:effectLst/>
                <a:latin typeface="+mn-lt"/>
                <a:ea typeface="Calibri" panose="020F0502020204030204" pitchFamily="34" charset="0"/>
                <a:cs typeface="Arial" panose="020B0604020202020204" pitchFamily="34" charset="0"/>
              </a:rPr>
              <a:t>. Tidy up the classroom.</a:t>
            </a:r>
          </a:p>
          <a:p>
            <a:pPr>
              <a:lnSpc>
                <a:spcPct val="107000"/>
              </a:lnSpc>
              <a:spcAft>
                <a:spcPts val="800"/>
              </a:spcAft>
            </a:pPr>
            <a:r>
              <a:rPr lang="en-GB" sz="2000" dirty="0">
                <a:solidFill>
                  <a:schemeClr val="bg1"/>
                </a:solidFill>
                <a:latin typeface="+mn-lt"/>
                <a:ea typeface="Calibri" panose="020F0502020204030204" pitchFamily="34" charset="0"/>
                <a:cs typeface="Arial" panose="020B0604020202020204" pitchFamily="34" charset="0"/>
              </a:rPr>
              <a:t>D</a:t>
            </a:r>
            <a:r>
              <a:rPr lang="en-GB" sz="2000" dirty="0">
                <a:solidFill>
                  <a:schemeClr val="bg1"/>
                </a:solidFill>
                <a:effectLst/>
                <a:latin typeface="+mn-lt"/>
                <a:ea typeface="Calibri" panose="020F0502020204030204" pitchFamily="34" charset="0"/>
                <a:cs typeface="Arial" panose="020B0604020202020204" pitchFamily="34" charset="0"/>
              </a:rPr>
              <a:t>. Go on a big trip.</a:t>
            </a:r>
          </a:p>
          <a:p>
            <a:pPr>
              <a:lnSpc>
                <a:spcPct val="107000"/>
              </a:lnSpc>
              <a:spcAft>
                <a:spcPts val="800"/>
              </a:spcAft>
            </a:pPr>
            <a:r>
              <a:rPr lang="en-GB" sz="2000" dirty="0">
                <a:solidFill>
                  <a:schemeClr val="bg1"/>
                </a:solidFill>
                <a:latin typeface="+mn-lt"/>
                <a:ea typeface="Calibri" panose="020F0502020204030204" pitchFamily="34" charset="0"/>
                <a:cs typeface="Arial" panose="020B0604020202020204" pitchFamily="34" charset="0"/>
              </a:rPr>
              <a:t>E</a:t>
            </a:r>
            <a:r>
              <a:rPr lang="en-GB" sz="2000" dirty="0">
                <a:solidFill>
                  <a:schemeClr val="bg1"/>
                </a:solidFill>
                <a:effectLst/>
                <a:latin typeface="+mn-lt"/>
                <a:ea typeface="Calibri" panose="020F0502020204030204" pitchFamily="34" charset="0"/>
                <a:cs typeface="Arial" panose="020B0604020202020204" pitchFamily="34" charset="0"/>
              </a:rPr>
              <a:t>. Stay up really late and eat fries and burgers.</a:t>
            </a:r>
          </a:p>
          <a:p>
            <a:pPr>
              <a:lnSpc>
                <a:spcPct val="107000"/>
              </a:lnSpc>
              <a:spcAft>
                <a:spcPts val="800"/>
              </a:spcAft>
            </a:pPr>
            <a:r>
              <a:rPr lang="en-GB" sz="2000" dirty="0">
                <a:solidFill>
                  <a:schemeClr val="bg1"/>
                </a:solidFill>
                <a:latin typeface="+mn-lt"/>
                <a:ea typeface="Calibri" panose="020F0502020204030204" pitchFamily="34" charset="0"/>
                <a:cs typeface="Arial" panose="020B0604020202020204" pitchFamily="34" charset="0"/>
              </a:rPr>
              <a:t>F</a:t>
            </a:r>
            <a:r>
              <a:rPr lang="en-GB" sz="2000" dirty="0">
                <a:solidFill>
                  <a:schemeClr val="bg1"/>
                </a:solidFill>
                <a:effectLst/>
                <a:latin typeface="+mn-lt"/>
                <a:ea typeface="Calibri" panose="020F0502020204030204" pitchFamily="34" charset="0"/>
                <a:cs typeface="Arial" panose="020B0604020202020204" pitchFamily="34" charset="0"/>
              </a:rPr>
              <a:t>. Wait until it’s over.</a:t>
            </a:r>
          </a:p>
        </p:txBody>
      </p:sp>
      <p:pic>
        <p:nvPicPr>
          <p:cNvPr id="2" name="Picture 1" descr="Icon&#10;&#10;Description automatically generated">
            <a:extLst>
              <a:ext uri="{FF2B5EF4-FFF2-40B4-BE49-F238E27FC236}">
                <a16:creationId xmlns:a16="http://schemas.microsoft.com/office/drawing/2014/main" id="{96101090-629A-FFD8-6D2A-F3D0A46CAC1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111179" y="768357"/>
            <a:ext cx="1007241" cy="1007241"/>
          </a:xfrm>
          <a:prstGeom prst="rect">
            <a:avLst/>
          </a:prstGeom>
        </p:spPr>
      </p:pic>
    </p:spTree>
    <p:extLst>
      <p:ext uri="{BB962C8B-B14F-4D97-AF65-F5344CB8AC3E}">
        <p14:creationId xmlns:p14="http://schemas.microsoft.com/office/powerpoint/2010/main" val="161633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80ADC02-1F16-8563-AEDC-6B3EC9014447}"/>
              </a:ext>
            </a:extLst>
          </p:cNvPr>
          <p:cNvPicPr>
            <a:picLocks noChangeAspect="1"/>
          </p:cNvPicPr>
          <p:nvPr/>
        </p:nvPicPr>
        <p:blipFill>
          <a:blip r:embed="rId3"/>
          <a:stretch>
            <a:fillRect/>
          </a:stretch>
        </p:blipFill>
        <p:spPr>
          <a:xfrm>
            <a:off x="223963" y="224062"/>
            <a:ext cx="11444699" cy="535473"/>
          </a:xfrm>
          <a:prstGeom prst="rect">
            <a:avLst/>
          </a:prstGeom>
        </p:spPr>
      </p:pic>
      <p:sp>
        <p:nvSpPr>
          <p:cNvPr id="6" name="Google Shape;196;p7">
            <a:extLst>
              <a:ext uri="{FF2B5EF4-FFF2-40B4-BE49-F238E27FC236}">
                <a16:creationId xmlns:a16="http://schemas.microsoft.com/office/drawing/2014/main" id="{873CE5A1-6286-B149-F9BC-9A6CD3A356BA}"/>
              </a:ext>
            </a:extLst>
          </p:cNvPr>
          <p:cNvSpPr txBox="1">
            <a:spLocks/>
          </p:cNvSpPr>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3, Activity 1</a:t>
            </a:r>
          </a:p>
        </p:txBody>
      </p:sp>
      <p:grpSp>
        <p:nvGrpSpPr>
          <p:cNvPr id="13" name="Group 12">
            <a:extLst>
              <a:ext uri="{FF2B5EF4-FFF2-40B4-BE49-F238E27FC236}">
                <a16:creationId xmlns:a16="http://schemas.microsoft.com/office/drawing/2014/main" id="{EBD75DBF-0B87-11BC-24A1-689B655183B3}"/>
              </a:ext>
            </a:extLst>
          </p:cNvPr>
          <p:cNvGrpSpPr/>
          <p:nvPr/>
        </p:nvGrpSpPr>
        <p:grpSpPr>
          <a:xfrm>
            <a:off x="-620467" y="1156771"/>
            <a:ext cx="5411542" cy="5411542"/>
            <a:chOff x="3056183" y="785029"/>
            <a:chExt cx="5411542" cy="5411542"/>
          </a:xfrm>
        </p:grpSpPr>
        <p:pic>
          <p:nvPicPr>
            <p:cNvPr id="5" name="Graphic 4" descr="Office Chair outline">
              <a:extLst>
                <a:ext uri="{FF2B5EF4-FFF2-40B4-BE49-F238E27FC236}">
                  <a16:creationId xmlns:a16="http://schemas.microsoft.com/office/drawing/2014/main" id="{18838CAC-06C1-1265-82DC-236DB14698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56183" y="785029"/>
              <a:ext cx="5411542" cy="5411542"/>
            </a:xfrm>
            <a:prstGeom prst="rect">
              <a:avLst/>
            </a:prstGeom>
          </p:spPr>
        </p:pic>
        <p:pic>
          <p:nvPicPr>
            <p:cNvPr id="12" name="Graphic 11" descr="Thermometer outline">
              <a:extLst>
                <a:ext uri="{FF2B5EF4-FFF2-40B4-BE49-F238E27FC236}">
                  <a16:creationId xmlns:a16="http://schemas.microsoft.com/office/drawing/2014/main" id="{DB88E6EB-054A-5BFE-60C8-F42C98321D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70237" y="1551342"/>
              <a:ext cx="1583433" cy="1583433"/>
            </a:xfrm>
            <a:prstGeom prst="rect">
              <a:avLst/>
            </a:prstGeom>
          </p:spPr>
        </p:pic>
      </p:grpSp>
      <p:pic>
        <p:nvPicPr>
          <p:cNvPr id="14" name="Picture 13" descr="Shape, square&#10;&#10;Description automatically generated">
            <a:extLst>
              <a:ext uri="{FF2B5EF4-FFF2-40B4-BE49-F238E27FC236}">
                <a16:creationId xmlns:a16="http://schemas.microsoft.com/office/drawing/2014/main" id="{6DEC88C9-101F-8CE4-146D-8DF673FF70F1}"/>
              </a:ext>
            </a:extLst>
          </p:cNvPr>
          <p:cNvPicPr>
            <a:picLocks noChangeAspect="1"/>
          </p:cNvPicPr>
          <p:nvPr/>
        </p:nvPicPr>
        <p:blipFill>
          <a:blip r:embed="rId8"/>
          <a:stretch>
            <a:fillRect/>
          </a:stretch>
        </p:blipFill>
        <p:spPr>
          <a:xfrm>
            <a:off x="4029076" y="892885"/>
            <a:ext cx="6628206" cy="5741053"/>
          </a:xfrm>
          <a:prstGeom prst="rect">
            <a:avLst/>
          </a:prstGeom>
        </p:spPr>
      </p:pic>
      <p:sp>
        <p:nvSpPr>
          <p:cNvPr id="16" name="TextBox 15">
            <a:extLst>
              <a:ext uri="{FF2B5EF4-FFF2-40B4-BE49-F238E27FC236}">
                <a16:creationId xmlns:a16="http://schemas.microsoft.com/office/drawing/2014/main" id="{4DD53A7A-25FA-EB75-625C-FF33046E164F}"/>
              </a:ext>
            </a:extLst>
          </p:cNvPr>
          <p:cNvSpPr txBox="1"/>
          <p:nvPr/>
        </p:nvSpPr>
        <p:spPr>
          <a:xfrm>
            <a:off x="4179095" y="1381096"/>
            <a:ext cx="6328168" cy="4747069"/>
          </a:xfrm>
          <a:prstGeom prst="rect">
            <a:avLst/>
          </a:prstGeom>
          <a:noFill/>
        </p:spPr>
        <p:txBody>
          <a:bodyPr wrap="square">
            <a:spAutoFit/>
          </a:bodyPr>
          <a:lstStyle/>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If you weren’t a teacher, what job would you have?</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If you could teach all teachers one thing, what would that be?</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What do teachers talk about in the staff room?</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What do teachers do for fun?</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Who do you sit beside in the staff room?</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What do teachers do after school?</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What’s the best thing a student ever said to you?</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Do you think teachers should get an end of year report?</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What’s the one thing that you need to be a good teacher?</a:t>
            </a:r>
          </a:p>
          <a:p>
            <a:pPr>
              <a:lnSpc>
                <a:spcPct val="107000"/>
              </a:lnSpc>
              <a:spcAft>
                <a:spcPts val="800"/>
              </a:spcAft>
            </a:pPr>
            <a:r>
              <a:rPr lang="en-GB" sz="1900" dirty="0">
                <a:effectLst/>
                <a:latin typeface="+mn-lt"/>
                <a:ea typeface="Calibri" panose="020F0502020204030204" pitchFamily="34" charset="0"/>
                <a:cs typeface="Arial" panose="020B0604020202020204" pitchFamily="34" charset="0"/>
              </a:rPr>
              <a:t>Finish this sentence: I’m in it for…</a:t>
            </a:r>
          </a:p>
        </p:txBody>
      </p:sp>
      <p:pic>
        <p:nvPicPr>
          <p:cNvPr id="4" name="Google Shape;425;p21" descr="Shape, square&#10;&#10;Description automatically generated">
            <a:extLst>
              <a:ext uri="{FF2B5EF4-FFF2-40B4-BE49-F238E27FC236}">
                <a16:creationId xmlns:a16="http://schemas.microsoft.com/office/drawing/2014/main" id="{DCAD6A11-B9A6-C9FD-9EE1-0B649FDFBBFE}"/>
              </a:ext>
            </a:extLst>
          </p:cNvPr>
          <p:cNvPicPr preferRelativeResize="0"/>
          <p:nvPr/>
        </p:nvPicPr>
        <p:blipFill rotWithShape="1">
          <a:blip r:embed="rId8">
            <a:alphaModFix/>
          </a:blip>
          <a:srcRect/>
          <a:stretch/>
        </p:blipFill>
        <p:spPr>
          <a:xfrm rot="16200000">
            <a:off x="11187290" y="909889"/>
            <a:ext cx="855021" cy="823346"/>
          </a:xfrm>
          <a:prstGeom prst="rect">
            <a:avLst/>
          </a:prstGeom>
          <a:noFill/>
          <a:ln>
            <a:noFill/>
          </a:ln>
        </p:spPr>
      </p:pic>
      <p:pic>
        <p:nvPicPr>
          <p:cNvPr id="9" name="Google Shape;330;p19" descr="A picture containing text&#10;&#10;Description automatically generated">
            <a:extLst>
              <a:ext uri="{FF2B5EF4-FFF2-40B4-BE49-F238E27FC236}">
                <a16:creationId xmlns:a16="http://schemas.microsoft.com/office/drawing/2014/main" id="{71011157-FB87-C361-2C8A-64A054DBEB06}"/>
              </a:ext>
            </a:extLst>
          </p:cNvPr>
          <p:cNvPicPr preferRelativeResize="0"/>
          <p:nvPr/>
        </p:nvPicPr>
        <p:blipFill rotWithShape="1">
          <a:blip r:embed="rId9">
            <a:alphaModFix/>
          </a:blip>
          <a:srcRect/>
          <a:stretch/>
        </p:blipFill>
        <p:spPr>
          <a:xfrm>
            <a:off x="11111179" y="817941"/>
            <a:ext cx="1007241" cy="1007241"/>
          </a:xfrm>
          <a:prstGeom prst="rect">
            <a:avLst/>
          </a:prstGeom>
          <a:noFill/>
          <a:ln>
            <a:noFill/>
          </a:ln>
        </p:spPr>
      </p:pic>
    </p:spTree>
    <p:extLst>
      <p:ext uri="{BB962C8B-B14F-4D97-AF65-F5344CB8AC3E}">
        <p14:creationId xmlns:p14="http://schemas.microsoft.com/office/powerpoint/2010/main" val="62183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1</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2457452"/>
            <a:ext cx="11302313" cy="2142061"/>
          </a:xfrm>
          <a:custGeom>
            <a:avLst/>
            <a:gdLst>
              <a:gd name="connsiteX0" fmla="*/ 0 w 11302313"/>
              <a:gd name="connsiteY0" fmla="*/ 0 h 2142061"/>
              <a:gd name="connsiteX1" fmla="*/ 438796 w 11302313"/>
              <a:gd name="connsiteY1" fmla="*/ 0 h 2142061"/>
              <a:gd name="connsiteX2" fmla="*/ 764568 w 11302313"/>
              <a:gd name="connsiteY2" fmla="*/ 0 h 2142061"/>
              <a:gd name="connsiteX3" fmla="*/ 1542433 w 11302313"/>
              <a:gd name="connsiteY3" fmla="*/ 0 h 2142061"/>
              <a:gd name="connsiteX4" fmla="*/ 2094252 w 11302313"/>
              <a:gd name="connsiteY4" fmla="*/ 0 h 2142061"/>
              <a:gd name="connsiteX5" fmla="*/ 2533048 w 11302313"/>
              <a:gd name="connsiteY5" fmla="*/ 0 h 2142061"/>
              <a:gd name="connsiteX6" fmla="*/ 3423936 w 11302313"/>
              <a:gd name="connsiteY6" fmla="*/ 0 h 2142061"/>
              <a:gd name="connsiteX7" fmla="*/ 4314824 w 11302313"/>
              <a:gd name="connsiteY7" fmla="*/ 0 h 2142061"/>
              <a:gd name="connsiteX8" fmla="*/ 4753620 w 11302313"/>
              <a:gd name="connsiteY8" fmla="*/ 0 h 2142061"/>
              <a:gd name="connsiteX9" fmla="*/ 5418462 w 11302313"/>
              <a:gd name="connsiteY9" fmla="*/ 0 h 2142061"/>
              <a:gd name="connsiteX10" fmla="*/ 5970281 w 11302313"/>
              <a:gd name="connsiteY10" fmla="*/ 0 h 2142061"/>
              <a:gd name="connsiteX11" fmla="*/ 6635123 w 11302313"/>
              <a:gd name="connsiteY11" fmla="*/ 0 h 2142061"/>
              <a:gd name="connsiteX12" fmla="*/ 7186941 w 11302313"/>
              <a:gd name="connsiteY12" fmla="*/ 0 h 2142061"/>
              <a:gd name="connsiteX13" fmla="*/ 8077830 w 11302313"/>
              <a:gd name="connsiteY13" fmla="*/ 0 h 2142061"/>
              <a:gd name="connsiteX14" fmla="*/ 8968718 w 11302313"/>
              <a:gd name="connsiteY14" fmla="*/ 0 h 2142061"/>
              <a:gd name="connsiteX15" fmla="*/ 9746583 w 11302313"/>
              <a:gd name="connsiteY15" fmla="*/ 0 h 2142061"/>
              <a:gd name="connsiteX16" fmla="*/ 10298402 w 11302313"/>
              <a:gd name="connsiteY16" fmla="*/ 0 h 2142061"/>
              <a:gd name="connsiteX17" fmla="*/ 11302313 w 11302313"/>
              <a:gd name="connsiteY17" fmla="*/ 0 h 2142061"/>
              <a:gd name="connsiteX18" fmla="*/ 11302313 w 11302313"/>
              <a:gd name="connsiteY18" fmla="*/ 471253 h 2142061"/>
              <a:gd name="connsiteX19" fmla="*/ 11302313 w 11302313"/>
              <a:gd name="connsiteY19" fmla="*/ 963927 h 2142061"/>
              <a:gd name="connsiteX20" fmla="*/ 11302313 w 11302313"/>
              <a:gd name="connsiteY20" fmla="*/ 1435181 h 2142061"/>
              <a:gd name="connsiteX21" fmla="*/ 11302313 w 11302313"/>
              <a:gd name="connsiteY21" fmla="*/ 2142061 h 2142061"/>
              <a:gd name="connsiteX22" fmla="*/ 10863517 w 11302313"/>
              <a:gd name="connsiteY22" fmla="*/ 2142061 h 2142061"/>
              <a:gd name="connsiteX23" fmla="*/ 10198675 w 11302313"/>
              <a:gd name="connsiteY23" fmla="*/ 2142061 h 2142061"/>
              <a:gd name="connsiteX24" fmla="*/ 9307787 w 11302313"/>
              <a:gd name="connsiteY24" fmla="*/ 2142061 h 2142061"/>
              <a:gd name="connsiteX25" fmla="*/ 8755968 w 11302313"/>
              <a:gd name="connsiteY25" fmla="*/ 2142061 h 2142061"/>
              <a:gd name="connsiteX26" fmla="*/ 7978103 w 11302313"/>
              <a:gd name="connsiteY26" fmla="*/ 2142061 h 2142061"/>
              <a:gd name="connsiteX27" fmla="*/ 7652331 w 11302313"/>
              <a:gd name="connsiteY27" fmla="*/ 2142061 h 2142061"/>
              <a:gd name="connsiteX28" fmla="*/ 6987489 w 11302313"/>
              <a:gd name="connsiteY28" fmla="*/ 2142061 h 2142061"/>
              <a:gd name="connsiteX29" fmla="*/ 6661716 w 11302313"/>
              <a:gd name="connsiteY29" fmla="*/ 2142061 h 2142061"/>
              <a:gd name="connsiteX30" fmla="*/ 5996874 w 11302313"/>
              <a:gd name="connsiteY30" fmla="*/ 2142061 h 2142061"/>
              <a:gd name="connsiteX31" fmla="*/ 5445055 w 11302313"/>
              <a:gd name="connsiteY31" fmla="*/ 2142061 h 2142061"/>
              <a:gd name="connsiteX32" fmla="*/ 4554167 w 11302313"/>
              <a:gd name="connsiteY32" fmla="*/ 2142061 h 2142061"/>
              <a:gd name="connsiteX33" fmla="*/ 4228395 w 11302313"/>
              <a:gd name="connsiteY33" fmla="*/ 2142061 h 2142061"/>
              <a:gd name="connsiteX34" fmla="*/ 3563553 w 11302313"/>
              <a:gd name="connsiteY34" fmla="*/ 2142061 h 2142061"/>
              <a:gd name="connsiteX35" fmla="*/ 3124757 w 11302313"/>
              <a:gd name="connsiteY35" fmla="*/ 2142061 h 2142061"/>
              <a:gd name="connsiteX36" fmla="*/ 2685961 w 11302313"/>
              <a:gd name="connsiteY36" fmla="*/ 2142061 h 2142061"/>
              <a:gd name="connsiteX37" fmla="*/ 1908096 w 11302313"/>
              <a:gd name="connsiteY37" fmla="*/ 2142061 h 2142061"/>
              <a:gd name="connsiteX38" fmla="*/ 1582324 w 11302313"/>
              <a:gd name="connsiteY38" fmla="*/ 2142061 h 2142061"/>
              <a:gd name="connsiteX39" fmla="*/ 691436 w 11302313"/>
              <a:gd name="connsiteY39" fmla="*/ 2142061 h 2142061"/>
              <a:gd name="connsiteX40" fmla="*/ 0 w 11302313"/>
              <a:gd name="connsiteY40" fmla="*/ 2142061 h 2142061"/>
              <a:gd name="connsiteX41" fmla="*/ 0 w 11302313"/>
              <a:gd name="connsiteY41" fmla="*/ 1606546 h 2142061"/>
              <a:gd name="connsiteX42" fmla="*/ 0 w 11302313"/>
              <a:gd name="connsiteY42" fmla="*/ 1135292 h 2142061"/>
              <a:gd name="connsiteX43" fmla="*/ 0 w 11302313"/>
              <a:gd name="connsiteY43" fmla="*/ 664039 h 2142061"/>
              <a:gd name="connsiteX44" fmla="*/ 0 w 11302313"/>
              <a:gd name="connsiteY44" fmla="*/ 0 h 214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02313" h="2142061"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97108" y="134319"/>
                  <a:pt x="11325104" y="272709"/>
                  <a:pt x="11302313" y="471253"/>
                </a:cubicBezTo>
                <a:cubicBezTo>
                  <a:pt x="11279522" y="669797"/>
                  <a:pt x="11309100" y="750864"/>
                  <a:pt x="11302313" y="963927"/>
                </a:cubicBezTo>
                <a:cubicBezTo>
                  <a:pt x="11295526" y="1176990"/>
                  <a:pt x="11319833" y="1245800"/>
                  <a:pt x="11302313" y="1435181"/>
                </a:cubicBezTo>
                <a:cubicBezTo>
                  <a:pt x="11284793" y="1624562"/>
                  <a:pt x="11276176" y="1857260"/>
                  <a:pt x="11302313" y="2142061"/>
                </a:cubicBezTo>
                <a:cubicBezTo>
                  <a:pt x="11213373" y="2163455"/>
                  <a:pt x="11033999" y="2154287"/>
                  <a:pt x="10863517" y="2142061"/>
                </a:cubicBezTo>
                <a:cubicBezTo>
                  <a:pt x="10693035" y="2129835"/>
                  <a:pt x="10366374" y="2154819"/>
                  <a:pt x="10198675" y="2142061"/>
                </a:cubicBezTo>
                <a:cubicBezTo>
                  <a:pt x="10030976" y="2129303"/>
                  <a:pt x="9566203" y="2104492"/>
                  <a:pt x="9307787" y="2142061"/>
                </a:cubicBezTo>
                <a:cubicBezTo>
                  <a:pt x="9049371" y="2179630"/>
                  <a:pt x="8918344" y="2137709"/>
                  <a:pt x="8755968" y="2142061"/>
                </a:cubicBezTo>
                <a:cubicBezTo>
                  <a:pt x="8593592" y="2146413"/>
                  <a:pt x="8347322" y="2154234"/>
                  <a:pt x="7978103" y="2142061"/>
                </a:cubicBezTo>
                <a:cubicBezTo>
                  <a:pt x="7608885" y="2129888"/>
                  <a:pt x="7800677" y="2152536"/>
                  <a:pt x="7652331" y="2142061"/>
                </a:cubicBezTo>
                <a:cubicBezTo>
                  <a:pt x="7503985" y="2131586"/>
                  <a:pt x="7168986" y="2158636"/>
                  <a:pt x="6987489" y="2142061"/>
                </a:cubicBezTo>
                <a:cubicBezTo>
                  <a:pt x="6805992" y="2125486"/>
                  <a:pt x="6763867" y="2151475"/>
                  <a:pt x="6661716" y="2142061"/>
                </a:cubicBezTo>
                <a:cubicBezTo>
                  <a:pt x="6559565" y="2132647"/>
                  <a:pt x="6178324" y="2144674"/>
                  <a:pt x="5996874" y="2142061"/>
                </a:cubicBezTo>
                <a:cubicBezTo>
                  <a:pt x="5815424" y="2139448"/>
                  <a:pt x="5624646" y="2122528"/>
                  <a:pt x="5445055" y="2142061"/>
                </a:cubicBezTo>
                <a:cubicBezTo>
                  <a:pt x="5265464" y="2161594"/>
                  <a:pt x="4865431" y="2147444"/>
                  <a:pt x="4554167" y="2142061"/>
                </a:cubicBezTo>
                <a:cubicBezTo>
                  <a:pt x="4242903" y="2136678"/>
                  <a:pt x="4387454" y="2142895"/>
                  <a:pt x="4228395" y="2142061"/>
                </a:cubicBezTo>
                <a:cubicBezTo>
                  <a:pt x="4069336" y="2141227"/>
                  <a:pt x="3832632" y="2167922"/>
                  <a:pt x="3563553" y="2142061"/>
                </a:cubicBezTo>
                <a:cubicBezTo>
                  <a:pt x="3294474" y="2116200"/>
                  <a:pt x="3261429" y="2138935"/>
                  <a:pt x="3124757" y="2142061"/>
                </a:cubicBezTo>
                <a:cubicBezTo>
                  <a:pt x="2988085" y="2145187"/>
                  <a:pt x="2813478" y="2158661"/>
                  <a:pt x="2685961" y="2142061"/>
                </a:cubicBezTo>
                <a:cubicBezTo>
                  <a:pt x="2558444" y="2125461"/>
                  <a:pt x="2110908" y="2148788"/>
                  <a:pt x="1908096" y="2142061"/>
                </a:cubicBezTo>
                <a:cubicBezTo>
                  <a:pt x="1705285" y="2135334"/>
                  <a:pt x="1675686" y="2141351"/>
                  <a:pt x="1582324" y="2142061"/>
                </a:cubicBezTo>
                <a:cubicBezTo>
                  <a:pt x="1488962" y="2142771"/>
                  <a:pt x="1093995" y="2166915"/>
                  <a:pt x="691436" y="2142061"/>
                </a:cubicBezTo>
                <a:cubicBezTo>
                  <a:pt x="288877" y="2117207"/>
                  <a:pt x="233505" y="2134189"/>
                  <a:pt x="0" y="2142061"/>
                </a:cubicBezTo>
                <a:cubicBezTo>
                  <a:pt x="6087" y="1922092"/>
                  <a:pt x="-995" y="1820067"/>
                  <a:pt x="0" y="1606546"/>
                </a:cubicBezTo>
                <a:cubicBezTo>
                  <a:pt x="995" y="1393026"/>
                  <a:pt x="21181" y="1266027"/>
                  <a:pt x="0" y="1135292"/>
                </a:cubicBezTo>
                <a:cubicBezTo>
                  <a:pt x="-21181" y="1004557"/>
                  <a:pt x="-15949" y="868241"/>
                  <a:pt x="0" y="664039"/>
                </a:cubicBezTo>
                <a:cubicBezTo>
                  <a:pt x="15949" y="459837"/>
                  <a:pt x="21993" y="247697"/>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000" kern="100" dirty="0">
                <a:effectLst/>
                <a:latin typeface="+mn-lt"/>
                <a:ea typeface="Aptos" panose="020B0004020202020204" pitchFamily="34" charset="0"/>
                <a:cs typeface="Arial" panose="020B0604020202020204" pitchFamily="34" charset="0"/>
              </a:rPr>
              <a:t>	    </a:t>
            </a:r>
            <a:r>
              <a:rPr lang="en-GB" sz="2400" kern="100" dirty="0">
                <a:effectLst/>
                <a:latin typeface="+mn-lt"/>
                <a:ea typeface="Aptos" panose="020B0004020202020204" pitchFamily="34" charset="0"/>
                <a:cs typeface="Arial" panose="020B0604020202020204" pitchFamily="34" charset="0"/>
              </a:rPr>
              <a:t>I do think teachers are important for students. Students spend a lot of 	their week with their teachers. </a:t>
            </a:r>
          </a:p>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I can remember teachers I had. My Maths teacher – I remember she told us she was dyslexic and asked us to tell her if we saw she had made a mistake. It made me think ‘oh, she’s human’. </a:t>
            </a:r>
            <a:endParaRPr lang="en-GB" sz="2400" dirty="0">
              <a:latin typeface="+mn-lt"/>
            </a:endParaRPr>
          </a:p>
        </p:txBody>
      </p:sp>
      <p:pic>
        <p:nvPicPr>
          <p:cNvPr id="10" name="Picture 9">
            <a:extLst>
              <a:ext uri="{FF2B5EF4-FFF2-40B4-BE49-F238E27FC236}">
                <a16:creationId xmlns:a16="http://schemas.microsoft.com/office/drawing/2014/main" id="{84447477-8C6C-2483-6C81-6D79E9A3E4A2}"/>
              </a:ext>
            </a:extLst>
          </p:cNvPr>
          <p:cNvPicPr>
            <a:picLocks noChangeAspect="1"/>
          </p:cNvPicPr>
          <p:nvPr/>
        </p:nvPicPr>
        <p:blipFill>
          <a:blip r:embed="rId3"/>
          <a:srcRect/>
          <a:stretch/>
        </p:blipFill>
        <p:spPr>
          <a:xfrm>
            <a:off x="212946" y="1401950"/>
            <a:ext cx="1444404" cy="1464871"/>
          </a:xfrm>
          <a:prstGeom prst="rect">
            <a:avLst/>
          </a:prstGeom>
        </p:spPr>
      </p:pic>
      <p:sp>
        <p:nvSpPr>
          <p:cNvPr id="11" name="TextBox 10">
            <a:extLst>
              <a:ext uri="{FF2B5EF4-FFF2-40B4-BE49-F238E27FC236}">
                <a16:creationId xmlns:a16="http://schemas.microsoft.com/office/drawing/2014/main" id="{045F950D-4BB5-791E-8D95-6AF231529FEC}"/>
              </a:ext>
            </a:extLst>
          </p:cNvPr>
          <p:cNvSpPr txBox="1"/>
          <p:nvPr/>
        </p:nvSpPr>
        <p:spPr>
          <a:xfrm>
            <a:off x="1563113" y="1962555"/>
            <a:ext cx="1658717" cy="523220"/>
          </a:xfrm>
          <a:custGeom>
            <a:avLst/>
            <a:gdLst>
              <a:gd name="connsiteX0" fmla="*/ 0 w 1658717"/>
              <a:gd name="connsiteY0" fmla="*/ 0 h 523220"/>
              <a:gd name="connsiteX1" fmla="*/ 569493 w 1658717"/>
              <a:gd name="connsiteY1" fmla="*/ 0 h 523220"/>
              <a:gd name="connsiteX2" fmla="*/ 1089224 w 1658717"/>
              <a:gd name="connsiteY2" fmla="*/ 0 h 523220"/>
              <a:gd name="connsiteX3" fmla="*/ 1658717 w 1658717"/>
              <a:gd name="connsiteY3" fmla="*/ 0 h 523220"/>
              <a:gd name="connsiteX4" fmla="*/ 1658717 w 1658717"/>
              <a:gd name="connsiteY4" fmla="*/ 523220 h 523220"/>
              <a:gd name="connsiteX5" fmla="*/ 1072637 w 1658717"/>
              <a:gd name="connsiteY5" fmla="*/ 523220 h 523220"/>
              <a:gd name="connsiteX6" fmla="*/ 569493 w 1658717"/>
              <a:gd name="connsiteY6" fmla="*/ 523220 h 523220"/>
              <a:gd name="connsiteX7" fmla="*/ 0 w 1658717"/>
              <a:gd name="connsiteY7" fmla="*/ 523220 h 523220"/>
              <a:gd name="connsiteX8" fmla="*/ 0 w 1658717"/>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717" h="523220" fill="none" extrusionOk="0">
                <a:moveTo>
                  <a:pt x="0" y="0"/>
                </a:moveTo>
                <a:cubicBezTo>
                  <a:pt x="267575" y="-61368"/>
                  <a:pt x="342228" y="55634"/>
                  <a:pt x="569493" y="0"/>
                </a:cubicBezTo>
                <a:cubicBezTo>
                  <a:pt x="796758" y="-55634"/>
                  <a:pt x="867226" y="45840"/>
                  <a:pt x="1089224" y="0"/>
                </a:cubicBezTo>
                <a:cubicBezTo>
                  <a:pt x="1311222" y="-45840"/>
                  <a:pt x="1528554" y="20001"/>
                  <a:pt x="1658717" y="0"/>
                </a:cubicBezTo>
                <a:cubicBezTo>
                  <a:pt x="1692826" y="164428"/>
                  <a:pt x="1646332" y="288843"/>
                  <a:pt x="1658717" y="523220"/>
                </a:cubicBezTo>
                <a:cubicBezTo>
                  <a:pt x="1382933" y="585648"/>
                  <a:pt x="1331723" y="460999"/>
                  <a:pt x="1072637" y="523220"/>
                </a:cubicBezTo>
                <a:cubicBezTo>
                  <a:pt x="813551" y="585441"/>
                  <a:pt x="789780" y="465156"/>
                  <a:pt x="569493" y="523220"/>
                </a:cubicBezTo>
                <a:cubicBezTo>
                  <a:pt x="349206" y="581284"/>
                  <a:pt x="152545" y="477900"/>
                  <a:pt x="0" y="523220"/>
                </a:cubicBezTo>
                <a:cubicBezTo>
                  <a:pt x="-508" y="272717"/>
                  <a:pt x="7592" y="245492"/>
                  <a:pt x="0" y="0"/>
                </a:cubicBezTo>
                <a:close/>
              </a:path>
              <a:path w="1658717" h="523220" stroke="0" extrusionOk="0">
                <a:moveTo>
                  <a:pt x="0" y="0"/>
                </a:moveTo>
                <a:cubicBezTo>
                  <a:pt x="146779" y="-39763"/>
                  <a:pt x="319640" y="20414"/>
                  <a:pt x="552906" y="0"/>
                </a:cubicBezTo>
                <a:cubicBezTo>
                  <a:pt x="786172" y="-20414"/>
                  <a:pt x="938085" y="48242"/>
                  <a:pt x="1072637" y="0"/>
                </a:cubicBezTo>
                <a:cubicBezTo>
                  <a:pt x="1207189" y="-48242"/>
                  <a:pt x="1411723" y="50080"/>
                  <a:pt x="1658717" y="0"/>
                </a:cubicBezTo>
                <a:cubicBezTo>
                  <a:pt x="1702856" y="215203"/>
                  <a:pt x="1617093" y="326025"/>
                  <a:pt x="1658717" y="523220"/>
                </a:cubicBezTo>
                <a:cubicBezTo>
                  <a:pt x="1492173" y="578557"/>
                  <a:pt x="1219764" y="513680"/>
                  <a:pt x="1072637" y="523220"/>
                </a:cubicBezTo>
                <a:cubicBezTo>
                  <a:pt x="925510" y="532760"/>
                  <a:pt x="638837" y="517780"/>
                  <a:pt x="519731" y="523220"/>
                </a:cubicBezTo>
                <a:cubicBezTo>
                  <a:pt x="400625" y="528660"/>
                  <a:pt x="146624" y="462185"/>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en-GB" sz="2800" b="1" dirty="0">
                <a:solidFill>
                  <a:schemeClr val="bg1"/>
                </a:solidFill>
              </a:rPr>
              <a:t>Aideen</a:t>
            </a:r>
          </a:p>
        </p:txBody>
      </p:sp>
      <p:grpSp>
        <p:nvGrpSpPr>
          <p:cNvPr id="6" name="Group 5">
            <a:extLst>
              <a:ext uri="{FF2B5EF4-FFF2-40B4-BE49-F238E27FC236}">
                <a16:creationId xmlns:a16="http://schemas.microsoft.com/office/drawing/2014/main" id="{E2780923-D2CB-5F95-FB81-6475BF925E59}"/>
              </a:ext>
            </a:extLst>
          </p:cNvPr>
          <p:cNvGrpSpPr/>
          <p:nvPr/>
        </p:nvGrpSpPr>
        <p:grpSpPr>
          <a:xfrm>
            <a:off x="9973932" y="847399"/>
            <a:ext cx="1842147" cy="1007242"/>
            <a:chOff x="9973932" y="847399"/>
            <a:chExt cx="1842147" cy="1007242"/>
          </a:xfrm>
        </p:grpSpPr>
        <p:pic>
          <p:nvPicPr>
            <p:cNvPr id="3" name="Google Shape;330;p19" descr="A picture containing text&#10;&#10;Description automatically generated">
              <a:extLst>
                <a:ext uri="{FF2B5EF4-FFF2-40B4-BE49-F238E27FC236}">
                  <a16:creationId xmlns:a16="http://schemas.microsoft.com/office/drawing/2014/main" id="{2961DE9E-F5A8-9A75-D25C-0AF7DCEAB01A}"/>
                </a:ext>
              </a:extLst>
            </p:cNvPr>
            <p:cNvPicPr preferRelativeResize="0"/>
            <p:nvPr/>
          </p:nvPicPr>
          <p:blipFill rotWithShape="1">
            <a:blip r:embed="rId4">
              <a:alphaModFix/>
            </a:blip>
            <a:srcRect/>
            <a:stretch/>
          </p:blipFill>
          <p:spPr>
            <a:xfrm>
              <a:off x="10808838" y="847400"/>
              <a:ext cx="1007241" cy="1007241"/>
            </a:xfrm>
            <a:prstGeom prst="rect">
              <a:avLst/>
            </a:prstGeom>
            <a:noFill/>
            <a:ln>
              <a:noFill/>
            </a:ln>
          </p:spPr>
        </p:pic>
        <p:pic>
          <p:nvPicPr>
            <p:cNvPr id="5" name="Picture 4" descr="Icon&#10;&#10;Description automatically generated">
              <a:extLst>
                <a:ext uri="{FF2B5EF4-FFF2-40B4-BE49-F238E27FC236}">
                  <a16:creationId xmlns:a16="http://schemas.microsoft.com/office/drawing/2014/main" id="{B72E2288-A25F-0394-6619-7B4F9CD4F68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73932" y="847399"/>
              <a:ext cx="1007241" cy="1007241"/>
            </a:xfrm>
            <a:prstGeom prst="rect">
              <a:avLst/>
            </a:prstGeom>
            <a:ln>
              <a:noFill/>
            </a:ln>
          </p:spPr>
        </p:pic>
      </p:grpSp>
    </p:spTree>
    <p:extLst>
      <p:ext uri="{BB962C8B-B14F-4D97-AF65-F5344CB8AC3E}">
        <p14:creationId xmlns:p14="http://schemas.microsoft.com/office/powerpoint/2010/main" val="548538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3, Activity 2</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50187"/>
            <a:ext cx="11302313" cy="3722750"/>
          </a:xfrm>
          <a:custGeom>
            <a:avLst/>
            <a:gdLst>
              <a:gd name="connsiteX0" fmla="*/ 0 w 11302313"/>
              <a:gd name="connsiteY0" fmla="*/ 0 h 3722750"/>
              <a:gd name="connsiteX1" fmla="*/ 438796 w 11302313"/>
              <a:gd name="connsiteY1" fmla="*/ 0 h 3722750"/>
              <a:gd name="connsiteX2" fmla="*/ 764568 w 11302313"/>
              <a:gd name="connsiteY2" fmla="*/ 0 h 3722750"/>
              <a:gd name="connsiteX3" fmla="*/ 1542433 w 11302313"/>
              <a:gd name="connsiteY3" fmla="*/ 0 h 3722750"/>
              <a:gd name="connsiteX4" fmla="*/ 2094252 w 11302313"/>
              <a:gd name="connsiteY4" fmla="*/ 0 h 3722750"/>
              <a:gd name="connsiteX5" fmla="*/ 2533048 w 11302313"/>
              <a:gd name="connsiteY5" fmla="*/ 0 h 3722750"/>
              <a:gd name="connsiteX6" fmla="*/ 3423936 w 11302313"/>
              <a:gd name="connsiteY6" fmla="*/ 0 h 3722750"/>
              <a:gd name="connsiteX7" fmla="*/ 4314824 w 11302313"/>
              <a:gd name="connsiteY7" fmla="*/ 0 h 3722750"/>
              <a:gd name="connsiteX8" fmla="*/ 4753620 w 11302313"/>
              <a:gd name="connsiteY8" fmla="*/ 0 h 3722750"/>
              <a:gd name="connsiteX9" fmla="*/ 5418462 w 11302313"/>
              <a:gd name="connsiteY9" fmla="*/ 0 h 3722750"/>
              <a:gd name="connsiteX10" fmla="*/ 5970281 w 11302313"/>
              <a:gd name="connsiteY10" fmla="*/ 0 h 3722750"/>
              <a:gd name="connsiteX11" fmla="*/ 6635123 w 11302313"/>
              <a:gd name="connsiteY11" fmla="*/ 0 h 3722750"/>
              <a:gd name="connsiteX12" fmla="*/ 7186941 w 11302313"/>
              <a:gd name="connsiteY12" fmla="*/ 0 h 3722750"/>
              <a:gd name="connsiteX13" fmla="*/ 8077830 w 11302313"/>
              <a:gd name="connsiteY13" fmla="*/ 0 h 3722750"/>
              <a:gd name="connsiteX14" fmla="*/ 8968718 w 11302313"/>
              <a:gd name="connsiteY14" fmla="*/ 0 h 3722750"/>
              <a:gd name="connsiteX15" fmla="*/ 9746583 w 11302313"/>
              <a:gd name="connsiteY15" fmla="*/ 0 h 3722750"/>
              <a:gd name="connsiteX16" fmla="*/ 10298402 w 11302313"/>
              <a:gd name="connsiteY16" fmla="*/ 0 h 3722750"/>
              <a:gd name="connsiteX17" fmla="*/ 11302313 w 11302313"/>
              <a:gd name="connsiteY17" fmla="*/ 0 h 3722750"/>
              <a:gd name="connsiteX18" fmla="*/ 11302313 w 11302313"/>
              <a:gd name="connsiteY18" fmla="*/ 508776 h 3722750"/>
              <a:gd name="connsiteX19" fmla="*/ 11302313 w 11302313"/>
              <a:gd name="connsiteY19" fmla="*/ 1054779 h 3722750"/>
              <a:gd name="connsiteX20" fmla="*/ 11302313 w 11302313"/>
              <a:gd name="connsiteY20" fmla="*/ 1563555 h 3722750"/>
              <a:gd name="connsiteX21" fmla="*/ 11302313 w 11302313"/>
              <a:gd name="connsiteY21" fmla="*/ 2221241 h 3722750"/>
              <a:gd name="connsiteX22" fmla="*/ 11302313 w 11302313"/>
              <a:gd name="connsiteY22" fmla="*/ 2767244 h 3722750"/>
              <a:gd name="connsiteX23" fmla="*/ 11302313 w 11302313"/>
              <a:gd name="connsiteY23" fmla="*/ 3722750 h 3722750"/>
              <a:gd name="connsiteX24" fmla="*/ 10524448 w 11302313"/>
              <a:gd name="connsiteY24" fmla="*/ 3722750 h 3722750"/>
              <a:gd name="connsiteX25" fmla="*/ 9972629 w 11302313"/>
              <a:gd name="connsiteY25" fmla="*/ 3722750 h 3722750"/>
              <a:gd name="connsiteX26" fmla="*/ 9194764 w 11302313"/>
              <a:gd name="connsiteY26" fmla="*/ 3722750 h 3722750"/>
              <a:gd name="connsiteX27" fmla="*/ 8868991 w 11302313"/>
              <a:gd name="connsiteY27" fmla="*/ 3722750 h 3722750"/>
              <a:gd name="connsiteX28" fmla="*/ 8204150 w 11302313"/>
              <a:gd name="connsiteY28" fmla="*/ 3722750 h 3722750"/>
              <a:gd name="connsiteX29" fmla="*/ 7878377 w 11302313"/>
              <a:gd name="connsiteY29" fmla="*/ 3722750 h 3722750"/>
              <a:gd name="connsiteX30" fmla="*/ 7213535 w 11302313"/>
              <a:gd name="connsiteY30" fmla="*/ 3722750 h 3722750"/>
              <a:gd name="connsiteX31" fmla="*/ 6661716 w 11302313"/>
              <a:gd name="connsiteY31" fmla="*/ 3722750 h 3722750"/>
              <a:gd name="connsiteX32" fmla="*/ 5770828 w 11302313"/>
              <a:gd name="connsiteY32" fmla="*/ 3722750 h 3722750"/>
              <a:gd name="connsiteX33" fmla="*/ 5445055 w 11302313"/>
              <a:gd name="connsiteY33" fmla="*/ 3722750 h 3722750"/>
              <a:gd name="connsiteX34" fmla="*/ 4780214 w 11302313"/>
              <a:gd name="connsiteY34" fmla="*/ 3722750 h 3722750"/>
              <a:gd name="connsiteX35" fmla="*/ 4341418 w 11302313"/>
              <a:gd name="connsiteY35" fmla="*/ 3722750 h 3722750"/>
              <a:gd name="connsiteX36" fmla="*/ 3902622 w 11302313"/>
              <a:gd name="connsiteY36" fmla="*/ 3722750 h 3722750"/>
              <a:gd name="connsiteX37" fmla="*/ 3124757 w 11302313"/>
              <a:gd name="connsiteY37" fmla="*/ 3722750 h 3722750"/>
              <a:gd name="connsiteX38" fmla="*/ 2798985 w 11302313"/>
              <a:gd name="connsiteY38" fmla="*/ 3722750 h 3722750"/>
              <a:gd name="connsiteX39" fmla="*/ 1908096 w 11302313"/>
              <a:gd name="connsiteY39" fmla="*/ 3722750 h 3722750"/>
              <a:gd name="connsiteX40" fmla="*/ 1017208 w 11302313"/>
              <a:gd name="connsiteY40" fmla="*/ 3722750 h 3722750"/>
              <a:gd name="connsiteX41" fmla="*/ 0 w 11302313"/>
              <a:gd name="connsiteY41" fmla="*/ 3722750 h 3722750"/>
              <a:gd name="connsiteX42" fmla="*/ 0 w 11302313"/>
              <a:gd name="connsiteY42" fmla="*/ 3139519 h 3722750"/>
              <a:gd name="connsiteX43" fmla="*/ 0 w 11302313"/>
              <a:gd name="connsiteY43" fmla="*/ 2630743 h 3722750"/>
              <a:gd name="connsiteX44" fmla="*/ 0 w 11302313"/>
              <a:gd name="connsiteY44" fmla="*/ 2010285 h 3722750"/>
              <a:gd name="connsiteX45" fmla="*/ 0 w 11302313"/>
              <a:gd name="connsiteY45" fmla="*/ 1427054 h 3722750"/>
              <a:gd name="connsiteX46" fmla="*/ 0 w 11302313"/>
              <a:gd name="connsiteY46" fmla="*/ 918278 h 3722750"/>
              <a:gd name="connsiteX47" fmla="*/ 0 w 11302313"/>
              <a:gd name="connsiteY47" fmla="*/ 0 h 372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02313" h="3722750"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296285" y="123739"/>
                  <a:pt x="11319168" y="388025"/>
                  <a:pt x="11302313" y="508776"/>
                </a:cubicBezTo>
                <a:cubicBezTo>
                  <a:pt x="11285458" y="629527"/>
                  <a:pt x="11307685" y="865237"/>
                  <a:pt x="11302313" y="1054779"/>
                </a:cubicBezTo>
                <a:cubicBezTo>
                  <a:pt x="11296941" y="1244321"/>
                  <a:pt x="11285713" y="1358071"/>
                  <a:pt x="11302313" y="1563555"/>
                </a:cubicBezTo>
                <a:cubicBezTo>
                  <a:pt x="11318913" y="1769039"/>
                  <a:pt x="11316042" y="1939751"/>
                  <a:pt x="11302313" y="2221241"/>
                </a:cubicBezTo>
                <a:cubicBezTo>
                  <a:pt x="11288584" y="2502731"/>
                  <a:pt x="11313442" y="2606408"/>
                  <a:pt x="11302313" y="2767244"/>
                </a:cubicBezTo>
                <a:cubicBezTo>
                  <a:pt x="11291184" y="2928080"/>
                  <a:pt x="11256112" y="3312641"/>
                  <a:pt x="11302313" y="3722750"/>
                </a:cubicBezTo>
                <a:cubicBezTo>
                  <a:pt x="11096319" y="3742239"/>
                  <a:pt x="10905135" y="3684011"/>
                  <a:pt x="10524448" y="3722750"/>
                </a:cubicBezTo>
                <a:cubicBezTo>
                  <a:pt x="10143761" y="3761489"/>
                  <a:pt x="10135005" y="3718398"/>
                  <a:pt x="9972629" y="3722750"/>
                </a:cubicBezTo>
                <a:cubicBezTo>
                  <a:pt x="9810253" y="3727102"/>
                  <a:pt x="9563983" y="3734923"/>
                  <a:pt x="9194764" y="3722750"/>
                </a:cubicBezTo>
                <a:cubicBezTo>
                  <a:pt x="8825546" y="3710577"/>
                  <a:pt x="9019633" y="3713766"/>
                  <a:pt x="8868991" y="3722750"/>
                </a:cubicBezTo>
                <a:cubicBezTo>
                  <a:pt x="8718349" y="3731734"/>
                  <a:pt x="8380703" y="3738861"/>
                  <a:pt x="8204150" y="3722750"/>
                </a:cubicBezTo>
                <a:cubicBezTo>
                  <a:pt x="8027597" y="3706639"/>
                  <a:pt x="7980528" y="3732164"/>
                  <a:pt x="7878377" y="3722750"/>
                </a:cubicBezTo>
                <a:cubicBezTo>
                  <a:pt x="7776226" y="3713336"/>
                  <a:pt x="7394985" y="3725363"/>
                  <a:pt x="7213535" y="3722750"/>
                </a:cubicBezTo>
                <a:cubicBezTo>
                  <a:pt x="7032085" y="3720137"/>
                  <a:pt x="6841307" y="3703217"/>
                  <a:pt x="6661716" y="3722750"/>
                </a:cubicBezTo>
                <a:cubicBezTo>
                  <a:pt x="6482125" y="3742283"/>
                  <a:pt x="6082092" y="3728133"/>
                  <a:pt x="5770828" y="3722750"/>
                </a:cubicBezTo>
                <a:cubicBezTo>
                  <a:pt x="5459564" y="3717367"/>
                  <a:pt x="5605787" y="3735234"/>
                  <a:pt x="5445055" y="3722750"/>
                </a:cubicBezTo>
                <a:cubicBezTo>
                  <a:pt x="5284323" y="3710266"/>
                  <a:pt x="5044619" y="3745065"/>
                  <a:pt x="4780214" y="3722750"/>
                </a:cubicBezTo>
                <a:cubicBezTo>
                  <a:pt x="4515809" y="3700435"/>
                  <a:pt x="4478090" y="3719624"/>
                  <a:pt x="4341418" y="3722750"/>
                </a:cubicBezTo>
                <a:cubicBezTo>
                  <a:pt x="4204746" y="3725876"/>
                  <a:pt x="4030139" y="3739350"/>
                  <a:pt x="3902622" y="3722750"/>
                </a:cubicBezTo>
                <a:cubicBezTo>
                  <a:pt x="3775105" y="3706150"/>
                  <a:pt x="3327569" y="3729477"/>
                  <a:pt x="3124757" y="3722750"/>
                </a:cubicBezTo>
                <a:cubicBezTo>
                  <a:pt x="2921946" y="3716023"/>
                  <a:pt x="2892347" y="3722040"/>
                  <a:pt x="2798985" y="3722750"/>
                </a:cubicBezTo>
                <a:cubicBezTo>
                  <a:pt x="2705623" y="3723460"/>
                  <a:pt x="2314012" y="3748339"/>
                  <a:pt x="1908096" y="3722750"/>
                </a:cubicBezTo>
                <a:cubicBezTo>
                  <a:pt x="1502180" y="3697161"/>
                  <a:pt x="1273474" y="3689641"/>
                  <a:pt x="1017208" y="3722750"/>
                </a:cubicBezTo>
                <a:cubicBezTo>
                  <a:pt x="760942" y="3755859"/>
                  <a:pt x="228164" y="3762550"/>
                  <a:pt x="0" y="3722750"/>
                </a:cubicBezTo>
                <a:cubicBezTo>
                  <a:pt x="-6881" y="3498234"/>
                  <a:pt x="2402" y="3401541"/>
                  <a:pt x="0" y="3139519"/>
                </a:cubicBezTo>
                <a:cubicBezTo>
                  <a:pt x="-2402" y="2877497"/>
                  <a:pt x="10039" y="2774553"/>
                  <a:pt x="0" y="2630743"/>
                </a:cubicBezTo>
                <a:cubicBezTo>
                  <a:pt x="-10039" y="2486933"/>
                  <a:pt x="4531" y="2136713"/>
                  <a:pt x="0" y="2010285"/>
                </a:cubicBezTo>
                <a:cubicBezTo>
                  <a:pt x="-4531" y="1883857"/>
                  <a:pt x="-12130" y="1602572"/>
                  <a:pt x="0" y="1427054"/>
                </a:cubicBezTo>
                <a:cubicBezTo>
                  <a:pt x="12130" y="1251536"/>
                  <a:pt x="24418" y="1102172"/>
                  <a:pt x="0" y="918278"/>
                </a:cubicBezTo>
                <a:cubicBezTo>
                  <a:pt x="-24418" y="734384"/>
                  <a:pt x="-14840" y="215964"/>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	      [In Transition Year] I really became fully engaged in class activities. I found that I started to change for the better. I went on loads of school trips, made loads of more friends in my year, got to know teachers better. Teachers who would not have really known me…I made a connection with some of them. </a:t>
            </a:r>
          </a:p>
          <a:p>
            <a:pPr>
              <a:lnSpc>
                <a:spcPct val="107000"/>
              </a:lnSpc>
              <a:spcAft>
                <a:spcPts val="800"/>
              </a:spcAft>
            </a:pPr>
            <a:r>
              <a:rPr lang="en-GB" sz="2400" kern="100" dirty="0">
                <a:effectLst/>
                <a:latin typeface="+mn-lt"/>
                <a:ea typeface="Aptos" panose="020B0004020202020204" pitchFamily="34" charset="0"/>
                <a:cs typeface="Arial" panose="020B0604020202020204" pitchFamily="34" charset="0"/>
              </a:rPr>
              <a:t>Teachers were always very positive. They were a shoulder to cry on. They helped me in so many different ways, like you know you'd have teachers you could go to if you're feeling quite upset, if things weren't going right in your life and they would be more than happy to listen to you and try to give you some encouraging words to help you.</a:t>
            </a:r>
          </a:p>
        </p:txBody>
      </p:sp>
      <p:pic>
        <p:nvPicPr>
          <p:cNvPr id="3" name="Picture 2">
            <a:extLst>
              <a:ext uri="{FF2B5EF4-FFF2-40B4-BE49-F238E27FC236}">
                <a16:creationId xmlns:a16="http://schemas.microsoft.com/office/drawing/2014/main" id="{55115BBF-FF4B-7AD1-0752-1BDA8087BA6C}"/>
              </a:ext>
            </a:extLst>
          </p:cNvPr>
          <p:cNvPicPr>
            <a:picLocks noChangeAspect="1"/>
          </p:cNvPicPr>
          <p:nvPr/>
        </p:nvPicPr>
        <p:blipFill>
          <a:blip r:embed="rId3"/>
          <a:srcRect/>
          <a:stretch/>
        </p:blipFill>
        <p:spPr>
          <a:xfrm>
            <a:off x="212946" y="840580"/>
            <a:ext cx="1404874" cy="1424781"/>
          </a:xfrm>
          <a:prstGeom prst="rect">
            <a:avLst/>
          </a:prstGeom>
        </p:spPr>
      </p:pic>
      <p:sp>
        <p:nvSpPr>
          <p:cNvPr id="5" name="TextBox 4">
            <a:extLst>
              <a:ext uri="{FF2B5EF4-FFF2-40B4-BE49-F238E27FC236}">
                <a16:creationId xmlns:a16="http://schemas.microsoft.com/office/drawing/2014/main" id="{A489FD6D-BC69-E0ED-61EC-4B63F025D4D4}"/>
              </a:ext>
            </a:extLst>
          </p:cNvPr>
          <p:cNvSpPr txBox="1"/>
          <p:nvPr/>
        </p:nvSpPr>
        <p:spPr>
          <a:xfrm>
            <a:off x="1563114" y="1326967"/>
            <a:ext cx="1315818" cy="523220"/>
          </a:xfrm>
          <a:custGeom>
            <a:avLst/>
            <a:gdLst>
              <a:gd name="connsiteX0" fmla="*/ 0 w 1315818"/>
              <a:gd name="connsiteY0" fmla="*/ 0 h 523220"/>
              <a:gd name="connsiteX1" fmla="*/ 451764 w 1315818"/>
              <a:gd name="connsiteY1" fmla="*/ 0 h 523220"/>
              <a:gd name="connsiteX2" fmla="*/ 864054 w 1315818"/>
              <a:gd name="connsiteY2" fmla="*/ 0 h 523220"/>
              <a:gd name="connsiteX3" fmla="*/ 1315818 w 1315818"/>
              <a:gd name="connsiteY3" fmla="*/ 0 h 523220"/>
              <a:gd name="connsiteX4" fmla="*/ 1315818 w 1315818"/>
              <a:gd name="connsiteY4" fmla="*/ 523220 h 523220"/>
              <a:gd name="connsiteX5" fmla="*/ 850896 w 1315818"/>
              <a:gd name="connsiteY5" fmla="*/ 523220 h 523220"/>
              <a:gd name="connsiteX6" fmla="*/ 451764 w 1315818"/>
              <a:gd name="connsiteY6" fmla="*/ 523220 h 523220"/>
              <a:gd name="connsiteX7" fmla="*/ 0 w 1315818"/>
              <a:gd name="connsiteY7" fmla="*/ 523220 h 523220"/>
              <a:gd name="connsiteX8" fmla="*/ 0 w 1315818"/>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5818" h="523220" fill="none" extrusionOk="0">
                <a:moveTo>
                  <a:pt x="0" y="0"/>
                </a:moveTo>
                <a:cubicBezTo>
                  <a:pt x="186326" y="-53396"/>
                  <a:pt x="275490" y="46386"/>
                  <a:pt x="451764" y="0"/>
                </a:cubicBezTo>
                <a:cubicBezTo>
                  <a:pt x="628038" y="-46386"/>
                  <a:pt x="745118" y="19420"/>
                  <a:pt x="864054" y="0"/>
                </a:cubicBezTo>
                <a:cubicBezTo>
                  <a:pt x="982990" y="-19420"/>
                  <a:pt x="1111713" y="15672"/>
                  <a:pt x="1315818" y="0"/>
                </a:cubicBezTo>
                <a:cubicBezTo>
                  <a:pt x="1349927" y="164428"/>
                  <a:pt x="1303433" y="288843"/>
                  <a:pt x="1315818" y="523220"/>
                </a:cubicBezTo>
                <a:cubicBezTo>
                  <a:pt x="1125585" y="570411"/>
                  <a:pt x="1079855" y="491758"/>
                  <a:pt x="850896" y="523220"/>
                </a:cubicBezTo>
                <a:cubicBezTo>
                  <a:pt x="621937" y="554682"/>
                  <a:pt x="542913" y="478880"/>
                  <a:pt x="451764" y="523220"/>
                </a:cubicBezTo>
                <a:cubicBezTo>
                  <a:pt x="360615" y="567560"/>
                  <a:pt x="148593" y="495767"/>
                  <a:pt x="0" y="523220"/>
                </a:cubicBezTo>
                <a:cubicBezTo>
                  <a:pt x="-508" y="272717"/>
                  <a:pt x="7592" y="245492"/>
                  <a:pt x="0" y="0"/>
                </a:cubicBezTo>
                <a:close/>
              </a:path>
              <a:path w="1315818" h="523220" stroke="0" extrusionOk="0">
                <a:moveTo>
                  <a:pt x="0" y="0"/>
                </a:moveTo>
                <a:cubicBezTo>
                  <a:pt x="130400" y="-34378"/>
                  <a:pt x="224564" y="14007"/>
                  <a:pt x="438606" y="0"/>
                </a:cubicBezTo>
                <a:cubicBezTo>
                  <a:pt x="652648" y="-14007"/>
                  <a:pt x="705225" y="16261"/>
                  <a:pt x="850896" y="0"/>
                </a:cubicBezTo>
                <a:cubicBezTo>
                  <a:pt x="996567" y="-16261"/>
                  <a:pt x="1200648" y="42719"/>
                  <a:pt x="1315818" y="0"/>
                </a:cubicBezTo>
                <a:cubicBezTo>
                  <a:pt x="1359957" y="215203"/>
                  <a:pt x="1274194" y="326025"/>
                  <a:pt x="1315818" y="523220"/>
                </a:cubicBezTo>
                <a:cubicBezTo>
                  <a:pt x="1092102" y="528275"/>
                  <a:pt x="950779" y="473717"/>
                  <a:pt x="850896" y="523220"/>
                </a:cubicBezTo>
                <a:cubicBezTo>
                  <a:pt x="751013" y="572723"/>
                  <a:pt x="627393" y="477796"/>
                  <a:pt x="412290" y="523220"/>
                </a:cubicBezTo>
                <a:cubicBezTo>
                  <a:pt x="197187" y="568644"/>
                  <a:pt x="111991" y="506323"/>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algn="ctr"/>
            <a:r>
              <a:rPr lang="en-GB" sz="2800" b="1" dirty="0">
                <a:solidFill>
                  <a:schemeClr val="bg1"/>
                </a:solidFill>
              </a:rPr>
              <a:t>Nasir</a:t>
            </a:r>
          </a:p>
        </p:txBody>
      </p:sp>
      <p:pic>
        <p:nvPicPr>
          <p:cNvPr id="10" name="Picture 9" descr="Icon&#10;&#10;Description automatically generated">
            <a:extLst>
              <a:ext uri="{FF2B5EF4-FFF2-40B4-BE49-F238E27FC236}">
                <a16:creationId xmlns:a16="http://schemas.microsoft.com/office/drawing/2014/main" id="{24C3408B-68C4-C756-6CDD-5653774D9C6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882492" y="808450"/>
            <a:ext cx="1007241" cy="1007241"/>
          </a:xfrm>
          <a:prstGeom prst="rect">
            <a:avLst/>
          </a:prstGeom>
          <a:ln>
            <a:noFill/>
          </a:ln>
        </p:spPr>
      </p:pic>
      <p:pic>
        <p:nvPicPr>
          <p:cNvPr id="2" name="Picture 1" descr="Icon&#10;&#10;Description automatically generated">
            <a:extLst>
              <a:ext uri="{FF2B5EF4-FFF2-40B4-BE49-F238E27FC236}">
                <a16:creationId xmlns:a16="http://schemas.microsoft.com/office/drawing/2014/main" id="{A1293F02-D272-8C28-513A-03FB34DFC21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798969" y="773954"/>
            <a:ext cx="1007241" cy="1007241"/>
          </a:xfrm>
          <a:prstGeom prst="rect">
            <a:avLst/>
          </a:prstGeom>
        </p:spPr>
      </p:pic>
    </p:spTree>
    <p:extLst>
      <p:ext uri="{BB962C8B-B14F-4D97-AF65-F5344CB8AC3E}">
        <p14:creationId xmlns:p14="http://schemas.microsoft.com/office/powerpoint/2010/main" val="81608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1F94C84-CA79-F78F-295D-665C6041F542}"/>
              </a:ext>
            </a:extLst>
          </p:cNvPr>
          <p:cNvGraphicFramePr>
            <a:graphicFrameLocks noGrp="1"/>
          </p:cNvGraphicFramePr>
          <p:nvPr>
            <p:extLst>
              <p:ext uri="{D42A27DB-BD31-4B8C-83A1-F6EECF244321}">
                <p14:modId xmlns:p14="http://schemas.microsoft.com/office/powerpoint/2010/main" val="932127231"/>
              </p:ext>
            </p:extLst>
          </p:nvPr>
        </p:nvGraphicFramePr>
        <p:xfrm>
          <a:off x="581025" y="952203"/>
          <a:ext cx="10972800" cy="3484880"/>
        </p:xfrm>
        <a:graphic>
          <a:graphicData uri="http://schemas.openxmlformats.org/drawingml/2006/table">
            <a:tbl>
              <a:tblPr firstRow="1" bandRow="1">
                <a:tableStyleId>{5940675A-B579-460E-94D1-54222C63F5DA}</a:tableStyleId>
              </a:tblPr>
              <a:tblGrid>
                <a:gridCol w="1975961">
                  <a:extLst>
                    <a:ext uri="{9D8B030D-6E8A-4147-A177-3AD203B41FA5}">
                      <a16:colId xmlns:a16="http://schemas.microsoft.com/office/drawing/2014/main" val="3063575067"/>
                    </a:ext>
                  </a:extLst>
                </a:gridCol>
                <a:gridCol w="8996839">
                  <a:extLst>
                    <a:ext uri="{9D8B030D-6E8A-4147-A177-3AD203B41FA5}">
                      <a16:colId xmlns:a16="http://schemas.microsoft.com/office/drawing/2014/main" val="2994477299"/>
                    </a:ext>
                  </a:extLst>
                </a:gridCol>
              </a:tblGrid>
              <a:tr h="370840">
                <a:tc>
                  <a:txBody>
                    <a:bodyPr/>
                    <a:lstStyle/>
                    <a:p>
                      <a:r>
                        <a:rPr lang="en-GB" dirty="0"/>
                        <a:t>Languages</a:t>
                      </a:r>
                    </a:p>
                  </a:txBody>
                  <a:tcPr>
                    <a:solidFill>
                      <a:schemeClr val="bg1"/>
                    </a:solidFill>
                  </a:tcPr>
                </a:tc>
                <a:tc>
                  <a:txBody>
                    <a:bodyPr/>
                    <a:lstStyle/>
                    <a:p>
                      <a:r>
                        <a:rPr lang="en-GB" sz="1800" b="1" i="0" kern="1200" dirty="0">
                          <a:solidFill>
                            <a:schemeClr val="tx1"/>
                          </a:solidFill>
                          <a:effectLst/>
                          <a:latin typeface="+mn-lt"/>
                          <a:ea typeface="+mn-ea"/>
                          <a:cs typeface="+mn-cs"/>
                        </a:rPr>
                        <a:t>Irish</a:t>
                      </a:r>
                      <a:r>
                        <a:rPr lang="en-GB" sz="1800" b="0" i="0" kern="1200" dirty="0">
                          <a:solidFill>
                            <a:schemeClr val="tx1"/>
                          </a:solidFill>
                          <a:effectLst/>
                          <a:latin typeface="+mn-lt"/>
                          <a:ea typeface="+mn-ea"/>
                          <a:cs typeface="+mn-cs"/>
                        </a:rPr>
                        <a:t>, </a:t>
                      </a:r>
                      <a:r>
                        <a:rPr lang="en-GB" sz="1800" b="1" i="0" kern="1200" dirty="0">
                          <a:solidFill>
                            <a:schemeClr val="tx1"/>
                          </a:solidFill>
                          <a:effectLst/>
                          <a:latin typeface="+mn-lt"/>
                          <a:ea typeface="+mn-ea"/>
                          <a:cs typeface="+mn-cs"/>
                        </a:rPr>
                        <a:t>English</a:t>
                      </a:r>
                      <a:r>
                        <a:rPr lang="en-GB" sz="1800" b="0" i="0" kern="1200" dirty="0">
                          <a:solidFill>
                            <a:schemeClr val="tx1"/>
                          </a:solidFill>
                          <a:effectLst/>
                          <a:latin typeface="+mn-lt"/>
                          <a:ea typeface="+mn-ea"/>
                          <a:cs typeface="+mn-cs"/>
                        </a:rPr>
                        <a:t>, French, German, Italian, Latin, Greek, Spanish, Arabic, Japanese, Russian, Classical Studies, Hebrew Studies, Lithuanian, Mandarin Chinese, Polish, Portuguese</a:t>
                      </a:r>
                    </a:p>
                    <a:p>
                      <a:r>
                        <a:rPr lang="en-GB" sz="1800" b="0" i="1" kern="1200" dirty="0">
                          <a:solidFill>
                            <a:schemeClr val="tx1"/>
                          </a:solidFill>
                          <a:effectLst/>
                          <a:latin typeface="+mn-lt"/>
                          <a:ea typeface="+mn-ea"/>
                          <a:cs typeface="+mn-cs"/>
                        </a:rPr>
                        <a:t>In addition, Leaving Certificate examinations in any of the recognised languages of the European Union and Ukrainian are possible, if you meet certain criteria.</a:t>
                      </a:r>
                      <a:endParaRPr lang="en-GB" i="1" dirty="0"/>
                    </a:p>
                  </a:txBody>
                  <a:tcPr>
                    <a:solidFill>
                      <a:schemeClr val="bg1"/>
                    </a:solidFill>
                  </a:tcPr>
                </a:tc>
                <a:extLst>
                  <a:ext uri="{0D108BD9-81ED-4DB2-BD59-A6C34878D82A}">
                    <a16:rowId xmlns:a16="http://schemas.microsoft.com/office/drawing/2014/main" val="2957786093"/>
                  </a:ext>
                </a:extLst>
              </a:tr>
              <a:tr h="370840">
                <a:tc>
                  <a:txBody>
                    <a:bodyPr/>
                    <a:lstStyle/>
                    <a:p>
                      <a:r>
                        <a:rPr lang="en-GB" dirty="0"/>
                        <a:t>Sciences</a:t>
                      </a:r>
                    </a:p>
                  </a:txBody>
                  <a:tcPr>
                    <a:solidFill>
                      <a:schemeClr val="bg1"/>
                    </a:solidFill>
                  </a:tcPr>
                </a:tc>
                <a:tc>
                  <a:txBody>
                    <a:bodyPr/>
                    <a:lstStyle/>
                    <a:p>
                      <a:r>
                        <a:rPr lang="en-GB" sz="1800" b="0" i="0" kern="1200" dirty="0">
                          <a:solidFill>
                            <a:schemeClr val="tx1"/>
                          </a:solidFill>
                          <a:effectLst/>
                          <a:latin typeface="+mn-lt"/>
                          <a:ea typeface="+mn-ea"/>
                          <a:cs typeface="+mn-cs"/>
                        </a:rPr>
                        <a:t>Applied Mathematics, Biology, Chemistry, </a:t>
                      </a:r>
                      <a:r>
                        <a:rPr lang="en-GB" sz="1800" b="1" i="0" kern="1200" dirty="0">
                          <a:solidFill>
                            <a:schemeClr val="tx1"/>
                          </a:solidFill>
                          <a:effectLst/>
                          <a:latin typeface="+mn-lt"/>
                          <a:ea typeface="+mn-ea"/>
                          <a:cs typeface="+mn-cs"/>
                        </a:rPr>
                        <a:t>Mathematics</a:t>
                      </a:r>
                      <a:r>
                        <a:rPr lang="en-GB" sz="1800" b="0" i="0" kern="1200" dirty="0">
                          <a:solidFill>
                            <a:schemeClr val="tx1"/>
                          </a:solidFill>
                          <a:effectLst/>
                          <a:latin typeface="+mn-lt"/>
                          <a:ea typeface="+mn-ea"/>
                          <a:cs typeface="+mn-cs"/>
                        </a:rPr>
                        <a:t>, Physics</a:t>
                      </a:r>
                      <a:endParaRPr lang="en-GB" dirty="0"/>
                    </a:p>
                  </a:txBody>
                  <a:tcPr>
                    <a:solidFill>
                      <a:schemeClr val="bg1"/>
                    </a:solidFill>
                  </a:tcPr>
                </a:tc>
                <a:extLst>
                  <a:ext uri="{0D108BD9-81ED-4DB2-BD59-A6C34878D82A}">
                    <a16:rowId xmlns:a16="http://schemas.microsoft.com/office/drawing/2014/main" val="1116139909"/>
                  </a:ext>
                </a:extLst>
              </a:tr>
              <a:tr h="370840">
                <a:tc>
                  <a:txBody>
                    <a:bodyPr/>
                    <a:lstStyle/>
                    <a:p>
                      <a:r>
                        <a:rPr lang="en-GB" dirty="0"/>
                        <a:t>Business studies</a:t>
                      </a:r>
                    </a:p>
                  </a:txBody>
                  <a:tcPr>
                    <a:solidFill>
                      <a:schemeClr val="bg1"/>
                    </a:solidFill>
                  </a:tcPr>
                </a:tc>
                <a:tc>
                  <a:txBody>
                    <a:bodyPr/>
                    <a:lstStyle/>
                    <a:p>
                      <a:r>
                        <a:rPr lang="en-GB" sz="1800" b="0" i="0" kern="1200" dirty="0">
                          <a:solidFill>
                            <a:schemeClr val="tx1"/>
                          </a:solidFill>
                          <a:effectLst/>
                          <a:latin typeface="+mn-lt"/>
                          <a:ea typeface="+mn-ea"/>
                          <a:cs typeface="+mn-cs"/>
                        </a:rPr>
                        <a:t>Accounting, Business, Economics</a:t>
                      </a:r>
                      <a:endParaRPr lang="en-GB" dirty="0"/>
                    </a:p>
                  </a:txBody>
                  <a:tcPr>
                    <a:solidFill>
                      <a:schemeClr val="bg1"/>
                    </a:solidFill>
                  </a:tcPr>
                </a:tc>
                <a:extLst>
                  <a:ext uri="{0D108BD9-81ED-4DB2-BD59-A6C34878D82A}">
                    <a16:rowId xmlns:a16="http://schemas.microsoft.com/office/drawing/2014/main" val="998453624"/>
                  </a:ext>
                </a:extLst>
              </a:tr>
              <a:tr h="370840">
                <a:tc>
                  <a:txBody>
                    <a:bodyPr/>
                    <a:lstStyle/>
                    <a:p>
                      <a:r>
                        <a:rPr lang="en-GB" dirty="0"/>
                        <a:t>Applied sciences</a:t>
                      </a:r>
                    </a:p>
                  </a:txBody>
                  <a:tcPr>
                    <a:solidFill>
                      <a:schemeClr val="bg1"/>
                    </a:solidFill>
                  </a:tcPr>
                </a:tc>
                <a:tc>
                  <a:txBody>
                    <a:bodyPr/>
                    <a:lstStyle/>
                    <a:p>
                      <a:r>
                        <a:rPr lang="en-GB" sz="1800" b="0" i="0" kern="1200" dirty="0">
                          <a:solidFill>
                            <a:schemeClr val="tx1"/>
                          </a:solidFill>
                          <a:effectLst/>
                          <a:latin typeface="+mn-lt"/>
                          <a:ea typeface="+mn-ea"/>
                          <a:cs typeface="+mn-cs"/>
                        </a:rPr>
                        <a:t>Agricultural Science, Construction Studies, Engineering, Home Economics, Design and Communication Graphics, Technology, Computer Science, Physical Education</a:t>
                      </a:r>
                      <a:endParaRPr lang="en-GB" dirty="0"/>
                    </a:p>
                  </a:txBody>
                  <a:tcPr>
                    <a:solidFill>
                      <a:schemeClr val="bg1"/>
                    </a:solidFill>
                  </a:tcPr>
                </a:tc>
                <a:extLst>
                  <a:ext uri="{0D108BD9-81ED-4DB2-BD59-A6C34878D82A}">
                    <a16:rowId xmlns:a16="http://schemas.microsoft.com/office/drawing/2014/main" val="1125287299"/>
                  </a:ext>
                </a:extLst>
              </a:tr>
              <a:tr h="370840">
                <a:tc>
                  <a:txBody>
                    <a:bodyPr/>
                    <a:lstStyle/>
                    <a:p>
                      <a:r>
                        <a:rPr lang="en-GB" dirty="0"/>
                        <a:t>Social sciences</a:t>
                      </a:r>
                    </a:p>
                  </a:txBody>
                  <a:tcPr>
                    <a:solidFill>
                      <a:schemeClr val="bg1"/>
                    </a:solidFill>
                  </a:tcPr>
                </a:tc>
                <a:tc>
                  <a:txBody>
                    <a:bodyPr/>
                    <a:lstStyle/>
                    <a:p>
                      <a:r>
                        <a:rPr lang="en-GB" sz="1800" b="0" i="0" kern="1200" dirty="0">
                          <a:solidFill>
                            <a:schemeClr val="tx1"/>
                          </a:solidFill>
                          <a:effectLst/>
                          <a:latin typeface="+mn-lt"/>
                          <a:ea typeface="+mn-ea"/>
                          <a:cs typeface="+mn-cs"/>
                        </a:rPr>
                        <a:t>Art, Geography, History, Home Economics, Music, Politics and Society, Religious Education</a:t>
                      </a:r>
                      <a:endParaRPr lang="en-GB" dirty="0"/>
                    </a:p>
                  </a:txBody>
                  <a:tcPr>
                    <a:solidFill>
                      <a:schemeClr val="bg1"/>
                    </a:solidFill>
                  </a:tcPr>
                </a:tc>
                <a:extLst>
                  <a:ext uri="{0D108BD9-81ED-4DB2-BD59-A6C34878D82A}">
                    <a16:rowId xmlns:a16="http://schemas.microsoft.com/office/drawing/2014/main" val="2415810350"/>
                  </a:ext>
                </a:extLst>
              </a:tr>
            </a:tbl>
          </a:graphicData>
        </a:graphic>
      </p:graphicFrame>
      <p:sp>
        <p:nvSpPr>
          <p:cNvPr id="5" name="TextBox 4">
            <a:extLst>
              <a:ext uri="{FF2B5EF4-FFF2-40B4-BE49-F238E27FC236}">
                <a16:creationId xmlns:a16="http://schemas.microsoft.com/office/drawing/2014/main" id="{681706E9-4B89-D5D6-2972-6E5A3F638FA0}"/>
              </a:ext>
            </a:extLst>
          </p:cNvPr>
          <p:cNvSpPr txBox="1"/>
          <p:nvPr/>
        </p:nvSpPr>
        <p:spPr>
          <a:xfrm>
            <a:off x="466725" y="435530"/>
            <a:ext cx="6096000" cy="461665"/>
          </a:xfrm>
          <a:prstGeom prst="rect">
            <a:avLst/>
          </a:prstGeom>
          <a:noFill/>
        </p:spPr>
        <p:txBody>
          <a:bodyPr wrap="square">
            <a:spAutoFit/>
          </a:bodyPr>
          <a:lstStyle/>
          <a:p>
            <a:r>
              <a:rPr lang="en-GB" sz="2400" b="0" i="0" dirty="0">
                <a:solidFill>
                  <a:srgbClr val="222222"/>
                </a:solidFill>
                <a:effectLst/>
                <a:highlight>
                  <a:srgbClr val="FFFFFF"/>
                </a:highlight>
                <a:latin typeface="+mn-lt"/>
              </a:rPr>
              <a:t>Leaving Certificate (Established)</a:t>
            </a:r>
            <a:endParaRPr lang="en-GB" sz="2400" dirty="0">
              <a:latin typeface="+mn-lt"/>
            </a:endParaRPr>
          </a:p>
        </p:txBody>
      </p:sp>
      <p:pic>
        <p:nvPicPr>
          <p:cNvPr id="6" name="Picture 5">
            <a:extLst>
              <a:ext uri="{FF2B5EF4-FFF2-40B4-BE49-F238E27FC236}">
                <a16:creationId xmlns:a16="http://schemas.microsoft.com/office/drawing/2014/main" id="{A95EBA8C-7B19-A180-3F87-4ADF842BB89B}"/>
              </a:ext>
            </a:extLst>
          </p:cNvPr>
          <p:cNvPicPr>
            <a:picLocks noChangeAspect="1"/>
          </p:cNvPicPr>
          <p:nvPr/>
        </p:nvPicPr>
        <p:blipFill>
          <a:blip r:embed="rId3"/>
          <a:srcRect/>
          <a:stretch/>
        </p:blipFill>
        <p:spPr>
          <a:xfrm>
            <a:off x="638176" y="4642612"/>
            <a:ext cx="1930038" cy="1957387"/>
          </a:xfrm>
          <a:custGeom>
            <a:avLst/>
            <a:gdLst>
              <a:gd name="connsiteX0" fmla="*/ 0 w 1930038"/>
              <a:gd name="connsiteY0" fmla="*/ 0 h 1957387"/>
              <a:gd name="connsiteX1" fmla="*/ 424608 w 1930038"/>
              <a:gd name="connsiteY1" fmla="*/ 0 h 1957387"/>
              <a:gd name="connsiteX2" fmla="*/ 945719 w 1930038"/>
              <a:gd name="connsiteY2" fmla="*/ 0 h 1957387"/>
              <a:gd name="connsiteX3" fmla="*/ 1408928 w 1930038"/>
              <a:gd name="connsiteY3" fmla="*/ 0 h 1957387"/>
              <a:gd name="connsiteX4" fmla="*/ 1930038 w 1930038"/>
              <a:gd name="connsiteY4" fmla="*/ 0 h 1957387"/>
              <a:gd name="connsiteX5" fmla="*/ 1930038 w 1930038"/>
              <a:gd name="connsiteY5" fmla="*/ 528494 h 1957387"/>
              <a:gd name="connsiteX6" fmla="*/ 1930038 w 1930038"/>
              <a:gd name="connsiteY6" fmla="*/ 959120 h 1957387"/>
              <a:gd name="connsiteX7" fmla="*/ 1930038 w 1930038"/>
              <a:gd name="connsiteY7" fmla="*/ 1468040 h 1957387"/>
              <a:gd name="connsiteX8" fmla="*/ 1930038 w 1930038"/>
              <a:gd name="connsiteY8" fmla="*/ 1957387 h 1957387"/>
              <a:gd name="connsiteX9" fmla="*/ 1447529 w 1930038"/>
              <a:gd name="connsiteY9" fmla="*/ 1957387 h 1957387"/>
              <a:gd name="connsiteX10" fmla="*/ 965019 w 1930038"/>
              <a:gd name="connsiteY10" fmla="*/ 1957387 h 1957387"/>
              <a:gd name="connsiteX11" fmla="*/ 482510 w 1930038"/>
              <a:gd name="connsiteY11" fmla="*/ 1957387 h 1957387"/>
              <a:gd name="connsiteX12" fmla="*/ 0 w 1930038"/>
              <a:gd name="connsiteY12" fmla="*/ 1957387 h 1957387"/>
              <a:gd name="connsiteX13" fmla="*/ 0 w 1930038"/>
              <a:gd name="connsiteY13" fmla="*/ 1448466 h 1957387"/>
              <a:gd name="connsiteX14" fmla="*/ 0 w 1930038"/>
              <a:gd name="connsiteY14" fmla="*/ 919972 h 1957387"/>
              <a:gd name="connsiteX15" fmla="*/ 0 w 1930038"/>
              <a:gd name="connsiteY15" fmla="*/ 469773 h 1957387"/>
              <a:gd name="connsiteX16" fmla="*/ 0 w 1930038"/>
              <a:gd name="connsiteY16" fmla="*/ 0 h 195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0038" h="1957387" fill="none" extrusionOk="0">
                <a:moveTo>
                  <a:pt x="0" y="0"/>
                </a:moveTo>
                <a:cubicBezTo>
                  <a:pt x="172600" y="-10014"/>
                  <a:pt x="274957" y="36344"/>
                  <a:pt x="424608" y="0"/>
                </a:cubicBezTo>
                <a:cubicBezTo>
                  <a:pt x="574259" y="-36344"/>
                  <a:pt x="784656" y="58074"/>
                  <a:pt x="945719" y="0"/>
                </a:cubicBezTo>
                <a:cubicBezTo>
                  <a:pt x="1106782" y="-58074"/>
                  <a:pt x="1190340" y="2154"/>
                  <a:pt x="1408928" y="0"/>
                </a:cubicBezTo>
                <a:cubicBezTo>
                  <a:pt x="1627516" y="-2154"/>
                  <a:pt x="1746603" y="15295"/>
                  <a:pt x="1930038" y="0"/>
                </a:cubicBezTo>
                <a:cubicBezTo>
                  <a:pt x="1959428" y="157624"/>
                  <a:pt x="1883733" y="408855"/>
                  <a:pt x="1930038" y="528494"/>
                </a:cubicBezTo>
                <a:cubicBezTo>
                  <a:pt x="1976343" y="648133"/>
                  <a:pt x="1892023" y="782375"/>
                  <a:pt x="1930038" y="959120"/>
                </a:cubicBezTo>
                <a:cubicBezTo>
                  <a:pt x="1968053" y="1135865"/>
                  <a:pt x="1924646" y="1241540"/>
                  <a:pt x="1930038" y="1468040"/>
                </a:cubicBezTo>
                <a:cubicBezTo>
                  <a:pt x="1935430" y="1694540"/>
                  <a:pt x="1889085" y="1734099"/>
                  <a:pt x="1930038" y="1957387"/>
                </a:cubicBezTo>
                <a:cubicBezTo>
                  <a:pt x="1733060" y="1958894"/>
                  <a:pt x="1620962" y="1900105"/>
                  <a:pt x="1447529" y="1957387"/>
                </a:cubicBezTo>
                <a:cubicBezTo>
                  <a:pt x="1274096" y="2014669"/>
                  <a:pt x="1138813" y="1945737"/>
                  <a:pt x="965019" y="1957387"/>
                </a:cubicBezTo>
                <a:cubicBezTo>
                  <a:pt x="791225" y="1969037"/>
                  <a:pt x="645897" y="1951303"/>
                  <a:pt x="482510" y="1957387"/>
                </a:cubicBezTo>
                <a:cubicBezTo>
                  <a:pt x="319123" y="1963471"/>
                  <a:pt x="132542" y="1952877"/>
                  <a:pt x="0" y="1957387"/>
                </a:cubicBezTo>
                <a:cubicBezTo>
                  <a:pt x="-39901" y="1764570"/>
                  <a:pt x="34652" y="1630582"/>
                  <a:pt x="0" y="1448466"/>
                </a:cubicBezTo>
                <a:cubicBezTo>
                  <a:pt x="-34652" y="1266350"/>
                  <a:pt x="36652" y="1152646"/>
                  <a:pt x="0" y="919972"/>
                </a:cubicBezTo>
                <a:cubicBezTo>
                  <a:pt x="-36652" y="687298"/>
                  <a:pt x="28276" y="589566"/>
                  <a:pt x="0" y="469773"/>
                </a:cubicBezTo>
                <a:cubicBezTo>
                  <a:pt x="-28276" y="349980"/>
                  <a:pt x="5593" y="95930"/>
                  <a:pt x="0" y="0"/>
                </a:cubicBezTo>
                <a:close/>
              </a:path>
              <a:path w="1930038" h="1957387" stroke="0" extrusionOk="0">
                <a:moveTo>
                  <a:pt x="0" y="0"/>
                </a:moveTo>
                <a:cubicBezTo>
                  <a:pt x="191096" y="-7326"/>
                  <a:pt x="230411" y="24924"/>
                  <a:pt x="443909" y="0"/>
                </a:cubicBezTo>
                <a:cubicBezTo>
                  <a:pt x="657407" y="-24924"/>
                  <a:pt x="730191" y="14452"/>
                  <a:pt x="868517" y="0"/>
                </a:cubicBezTo>
                <a:cubicBezTo>
                  <a:pt x="1006843" y="-14452"/>
                  <a:pt x="1179418" y="12889"/>
                  <a:pt x="1389627" y="0"/>
                </a:cubicBezTo>
                <a:cubicBezTo>
                  <a:pt x="1599836" y="-12889"/>
                  <a:pt x="1727147" y="46937"/>
                  <a:pt x="1930038" y="0"/>
                </a:cubicBezTo>
                <a:cubicBezTo>
                  <a:pt x="1961666" y="238386"/>
                  <a:pt x="1883088" y="255482"/>
                  <a:pt x="1930038" y="489347"/>
                </a:cubicBezTo>
                <a:cubicBezTo>
                  <a:pt x="1976988" y="723212"/>
                  <a:pt x="1879384" y="718134"/>
                  <a:pt x="1930038" y="919972"/>
                </a:cubicBezTo>
                <a:cubicBezTo>
                  <a:pt x="1980692" y="1121810"/>
                  <a:pt x="1924336" y="1194564"/>
                  <a:pt x="1930038" y="1428893"/>
                </a:cubicBezTo>
                <a:cubicBezTo>
                  <a:pt x="1935740" y="1663222"/>
                  <a:pt x="1899379" y="1791056"/>
                  <a:pt x="1930038" y="1957387"/>
                </a:cubicBezTo>
                <a:cubicBezTo>
                  <a:pt x="1834914" y="2011018"/>
                  <a:pt x="1611829" y="1942873"/>
                  <a:pt x="1466829" y="1957387"/>
                </a:cubicBezTo>
                <a:cubicBezTo>
                  <a:pt x="1321829" y="1971901"/>
                  <a:pt x="1092097" y="1928708"/>
                  <a:pt x="984319" y="1957387"/>
                </a:cubicBezTo>
                <a:cubicBezTo>
                  <a:pt x="876541" y="1986066"/>
                  <a:pt x="610540" y="1933197"/>
                  <a:pt x="501810" y="1957387"/>
                </a:cubicBezTo>
                <a:cubicBezTo>
                  <a:pt x="393080" y="1981577"/>
                  <a:pt x="249254" y="1921807"/>
                  <a:pt x="0" y="1957387"/>
                </a:cubicBezTo>
                <a:cubicBezTo>
                  <a:pt x="-4272" y="1769265"/>
                  <a:pt x="2308" y="1624468"/>
                  <a:pt x="0" y="1507188"/>
                </a:cubicBezTo>
                <a:cubicBezTo>
                  <a:pt x="-2308" y="1389908"/>
                  <a:pt x="44098" y="1164425"/>
                  <a:pt x="0" y="1037415"/>
                </a:cubicBezTo>
                <a:cubicBezTo>
                  <a:pt x="-44098" y="910405"/>
                  <a:pt x="5026" y="704535"/>
                  <a:pt x="0" y="548068"/>
                </a:cubicBezTo>
                <a:cubicBezTo>
                  <a:pt x="-5026" y="391601"/>
                  <a:pt x="61442" y="198778"/>
                  <a:pt x="0" y="0"/>
                </a:cubicBezTo>
                <a:close/>
              </a:path>
            </a:pathLst>
          </a:custGeom>
          <a:ln>
            <a:solidFill>
              <a:srgbClr val="01334E"/>
            </a:solidFill>
            <a:extLst>
              <a:ext uri="{C807C97D-BFC1-408E-A445-0C87EB9F89A2}">
                <ask:lineSketchStyleProps xmlns:ask="http://schemas.microsoft.com/office/drawing/2018/sketchyshapes" sd="3820583649">
                  <a:prstGeom prst="rect">
                    <a:avLst/>
                  </a:prstGeom>
                  <ask:type>
                    <ask:lineSketchScribble/>
                  </ask:type>
                </ask:lineSketchStyleProps>
              </a:ext>
            </a:extLst>
          </a:ln>
        </p:spPr>
      </p:pic>
      <p:sp>
        <p:nvSpPr>
          <p:cNvPr id="3" name="TextBox 2">
            <a:extLst>
              <a:ext uri="{FF2B5EF4-FFF2-40B4-BE49-F238E27FC236}">
                <a16:creationId xmlns:a16="http://schemas.microsoft.com/office/drawing/2014/main" id="{34E24B90-2D96-8AB2-E8F9-27D1C480E05A}"/>
              </a:ext>
            </a:extLst>
          </p:cNvPr>
          <p:cNvSpPr txBox="1"/>
          <p:nvPr/>
        </p:nvSpPr>
        <p:spPr>
          <a:xfrm>
            <a:off x="2560319" y="4642612"/>
            <a:ext cx="8993505" cy="1938992"/>
          </a:xfrm>
          <a:custGeom>
            <a:avLst/>
            <a:gdLst>
              <a:gd name="connsiteX0" fmla="*/ 0 w 8993505"/>
              <a:gd name="connsiteY0" fmla="*/ 0 h 1938992"/>
              <a:gd name="connsiteX1" fmla="*/ 509632 w 8993505"/>
              <a:gd name="connsiteY1" fmla="*/ 0 h 1938992"/>
              <a:gd name="connsiteX2" fmla="*/ 1109199 w 8993505"/>
              <a:gd name="connsiteY2" fmla="*/ 0 h 1938992"/>
              <a:gd name="connsiteX3" fmla="*/ 1708766 w 8993505"/>
              <a:gd name="connsiteY3" fmla="*/ 0 h 1938992"/>
              <a:gd name="connsiteX4" fmla="*/ 2488203 w 8993505"/>
              <a:gd name="connsiteY4" fmla="*/ 0 h 1938992"/>
              <a:gd name="connsiteX5" fmla="*/ 3087770 w 8993505"/>
              <a:gd name="connsiteY5" fmla="*/ 0 h 1938992"/>
              <a:gd name="connsiteX6" fmla="*/ 3687337 w 8993505"/>
              <a:gd name="connsiteY6" fmla="*/ 0 h 1938992"/>
              <a:gd name="connsiteX7" fmla="*/ 4286904 w 8993505"/>
              <a:gd name="connsiteY7" fmla="*/ 0 h 1938992"/>
              <a:gd name="connsiteX8" fmla="*/ 4886471 w 8993505"/>
              <a:gd name="connsiteY8" fmla="*/ 0 h 1938992"/>
              <a:gd name="connsiteX9" fmla="*/ 5665908 w 8993505"/>
              <a:gd name="connsiteY9" fmla="*/ 0 h 1938992"/>
              <a:gd name="connsiteX10" fmla="*/ 6355410 w 8993505"/>
              <a:gd name="connsiteY10" fmla="*/ 0 h 1938992"/>
              <a:gd name="connsiteX11" fmla="*/ 6685172 w 8993505"/>
              <a:gd name="connsiteY11" fmla="*/ 0 h 1938992"/>
              <a:gd name="connsiteX12" fmla="*/ 7374674 w 8993505"/>
              <a:gd name="connsiteY12" fmla="*/ 0 h 1938992"/>
              <a:gd name="connsiteX13" fmla="*/ 8064176 w 8993505"/>
              <a:gd name="connsiteY13" fmla="*/ 0 h 1938992"/>
              <a:gd name="connsiteX14" fmla="*/ 8993505 w 8993505"/>
              <a:gd name="connsiteY14" fmla="*/ 0 h 1938992"/>
              <a:gd name="connsiteX15" fmla="*/ 8993505 w 8993505"/>
              <a:gd name="connsiteY15" fmla="*/ 426578 h 1938992"/>
              <a:gd name="connsiteX16" fmla="*/ 8993505 w 8993505"/>
              <a:gd name="connsiteY16" fmla="*/ 891936 h 1938992"/>
              <a:gd name="connsiteX17" fmla="*/ 8993505 w 8993505"/>
              <a:gd name="connsiteY17" fmla="*/ 1396074 h 1938992"/>
              <a:gd name="connsiteX18" fmla="*/ 8993505 w 8993505"/>
              <a:gd name="connsiteY18" fmla="*/ 1938992 h 1938992"/>
              <a:gd name="connsiteX19" fmla="*/ 8663743 w 8993505"/>
              <a:gd name="connsiteY19" fmla="*/ 1938992 h 1938992"/>
              <a:gd name="connsiteX20" fmla="*/ 7884306 w 8993505"/>
              <a:gd name="connsiteY20" fmla="*/ 1938992 h 1938992"/>
              <a:gd name="connsiteX21" fmla="*/ 7194804 w 8993505"/>
              <a:gd name="connsiteY21" fmla="*/ 1938992 h 1938992"/>
              <a:gd name="connsiteX22" fmla="*/ 6505302 w 8993505"/>
              <a:gd name="connsiteY22" fmla="*/ 1938992 h 1938992"/>
              <a:gd name="connsiteX23" fmla="*/ 5815800 w 8993505"/>
              <a:gd name="connsiteY23" fmla="*/ 1938992 h 1938992"/>
              <a:gd name="connsiteX24" fmla="*/ 5036363 w 8993505"/>
              <a:gd name="connsiteY24" fmla="*/ 1938992 h 1938992"/>
              <a:gd name="connsiteX25" fmla="*/ 4616666 w 8993505"/>
              <a:gd name="connsiteY25" fmla="*/ 1938992 h 1938992"/>
              <a:gd name="connsiteX26" fmla="*/ 4017099 w 8993505"/>
              <a:gd name="connsiteY26" fmla="*/ 1938992 h 1938992"/>
              <a:gd name="connsiteX27" fmla="*/ 3327597 w 8993505"/>
              <a:gd name="connsiteY27" fmla="*/ 1938992 h 1938992"/>
              <a:gd name="connsiteX28" fmla="*/ 2907900 w 8993505"/>
              <a:gd name="connsiteY28" fmla="*/ 1938992 h 1938992"/>
              <a:gd name="connsiteX29" fmla="*/ 2308333 w 8993505"/>
              <a:gd name="connsiteY29" fmla="*/ 1938992 h 1938992"/>
              <a:gd name="connsiteX30" fmla="*/ 1618831 w 8993505"/>
              <a:gd name="connsiteY30" fmla="*/ 1938992 h 1938992"/>
              <a:gd name="connsiteX31" fmla="*/ 839394 w 8993505"/>
              <a:gd name="connsiteY31" fmla="*/ 1938992 h 1938992"/>
              <a:gd name="connsiteX32" fmla="*/ 509632 w 8993505"/>
              <a:gd name="connsiteY32" fmla="*/ 1938992 h 1938992"/>
              <a:gd name="connsiteX33" fmla="*/ 0 w 8993505"/>
              <a:gd name="connsiteY33" fmla="*/ 1938992 h 1938992"/>
              <a:gd name="connsiteX34" fmla="*/ 0 w 8993505"/>
              <a:gd name="connsiteY34" fmla="*/ 1512414 h 1938992"/>
              <a:gd name="connsiteX35" fmla="*/ 0 w 8993505"/>
              <a:gd name="connsiteY35" fmla="*/ 988886 h 1938992"/>
              <a:gd name="connsiteX36" fmla="*/ 0 w 8993505"/>
              <a:gd name="connsiteY36" fmla="*/ 562308 h 1938992"/>
              <a:gd name="connsiteX37" fmla="*/ 0 w 8993505"/>
              <a:gd name="connsiteY37"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993505" h="1938992" fill="none" extrusionOk="0">
                <a:moveTo>
                  <a:pt x="0" y="0"/>
                </a:moveTo>
                <a:cubicBezTo>
                  <a:pt x="146977" y="-40374"/>
                  <a:pt x="323029" y="25664"/>
                  <a:pt x="509632" y="0"/>
                </a:cubicBezTo>
                <a:cubicBezTo>
                  <a:pt x="696235" y="-25664"/>
                  <a:pt x="865192" y="18975"/>
                  <a:pt x="1109199" y="0"/>
                </a:cubicBezTo>
                <a:cubicBezTo>
                  <a:pt x="1353206" y="-18975"/>
                  <a:pt x="1572155" y="40335"/>
                  <a:pt x="1708766" y="0"/>
                </a:cubicBezTo>
                <a:cubicBezTo>
                  <a:pt x="1845377" y="-40335"/>
                  <a:pt x="2300188" y="59008"/>
                  <a:pt x="2488203" y="0"/>
                </a:cubicBezTo>
                <a:cubicBezTo>
                  <a:pt x="2676218" y="-59008"/>
                  <a:pt x="2868227" y="68491"/>
                  <a:pt x="3087770" y="0"/>
                </a:cubicBezTo>
                <a:cubicBezTo>
                  <a:pt x="3307313" y="-68491"/>
                  <a:pt x="3532621" y="8954"/>
                  <a:pt x="3687337" y="0"/>
                </a:cubicBezTo>
                <a:cubicBezTo>
                  <a:pt x="3842053" y="-8954"/>
                  <a:pt x="4133478" y="37223"/>
                  <a:pt x="4286904" y="0"/>
                </a:cubicBezTo>
                <a:cubicBezTo>
                  <a:pt x="4440330" y="-37223"/>
                  <a:pt x="4604819" y="61861"/>
                  <a:pt x="4886471" y="0"/>
                </a:cubicBezTo>
                <a:cubicBezTo>
                  <a:pt x="5168123" y="-61861"/>
                  <a:pt x="5474082" y="35787"/>
                  <a:pt x="5665908" y="0"/>
                </a:cubicBezTo>
                <a:cubicBezTo>
                  <a:pt x="5857734" y="-35787"/>
                  <a:pt x="6104965" y="75906"/>
                  <a:pt x="6355410" y="0"/>
                </a:cubicBezTo>
                <a:cubicBezTo>
                  <a:pt x="6605855" y="-75906"/>
                  <a:pt x="6529478" y="19830"/>
                  <a:pt x="6685172" y="0"/>
                </a:cubicBezTo>
                <a:cubicBezTo>
                  <a:pt x="6840866" y="-19830"/>
                  <a:pt x="7176097" y="53210"/>
                  <a:pt x="7374674" y="0"/>
                </a:cubicBezTo>
                <a:cubicBezTo>
                  <a:pt x="7573251" y="-53210"/>
                  <a:pt x="7875861" y="4286"/>
                  <a:pt x="8064176" y="0"/>
                </a:cubicBezTo>
                <a:cubicBezTo>
                  <a:pt x="8252491" y="-4286"/>
                  <a:pt x="8738533" y="58893"/>
                  <a:pt x="8993505" y="0"/>
                </a:cubicBezTo>
                <a:cubicBezTo>
                  <a:pt x="9012019" y="146943"/>
                  <a:pt x="8964947" y="273396"/>
                  <a:pt x="8993505" y="426578"/>
                </a:cubicBezTo>
                <a:cubicBezTo>
                  <a:pt x="9022063" y="579760"/>
                  <a:pt x="8962825" y="694642"/>
                  <a:pt x="8993505" y="891936"/>
                </a:cubicBezTo>
                <a:cubicBezTo>
                  <a:pt x="9024185" y="1089230"/>
                  <a:pt x="8992458" y="1243786"/>
                  <a:pt x="8993505" y="1396074"/>
                </a:cubicBezTo>
                <a:cubicBezTo>
                  <a:pt x="8994552" y="1548362"/>
                  <a:pt x="8992301" y="1670301"/>
                  <a:pt x="8993505" y="1938992"/>
                </a:cubicBezTo>
                <a:cubicBezTo>
                  <a:pt x="8866308" y="1966436"/>
                  <a:pt x="8805042" y="1908235"/>
                  <a:pt x="8663743" y="1938992"/>
                </a:cubicBezTo>
                <a:cubicBezTo>
                  <a:pt x="8522444" y="1969749"/>
                  <a:pt x="8245707" y="1865752"/>
                  <a:pt x="7884306" y="1938992"/>
                </a:cubicBezTo>
                <a:cubicBezTo>
                  <a:pt x="7522905" y="2012232"/>
                  <a:pt x="7453362" y="1874568"/>
                  <a:pt x="7194804" y="1938992"/>
                </a:cubicBezTo>
                <a:cubicBezTo>
                  <a:pt x="6936246" y="2003416"/>
                  <a:pt x="6690907" y="1918154"/>
                  <a:pt x="6505302" y="1938992"/>
                </a:cubicBezTo>
                <a:cubicBezTo>
                  <a:pt x="6319697" y="1959830"/>
                  <a:pt x="6032383" y="1883064"/>
                  <a:pt x="5815800" y="1938992"/>
                </a:cubicBezTo>
                <a:cubicBezTo>
                  <a:pt x="5599217" y="1994920"/>
                  <a:pt x="5316591" y="1893536"/>
                  <a:pt x="5036363" y="1938992"/>
                </a:cubicBezTo>
                <a:cubicBezTo>
                  <a:pt x="4756135" y="1984448"/>
                  <a:pt x="4710194" y="1923181"/>
                  <a:pt x="4616666" y="1938992"/>
                </a:cubicBezTo>
                <a:cubicBezTo>
                  <a:pt x="4523138" y="1954803"/>
                  <a:pt x="4234833" y="1902257"/>
                  <a:pt x="4017099" y="1938992"/>
                </a:cubicBezTo>
                <a:cubicBezTo>
                  <a:pt x="3799365" y="1975727"/>
                  <a:pt x="3634182" y="1861640"/>
                  <a:pt x="3327597" y="1938992"/>
                </a:cubicBezTo>
                <a:cubicBezTo>
                  <a:pt x="3021012" y="2016344"/>
                  <a:pt x="3051666" y="1917142"/>
                  <a:pt x="2907900" y="1938992"/>
                </a:cubicBezTo>
                <a:cubicBezTo>
                  <a:pt x="2764134" y="1960842"/>
                  <a:pt x="2472056" y="1914138"/>
                  <a:pt x="2308333" y="1938992"/>
                </a:cubicBezTo>
                <a:cubicBezTo>
                  <a:pt x="2144610" y="1963846"/>
                  <a:pt x="1778169" y="1930832"/>
                  <a:pt x="1618831" y="1938992"/>
                </a:cubicBezTo>
                <a:cubicBezTo>
                  <a:pt x="1459493" y="1947152"/>
                  <a:pt x="1160866" y="1888853"/>
                  <a:pt x="839394" y="1938992"/>
                </a:cubicBezTo>
                <a:cubicBezTo>
                  <a:pt x="517922" y="1989131"/>
                  <a:pt x="632056" y="1900497"/>
                  <a:pt x="509632" y="1938992"/>
                </a:cubicBezTo>
                <a:cubicBezTo>
                  <a:pt x="387208" y="1977487"/>
                  <a:pt x="135942" y="1907134"/>
                  <a:pt x="0" y="1938992"/>
                </a:cubicBezTo>
                <a:cubicBezTo>
                  <a:pt x="-24061" y="1802071"/>
                  <a:pt x="28156" y="1713245"/>
                  <a:pt x="0" y="1512414"/>
                </a:cubicBezTo>
                <a:cubicBezTo>
                  <a:pt x="-28156" y="1311583"/>
                  <a:pt x="61265" y="1096575"/>
                  <a:pt x="0" y="988886"/>
                </a:cubicBezTo>
                <a:cubicBezTo>
                  <a:pt x="-61265" y="881197"/>
                  <a:pt x="34526" y="675422"/>
                  <a:pt x="0" y="562308"/>
                </a:cubicBezTo>
                <a:cubicBezTo>
                  <a:pt x="-34526" y="449194"/>
                  <a:pt x="59712" y="269214"/>
                  <a:pt x="0" y="0"/>
                </a:cubicBezTo>
                <a:close/>
              </a:path>
              <a:path w="8993505" h="1938992" stroke="0" extrusionOk="0">
                <a:moveTo>
                  <a:pt x="0" y="0"/>
                </a:moveTo>
                <a:cubicBezTo>
                  <a:pt x="326661" y="-12185"/>
                  <a:pt x="617100" y="39685"/>
                  <a:pt x="779437" y="0"/>
                </a:cubicBezTo>
                <a:cubicBezTo>
                  <a:pt x="941774" y="-39685"/>
                  <a:pt x="1008096" y="35805"/>
                  <a:pt x="1109199" y="0"/>
                </a:cubicBezTo>
                <a:cubicBezTo>
                  <a:pt x="1210302" y="-35805"/>
                  <a:pt x="1429761" y="45473"/>
                  <a:pt x="1528896" y="0"/>
                </a:cubicBezTo>
                <a:cubicBezTo>
                  <a:pt x="1628031" y="-45473"/>
                  <a:pt x="2088199" y="26032"/>
                  <a:pt x="2308333" y="0"/>
                </a:cubicBezTo>
                <a:cubicBezTo>
                  <a:pt x="2528467" y="-26032"/>
                  <a:pt x="2548455" y="3574"/>
                  <a:pt x="2728030" y="0"/>
                </a:cubicBezTo>
                <a:cubicBezTo>
                  <a:pt x="2907605" y="-3574"/>
                  <a:pt x="3171034" y="22493"/>
                  <a:pt x="3507467" y="0"/>
                </a:cubicBezTo>
                <a:cubicBezTo>
                  <a:pt x="3843900" y="-22493"/>
                  <a:pt x="3969791" y="81615"/>
                  <a:pt x="4286904" y="0"/>
                </a:cubicBezTo>
                <a:cubicBezTo>
                  <a:pt x="4604017" y="-81615"/>
                  <a:pt x="4815938" y="66169"/>
                  <a:pt x="5066341" y="0"/>
                </a:cubicBezTo>
                <a:cubicBezTo>
                  <a:pt x="5316744" y="-66169"/>
                  <a:pt x="5453124" y="43774"/>
                  <a:pt x="5575973" y="0"/>
                </a:cubicBezTo>
                <a:cubicBezTo>
                  <a:pt x="5698822" y="-43774"/>
                  <a:pt x="5865113" y="16506"/>
                  <a:pt x="5995670" y="0"/>
                </a:cubicBezTo>
                <a:cubicBezTo>
                  <a:pt x="6126227" y="-16506"/>
                  <a:pt x="6285509" y="38905"/>
                  <a:pt x="6415367" y="0"/>
                </a:cubicBezTo>
                <a:cubicBezTo>
                  <a:pt x="6545225" y="-38905"/>
                  <a:pt x="6808837" y="36492"/>
                  <a:pt x="7194804" y="0"/>
                </a:cubicBezTo>
                <a:cubicBezTo>
                  <a:pt x="7580771" y="-36492"/>
                  <a:pt x="7399465" y="13442"/>
                  <a:pt x="7524566" y="0"/>
                </a:cubicBezTo>
                <a:cubicBezTo>
                  <a:pt x="7649667" y="-13442"/>
                  <a:pt x="7836344" y="27462"/>
                  <a:pt x="8034198" y="0"/>
                </a:cubicBezTo>
                <a:cubicBezTo>
                  <a:pt x="8232052" y="-27462"/>
                  <a:pt x="8333359" y="29436"/>
                  <a:pt x="8453895" y="0"/>
                </a:cubicBezTo>
                <a:cubicBezTo>
                  <a:pt x="8574431" y="-29436"/>
                  <a:pt x="8779753" y="30"/>
                  <a:pt x="8993505" y="0"/>
                </a:cubicBezTo>
                <a:cubicBezTo>
                  <a:pt x="9008624" y="186794"/>
                  <a:pt x="8985907" y="271013"/>
                  <a:pt x="8993505" y="426578"/>
                </a:cubicBezTo>
                <a:cubicBezTo>
                  <a:pt x="9001103" y="582143"/>
                  <a:pt x="8947504" y="762708"/>
                  <a:pt x="8993505" y="950106"/>
                </a:cubicBezTo>
                <a:cubicBezTo>
                  <a:pt x="9039506" y="1137504"/>
                  <a:pt x="8951740" y="1258448"/>
                  <a:pt x="8993505" y="1376684"/>
                </a:cubicBezTo>
                <a:cubicBezTo>
                  <a:pt x="9035270" y="1494920"/>
                  <a:pt x="8959511" y="1797404"/>
                  <a:pt x="8993505" y="1938992"/>
                </a:cubicBezTo>
                <a:cubicBezTo>
                  <a:pt x="8887969" y="1990321"/>
                  <a:pt x="8664926" y="1938428"/>
                  <a:pt x="8483873" y="1938992"/>
                </a:cubicBezTo>
                <a:cubicBezTo>
                  <a:pt x="8302820" y="1939556"/>
                  <a:pt x="8021253" y="1914380"/>
                  <a:pt x="7794371" y="1938992"/>
                </a:cubicBezTo>
                <a:cubicBezTo>
                  <a:pt x="7567489" y="1963604"/>
                  <a:pt x="7437236" y="1916617"/>
                  <a:pt x="7284739" y="1938992"/>
                </a:cubicBezTo>
                <a:cubicBezTo>
                  <a:pt x="7132242" y="1961367"/>
                  <a:pt x="7068380" y="1907759"/>
                  <a:pt x="6865042" y="1938992"/>
                </a:cubicBezTo>
                <a:cubicBezTo>
                  <a:pt x="6661704" y="1970225"/>
                  <a:pt x="6526947" y="1910879"/>
                  <a:pt x="6355410" y="1938992"/>
                </a:cubicBezTo>
                <a:cubicBezTo>
                  <a:pt x="6183873" y="1967105"/>
                  <a:pt x="6180393" y="1929141"/>
                  <a:pt x="6025648" y="1938992"/>
                </a:cubicBezTo>
                <a:cubicBezTo>
                  <a:pt x="5870903" y="1948843"/>
                  <a:pt x="5693996" y="1879559"/>
                  <a:pt x="5516016" y="1938992"/>
                </a:cubicBezTo>
                <a:cubicBezTo>
                  <a:pt x="5338036" y="1998425"/>
                  <a:pt x="5164891" y="1922231"/>
                  <a:pt x="5006384" y="1938992"/>
                </a:cubicBezTo>
                <a:cubicBezTo>
                  <a:pt x="4847877" y="1955753"/>
                  <a:pt x="4685153" y="1895351"/>
                  <a:pt x="4586688" y="1938992"/>
                </a:cubicBezTo>
                <a:cubicBezTo>
                  <a:pt x="4488223" y="1982633"/>
                  <a:pt x="4104089" y="1914928"/>
                  <a:pt x="3897186" y="1938992"/>
                </a:cubicBezTo>
                <a:cubicBezTo>
                  <a:pt x="3690283" y="1963056"/>
                  <a:pt x="3669151" y="1927873"/>
                  <a:pt x="3477489" y="1938992"/>
                </a:cubicBezTo>
                <a:cubicBezTo>
                  <a:pt x="3285827" y="1950111"/>
                  <a:pt x="3142598" y="1935417"/>
                  <a:pt x="2877922" y="1938992"/>
                </a:cubicBezTo>
                <a:cubicBezTo>
                  <a:pt x="2613246" y="1942567"/>
                  <a:pt x="2574242" y="1904317"/>
                  <a:pt x="2278355" y="1938992"/>
                </a:cubicBezTo>
                <a:cubicBezTo>
                  <a:pt x="1982468" y="1973667"/>
                  <a:pt x="2085244" y="1911311"/>
                  <a:pt x="1948593" y="1938992"/>
                </a:cubicBezTo>
                <a:cubicBezTo>
                  <a:pt x="1811942" y="1966673"/>
                  <a:pt x="1699538" y="1919461"/>
                  <a:pt x="1618831" y="1938992"/>
                </a:cubicBezTo>
                <a:cubicBezTo>
                  <a:pt x="1538124" y="1958523"/>
                  <a:pt x="1350149" y="1916394"/>
                  <a:pt x="1199134" y="1938992"/>
                </a:cubicBezTo>
                <a:cubicBezTo>
                  <a:pt x="1048119" y="1961590"/>
                  <a:pt x="826180" y="1872442"/>
                  <a:pt x="509632" y="1938992"/>
                </a:cubicBezTo>
                <a:cubicBezTo>
                  <a:pt x="193084" y="2005542"/>
                  <a:pt x="132339" y="1925062"/>
                  <a:pt x="0" y="1938992"/>
                </a:cubicBezTo>
                <a:cubicBezTo>
                  <a:pt x="-2609" y="1800312"/>
                  <a:pt x="51106" y="1628568"/>
                  <a:pt x="0" y="1454244"/>
                </a:cubicBezTo>
                <a:cubicBezTo>
                  <a:pt x="-51106" y="1279920"/>
                  <a:pt x="1702" y="1090670"/>
                  <a:pt x="0" y="988886"/>
                </a:cubicBezTo>
                <a:cubicBezTo>
                  <a:pt x="-1702" y="887102"/>
                  <a:pt x="26401" y="652804"/>
                  <a:pt x="0" y="484748"/>
                </a:cubicBezTo>
                <a:cubicBezTo>
                  <a:pt x="-26401" y="316692"/>
                  <a:pt x="38499" y="208132"/>
                  <a:pt x="0" y="0"/>
                </a:cubicBezTo>
                <a:close/>
              </a:path>
            </a:pathLst>
          </a:custGeom>
          <a:solidFill>
            <a:srgbClr val="FF826A"/>
          </a:solidFill>
          <a:ln>
            <a:solidFill>
              <a:srgbClr val="FF826A"/>
            </a:solidFill>
            <a:extLst>
              <a:ext uri="{C807C97D-BFC1-408E-A445-0C87EB9F89A2}">
                <ask:lineSketchStyleProps xmlns:ask="http://schemas.microsoft.com/office/drawing/2018/sketchyshapes" sd="1715687224">
                  <a:prstGeom prst="rect">
                    <a:avLst/>
                  </a:prstGeom>
                  <ask:type>
                    <ask:lineSketchScribble/>
                  </ask:type>
                </ask:lineSketchStyleProps>
              </a:ext>
            </a:extLst>
          </a:ln>
        </p:spPr>
        <p:txBody>
          <a:bodyPr wrap="square" rtlCol="0">
            <a:spAutoFit/>
          </a:bodyPr>
          <a:lstStyle/>
          <a:p>
            <a:r>
              <a:rPr lang="en-GB" sz="2000" dirty="0">
                <a:solidFill>
                  <a:schemeClr val="bg1"/>
                </a:solidFill>
              </a:rPr>
              <a:t>FYI: Senior cycle (made up of Transition Year, 5</a:t>
            </a:r>
            <a:r>
              <a:rPr lang="en-GB" sz="2000" baseline="30000" dirty="0">
                <a:solidFill>
                  <a:schemeClr val="bg1"/>
                </a:solidFill>
              </a:rPr>
              <a:t>th</a:t>
            </a:r>
            <a:r>
              <a:rPr lang="en-GB" sz="2000" dirty="0">
                <a:solidFill>
                  <a:schemeClr val="bg1"/>
                </a:solidFill>
              </a:rPr>
              <a:t> and 6</a:t>
            </a:r>
            <a:r>
              <a:rPr lang="en-GB" sz="2000" baseline="30000" dirty="0">
                <a:solidFill>
                  <a:schemeClr val="bg1"/>
                </a:solidFill>
              </a:rPr>
              <a:t>th</a:t>
            </a:r>
            <a:r>
              <a:rPr lang="en-GB" sz="2000" dirty="0">
                <a:solidFill>
                  <a:schemeClr val="bg1"/>
                </a:solidFill>
              </a:rPr>
              <a:t> Years) is currently in the process of change. Some of these changes may affect you. For example, 2 additional new Leaving Certificate subjects will be in some schools from September 2026: </a:t>
            </a:r>
          </a:p>
          <a:p>
            <a:pPr marL="342900" indent="-342900">
              <a:buClr>
                <a:schemeClr val="bg1"/>
              </a:buClr>
              <a:buFont typeface="Arial" panose="020B0604020202020204" pitchFamily="34" charset="0"/>
              <a:buChar char="•"/>
            </a:pPr>
            <a:r>
              <a:rPr lang="en-GB" sz="2000" dirty="0">
                <a:solidFill>
                  <a:schemeClr val="bg1"/>
                </a:solidFill>
              </a:rPr>
              <a:t>Climate Action and Sustainable Development</a:t>
            </a:r>
          </a:p>
          <a:p>
            <a:pPr marL="342900" indent="-342900">
              <a:buClr>
                <a:schemeClr val="bg1"/>
              </a:buClr>
              <a:buFont typeface="Arial" panose="020B0604020202020204" pitchFamily="34" charset="0"/>
              <a:buChar char="•"/>
            </a:pPr>
            <a:r>
              <a:rPr lang="en-GB" sz="2000" dirty="0">
                <a:solidFill>
                  <a:schemeClr val="bg1"/>
                </a:solidFill>
              </a:rPr>
              <a:t>Drama, Film and Theatre Studies </a:t>
            </a:r>
          </a:p>
        </p:txBody>
      </p:sp>
      <p:sp>
        <p:nvSpPr>
          <p:cNvPr id="7" name="Google Shape;196;p7">
            <a:extLst>
              <a:ext uri="{FF2B5EF4-FFF2-40B4-BE49-F238E27FC236}">
                <a16:creationId xmlns:a16="http://schemas.microsoft.com/office/drawing/2014/main" id="{6D1A9F4C-5C05-941B-B0CC-390E5AD6DA7C}"/>
              </a:ext>
            </a:extLst>
          </p:cNvPr>
          <p:cNvSpPr txBox="1">
            <a:spLocks/>
          </p:cNvSpPr>
          <p:nvPr/>
        </p:nvSpPr>
        <p:spPr>
          <a:xfrm>
            <a:off x="466725" y="99904"/>
            <a:ext cx="8441724" cy="35298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IE" sz="1800" b="1" i="0" u="none" strike="noStrike" kern="0" cap="none" spc="0" normalizeH="0" baseline="0" noProof="0" dirty="0">
                <a:ln>
                  <a:noFill/>
                </a:ln>
                <a:solidFill>
                  <a:srgbClr val="FFFFFF"/>
                </a:solidFill>
                <a:effectLst/>
                <a:uLnTx/>
                <a:uFillTx/>
                <a:latin typeface="Arial"/>
                <a:cs typeface="Arial"/>
                <a:sym typeface="Arial"/>
              </a:rPr>
              <a:t>Unit 3, Activity 2</a:t>
            </a:r>
          </a:p>
        </p:txBody>
      </p:sp>
    </p:spTree>
    <p:extLst>
      <p:ext uri="{BB962C8B-B14F-4D97-AF65-F5344CB8AC3E}">
        <p14:creationId xmlns:p14="http://schemas.microsoft.com/office/powerpoint/2010/main" val="232851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title"/>
          </p:nvPr>
        </p:nvSpPr>
        <p:spPr>
          <a:xfrm>
            <a:off x="356287" y="328054"/>
            <a:ext cx="8441724" cy="3529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1800"/>
              <a:buFont typeface="Arial"/>
              <a:buNone/>
            </a:pPr>
            <a:r>
              <a:rPr lang="en-IE" dirty="0"/>
              <a:t>Unit 1, Activity 3</a:t>
            </a:r>
            <a:endParaRPr dirty="0"/>
          </a:p>
        </p:txBody>
      </p:sp>
      <p:sp>
        <p:nvSpPr>
          <p:cNvPr id="4" name="TextBox 3">
            <a:extLst>
              <a:ext uri="{FF2B5EF4-FFF2-40B4-BE49-F238E27FC236}">
                <a16:creationId xmlns:a16="http://schemas.microsoft.com/office/drawing/2014/main" id="{53F5C90B-E357-EB24-B68D-CCE25A03BFB6}"/>
              </a:ext>
            </a:extLst>
          </p:cNvPr>
          <p:cNvSpPr txBox="1"/>
          <p:nvPr/>
        </p:nvSpPr>
        <p:spPr>
          <a:xfrm>
            <a:off x="356287" y="1866902"/>
            <a:ext cx="11302313" cy="2549031"/>
          </a:xfrm>
          <a:custGeom>
            <a:avLst/>
            <a:gdLst>
              <a:gd name="connsiteX0" fmla="*/ 0 w 11302313"/>
              <a:gd name="connsiteY0" fmla="*/ 0 h 2549031"/>
              <a:gd name="connsiteX1" fmla="*/ 438796 w 11302313"/>
              <a:gd name="connsiteY1" fmla="*/ 0 h 2549031"/>
              <a:gd name="connsiteX2" fmla="*/ 764568 w 11302313"/>
              <a:gd name="connsiteY2" fmla="*/ 0 h 2549031"/>
              <a:gd name="connsiteX3" fmla="*/ 1542433 w 11302313"/>
              <a:gd name="connsiteY3" fmla="*/ 0 h 2549031"/>
              <a:gd name="connsiteX4" fmla="*/ 2094252 w 11302313"/>
              <a:gd name="connsiteY4" fmla="*/ 0 h 2549031"/>
              <a:gd name="connsiteX5" fmla="*/ 2533048 w 11302313"/>
              <a:gd name="connsiteY5" fmla="*/ 0 h 2549031"/>
              <a:gd name="connsiteX6" fmla="*/ 3423936 w 11302313"/>
              <a:gd name="connsiteY6" fmla="*/ 0 h 2549031"/>
              <a:gd name="connsiteX7" fmla="*/ 4314824 w 11302313"/>
              <a:gd name="connsiteY7" fmla="*/ 0 h 2549031"/>
              <a:gd name="connsiteX8" fmla="*/ 4753620 w 11302313"/>
              <a:gd name="connsiteY8" fmla="*/ 0 h 2549031"/>
              <a:gd name="connsiteX9" fmla="*/ 5418462 w 11302313"/>
              <a:gd name="connsiteY9" fmla="*/ 0 h 2549031"/>
              <a:gd name="connsiteX10" fmla="*/ 5970281 w 11302313"/>
              <a:gd name="connsiteY10" fmla="*/ 0 h 2549031"/>
              <a:gd name="connsiteX11" fmla="*/ 6635123 w 11302313"/>
              <a:gd name="connsiteY11" fmla="*/ 0 h 2549031"/>
              <a:gd name="connsiteX12" fmla="*/ 7186941 w 11302313"/>
              <a:gd name="connsiteY12" fmla="*/ 0 h 2549031"/>
              <a:gd name="connsiteX13" fmla="*/ 8077830 w 11302313"/>
              <a:gd name="connsiteY13" fmla="*/ 0 h 2549031"/>
              <a:gd name="connsiteX14" fmla="*/ 8968718 w 11302313"/>
              <a:gd name="connsiteY14" fmla="*/ 0 h 2549031"/>
              <a:gd name="connsiteX15" fmla="*/ 9746583 w 11302313"/>
              <a:gd name="connsiteY15" fmla="*/ 0 h 2549031"/>
              <a:gd name="connsiteX16" fmla="*/ 10298402 w 11302313"/>
              <a:gd name="connsiteY16" fmla="*/ 0 h 2549031"/>
              <a:gd name="connsiteX17" fmla="*/ 11302313 w 11302313"/>
              <a:gd name="connsiteY17" fmla="*/ 0 h 2549031"/>
              <a:gd name="connsiteX18" fmla="*/ 11302313 w 11302313"/>
              <a:gd name="connsiteY18" fmla="*/ 560787 h 2549031"/>
              <a:gd name="connsiteX19" fmla="*/ 11302313 w 11302313"/>
              <a:gd name="connsiteY19" fmla="*/ 1147064 h 2549031"/>
              <a:gd name="connsiteX20" fmla="*/ 11302313 w 11302313"/>
              <a:gd name="connsiteY20" fmla="*/ 1707851 h 2549031"/>
              <a:gd name="connsiteX21" fmla="*/ 11302313 w 11302313"/>
              <a:gd name="connsiteY21" fmla="*/ 2549031 h 2549031"/>
              <a:gd name="connsiteX22" fmla="*/ 10863517 w 11302313"/>
              <a:gd name="connsiteY22" fmla="*/ 2549031 h 2549031"/>
              <a:gd name="connsiteX23" fmla="*/ 10198675 w 11302313"/>
              <a:gd name="connsiteY23" fmla="*/ 2549031 h 2549031"/>
              <a:gd name="connsiteX24" fmla="*/ 9307787 w 11302313"/>
              <a:gd name="connsiteY24" fmla="*/ 2549031 h 2549031"/>
              <a:gd name="connsiteX25" fmla="*/ 8755968 w 11302313"/>
              <a:gd name="connsiteY25" fmla="*/ 2549031 h 2549031"/>
              <a:gd name="connsiteX26" fmla="*/ 7978103 w 11302313"/>
              <a:gd name="connsiteY26" fmla="*/ 2549031 h 2549031"/>
              <a:gd name="connsiteX27" fmla="*/ 7652331 w 11302313"/>
              <a:gd name="connsiteY27" fmla="*/ 2549031 h 2549031"/>
              <a:gd name="connsiteX28" fmla="*/ 6987489 w 11302313"/>
              <a:gd name="connsiteY28" fmla="*/ 2549031 h 2549031"/>
              <a:gd name="connsiteX29" fmla="*/ 6661716 w 11302313"/>
              <a:gd name="connsiteY29" fmla="*/ 2549031 h 2549031"/>
              <a:gd name="connsiteX30" fmla="*/ 5996874 w 11302313"/>
              <a:gd name="connsiteY30" fmla="*/ 2549031 h 2549031"/>
              <a:gd name="connsiteX31" fmla="*/ 5445055 w 11302313"/>
              <a:gd name="connsiteY31" fmla="*/ 2549031 h 2549031"/>
              <a:gd name="connsiteX32" fmla="*/ 4554167 w 11302313"/>
              <a:gd name="connsiteY32" fmla="*/ 2549031 h 2549031"/>
              <a:gd name="connsiteX33" fmla="*/ 4228395 w 11302313"/>
              <a:gd name="connsiteY33" fmla="*/ 2549031 h 2549031"/>
              <a:gd name="connsiteX34" fmla="*/ 3563553 w 11302313"/>
              <a:gd name="connsiteY34" fmla="*/ 2549031 h 2549031"/>
              <a:gd name="connsiteX35" fmla="*/ 3124757 w 11302313"/>
              <a:gd name="connsiteY35" fmla="*/ 2549031 h 2549031"/>
              <a:gd name="connsiteX36" fmla="*/ 2685961 w 11302313"/>
              <a:gd name="connsiteY36" fmla="*/ 2549031 h 2549031"/>
              <a:gd name="connsiteX37" fmla="*/ 1908096 w 11302313"/>
              <a:gd name="connsiteY37" fmla="*/ 2549031 h 2549031"/>
              <a:gd name="connsiteX38" fmla="*/ 1582324 w 11302313"/>
              <a:gd name="connsiteY38" fmla="*/ 2549031 h 2549031"/>
              <a:gd name="connsiteX39" fmla="*/ 691436 w 11302313"/>
              <a:gd name="connsiteY39" fmla="*/ 2549031 h 2549031"/>
              <a:gd name="connsiteX40" fmla="*/ 0 w 11302313"/>
              <a:gd name="connsiteY40" fmla="*/ 2549031 h 2549031"/>
              <a:gd name="connsiteX41" fmla="*/ 0 w 11302313"/>
              <a:gd name="connsiteY41" fmla="*/ 1911773 h 2549031"/>
              <a:gd name="connsiteX42" fmla="*/ 0 w 11302313"/>
              <a:gd name="connsiteY42" fmla="*/ 1350986 h 2549031"/>
              <a:gd name="connsiteX43" fmla="*/ 0 w 11302313"/>
              <a:gd name="connsiteY43" fmla="*/ 790200 h 2549031"/>
              <a:gd name="connsiteX44" fmla="*/ 0 w 11302313"/>
              <a:gd name="connsiteY44" fmla="*/ 0 h 25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302313" h="2549031" extrusionOk="0">
                <a:moveTo>
                  <a:pt x="0" y="0"/>
                </a:moveTo>
                <a:cubicBezTo>
                  <a:pt x="160587" y="-15622"/>
                  <a:pt x="324817" y="-18452"/>
                  <a:pt x="438796" y="0"/>
                </a:cubicBezTo>
                <a:cubicBezTo>
                  <a:pt x="552775" y="18452"/>
                  <a:pt x="673690" y="-14745"/>
                  <a:pt x="764568" y="0"/>
                </a:cubicBezTo>
                <a:cubicBezTo>
                  <a:pt x="855446" y="14745"/>
                  <a:pt x="1319316" y="-13894"/>
                  <a:pt x="1542433" y="0"/>
                </a:cubicBezTo>
                <a:cubicBezTo>
                  <a:pt x="1765550" y="13894"/>
                  <a:pt x="1912278" y="-12036"/>
                  <a:pt x="2094252" y="0"/>
                </a:cubicBezTo>
                <a:cubicBezTo>
                  <a:pt x="2276226" y="12036"/>
                  <a:pt x="2360584" y="8027"/>
                  <a:pt x="2533048" y="0"/>
                </a:cubicBezTo>
                <a:cubicBezTo>
                  <a:pt x="2705512" y="-8027"/>
                  <a:pt x="3097756" y="34074"/>
                  <a:pt x="3423936" y="0"/>
                </a:cubicBezTo>
                <a:cubicBezTo>
                  <a:pt x="3750116" y="-34074"/>
                  <a:pt x="3991261" y="-4664"/>
                  <a:pt x="4314824" y="0"/>
                </a:cubicBezTo>
                <a:cubicBezTo>
                  <a:pt x="4638387" y="4664"/>
                  <a:pt x="4640879" y="17562"/>
                  <a:pt x="4753620" y="0"/>
                </a:cubicBezTo>
                <a:cubicBezTo>
                  <a:pt x="4866361" y="-17562"/>
                  <a:pt x="5192300" y="10621"/>
                  <a:pt x="5418462" y="0"/>
                </a:cubicBezTo>
                <a:cubicBezTo>
                  <a:pt x="5644624" y="-10621"/>
                  <a:pt x="5822553" y="-22093"/>
                  <a:pt x="5970281" y="0"/>
                </a:cubicBezTo>
                <a:cubicBezTo>
                  <a:pt x="6118009" y="22093"/>
                  <a:pt x="6367071" y="26390"/>
                  <a:pt x="6635123" y="0"/>
                </a:cubicBezTo>
                <a:cubicBezTo>
                  <a:pt x="6903175" y="-26390"/>
                  <a:pt x="6983123" y="25210"/>
                  <a:pt x="7186941" y="0"/>
                </a:cubicBezTo>
                <a:cubicBezTo>
                  <a:pt x="7390759" y="-25210"/>
                  <a:pt x="7809068" y="23393"/>
                  <a:pt x="8077830" y="0"/>
                </a:cubicBezTo>
                <a:cubicBezTo>
                  <a:pt x="8346592" y="-23393"/>
                  <a:pt x="8782010" y="28173"/>
                  <a:pt x="8968718" y="0"/>
                </a:cubicBezTo>
                <a:cubicBezTo>
                  <a:pt x="9155426" y="-28173"/>
                  <a:pt x="9571403" y="-781"/>
                  <a:pt x="9746583" y="0"/>
                </a:cubicBezTo>
                <a:cubicBezTo>
                  <a:pt x="9921763" y="781"/>
                  <a:pt x="10185272" y="15973"/>
                  <a:pt x="10298402" y="0"/>
                </a:cubicBezTo>
                <a:cubicBezTo>
                  <a:pt x="10411532" y="-15973"/>
                  <a:pt x="11006179" y="-47419"/>
                  <a:pt x="11302313" y="0"/>
                </a:cubicBezTo>
                <a:cubicBezTo>
                  <a:pt x="11305494" y="270846"/>
                  <a:pt x="11299690" y="292476"/>
                  <a:pt x="11302313" y="560787"/>
                </a:cubicBezTo>
                <a:cubicBezTo>
                  <a:pt x="11304936" y="829098"/>
                  <a:pt x="11290364" y="994322"/>
                  <a:pt x="11302313" y="1147064"/>
                </a:cubicBezTo>
                <a:cubicBezTo>
                  <a:pt x="11314262" y="1299806"/>
                  <a:pt x="11302178" y="1468610"/>
                  <a:pt x="11302313" y="1707851"/>
                </a:cubicBezTo>
                <a:cubicBezTo>
                  <a:pt x="11302448" y="1947092"/>
                  <a:pt x="11303033" y="2150340"/>
                  <a:pt x="11302313" y="2549031"/>
                </a:cubicBezTo>
                <a:cubicBezTo>
                  <a:pt x="11213373" y="2570425"/>
                  <a:pt x="11033999" y="2561257"/>
                  <a:pt x="10863517" y="2549031"/>
                </a:cubicBezTo>
                <a:cubicBezTo>
                  <a:pt x="10693035" y="2536805"/>
                  <a:pt x="10366374" y="2561789"/>
                  <a:pt x="10198675" y="2549031"/>
                </a:cubicBezTo>
                <a:cubicBezTo>
                  <a:pt x="10030976" y="2536273"/>
                  <a:pt x="9566203" y="2511462"/>
                  <a:pt x="9307787" y="2549031"/>
                </a:cubicBezTo>
                <a:cubicBezTo>
                  <a:pt x="9049371" y="2586600"/>
                  <a:pt x="8918344" y="2544679"/>
                  <a:pt x="8755968" y="2549031"/>
                </a:cubicBezTo>
                <a:cubicBezTo>
                  <a:pt x="8593592" y="2553383"/>
                  <a:pt x="8347322" y="2561204"/>
                  <a:pt x="7978103" y="2549031"/>
                </a:cubicBezTo>
                <a:cubicBezTo>
                  <a:pt x="7608885" y="2536858"/>
                  <a:pt x="7800677" y="2559506"/>
                  <a:pt x="7652331" y="2549031"/>
                </a:cubicBezTo>
                <a:cubicBezTo>
                  <a:pt x="7503985" y="2538556"/>
                  <a:pt x="7168986" y="2565606"/>
                  <a:pt x="6987489" y="2549031"/>
                </a:cubicBezTo>
                <a:cubicBezTo>
                  <a:pt x="6805992" y="2532456"/>
                  <a:pt x="6763867" y="2558445"/>
                  <a:pt x="6661716" y="2549031"/>
                </a:cubicBezTo>
                <a:cubicBezTo>
                  <a:pt x="6559565" y="2539617"/>
                  <a:pt x="6178324" y="2551644"/>
                  <a:pt x="5996874" y="2549031"/>
                </a:cubicBezTo>
                <a:cubicBezTo>
                  <a:pt x="5815424" y="2546418"/>
                  <a:pt x="5624646" y="2529498"/>
                  <a:pt x="5445055" y="2549031"/>
                </a:cubicBezTo>
                <a:cubicBezTo>
                  <a:pt x="5265464" y="2568564"/>
                  <a:pt x="4865431" y="2554414"/>
                  <a:pt x="4554167" y="2549031"/>
                </a:cubicBezTo>
                <a:cubicBezTo>
                  <a:pt x="4242903" y="2543648"/>
                  <a:pt x="4387454" y="2549865"/>
                  <a:pt x="4228395" y="2549031"/>
                </a:cubicBezTo>
                <a:cubicBezTo>
                  <a:pt x="4069336" y="2548197"/>
                  <a:pt x="3832632" y="2574892"/>
                  <a:pt x="3563553" y="2549031"/>
                </a:cubicBezTo>
                <a:cubicBezTo>
                  <a:pt x="3294474" y="2523170"/>
                  <a:pt x="3261429" y="2545905"/>
                  <a:pt x="3124757" y="2549031"/>
                </a:cubicBezTo>
                <a:cubicBezTo>
                  <a:pt x="2988085" y="2552157"/>
                  <a:pt x="2813478" y="2565631"/>
                  <a:pt x="2685961" y="2549031"/>
                </a:cubicBezTo>
                <a:cubicBezTo>
                  <a:pt x="2558444" y="2532431"/>
                  <a:pt x="2110908" y="2555758"/>
                  <a:pt x="1908096" y="2549031"/>
                </a:cubicBezTo>
                <a:cubicBezTo>
                  <a:pt x="1705285" y="2542304"/>
                  <a:pt x="1675686" y="2548321"/>
                  <a:pt x="1582324" y="2549031"/>
                </a:cubicBezTo>
                <a:cubicBezTo>
                  <a:pt x="1488962" y="2549741"/>
                  <a:pt x="1093995" y="2573885"/>
                  <a:pt x="691436" y="2549031"/>
                </a:cubicBezTo>
                <a:cubicBezTo>
                  <a:pt x="288877" y="2524177"/>
                  <a:pt x="233505" y="2541159"/>
                  <a:pt x="0" y="2549031"/>
                </a:cubicBezTo>
                <a:cubicBezTo>
                  <a:pt x="-17507" y="2251553"/>
                  <a:pt x="29580" y="2135134"/>
                  <a:pt x="0" y="1911773"/>
                </a:cubicBezTo>
                <a:cubicBezTo>
                  <a:pt x="-29580" y="1688412"/>
                  <a:pt x="15113" y="1580912"/>
                  <a:pt x="0" y="1350986"/>
                </a:cubicBezTo>
                <a:cubicBezTo>
                  <a:pt x="-15113" y="1121060"/>
                  <a:pt x="8825" y="986295"/>
                  <a:pt x="0" y="790200"/>
                </a:cubicBezTo>
                <a:cubicBezTo>
                  <a:pt x="-8825" y="594105"/>
                  <a:pt x="-31108" y="332436"/>
                  <a:pt x="0" y="0"/>
                </a:cubicBezTo>
                <a:close/>
              </a:path>
            </a:pathLst>
          </a:custGeom>
          <a:noFill/>
          <a:ln>
            <a:solidFill>
              <a:srgbClr val="9C3FD8"/>
            </a:solidFill>
            <a:extLst>
              <a:ext uri="{C807C97D-BFC1-408E-A445-0C87EB9F89A2}">
                <ask:lineSketchStyleProps xmlns:ask="http://schemas.microsoft.com/office/drawing/2018/sketchyshapes" sd="2507654077">
                  <a:prstGeom prst="rect">
                    <a:avLst/>
                  </a:prstGeom>
                  <ask:type>
                    <ask:lineSketchFreehand/>
                  </ask:type>
                </ask:lineSketchStyleProps>
              </a:ext>
            </a:extLst>
          </a:ln>
        </p:spPr>
        <p:txBody>
          <a:bodyPr wrap="square" rtlCol="0">
            <a:spAutoFit/>
          </a:bodyPr>
          <a:lstStyle/>
          <a:p>
            <a:pPr>
              <a:lnSpc>
                <a:spcPct val="107000"/>
              </a:lnSpc>
              <a:spcAft>
                <a:spcPts val="800"/>
              </a:spcAft>
            </a:pPr>
            <a:r>
              <a:rPr lang="en-GB" sz="2000" kern="100" dirty="0">
                <a:effectLst/>
                <a:latin typeface="+mn-lt"/>
                <a:ea typeface="Aptos" panose="020B0004020202020204" pitchFamily="34" charset="0"/>
                <a:cs typeface="Arial" panose="020B0604020202020204" pitchFamily="34" charset="0"/>
              </a:rPr>
              <a:t>	    </a:t>
            </a:r>
            <a:r>
              <a:rPr lang="en-GB" sz="2400" dirty="0">
                <a:effectLst/>
                <a:latin typeface="Aptos" panose="020B0004020202020204" pitchFamily="34" charset="0"/>
                <a:ea typeface="Aptos" panose="020B0004020202020204" pitchFamily="34" charset="0"/>
                <a:cs typeface="Arial" panose="020B0604020202020204" pitchFamily="34" charset="0"/>
              </a:rPr>
              <a:t>I went back [to train as a primary teacher] after 20 years – there was a 20-	year gap between doing my honours Irish and studying to be a teacher – there was a BIT of a vacuum there that needed to be filled... </a:t>
            </a:r>
          </a:p>
          <a:p>
            <a:pPr>
              <a:lnSpc>
                <a:spcPct val="107000"/>
              </a:lnSpc>
              <a:spcAft>
                <a:spcPts val="800"/>
              </a:spcAft>
            </a:pPr>
            <a:r>
              <a:rPr lang="en-GB" sz="2400" dirty="0">
                <a:effectLst/>
                <a:latin typeface="Aptos" panose="020B0004020202020204" pitchFamily="34" charset="0"/>
                <a:ea typeface="Aptos" panose="020B0004020202020204" pitchFamily="34" charset="0"/>
                <a:cs typeface="Arial" panose="020B0604020202020204" pitchFamily="34" charset="0"/>
              </a:rPr>
              <a:t>I can’t emphasis enough what a big part of the training that Gaeilge is. There is just no getting around it. You must have the standard. Sin é. It’s a big part of the daily life of a primary teacher. As it should be… </a:t>
            </a:r>
            <a:endParaRPr lang="en-GB" sz="2400" kern="100" dirty="0">
              <a:effectLst/>
              <a:latin typeface="+mn-lt"/>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B614F13-A2AE-A243-020E-BAF90A96D3FC}"/>
              </a:ext>
            </a:extLst>
          </p:cNvPr>
          <p:cNvSpPr txBox="1"/>
          <p:nvPr/>
        </p:nvSpPr>
        <p:spPr>
          <a:xfrm>
            <a:off x="1563114" y="1326967"/>
            <a:ext cx="1656336" cy="523220"/>
          </a:xfrm>
          <a:custGeom>
            <a:avLst/>
            <a:gdLst>
              <a:gd name="connsiteX0" fmla="*/ 0 w 1656336"/>
              <a:gd name="connsiteY0" fmla="*/ 0 h 523220"/>
              <a:gd name="connsiteX1" fmla="*/ 568675 w 1656336"/>
              <a:gd name="connsiteY1" fmla="*/ 0 h 523220"/>
              <a:gd name="connsiteX2" fmla="*/ 1087661 w 1656336"/>
              <a:gd name="connsiteY2" fmla="*/ 0 h 523220"/>
              <a:gd name="connsiteX3" fmla="*/ 1656336 w 1656336"/>
              <a:gd name="connsiteY3" fmla="*/ 0 h 523220"/>
              <a:gd name="connsiteX4" fmla="*/ 1656336 w 1656336"/>
              <a:gd name="connsiteY4" fmla="*/ 523220 h 523220"/>
              <a:gd name="connsiteX5" fmla="*/ 1071097 w 1656336"/>
              <a:gd name="connsiteY5" fmla="*/ 523220 h 523220"/>
              <a:gd name="connsiteX6" fmla="*/ 568675 w 1656336"/>
              <a:gd name="connsiteY6" fmla="*/ 523220 h 523220"/>
              <a:gd name="connsiteX7" fmla="*/ 0 w 1656336"/>
              <a:gd name="connsiteY7" fmla="*/ 523220 h 523220"/>
              <a:gd name="connsiteX8" fmla="*/ 0 w 1656336"/>
              <a:gd name="connsiteY8"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6336" h="523220" fill="none" extrusionOk="0">
                <a:moveTo>
                  <a:pt x="0" y="0"/>
                </a:moveTo>
                <a:cubicBezTo>
                  <a:pt x="153648" y="-62193"/>
                  <a:pt x="433108" y="21247"/>
                  <a:pt x="568675" y="0"/>
                </a:cubicBezTo>
                <a:cubicBezTo>
                  <a:pt x="704243" y="-21247"/>
                  <a:pt x="957827" y="43078"/>
                  <a:pt x="1087661" y="0"/>
                </a:cubicBezTo>
                <a:cubicBezTo>
                  <a:pt x="1217495" y="-43078"/>
                  <a:pt x="1509607" y="21703"/>
                  <a:pt x="1656336" y="0"/>
                </a:cubicBezTo>
                <a:cubicBezTo>
                  <a:pt x="1690445" y="164428"/>
                  <a:pt x="1643951" y="288843"/>
                  <a:pt x="1656336" y="523220"/>
                </a:cubicBezTo>
                <a:cubicBezTo>
                  <a:pt x="1366701" y="563077"/>
                  <a:pt x="1224187" y="511591"/>
                  <a:pt x="1071097" y="523220"/>
                </a:cubicBezTo>
                <a:cubicBezTo>
                  <a:pt x="918007" y="534849"/>
                  <a:pt x="745073" y="522546"/>
                  <a:pt x="568675" y="523220"/>
                </a:cubicBezTo>
                <a:cubicBezTo>
                  <a:pt x="392277" y="523894"/>
                  <a:pt x="222537" y="470925"/>
                  <a:pt x="0" y="523220"/>
                </a:cubicBezTo>
                <a:cubicBezTo>
                  <a:pt x="-508" y="272717"/>
                  <a:pt x="7592" y="245492"/>
                  <a:pt x="0" y="0"/>
                </a:cubicBezTo>
                <a:close/>
              </a:path>
              <a:path w="1656336" h="523220" stroke="0" extrusionOk="0">
                <a:moveTo>
                  <a:pt x="0" y="0"/>
                </a:moveTo>
                <a:cubicBezTo>
                  <a:pt x="143315" y="-56834"/>
                  <a:pt x="434648" y="64044"/>
                  <a:pt x="552112" y="0"/>
                </a:cubicBezTo>
                <a:cubicBezTo>
                  <a:pt x="669576" y="-64044"/>
                  <a:pt x="924602" y="60330"/>
                  <a:pt x="1071097" y="0"/>
                </a:cubicBezTo>
                <a:cubicBezTo>
                  <a:pt x="1217593" y="-60330"/>
                  <a:pt x="1451813" y="28565"/>
                  <a:pt x="1656336" y="0"/>
                </a:cubicBezTo>
                <a:cubicBezTo>
                  <a:pt x="1700475" y="215203"/>
                  <a:pt x="1614712" y="326025"/>
                  <a:pt x="1656336" y="523220"/>
                </a:cubicBezTo>
                <a:cubicBezTo>
                  <a:pt x="1538289" y="535694"/>
                  <a:pt x="1279561" y="500968"/>
                  <a:pt x="1071097" y="523220"/>
                </a:cubicBezTo>
                <a:cubicBezTo>
                  <a:pt x="862633" y="545472"/>
                  <a:pt x="701327" y="474603"/>
                  <a:pt x="518985" y="523220"/>
                </a:cubicBezTo>
                <a:cubicBezTo>
                  <a:pt x="336643" y="571837"/>
                  <a:pt x="179263" y="522868"/>
                  <a:pt x="0" y="523220"/>
                </a:cubicBezTo>
                <a:cubicBezTo>
                  <a:pt x="-57032" y="343430"/>
                  <a:pt x="62606" y="219717"/>
                  <a:pt x="0" y="0"/>
                </a:cubicBezTo>
                <a:close/>
              </a:path>
            </a:pathLst>
          </a:custGeom>
          <a:solidFill>
            <a:srgbClr val="9C3FD8"/>
          </a:solidFill>
          <a:ln>
            <a:solidFill>
              <a:srgbClr val="9C3FD8"/>
            </a:solidFill>
            <a:extLst>
              <a:ext uri="{C807C97D-BFC1-408E-A445-0C87EB9F89A2}">
                <ask:lineSketchStyleProps xmlns:ask="http://schemas.microsoft.com/office/drawing/2018/sketchyshapes" sd="4214736459">
                  <a:prstGeom prst="rect">
                    <a:avLst/>
                  </a:prstGeom>
                  <ask:type>
                    <ask:lineSketchScribble/>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FFFFFF"/>
                </a:solidFill>
                <a:effectLst/>
                <a:uLnTx/>
                <a:uFillTx/>
                <a:latin typeface="Arial"/>
                <a:cs typeface="Arial"/>
                <a:sym typeface="Arial"/>
              </a:rPr>
              <a:t>Larissa</a:t>
            </a:r>
          </a:p>
        </p:txBody>
      </p:sp>
      <p:pic>
        <p:nvPicPr>
          <p:cNvPr id="9" name="Picture 8">
            <a:extLst>
              <a:ext uri="{FF2B5EF4-FFF2-40B4-BE49-F238E27FC236}">
                <a16:creationId xmlns:a16="http://schemas.microsoft.com/office/drawing/2014/main" id="{9823C8AD-4FD9-7546-FB40-AD148AA8BDAC}"/>
              </a:ext>
            </a:extLst>
          </p:cNvPr>
          <p:cNvPicPr>
            <a:picLocks noChangeAspect="1"/>
          </p:cNvPicPr>
          <p:nvPr/>
        </p:nvPicPr>
        <p:blipFill>
          <a:blip r:embed="rId3"/>
          <a:srcRect/>
          <a:stretch/>
        </p:blipFill>
        <p:spPr>
          <a:xfrm>
            <a:off x="194362" y="937844"/>
            <a:ext cx="1444406" cy="1464873"/>
          </a:xfrm>
          <a:prstGeom prst="rect">
            <a:avLst/>
          </a:prstGeom>
        </p:spPr>
      </p:pic>
      <p:grpSp>
        <p:nvGrpSpPr>
          <p:cNvPr id="7" name="Group 6">
            <a:extLst>
              <a:ext uri="{FF2B5EF4-FFF2-40B4-BE49-F238E27FC236}">
                <a16:creationId xmlns:a16="http://schemas.microsoft.com/office/drawing/2014/main" id="{EF639F87-0046-E543-2C27-B9CE19A36DEE}"/>
              </a:ext>
            </a:extLst>
          </p:cNvPr>
          <p:cNvGrpSpPr/>
          <p:nvPr/>
        </p:nvGrpSpPr>
        <p:grpSpPr>
          <a:xfrm>
            <a:off x="9973932" y="847399"/>
            <a:ext cx="1842147" cy="1007242"/>
            <a:chOff x="9973932" y="847399"/>
            <a:chExt cx="1842147" cy="1007242"/>
          </a:xfrm>
        </p:grpSpPr>
        <p:pic>
          <p:nvPicPr>
            <p:cNvPr id="11" name="Google Shape;330;p19" descr="A picture containing text&#10;&#10;Description automatically generated">
              <a:extLst>
                <a:ext uri="{FF2B5EF4-FFF2-40B4-BE49-F238E27FC236}">
                  <a16:creationId xmlns:a16="http://schemas.microsoft.com/office/drawing/2014/main" id="{BA8BBE39-ECDF-6401-0DBC-F1F457FCFB5F}"/>
                </a:ext>
              </a:extLst>
            </p:cNvPr>
            <p:cNvPicPr preferRelativeResize="0"/>
            <p:nvPr/>
          </p:nvPicPr>
          <p:blipFill rotWithShape="1">
            <a:blip r:embed="rId4">
              <a:alphaModFix/>
            </a:blip>
            <a:srcRect/>
            <a:stretch/>
          </p:blipFill>
          <p:spPr>
            <a:xfrm>
              <a:off x="10808838" y="847400"/>
              <a:ext cx="1007241" cy="1007241"/>
            </a:xfrm>
            <a:prstGeom prst="rect">
              <a:avLst/>
            </a:prstGeom>
            <a:noFill/>
            <a:ln>
              <a:noFill/>
            </a:ln>
          </p:spPr>
        </p:pic>
        <p:pic>
          <p:nvPicPr>
            <p:cNvPr id="12" name="Picture 11" descr="Icon&#10;&#10;Description automatically generated">
              <a:extLst>
                <a:ext uri="{FF2B5EF4-FFF2-40B4-BE49-F238E27FC236}">
                  <a16:creationId xmlns:a16="http://schemas.microsoft.com/office/drawing/2014/main" id="{F64203B9-BE40-1507-1EDD-03CEF9DABB3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973932" y="847399"/>
              <a:ext cx="1007241" cy="1007241"/>
            </a:xfrm>
            <a:prstGeom prst="rect">
              <a:avLst/>
            </a:prstGeom>
            <a:ln>
              <a:noFill/>
            </a:ln>
          </p:spPr>
        </p:pic>
      </p:grpSp>
    </p:spTree>
    <p:extLst>
      <p:ext uri="{BB962C8B-B14F-4D97-AF65-F5344CB8AC3E}">
        <p14:creationId xmlns:p14="http://schemas.microsoft.com/office/powerpoint/2010/main" val="18979242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4018</Words>
  <Application>Microsoft Office PowerPoint</Application>
  <PresentationFormat>Widescreen</PresentationFormat>
  <Paragraphs>344</Paragraphs>
  <Slides>16</Slides>
  <Notes>16</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Inter</vt:lpstr>
      <vt:lpstr>lato</vt:lpstr>
      <vt:lpstr>Arial Black</vt:lpstr>
      <vt:lpstr>lato</vt:lpstr>
      <vt:lpstr>Courier New</vt:lpstr>
      <vt:lpstr>Arial</vt:lpstr>
      <vt:lpstr>Calibri</vt:lpstr>
      <vt:lpstr>Aptos</vt:lpstr>
      <vt:lpstr>Prompt</vt:lpstr>
      <vt:lpstr>Office Theme</vt:lpstr>
      <vt:lpstr>2_Office Theme</vt:lpstr>
      <vt:lpstr>1_Office Theme</vt:lpstr>
      <vt:lpstr>Pathways</vt:lpstr>
      <vt:lpstr>Unit 3: Virtual reality</vt:lpstr>
      <vt:lpstr>Unit 3, Introduction</vt:lpstr>
      <vt:lpstr>Unit 3, Activity 1</vt:lpstr>
      <vt:lpstr>PowerPoint Presentation</vt:lpstr>
      <vt:lpstr>Unit 3, Activity 1</vt:lpstr>
      <vt:lpstr>Unit 3, Activity 2</vt:lpstr>
      <vt:lpstr>PowerPoint Presentation</vt:lpstr>
      <vt:lpstr>Unit 1, Activity 3</vt:lpstr>
      <vt:lpstr>PowerPoint Presentation</vt:lpstr>
      <vt:lpstr>PowerPoint Presentation</vt:lpstr>
      <vt:lpstr>Unit 3, Activity 4</vt:lpstr>
      <vt:lpstr>PowerPoint Presentation</vt:lpstr>
      <vt:lpstr>PowerPoint Presentation</vt:lpstr>
      <vt:lpstr>Unit 3, Extension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Realnation</dc:creator>
  <cp:lastModifiedBy>Mella Cusack</cp:lastModifiedBy>
  <cp:revision>96</cp:revision>
  <dcterms:created xsi:type="dcterms:W3CDTF">2022-07-12T11:58:05Z</dcterms:created>
  <dcterms:modified xsi:type="dcterms:W3CDTF">2024-08-16T15:05:33Z</dcterms:modified>
</cp:coreProperties>
</file>