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6B31BD-E728-4444-9A35-BF51CB19D3A9}" type="datetimeFigureOut">
              <a:rPr lang="en-IE" smtClean="0"/>
              <a:t>15/02/2021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5654B2-FBA0-4C43-A3E0-9FC10E597E6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82560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D17EC9-E2BB-487E-9594-629ADCCB2782}" type="datetimeFigureOut">
              <a:rPr lang="en-IE" smtClean="0"/>
              <a:t>15/02/2021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DF313E-0783-493A-B61F-5272DD2CB12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22916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F4988-F3F1-4FDD-A44F-9550511B7BF8}" type="datetimeFigureOut">
              <a:rPr lang="en-IE" smtClean="0"/>
              <a:t>15/02/2021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1C77F-8B9D-409F-BDAF-51C273135C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9349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F4988-F3F1-4FDD-A44F-9550511B7BF8}" type="datetimeFigureOut">
              <a:rPr lang="en-IE" smtClean="0"/>
              <a:t>15/02/2021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1C77F-8B9D-409F-BDAF-51C273135C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7428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F4988-F3F1-4FDD-A44F-9550511B7BF8}" type="datetimeFigureOut">
              <a:rPr lang="en-IE" smtClean="0"/>
              <a:t>15/02/2021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1C77F-8B9D-409F-BDAF-51C273135C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649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F4988-F3F1-4FDD-A44F-9550511B7BF8}" type="datetimeFigureOut">
              <a:rPr lang="en-IE" smtClean="0"/>
              <a:t>15/02/2021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1C77F-8B9D-409F-BDAF-51C273135C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91737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F4988-F3F1-4FDD-A44F-9550511B7BF8}" type="datetimeFigureOut">
              <a:rPr lang="en-IE" smtClean="0"/>
              <a:t>15/02/2021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1C77F-8B9D-409F-BDAF-51C273135C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73505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F4988-F3F1-4FDD-A44F-9550511B7BF8}" type="datetimeFigureOut">
              <a:rPr lang="en-IE" smtClean="0"/>
              <a:t>15/02/2021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1C77F-8B9D-409F-BDAF-51C273135C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47563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F4988-F3F1-4FDD-A44F-9550511B7BF8}" type="datetimeFigureOut">
              <a:rPr lang="en-IE" smtClean="0"/>
              <a:t>15/02/2021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1C77F-8B9D-409F-BDAF-51C273135C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8693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F4988-F3F1-4FDD-A44F-9550511B7BF8}" type="datetimeFigureOut">
              <a:rPr lang="en-IE" smtClean="0"/>
              <a:t>15/02/2021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1C77F-8B9D-409F-BDAF-51C273135C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16086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F4988-F3F1-4FDD-A44F-9550511B7BF8}" type="datetimeFigureOut">
              <a:rPr lang="en-IE" smtClean="0"/>
              <a:t>15/02/2021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1C77F-8B9D-409F-BDAF-51C273135C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05093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F4988-F3F1-4FDD-A44F-9550511B7BF8}" type="datetimeFigureOut">
              <a:rPr lang="en-IE" smtClean="0"/>
              <a:t>15/02/2021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1C77F-8B9D-409F-BDAF-51C273135C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89611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F4988-F3F1-4FDD-A44F-9550511B7BF8}" type="datetimeFigureOut">
              <a:rPr lang="en-IE" smtClean="0"/>
              <a:t>15/02/2021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1C77F-8B9D-409F-BDAF-51C273135C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18490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F4988-F3F1-4FDD-A44F-9550511B7BF8}" type="datetimeFigureOut">
              <a:rPr lang="en-IE" smtClean="0"/>
              <a:t>15/02/2021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1C77F-8B9D-409F-BDAF-51C273135C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58877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683568" y="869575"/>
            <a:ext cx="0" cy="5244048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 rot="16200000">
            <a:off x="-168153" y="1192107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dirty="0" smtClean="0"/>
              <a:t>2020/21</a:t>
            </a:r>
            <a:endParaRPr lang="en-IE" dirty="0"/>
          </a:p>
        </p:txBody>
      </p:sp>
      <p:sp>
        <p:nvSpPr>
          <p:cNvPr id="29" name="Rectangle 28"/>
          <p:cNvSpPr/>
          <p:nvPr/>
        </p:nvSpPr>
        <p:spPr>
          <a:xfrm>
            <a:off x="7064118" y="1882078"/>
            <a:ext cx="1898992" cy="98914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dirty="0" smtClean="0">
                <a:solidFill>
                  <a:schemeClr val="tx1"/>
                </a:solidFill>
              </a:rPr>
              <a:t>OVPAA (</a:t>
            </a:r>
            <a:r>
              <a:rPr lang="en-IE" sz="1600" dirty="0" smtClean="0">
                <a:solidFill>
                  <a:schemeClr val="tx1"/>
                </a:solidFill>
              </a:rPr>
              <a:t>Q2 2022)</a:t>
            </a:r>
            <a:endParaRPr lang="en-IE" sz="1600" dirty="0" smtClean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947634" y="852760"/>
            <a:ext cx="1937767" cy="90991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dirty="0" smtClean="0">
                <a:solidFill>
                  <a:schemeClr val="tx1"/>
                </a:solidFill>
              </a:rPr>
              <a:t>Digital Learning</a:t>
            </a:r>
          </a:p>
          <a:p>
            <a:pPr algn="ctr"/>
            <a:r>
              <a:rPr lang="en-IE" sz="1600" dirty="0" smtClean="0">
                <a:solidFill>
                  <a:schemeClr val="tx1"/>
                </a:solidFill>
              </a:rPr>
              <a:t>(Q4 2020)</a:t>
            </a:r>
          </a:p>
        </p:txBody>
      </p:sp>
      <p:sp>
        <p:nvSpPr>
          <p:cNvPr id="53" name="Rectangle 52"/>
          <p:cNvSpPr/>
          <p:nvPr/>
        </p:nvSpPr>
        <p:spPr>
          <a:xfrm>
            <a:off x="881109" y="863830"/>
            <a:ext cx="1903376" cy="9000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dirty="0" smtClean="0">
                <a:solidFill>
                  <a:schemeClr val="tx1"/>
                </a:solidFill>
              </a:rPr>
              <a:t>Registry</a:t>
            </a:r>
          </a:p>
          <a:p>
            <a:pPr algn="ctr"/>
            <a:r>
              <a:rPr lang="fr-FR" sz="1600" dirty="0" smtClean="0">
                <a:solidFill>
                  <a:schemeClr val="tx1"/>
                </a:solidFill>
              </a:rPr>
              <a:t>(Q4 2020- TBC)</a:t>
            </a:r>
          </a:p>
        </p:txBody>
      </p:sp>
      <p:sp>
        <p:nvSpPr>
          <p:cNvPr id="63" name="TextBox 62"/>
          <p:cNvSpPr txBox="1"/>
          <p:nvPr/>
        </p:nvSpPr>
        <p:spPr>
          <a:xfrm rot="16200000">
            <a:off x="-175882" y="2245773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dirty="0" smtClean="0"/>
              <a:t>2021/22</a:t>
            </a:r>
            <a:endParaRPr lang="en-IE" dirty="0"/>
          </a:p>
        </p:txBody>
      </p:sp>
      <p:sp>
        <p:nvSpPr>
          <p:cNvPr id="64" name="Rectangle 63"/>
          <p:cNvSpPr/>
          <p:nvPr/>
        </p:nvSpPr>
        <p:spPr>
          <a:xfrm>
            <a:off x="875610" y="1888443"/>
            <a:ext cx="1908409" cy="98277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dirty="0" smtClean="0">
                <a:solidFill>
                  <a:schemeClr val="tx1"/>
                </a:solidFill>
              </a:rPr>
              <a:t>Estates Office</a:t>
            </a:r>
          </a:p>
          <a:p>
            <a:pPr algn="ctr"/>
            <a:r>
              <a:rPr lang="en-IE" sz="1600" dirty="0" smtClean="0">
                <a:solidFill>
                  <a:schemeClr val="tx1"/>
                </a:solidFill>
              </a:rPr>
              <a:t>(</a:t>
            </a:r>
            <a:r>
              <a:rPr lang="en-IE" sz="1600" dirty="0" smtClean="0">
                <a:solidFill>
                  <a:schemeClr val="tx1"/>
                </a:solidFill>
              </a:rPr>
              <a:t>Q1 </a:t>
            </a:r>
            <a:r>
              <a:rPr lang="en-IE" sz="1600" dirty="0" smtClean="0">
                <a:solidFill>
                  <a:schemeClr val="tx1"/>
                </a:solidFill>
              </a:rPr>
              <a:t>2022)</a:t>
            </a:r>
          </a:p>
        </p:txBody>
      </p:sp>
      <p:sp>
        <p:nvSpPr>
          <p:cNvPr id="66" name="Rectangle 65"/>
          <p:cNvSpPr/>
          <p:nvPr/>
        </p:nvSpPr>
        <p:spPr>
          <a:xfrm>
            <a:off x="2930624" y="1885177"/>
            <a:ext cx="1937767" cy="98984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schemeClr val="tx1"/>
                </a:solidFill>
              </a:rPr>
              <a:t>DCU Institute of Education</a:t>
            </a:r>
          </a:p>
          <a:p>
            <a:pPr algn="ctr"/>
            <a:r>
              <a:rPr lang="fr-FR" sz="1600" dirty="0" smtClean="0">
                <a:solidFill>
                  <a:schemeClr val="tx1"/>
                </a:solidFill>
              </a:rPr>
              <a:t>(</a:t>
            </a:r>
            <a:r>
              <a:rPr lang="fr-FR" sz="1600" dirty="0" smtClean="0">
                <a:solidFill>
                  <a:schemeClr val="tx1"/>
                </a:solidFill>
              </a:rPr>
              <a:t>Q2 </a:t>
            </a:r>
            <a:r>
              <a:rPr lang="fr-FR" sz="1600" dirty="0" smtClean="0">
                <a:solidFill>
                  <a:schemeClr val="tx1"/>
                </a:solidFill>
              </a:rPr>
              <a:t>2022)</a:t>
            </a:r>
          </a:p>
        </p:txBody>
      </p:sp>
      <p:sp>
        <p:nvSpPr>
          <p:cNvPr id="67" name="Rectangle 66"/>
          <p:cNvSpPr/>
          <p:nvPr/>
        </p:nvSpPr>
        <p:spPr>
          <a:xfrm>
            <a:off x="5974759" y="2980705"/>
            <a:ext cx="1430739" cy="87049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dirty="0" smtClean="0">
                <a:solidFill>
                  <a:schemeClr val="tx1"/>
                </a:solidFill>
              </a:rPr>
              <a:t>OVPR</a:t>
            </a:r>
          </a:p>
          <a:p>
            <a:pPr algn="ctr"/>
            <a:r>
              <a:rPr lang="en-IE" sz="1600" dirty="0" smtClean="0">
                <a:solidFill>
                  <a:schemeClr val="tx1"/>
                </a:solidFill>
              </a:rPr>
              <a:t>(Q2 2023)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010678" y="1888443"/>
            <a:ext cx="1928165" cy="98533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dirty="0" smtClean="0">
                <a:solidFill>
                  <a:schemeClr val="tx1"/>
                </a:solidFill>
              </a:rPr>
              <a:t>Faculty</a:t>
            </a:r>
            <a:r>
              <a:rPr lang="fr-FR" sz="1600" dirty="0" smtClean="0">
                <a:solidFill>
                  <a:schemeClr val="tx1"/>
                </a:solidFill>
              </a:rPr>
              <a:t> </a:t>
            </a:r>
            <a:r>
              <a:rPr lang="fr-FR" sz="1600" dirty="0">
                <a:solidFill>
                  <a:schemeClr val="tx1"/>
                </a:solidFill>
              </a:rPr>
              <a:t>of </a:t>
            </a:r>
            <a:r>
              <a:rPr lang="fr-FR" sz="1600" dirty="0" smtClean="0">
                <a:solidFill>
                  <a:schemeClr val="tx1"/>
                </a:solidFill>
              </a:rPr>
              <a:t>Science and </a:t>
            </a:r>
            <a:r>
              <a:rPr lang="en-IE" sz="1600" dirty="0" smtClean="0">
                <a:solidFill>
                  <a:schemeClr val="tx1"/>
                </a:solidFill>
              </a:rPr>
              <a:t>Health</a:t>
            </a:r>
          </a:p>
          <a:p>
            <a:pPr algn="ctr"/>
            <a:r>
              <a:rPr lang="fr-FR" sz="1600" dirty="0" smtClean="0">
                <a:solidFill>
                  <a:schemeClr val="tx1"/>
                </a:solidFill>
              </a:rPr>
              <a:t>(</a:t>
            </a:r>
            <a:r>
              <a:rPr lang="fr-FR" sz="1600" dirty="0" smtClean="0">
                <a:solidFill>
                  <a:schemeClr val="tx1"/>
                </a:solidFill>
              </a:rPr>
              <a:t>Q2 </a:t>
            </a:r>
            <a:r>
              <a:rPr lang="fr-FR" sz="1600" dirty="0" smtClean="0">
                <a:solidFill>
                  <a:schemeClr val="tx1"/>
                </a:solidFill>
              </a:rPr>
              <a:t>2022)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039407" y="852760"/>
            <a:ext cx="1923703" cy="89996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dirty="0">
                <a:solidFill>
                  <a:schemeClr val="tx1"/>
                </a:solidFill>
              </a:rPr>
              <a:t>ISS</a:t>
            </a:r>
          </a:p>
          <a:p>
            <a:pPr algn="ctr"/>
            <a:r>
              <a:rPr lang="en-IE" sz="1600" dirty="0">
                <a:solidFill>
                  <a:schemeClr val="tx1"/>
                </a:solidFill>
              </a:rPr>
              <a:t>(</a:t>
            </a:r>
            <a:r>
              <a:rPr lang="en-IE" sz="1600" dirty="0" smtClean="0">
                <a:solidFill>
                  <a:schemeClr val="tx1"/>
                </a:solidFill>
              </a:rPr>
              <a:t>Q2 2021)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364586" y="2981946"/>
            <a:ext cx="1461128" cy="87945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dirty="0">
                <a:solidFill>
                  <a:schemeClr val="tx1"/>
                </a:solidFill>
              </a:rPr>
              <a:t>NIDL/ Open Education</a:t>
            </a:r>
          </a:p>
          <a:p>
            <a:pPr algn="ctr"/>
            <a:r>
              <a:rPr lang="en-IE" sz="1600" dirty="0">
                <a:solidFill>
                  <a:schemeClr val="tx1"/>
                </a:solidFill>
              </a:rPr>
              <a:t>(</a:t>
            </a:r>
            <a:r>
              <a:rPr lang="en-IE" sz="1600" dirty="0" smtClean="0">
                <a:solidFill>
                  <a:schemeClr val="tx1"/>
                </a:solidFill>
              </a:rPr>
              <a:t>Q1 </a:t>
            </a:r>
            <a:r>
              <a:rPr lang="en-IE" sz="1600" dirty="0" smtClean="0">
                <a:solidFill>
                  <a:schemeClr val="tx1"/>
                </a:solidFill>
              </a:rPr>
              <a:t>2023)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018028" y="852760"/>
            <a:ext cx="1920815" cy="90324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dirty="0">
                <a:solidFill>
                  <a:schemeClr val="tx1"/>
                </a:solidFill>
              </a:rPr>
              <a:t>Finance Office</a:t>
            </a:r>
          </a:p>
          <a:p>
            <a:pPr algn="ctr"/>
            <a:r>
              <a:rPr lang="en-IE" sz="1600" dirty="0">
                <a:solidFill>
                  <a:schemeClr val="tx1"/>
                </a:solidFill>
              </a:rPr>
              <a:t>(Q2 2021</a:t>
            </a:r>
            <a:r>
              <a:rPr lang="en-IE" sz="1600" dirty="0" smtClean="0">
                <a:solidFill>
                  <a:schemeClr val="tx1"/>
                </a:solidFill>
              </a:rPr>
              <a:t>)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16072" y="62190"/>
            <a:ext cx="56089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E" sz="2000" b="1" dirty="0" smtClean="0">
                <a:solidFill>
                  <a:schemeClr val="bg1">
                    <a:lumMod val="65000"/>
                  </a:schemeClr>
                </a:solidFill>
              </a:rPr>
              <a:t>DCU Quality Review </a:t>
            </a:r>
            <a:r>
              <a:rPr lang="en-IE" sz="2000" b="1" smtClean="0">
                <a:solidFill>
                  <a:schemeClr val="bg1">
                    <a:lumMod val="65000"/>
                  </a:schemeClr>
                </a:solidFill>
              </a:rPr>
              <a:t>Schedule- 2020/21-2024/25</a:t>
            </a:r>
            <a:endParaRPr lang="en-IE" sz="2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 rot="16200000">
            <a:off x="-168154" y="329740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dirty="0" smtClean="0"/>
              <a:t>2022/23</a:t>
            </a:r>
            <a:endParaRPr lang="en-IE" dirty="0"/>
          </a:p>
        </p:txBody>
      </p:sp>
      <p:sp>
        <p:nvSpPr>
          <p:cNvPr id="43" name="Rectangle 42"/>
          <p:cNvSpPr/>
          <p:nvPr/>
        </p:nvSpPr>
        <p:spPr>
          <a:xfrm>
            <a:off x="881109" y="2980705"/>
            <a:ext cx="1370192" cy="88069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dirty="0" smtClean="0">
                <a:solidFill>
                  <a:schemeClr val="tx1"/>
                </a:solidFill>
              </a:rPr>
              <a:t>DCU Library</a:t>
            </a:r>
            <a:endParaRPr lang="en-IE" sz="1600" dirty="0">
              <a:solidFill>
                <a:schemeClr val="tx1"/>
              </a:solidFill>
            </a:endParaRPr>
          </a:p>
          <a:p>
            <a:pPr algn="ctr"/>
            <a:r>
              <a:rPr lang="en-IE" sz="1600" dirty="0" smtClean="0">
                <a:solidFill>
                  <a:schemeClr val="tx1"/>
                </a:solidFill>
              </a:rPr>
              <a:t>(Q4 2022)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873330" y="3978611"/>
            <a:ext cx="1911155" cy="93610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dirty="0" smtClean="0">
                <a:solidFill>
                  <a:schemeClr val="tx1"/>
                </a:solidFill>
              </a:rPr>
              <a:t>Faculty of </a:t>
            </a:r>
            <a:r>
              <a:rPr lang="en-IE" sz="1600" dirty="0" err="1" smtClean="0">
                <a:solidFill>
                  <a:schemeClr val="tx1"/>
                </a:solidFill>
              </a:rPr>
              <a:t>Eng</a:t>
            </a:r>
            <a:r>
              <a:rPr lang="en-IE" sz="1600" dirty="0" smtClean="0">
                <a:solidFill>
                  <a:schemeClr val="tx1"/>
                </a:solidFill>
              </a:rPr>
              <a:t> and Comp</a:t>
            </a:r>
            <a:endParaRPr lang="en-IE" sz="1600" dirty="0">
              <a:solidFill>
                <a:schemeClr val="tx1"/>
              </a:solidFill>
            </a:endParaRPr>
          </a:p>
          <a:p>
            <a:pPr algn="ctr"/>
            <a:r>
              <a:rPr lang="en-IE" sz="1600" dirty="0">
                <a:solidFill>
                  <a:schemeClr val="tx1"/>
                </a:solidFill>
              </a:rPr>
              <a:t>(</a:t>
            </a:r>
            <a:r>
              <a:rPr lang="en-IE" sz="1600" dirty="0" smtClean="0">
                <a:solidFill>
                  <a:schemeClr val="tx1"/>
                </a:solidFill>
              </a:rPr>
              <a:t>Q4 2023)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561543" y="2970499"/>
            <a:ext cx="1403252" cy="8704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dirty="0" smtClean="0">
                <a:solidFill>
                  <a:schemeClr val="tx1"/>
                </a:solidFill>
              </a:rPr>
              <a:t>Thematic (TBC):</a:t>
            </a:r>
          </a:p>
          <a:p>
            <a:pPr algn="ctr"/>
            <a:r>
              <a:rPr lang="en-IE" sz="1600" dirty="0" smtClean="0">
                <a:solidFill>
                  <a:schemeClr val="tx1"/>
                </a:solidFill>
              </a:rPr>
              <a:t>(</a:t>
            </a:r>
            <a:r>
              <a:rPr lang="en-IE" sz="1600" dirty="0">
                <a:solidFill>
                  <a:schemeClr val="tx1"/>
                </a:solidFill>
              </a:rPr>
              <a:t>Q2 </a:t>
            </a:r>
            <a:r>
              <a:rPr lang="en-IE" sz="1600" dirty="0" smtClean="0">
                <a:solidFill>
                  <a:schemeClr val="tx1"/>
                </a:solidFill>
              </a:rPr>
              <a:t>2023)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 rot="16200000">
            <a:off x="-160426" y="4236769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dirty="0" smtClean="0"/>
              <a:t>2023/24</a:t>
            </a:r>
            <a:endParaRPr lang="en-IE" dirty="0"/>
          </a:p>
        </p:txBody>
      </p:sp>
      <p:sp>
        <p:nvSpPr>
          <p:cNvPr id="49" name="Rectangle 48"/>
          <p:cNvSpPr/>
          <p:nvPr/>
        </p:nvSpPr>
        <p:spPr>
          <a:xfrm>
            <a:off x="3921318" y="2980706"/>
            <a:ext cx="1937768" cy="87540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dirty="0" smtClean="0">
                <a:solidFill>
                  <a:schemeClr val="tx1"/>
                </a:solidFill>
              </a:rPr>
              <a:t>DCU Business School</a:t>
            </a:r>
            <a:endParaRPr lang="fr-FR" sz="1600" dirty="0">
              <a:solidFill>
                <a:schemeClr val="tx1"/>
              </a:solidFill>
            </a:endParaRP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(</a:t>
            </a:r>
            <a:r>
              <a:rPr lang="fr-FR" sz="1600" dirty="0" smtClean="0">
                <a:solidFill>
                  <a:schemeClr val="tx1"/>
                </a:solidFill>
              </a:rPr>
              <a:t>Q1 2023)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957236" y="3978611"/>
            <a:ext cx="1928165" cy="93610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dirty="0" smtClean="0">
                <a:solidFill>
                  <a:schemeClr val="tx1"/>
                </a:solidFill>
              </a:rPr>
              <a:t>Sport </a:t>
            </a:r>
            <a:r>
              <a:rPr lang="en-IE" sz="1600" smtClean="0">
                <a:solidFill>
                  <a:schemeClr val="tx1"/>
                </a:solidFill>
              </a:rPr>
              <a:t>and Wellbeing</a:t>
            </a:r>
            <a:endParaRPr lang="en-IE" sz="1600" dirty="0">
              <a:solidFill>
                <a:schemeClr val="tx1"/>
              </a:solidFill>
            </a:endParaRPr>
          </a:p>
          <a:p>
            <a:pPr algn="ctr"/>
            <a:r>
              <a:rPr lang="en-IE" sz="1600" dirty="0">
                <a:solidFill>
                  <a:schemeClr val="tx1"/>
                </a:solidFill>
              </a:rPr>
              <a:t>(</a:t>
            </a:r>
            <a:r>
              <a:rPr lang="en-IE" sz="1600" dirty="0" smtClean="0">
                <a:solidFill>
                  <a:schemeClr val="tx1"/>
                </a:solidFill>
              </a:rPr>
              <a:t>Q4 2023)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5010678" y="3978611"/>
            <a:ext cx="1928165" cy="93610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dirty="0" smtClean="0">
                <a:solidFill>
                  <a:schemeClr val="tx1"/>
                </a:solidFill>
              </a:rPr>
              <a:t>OVPEA</a:t>
            </a:r>
            <a:endParaRPr lang="en-IE" sz="1600" dirty="0">
              <a:solidFill>
                <a:schemeClr val="tx1"/>
              </a:solidFill>
            </a:endParaRPr>
          </a:p>
          <a:p>
            <a:pPr algn="ctr"/>
            <a:r>
              <a:rPr lang="en-IE" sz="1600" dirty="0">
                <a:solidFill>
                  <a:schemeClr val="tx1"/>
                </a:solidFill>
              </a:rPr>
              <a:t>(</a:t>
            </a:r>
            <a:r>
              <a:rPr lang="en-IE" sz="1600" dirty="0" smtClean="0">
                <a:solidFill>
                  <a:schemeClr val="tx1"/>
                </a:solidFill>
              </a:rPr>
              <a:t>Q1 2023)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039408" y="3978611"/>
            <a:ext cx="1928165" cy="93610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dirty="0" smtClean="0">
                <a:solidFill>
                  <a:schemeClr val="tx1"/>
                </a:solidFill>
              </a:rPr>
              <a:t>President’s Office</a:t>
            </a:r>
            <a:endParaRPr lang="en-IE" sz="1600" dirty="0">
              <a:solidFill>
                <a:schemeClr val="tx1"/>
              </a:solidFill>
            </a:endParaRPr>
          </a:p>
          <a:p>
            <a:pPr algn="ctr"/>
            <a:r>
              <a:rPr lang="en-IE" sz="1600" dirty="0">
                <a:solidFill>
                  <a:schemeClr val="tx1"/>
                </a:solidFill>
              </a:rPr>
              <a:t>(</a:t>
            </a:r>
            <a:r>
              <a:rPr lang="en-IE" sz="1600" dirty="0" smtClean="0">
                <a:solidFill>
                  <a:schemeClr val="tx1"/>
                </a:solidFill>
              </a:rPr>
              <a:t>Q2 2023)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 rot="16200000">
            <a:off x="-168154" y="5388897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dirty="0" smtClean="0"/>
              <a:t>2024/25</a:t>
            </a:r>
            <a:endParaRPr lang="en-IE" dirty="0"/>
          </a:p>
        </p:txBody>
      </p:sp>
      <p:sp>
        <p:nvSpPr>
          <p:cNvPr id="58" name="Rectangle 57"/>
          <p:cNvSpPr/>
          <p:nvPr/>
        </p:nvSpPr>
        <p:spPr>
          <a:xfrm>
            <a:off x="5018028" y="5037664"/>
            <a:ext cx="1920815" cy="9395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dirty="0" smtClean="0">
                <a:solidFill>
                  <a:schemeClr val="tx1"/>
                </a:solidFill>
              </a:rPr>
              <a:t>Thematic (TBC): </a:t>
            </a:r>
          </a:p>
          <a:p>
            <a:pPr algn="ctr"/>
            <a:r>
              <a:rPr lang="en-IE" sz="1600" dirty="0" smtClean="0">
                <a:solidFill>
                  <a:schemeClr val="tx1"/>
                </a:solidFill>
              </a:rPr>
              <a:t>(</a:t>
            </a:r>
            <a:r>
              <a:rPr lang="en-IE" sz="1600" dirty="0">
                <a:solidFill>
                  <a:schemeClr val="tx1"/>
                </a:solidFill>
              </a:rPr>
              <a:t>Q2 </a:t>
            </a:r>
            <a:r>
              <a:rPr lang="en-IE" sz="1600" dirty="0" smtClean="0">
                <a:solidFill>
                  <a:schemeClr val="tx1"/>
                </a:solidFill>
              </a:rPr>
              <a:t>2025)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881109" y="5046109"/>
            <a:ext cx="1911155" cy="93610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dirty="0" smtClean="0">
                <a:solidFill>
                  <a:schemeClr val="tx1"/>
                </a:solidFill>
              </a:rPr>
              <a:t>SS&amp;D</a:t>
            </a:r>
            <a:endParaRPr lang="en-IE" sz="1600" dirty="0">
              <a:solidFill>
                <a:schemeClr val="tx1"/>
              </a:solidFill>
            </a:endParaRPr>
          </a:p>
          <a:p>
            <a:pPr algn="ctr"/>
            <a:r>
              <a:rPr lang="en-IE" sz="1600" dirty="0">
                <a:solidFill>
                  <a:schemeClr val="tx1"/>
                </a:solidFill>
              </a:rPr>
              <a:t>(</a:t>
            </a:r>
            <a:r>
              <a:rPr lang="en-IE" sz="1600" dirty="0" smtClean="0">
                <a:solidFill>
                  <a:schemeClr val="tx1"/>
                </a:solidFill>
              </a:rPr>
              <a:t>Q4 2024)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957236" y="5042420"/>
            <a:ext cx="1911155" cy="93610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dirty="0" smtClean="0">
                <a:solidFill>
                  <a:schemeClr val="tx1"/>
                </a:solidFill>
              </a:rPr>
              <a:t>OSL</a:t>
            </a:r>
            <a:endParaRPr lang="en-IE" sz="1600" dirty="0">
              <a:solidFill>
                <a:schemeClr val="tx1"/>
              </a:solidFill>
            </a:endParaRPr>
          </a:p>
          <a:p>
            <a:pPr algn="ctr"/>
            <a:r>
              <a:rPr lang="en-IE" sz="1600" dirty="0">
                <a:solidFill>
                  <a:schemeClr val="tx1"/>
                </a:solidFill>
              </a:rPr>
              <a:t>(</a:t>
            </a:r>
            <a:r>
              <a:rPr lang="en-IE" sz="1600" dirty="0" smtClean="0">
                <a:solidFill>
                  <a:schemeClr val="tx1"/>
                </a:solidFill>
              </a:rPr>
              <a:t>Q1 2025)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7056855" y="5041133"/>
            <a:ext cx="1911155" cy="93610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600" dirty="0" smtClean="0">
                <a:solidFill>
                  <a:schemeClr val="tx1"/>
                </a:solidFill>
              </a:rPr>
              <a:t>OCOO</a:t>
            </a:r>
            <a:endParaRPr lang="en-IE" sz="1600" dirty="0">
              <a:solidFill>
                <a:schemeClr val="tx1"/>
              </a:solidFill>
            </a:endParaRPr>
          </a:p>
          <a:p>
            <a:pPr algn="ctr"/>
            <a:r>
              <a:rPr lang="en-IE" sz="1600" dirty="0">
                <a:solidFill>
                  <a:schemeClr val="tx1"/>
                </a:solidFill>
              </a:rPr>
              <a:t>(</a:t>
            </a:r>
            <a:r>
              <a:rPr lang="en-IE" sz="1600" dirty="0" smtClean="0">
                <a:solidFill>
                  <a:schemeClr val="tx1"/>
                </a:solidFill>
              </a:rPr>
              <a:t>Q2 2025)</a:t>
            </a:r>
            <a:endParaRPr lang="en-IE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00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2192</TotalTime>
  <Words>145</Words>
  <Application>Microsoft Office PowerPoint</Application>
  <PresentationFormat>On-screen Show (4:3)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dcu</dc:creator>
  <cp:lastModifiedBy>Aisling Mckenna</cp:lastModifiedBy>
  <cp:revision>31</cp:revision>
  <cp:lastPrinted>2016-11-08T11:29:20Z</cp:lastPrinted>
  <dcterms:created xsi:type="dcterms:W3CDTF">2016-11-08T09:26:47Z</dcterms:created>
  <dcterms:modified xsi:type="dcterms:W3CDTF">2021-02-15T11:57:55Z</dcterms:modified>
</cp:coreProperties>
</file>