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4" r:id="rId2"/>
    <p:sldMasterId id="2147483657" r:id="rId3"/>
    <p:sldMasterId id="2147483660" r:id="rId4"/>
    <p:sldMasterId id="2147483663" r:id="rId5"/>
    <p:sldMasterId id="2147483666" r:id="rId6"/>
    <p:sldMasterId id="2147483669" r:id="rId7"/>
    <p:sldMasterId id="2147483672" r:id="rId8"/>
    <p:sldMasterId id="2147483675" r:id="rId9"/>
    <p:sldMasterId id="2147483681" r:id="rId10"/>
    <p:sldMasterId id="2147483690" r:id="rId11"/>
  </p:sldMasterIdLst>
  <p:notesMasterIdLst>
    <p:notesMasterId r:id="rId13"/>
  </p:notesMasterIdLst>
  <p:sldIdLst>
    <p:sldId id="315"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4343" autoAdjust="0"/>
  </p:normalViewPr>
  <p:slideViewPr>
    <p:cSldViewPr snapToGrid="0" snapToObjects="1">
      <p:cViewPr varScale="1">
        <p:scale>
          <a:sx n="69" d="100"/>
          <a:sy n="69" d="100"/>
        </p:scale>
        <p:origin x="858"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697F77-DCCF-454A-A1A1-CD3644512770}" type="datetimeFigureOut">
              <a:rPr lang="en-US" smtClean="0"/>
              <a:t>10/26/2022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FD6D4D2-2C1F-B644-9BB7-E3F1A519CF74}" type="slidenum">
              <a:rPr lang="en-US" smtClean="0"/>
              <a:t>‹#›</a:t>
            </a:fld>
            <a:endParaRPr lang="en-US" dirty="0"/>
          </a:p>
        </p:txBody>
      </p:sp>
    </p:spTree>
    <p:extLst>
      <p:ext uri="{BB962C8B-B14F-4D97-AF65-F5344CB8AC3E}">
        <p14:creationId xmlns:p14="http://schemas.microsoft.com/office/powerpoint/2010/main" val="14208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4664" y="1984442"/>
            <a:ext cx="9144000" cy="951589"/>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214664" y="36117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9566" y="2017308"/>
            <a:ext cx="9144000" cy="2387600"/>
          </a:xfrm>
        </p:spPr>
        <p:txBody>
          <a:bodyPr anchor="b">
            <a:normAutofit/>
          </a:bodyPr>
          <a:lstStyle>
            <a:lvl1pPr algn="ctr">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39566" y="44775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4288" y="1122363"/>
            <a:ext cx="7963711"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704288" y="3602038"/>
            <a:ext cx="796371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9248"/>
            <a:ext cx="9144000"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9892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5753" y="340467"/>
            <a:ext cx="9144000" cy="1087776"/>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175753" y="15203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3340" y="160844"/>
            <a:ext cx="9638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2083340" y="1621344"/>
            <a:ext cx="9638490" cy="2765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88204" y="291829"/>
            <a:ext cx="9144000" cy="1048865"/>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088204" y="14327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78868" y="466927"/>
            <a:ext cx="9144000" cy="854312"/>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778868" y="14133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2524" y="141389"/>
            <a:ext cx="9735765"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2112524" y="1601889"/>
            <a:ext cx="9735765" cy="22308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21668" y="1488331"/>
            <a:ext cx="9144000" cy="2021631"/>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321668"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67328" y="4484451"/>
            <a:ext cx="8148536" cy="1282329"/>
          </a:xfrm>
        </p:spPr>
        <p:txBody>
          <a:bodyPr anchor="t">
            <a:normAutofit/>
          </a:bodyPr>
          <a:lstStyle>
            <a:lvl1pPr algn="l">
              <a:defRPr sz="4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5677" y="2237361"/>
            <a:ext cx="9144000" cy="1272601"/>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535677"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4172"/>
            <a:ext cx="9144000" cy="1243418"/>
          </a:xfrm>
        </p:spPr>
        <p:txBody>
          <a:bodyPr anchor="b">
            <a:normAutofit/>
          </a:bodyPr>
          <a:lstStyle>
            <a:lvl1pPr algn="ctr">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436667"/>
            <a:ext cx="9144000" cy="12131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468394" y="2120629"/>
            <a:ext cx="8539263" cy="3803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5443" y="345670"/>
            <a:ext cx="9260732" cy="108429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365443" y="1883991"/>
            <a:ext cx="9260732"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64635"/>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1978" y="160844"/>
            <a:ext cx="976495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31978" y="1621344"/>
            <a:ext cx="9764950" cy="28728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levels</a:t>
            </a:r>
            <a:endParaRPr lang="en-US" dirty="0"/>
          </a:p>
        </p:txBody>
      </p:sp>
    </p:spTree>
    <p:extLst>
      <p:ext uri="{BB962C8B-B14F-4D97-AF65-F5344CB8AC3E}">
        <p14:creationId xmlns:p14="http://schemas.microsoft.com/office/powerpoint/2010/main" val="2022327202"/>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252" y="141389"/>
            <a:ext cx="9764948"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2252" y="1601889"/>
            <a:ext cx="9764948" cy="28047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500287"/>
      </p:ext>
    </p:extLst>
  </p:cSld>
  <p:clrMap bg1="lt1" tx1="dk1" bg2="lt2" tx2="dk2" accent1="accent1" accent2="accent2" accent3="accent3" accent4="accent4" accent5="accent5" accent6="accent6" hlink="hlink" folHlink="folHlink"/>
  <p:sldLayoutIdLst>
    <p:sldLayoutId id="2147483691" r:id="rId1"/>
    <p:sldLayoutId id="214748369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0890" y="365125"/>
            <a:ext cx="8889459"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70890" y="1825625"/>
            <a:ext cx="888945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755845"/>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49494" y="4567474"/>
            <a:ext cx="749840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67861244"/>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0" y="1989644"/>
            <a:ext cx="9251006"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29190" y="3450144"/>
            <a:ext cx="9251006" cy="30479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6296241"/>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0226" y="32621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80226" y="2042808"/>
            <a:ext cx="9873574" cy="26361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903605"/>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0" y="2010451"/>
            <a:ext cx="906779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18250"/>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2732" y="1093449"/>
            <a:ext cx="8951068"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02732" y="2419012"/>
            <a:ext cx="8951068" cy="28144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6597765"/>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91446" y="1825625"/>
            <a:ext cx="926235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764046"/>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0889" y="141388"/>
            <a:ext cx="953148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70889" y="1601888"/>
            <a:ext cx="9531485" cy="27658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5722869"/>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IE" dirty="0" smtClean="0">
                <a:solidFill>
                  <a:schemeClr val="bg1"/>
                </a:solidFill>
              </a:rPr>
              <a:t>On-Line Learning Activities</a:t>
            </a:r>
            <a:endParaRPr lang="en-IE"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IE" sz="2000" b="1" dirty="0" smtClean="0">
                <a:solidFill>
                  <a:schemeClr val="accent1">
                    <a:lumMod val="50000"/>
                  </a:schemeClr>
                </a:solidFill>
              </a:rPr>
              <a:t>Note:  This is a virtual safe space so please respect the privacy of your classmates and </a:t>
            </a:r>
            <a:r>
              <a:rPr lang="en-IE" sz="2000" b="1" u="sng" dirty="0" smtClean="0">
                <a:solidFill>
                  <a:schemeClr val="accent1">
                    <a:lumMod val="50000"/>
                  </a:schemeClr>
                </a:solidFill>
              </a:rPr>
              <a:t>do not record</a:t>
            </a:r>
            <a:r>
              <a:rPr lang="en-IE" sz="2000" b="1" dirty="0" smtClean="0">
                <a:solidFill>
                  <a:schemeClr val="accent1">
                    <a:lumMod val="50000"/>
                  </a:schemeClr>
                </a:solidFill>
              </a:rPr>
              <a:t> these sessions.</a:t>
            </a:r>
          </a:p>
          <a:p>
            <a:pPr>
              <a:buFont typeface="Arial" panose="020B0604020202020204" pitchFamily="34" charset="0"/>
              <a:buChar char="•"/>
            </a:pPr>
            <a:r>
              <a:rPr lang="en-IE" sz="1400" b="1" dirty="0" smtClean="0"/>
              <a:t>Who</a:t>
            </a:r>
            <a:r>
              <a:rPr lang="en-IE" sz="1400" dirty="0" smtClean="0"/>
              <a:t>? DCU is the ‘Data Controller’ for these recordings.</a:t>
            </a:r>
          </a:p>
          <a:p>
            <a:pPr>
              <a:buFont typeface="Arial" panose="020B0604020202020204" pitchFamily="34" charset="0"/>
              <a:buChar char="•"/>
            </a:pPr>
            <a:r>
              <a:rPr lang="en-IE" sz="1400" b="1" dirty="0" smtClean="0"/>
              <a:t>Why</a:t>
            </a:r>
            <a:r>
              <a:rPr lang="en-IE" sz="1400" b="1" dirty="0"/>
              <a:t>? </a:t>
            </a:r>
            <a:r>
              <a:rPr lang="en-IE" sz="1400" dirty="0"/>
              <a:t>To facilitate students learning via live sessions, recorded video and other learning activities. The use of recordings will also assist students experiencing difficulty with broadband connections at the initial time of delivery and also those who may have certain disabilities or who cannot attend campus for whatever </a:t>
            </a:r>
            <a:r>
              <a:rPr lang="en-IE" sz="1400" dirty="0" smtClean="0"/>
              <a:t>reason.</a:t>
            </a:r>
          </a:p>
          <a:p>
            <a:pPr>
              <a:buFont typeface="Arial" panose="020B0604020202020204" pitchFamily="34" charset="0"/>
              <a:buChar char="•"/>
            </a:pPr>
            <a:r>
              <a:rPr lang="en-IE" sz="1400" b="1" dirty="0" smtClean="0"/>
              <a:t>Where?  </a:t>
            </a:r>
            <a:r>
              <a:rPr lang="en-IE" sz="1400" dirty="0" smtClean="0"/>
              <a:t>Recordings will be stored securely on the DCU Network and shared via loop.</a:t>
            </a:r>
          </a:p>
          <a:p>
            <a:pPr>
              <a:buFont typeface="Arial" panose="020B0604020202020204" pitchFamily="34" charset="0"/>
              <a:buChar char="•"/>
            </a:pPr>
            <a:r>
              <a:rPr lang="en-IE" sz="1400" b="1" dirty="0" smtClean="0"/>
              <a:t>With Whom?  </a:t>
            </a:r>
            <a:r>
              <a:rPr lang="en-IE" sz="1400" dirty="0" smtClean="0"/>
              <a:t>Recordings will be shared with the students completing the same module.  You must not re-share these recordings. </a:t>
            </a:r>
          </a:p>
          <a:p>
            <a:pPr>
              <a:buFont typeface="Arial" panose="020B0604020202020204" pitchFamily="34" charset="0"/>
              <a:buChar char="•"/>
            </a:pPr>
            <a:r>
              <a:rPr lang="en-IE" sz="1400" b="1" dirty="0" smtClean="0"/>
              <a:t>How Long?  </a:t>
            </a:r>
            <a:r>
              <a:rPr lang="en-IE" sz="1400" dirty="0" smtClean="0"/>
              <a:t>Recordings may be retained for up to 5 years after which they will be permanently deleted by DCU.</a:t>
            </a:r>
          </a:p>
          <a:p>
            <a:pPr marL="0" indent="0">
              <a:buNone/>
            </a:pPr>
            <a:endParaRPr lang="en-IE" sz="1400" dirty="0"/>
          </a:p>
          <a:p>
            <a:pPr marL="0" indent="0" algn="ctr">
              <a:buNone/>
            </a:pPr>
            <a:r>
              <a:rPr lang="en-IE" sz="1400" b="1" dirty="0" smtClean="0"/>
              <a:t>To read the full Privacy Notice and for more information, visit the DCU Data Protection Unit web page: </a:t>
            </a:r>
          </a:p>
          <a:p>
            <a:pPr marL="0" indent="0" algn="ctr">
              <a:buNone/>
            </a:pPr>
            <a:r>
              <a:rPr lang="en-IE" sz="1400" b="1" dirty="0" smtClean="0"/>
              <a:t>Dcu.ie/</a:t>
            </a:r>
            <a:r>
              <a:rPr lang="en-IE" sz="1400" b="1" dirty="0" err="1" smtClean="0"/>
              <a:t>ocoo</a:t>
            </a:r>
            <a:r>
              <a:rPr lang="en-IE" sz="1400" b="1" dirty="0" smtClean="0"/>
              <a:t>/data-protection</a:t>
            </a:r>
          </a:p>
          <a:p>
            <a:pPr marL="0" indent="0">
              <a:buNone/>
            </a:pPr>
            <a:endParaRPr lang="en-IE" dirty="0"/>
          </a:p>
        </p:txBody>
      </p:sp>
    </p:spTree>
    <p:extLst>
      <p:ext uri="{BB962C8B-B14F-4D97-AF65-F5344CB8AC3E}">
        <p14:creationId xmlns:p14="http://schemas.microsoft.com/office/powerpoint/2010/main" val="20135390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12084</TotalTime>
  <Words>173</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vt:i4>
      </vt:variant>
    </vt:vector>
  </HeadingPairs>
  <TitlesOfParts>
    <vt:vector size="15" baseType="lpstr">
      <vt:lpstr>.AppleSystemUIFont</vt:lpstr>
      <vt:lpstr>Arial</vt:lpstr>
      <vt:lpstr>Calibri</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14_Office Theme</vt:lpstr>
      <vt:lpstr>On-Line Learning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Noel Prior</cp:lastModifiedBy>
  <cp:revision>358</cp:revision>
  <cp:lastPrinted>2020-01-20T11:46:41Z</cp:lastPrinted>
  <dcterms:created xsi:type="dcterms:W3CDTF">2017-11-02T13:38:20Z</dcterms:created>
  <dcterms:modified xsi:type="dcterms:W3CDTF">2022-10-26T15:41:47Z</dcterms:modified>
</cp:coreProperties>
</file>