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28" autoAdjust="0"/>
    <p:restoredTop sz="94660"/>
  </p:normalViewPr>
  <p:slideViewPr>
    <p:cSldViewPr snapToGrid="0">
      <p:cViewPr varScale="1">
        <p:scale>
          <a:sx n="74" d="100"/>
          <a:sy n="74" d="100"/>
        </p:scale>
        <p:origin x="5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A74FA-EA0B-4F3B-9743-B07544FC912F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D7E74-594B-4FA0-821C-8489DE45AF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442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A74FA-EA0B-4F3B-9743-B07544FC912F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D7E74-594B-4FA0-821C-8489DE45AF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191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A74FA-EA0B-4F3B-9743-B07544FC912F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D7E74-594B-4FA0-821C-8489DE45AF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360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A74FA-EA0B-4F3B-9743-B07544FC912F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D7E74-594B-4FA0-821C-8489DE45AF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2028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A74FA-EA0B-4F3B-9743-B07544FC912F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D7E74-594B-4FA0-821C-8489DE45AF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195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A74FA-EA0B-4F3B-9743-B07544FC912F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D7E74-594B-4FA0-821C-8489DE45AF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534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A74FA-EA0B-4F3B-9743-B07544FC912F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D7E74-594B-4FA0-821C-8489DE45AF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986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A74FA-EA0B-4F3B-9743-B07544FC912F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D7E74-594B-4FA0-821C-8489DE45AF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092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A74FA-EA0B-4F3B-9743-B07544FC912F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D7E74-594B-4FA0-821C-8489DE45AF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94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A74FA-EA0B-4F3B-9743-B07544FC912F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D7E74-594B-4FA0-821C-8489DE45AF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5734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A74FA-EA0B-4F3B-9743-B07544FC912F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D7E74-594B-4FA0-821C-8489DE45AF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24142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74FA-EA0B-4F3B-9743-B07544FC912F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D7E74-594B-4FA0-821C-8489DE45AF5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143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>
              <a:spcBef>
                <a:spcPts val="0"/>
              </a:spcBef>
            </a:pPr>
            <a:r>
              <a:rPr lang="en-IE" sz="3600" b="1" dirty="0">
                <a:solidFill>
                  <a:schemeClr val="bg2"/>
                </a:solidFill>
                <a:latin typeface="Arial" pitchFamily="34"/>
                <a:ea typeface="+mn-ea"/>
                <a:cs typeface="Arial" pitchFamily="34"/>
              </a:rPr>
              <a:t>General Data Protection Regulation (GDPR)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7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400" b="1" dirty="0">
                <a:solidFill>
                  <a:srgbClr val="002060"/>
                </a:solidFill>
              </a:rPr>
              <a:t>GDPR is a legal framework</a:t>
            </a:r>
          </a:p>
          <a:p>
            <a:r>
              <a:rPr lang="en-IE" sz="2200" dirty="0"/>
              <a:t>In force since May 2018 </a:t>
            </a:r>
          </a:p>
          <a:p>
            <a:r>
              <a:rPr lang="en-IE" sz="2200" dirty="0"/>
              <a:t>It enhances the data protection rights of individuals </a:t>
            </a:r>
          </a:p>
          <a:p>
            <a:r>
              <a:rPr lang="en-IE" sz="2200" dirty="0"/>
              <a:t>Places greater obligations on ‘data controllers’ and ‘data processors’ </a:t>
            </a:r>
          </a:p>
          <a:p>
            <a:r>
              <a:rPr lang="en-IE" sz="2200" dirty="0"/>
              <a:t>Gives greater enforcement powers to authorities</a:t>
            </a:r>
          </a:p>
          <a:p>
            <a:r>
              <a:rPr lang="en-IE" sz="2200" b="1" dirty="0"/>
              <a:t>Any possible data breaches: contact Data Protection Unit immediately, and we’ll help </a:t>
            </a:r>
            <a:br>
              <a:rPr lang="en-IE" sz="2200" b="1" dirty="0"/>
            </a:br>
            <a:r>
              <a:rPr lang="en-IE" sz="2400" b="1" dirty="0">
                <a:solidFill>
                  <a:srgbClr val="002060"/>
                </a:solidFill>
              </a:rPr>
              <a:t>data.protection@dcu.ie – </a:t>
            </a:r>
            <a:r>
              <a:rPr lang="en-IE" sz="2200" b="1" dirty="0"/>
              <a:t>there is only a </a:t>
            </a:r>
            <a:r>
              <a:rPr lang="en-IE" sz="2200" b="1" dirty="0">
                <a:solidFill>
                  <a:srgbClr val="002060"/>
                </a:solidFill>
              </a:rPr>
              <a:t>72 hour</a:t>
            </a:r>
            <a:r>
              <a:rPr lang="en-IE" sz="2200" b="1" dirty="0"/>
              <a:t> window to respond to a breach</a:t>
            </a:r>
          </a:p>
          <a:p>
            <a:pPr marL="0" indent="0">
              <a:buNone/>
            </a:pPr>
            <a:endParaRPr lang="en-IE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IE" sz="2400" b="1" dirty="0">
                <a:solidFill>
                  <a:srgbClr val="002060"/>
                </a:solidFill>
              </a:rPr>
              <a:t>Compliance with GDPR is a mandatory legal requirement – not optional! </a:t>
            </a:r>
          </a:p>
          <a:p>
            <a:r>
              <a:rPr lang="en-IE" sz="2200" dirty="0"/>
              <a:t>Everyone processing personal data must do so in compliance with GDPR </a:t>
            </a:r>
          </a:p>
          <a:p>
            <a:r>
              <a:rPr lang="en-IE" sz="2200" dirty="0"/>
              <a:t>Failure to do so, may mean that the processing is </a:t>
            </a:r>
            <a:r>
              <a:rPr lang="en-IE" sz="2200" b="1" dirty="0"/>
              <a:t>unlawful</a:t>
            </a:r>
            <a:endParaRPr lang="en-IE" sz="2200" dirty="0"/>
          </a:p>
        </p:txBody>
      </p:sp>
    </p:spTree>
    <p:extLst>
      <p:ext uri="{BB962C8B-B14F-4D97-AF65-F5344CB8AC3E}">
        <p14:creationId xmlns:p14="http://schemas.microsoft.com/office/powerpoint/2010/main" val="1568361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>
              <a:spcBef>
                <a:spcPts val="0"/>
              </a:spcBef>
            </a:pPr>
            <a:r>
              <a:rPr lang="en-IE" sz="4000" b="1" dirty="0">
                <a:solidFill>
                  <a:schemeClr val="bg2"/>
                </a:solidFill>
                <a:latin typeface="Arial" pitchFamily="34"/>
                <a:ea typeface="+mn-ea"/>
                <a:cs typeface="Arial" pitchFamily="34"/>
              </a:rPr>
              <a:t>Key Definitions (GDPR Article 4)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171916"/>
              </p:ext>
            </p:extLst>
          </p:nvPr>
        </p:nvGraphicFramePr>
        <p:xfrm>
          <a:off x="838200" y="1825625"/>
          <a:ext cx="10515600" cy="450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4794">
                  <a:extLst>
                    <a:ext uri="{9D8B030D-6E8A-4147-A177-3AD203B41FA5}">
                      <a16:colId xmlns:a16="http://schemas.microsoft.com/office/drawing/2014/main" val="1047473455"/>
                    </a:ext>
                  </a:extLst>
                </a:gridCol>
                <a:gridCol w="6990806">
                  <a:extLst>
                    <a:ext uri="{9D8B030D-6E8A-4147-A177-3AD203B41FA5}">
                      <a16:colId xmlns:a16="http://schemas.microsoft.com/office/drawing/2014/main" val="4696087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88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212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008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301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256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0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137477"/>
                  </a:ext>
                </a:extLst>
              </a:tr>
            </a:tbl>
          </a:graphicData>
        </a:graphic>
      </p:graphicFrame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8484748"/>
              </p:ext>
            </p:extLst>
          </p:nvPr>
        </p:nvGraphicFramePr>
        <p:xfrm>
          <a:off x="838200" y="1825625"/>
          <a:ext cx="10515600" cy="450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4794">
                  <a:extLst>
                    <a:ext uri="{9D8B030D-6E8A-4147-A177-3AD203B41FA5}">
                      <a16:colId xmlns:a16="http://schemas.microsoft.com/office/drawing/2014/main" val="1047473455"/>
                    </a:ext>
                  </a:extLst>
                </a:gridCol>
                <a:gridCol w="6990806">
                  <a:extLst>
                    <a:ext uri="{9D8B030D-6E8A-4147-A177-3AD203B41FA5}">
                      <a16:colId xmlns:a16="http://schemas.microsoft.com/office/drawing/2014/main" val="4696087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88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Personal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Any information relating to an identified or identifiable natural 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212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Special Categories of Personal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Race / ethnicity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Political opinions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Religious or philosophical beliefs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Trade union membership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Genetic data / Biometric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Health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Sexual Life / Health / Orientation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008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Processing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Performing any operation on personal data, whether or not by automated means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301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</a:t>
                      </a:r>
                      <a:r>
                        <a:rPr lang="en-IE" b="1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Subject </a:t>
                      </a:r>
                      <a:endParaRPr lang="en-IE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The individual to whom the personal data relates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256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 Controller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Natural/legal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person who d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etermines purposes &amp; means of processing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n-I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0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 Processor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Natural/legal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person who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processes personal data on behalf of Controller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137477"/>
                  </a:ext>
                </a:extLst>
              </a:tr>
            </a:tbl>
          </a:graphicData>
        </a:graphic>
      </p:graphicFrame>
      <p:graphicFrame>
        <p:nvGraphicFramePr>
          <p:cNvPr id="5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146433"/>
              </p:ext>
            </p:extLst>
          </p:nvPr>
        </p:nvGraphicFramePr>
        <p:xfrm>
          <a:off x="838200" y="1825625"/>
          <a:ext cx="10515600" cy="450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4794">
                  <a:extLst>
                    <a:ext uri="{9D8B030D-6E8A-4147-A177-3AD203B41FA5}">
                      <a16:colId xmlns:a16="http://schemas.microsoft.com/office/drawing/2014/main" val="1047473455"/>
                    </a:ext>
                  </a:extLst>
                </a:gridCol>
                <a:gridCol w="6990806">
                  <a:extLst>
                    <a:ext uri="{9D8B030D-6E8A-4147-A177-3AD203B41FA5}">
                      <a16:colId xmlns:a16="http://schemas.microsoft.com/office/drawing/2014/main" val="4696087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88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Any information relating to an identified or identifiable natural 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212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Special Categories of Personal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Race / ethnicity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Political opinions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Religious or philosophical beliefs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Trade union membership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Genetic data / Biometric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Health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Sexual Life / Health / Orientation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008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Processing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Performing any operation on personal data, whether or not by automated means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301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</a:t>
                      </a:r>
                      <a:r>
                        <a:rPr lang="en-IE" b="1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Subject </a:t>
                      </a:r>
                      <a:endParaRPr lang="en-IE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The individual to whom the personal data relates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256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 Controller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Natural/legal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person who d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etermines purposes &amp; means of processing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n-I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0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 Processor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Natural/legal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person who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processes personal data on behalf of Controller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137477"/>
                  </a:ext>
                </a:extLst>
              </a:tr>
            </a:tbl>
          </a:graphicData>
        </a:graphic>
      </p:graphicFrame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3980123"/>
              </p:ext>
            </p:extLst>
          </p:nvPr>
        </p:nvGraphicFramePr>
        <p:xfrm>
          <a:off x="838200" y="1825625"/>
          <a:ext cx="10515600" cy="450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4794">
                  <a:extLst>
                    <a:ext uri="{9D8B030D-6E8A-4147-A177-3AD203B41FA5}">
                      <a16:colId xmlns:a16="http://schemas.microsoft.com/office/drawing/2014/main" val="1047473455"/>
                    </a:ext>
                  </a:extLst>
                </a:gridCol>
                <a:gridCol w="6990806">
                  <a:extLst>
                    <a:ext uri="{9D8B030D-6E8A-4147-A177-3AD203B41FA5}">
                      <a16:colId xmlns:a16="http://schemas.microsoft.com/office/drawing/2014/main" val="4696087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88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Any information relating to an identified or identifiable natural 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212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Special Categories of Personal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Race / ethnicity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Political opinions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Religious or philosophical beliefs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Trade union membership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Genetic data / Biometric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Health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Sexual Life / Health / Orientation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008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Processing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Performing any operation on personal data, whether or not by automated means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301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</a:t>
                      </a:r>
                      <a:r>
                        <a:rPr lang="en-IE" b="1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Subject </a:t>
                      </a:r>
                      <a:endParaRPr lang="en-IE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The individual to whom the personal data relates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256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 Controller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Natural/legal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person who d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etermines purposes &amp; means of processing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n-I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0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 Processor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Natural/legal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person who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processes personal data on behalf of Controller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137477"/>
                  </a:ext>
                </a:extLst>
              </a:tr>
            </a:tbl>
          </a:graphicData>
        </a:graphic>
      </p:graphicFrame>
      <p:graphicFrame>
        <p:nvGraphicFramePr>
          <p:cNvPr id="7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58075"/>
              </p:ext>
            </p:extLst>
          </p:nvPr>
        </p:nvGraphicFramePr>
        <p:xfrm>
          <a:off x="838200" y="1825625"/>
          <a:ext cx="10515600" cy="450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4794">
                  <a:extLst>
                    <a:ext uri="{9D8B030D-6E8A-4147-A177-3AD203B41FA5}">
                      <a16:colId xmlns:a16="http://schemas.microsoft.com/office/drawing/2014/main" val="1047473455"/>
                    </a:ext>
                  </a:extLst>
                </a:gridCol>
                <a:gridCol w="6990806">
                  <a:extLst>
                    <a:ext uri="{9D8B030D-6E8A-4147-A177-3AD203B41FA5}">
                      <a16:colId xmlns:a16="http://schemas.microsoft.com/office/drawing/2014/main" val="4696087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88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Any information relating to an identified or identifiable natural 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212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Special Categories of Personal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Race / ethnicity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Political opinions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Religious or philosophical beliefs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Trade union membership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Genetic data / Biometric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Health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Sexual Life / Health / Orientation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008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Processing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Performing any operation on personal data, whether or not by automated means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301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Data</a:t>
                      </a:r>
                      <a:r>
                        <a:rPr lang="en-IE" b="1" baseline="0" dirty="0"/>
                        <a:t> Subject </a:t>
                      </a:r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The individual to whom the personal data relates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256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 Controller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Natural/legal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person who d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etermines purposes &amp; means of processing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n-I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0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 Processor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Natural/legal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person who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processes personal data on behalf of Controller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137477"/>
                  </a:ext>
                </a:extLst>
              </a:tr>
            </a:tbl>
          </a:graphicData>
        </a:graphic>
      </p:graphicFrame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0623372"/>
              </p:ext>
            </p:extLst>
          </p:nvPr>
        </p:nvGraphicFramePr>
        <p:xfrm>
          <a:off x="838200" y="1825625"/>
          <a:ext cx="10515600" cy="450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4794">
                  <a:extLst>
                    <a:ext uri="{9D8B030D-6E8A-4147-A177-3AD203B41FA5}">
                      <a16:colId xmlns:a16="http://schemas.microsoft.com/office/drawing/2014/main" val="1047473455"/>
                    </a:ext>
                  </a:extLst>
                </a:gridCol>
                <a:gridCol w="6990806">
                  <a:extLst>
                    <a:ext uri="{9D8B030D-6E8A-4147-A177-3AD203B41FA5}">
                      <a16:colId xmlns:a16="http://schemas.microsoft.com/office/drawing/2014/main" val="4696087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88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Any information relating to an identified or identifiable natural 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212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Special Categories of Personal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Race / ethnicity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Political opinions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Religious or philosophical beliefs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Trade union membership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Genetic data / Biometric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Health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Sexual Life / Health / Orientation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008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Processing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Performing any operation on personal data, whether or not by automated means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301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</a:t>
                      </a:r>
                      <a:r>
                        <a:rPr lang="en-IE" b="1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Subject </a:t>
                      </a:r>
                      <a:endParaRPr lang="en-IE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The individual to whom the personal data relates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256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Data Controller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Natural/legal</a:t>
                      </a:r>
                      <a:r>
                        <a:rPr lang="en-IE" baseline="0" dirty="0"/>
                        <a:t> person who d</a:t>
                      </a:r>
                      <a:r>
                        <a:rPr lang="en-IE" dirty="0"/>
                        <a:t>etermines purposes &amp; means of processing</a:t>
                      </a:r>
                      <a:r>
                        <a:rPr lang="en-IE" baseline="0" dirty="0"/>
                        <a:t> 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0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 Processor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Natural/legal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person who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processes personal data on behalf of Controller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137477"/>
                  </a:ext>
                </a:extLst>
              </a:tr>
            </a:tbl>
          </a:graphicData>
        </a:graphic>
      </p:graphicFrame>
      <p:graphicFrame>
        <p:nvGraphicFramePr>
          <p:cNvPr id="10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1336743"/>
              </p:ext>
            </p:extLst>
          </p:nvPr>
        </p:nvGraphicFramePr>
        <p:xfrm>
          <a:off x="838200" y="1825625"/>
          <a:ext cx="10515600" cy="450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4794">
                  <a:extLst>
                    <a:ext uri="{9D8B030D-6E8A-4147-A177-3AD203B41FA5}">
                      <a16:colId xmlns:a16="http://schemas.microsoft.com/office/drawing/2014/main" val="1047473455"/>
                    </a:ext>
                  </a:extLst>
                </a:gridCol>
                <a:gridCol w="6990806">
                  <a:extLst>
                    <a:ext uri="{9D8B030D-6E8A-4147-A177-3AD203B41FA5}">
                      <a16:colId xmlns:a16="http://schemas.microsoft.com/office/drawing/2014/main" val="4696087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88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Any information relating to an identified or identifiable natural 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212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Special Categories of Personal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Race / ethnicity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Political opinions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Religious or philosophical beliefs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Trade union membership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Genetic data / Biometric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Health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Sexual Life / Health / Orientation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008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Processing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Performing any operation on personal data, whether or not by automated means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301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</a:t>
                      </a:r>
                      <a:r>
                        <a:rPr lang="en-IE" b="1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Subject </a:t>
                      </a:r>
                      <a:endParaRPr lang="en-IE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The individual to whom the personal data relates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256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 Controller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Natural/legal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person who d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etermines purposes &amp; means of processing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n-I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0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Data Processor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Natural/legal</a:t>
                      </a:r>
                      <a:r>
                        <a:rPr lang="en-IE" baseline="0" dirty="0"/>
                        <a:t> person who </a:t>
                      </a:r>
                      <a:r>
                        <a:rPr lang="en-IE" dirty="0"/>
                        <a:t>processes personal data on behalf of Controller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137477"/>
                  </a:ext>
                </a:extLst>
              </a:tr>
            </a:tbl>
          </a:graphicData>
        </a:graphic>
      </p:graphicFrame>
      <p:graphicFrame>
        <p:nvGraphicFramePr>
          <p:cNvPr id="11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437155"/>
              </p:ext>
            </p:extLst>
          </p:nvPr>
        </p:nvGraphicFramePr>
        <p:xfrm>
          <a:off x="838200" y="1825625"/>
          <a:ext cx="10515600" cy="450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4794">
                  <a:extLst>
                    <a:ext uri="{9D8B030D-6E8A-4147-A177-3AD203B41FA5}">
                      <a16:colId xmlns:a16="http://schemas.microsoft.com/office/drawing/2014/main" val="1047473455"/>
                    </a:ext>
                  </a:extLst>
                </a:gridCol>
                <a:gridCol w="6990806">
                  <a:extLst>
                    <a:ext uri="{9D8B030D-6E8A-4147-A177-3AD203B41FA5}">
                      <a16:colId xmlns:a16="http://schemas.microsoft.com/office/drawing/2014/main" val="4696087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88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Personal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Any information relating to an identified or identifiable natural 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212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Special Categories of Personal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Race / ethnicity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Political opinions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Religious or philosophical beliefs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Trade union membership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Genetic data / Biometric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Health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/>
                        <a:t>Sexual Life / Health / Orientation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008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Processing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Performing any operation on personal data, whether or not by automated means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301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Data</a:t>
                      </a:r>
                      <a:r>
                        <a:rPr lang="en-IE" b="1" baseline="0" dirty="0"/>
                        <a:t> Subject </a:t>
                      </a:r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The individual to whom the personal data relates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256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Data Controller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Natural/legal</a:t>
                      </a:r>
                      <a:r>
                        <a:rPr lang="en-IE" baseline="0" dirty="0"/>
                        <a:t> person who d</a:t>
                      </a:r>
                      <a:r>
                        <a:rPr lang="en-IE" dirty="0"/>
                        <a:t>etermines purposes &amp; means of processing</a:t>
                      </a:r>
                      <a:r>
                        <a:rPr lang="en-IE" baseline="0" dirty="0"/>
                        <a:t> 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0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Data Processor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Natural/legal</a:t>
                      </a:r>
                      <a:r>
                        <a:rPr lang="en-IE" baseline="0" dirty="0"/>
                        <a:t> person who </a:t>
                      </a:r>
                      <a:r>
                        <a:rPr lang="en-IE" dirty="0"/>
                        <a:t>processes personal data on behalf of Controller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137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38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rtlCol="0" anchor="ctr" anchorCtr="0" compatLnSpc="1">
            <a:normAutofit/>
          </a:bodyPr>
          <a:lstStyle/>
          <a:p>
            <a:pPr>
              <a:spcBef>
                <a:spcPts val="0"/>
              </a:spcBef>
            </a:pPr>
            <a:r>
              <a:rPr lang="en-IE" sz="4000" b="1" dirty="0">
                <a:solidFill>
                  <a:schemeClr val="bg2"/>
                </a:solidFill>
                <a:latin typeface="Arial" pitchFamily="34"/>
                <a:ea typeface="+mn-ea"/>
                <a:cs typeface="Arial" pitchFamily="34"/>
              </a:rPr>
              <a:t>Principles (GDPR Article 5)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34775"/>
              </p:ext>
            </p:extLst>
          </p:nvPr>
        </p:nvGraphicFramePr>
        <p:xfrm>
          <a:off x="838200" y="1825625"/>
          <a:ext cx="10515600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2360">
                  <a:extLst>
                    <a:ext uri="{9D8B030D-6E8A-4147-A177-3AD203B41FA5}">
                      <a16:colId xmlns:a16="http://schemas.microsoft.com/office/drawing/2014/main" val="4041521089"/>
                    </a:ext>
                  </a:extLst>
                </a:gridCol>
                <a:gridCol w="6873240">
                  <a:extLst>
                    <a:ext uri="{9D8B030D-6E8A-4147-A177-3AD203B41FA5}">
                      <a16:colId xmlns:a16="http://schemas.microsoft.com/office/drawing/2014/main" val="560966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Principle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Explanations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99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  <a:p>
                      <a:endParaRPr lang="en-IE" dirty="0"/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724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601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465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565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46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068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708443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8145968"/>
              </p:ext>
            </p:extLst>
          </p:nvPr>
        </p:nvGraphicFramePr>
        <p:xfrm>
          <a:off x="838200" y="1825625"/>
          <a:ext cx="10515600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2360">
                  <a:extLst>
                    <a:ext uri="{9D8B030D-6E8A-4147-A177-3AD203B41FA5}">
                      <a16:colId xmlns:a16="http://schemas.microsoft.com/office/drawing/2014/main" val="4041521089"/>
                    </a:ext>
                  </a:extLst>
                </a:gridCol>
                <a:gridCol w="6873240">
                  <a:extLst>
                    <a:ext uri="{9D8B030D-6E8A-4147-A177-3AD203B41FA5}">
                      <a16:colId xmlns:a16="http://schemas.microsoft.com/office/drawing/2014/main" val="560966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Principle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Explanations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99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Lawfulness, fairness &amp; transparency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e.g.</a:t>
                      </a:r>
                      <a:r>
                        <a:rPr lang="en-IE" baseline="0" dirty="0"/>
                        <a:t> </a:t>
                      </a:r>
                      <a:r>
                        <a:rPr lang="en-IE" dirty="0"/>
                        <a:t>At the point of collection: state who you are, for what purpose(s) personal data will be used/processed, the legal bases for processing, with whom it will be shared, etc. (Legal bases: GDPR Article 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724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Purpose limitation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Only process personal data for the specified purpose(s) for which it was originally collected.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601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 minimisation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Limit personal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data collected and use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only to what is adequate, necessary and relevant to the purpose(s) for which it was collected.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465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 must be accurate, and where necessary, kept up to date. </a:t>
                      </a:r>
                    </a:p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Inaccurate personal data should be erased or rectified.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565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Storage limitation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 is not to be held for any longer than the original purpose(s) for which it was collected.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46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Integrity and confidentiality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Implement technical &amp; organisational security measures to keep the personal data safe &amp; secure.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068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Accountability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Demonstrate compliance with each of your obligations under GDPR.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708443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895851"/>
              </p:ext>
            </p:extLst>
          </p:nvPr>
        </p:nvGraphicFramePr>
        <p:xfrm>
          <a:off x="838200" y="1825625"/>
          <a:ext cx="10515600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2360">
                  <a:extLst>
                    <a:ext uri="{9D8B030D-6E8A-4147-A177-3AD203B41FA5}">
                      <a16:colId xmlns:a16="http://schemas.microsoft.com/office/drawing/2014/main" val="4041521089"/>
                    </a:ext>
                  </a:extLst>
                </a:gridCol>
                <a:gridCol w="6873240">
                  <a:extLst>
                    <a:ext uri="{9D8B030D-6E8A-4147-A177-3AD203B41FA5}">
                      <a16:colId xmlns:a16="http://schemas.microsoft.com/office/drawing/2014/main" val="560966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Principle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Explanations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99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Lawfulness, fairness &amp; transparency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e.g.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At the point of collection: state who you are, for what purpose(s) personal data will be used/processed, the legal bases for processing, with whom it will be shared, etc. (Legal bases: GDPR Article 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724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Purpose limitation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Only process personal data for the specified purpose(s) for which it was originally collected.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601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 minimisation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Limit personal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data collected and use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only to what is adequate, necessary and relevant to the purpose(s) for which it was collected.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465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 must be accurate, and where necessary, kept up to date. </a:t>
                      </a:r>
                    </a:p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Inaccurate personal data should be erased or rectified.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565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Storage limitation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 is not to be held for any longer than the original purpose(s) for which it was collected.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46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Integrity and confidentiality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Implement technical &amp; organisational security measures to keep the personal data safe &amp; secure.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068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Accountability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Demonstrate compliance with each of your obligations under GDPR.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708443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5106429"/>
              </p:ext>
            </p:extLst>
          </p:nvPr>
        </p:nvGraphicFramePr>
        <p:xfrm>
          <a:off x="838200" y="1825625"/>
          <a:ext cx="10515600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2360">
                  <a:extLst>
                    <a:ext uri="{9D8B030D-6E8A-4147-A177-3AD203B41FA5}">
                      <a16:colId xmlns:a16="http://schemas.microsoft.com/office/drawing/2014/main" val="4041521089"/>
                    </a:ext>
                  </a:extLst>
                </a:gridCol>
                <a:gridCol w="6873240">
                  <a:extLst>
                    <a:ext uri="{9D8B030D-6E8A-4147-A177-3AD203B41FA5}">
                      <a16:colId xmlns:a16="http://schemas.microsoft.com/office/drawing/2014/main" val="560966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Principle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Explanations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99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Lawfulness, fairness &amp; transparency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e.g.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At the point of collection: state who you are, for what purpose(s) personal data will be used/processed, the legal bases for processing, with whom it will be shared, etc. (Legal bases: GDPR Article 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724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Purpose limitation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Only process personal data for the specified purpose(s) for which it was originally collected.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601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Data minimisation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Limit personal</a:t>
                      </a:r>
                      <a:r>
                        <a:rPr lang="en-IE" baseline="0" dirty="0"/>
                        <a:t> data collected and use </a:t>
                      </a:r>
                      <a:r>
                        <a:rPr lang="en-IE" dirty="0"/>
                        <a:t>only to what is adequate, necessary and relevant to the purpose(s) for which it was collected.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465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 must be accurate, and where necessary, kept up to date. </a:t>
                      </a:r>
                    </a:p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Inaccurate personal data should be erased or rectified.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565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Storage limitation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 is not to be held for any longer than the original purpose(s) for which it was collected.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46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Integrity and confidentiality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Implement technical &amp; organisational security measures to keep the personal data safe &amp; secure.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068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Accountability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Demonstrate compliance with each of your obligations under GDPR.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708443"/>
                  </a:ext>
                </a:extLst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461884"/>
              </p:ext>
            </p:extLst>
          </p:nvPr>
        </p:nvGraphicFramePr>
        <p:xfrm>
          <a:off x="838200" y="1825625"/>
          <a:ext cx="10515600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2360">
                  <a:extLst>
                    <a:ext uri="{9D8B030D-6E8A-4147-A177-3AD203B41FA5}">
                      <a16:colId xmlns:a16="http://schemas.microsoft.com/office/drawing/2014/main" val="4041521089"/>
                    </a:ext>
                  </a:extLst>
                </a:gridCol>
                <a:gridCol w="6873240">
                  <a:extLst>
                    <a:ext uri="{9D8B030D-6E8A-4147-A177-3AD203B41FA5}">
                      <a16:colId xmlns:a16="http://schemas.microsoft.com/office/drawing/2014/main" val="560966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Principle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Explanations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99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Lawfulness, fairness &amp; transparency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e.g.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At the point of collection: state who you are, for what purpose(s) personal data will be used/processed, the legal bases for processing, with whom it will be shared, etc. (Legal bases: GDPR Article 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724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Purpose limitation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Only process personal data for the specified purpose(s) for which it was originally collected.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601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 minimisation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Limit personal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data collected and use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only to what is adequate, necessary and relevant to the purpose(s) for which it was collected.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465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Personal data must be accurate, and where necessary, kept up to date. </a:t>
                      </a:r>
                    </a:p>
                    <a:p>
                      <a:r>
                        <a:rPr lang="en-IE" dirty="0"/>
                        <a:t>Inaccurate personal data should be erased or rectified.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565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Storage limitation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 is not to be held for any longer than the original purpose(s) for which it was collected.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46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Integrity and confidentiality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Implement technical &amp; organisational security measures to keep the personal data safe &amp; secure.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068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Accountability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Demonstrate compliance with each of your obligations under GDPR.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708443"/>
                  </a:ext>
                </a:extLst>
              </a:tr>
            </a:tbl>
          </a:graphicData>
        </a:graphic>
      </p:graphicFrame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5914936"/>
              </p:ext>
            </p:extLst>
          </p:nvPr>
        </p:nvGraphicFramePr>
        <p:xfrm>
          <a:off x="838200" y="1825625"/>
          <a:ext cx="10515600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2360">
                  <a:extLst>
                    <a:ext uri="{9D8B030D-6E8A-4147-A177-3AD203B41FA5}">
                      <a16:colId xmlns:a16="http://schemas.microsoft.com/office/drawing/2014/main" val="4041521089"/>
                    </a:ext>
                  </a:extLst>
                </a:gridCol>
                <a:gridCol w="6873240">
                  <a:extLst>
                    <a:ext uri="{9D8B030D-6E8A-4147-A177-3AD203B41FA5}">
                      <a16:colId xmlns:a16="http://schemas.microsoft.com/office/drawing/2014/main" val="560966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Principle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Explanations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99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Lawfulness, fairness &amp; transparency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e.g.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At the point of collection: state who you are, for what purpose(s) personal data will be used/processed, the legal bases for processing, with whom it will be shared, etc. (Legal bases: GDPR Article 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724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Purpose limitation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Only process personal data for the specified purpose(s) for which it was originally collected.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601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 minimisation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Limit personal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data collected and use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only to what is adequate, necessary and relevant to the purpose(s) for which it was collected.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465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 must be accurate, and where necessary, kept up to date. </a:t>
                      </a:r>
                    </a:p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Inaccurate personal data should be erased or rectified.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565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Storage limitation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Personal data is not to be held for any longer than the original purpose(s) for which it was collected.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46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Integrity and confidentiality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Implement technical &amp; organisational security measures to keep the personal data safe &amp; secure.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068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Accountability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Demonstrate compliance with each of your obligations under GDPR.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708443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2688129"/>
              </p:ext>
            </p:extLst>
          </p:nvPr>
        </p:nvGraphicFramePr>
        <p:xfrm>
          <a:off x="838200" y="1825625"/>
          <a:ext cx="10515600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2360">
                  <a:extLst>
                    <a:ext uri="{9D8B030D-6E8A-4147-A177-3AD203B41FA5}">
                      <a16:colId xmlns:a16="http://schemas.microsoft.com/office/drawing/2014/main" val="4041521089"/>
                    </a:ext>
                  </a:extLst>
                </a:gridCol>
                <a:gridCol w="6873240">
                  <a:extLst>
                    <a:ext uri="{9D8B030D-6E8A-4147-A177-3AD203B41FA5}">
                      <a16:colId xmlns:a16="http://schemas.microsoft.com/office/drawing/2014/main" val="560966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Principle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Explanations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99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Lawfulness, fairness &amp; transparency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e.g.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At the point of collection: state who you are, for what purpose(s) personal data will be used/processed, the legal bases for processing, with whom it will be shared, etc. (Legal bases: GDPR Article 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724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Purpose limitation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Only process personal data for the specified purpose(s) for which it was originally collected.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601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 minimisation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Limit personal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data collected and use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only to what is adequate, necessary and relevant to the purpose(s) for which it was collected.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465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 must be accurate, and where necessary, kept up to date. </a:t>
                      </a:r>
                    </a:p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Inaccurate personal data should be erased or rectified.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565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Storage limitation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 is not to be held for any longer than the original purpose(s) for which it was collected.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46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Integrity and confidentiality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Implement technical &amp; organisational security measures to keep the personal data safe &amp; secure.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068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Accountability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Demonstrate compliance with each of your obligations under GDPR.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708443"/>
                  </a:ext>
                </a:extLst>
              </a:tr>
            </a:tbl>
          </a:graphicData>
        </a:graphic>
      </p:graphicFrame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3593171"/>
              </p:ext>
            </p:extLst>
          </p:nvPr>
        </p:nvGraphicFramePr>
        <p:xfrm>
          <a:off x="838200" y="1825625"/>
          <a:ext cx="10515600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2360">
                  <a:extLst>
                    <a:ext uri="{9D8B030D-6E8A-4147-A177-3AD203B41FA5}">
                      <a16:colId xmlns:a16="http://schemas.microsoft.com/office/drawing/2014/main" val="4041521089"/>
                    </a:ext>
                  </a:extLst>
                </a:gridCol>
                <a:gridCol w="6873240">
                  <a:extLst>
                    <a:ext uri="{9D8B030D-6E8A-4147-A177-3AD203B41FA5}">
                      <a16:colId xmlns:a16="http://schemas.microsoft.com/office/drawing/2014/main" val="560966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Principle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Explanations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99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Lawfulness, fairness &amp; transparency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e.g.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At the point of collection: state who you are, for what purpose(s) personal data will be used/processed, the legal bases for processing, with whom it will be shared, etc. (Legal bases: GDPR Article 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724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Purpose limitation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Only process personal data for the specified purpose(s) for which it was originally collected.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601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Data minimisation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Limit personal</a:t>
                      </a:r>
                      <a:r>
                        <a:rPr lang="en-IE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data collected and use </a:t>
                      </a:r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only to what is adequate, necessary and relevant to the purpose(s) for which it was collected.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465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 must be accurate, and where necessary, kept up to date. </a:t>
                      </a:r>
                    </a:p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Inaccurate personal data should be erased or rectified.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565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Storage limitation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Personal data is not to be held for any longer than the original purpose(s) for which it was collected.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46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Integrity and confidentiality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Implement technical &amp; organisational security measures to keep the personal data safe &amp; secure.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068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Accountability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Demonstrate compliance with each of your obligations under GDPR.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708443"/>
                  </a:ext>
                </a:extLst>
              </a:tr>
            </a:tbl>
          </a:graphicData>
        </a:graphic>
      </p:graphicFrame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736065"/>
              </p:ext>
            </p:extLst>
          </p:nvPr>
        </p:nvGraphicFramePr>
        <p:xfrm>
          <a:off x="838200" y="1825625"/>
          <a:ext cx="10515600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2360">
                  <a:extLst>
                    <a:ext uri="{9D8B030D-6E8A-4147-A177-3AD203B41FA5}">
                      <a16:colId xmlns:a16="http://schemas.microsoft.com/office/drawing/2014/main" val="4041521089"/>
                    </a:ext>
                  </a:extLst>
                </a:gridCol>
                <a:gridCol w="6873240">
                  <a:extLst>
                    <a:ext uri="{9D8B030D-6E8A-4147-A177-3AD203B41FA5}">
                      <a16:colId xmlns:a16="http://schemas.microsoft.com/office/drawing/2014/main" val="560966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Principle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Explanations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99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Lawfulness, fairness &amp; transparency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e.g.</a:t>
                      </a:r>
                      <a:r>
                        <a:rPr lang="en-IE" baseline="0" dirty="0"/>
                        <a:t> </a:t>
                      </a:r>
                      <a:r>
                        <a:rPr lang="en-IE" dirty="0"/>
                        <a:t>At the point of collection: state who you are, for what purpose(s) personal data will be used/processed, the legal bases for processing, with whom it will be shared, etc. (Legal bases: GDPR Article 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724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Purpose limitation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Only process personal data for the specified purpose(s) for which it was originally collected.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601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Data minimisation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Limit personal</a:t>
                      </a:r>
                      <a:r>
                        <a:rPr lang="en-IE" baseline="0" dirty="0"/>
                        <a:t> data collected and use </a:t>
                      </a:r>
                      <a:r>
                        <a:rPr lang="en-IE" dirty="0"/>
                        <a:t>only to what is adequate, necessary and relevant to the purpose(s) for which it was collected.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465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Personal data must be accurate, and where necessary, kept up to date. </a:t>
                      </a:r>
                    </a:p>
                    <a:p>
                      <a:r>
                        <a:rPr lang="en-IE" dirty="0"/>
                        <a:t>Inaccurate personal data should be erased or rectified.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565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Storage limitation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Personal data is not to be held for any longer than the original purpose(s) for which it was collected.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46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Integrity and confidentiality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Implement technical &amp; organisational security measures to keep the personal data safe &amp; secure.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068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Accountability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Demonstrate compliance with each of your obligations under GDPR.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708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89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rtlCol="0" anchor="ctr" anchorCtr="0" compatLnSpc="1">
            <a:normAutofit/>
          </a:bodyPr>
          <a:lstStyle/>
          <a:p>
            <a:pPr>
              <a:spcBef>
                <a:spcPts val="0"/>
              </a:spcBef>
            </a:pPr>
            <a:r>
              <a:rPr lang="en-IE" sz="4000" b="1" dirty="0">
                <a:solidFill>
                  <a:schemeClr val="bg2"/>
                </a:solidFill>
                <a:latin typeface="Arial" pitchFamily="34"/>
                <a:ea typeface="+mn-ea"/>
                <a:cs typeface="Arial" pitchFamily="34"/>
              </a:rPr>
              <a:t>Non-Compliance / Data Breaches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78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IE" sz="2400" b="1" dirty="0">
                <a:solidFill>
                  <a:srgbClr val="002060"/>
                </a:solidFill>
              </a:rPr>
              <a:t>Penalties</a:t>
            </a:r>
            <a:r>
              <a:rPr lang="en-IE" sz="2400" dirty="0"/>
              <a:t> </a:t>
            </a:r>
          </a:p>
          <a:p>
            <a:pPr>
              <a:lnSpc>
                <a:spcPct val="100000"/>
              </a:lnSpc>
            </a:pPr>
            <a:r>
              <a:rPr lang="en-IE" sz="2200" dirty="0"/>
              <a:t>A person whose data protection rights have been infringed has the right to take court proceedings – this means legal costs, court costs, and potential damages. </a:t>
            </a:r>
          </a:p>
          <a:p>
            <a:pPr>
              <a:lnSpc>
                <a:spcPct val="100000"/>
              </a:lnSpc>
            </a:pPr>
            <a:r>
              <a:rPr lang="en-IE" sz="2200" dirty="0"/>
              <a:t>The regulator, the </a:t>
            </a:r>
            <a:r>
              <a:rPr lang="en-IE" sz="2200" b="1" dirty="0"/>
              <a:t>Data Protection Commission</a:t>
            </a:r>
            <a:r>
              <a:rPr lang="en-IE" sz="2200" dirty="0"/>
              <a:t>, has the power to carry out investigations and audits, and to impose large fines. </a:t>
            </a:r>
          </a:p>
          <a:p>
            <a:pPr marL="0" indent="0">
              <a:buNone/>
            </a:pPr>
            <a:endParaRPr lang="en-IE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IE" sz="2400" b="1" dirty="0">
                <a:solidFill>
                  <a:srgbClr val="002060"/>
                </a:solidFill>
              </a:rPr>
              <a:t>Other considerations </a:t>
            </a:r>
          </a:p>
          <a:p>
            <a:r>
              <a:rPr lang="en-IE" sz="2200" dirty="0"/>
              <a:t>Non-compliance may also mean reputational damage – to you and to DCU.</a:t>
            </a:r>
          </a:p>
          <a:p>
            <a:r>
              <a:rPr lang="en-IE" sz="2200" dirty="0"/>
              <a:t>Compliance drives good information handling practices: Improved data quality and records management</a:t>
            </a:r>
          </a:p>
        </p:txBody>
      </p:sp>
    </p:spTree>
    <p:extLst>
      <p:ext uri="{BB962C8B-B14F-4D97-AF65-F5344CB8AC3E}">
        <p14:creationId xmlns:p14="http://schemas.microsoft.com/office/powerpoint/2010/main" val="2925286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rtlCol="0" anchor="ctr" anchorCtr="0" compatLnSpc="1">
            <a:normAutofit/>
          </a:bodyPr>
          <a:lstStyle/>
          <a:p>
            <a:pPr>
              <a:spcBef>
                <a:spcPts val="0"/>
              </a:spcBef>
            </a:pPr>
            <a:r>
              <a:rPr lang="en-IE" sz="3600" b="1" dirty="0">
                <a:solidFill>
                  <a:schemeClr val="bg2"/>
                </a:solidFill>
                <a:latin typeface="Arial" pitchFamily="34"/>
                <a:ea typeface="+mn-ea"/>
                <a:cs typeface="Arial" pitchFamily="34"/>
              </a:rPr>
              <a:t>Supports &amp; DCU Data Protection Unit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6486457"/>
              </p:ext>
            </p:extLst>
          </p:nvPr>
        </p:nvGraphicFramePr>
        <p:xfrm>
          <a:off x="838200" y="3876493"/>
          <a:ext cx="105156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97390400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3839126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/>
                        <a:t>Staff - name and 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Contact details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934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Martin Ward </a:t>
                      </a:r>
                    </a:p>
                    <a:p>
                      <a:r>
                        <a:rPr lang="en-IE" dirty="0"/>
                        <a:t>DCU Data Protection Officer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b="1" dirty="0"/>
                        <a:t>martin.ward@dcu.ie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728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Joan O’Connell </a:t>
                      </a:r>
                    </a:p>
                    <a:p>
                      <a:r>
                        <a:rPr lang="en-IE" dirty="0"/>
                        <a:t>DCU Data Protection Co-ordinator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b="1" dirty="0"/>
                        <a:t>joan.m.oconnell@dcu.ie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580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b="1" dirty="0"/>
                        <a:t>Noel Prior </a:t>
                      </a:r>
                    </a:p>
                    <a:p>
                      <a:r>
                        <a:rPr lang="en-IE" dirty="0"/>
                        <a:t>DCU Risk</a:t>
                      </a:r>
                      <a:r>
                        <a:rPr lang="en-IE" baseline="0" dirty="0"/>
                        <a:t> &amp; Compliance Officer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b="1" dirty="0"/>
                        <a:t>Noel.Prior@dcu.ie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640918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25625"/>
            <a:ext cx="10515600" cy="193647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sz="2000" b="1" dirty="0"/>
              <a:t>GDPR Advocates</a:t>
            </a:r>
            <a:r>
              <a:rPr lang="en-IE" sz="2000" dirty="0"/>
              <a:t> (School/Faculty):	</a:t>
            </a:r>
          </a:p>
          <a:p>
            <a:pPr lvl="1"/>
            <a:r>
              <a:rPr lang="en-IE" sz="2100" b="1" dirty="0">
                <a:solidFill>
                  <a:srgbClr val="002060"/>
                </a:solidFill>
              </a:rPr>
              <a:t>dcu.ie/</a:t>
            </a:r>
            <a:r>
              <a:rPr lang="en-IE" sz="2100" b="1" dirty="0" err="1">
                <a:solidFill>
                  <a:srgbClr val="002060"/>
                </a:solidFill>
              </a:rPr>
              <a:t>ocoo</a:t>
            </a:r>
            <a:r>
              <a:rPr lang="en-IE" sz="2100" b="1" dirty="0">
                <a:solidFill>
                  <a:srgbClr val="002060"/>
                </a:solidFill>
              </a:rPr>
              <a:t>/data-protection-policies-guides-protocols-and-templates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E" sz="2200" b="1" dirty="0"/>
              <a:t>Data Protection Unit (DPU) </a:t>
            </a:r>
          </a:p>
          <a:p>
            <a:pPr lvl="1"/>
            <a:r>
              <a:rPr lang="en-IE" sz="2000" dirty="0"/>
              <a:t>A Unit within the Office of the Chief Operations Officer (OCOO) </a:t>
            </a:r>
          </a:p>
          <a:p>
            <a:pPr lvl="1"/>
            <a:r>
              <a:rPr lang="en-IE" sz="2000" dirty="0"/>
              <a:t>DPU email address: 		</a:t>
            </a:r>
            <a:r>
              <a:rPr lang="en-IE" sz="2000" b="1" dirty="0">
                <a:solidFill>
                  <a:srgbClr val="002060"/>
                </a:solidFill>
              </a:rPr>
              <a:t>data.protection@dcu.ie</a:t>
            </a:r>
            <a:endParaRPr lang="en-IE" sz="2000" dirty="0"/>
          </a:p>
          <a:p>
            <a:pPr lvl="1"/>
            <a:r>
              <a:rPr lang="en-IE" sz="2000" dirty="0"/>
              <a:t>Information and resources: 	</a:t>
            </a:r>
            <a:r>
              <a:rPr lang="en-IE" sz="2000" b="1" dirty="0">
                <a:solidFill>
                  <a:srgbClr val="002060"/>
                </a:solidFill>
              </a:rPr>
              <a:t>dcu.ie/</a:t>
            </a:r>
            <a:r>
              <a:rPr lang="en-IE" sz="2000" b="1" dirty="0" err="1">
                <a:solidFill>
                  <a:srgbClr val="002060"/>
                </a:solidFill>
              </a:rPr>
              <a:t>ocoo</a:t>
            </a:r>
            <a:r>
              <a:rPr lang="en-IE" sz="2000" b="1" dirty="0">
                <a:solidFill>
                  <a:srgbClr val="002060"/>
                </a:solidFill>
              </a:rPr>
              <a:t>/data-protection</a:t>
            </a:r>
          </a:p>
        </p:txBody>
      </p:sp>
    </p:spTree>
    <p:extLst>
      <p:ext uri="{BB962C8B-B14F-4D97-AF65-F5344CB8AC3E}">
        <p14:creationId xmlns:p14="http://schemas.microsoft.com/office/powerpoint/2010/main" val="3555298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23333</TotalTime>
  <Words>2492</Words>
  <Application>Microsoft Office PowerPoint</Application>
  <PresentationFormat>Widescreen</PresentationFormat>
  <Paragraphs>326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General Data Protection Regulation (GDPR)</vt:lpstr>
      <vt:lpstr>Key Definitions (GDPR Article 4)</vt:lpstr>
      <vt:lpstr>Principles (GDPR Article 5)</vt:lpstr>
      <vt:lpstr>Non-Compliance / Data Breaches</vt:lpstr>
      <vt:lpstr>Supports &amp; DCU Data Protection Unit</vt:lpstr>
    </vt:vector>
  </TitlesOfParts>
  <Company>DCU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 O'Connell</dc:creator>
  <cp:lastModifiedBy>Noel Prior</cp:lastModifiedBy>
  <cp:revision>35</cp:revision>
  <dcterms:created xsi:type="dcterms:W3CDTF">2020-11-11T12:47:58Z</dcterms:created>
  <dcterms:modified xsi:type="dcterms:W3CDTF">2021-02-01T16:12:56Z</dcterms:modified>
</cp:coreProperties>
</file>