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4"/>
  </p:notesMasterIdLst>
  <p:handoutMasterIdLst>
    <p:handoutMasterId r:id="rId15"/>
  </p:handoutMasterIdLst>
  <p:sldIdLst>
    <p:sldId id="395" r:id="rId3"/>
    <p:sldId id="425" r:id="rId4"/>
    <p:sldId id="437" r:id="rId5"/>
    <p:sldId id="423" r:id="rId6"/>
    <p:sldId id="400" r:id="rId7"/>
    <p:sldId id="420" r:id="rId8"/>
    <p:sldId id="424" r:id="rId9"/>
    <p:sldId id="402" r:id="rId10"/>
    <p:sldId id="421" r:id="rId11"/>
    <p:sldId id="403" r:id="rId12"/>
    <p:sldId id="40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pos="39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1E0"/>
    <a:srgbClr val="002856"/>
    <a:srgbClr val="00245E"/>
    <a:srgbClr val="E113E0"/>
    <a:srgbClr val="E14EE0"/>
    <a:srgbClr val="0028E0"/>
    <a:srgbClr val="008375"/>
    <a:srgbClr val="0083E0"/>
    <a:srgbClr val="000BE0"/>
    <a:srgbClr val="0F2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3" autoAdjust="0"/>
    <p:restoredTop sz="94403" autoAdjust="0"/>
  </p:normalViewPr>
  <p:slideViewPr>
    <p:cSldViewPr snapToGrid="0" snapToObjects="1" showGuides="1">
      <p:cViewPr>
        <p:scale>
          <a:sx n="80" d="100"/>
          <a:sy n="80" d="100"/>
        </p:scale>
        <p:origin x="-1554" y="-348"/>
      </p:cViewPr>
      <p:guideLst>
        <p:guide orient="horz"/>
        <p:guide pos="39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45D43-417B-49F4-943D-2400A8FDEC9E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A6ACA-F849-4517-8101-A0C476561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39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046B4-B4F1-4FC5-BE5F-27091D25997D}" type="datetimeFigureOut">
              <a:rPr lang="en-IE" smtClean="0"/>
              <a:t>05/12/2017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546C0-5E1C-44D1-855F-4D706B3023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706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46C0-5E1C-44D1-855F-4D706B3023BC}" type="slidenum">
              <a:rPr lang="en-IE" smtClean="0">
                <a:solidFill>
                  <a:prstClr val="black"/>
                </a:solidFill>
              </a:rPr>
              <a:pPr/>
              <a:t>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9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1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93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5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77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51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43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99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84D3-6A1C-2048-B9DA-F262B2BAB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7170-446C-6946-A4DA-5DF25216D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286" y="1704976"/>
            <a:ext cx="3784351" cy="17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05" y="1162050"/>
            <a:ext cx="5197222" cy="3329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" y="1162052"/>
            <a:ext cx="3443286" cy="229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" y="3457576"/>
            <a:ext cx="3443286" cy="2232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4743" y="4385201"/>
            <a:ext cx="54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i="1" dirty="0">
                <a:solidFill>
                  <a:srgbClr val="002060"/>
                </a:solidFill>
                <a:cs typeface="Arial"/>
              </a:rPr>
              <a:t>Women in Leadership and Family </a:t>
            </a:r>
            <a:r>
              <a:rPr lang="en-IE" sz="3600" b="1" i="1" dirty="0" smtClean="0">
                <a:solidFill>
                  <a:srgbClr val="002060"/>
                </a:solidFill>
                <a:cs typeface="Arial"/>
              </a:rPr>
              <a:t>Business, </a:t>
            </a:r>
            <a:r>
              <a:rPr lang="en-IE" sz="3600" b="1" dirty="0" smtClean="0">
                <a:solidFill>
                  <a:srgbClr val="002060"/>
                </a:solidFill>
                <a:cs typeface="Arial"/>
              </a:rPr>
              <a:t>November</a:t>
            </a:r>
            <a:endParaRPr lang="en-IE" sz="3600" b="1" dirty="0">
              <a:solidFill>
                <a:srgbClr val="0020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5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3305512"/>
            <a:ext cx="3609975" cy="2402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1152526"/>
            <a:ext cx="3609975" cy="212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27" y="1152526"/>
            <a:ext cx="3056004" cy="4584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74814"/>
            <a:ext cx="2475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i="1" dirty="0" smtClean="0">
                <a:solidFill>
                  <a:srgbClr val="002060"/>
                </a:solidFill>
                <a:cs typeface="Arial"/>
              </a:rPr>
              <a:t>Women in Leadership &amp; Family Business Series, </a:t>
            </a:r>
            <a:r>
              <a:rPr lang="en-IE" sz="3600" b="1" dirty="0" smtClean="0">
                <a:solidFill>
                  <a:srgbClr val="002060"/>
                </a:solidFill>
                <a:cs typeface="Arial"/>
              </a:rPr>
              <a:t>November</a:t>
            </a:r>
            <a:endParaRPr lang="en-IE" sz="3600" b="1" dirty="0">
              <a:solidFill>
                <a:srgbClr val="0020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328" y="1215081"/>
            <a:ext cx="9132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500" b="1" dirty="0" smtClean="0">
                <a:solidFill>
                  <a:srgbClr val="002060"/>
                </a:solidFill>
                <a:cs typeface="Arial"/>
              </a:rPr>
              <a:t>Success for Scholar Catherine Faherty, February 2017 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	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/>
          <a:stretch/>
        </p:blipFill>
        <p:spPr bwMode="auto">
          <a:xfrm>
            <a:off x="545491" y="2655355"/>
            <a:ext cx="3432743" cy="281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7622" y="2911032"/>
            <a:ext cx="4203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45E"/>
                </a:solidFill>
              </a:rPr>
              <a:t>Catherine has launched the First </a:t>
            </a:r>
            <a:r>
              <a:rPr lang="en-IE" b="1" dirty="0">
                <a:solidFill>
                  <a:srgbClr val="00245E"/>
                </a:solidFill>
              </a:rPr>
              <a:t>N</a:t>
            </a:r>
            <a:r>
              <a:rPr lang="en-IE" b="1" dirty="0" smtClean="0">
                <a:solidFill>
                  <a:srgbClr val="00245E"/>
                </a:solidFill>
              </a:rPr>
              <a:t>ational </a:t>
            </a:r>
            <a:r>
              <a:rPr lang="en-IE" b="1" dirty="0">
                <a:solidFill>
                  <a:srgbClr val="00245E"/>
                </a:solidFill>
              </a:rPr>
              <a:t>B</a:t>
            </a:r>
            <a:r>
              <a:rPr lang="en-IE" b="1" dirty="0" smtClean="0">
                <a:solidFill>
                  <a:srgbClr val="00245E"/>
                </a:solidFill>
              </a:rPr>
              <a:t>usiness </a:t>
            </a:r>
            <a:r>
              <a:rPr lang="en-IE" b="1" dirty="0">
                <a:solidFill>
                  <a:srgbClr val="00245E"/>
                </a:solidFill>
              </a:rPr>
              <a:t>S</a:t>
            </a:r>
            <a:r>
              <a:rPr lang="en-IE" b="1" dirty="0" smtClean="0">
                <a:solidFill>
                  <a:srgbClr val="00245E"/>
                </a:solidFill>
              </a:rPr>
              <a:t>urvey on Workplace </a:t>
            </a:r>
            <a:r>
              <a:rPr lang="en-IE" b="1" dirty="0">
                <a:solidFill>
                  <a:srgbClr val="00245E"/>
                </a:solidFill>
              </a:rPr>
              <a:t>C</a:t>
            </a:r>
            <a:r>
              <a:rPr lang="en-IE" b="1" dirty="0" smtClean="0">
                <a:solidFill>
                  <a:srgbClr val="00245E"/>
                </a:solidFill>
              </a:rPr>
              <a:t>ulture &amp; Trust </a:t>
            </a:r>
          </a:p>
          <a:p>
            <a:endParaRPr lang="en-IE" b="1" dirty="0">
              <a:solidFill>
                <a:srgbClr val="00245E"/>
              </a:solidFill>
            </a:endParaRPr>
          </a:p>
          <a:p>
            <a:r>
              <a:rPr lang="en-IE" b="1" dirty="0" smtClean="0">
                <a:solidFill>
                  <a:srgbClr val="00245E"/>
                </a:solidFill>
              </a:rPr>
              <a:t>Catherine has also secured a postdoctoral research position in the prestigious Kellogg School of Management at </a:t>
            </a:r>
            <a:r>
              <a:rPr lang="en-IE" b="1" dirty="0" err="1" smtClean="0">
                <a:solidFill>
                  <a:srgbClr val="00245E"/>
                </a:solidFill>
              </a:rPr>
              <a:t>Northwestern</a:t>
            </a:r>
            <a:r>
              <a:rPr lang="en-IE" b="1" dirty="0" smtClean="0">
                <a:solidFill>
                  <a:srgbClr val="00245E"/>
                </a:solidFill>
              </a:rPr>
              <a:t> University, Chicago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41804"/>
            <a:ext cx="9037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3600" b="1" dirty="0" smtClean="0">
                <a:solidFill>
                  <a:srgbClr val="002060"/>
                </a:solidFill>
                <a:cs typeface="Arial"/>
              </a:rPr>
              <a:t>CFB Webinar delivered by </a:t>
            </a:r>
            <a:r>
              <a:rPr lang="en-US" sz="3600" b="1" dirty="0" err="1" smtClean="0">
                <a:solidFill>
                  <a:srgbClr val="002060"/>
                </a:solidFill>
                <a:cs typeface="Arial"/>
              </a:rPr>
              <a:t>Dr</a:t>
            </a:r>
            <a:r>
              <a:rPr lang="en-US" sz="3600" b="1" dirty="0" smtClean="0">
                <a:solidFill>
                  <a:srgbClr val="002060"/>
                </a:solidFill>
                <a:cs typeface="Arial"/>
              </a:rPr>
              <a:t> Eric Clinton, March 2017: </a:t>
            </a:r>
          </a:p>
          <a:p>
            <a:pPr algn="ctr" defTabSz="914400">
              <a:defRPr/>
            </a:pPr>
            <a:r>
              <a:rPr lang="en-US" sz="3600" b="1" i="1" dirty="0" smtClean="0">
                <a:solidFill>
                  <a:srgbClr val="002060"/>
                </a:solidFill>
                <a:cs typeface="Arial"/>
              </a:rPr>
              <a:t>Talent in the Family Business – </a:t>
            </a:r>
          </a:p>
          <a:p>
            <a:pPr algn="ctr" defTabSz="914400">
              <a:defRPr/>
            </a:pPr>
            <a:r>
              <a:rPr lang="en-US" sz="3600" b="1" i="1" dirty="0" smtClean="0">
                <a:solidFill>
                  <a:srgbClr val="002060"/>
                </a:solidFill>
                <a:cs typeface="Arial"/>
              </a:rPr>
              <a:t>The Role of Non-Family Members</a:t>
            </a:r>
            <a:endParaRPr lang="en-IE" sz="3600" kern="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836" y="3350994"/>
            <a:ext cx="2842947" cy="2669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64" y="4171392"/>
            <a:ext cx="590697" cy="590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627" y="3994204"/>
            <a:ext cx="1861369" cy="7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716" y="1135806"/>
            <a:ext cx="85245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2060"/>
                </a:solidFill>
                <a:cs typeface="Arial"/>
              </a:rPr>
              <a:t>CFB Conference, March 2017: 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cs typeface="Arial"/>
              </a:rPr>
              <a:t>				The Darley Family 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				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		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									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583" y="5255162"/>
            <a:ext cx="765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245E"/>
                </a:solidFill>
              </a:rPr>
              <a:t>Paul Darley  &amp; Audrey </a:t>
            </a:r>
            <a:r>
              <a:rPr lang="en-IE" sz="2400" b="1" dirty="0" smtClean="0">
                <a:solidFill>
                  <a:srgbClr val="00245E"/>
                </a:solidFill>
              </a:rPr>
              <a:t>Darley</a:t>
            </a:r>
            <a:r>
              <a:rPr lang="en-IE" sz="2400" b="1" dirty="0">
                <a:solidFill>
                  <a:srgbClr val="00245E"/>
                </a:solidFill>
              </a:rPr>
              <a:t> o</a:t>
            </a:r>
            <a:r>
              <a:rPr lang="en-IE" sz="2400" b="1" dirty="0" smtClean="0">
                <a:solidFill>
                  <a:srgbClr val="00245E"/>
                </a:solidFill>
              </a:rPr>
              <a:t>f W.S. Darley </a:t>
            </a:r>
            <a:r>
              <a:rPr lang="en-IE" sz="2400" b="1" dirty="0">
                <a:solidFill>
                  <a:srgbClr val="00245E"/>
                </a:solidFill>
              </a:rPr>
              <a:t>&amp; </a:t>
            </a:r>
            <a:r>
              <a:rPr lang="en-IE" sz="2400" b="1" dirty="0" smtClean="0">
                <a:solidFill>
                  <a:srgbClr val="00245E"/>
                </a:solidFill>
              </a:rPr>
              <a:t>Co</a:t>
            </a:r>
            <a:endParaRPr lang="en-IE" sz="2400" b="1" dirty="0">
              <a:solidFill>
                <a:srgbClr val="00245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"/>
          <a:stretch/>
        </p:blipFill>
        <p:spPr>
          <a:xfrm>
            <a:off x="4454998" y="2571750"/>
            <a:ext cx="3936528" cy="2683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583" y="2571750"/>
            <a:ext cx="3132161" cy="268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7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282" r="7767" b="-282"/>
          <a:stretch/>
        </p:blipFill>
        <p:spPr>
          <a:xfrm>
            <a:off x="0" y="1452295"/>
            <a:ext cx="4143374" cy="3318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4" y="1452295"/>
            <a:ext cx="5000625" cy="3318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4226" y="4962390"/>
            <a:ext cx="7369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b="1" dirty="0">
                <a:solidFill>
                  <a:srgbClr val="00245E"/>
                </a:solidFill>
              </a:rPr>
              <a:t>Kevin &amp; Rachel O’Connor, </a:t>
            </a:r>
            <a:r>
              <a:rPr lang="en-IE" b="1" i="1" dirty="0" err="1">
                <a:solidFill>
                  <a:srgbClr val="00245E"/>
                </a:solidFill>
              </a:rPr>
              <a:t>Colourtrend</a:t>
            </a:r>
            <a:r>
              <a:rPr lang="en-IE" b="1" dirty="0">
                <a:solidFill>
                  <a:srgbClr val="00245E"/>
                </a:solidFill>
              </a:rPr>
              <a:t>; Paul Hennessey, </a:t>
            </a:r>
            <a:r>
              <a:rPr lang="en-IE" b="1" i="1" dirty="0">
                <a:solidFill>
                  <a:srgbClr val="00245E"/>
                </a:solidFill>
              </a:rPr>
              <a:t>PwC</a:t>
            </a:r>
            <a:r>
              <a:rPr lang="en-IE" b="1" dirty="0">
                <a:solidFill>
                  <a:srgbClr val="00245E"/>
                </a:solidFill>
              </a:rPr>
              <a:t>; </a:t>
            </a:r>
            <a:r>
              <a:rPr lang="en-IE" b="1" dirty="0" smtClean="0">
                <a:solidFill>
                  <a:srgbClr val="00245E"/>
                </a:solidFill>
              </a:rPr>
              <a:t>and Audrey &amp; </a:t>
            </a:r>
            <a:r>
              <a:rPr lang="en-IE" b="1" dirty="0">
                <a:solidFill>
                  <a:srgbClr val="00245E"/>
                </a:solidFill>
              </a:rPr>
              <a:t>Paul Darley, </a:t>
            </a:r>
            <a:r>
              <a:rPr lang="en-IE" b="1" i="1" dirty="0">
                <a:solidFill>
                  <a:srgbClr val="00245E"/>
                </a:solidFill>
              </a:rPr>
              <a:t>W.S. Darley &amp; </a:t>
            </a:r>
            <a:r>
              <a:rPr lang="en-IE" b="1" i="1" dirty="0" smtClean="0">
                <a:solidFill>
                  <a:srgbClr val="00245E"/>
                </a:solidFill>
              </a:rPr>
              <a:t>Co</a:t>
            </a:r>
            <a:r>
              <a:rPr lang="en-IE" b="1" dirty="0" smtClean="0">
                <a:solidFill>
                  <a:srgbClr val="00245E"/>
                </a:solidFill>
              </a:rPr>
              <a:t>, in conversation with Brian O’Connor</a:t>
            </a:r>
            <a:endParaRPr lang="en-IE" b="1" i="1" dirty="0">
              <a:solidFill>
                <a:srgbClr val="00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/>
          <a:stretch/>
        </p:blipFill>
        <p:spPr>
          <a:xfrm>
            <a:off x="6047719" y="1771070"/>
            <a:ext cx="2989403" cy="3920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070"/>
            <a:ext cx="5943600" cy="3920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128130"/>
            <a:ext cx="668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i="1" dirty="0" smtClean="0">
                <a:solidFill>
                  <a:srgbClr val="002060"/>
                </a:solidFill>
                <a:cs typeface="Arial"/>
              </a:rPr>
              <a:t>CFB Roadshow, Dublin, </a:t>
            </a:r>
            <a:r>
              <a:rPr lang="en-IE" sz="3600" b="1" dirty="0">
                <a:solidFill>
                  <a:srgbClr val="002060"/>
                </a:solidFill>
                <a:cs typeface="Arial"/>
              </a:rPr>
              <a:t>May 2017</a:t>
            </a:r>
          </a:p>
        </p:txBody>
      </p:sp>
    </p:spTree>
    <p:extLst>
      <p:ext uri="{BB962C8B-B14F-4D97-AF65-F5344CB8AC3E}">
        <p14:creationId xmlns:p14="http://schemas.microsoft.com/office/powerpoint/2010/main" val="247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88719"/>
            <a:ext cx="8867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sz="3600" b="1" i="1" dirty="0" smtClean="0">
                <a:solidFill>
                  <a:srgbClr val="002060"/>
                </a:solidFill>
                <a:cs typeface="Arial"/>
              </a:rPr>
              <a:t>CSO Research Report Published, May 2017: </a:t>
            </a:r>
          </a:p>
          <a:p>
            <a:pPr algn="ctr">
              <a:defRPr/>
            </a:pPr>
            <a:r>
              <a:rPr lang="en-IE" sz="3600" b="1" dirty="0" smtClean="0">
                <a:solidFill>
                  <a:srgbClr val="002060"/>
                </a:solidFill>
                <a:cs typeface="Arial"/>
              </a:rPr>
              <a:t>Family </a:t>
            </a:r>
            <a:r>
              <a:rPr lang="en-IE" sz="3600" b="1" dirty="0">
                <a:solidFill>
                  <a:srgbClr val="002060"/>
                </a:solidFill>
                <a:cs typeface="Arial"/>
              </a:rPr>
              <a:t>Businesses in </a:t>
            </a:r>
            <a:endParaRPr lang="en-IE" sz="3600" b="1" dirty="0" smtClean="0">
              <a:solidFill>
                <a:srgbClr val="002060"/>
              </a:solidFill>
              <a:cs typeface="Arial"/>
            </a:endParaRPr>
          </a:p>
          <a:p>
            <a:pPr algn="ctr">
              <a:defRPr/>
            </a:pPr>
            <a:r>
              <a:rPr lang="en-IE" sz="3600" b="1" dirty="0" smtClean="0">
                <a:solidFill>
                  <a:srgbClr val="002060"/>
                </a:solidFill>
                <a:cs typeface="Arial"/>
              </a:rPr>
              <a:t>the </a:t>
            </a:r>
            <a:r>
              <a:rPr lang="en-IE" sz="3600" b="1" dirty="0">
                <a:solidFill>
                  <a:srgbClr val="002060"/>
                </a:solidFill>
                <a:cs typeface="Arial"/>
              </a:rPr>
              <a:t>Irish Services </a:t>
            </a:r>
            <a:r>
              <a:rPr lang="en-IE" sz="3600" b="1" dirty="0" smtClean="0">
                <a:solidFill>
                  <a:srgbClr val="002060"/>
                </a:solidFill>
                <a:cs typeface="Arial"/>
              </a:rPr>
              <a:t>Sector</a:t>
            </a:r>
            <a:endParaRPr lang="id-ID" sz="3600" b="1" dirty="0">
              <a:solidFill>
                <a:srgbClr val="002060"/>
              </a:solidFill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9" y="3114677"/>
            <a:ext cx="1806798" cy="24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2839" r="4966" b="5048"/>
          <a:stretch/>
        </p:blipFill>
        <p:spPr bwMode="auto">
          <a:xfrm>
            <a:off x="4491114" y="3043045"/>
            <a:ext cx="1806798" cy="247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6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92" y="1152525"/>
            <a:ext cx="3661608" cy="4576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02396"/>
            <a:ext cx="561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i="1" dirty="0">
                <a:solidFill>
                  <a:srgbClr val="002060"/>
                </a:solidFill>
                <a:cs typeface="Arial"/>
              </a:rPr>
              <a:t>Women in Family Business &amp; </a:t>
            </a:r>
            <a:r>
              <a:rPr lang="en-IE" sz="3600" b="1" i="1" dirty="0" smtClean="0">
                <a:solidFill>
                  <a:srgbClr val="002060"/>
                </a:solidFill>
                <a:cs typeface="Arial"/>
              </a:rPr>
              <a:t>Leadership Event, </a:t>
            </a:r>
            <a:r>
              <a:rPr lang="en-IE" sz="3600" b="1" dirty="0">
                <a:solidFill>
                  <a:srgbClr val="002060"/>
                </a:solidFill>
                <a:cs typeface="Arial"/>
              </a:rPr>
              <a:t>May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/>
          <a:stretch/>
        </p:blipFill>
        <p:spPr bwMode="auto">
          <a:xfrm>
            <a:off x="1" y="1152525"/>
            <a:ext cx="5482392" cy="33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542" y="5157939"/>
            <a:ext cx="8652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400" b="1" dirty="0">
                <a:solidFill>
                  <a:srgbClr val="00245E"/>
                </a:solidFill>
              </a:rPr>
              <a:t>Guest Speakers Brid </a:t>
            </a:r>
            <a:r>
              <a:rPr lang="en-IE" sz="2400" b="1" dirty="0" smtClean="0">
                <a:solidFill>
                  <a:srgbClr val="00245E"/>
                </a:solidFill>
              </a:rPr>
              <a:t>Horan, </a:t>
            </a:r>
            <a:r>
              <a:rPr lang="en-IE" sz="2400" b="1" dirty="0">
                <a:solidFill>
                  <a:srgbClr val="00245E"/>
                </a:solidFill>
              </a:rPr>
              <a:t>Caroline Keeling &amp; Stephanie Manahan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4" y="1944964"/>
            <a:ext cx="7600950" cy="30215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88820"/>
            <a:ext cx="899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2060"/>
                </a:solidFill>
                <a:cs typeface="Arial"/>
              </a:rPr>
              <a:t>Women in Leadership &amp; Family Business Event</a:t>
            </a:r>
            <a:endParaRPr lang="en-US" sz="4000" b="1" dirty="0">
              <a:solidFill>
                <a:srgbClr val="0020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1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176</Words>
  <Application>Microsoft Office PowerPoint</Application>
  <PresentationFormat>On-screen Show (4:3)</PresentationFormat>
  <Paragraphs>22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dcu</cp:lastModifiedBy>
  <cp:revision>125</cp:revision>
  <dcterms:created xsi:type="dcterms:W3CDTF">2013-10-08T08:41:12Z</dcterms:created>
  <dcterms:modified xsi:type="dcterms:W3CDTF">2017-12-05T14:42:35Z</dcterms:modified>
</cp:coreProperties>
</file>