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347" r:id="rId4"/>
    <p:sldId id="260" r:id="rId5"/>
    <p:sldId id="383" r:id="rId6"/>
    <p:sldId id="362" r:id="rId7"/>
    <p:sldId id="375" r:id="rId8"/>
    <p:sldId id="376" r:id="rId9"/>
    <p:sldId id="377" r:id="rId10"/>
    <p:sldId id="378" r:id="rId11"/>
    <p:sldId id="379" r:id="rId12"/>
    <p:sldId id="380" r:id="rId13"/>
    <p:sldId id="333" r:id="rId14"/>
    <p:sldId id="334" r:id="rId15"/>
    <p:sldId id="366" r:id="rId16"/>
    <p:sldId id="367" r:id="rId17"/>
    <p:sldId id="381" r:id="rId18"/>
    <p:sldId id="382" r:id="rId19"/>
    <p:sldId id="373" r:id="rId20"/>
    <p:sldId id="36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001" autoAdjust="0"/>
    <p:restoredTop sz="94660"/>
  </p:normalViewPr>
  <p:slideViewPr>
    <p:cSldViewPr>
      <p:cViewPr varScale="1">
        <p:scale>
          <a:sx n="59" d="100"/>
          <a:sy n="59" d="100"/>
        </p:scale>
        <p:origin x="1828" y="2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E"/>
          </a:p>
        </p:txBody>
      </p:sp>
      <p:sp>
        <p:nvSpPr>
          <p:cNvPr id="4" name="Date Placeholder 3"/>
          <p:cNvSpPr>
            <a:spLocks noGrp="1"/>
          </p:cNvSpPr>
          <p:nvPr>
            <p:ph type="dt" sz="half" idx="10"/>
          </p:nvPr>
        </p:nvSpPr>
        <p:spPr/>
        <p:txBody>
          <a:bodyPr/>
          <a:lstStyle/>
          <a:p>
            <a:fld id="{81EB4312-3232-416B-81D2-4D4C250C8DFB}" type="datetimeFigureOut">
              <a:rPr lang="en-IE" smtClean="0"/>
              <a:t>17/04/2024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188C777A-A548-417F-ADFC-E180B9749266}" type="slidenum">
              <a:rPr lang="en-IE" smtClean="0"/>
              <a:t>‹#›</a:t>
            </a:fld>
            <a:endParaRPr lang="en-IE"/>
          </a:p>
        </p:txBody>
      </p:sp>
    </p:spTree>
    <p:extLst>
      <p:ext uri="{BB962C8B-B14F-4D97-AF65-F5344CB8AC3E}">
        <p14:creationId xmlns:p14="http://schemas.microsoft.com/office/powerpoint/2010/main" val="2788912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81EB4312-3232-416B-81D2-4D4C250C8DFB}" type="datetimeFigureOut">
              <a:rPr lang="en-IE" smtClean="0"/>
              <a:t>17/04/2024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188C777A-A548-417F-ADFC-E180B9749266}" type="slidenum">
              <a:rPr lang="en-IE" smtClean="0"/>
              <a:t>‹#›</a:t>
            </a:fld>
            <a:endParaRPr lang="en-IE"/>
          </a:p>
        </p:txBody>
      </p:sp>
    </p:spTree>
    <p:extLst>
      <p:ext uri="{BB962C8B-B14F-4D97-AF65-F5344CB8AC3E}">
        <p14:creationId xmlns:p14="http://schemas.microsoft.com/office/powerpoint/2010/main" val="4072508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81EB4312-3232-416B-81D2-4D4C250C8DFB}" type="datetimeFigureOut">
              <a:rPr lang="en-IE" smtClean="0"/>
              <a:t>17/04/2024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188C777A-A548-417F-ADFC-E180B9749266}" type="slidenum">
              <a:rPr lang="en-IE" smtClean="0"/>
              <a:t>‹#›</a:t>
            </a:fld>
            <a:endParaRPr lang="en-IE"/>
          </a:p>
        </p:txBody>
      </p:sp>
    </p:spTree>
    <p:extLst>
      <p:ext uri="{BB962C8B-B14F-4D97-AF65-F5344CB8AC3E}">
        <p14:creationId xmlns:p14="http://schemas.microsoft.com/office/powerpoint/2010/main" val="2384392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81EB4312-3232-416B-81D2-4D4C250C8DFB}" type="datetimeFigureOut">
              <a:rPr lang="en-IE" smtClean="0"/>
              <a:t>17/04/2024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188C777A-A548-417F-ADFC-E180B9749266}" type="slidenum">
              <a:rPr lang="en-IE" smtClean="0"/>
              <a:t>‹#›</a:t>
            </a:fld>
            <a:endParaRPr lang="en-IE"/>
          </a:p>
        </p:txBody>
      </p:sp>
    </p:spTree>
    <p:extLst>
      <p:ext uri="{BB962C8B-B14F-4D97-AF65-F5344CB8AC3E}">
        <p14:creationId xmlns:p14="http://schemas.microsoft.com/office/powerpoint/2010/main" val="740038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EB4312-3232-416B-81D2-4D4C250C8DFB}" type="datetimeFigureOut">
              <a:rPr lang="en-IE" smtClean="0"/>
              <a:t>17/04/2024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188C777A-A548-417F-ADFC-E180B9749266}" type="slidenum">
              <a:rPr lang="en-IE" smtClean="0"/>
              <a:t>‹#›</a:t>
            </a:fld>
            <a:endParaRPr lang="en-IE"/>
          </a:p>
        </p:txBody>
      </p:sp>
    </p:spTree>
    <p:extLst>
      <p:ext uri="{BB962C8B-B14F-4D97-AF65-F5344CB8AC3E}">
        <p14:creationId xmlns:p14="http://schemas.microsoft.com/office/powerpoint/2010/main" val="2009084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p:cNvSpPr>
          <p:nvPr>
            <p:ph type="dt" sz="half" idx="10"/>
          </p:nvPr>
        </p:nvSpPr>
        <p:spPr/>
        <p:txBody>
          <a:bodyPr/>
          <a:lstStyle/>
          <a:p>
            <a:fld id="{81EB4312-3232-416B-81D2-4D4C250C8DFB}" type="datetimeFigureOut">
              <a:rPr lang="en-IE" smtClean="0"/>
              <a:t>17/04/2024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188C777A-A548-417F-ADFC-E180B9749266}" type="slidenum">
              <a:rPr lang="en-IE" smtClean="0"/>
              <a:t>‹#›</a:t>
            </a:fld>
            <a:endParaRPr lang="en-IE"/>
          </a:p>
        </p:txBody>
      </p:sp>
    </p:spTree>
    <p:extLst>
      <p:ext uri="{BB962C8B-B14F-4D97-AF65-F5344CB8AC3E}">
        <p14:creationId xmlns:p14="http://schemas.microsoft.com/office/powerpoint/2010/main" val="4147361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p:txBody>
          <a:bodyPr/>
          <a:lstStyle/>
          <a:p>
            <a:fld id="{81EB4312-3232-416B-81D2-4D4C250C8DFB}" type="datetimeFigureOut">
              <a:rPr lang="en-IE" smtClean="0"/>
              <a:t>17/04/2024</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188C777A-A548-417F-ADFC-E180B9749266}" type="slidenum">
              <a:rPr lang="en-IE" smtClean="0"/>
              <a:t>‹#›</a:t>
            </a:fld>
            <a:endParaRPr lang="en-IE"/>
          </a:p>
        </p:txBody>
      </p:sp>
    </p:spTree>
    <p:extLst>
      <p:ext uri="{BB962C8B-B14F-4D97-AF65-F5344CB8AC3E}">
        <p14:creationId xmlns:p14="http://schemas.microsoft.com/office/powerpoint/2010/main" val="3390019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Date Placeholder 2"/>
          <p:cNvSpPr>
            <a:spLocks noGrp="1"/>
          </p:cNvSpPr>
          <p:nvPr>
            <p:ph type="dt" sz="half" idx="10"/>
          </p:nvPr>
        </p:nvSpPr>
        <p:spPr/>
        <p:txBody>
          <a:bodyPr/>
          <a:lstStyle/>
          <a:p>
            <a:fld id="{81EB4312-3232-416B-81D2-4D4C250C8DFB}" type="datetimeFigureOut">
              <a:rPr lang="en-IE" smtClean="0"/>
              <a:t>17/04/2024</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188C777A-A548-417F-ADFC-E180B9749266}" type="slidenum">
              <a:rPr lang="en-IE" smtClean="0"/>
              <a:t>‹#›</a:t>
            </a:fld>
            <a:endParaRPr lang="en-IE"/>
          </a:p>
        </p:txBody>
      </p:sp>
    </p:spTree>
    <p:extLst>
      <p:ext uri="{BB962C8B-B14F-4D97-AF65-F5344CB8AC3E}">
        <p14:creationId xmlns:p14="http://schemas.microsoft.com/office/powerpoint/2010/main" val="1254290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EB4312-3232-416B-81D2-4D4C250C8DFB}" type="datetimeFigureOut">
              <a:rPr lang="en-IE" smtClean="0"/>
              <a:t>17/04/2024</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188C777A-A548-417F-ADFC-E180B9749266}" type="slidenum">
              <a:rPr lang="en-IE" smtClean="0"/>
              <a:t>‹#›</a:t>
            </a:fld>
            <a:endParaRPr lang="en-IE"/>
          </a:p>
        </p:txBody>
      </p:sp>
    </p:spTree>
    <p:extLst>
      <p:ext uri="{BB962C8B-B14F-4D97-AF65-F5344CB8AC3E}">
        <p14:creationId xmlns:p14="http://schemas.microsoft.com/office/powerpoint/2010/main" val="2905269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EB4312-3232-416B-81D2-4D4C250C8DFB}" type="datetimeFigureOut">
              <a:rPr lang="en-IE" smtClean="0"/>
              <a:t>17/04/2024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188C777A-A548-417F-ADFC-E180B9749266}" type="slidenum">
              <a:rPr lang="en-IE" smtClean="0"/>
              <a:t>‹#›</a:t>
            </a:fld>
            <a:endParaRPr lang="en-IE"/>
          </a:p>
        </p:txBody>
      </p:sp>
    </p:spTree>
    <p:extLst>
      <p:ext uri="{BB962C8B-B14F-4D97-AF65-F5344CB8AC3E}">
        <p14:creationId xmlns:p14="http://schemas.microsoft.com/office/powerpoint/2010/main" val="3767523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EB4312-3232-416B-81D2-4D4C250C8DFB}" type="datetimeFigureOut">
              <a:rPr lang="en-IE" smtClean="0"/>
              <a:t>17/04/2024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188C777A-A548-417F-ADFC-E180B9749266}" type="slidenum">
              <a:rPr lang="en-IE" smtClean="0"/>
              <a:t>‹#›</a:t>
            </a:fld>
            <a:endParaRPr lang="en-IE"/>
          </a:p>
        </p:txBody>
      </p:sp>
    </p:spTree>
    <p:extLst>
      <p:ext uri="{BB962C8B-B14F-4D97-AF65-F5344CB8AC3E}">
        <p14:creationId xmlns:p14="http://schemas.microsoft.com/office/powerpoint/2010/main" val="2216874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EB4312-3232-416B-81D2-4D4C250C8DFB}" type="datetimeFigureOut">
              <a:rPr lang="en-IE" smtClean="0"/>
              <a:t>17/04/2024</a:t>
            </a:fld>
            <a:endParaRPr lang="en-I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8C777A-A548-417F-ADFC-E180B9749266}" type="slidenum">
              <a:rPr lang="en-IE" smtClean="0"/>
              <a:t>‹#›</a:t>
            </a:fld>
            <a:endParaRPr lang="en-IE"/>
          </a:p>
        </p:txBody>
      </p:sp>
    </p:spTree>
    <p:extLst>
      <p:ext uri="{BB962C8B-B14F-4D97-AF65-F5344CB8AC3E}">
        <p14:creationId xmlns:p14="http://schemas.microsoft.com/office/powerpoint/2010/main" val="2430903181"/>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360754"/>
            <a:ext cx="8352928" cy="1470025"/>
          </a:xfrm>
        </p:spPr>
        <p:txBody>
          <a:bodyPr>
            <a:noAutofit/>
          </a:bodyPr>
          <a:lstStyle/>
          <a:p>
            <a:r>
              <a:rPr lang="en-IE" sz="2400" dirty="0">
                <a:solidFill>
                  <a:srgbClr val="FFFF00"/>
                </a:solidFill>
              </a:rPr>
              <a:t>Spaces of Connection to Self and Other: Key Issues for Youth Work to Consider</a:t>
            </a:r>
            <a:br>
              <a:rPr lang="en-IE" sz="2400" dirty="0"/>
            </a:br>
            <a:br>
              <a:rPr lang="en-IE" sz="2400" dirty="0"/>
            </a:br>
            <a:r>
              <a:rPr lang="en-IE" sz="2400" dirty="0"/>
              <a:t>Keynote Presentation, Swedish Youth Group Delegation, </a:t>
            </a:r>
            <a:br>
              <a:rPr lang="en-IE" sz="2400" dirty="0"/>
            </a:br>
            <a:r>
              <a:rPr lang="en-IE" sz="2400" dirty="0"/>
              <a:t>April 18, 2024</a:t>
            </a:r>
          </a:p>
        </p:txBody>
      </p:sp>
      <p:sp>
        <p:nvSpPr>
          <p:cNvPr id="3" name="Subtitle 2"/>
          <p:cNvSpPr>
            <a:spLocks noGrp="1"/>
          </p:cNvSpPr>
          <p:nvPr>
            <p:ph type="subTitle" idx="1"/>
          </p:nvPr>
        </p:nvSpPr>
        <p:spPr>
          <a:xfrm>
            <a:off x="1371600" y="5105400"/>
            <a:ext cx="6400800" cy="1752600"/>
          </a:xfrm>
        </p:spPr>
        <p:txBody>
          <a:bodyPr/>
          <a:lstStyle/>
          <a:p>
            <a:r>
              <a:rPr lang="en-IE" dirty="0"/>
              <a:t> </a:t>
            </a:r>
          </a:p>
        </p:txBody>
      </p:sp>
      <p:sp>
        <p:nvSpPr>
          <p:cNvPr id="4" name="Rectangle 3"/>
          <p:cNvSpPr/>
          <p:nvPr/>
        </p:nvSpPr>
        <p:spPr>
          <a:xfrm>
            <a:off x="2405088" y="2327492"/>
            <a:ext cx="4975223" cy="4154984"/>
          </a:xfrm>
          <a:prstGeom prst="rect">
            <a:avLst/>
          </a:prstGeom>
        </p:spPr>
        <p:txBody>
          <a:bodyPr wrap="square">
            <a:spAutoFit/>
          </a:bodyPr>
          <a:lstStyle/>
          <a:p>
            <a:pPr algn="ctr"/>
            <a:r>
              <a:rPr lang="en-IE" sz="2400" dirty="0">
                <a:solidFill>
                  <a:prstClr val="white"/>
                </a:solidFill>
                <a:cs typeface="Calibri" pitchFamily="34" charset="0"/>
              </a:rPr>
              <a:t>Professor Paul Downes</a:t>
            </a:r>
            <a:br>
              <a:rPr lang="en-IE" sz="2400" dirty="0">
                <a:solidFill>
                  <a:prstClr val="white"/>
                </a:solidFill>
                <a:cs typeface="Calibri" pitchFamily="34" charset="0"/>
              </a:rPr>
            </a:br>
            <a:r>
              <a:rPr lang="en-IE" sz="2400" dirty="0">
                <a:solidFill>
                  <a:prstClr val="white"/>
                </a:solidFill>
                <a:cs typeface="Calibri" pitchFamily="34" charset="0"/>
              </a:rPr>
              <a:t>Professor of Psychology of Education</a:t>
            </a:r>
          </a:p>
          <a:p>
            <a:pPr algn="ctr"/>
            <a:r>
              <a:rPr lang="en-IE" sz="2400" dirty="0">
                <a:solidFill>
                  <a:prstClr val="white"/>
                </a:solidFill>
                <a:cs typeface="Calibri" pitchFamily="34" charset="0"/>
              </a:rPr>
              <a:t>Director, Educational Disadvantage Centre</a:t>
            </a:r>
            <a:br>
              <a:rPr lang="en-IE" sz="2400" dirty="0">
                <a:solidFill>
                  <a:prstClr val="white"/>
                </a:solidFill>
                <a:cs typeface="Calibri" pitchFamily="34" charset="0"/>
              </a:rPr>
            </a:br>
            <a:r>
              <a:rPr lang="en-IE" sz="2400" dirty="0">
                <a:solidFill>
                  <a:prstClr val="white"/>
                </a:solidFill>
                <a:cs typeface="Calibri" pitchFamily="34" charset="0"/>
              </a:rPr>
              <a:t>Institute of Education</a:t>
            </a:r>
            <a:br>
              <a:rPr lang="en-IE" sz="2400" dirty="0">
                <a:solidFill>
                  <a:prstClr val="white"/>
                </a:solidFill>
                <a:cs typeface="Calibri" pitchFamily="34" charset="0"/>
              </a:rPr>
            </a:br>
            <a:r>
              <a:rPr lang="en-IE" sz="2400" dirty="0">
                <a:solidFill>
                  <a:prstClr val="white"/>
                </a:solidFill>
                <a:cs typeface="Calibri" pitchFamily="34" charset="0"/>
              </a:rPr>
              <a:t>Dublin City University, Ireland </a:t>
            </a:r>
          </a:p>
          <a:p>
            <a:pPr algn="ctr"/>
            <a:endParaRPr lang="en-IE" sz="2400" dirty="0">
              <a:solidFill>
                <a:prstClr val="white"/>
              </a:solidFill>
              <a:cs typeface="Calibri" pitchFamily="34" charset="0"/>
            </a:endParaRPr>
          </a:p>
          <a:p>
            <a:pPr algn="ctr"/>
            <a:r>
              <a:rPr lang="en-IE" sz="2400" dirty="0">
                <a:solidFill>
                  <a:prstClr val="white"/>
                </a:solidFill>
                <a:cs typeface="Calibri" pitchFamily="34" charset="0"/>
              </a:rPr>
              <a:t>Affiliate Professor, University of Malta</a:t>
            </a:r>
          </a:p>
          <a:p>
            <a:pPr algn="ctr"/>
            <a:r>
              <a:rPr lang="en-IE" sz="2400" dirty="0">
                <a:solidFill>
                  <a:prstClr val="white"/>
                </a:solidFill>
                <a:cs typeface="Calibri" pitchFamily="34" charset="0"/>
              </a:rPr>
              <a:t>Advisor to EU Commission on Early School Leaving</a:t>
            </a:r>
            <a:endParaRPr lang="en-IE" sz="2400" u="sng" dirty="0">
              <a:solidFill>
                <a:prstClr val="white"/>
              </a:solidFill>
              <a:cs typeface="Calibri" pitchFamily="34" charset="0"/>
            </a:endParaRPr>
          </a:p>
          <a:p>
            <a:pPr algn="ctr"/>
            <a:r>
              <a:rPr lang="en-IE" sz="2400" u="sng" dirty="0">
                <a:solidFill>
                  <a:prstClr val="white"/>
                </a:solidFill>
                <a:cs typeface="Calibri" pitchFamily="34" charset="0"/>
              </a:rPr>
              <a:t>paul.downes@dcu.ie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223" y="3384560"/>
            <a:ext cx="2163866" cy="122412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0312" y="3384560"/>
            <a:ext cx="1281364" cy="1281364"/>
          </a:xfrm>
          <a:prstGeom prst="rect">
            <a:avLst/>
          </a:prstGeom>
        </p:spPr>
      </p:pic>
    </p:spTree>
    <p:extLst>
      <p:ext uri="{BB962C8B-B14F-4D97-AF65-F5344CB8AC3E}">
        <p14:creationId xmlns:p14="http://schemas.microsoft.com/office/powerpoint/2010/main" val="1387873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71800" y="0"/>
            <a:ext cx="6372200" cy="6370975"/>
          </a:xfrm>
          <a:prstGeom prst="rect">
            <a:avLst/>
          </a:prstGeom>
        </p:spPr>
        <p:txBody>
          <a:bodyPr wrap="square">
            <a:spAutoFit/>
          </a:bodyPr>
          <a:lstStyle/>
          <a:p>
            <a:r>
              <a:rPr lang="en-IE" sz="2400" b="1" dirty="0">
                <a:solidFill>
                  <a:srgbClr val="FFFF00"/>
                </a:solidFill>
              </a:rPr>
              <a:t>Inclusion and Exclusion are Spatial System Structures: </a:t>
            </a:r>
            <a:r>
              <a:rPr lang="en-IE" sz="2400" b="1" dirty="0" err="1">
                <a:solidFill>
                  <a:srgbClr val="FFFF00"/>
                </a:solidFill>
              </a:rPr>
              <a:t>Crosscultural</a:t>
            </a:r>
            <a:r>
              <a:rPr lang="en-IE" sz="2400" b="1" dirty="0">
                <a:solidFill>
                  <a:srgbClr val="FFFF00"/>
                </a:solidFill>
              </a:rPr>
              <a:t> relational spaces for inclusive systems </a:t>
            </a:r>
            <a:r>
              <a:rPr lang="en-IE" sz="2400" dirty="0">
                <a:solidFill>
                  <a:prstClr val="white"/>
                </a:solidFill>
              </a:rPr>
              <a:t>(Downes 2012, 2020; L</a:t>
            </a:r>
            <a:r>
              <a:rPr lang="en-US" sz="2400" dirty="0">
                <a:solidFill>
                  <a:prstClr val="white"/>
                </a:solidFill>
              </a:rPr>
              <a:t>é</a:t>
            </a:r>
            <a:r>
              <a:rPr lang="en-IE" sz="2400" dirty="0">
                <a:solidFill>
                  <a:prstClr val="white"/>
                </a:solidFill>
              </a:rPr>
              <a:t>vi-Strauss 1963, 1973): Diametric and Concentric Spatial Systems</a:t>
            </a:r>
          </a:p>
          <a:p>
            <a:endParaRPr lang="en-IE" sz="2400" dirty="0">
              <a:solidFill>
                <a:prstClr val="white"/>
              </a:solidFill>
            </a:endParaRPr>
          </a:p>
          <a:p>
            <a:r>
              <a:rPr lang="en-IE" sz="2400" dirty="0">
                <a:solidFill>
                  <a:prstClr val="white"/>
                </a:solidFill>
              </a:rPr>
              <a:t>A </a:t>
            </a:r>
            <a:r>
              <a:rPr lang="en-IE" sz="2400" dirty="0">
                <a:solidFill>
                  <a:srgbClr val="FFFF00"/>
                </a:solidFill>
              </a:rPr>
              <a:t>diametric </a:t>
            </a:r>
            <a:r>
              <a:rPr lang="en-IE" sz="2400" dirty="0">
                <a:solidFill>
                  <a:prstClr val="white"/>
                </a:solidFill>
              </a:rPr>
              <a:t>spatial structure is one where a circle is split in half by a line which is its diameter or where a square or rectangle is similarly divided into two equal halves (see Fig. 1). </a:t>
            </a:r>
            <a:r>
              <a:rPr lang="en-IE" sz="2400" dirty="0">
                <a:solidFill>
                  <a:srgbClr val="FFFF00"/>
                </a:solidFill>
              </a:rPr>
              <a:t>Separation, Splitting, Closure, Hierarchy, Mirror Image Reversals</a:t>
            </a:r>
          </a:p>
          <a:p>
            <a:endParaRPr lang="en-IE" sz="2400" dirty="0">
              <a:solidFill>
                <a:prstClr val="white"/>
              </a:solidFill>
            </a:endParaRPr>
          </a:p>
          <a:p>
            <a:r>
              <a:rPr lang="en-IE" sz="2400" dirty="0">
                <a:solidFill>
                  <a:prstClr val="white"/>
                </a:solidFill>
              </a:rPr>
              <a:t>In a </a:t>
            </a:r>
            <a:r>
              <a:rPr lang="en-IE" sz="2400" dirty="0">
                <a:solidFill>
                  <a:srgbClr val="FFFF00"/>
                </a:solidFill>
              </a:rPr>
              <a:t>concentric</a:t>
            </a:r>
            <a:r>
              <a:rPr lang="en-IE" sz="2400" dirty="0">
                <a:solidFill>
                  <a:prstClr val="white"/>
                </a:solidFill>
              </a:rPr>
              <a:t> spatial structure, one circle is inscribed in another larger circle (or square); in pure form, the circles share a common central point (see Fig. 2). </a:t>
            </a:r>
            <a:r>
              <a:rPr lang="en-IE" sz="2400" dirty="0">
                <a:solidFill>
                  <a:srgbClr val="FFFF00"/>
                </a:solidFill>
              </a:rPr>
              <a:t>Connection, Openness</a:t>
            </a:r>
          </a:p>
        </p:txBody>
      </p:sp>
      <p:pic>
        <p:nvPicPr>
          <p:cNvPr id="3" name="Content Placeholder 3" descr="Paul Diagr:Fig 1-2 copy.bmp"/>
          <p:cNvPicPr>
            <a:picLocks/>
          </p:cNvPicPr>
          <p:nvPr/>
        </p:nvPicPr>
        <p:blipFill>
          <a:blip r:embed="rId2" cstate="print"/>
          <a:srcRect/>
          <a:stretch>
            <a:fillRect/>
          </a:stretch>
        </p:blipFill>
        <p:spPr bwMode="auto">
          <a:xfrm>
            <a:off x="251520" y="836712"/>
            <a:ext cx="2219325" cy="4525963"/>
          </a:xfrm>
          <a:prstGeom prst="rect">
            <a:avLst/>
          </a:prstGeom>
          <a:noFill/>
          <a:ln w="9525">
            <a:noFill/>
            <a:miter lim="800000"/>
            <a:headEnd/>
            <a:tailEnd/>
          </a:ln>
        </p:spPr>
      </p:pic>
    </p:spTree>
    <p:extLst>
      <p:ext uri="{BB962C8B-B14F-4D97-AF65-F5344CB8AC3E}">
        <p14:creationId xmlns:p14="http://schemas.microsoft.com/office/powerpoint/2010/main" val="1383842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aul Diagr:Fig 1-2 copy.bmp"/>
          <p:cNvPicPr>
            <a:picLocks noGrp="1"/>
          </p:cNvPicPr>
          <p:nvPr>
            <p:ph idx="4294967295"/>
          </p:nvPr>
        </p:nvPicPr>
        <p:blipFill>
          <a:blip r:embed="rId2" cstate="print"/>
          <a:srcRect/>
          <a:stretch>
            <a:fillRect/>
          </a:stretch>
        </p:blipFill>
        <p:spPr bwMode="auto">
          <a:xfrm>
            <a:off x="251520" y="836712"/>
            <a:ext cx="2219325" cy="4525963"/>
          </a:xfrm>
          <a:prstGeom prst="rect">
            <a:avLst/>
          </a:prstGeom>
          <a:noFill/>
          <a:ln w="9525">
            <a:noFill/>
            <a:miter lim="800000"/>
            <a:headEnd/>
            <a:tailEnd/>
          </a:ln>
        </p:spPr>
      </p:pic>
      <p:sp>
        <p:nvSpPr>
          <p:cNvPr id="5" name="Rectangle 4"/>
          <p:cNvSpPr/>
          <p:nvPr/>
        </p:nvSpPr>
        <p:spPr>
          <a:xfrm>
            <a:off x="3182084" y="255168"/>
            <a:ext cx="4990316" cy="5613845"/>
          </a:xfrm>
          <a:prstGeom prst="rect">
            <a:avLst/>
          </a:prstGeom>
        </p:spPr>
        <p:txBody>
          <a:bodyPr wrap="square">
            <a:spAutoFit/>
          </a:bodyPr>
          <a:lstStyle/>
          <a:p>
            <a:pPr marL="342900" indent="-342900">
              <a:lnSpc>
                <a:spcPct val="115000"/>
              </a:lnSpc>
              <a:buFont typeface="+mj-lt"/>
              <a:buAutoNum type="arabicParenR"/>
            </a:pPr>
            <a:r>
              <a:rPr lang="en-IE" sz="2400" b="1" dirty="0">
                <a:solidFill>
                  <a:prstClr val="white"/>
                </a:solidFill>
                <a:ea typeface="Calibri"/>
                <a:cs typeface="Times New Roman"/>
              </a:rPr>
              <a:t>Relative differences between concentric and diametric spaces: </a:t>
            </a:r>
            <a:r>
              <a:rPr lang="en-IE" sz="2400" b="1" dirty="0">
                <a:solidFill>
                  <a:srgbClr val="FFFF00"/>
                </a:solidFill>
                <a:ea typeface="Calibri"/>
                <a:cs typeface="Times New Roman"/>
              </a:rPr>
              <a:t>Assumed connection and assumed separation</a:t>
            </a:r>
          </a:p>
          <a:p>
            <a:pPr marL="342900" indent="-342900">
              <a:lnSpc>
                <a:spcPct val="115000"/>
              </a:lnSpc>
              <a:buFont typeface="+mj-lt"/>
              <a:buAutoNum type="arabicParenR"/>
            </a:pPr>
            <a:r>
              <a:rPr lang="en-IE" sz="2400" b="1" dirty="0">
                <a:solidFill>
                  <a:prstClr val="white"/>
                </a:solidFill>
                <a:ea typeface="Calibri"/>
                <a:cs typeface="Times New Roman"/>
              </a:rPr>
              <a:t>Relative differences between concentric and diametric spatial relation: </a:t>
            </a:r>
            <a:r>
              <a:rPr lang="en-IE" sz="2400" b="1" dirty="0">
                <a:solidFill>
                  <a:srgbClr val="FFFF00"/>
                </a:solidFill>
                <a:ea typeface="Calibri"/>
                <a:cs typeface="Times New Roman"/>
              </a:rPr>
              <a:t>Symmetry as unity and mirror image inverted symmetry</a:t>
            </a:r>
          </a:p>
          <a:p>
            <a:pPr marL="342900" indent="-342900">
              <a:lnSpc>
                <a:spcPct val="115000"/>
              </a:lnSpc>
              <a:spcAft>
                <a:spcPts val="1000"/>
              </a:spcAft>
              <a:buFont typeface="+mj-lt"/>
              <a:buAutoNum type="arabicParenR"/>
            </a:pPr>
            <a:r>
              <a:rPr lang="en-IE" sz="2400" b="1" dirty="0">
                <a:solidFill>
                  <a:prstClr val="white"/>
                </a:solidFill>
                <a:ea typeface="Calibri"/>
                <a:cs typeface="Times New Roman"/>
              </a:rPr>
              <a:t>Relative differences between concentric and diametric spaces</a:t>
            </a:r>
            <a:r>
              <a:rPr lang="en-IE" sz="2400" b="1" dirty="0">
                <a:solidFill>
                  <a:srgbClr val="FFFF00"/>
                </a:solidFill>
                <a:ea typeface="Calibri"/>
                <a:cs typeface="Times New Roman"/>
              </a:rPr>
              <a:t>: Foreground-background open interaction versus closed non- interaction</a:t>
            </a:r>
            <a:r>
              <a:rPr lang="en-IE" sz="2400" b="1" dirty="0">
                <a:solidFill>
                  <a:prstClr val="white"/>
                </a:solidFill>
                <a:ea typeface="Calibri"/>
                <a:cs typeface="Times New Roman"/>
              </a:rPr>
              <a:t>     (Downes 2012, 2020)</a:t>
            </a:r>
          </a:p>
        </p:txBody>
      </p:sp>
      <p:pic>
        <p:nvPicPr>
          <p:cNvPr id="6" name="Picture 5" descr="C:\Documents and Settings\mcloughv\Local Settings\Temporary Internet Files\Content.IE5\IDO6RQOR\MC90007874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97532" y="2708920"/>
            <a:ext cx="1331640" cy="2380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0097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3" y="3068960"/>
            <a:ext cx="6491024" cy="3046988"/>
          </a:xfrm>
          <a:prstGeom prst="rect">
            <a:avLst/>
          </a:prstGeom>
        </p:spPr>
        <p:txBody>
          <a:bodyPr wrap="square">
            <a:spAutoFit/>
          </a:bodyPr>
          <a:lstStyle/>
          <a:p>
            <a:r>
              <a:rPr lang="en-IE" sz="2400" b="0" i="0" dirty="0">
                <a:effectLst/>
                <a:latin typeface="+mj-lt"/>
              </a:rPr>
              <a:t>Diametric Space as Bricks in Wall, Knots, Tangled Web of System Blockage (Downes 2014): Assumed Separation, Splitting, Closure, Hierarchy, Mirror Image Reversals</a:t>
            </a:r>
          </a:p>
          <a:p>
            <a:endParaRPr lang="en-IE" sz="2400" dirty="0">
              <a:latin typeface="+mj-lt"/>
            </a:endParaRPr>
          </a:p>
          <a:p>
            <a:r>
              <a:rPr lang="en-IE" sz="2400" b="0" i="0" dirty="0">
                <a:effectLst/>
                <a:latin typeface="+mj-lt"/>
              </a:rPr>
              <a:t>Concentric Space as Flow of Connection, Web, Spirals: Assumed Connection, Openness, Two Way Flow of Communication (</a:t>
            </a:r>
            <a:r>
              <a:rPr lang="en-IE" sz="2400" b="0" i="0" dirty="0" err="1">
                <a:effectLst/>
                <a:latin typeface="+mj-lt"/>
              </a:rPr>
              <a:t>Downes</a:t>
            </a:r>
            <a:r>
              <a:rPr lang="en-IE" sz="2400" b="0" i="0" dirty="0">
                <a:effectLst/>
                <a:latin typeface="+mj-lt"/>
              </a:rPr>
              <a:t> 2012)</a:t>
            </a:r>
          </a:p>
        </p:txBody>
      </p:sp>
      <p:pic>
        <p:nvPicPr>
          <p:cNvPr id="1027" name="Picture 3" descr="C:\Users\mcloughv\AppData\Local\Microsoft\Windows\Temporary Internet Files\Content.IE5\AZRF00J1\bricks[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4300"/>
            <a:ext cx="2078567" cy="20785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cloughv\AppData\Local\Microsoft\Windows\Temporary Internet Files\Content.IE5\L7CPUEFQ\knots_icon[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208" y="493698"/>
            <a:ext cx="1872208" cy="187220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mcloughv\AppData\Local\Microsoft\Windows\Temporary Internet Files\Content.IE5\9MZSY8RO\man%20in%20front%20of%20mirror%201[1].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9373" y="233242"/>
            <a:ext cx="3072587" cy="2393120"/>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3" descr="C:\Users\User\Documents\ThePrimordialDanceCover.jpg"/>
          <p:cNvPicPr>
            <a:picLocks/>
          </p:cNvPicPr>
          <p:nvPr/>
        </p:nvPicPr>
        <p:blipFill>
          <a:blip r:embed="rId5" cstate="print"/>
          <a:srcRect/>
          <a:stretch>
            <a:fillRect/>
          </a:stretch>
        </p:blipFill>
        <p:spPr bwMode="auto">
          <a:xfrm>
            <a:off x="6670536" y="3986932"/>
            <a:ext cx="2448272" cy="2871068"/>
          </a:xfrm>
          <a:prstGeom prst="rect">
            <a:avLst/>
          </a:prstGeom>
          <a:noFill/>
          <a:ln w="9525">
            <a:noFill/>
            <a:miter lim="800000"/>
            <a:headEnd/>
            <a:tailEnd/>
          </a:ln>
        </p:spPr>
      </p:pic>
    </p:spTree>
    <p:extLst>
      <p:ext uri="{BB962C8B-B14F-4D97-AF65-F5344CB8AC3E}">
        <p14:creationId xmlns:p14="http://schemas.microsoft.com/office/powerpoint/2010/main" val="1506465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243408"/>
            <a:ext cx="8480224" cy="7287811"/>
          </a:xfrm>
          <a:prstGeom prst="rect">
            <a:avLst/>
          </a:prstGeom>
        </p:spPr>
        <p:txBody>
          <a:bodyPr wrap="square">
            <a:spAutoFit/>
          </a:bodyPr>
          <a:lstStyle/>
          <a:p>
            <a:pPr>
              <a:lnSpc>
                <a:spcPct val="107000"/>
              </a:lnSpc>
              <a:spcAft>
                <a:spcPts val="600"/>
              </a:spcAft>
            </a:pPr>
            <a:endParaRPr lang="en-IE" sz="2400" b="1" dirty="0">
              <a:latin typeface="Calibri" panose="020F0502020204030204" pitchFamily="34" charset="0"/>
              <a:ea typeface="Calibri" panose="020F0502020204030204" pitchFamily="34" charset="0"/>
              <a:cs typeface="Times New Roman" panose="02020603050405020304" pitchFamily="18" charset="0"/>
            </a:endParaRPr>
          </a:p>
          <a:p>
            <a:r>
              <a:rPr lang="en-IE" sz="2400" dirty="0"/>
              <a:t>1. </a:t>
            </a:r>
            <a:r>
              <a:rPr lang="en-IE" sz="2400" b="1" dirty="0">
                <a:solidFill>
                  <a:srgbClr val="FFFF00"/>
                </a:solidFill>
              </a:rPr>
              <a:t>Reconfiguring Spaces in School and Youth Services: Access to School Gardens and Parks as a </a:t>
            </a:r>
            <a:r>
              <a:rPr lang="en-IE" sz="2400" b="1" dirty="0" err="1">
                <a:solidFill>
                  <a:srgbClr val="FFFF00"/>
                </a:solidFill>
              </a:rPr>
              <a:t>Postpandemic</a:t>
            </a:r>
            <a:r>
              <a:rPr lang="en-IE" sz="2400" b="1" dirty="0">
                <a:solidFill>
                  <a:srgbClr val="FFFF00"/>
                </a:solidFill>
              </a:rPr>
              <a:t> Equity Issue</a:t>
            </a:r>
          </a:p>
          <a:p>
            <a:pPr>
              <a:spcAft>
                <a:spcPts val="0"/>
              </a:spcAft>
            </a:pPr>
            <a:r>
              <a:rPr lang="en-GB" sz="2400" dirty="0" err="1">
                <a:ea typeface="Times New Roman" panose="02020603050405020304" pitchFamily="18" charset="0"/>
              </a:rPr>
              <a:t>Covid</a:t>
            </a:r>
            <a:r>
              <a:rPr lang="en-GB" sz="2400" dirty="0">
                <a:ea typeface="Times New Roman" panose="02020603050405020304" pitchFamily="18" charset="0"/>
              </a:rPr>
              <a:t> Lockdown Impact  - Loneliness of Social Distancing</a:t>
            </a:r>
          </a:p>
          <a:p>
            <a:pPr>
              <a:spcAft>
                <a:spcPts val="0"/>
              </a:spcAft>
            </a:pPr>
            <a:endParaRPr lang="en-GB" sz="2400" dirty="0">
              <a:ea typeface="Times New Roman" panose="02020603050405020304" pitchFamily="18" charset="0"/>
            </a:endParaRPr>
          </a:p>
          <a:p>
            <a:pPr>
              <a:spcAft>
                <a:spcPts val="0"/>
              </a:spcAft>
            </a:pPr>
            <a:r>
              <a:rPr lang="en-GB" sz="2400" dirty="0">
                <a:ea typeface="Times New Roman" panose="02020603050405020304" pitchFamily="18" charset="0"/>
              </a:rPr>
              <a:t>Loneliness impacting on Depression and Anxiety</a:t>
            </a:r>
          </a:p>
          <a:p>
            <a:pPr>
              <a:spcAft>
                <a:spcPts val="0"/>
              </a:spcAft>
            </a:pPr>
            <a:endParaRPr lang="en-GB" sz="1200" dirty="0">
              <a:latin typeface="Times New Roman" panose="02020603050405020304" pitchFamily="18" charset="0"/>
              <a:ea typeface="Times New Roman" panose="02020603050405020304" pitchFamily="18" charset="0"/>
            </a:endParaRPr>
          </a:p>
          <a:p>
            <a:pPr>
              <a:spcAft>
                <a:spcPts val="0"/>
              </a:spcAft>
            </a:pPr>
            <a:endParaRPr lang="en-IE" sz="1200" dirty="0">
              <a:latin typeface="Times New Roman" panose="02020603050405020304" pitchFamily="18" charset="0"/>
              <a:ea typeface="Times New Roman" panose="02020603050405020304" pitchFamily="18" charset="0"/>
            </a:endParaRPr>
          </a:p>
          <a:p>
            <a:pPr>
              <a:lnSpc>
                <a:spcPct val="107000"/>
              </a:lnSpc>
              <a:spcAft>
                <a:spcPts val="600"/>
              </a:spcAft>
            </a:pPr>
            <a:r>
              <a:rPr lang="en-IE" sz="2400" dirty="0" err="1">
                <a:latin typeface="Calibri" panose="020F0502020204030204" pitchFamily="34" charset="0"/>
                <a:ea typeface="Calibri" panose="020F0502020204030204" pitchFamily="34" charset="0"/>
                <a:cs typeface="Times New Roman" panose="02020603050405020304" pitchFamily="18" charset="0"/>
              </a:rPr>
              <a:t>Orgilés</a:t>
            </a:r>
            <a:r>
              <a:rPr lang="en-IE" sz="2400" dirty="0">
                <a:latin typeface="Calibri" panose="020F0502020204030204" pitchFamily="34" charset="0"/>
                <a:ea typeface="Calibri" panose="020F0502020204030204" pitchFamily="34" charset="0"/>
                <a:cs typeface="Times New Roman" panose="02020603050405020304" pitchFamily="18" charset="0"/>
              </a:rPr>
              <a:t> M, Morales A, </a:t>
            </a:r>
            <a:r>
              <a:rPr lang="en-IE" sz="2400" dirty="0" err="1">
                <a:latin typeface="Calibri" panose="020F0502020204030204" pitchFamily="34" charset="0"/>
                <a:ea typeface="Calibri" panose="020F0502020204030204" pitchFamily="34" charset="0"/>
                <a:cs typeface="Times New Roman" panose="02020603050405020304" pitchFamily="18" charset="0"/>
              </a:rPr>
              <a:t>Delvecchio</a:t>
            </a:r>
            <a:r>
              <a:rPr lang="en-IE" sz="2400" dirty="0">
                <a:latin typeface="Calibri" panose="020F0502020204030204" pitchFamily="34" charset="0"/>
                <a:ea typeface="Calibri" panose="020F0502020204030204" pitchFamily="34" charset="0"/>
                <a:cs typeface="Times New Roman" panose="02020603050405020304" pitchFamily="18" charset="0"/>
              </a:rPr>
              <a:t> E, et al. (2020). Immediate psychological effects of the COVID-19 quarantine in youth from Italy and Spain. </a:t>
            </a:r>
            <a:r>
              <a:rPr lang="en-IE" sz="2400" i="1" dirty="0" err="1">
                <a:latin typeface="Calibri" panose="020F0502020204030204" pitchFamily="34" charset="0"/>
                <a:ea typeface="Calibri" panose="020F0502020204030204" pitchFamily="34" charset="0"/>
                <a:cs typeface="Times New Roman" panose="02020603050405020304" pitchFamily="18" charset="0"/>
              </a:rPr>
              <a:t>PsyArXiv</a:t>
            </a:r>
            <a:r>
              <a:rPr lang="en-IE" sz="2400" i="1" dirty="0">
                <a:latin typeface="Calibri" panose="020F0502020204030204" pitchFamily="34" charset="0"/>
                <a:ea typeface="Calibri" panose="020F0502020204030204" pitchFamily="34" charset="0"/>
                <a:cs typeface="Times New Roman" panose="02020603050405020304" pitchFamily="18" charset="0"/>
              </a:rPr>
              <a:t>. </a:t>
            </a:r>
            <a:r>
              <a:rPr lang="en-IE" sz="2400" u="sng" dirty="0">
                <a:latin typeface="Calibri" panose="020F0502020204030204" pitchFamily="34" charset="0"/>
                <a:ea typeface="Calibri" panose="020F0502020204030204" pitchFamily="34" charset="0"/>
                <a:cs typeface="Times New Roman" panose="02020603050405020304" pitchFamily="18" charset="0"/>
              </a:rPr>
              <a:t> </a:t>
            </a:r>
            <a:endParaRPr lang="en-IE"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IE" sz="24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600"/>
              </a:spcAft>
            </a:pPr>
            <a:r>
              <a:rPr lang="en-IE" sz="2400" b="1" dirty="0">
                <a:latin typeface="Calibri" panose="020F0502020204030204" pitchFamily="34" charset="0"/>
                <a:ea typeface="Calibri" panose="020F0502020204030204" pitchFamily="34" charset="0"/>
                <a:cs typeface="Times New Roman" panose="02020603050405020304" pitchFamily="18" charset="0"/>
              </a:rPr>
              <a:t>Methods:</a:t>
            </a:r>
            <a:r>
              <a:rPr lang="en-IE" sz="2400" dirty="0">
                <a:latin typeface="Calibri" panose="020F0502020204030204" pitchFamily="34" charset="0"/>
                <a:ea typeface="Calibri" panose="020F0502020204030204" pitchFamily="34" charset="0"/>
                <a:cs typeface="Times New Roman" panose="02020603050405020304" pitchFamily="18" charset="0"/>
              </a:rPr>
              <a:t> 1,143 parents of Italian and Spanish children aged 3 to 18 years completed a survey providing information about how the quarantine affects their children and themselves, compared to before the home confinement  </a:t>
            </a:r>
          </a:p>
          <a:p>
            <a:pPr>
              <a:lnSpc>
                <a:spcPct val="107000"/>
              </a:lnSpc>
              <a:spcAft>
                <a:spcPts val="600"/>
              </a:spcAft>
            </a:pPr>
            <a:endParaRPr lang="en-IE"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endParaRPr lang="en-IE"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Free photo: Children, Playing, School, Girl - Free Imag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2506" y="5373216"/>
            <a:ext cx="3563888" cy="2375925"/>
          </a:xfrm>
          <a:prstGeom prst="rect">
            <a:avLst/>
          </a:prstGeom>
        </p:spPr>
      </p:pic>
    </p:spTree>
    <p:extLst>
      <p:ext uri="{BB962C8B-B14F-4D97-AF65-F5344CB8AC3E}">
        <p14:creationId xmlns:p14="http://schemas.microsoft.com/office/powerpoint/2010/main" val="2568730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332656"/>
            <a:ext cx="8528858" cy="5761129"/>
          </a:xfrm>
          <a:prstGeom prst="rect">
            <a:avLst/>
          </a:prstGeom>
        </p:spPr>
        <p:txBody>
          <a:bodyPr wrap="square">
            <a:spAutoFit/>
          </a:bodyPr>
          <a:lstStyle/>
          <a:p>
            <a:pPr>
              <a:lnSpc>
                <a:spcPct val="107000"/>
              </a:lnSpc>
              <a:spcAft>
                <a:spcPts val="600"/>
              </a:spcAft>
            </a:pPr>
            <a:r>
              <a:rPr lang="en-IE" sz="2400" b="1" dirty="0">
                <a:latin typeface="Calibri" panose="020F0502020204030204" pitchFamily="34" charset="0"/>
                <a:ea typeface="Calibri" panose="020F0502020204030204" pitchFamily="34" charset="0"/>
                <a:cs typeface="Times New Roman" panose="02020603050405020304" pitchFamily="18" charset="0"/>
              </a:rPr>
              <a:t>Findings:</a:t>
            </a:r>
            <a:r>
              <a:rPr lang="en-IE" sz="2400" dirty="0">
                <a:latin typeface="Calibri" panose="020F0502020204030204" pitchFamily="34" charset="0"/>
                <a:ea typeface="Calibri" panose="020F0502020204030204" pitchFamily="34" charset="0"/>
                <a:cs typeface="Times New Roman" panose="02020603050405020304" pitchFamily="18" charset="0"/>
              </a:rPr>
              <a:t> 85.7% of the parents perceived changes in their children ́s emotional state and </a:t>
            </a:r>
            <a:r>
              <a:rPr lang="en-IE" sz="2400" dirty="0" err="1">
                <a:latin typeface="Calibri" panose="020F0502020204030204" pitchFamily="34" charset="0"/>
                <a:ea typeface="Calibri" panose="020F0502020204030204" pitchFamily="34" charset="0"/>
                <a:cs typeface="Times New Roman" panose="02020603050405020304" pitchFamily="18" charset="0"/>
              </a:rPr>
              <a:t>behaviors</a:t>
            </a:r>
            <a:r>
              <a:rPr lang="en-IE" sz="2400" dirty="0">
                <a:latin typeface="Calibri" panose="020F0502020204030204" pitchFamily="34" charset="0"/>
                <a:ea typeface="Calibri" panose="020F0502020204030204" pitchFamily="34" charset="0"/>
                <a:cs typeface="Times New Roman" panose="02020603050405020304" pitchFamily="18" charset="0"/>
              </a:rPr>
              <a:t> during the quarantine. The most frequent symptoms were </a:t>
            </a:r>
            <a:r>
              <a:rPr lang="en-IE" sz="2400" b="1" dirty="0">
                <a:latin typeface="Calibri" panose="020F0502020204030204" pitchFamily="34" charset="0"/>
                <a:ea typeface="Calibri" panose="020F0502020204030204" pitchFamily="34" charset="0"/>
                <a:cs typeface="Times New Roman" panose="02020603050405020304" pitchFamily="18" charset="0"/>
              </a:rPr>
              <a:t>difficulty concentrating(76.6%), boredom(52%), irritability(39%), restlessness(38.8%), nervousness(38%), feelings of loneliness (31.3%), uneasiness (30.4%), and worries (30.1%), </a:t>
            </a:r>
            <a:r>
              <a:rPr lang="en-IE" sz="2400" dirty="0">
                <a:latin typeface="Calibri" panose="020F0502020204030204" pitchFamily="34" charset="0"/>
                <a:ea typeface="Calibri" panose="020F0502020204030204" pitchFamily="34" charset="0"/>
                <a:cs typeface="Times New Roman" panose="02020603050405020304" pitchFamily="18" charset="0"/>
              </a:rPr>
              <a:t>and Spanish parents reported more symptoms than Italians. </a:t>
            </a:r>
          </a:p>
          <a:p>
            <a:pPr>
              <a:lnSpc>
                <a:spcPct val="107000"/>
              </a:lnSpc>
              <a:spcAft>
                <a:spcPts val="600"/>
              </a:spcAft>
            </a:pPr>
            <a:r>
              <a:rPr lang="en-IE" sz="2400" dirty="0">
                <a:latin typeface="Calibri" panose="020F0502020204030204" pitchFamily="34" charset="0"/>
                <a:ea typeface="Calibri" panose="020F0502020204030204" pitchFamily="34" charset="0"/>
                <a:cs typeface="Times New Roman" panose="02020603050405020304" pitchFamily="18" charset="0"/>
              </a:rPr>
              <a:t>Children of both countries used monitors more frequently, spent less time doing physical activity, and slept more hours during the quarantine. </a:t>
            </a:r>
          </a:p>
          <a:p>
            <a:pPr>
              <a:lnSpc>
                <a:spcPct val="107000"/>
              </a:lnSpc>
              <a:spcAft>
                <a:spcPts val="600"/>
              </a:spcAft>
            </a:pPr>
            <a:r>
              <a:rPr lang="en-IE" sz="2400" b="1" dirty="0">
                <a:latin typeface="Calibri" panose="020F0502020204030204" pitchFamily="34" charset="0"/>
                <a:ea typeface="Calibri" panose="020F0502020204030204" pitchFamily="34" charset="0"/>
                <a:cs typeface="Times New Roman" panose="02020603050405020304" pitchFamily="18" charset="0"/>
              </a:rPr>
              <a:t>*when family coexistence during quarantine became more difficult, the situation was more serious, and the level of stress was higher, </a:t>
            </a:r>
            <a:r>
              <a:rPr lang="en-IE" sz="2400" dirty="0">
                <a:latin typeface="Calibri" panose="020F0502020204030204" pitchFamily="34" charset="0"/>
                <a:ea typeface="Calibri" panose="020F0502020204030204" pitchFamily="34" charset="0"/>
                <a:cs typeface="Times New Roman" panose="02020603050405020304" pitchFamily="18" charset="0"/>
              </a:rPr>
              <a:t>parents tended to report more emotional problems in their children (</a:t>
            </a:r>
            <a:r>
              <a:rPr lang="en-IE" sz="2400" dirty="0" err="1">
                <a:latin typeface="Calibri" panose="020F0502020204030204" pitchFamily="34" charset="0"/>
                <a:ea typeface="Calibri" panose="020F0502020204030204" pitchFamily="34" charset="0"/>
                <a:cs typeface="Times New Roman" panose="02020603050405020304" pitchFamily="18" charset="0"/>
              </a:rPr>
              <a:t>Orgiles</a:t>
            </a:r>
            <a:r>
              <a:rPr lang="en-IE" sz="2400" dirty="0">
                <a:latin typeface="Calibri" panose="020F0502020204030204" pitchFamily="34" charset="0"/>
                <a:ea typeface="Calibri" panose="020F0502020204030204" pitchFamily="34" charset="0"/>
                <a:cs typeface="Times New Roman" panose="02020603050405020304" pitchFamily="18" charset="0"/>
              </a:rPr>
              <a:t> et al. 2020).</a:t>
            </a:r>
          </a:p>
        </p:txBody>
      </p:sp>
      <p:pic>
        <p:nvPicPr>
          <p:cNvPr id="3" name="Picture 2" descr="Catching Emotional and Developmental Problems in Homeless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0110" y="5589240"/>
            <a:ext cx="2133890" cy="1593749"/>
          </a:xfrm>
          <a:prstGeom prst="rect">
            <a:avLst/>
          </a:prstGeom>
        </p:spPr>
      </p:pic>
    </p:spTree>
    <p:extLst>
      <p:ext uri="{BB962C8B-B14F-4D97-AF65-F5344CB8AC3E}">
        <p14:creationId xmlns:p14="http://schemas.microsoft.com/office/powerpoint/2010/main" val="3961955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88640"/>
            <a:ext cx="8964488" cy="5539978"/>
          </a:xfrm>
          <a:prstGeom prst="rect">
            <a:avLst/>
          </a:prstGeom>
        </p:spPr>
        <p:txBody>
          <a:bodyPr wrap="square">
            <a:spAutoFit/>
          </a:bodyPr>
          <a:lstStyle/>
          <a:p>
            <a:r>
              <a:rPr lang="en-IE" sz="2400" b="1">
                <a:solidFill>
                  <a:srgbClr val="FFFF00"/>
                </a:solidFill>
              </a:rPr>
              <a:t>School Gardens </a:t>
            </a:r>
            <a:r>
              <a:rPr lang="en-IE" sz="2400" b="1" dirty="0">
                <a:solidFill>
                  <a:srgbClr val="FFFF00"/>
                </a:solidFill>
              </a:rPr>
              <a:t>(Brady 2022) in Every School</a:t>
            </a:r>
          </a:p>
          <a:p>
            <a:endParaRPr lang="en-IE" sz="2400" dirty="0"/>
          </a:p>
          <a:p>
            <a:r>
              <a:rPr lang="en-IE" sz="2400" dirty="0"/>
              <a:t>Relational Capacities, Social Connectedness, and Inclusion</a:t>
            </a:r>
          </a:p>
          <a:p>
            <a:r>
              <a:rPr lang="en-IE" sz="2400" dirty="0"/>
              <a:t>“[Child’s name] used to always play tricks on me but has stopped since the garden started. We get on way better now” “Normally I wouldn’t be friends with [child’s name] and [child’s name], now we’re starting to be friends and we have more things in common” (Emily, 8 </a:t>
            </a:r>
            <a:r>
              <a:rPr lang="en-IE" sz="2400" dirty="0" err="1"/>
              <a:t>yrs</a:t>
            </a:r>
            <a:r>
              <a:rPr lang="en-IE" sz="2400" dirty="0"/>
              <a:t>). </a:t>
            </a:r>
          </a:p>
          <a:p>
            <a:endParaRPr lang="en-IE" sz="2400" dirty="0"/>
          </a:p>
          <a:p>
            <a:r>
              <a:rPr lang="en-IE" sz="2400" dirty="0"/>
              <a:t>“We’re nicer to each other because we know each other more” as a result of participating in the school garden together (Leo, 8yrs).</a:t>
            </a:r>
          </a:p>
          <a:p>
            <a:endParaRPr lang="en-IE" sz="2400" dirty="0"/>
          </a:p>
          <a:p>
            <a:r>
              <a:rPr lang="en-IE" sz="2400" dirty="0"/>
              <a:t>Motivation to Learn</a:t>
            </a:r>
          </a:p>
          <a:p>
            <a:r>
              <a:rPr lang="en-IE" sz="2400" dirty="0"/>
              <a:t>“I got pupil of the week since I started doing the garden” (Conor, 8yrs). </a:t>
            </a:r>
          </a:p>
          <a:p>
            <a:r>
              <a:rPr lang="en-IE" sz="2400" dirty="0"/>
              <a:t>“after gardening I feel ready to learn” (James, 12yrs).</a:t>
            </a:r>
          </a:p>
          <a:p>
            <a:endParaRPr lang="en-IE" dirty="0"/>
          </a:p>
        </p:txBody>
      </p:sp>
      <p:sp>
        <p:nvSpPr>
          <p:cNvPr id="4" name="Rectangle 3"/>
          <p:cNvSpPr/>
          <p:nvPr/>
        </p:nvSpPr>
        <p:spPr>
          <a:xfrm>
            <a:off x="107504" y="5380672"/>
            <a:ext cx="6966520" cy="1477328"/>
          </a:xfrm>
          <a:prstGeom prst="rect">
            <a:avLst/>
          </a:prstGeom>
        </p:spPr>
        <p:txBody>
          <a:bodyPr wrap="square">
            <a:spAutoFit/>
          </a:bodyPr>
          <a:lstStyle/>
          <a:p>
            <a:r>
              <a:rPr lang="en-IE" dirty="0"/>
              <a:t>Brady, S (2022). A </a:t>
            </a:r>
            <a:r>
              <a:rPr lang="en-IE" dirty="0" err="1"/>
              <a:t>Reconceptualisation</a:t>
            </a:r>
            <a:r>
              <a:rPr lang="en-IE" dirty="0"/>
              <a:t> of Froebel’s Approach to Nature to Examine the Perceived Impact of Children’s Participation in a School Garden on their Social and Emotional Development in a DEIS Band 1 Primary School. </a:t>
            </a:r>
            <a:r>
              <a:rPr lang="en-IE" dirty="0" err="1"/>
              <a:t>M.Ed</a:t>
            </a:r>
            <a:r>
              <a:rPr lang="en-IE" dirty="0"/>
              <a:t> Thesis, DCU Institute of Education, Educational Disadvantage Centre 18 children, DEIS 2</a:t>
            </a:r>
            <a:r>
              <a:rPr lang="en-IE" baseline="30000" dirty="0"/>
              <a:t>nd</a:t>
            </a:r>
            <a:r>
              <a:rPr lang="en-IE" dirty="0"/>
              <a:t> and 6</a:t>
            </a:r>
            <a:r>
              <a:rPr lang="en-IE" baseline="30000" dirty="0"/>
              <a:t>th</a:t>
            </a:r>
            <a:r>
              <a:rPr lang="en-IE" dirty="0"/>
              <a:t> classes</a:t>
            </a:r>
          </a:p>
        </p:txBody>
      </p:sp>
    </p:spTree>
    <p:extLst>
      <p:ext uri="{BB962C8B-B14F-4D97-AF65-F5344CB8AC3E}">
        <p14:creationId xmlns:p14="http://schemas.microsoft.com/office/powerpoint/2010/main" val="26622170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116632"/>
            <a:ext cx="8136904" cy="6278642"/>
          </a:xfrm>
          <a:prstGeom prst="rect">
            <a:avLst/>
          </a:prstGeom>
        </p:spPr>
        <p:txBody>
          <a:bodyPr wrap="square">
            <a:spAutoFit/>
          </a:bodyPr>
          <a:lstStyle/>
          <a:p>
            <a:r>
              <a:rPr lang="en-IE" sz="2400" dirty="0"/>
              <a:t>School Gardens and Relaxation (Brady 2022)</a:t>
            </a:r>
          </a:p>
          <a:p>
            <a:r>
              <a:rPr lang="en-IE" sz="2400" dirty="0"/>
              <a:t>“You can think properly when you go back to class. Your mind isn’t all fuzzy, it’s straight and you can learn more when your mind is relaxed” (Yasmin, 11yrs).</a:t>
            </a:r>
          </a:p>
          <a:p>
            <a:endParaRPr lang="en-IE" sz="2400" dirty="0"/>
          </a:p>
          <a:p>
            <a:r>
              <a:rPr lang="en-IE" sz="2400" dirty="0" err="1"/>
              <a:t>Relaxation“The</a:t>
            </a:r>
            <a:r>
              <a:rPr lang="en-IE" sz="2400" dirty="0"/>
              <a:t> garden makes me feel a bit more peaceful” (Damien, 11yrs). </a:t>
            </a:r>
          </a:p>
          <a:p>
            <a:endParaRPr lang="en-IE" sz="2400" dirty="0"/>
          </a:p>
          <a:p>
            <a:r>
              <a:rPr lang="en-IE" sz="2400" dirty="0"/>
              <a:t>“If I go close to the plants, I have a good feeling. They make me relax and be calm” (Ava, 8yrs). </a:t>
            </a:r>
          </a:p>
          <a:p>
            <a:endParaRPr lang="en-IE" sz="2400" dirty="0"/>
          </a:p>
          <a:p>
            <a:r>
              <a:rPr lang="en-IE" sz="2400" dirty="0"/>
              <a:t>“When I go back to class, I feel much more lighter and better about myself” (Ava, 8yrs). </a:t>
            </a:r>
          </a:p>
          <a:p>
            <a:endParaRPr lang="en-IE" sz="2400" dirty="0"/>
          </a:p>
          <a:p>
            <a:r>
              <a:rPr lang="en-IE" sz="2400" dirty="0"/>
              <a:t>“Gardens are very calm places. Having one in school gives us a place to relax” (Frank, 12yrs).</a:t>
            </a:r>
          </a:p>
          <a:p>
            <a:endParaRPr lang="en-IE" dirty="0"/>
          </a:p>
        </p:txBody>
      </p:sp>
    </p:spTree>
    <p:extLst>
      <p:ext uri="{BB962C8B-B14F-4D97-AF65-F5344CB8AC3E}">
        <p14:creationId xmlns:p14="http://schemas.microsoft.com/office/powerpoint/2010/main" val="1237400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20283"/>
            <a:ext cx="8892480" cy="6740307"/>
          </a:xfrm>
          <a:prstGeom prst="rect">
            <a:avLst/>
          </a:prstGeom>
        </p:spPr>
        <p:txBody>
          <a:bodyPr wrap="square">
            <a:spAutoFit/>
          </a:bodyPr>
          <a:lstStyle/>
          <a:p>
            <a:r>
              <a:rPr lang="en-GB" sz="2400" dirty="0">
                <a:solidFill>
                  <a:srgbClr val="FFFF00"/>
                </a:solidFill>
              </a:rPr>
              <a:t>Spaces of Silence: Concentric Spaces of Assumed Connection to Self in School</a:t>
            </a:r>
          </a:p>
          <a:p>
            <a:endParaRPr lang="en-GB" sz="2400" dirty="0">
              <a:solidFill>
                <a:srgbClr val="FFFF00"/>
              </a:solidFill>
            </a:endParaRPr>
          </a:p>
          <a:p>
            <a:endParaRPr lang="en-GB" sz="2400" dirty="0"/>
          </a:p>
          <a:p>
            <a:endParaRPr lang="en-GB" sz="2400" dirty="0"/>
          </a:p>
          <a:p>
            <a:endParaRPr lang="en-GB" sz="2400" dirty="0"/>
          </a:p>
          <a:p>
            <a:endParaRPr lang="en-GB" sz="2400" dirty="0"/>
          </a:p>
          <a:p>
            <a:endParaRPr lang="en-GB" sz="2400" dirty="0"/>
          </a:p>
          <a:p>
            <a:r>
              <a:rPr lang="en-GB" sz="2400" dirty="0"/>
              <a:t>Illustrative responses to the questions, </a:t>
            </a:r>
            <a:r>
              <a:rPr lang="en-GB" sz="2400" b="1" dirty="0"/>
              <a:t>‘Is there a room in your school where anyone can go if they just want some peace and quiet, some time to think ? Do you think it would be a good idea if there was a room like this?’</a:t>
            </a:r>
            <a:r>
              <a:rPr lang="en-GB" sz="2400" dirty="0"/>
              <a:t> (Female Age 11-12): </a:t>
            </a:r>
          </a:p>
          <a:p>
            <a:r>
              <a:rPr lang="en-GB" sz="2400" dirty="0"/>
              <a:t> ‘there is no room like that but I wish there was’, </a:t>
            </a:r>
          </a:p>
          <a:p>
            <a:r>
              <a:rPr lang="en-GB" sz="2400" dirty="0"/>
              <a:t>‘I would love if there was a room like that because I have a lot to think about’,  </a:t>
            </a:r>
          </a:p>
          <a:p>
            <a:r>
              <a:rPr lang="en-GB" sz="2400" dirty="0"/>
              <a:t>‘yes I think that’s a good idea because you might need to think about a problem’, ‘No there is no room in my school like that I would really like one’,  (Downes 2004, 2020)</a:t>
            </a:r>
          </a:p>
        </p:txBody>
      </p:sp>
      <p:pic>
        <p:nvPicPr>
          <p:cNvPr id="3" name="Picture 2"/>
          <p:cNvPicPr>
            <a:picLocks noChangeAspect="1"/>
          </p:cNvPicPr>
          <p:nvPr/>
        </p:nvPicPr>
        <p:blipFill>
          <a:blip r:embed="rId2"/>
          <a:stretch>
            <a:fillRect/>
          </a:stretch>
        </p:blipFill>
        <p:spPr>
          <a:xfrm>
            <a:off x="3995936" y="692696"/>
            <a:ext cx="2016224" cy="1995274"/>
          </a:xfrm>
          <a:prstGeom prst="rect">
            <a:avLst/>
          </a:prstGeom>
        </p:spPr>
      </p:pic>
    </p:spTree>
    <p:extLst>
      <p:ext uri="{BB962C8B-B14F-4D97-AF65-F5344CB8AC3E}">
        <p14:creationId xmlns:p14="http://schemas.microsoft.com/office/powerpoint/2010/main" val="38942889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0"/>
            <a:ext cx="9145016" cy="7571303"/>
          </a:xfrm>
          <a:prstGeom prst="rect">
            <a:avLst/>
          </a:prstGeom>
        </p:spPr>
        <p:txBody>
          <a:bodyPr wrap="square">
            <a:spAutoFit/>
          </a:bodyPr>
          <a:lstStyle/>
          <a:p>
            <a:r>
              <a:rPr lang="en-IE" sz="2400" dirty="0"/>
              <a:t>Reconfiguring Spaces in School and Universities </a:t>
            </a:r>
          </a:p>
          <a:p>
            <a:r>
              <a:rPr lang="en-IE" sz="2400" dirty="0">
                <a:solidFill>
                  <a:srgbClr val="FFFF00"/>
                </a:solidFill>
              </a:rPr>
              <a:t>Community Outreach Hubs: </a:t>
            </a:r>
            <a:r>
              <a:rPr lang="en-IE" sz="2400" dirty="0" err="1">
                <a:solidFill>
                  <a:srgbClr val="FFFF00"/>
                </a:solidFill>
              </a:rPr>
              <a:t>Darndale-Coolock</a:t>
            </a:r>
            <a:r>
              <a:rPr lang="en-IE" sz="2400" dirty="0">
                <a:solidFill>
                  <a:srgbClr val="FFFF00"/>
                </a:solidFill>
              </a:rPr>
              <a:t>, </a:t>
            </a:r>
            <a:r>
              <a:rPr lang="en-IE" sz="2400" dirty="0" err="1">
                <a:solidFill>
                  <a:srgbClr val="FFFF00"/>
                </a:solidFill>
              </a:rPr>
              <a:t>Kilbarrack</a:t>
            </a:r>
            <a:r>
              <a:rPr lang="en-IE" sz="2400" dirty="0">
                <a:solidFill>
                  <a:srgbClr val="FFFF00"/>
                </a:solidFill>
              </a:rPr>
              <a:t>, </a:t>
            </a:r>
            <a:r>
              <a:rPr lang="en-IE" sz="2400" dirty="0" err="1">
                <a:solidFill>
                  <a:srgbClr val="FFFF00"/>
                </a:solidFill>
              </a:rPr>
              <a:t>Finglas</a:t>
            </a:r>
            <a:r>
              <a:rPr lang="en-IE" sz="2400" dirty="0">
                <a:solidFill>
                  <a:srgbClr val="FFFF00"/>
                </a:solidFill>
              </a:rPr>
              <a:t> as Part of Relational Spaces Approach – Funded by HEA PATH 1</a:t>
            </a:r>
          </a:p>
          <a:p>
            <a:endParaRPr lang="en-IE" sz="2400" dirty="0">
              <a:solidFill>
                <a:srgbClr val="FFFF00"/>
              </a:solidFill>
            </a:endParaRPr>
          </a:p>
          <a:p>
            <a:r>
              <a:rPr lang="en-IE" sz="2400" dirty="0">
                <a:solidFill>
                  <a:srgbClr val="FFFF00"/>
                </a:solidFill>
              </a:rPr>
              <a:t>Assertive Outreach (Downes 2020): </a:t>
            </a:r>
            <a:r>
              <a:rPr lang="en-IE" sz="2400" dirty="0"/>
              <a:t>Information-based communication approaches focus on the </a:t>
            </a:r>
            <a:r>
              <a:rPr lang="en-IE" sz="2400" i="1" dirty="0"/>
              <a:t>what </a:t>
            </a:r>
            <a:r>
              <a:rPr lang="en-IE" sz="2400" dirty="0"/>
              <a:t>question. But need to ask the </a:t>
            </a:r>
            <a:r>
              <a:rPr lang="en-IE" sz="2400" i="1" dirty="0"/>
              <a:t>where</a:t>
            </a:r>
            <a:r>
              <a:rPr lang="en-IE" sz="2400" dirty="0"/>
              <a:t>, the </a:t>
            </a:r>
            <a:r>
              <a:rPr lang="en-IE" sz="2400" i="1" dirty="0"/>
              <a:t>how</a:t>
            </a:r>
            <a:r>
              <a:rPr lang="en-IE" sz="2400" dirty="0"/>
              <a:t> and </a:t>
            </a:r>
            <a:r>
              <a:rPr lang="en-IE" sz="2400" i="1" dirty="0"/>
              <a:t>who </a:t>
            </a:r>
            <a:r>
              <a:rPr lang="en-IE" sz="2400" dirty="0"/>
              <a:t>questions:</a:t>
            </a:r>
          </a:p>
          <a:p>
            <a:r>
              <a:rPr lang="en-IE" sz="2400" dirty="0"/>
              <a:t> The </a:t>
            </a:r>
            <a:r>
              <a:rPr lang="en-IE" sz="2400" b="1" dirty="0"/>
              <a:t>where</a:t>
            </a:r>
            <a:r>
              <a:rPr lang="en-IE" sz="2400" dirty="0"/>
              <a:t> question asks about the location from which the marginalised young person is engaged with.</a:t>
            </a:r>
          </a:p>
          <a:p>
            <a:r>
              <a:rPr lang="en-IE" sz="2400" dirty="0"/>
              <a:t> The </a:t>
            </a:r>
            <a:r>
              <a:rPr lang="en-IE" sz="2400" b="1" dirty="0"/>
              <a:t>how</a:t>
            </a:r>
            <a:r>
              <a:rPr lang="en-IE" sz="2400" dirty="0"/>
              <a:t> question asks about the way the person is being communicated with.</a:t>
            </a:r>
          </a:p>
          <a:p>
            <a:r>
              <a:rPr lang="en-IE" sz="2400" dirty="0"/>
              <a:t> The </a:t>
            </a:r>
            <a:r>
              <a:rPr lang="en-IE" sz="2400" b="1" dirty="0"/>
              <a:t>who</a:t>
            </a:r>
            <a:r>
              <a:rPr lang="en-IE" sz="2400" dirty="0"/>
              <a:t> question not only asks about the specific needs of the person being reached out to, but also asks who is the person communicating to that young person.</a:t>
            </a:r>
            <a:endParaRPr lang="en-IE" dirty="0"/>
          </a:p>
          <a:p>
            <a:pPr marL="285750" indent="-285750">
              <a:buFontTx/>
              <a:buChar char="-"/>
            </a:pPr>
            <a:r>
              <a:rPr lang="en-IE" sz="2400" dirty="0"/>
              <a:t>Accessible Local Community Spaces </a:t>
            </a:r>
            <a:r>
              <a:rPr lang="en-IE" sz="2400" dirty="0" err="1"/>
              <a:t>e.g</a:t>
            </a:r>
            <a:r>
              <a:rPr lang="en-IE" sz="2400" dirty="0"/>
              <a:t>, GAA club in </a:t>
            </a:r>
            <a:r>
              <a:rPr lang="en-IE" sz="2400" dirty="0" err="1"/>
              <a:t>Finglas</a:t>
            </a:r>
            <a:r>
              <a:rPr lang="en-IE" sz="2400" dirty="0"/>
              <a:t> Erin’s Isle</a:t>
            </a:r>
          </a:p>
          <a:p>
            <a:pPr marL="285750" indent="-285750">
              <a:buFontTx/>
              <a:buChar char="-"/>
            </a:pPr>
            <a:r>
              <a:rPr lang="en-IE" sz="2400" dirty="0"/>
              <a:t>Social Dimension and Mentoring Supports</a:t>
            </a:r>
          </a:p>
          <a:p>
            <a:pPr marL="285750" indent="-285750">
              <a:buFontTx/>
              <a:buChar char="-"/>
            </a:pPr>
            <a:r>
              <a:rPr lang="en-IE" sz="2400" dirty="0"/>
              <a:t>Cohort Effect at Local Community Level: Cultural Confidence and Mutual Peer Support </a:t>
            </a:r>
            <a:r>
              <a:rPr lang="en-IE" sz="2400" dirty="0" err="1"/>
              <a:t>forCommonality</a:t>
            </a:r>
            <a:r>
              <a:rPr lang="en-IE" sz="2400" dirty="0"/>
              <a:t> of Aspirations</a:t>
            </a:r>
          </a:p>
          <a:p>
            <a:endParaRPr lang="en-IE" dirty="0"/>
          </a:p>
          <a:p>
            <a:endParaRPr lang="en-IE" dirty="0"/>
          </a:p>
          <a:p>
            <a:endParaRPr lang="en-IE" dirty="0"/>
          </a:p>
        </p:txBody>
      </p:sp>
    </p:spTree>
    <p:extLst>
      <p:ext uri="{BB962C8B-B14F-4D97-AF65-F5344CB8AC3E}">
        <p14:creationId xmlns:p14="http://schemas.microsoft.com/office/powerpoint/2010/main" val="1364119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8280920" cy="6924973"/>
          </a:xfrm>
          <a:prstGeom prst="rect">
            <a:avLst/>
          </a:prstGeom>
        </p:spPr>
        <p:txBody>
          <a:bodyPr wrap="square">
            <a:spAutoFit/>
          </a:bodyPr>
          <a:lstStyle/>
          <a:p>
            <a:r>
              <a:rPr lang="en-IE" sz="2400" dirty="0"/>
              <a:t>1. Reconfiguring Spaces in School: Access to School and Community Gardens as a </a:t>
            </a:r>
            <a:r>
              <a:rPr lang="en-IE" sz="2400" dirty="0" err="1"/>
              <a:t>Postpandemic</a:t>
            </a:r>
            <a:r>
              <a:rPr lang="en-IE" sz="2400" dirty="0"/>
              <a:t> Equity Issue</a:t>
            </a:r>
          </a:p>
          <a:p>
            <a:r>
              <a:rPr lang="en-IE" sz="2400" dirty="0"/>
              <a:t>- social, emotional development, motivation, play </a:t>
            </a:r>
          </a:p>
          <a:p>
            <a:endParaRPr lang="en-IE" sz="2400" dirty="0"/>
          </a:p>
          <a:p>
            <a:r>
              <a:rPr lang="en-IE" sz="2400" dirty="0"/>
              <a:t>2. Reconfiguring Spaces in Community</a:t>
            </a:r>
          </a:p>
          <a:p>
            <a:pPr marL="285750" indent="-285750">
              <a:buFontTx/>
              <a:buChar char="-"/>
            </a:pPr>
            <a:r>
              <a:rPr lang="en-IE" sz="2400" dirty="0"/>
              <a:t>Promoting Relational Spaces of Assumed Connection, Pride in local community places,</a:t>
            </a:r>
          </a:p>
          <a:p>
            <a:r>
              <a:rPr lang="en-IE" sz="2400" dirty="0"/>
              <a:t>3. Reconceptualising Space:  Moving from Diametric Oppositional Fractured Spaces to Concentric Spaces of Assumed Connection</a:t>
            </a:r>
          </a:p>
          <a:p>
            <a:r>
              <a:rPr lang="en-IE" sz="2400" dirty="0"/>
              <a:t>- Beyond Nature/Culture Diametric Splits</a:t>
            </a:r>
          </a:p>
          <a:p>
            <a:endParaRPr lang="en-IE" sz="2400" dirty="0"/>
          </a:p>
          <a:p>
            <a:r>
              <a:rPr lang="en-IE" sz="2400" dirty="0"/>
              <a:t>4. Reconfiguring Spaces in School and Universities: </a:t>
            </a:r>
          </a:p>
          <a:p>
            <a:r>
              <a:rPr lang="en-IE" sz="2400" dirty="0"/>
              <a:t>- Spaces of Silence: Concentric spaces of assumed connection to self </a:t>
            </a:r>
          </a:p>
          <a:p>
            <a:r>
              <a:rPr lang="en-IE" sz="2400" dirty="0"/>
              <a:t>- Multidisciplinary teams in and around schools and youth services as a gateway colocation of supports for complex needs, Assertive outreach local community hubs</a:t>
            </a:r>
          </a:p>
          <a:p>
            <a:endParaRPr lang="en-IE" dirty="0"/>
          </a:p>
          <a:p>
            <a:r>
              <a:rPr lang="en-IE" dirty="0"/>
              <a:t> </a:t>
            </a:r>
          </a:p>
        </p:txBody>
      </p:sp>
    </p:spTree>
    <p:extLst>
      <p:ext uri="{BB962C8B-B14F-4D97-AF65-F5344CB8AC3E}">
        <p14:creationId xmlns:p14="http://schemas.microsoft.com/office/powerpoint/2010/main" val="3391624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5617" y="1027281"/>
            <a:ext cx="6972337" cy="5632311"/>
          </a:xfrm>
          <a:prstGeom prst="rect">
            <a:avLst/>
          </a:prstGeom>
        </p:spPr>
        <p:txBody>
          <a:bodyPr wrap="square">
            <a:spAutoFit/>
          </a:bodyPr>
          <a:lstStyle/>
          <a:p>
            <a:r>
              <a:rPr lang="en-GB" i="0" dirty="0">
                <a:effectLst/>
                <a:latin typeface="Arial" panose="020B0604020202020204" pitchFamily="34" charset="0"/>
              </a:rPr>
              <a:t>Downes, P., Li, G., Van </a:t>
            </a:r>
            <a:r>
              <a:rPr lang="en-GB" i="0" dirty="0" err="1">
                <a:effectLst/>
                <a:latin typeface="Arial" panose="020B0604020202020204" pitchFamily="34" charset="0"/>
              </a:rPr>
              <a:t>Praag</a:t>
            </a:r>
            <a:r>
              <a:rPr lang="en-GB" i="0" dirty="0">
                <a:effectLst/>
                <a:latin typeface="Arial" panose="020B0604020202020204" pitchFamily="34" charset="0"/>
              </a:rPr>
              <a:t>, L. &amp; Lamb, S. (Eds.) (2024). </a:t>
            </a:r>
            <a:r>
              <a:rPr lang="en-GB" i="1" dirty="0">
                <a:effectLst/>
                <a:latin typeface="Arial" panose="020B0604020202020204" pitchFamily="34" charset="0"/>
              </a:rPr>
              <a:t>The Routledge International Handbook of Equity and Inclusion in Education. </a:t>
            </a:r>
            <a:r>
              <a:rPr lang="en-GB" i="0" dirty="0">
                <a:effectLst/>
                <a:latin typeface="Arial" panose="020B0604020202020204" pitchFamily="34" charset="0"/>
              </a:rPr>
              <a:t>London: Routledge</a:t>
            </a:r>
          </a:p>
          <a:p>
            <a:endParaRPr lang="en-IE" dirty="0">
              <a:latin typeface="Calibri" panose="020F0502020204030204" pitchFamily="34" charset="0"/>
              <a:ea typeface="Calibri" panose="020F0502020204030204" pitchFamily="34" charset="0"/>
              <a:cs typeface="Times New Roman" panose="02020603050405020304" pitchFamily="18" charset="0"/>
            </a:endParaRPr>
          </a:p>
          <a:p>
            <a:r>
              <a:rPr lang="en-IE" dirty="0" err="1">
                <a:solidFill>
                  <a:prstClr val="white"/>
                </a:solidFill>
                <a:latin typeface="Calibri" panose="020F0502020204030204" pitchFamily="34" charset="0"/>
                <a:ea typeface="Calibri" panose="020F0502020204030204" pitchFamily="34" charset="0"/>
                <a:cs typeface="Times New Roman" panose="02020603050405020304" pitchFamily="18" charset="0"/>
              </a:rPr>
              <a:t>Donlevy</a:t>
            </a:r>
            <a:r>
              <a:rPr lang="en-IE" dirty="0">
                <a:solidFill>
                  <a:prstClr val="white"/>
                </a:solidFill>
                <a:latin typeface="Calibri" panose="020F0502020204030204" pitchFamily="34" charset="0"/>
                <a:ea typeface="Calibri" panose="020F0502020204030204" pitchFamily="34" charset="0"/>
                <a:cs typeface="Times New Roman" panose="02020603050405020304" pitchFamily="18" charset="0"/>
              </a:rPr>
              <a:t>, V., Day, L., </a:t>
            </a:r>
            <a:r>
              <a:rPr lang="en-IE" dirty="0" err="1">
                <a:solidFill>
                  <a:prstClr val="white"/>
                </a:solidFill>
                <a:latin typeface="Calibri" panose="020F0502020204030204" pitchFamily="34" charset="0"/>
                <a:ea typeface="Calibri" panose="020F0502020204030204" pitchFamily="34" charset="0"/>
                <a:cs typeface="Times New Roman" panose="02020603050405020304" pitchFamily="18" charset="0"/>
              </a:rPr>
              <a:t>Andriescu</a:t>
            </a:r>
            <a:r>
              <a:rPr lang="en-IE" dirty="0">
                <a:solidFill>
                  <a:prstClr val="white"/>
                </a:solidFill>
                <a:latin typeface="Calibri" panose="020F0502020204030204" pitchFamily="34" charset="0"/>
                <a:ea typeface="Calibri" panose="020F0502020204030204" pitchFamily="34" charset="0"/>
                <a:cs typeface="Times New Roman" panose="02020603050405020304" pitchFamily="18" charset="0"/>
              </a:rPr>
              <a:t>, M &amp; Downes, P. (2019). </a:t>
            </a:r>
            <a:r>
              <a:rPr lang="en-IE" i="1" dirty="0">
                <a:solidFill>
                  <a:prstClr val="white"/>
                </a:solidFill>
                <a:latin typeface="Calibri" panose="020F0502020204030204" pitchFamily="34" charset="0"/>
                <a:ea typeface="Calibri" panose="020F0502020204030204" pitchFamily="34" charset="0"/>
                <a:cs typeface="Times New Roman" panose="02020603050405020304" pitchFamily="18" charset="0"/>
              </a:rPr>
              <a:t>Assessment of the Implementation of the 2011 Council Recommendation on Policies to Reduce Early School Leaving</a:t>
            </a:r>
            <a:r>
              <a:rPr lang="en-IE" dirty="0">
                <a:solidFill>
                  <a:prstClr val="white"/>
                </a:solidFill>
                <a:latin typeface="Calibri" panose="020F0502020204030204" pitchFamily="34" charset="0"/>
                <a:ea typeface="Calibri" panose="020F0502020204030204" pitchFamily="34" charset="0"/>
                <a:cs typeface="Times New Roman" panose="02020603050405020304" pitchFamily="18" charset="0"/>
              </a:rPr>
              <a:t> EUROPEAN COMMISSION Directorate-General for Education, Youth, Sport and Culture Schools and Multilingualism </a:t>
            </a:r>
          </a:p>
          <a:p>
            <a:endParaRPr lang="en-IE"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a:p>
            <a:r>
              <a:rPr lang="en-US" dirty="0" err="1"/>
              <a:t>Downes</a:t>
            </a:r>
            <a:r>
              <a:rPr lang="en-US" dirty="0"/>
              <a:t>, P., </a:t>
            </a:r>
            <a:r>
              <a:rPr lang="en-US" dirty="0" err="1"/>
              <a:t>Nairz</a:t>
            </a:r>
            <a:r>
              <a:rPr lang="en-US" dirty="0"/>
              <a:t>-Wirth, E., </a:t>
            </a:r>
            <a:r>
              <a:rPr lang="en-US" dirty="0" err="1"/>
              <a:t>Rusinaite</a:t>
            </a:r>
            <a:r>
              <a:rPr lang="en-US" dirty="0"/>
              <a:t>, V. (2017). </a:t>
            </a:r>
            <a:r>
              <a:rPr lang="en-US" i="1" dirty="0"/>
              <a:t>Structural Indicators for Developing Inclusive Systems in and around Schools in Europe. </a:t>
            </a:r>
            <a:r>
              <a:rPr lang="en-GB" dirty="0"/>
              <a:t>Luxembourg: Publications Office of the European Union/EU bookshop. </a:t>
            </a:r>
          </a:p>
          <a:p>
            <a:endParaRPr lang="en-IE"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a:p>
            <a:r>
              <a:rPr lang="it-IT" dirty="0"/>
              <a:t>Cefai, C., Bartolo P. A., Cavioni. </a:t>
            </a:r>
            <a:r>
              <a:rPr lang="en-US" dirty="0"/>
              <a:t>V., </a:t>
            </a:r>
            <a:r>
              <a:rPr lang="en-US" dirty="0" err="1"/>
              <a:t>Downes</a:t>
            </a:r>
            <a:r>
              <a:rPr lang="en-US" dirty="0"/>
              <a:t>, P. (2018). </a:t>
            </a:r>
            <a:r>
              <a:rPr lang="en-US" i="1" dirty="0"/>
              <a:t>Strengthening Social and Emotional Education as a core curricular area across the EU: A review of the international evidence</a:t>
            </a:r>
            <a:r>
              <a:rPr lang="en-US" dirty="0"/>
              <a:t>. Luxembourg: Publications Office of the European Union</a:t>
            </a:r>
            <a:r>
              <a:rPr lang="en-GB" dirty="0"/>
              <a:t>/EU bookshop</a:t>
            </a:r>
            <a:r>
              <a:rPr lang="en-US" dirty="0"/>
              <a:t>.</a:t>
            </a:r>
            <a:endParaRPr lang="en-IE"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a:p>
            <a:endParaRPr lang="en-IE" dirty="0">
              <a:solidFill>
                <a:prstClr val="white"/>
              </a:solidFill>
              <a:latin typeface="Calibri"/>
            </a:endParaRPr>
          </a:p>
          <a:p>
            <a:r>
              <a:rPr lang="en-IE" dirty="0">
                <a:solidFill>
                  <a:prstClr val="white"/>
                </a:solidFill>
                <a:latin typeface="Calibri"/>
              </a:rPr>
              <a:t> </a:t>
            </a:r>
          </a:p>
        </p:txBody>
      </p:sp>
      <p:pic>
        <p:nvPicPr>
          <p:cNvPr id="4" name="Picture 3" descr="C:\Documents and Settings\mcloughv\Local Settings\Temporary Internet Files\Content.IE5\67RP7K88\MC90015438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27953" y="2096600"/>
            <a:ext cx="1842906" cy="1803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10401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504" y="-99392"/>
            <a:ext cx="9145016" cy="7109639"/>
          </a:xfrm>
          <a:prstGeom prst="rect">
            <a:avLst/>
          </a:prstGeom>
        </p:spPr>
        <p:txBody>
          <a:bodyPr wrap="square">
            <a:spAutoFit/>
          </a:bodyPr>
          <a:lstStyle/>
          <a:p>
            <a:r>
              <a:rPr lang="en-IE" sz="2400" b="1" dirty="0">
                <a:solidFill>
                  <a:srgbClr val="FFFF00"/>
                </a:solidFill>
              </a:rPr>
              <a:t>Building Concentric Spaces of Assumed Connection to Self and Other in the New Irish National </a:t>
            </a:r>
            <a:r>
              <a:rPr lang="en-IE" sz="2400" b="1" dirty="0" err="1">
                <a:solidFill>
                  <a:srgbClr val="FFFF00"/>
                </a:solidFill>
              </a:rPr>
              <a:t>Chldren’s</a:t>
            </a:r>
            <a:r>
              <a:rPr lang="en-IE" sz="2400" b="1" dirty="0">
                <a:solidFill>
                  <a:srgbClr val="FFFF00"/>
                </a:solidFill>
              </a:rPr>
              <a:t> Strategy: Challenging Diametric Split Spaces of Opposition and Fragmentation (Downes 2020)</a:t>
            </a:r>
          </a:p>
          <a:p>
            <a:endParaRPr lang="en-IE" sz="2400" dirty="0">
              <a:solidFill>
                <a:srgbClr val="FFFF00"/>
              </a:solidFill>
            </a:endParaRPr>
          </a:p>
          <a:p>
            <a:r>
              <a:rPr lang="en-IE" sz="2400" b="1" dirty="0"/>
              <a:t>School Relational Spaces:  </a:t>
            </a:r>
            <a:r>
              <a:rPr lang="en-IE" sz="2400" dirty="0"/>
              <a:t>Access to nature, play in school </a:t>
            </a:r>
          </a:p>
          <a:p>
            <a:r>
              <a:rPr lang="en-IE" sz="2400" dirty="0"/>
              <a:t>gardens  </a:t>
            </a:r>
          </a:p>
          <a:p>
            <a:r>
              <a:rPr lang="en-IE" sz="2400" dirty="0"/>
              <a:t>Access to spaces of silence in school</a:t>
            </a:r>
          </a:p>
          <a:p>
            <a:r>
              <a:rPr lang="en-IE" sz="2400" dirty="0"/>
              <a:t>Access to health services such as specialist emotional counsellors/play, art therapists reconfigured as located in school</a:t>
            </a:r>
          </a:p>
          <a:p>
            <a:r>
              <a:rPr lang="en-IE" sz="2400" dirty="0"/>
              <a:t>Spaces for learning through play, including nature and science education at primary level</a:t>
            </a:r>
          </a:p>
          <a:p>
            <a:endParaRPr lang="en-IE" sz="2400" dirty="0"/>
          </a:p>
          <a:p>
            <a:r>
              <a:rPr lang="en-IE" sz="2400" b="1" dirty="0"/>
              <a:t>Community Relational Spaces: </a:t>
            </a:r>
            <a:r>
              <a:rPr lang="en-IE" sz="2400" dirty="0"/>
              <a:t>Access to community spaces of assumed connection by developmental age group in each locality, especially urban areas of high exclusion:</a:t>
            </a:r>
          </a:p>
          <a:p>
            <a:pPr marL="285750" indent="-285750">
              <a:buFontTx/>
              <a:buChar char="-"/>
            </a:pPr>
            <a:r>
              <a:rPr lang="en-IE" sz="2400" dirty="0"/>
              <a:t>Youth cafes and drop in centres</a:t>
            </a:r>
          </a:p>
          <a:p>
            <a:pPr marL="285750" indent="-285750">
              <a:buFontTx/>
              <a:buChar char="-"/>
            </a:pPr>
            <a:r>
              <a:rPr lang="en-IE" sz="2400" dirty="0"/>
              <a:t>Sport and Arts centres, Green spaces</a:t>
            </a:r>
          </a:p>
          <a:p>
            <a:pPr marL="285750" indent="-285750">
              <a:buFontTx/>
              <a:buChar char="-"/>
            </a:pPr>
            <a:r>
              <a:rPr lang="en-IE" sz="2400" dirty="0"/>
              <a:t>University outreach hubs for learning and access to higher education</a:t>
            </a:r>
          </a:p>
          <a:p>
            <a:pPr marL="285750" indent="-285750">
              <a:buFontTx/>
              <a:buChar char="-"/>
            </a:pPr>
            <a:r>
              <a:rPr lang="en-IE" sz="2400" dirty="0"/>
              <a:t>Pride in local community spaces requiring active strategy</a:t>
            </a:r>
          </a:p>
        </p:txBody>
      </p:sp>
      <p:pic>
        <p:nvPicPr>
          <p:cNvPr id="4" name="Picture 3"/>
          <p:cNvPicPr>
            <a:picLocks noChangeAspect="1"/>
          </p:cNvPicPr>
          <p:nvPr/>
        </p:nvPicPr>
        <p:blipFill>
          <a:blip r:embed="rId2"/>
          <a:stretch>
            <a:fillRect/>
          </a:stretch>
        </p:blipFill>
        <p:spPr>
          <a:xfrm>
            <a:off x="7529620" y="1027207"/>
            <a:ext cx="1506876" cy="1491218"/>
          </a:xfrm>
          <a:prstGeom prst="rect">
            <a:avLst/>
          </a:prstGeom>
        </p:spPr>
      </p:pic>
      <p:pic>
        <p:nvPicPr>
          <p:cNvPr id="5" name="Picture 4" descr="C:\Documents and Settings\mcloughv\Local Settings\Temporary Internet Files\Content.IE5\67RP7K88\MC90043437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8384" y="5085184"/>
            <a:ext cx="1068635" cy="1158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3053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95572"/>
            <a:ext cx="6192688" cy="6740307"/>
          </a:xfrm>
          <a:prstGeom prst="rect">
            <a:avLst/>
          </a:prstGeom>
        </p:spPr>
        <p:txBody>
          <a:bodyPr wrap="square">
            <a:spAutoFit/>
          </a:bodyPr>
          <a:lstStyle/>
          <a:p>
            <a:pPr marL="457200" indent="-457200">
              <a:buAutoNum type="arabicPeriod"/>
            </a:pPr>
            <a:r>
              <a:rPr lang="en-IE" sz="2400" dirty="0" err="1">
                <a:latin typeface="Times New Roman" panose="02020603050405020304" pitchFamily="18" charset="0"/>
                <a:ea typeface="Times New Roman" panose="02020603050405020304" pitchFamily="18" charset="0"/>
              </a:rPr>
              <a:t>Covid</a:t>
            </a:r>
            <a:r>
              <a:rPr lang="en-IE" sz="2400" dirty="0">
                <a:latin typeface="Times New Roman" panose="02020603050405020304" pitchFamily="18" charset="0"/>
                <a:ea typeface="Times New Roman" panose="02020603050405020304" pitchFamily="18" charset="0"/>
              </a:rPr>
              <a:t> </a:t>
            </a:r>
            <a:r>
              <a:rPr lang="en-IE" sz="2400" dirty="0" err="1">
                <a:latin typeface="Times New Roman" panose="02020603050405020304" pitchFamily="18" charset="0"/>
                <a:ea typeface="Times New Roman" panose="02020603050405020304" pitchFamily="18" charset="0"/>
              </a:rPr>
              <a:t>PostPandemic</a:t>
            </a:r>
            <a:r>
              <a:rPr lang="en-IE" sz="2400" dirty="0">
                <a:latin typeface="Times New Roman" panose="02020603050405020304" pitchFamily="18" charset="0"/>
                <a:ea typeface="Times New Roman" panose="02020603050405020304" pitchFamily="18" charset="0"/>
              </a:rPr>
              <a:t> Impact – Social distancing, mental health, access to nature is an equity issue !</a:t>
            </a:r>
          </a:p>
          <a:p>
            <a:r>
              <a:rPr lang="en-IE" sz="2400" dirty="0">
                <a:latin typeface="Times New Roman" panose="02020603050405020304" pitchFamily="18" charset="0"/>
                <a:ea typeface="Times New Roman" panose="02020603050405020304" pitchFamily="18" charset="0"/>
              </a:rPr>
              <a:t>2. Western thought neglects Space</a:t>
            </a:r>
          </a:p>
          <a:p>
            <a:r>
              <a:rPr lang="en-IE" sz="2400" dirty="0">
                <a:latin typeface="Times New Roman" panose="02020603050405020304" pitchFamily="18" charset="0"/>
                <a:ea typeface="Times New Roman" panose="02020603050405020304" pitchFamily="18" charset="0"/>
              </a:rPr>
              <a:t>“empty space, which almost everyone is convinced is mere nonentity” (Descartes 1954)</a:t>
            </a:r>
            <a:endParaRPr lang="en-IE" sz="2400" dirty="0">
              <a:latin typeface="Times New Roman" panose="02020603050405020304" pitchFamily="18" charset="0"/>
            </a:endParaRPr>
          </a:p>
          <a:p>
            <a:r>
              <a:rPr lang="en-IE" sz="2400" dirty="0">
                <a:latin typeface="Times New Roman" panose="02020603050405020304" pitchFamily="18" charset="0"/>
              </a:rPr>
              <a:t>Inclusion and Marginalisation are Fundamentally Spatial Concepts (Downes 2020): Reconfigure Spaces in Schools and Communities</a:t>
            </a:r>
          </a:p>
          <a:p>
            <a:endParaRPr lang="en-IE" sz="2400" dirty="0">
              <a:latin typeface="Times New Roman" panose="02020603050405020304" pitchFamily="18" charset="0"/>
            </a:endParaRPr>
          </a:p>
          <a:p>
            <a:r>
              <a:rPr lang="en-IE" sz="2400" dirty="0">
                <a:latin typeface="Times New Roman" panose="02020603050405020304" pitchFamily="18" charset="0"/>
              </a:rPr>
              <a:t>3. University Community Outreach Hubs (2017-22) and </a:t>
            </a:r>
            <a:r>
              <a:rPr lang="en-IE" sz="2400" dirty="0" err="1">
                <a:latin typeface="Times New Roman" panose="02020603050405020304" pitchFamily="18" charset="0"/>
              </a:rPr>
              <a:t>ChildCentred</a:t>
            </a:r>
            <a:r>
              <a:rPr lang="en-IE" sz="2400" dirty="0">
                <a:latin typeface="Times New Roman" panose="02020603050405020304" pitchFamily="18" charset="0"/>
              </a:rPr>
              <a:t> Consultations in Ballyfermot, Blanchardstown, Dublin 8 (Downes 2004; Downes &amp; </a:t>
            </a:r>
            <a:r>
              <a:rPr lang="en-IE" sz="2400" dirty="0" err="1">
                <a:latin typeface="Times New Roman" panose="02020603050405020304" pitchFamily="18" charset="0"/>
              </a:rPr>
              <a:t>Maunsell</a:t>
            </a:r>
            <a:r>
              <a:rPr lang="en-IE" sz="2400" dirty="0">
                <a:latin typeface="Times New Roman" panose="02020603050405020304" pitchFamily="18" charset="0"/>
              </a:rPr>
              <a:t> 2007; Downes, </a:t>
            </a:r>
            <a:r>
              <a:rPr lang="en-IE" sz="2400" dirty="0" err="1">
                <a:latin typeface="Times New Roman" panose="02020603050405020304" pitchFamily="18" charset="0"/>
              </a:rPr>
              <a:t>Maunsell</a:t>
            </a:r>
            <a:r>
              <a:rPr lang="en-IE" sz="2400" dirty="0">
                <a:latin typeface="Times New Roman" panose="02020603050405020304" pitchFamily="18" charset="0"/>
              </a:rPr>
              <a:t> &amp; </a:t>
            </a:r>
            <a:r>
              <a:rPr lang="en-IE" sz="2400" dirty="0" err="1">
                <a:latin typeface="Times New Roman" panose="02020603050405020304" pitchFamily="18" charset="0"/>
              </a:rPr>
              <a:t>Ivers</a:t>
            </a:r>
            <a:r>
              <a:rPr lang="en-IE" sz="2400" dirty="0">
                <a:latin typeface="Times New Roman" panose="02020603050405020304" pitchFamily="18" charset="0"/>
              </a:rPr>
              <a:t> 2006)</a:t>
            </a:r>
          </a:p>
          <a:p>
            <a:endParaRPr lang="en-IE" sz="2400" dirty="0">
              <a:latin typeface="Times New Roman" panose="02020603050405020304" pitchFamily="18" charset="0"/>
            </a:endParaRPr>
          </a:p>
          <a:p>
            <a:r>
              <a:rPr lang="en-IE" sz="2400" dirty="0">
                <a:latin typeface="Times New Roman" panose="02020603050405020304" pitchFamily="18" charset="0"/>
              </a:rPr>
              <a:t>4. Spatial turn in social sciences and for education (</a:t>
            </a:r>
            <a:r>
              <a:rPr lang="en-IE" sz="2400" dirty="0" err="1">
                <a:latin typeface="Times New Roman" panose="02020603050405020304" pitchFamily="18" charset="0"/>
              </a:rPr>
              <a:t>Ferrare</a:t>
            </a:r>
            <a:r>
              <a:rPr lang="en-IE" sz="2400" dirty="0">
                <a:latin typeface="Times New Roman" panose="02020603050405020304" pitchFamily="18" charset="0"/>
              </a:rPr>
              <a:t> &amp; Apple 2010)</a:t>
            </a:r>
            <a:endParaRPr lang="en-IE"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4208" y="195572"/>
            <a:ext cx="2677607" cy="4093466"/>
          </a:xfrm>
          <a:prstGeom prst="rect">
            <a:avLst/>
          </a:prstGeom>
        </p:spPr>
      </p:pic>
    </p:spTree>
    <p:extLst>
      <p:ext uri="{BB962C8B-B14F-4D97-AF65-F5344CB8AC3E}">
        <p14:creationId xmlns:p14="http://schemas.microsoft.com/office/powerpoint/2010/main" val="4273551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37320" y="260648"/>
            <a:ext cx="6669360" cy="2308324"/>
          </a:xfrm>
          <a:prstGeom prst="rect">
            <a:avLst/>
          </a:prstGeom>
        </p:spPr>
        <p:txBody>
          <a:bodyPr wrap="square">
            <a:spAutoFit/>
          </a:bodyPr>
          <a:lstStyle/>
          <a:p>
            <a:r>
              <a:rPr lang="en-IE" sz="2400" b="1" dirty="0">
                <a:solidFill>
                  <a:prstClr val="white"/>
                </a:solidFill>
                <a:latin typeface="Calibri"/>
              </a:rPr>
              <a:t>Differentiated Strategies in Place - for Meeting Individual Needs at Different Levels of Need/Risk – </a:t>
            </a:r>
            <a:r>
              <a:rPr lang="en-IE" sz="2400" b="1" dirty="0">
                <a:solidFill>
                  <a:srgbClr val="FFFF00"/>
                </a:solidFill>
                <a:latin typeface="Calibri"/>
              </a:rPr>
              <a:t> </a:t>
            </a:r>
          </a:p>
          <a:p>
            <a:endParaRPr lang="en-IE" sz="2400" b="1" dirty="0">
              <a:solidFill>
                <a:prstClr val="white"/>
              </a:solidFill>
              <a:latin typeface="Calibri"/>
            </a:endParaRPr>
          </a:p>
          <a:p>
            <a:r>
              <a:rPr lang="en-IE" sz="2400" b="1" dirty="0">
                <a:solidFill>
                  <a:prstClr val="white"/>
                </a:solidFill>
                <a:latin typeface="Calibri"/>
              </a:rPr>
              <a:t>Universal – </a:t>
            </a:r>
            <a:r>
              <a:rPr lang="en-IE" sz="2400" b="1" i="1" dirty="0">
                <a:solidFill>
                  <a:prstClr val="white"/>
                </a:solidFill>
                <a:latin typeface="Calibri"/>
              </a:rPr>
              <a:t>All</a:t>
            </a:r>
          </a:p>
          <a:p>
            <a:r>
              <a:rPr lang="en-IE" sz="2400" b="1" dirty="0">
                <a:solidFill>
                  <a:prstClr val="white"/>
                </a:solidFill>
                <a:latin typeface="Calibri"/>
              </a:rPr>
              <a:t>Selected – </a:t>
            </a:r>
            <a:r>
              <a:rPr lang="en-IE" sz="2400" b="1" i="1" dirty="0">
                <a:solidFill>
                  <a:prstClr val="white"/>
                </a:solidFill>
                <a:latin typeface="Calibri"/>
              </a:rPr>
              <a:t>Some, Groups, Moderate Risk</a:t>
            </a:r>
          </a:p>
          <a:p>
            <a:r>
              <a:rPr lang="en-IE" sz="2400" b="1" dirty="0">
                <a:solidFill>
                  <a:prstClr val="white"/>
                </a:solidFill>
                <a:latin typeface="Calibri"/>
              </a:rPr>
              <a:t>Indicated – </a:t>
            </a:r>
            <a:r>
              <a:rPr lang="en-IE" sz="2400" b="1" i="1" dirty="0">
                <a:solidFill>
                  <a:prstClr val="white"/>
                </a:solidFill>
                <a:latin typeface="Calibri"/>
              </a:rPr>
              <a:t>Individual, Intensive, Chronic Need</a:t>
            </a:r>
          </a:p>
        </p:txBody>
      </p:sp>
      <p:pic>
        <p:nvPicPr>
          <p:cNvPr id="3" name="Picture 2"/>
          <p:cNvPicPr/>
          <p:nvPr/>
        </p:nvPicPr>
        <p:blipFill rotWithShape="1">
          <a:blip r:embed="rId2">
            <a:extLst>
              <a:ext uri="{28A0092B-C50C-407E-A947-70E740481C1C}">
                <a14:useLocalDpi xmlns:a14="http://schemas.microsoft.com/office/drawing/2010/main" val="0"/>
              </a:ext>
            </a:extLst>
          </a:blip>
          <a:srcRect l="15101" t="7504" r="15941" b="13563"/>
          <a:stretch/>
        </p:blipFill>
        <p:spPr bwMode="auto">
          <a:xfrm>
            <a:off x="1864854" y="3258050"/>
            <a:ext cx="5515458" cy="348331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64678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44624"/>
            <a:ext cx="7776864" cy="1938992"/>
          </a:xfrm>
          <a:prstGeom prst="rect">
            <a:avLst/>
          </a:prstGeom>
        </p:spPr>
        <p:txBody>
          <a:bodyPr wrap="square">
            <a:spAutoFit/>
          </a:bodyPr>
          <a:lstStyle/>
          <a:p>
            <a:pPr marL="257175" indent="-257175">
              <a:buFont typeface="Arial" panose="020B0604020202020204" pitchFamily="34" charset="0"/>
              <a:buChar char="•"/>
            </a:pPr>
            <a:r>
              <a:rPr lang="en-IE" sz="2400" b="1" dirty="0">
                <a:solidFill>
                  <a:srgbClr val="FFFF00"/>
                </a:solidFill>
              </a:rPr>
              <a:t>Youthwork </a:t>
            </a:r>
            <a:r>
              <a:rPr lang="en-GB" sz="2400" dirty="0">
                <a:solidFill>
                  <a:srgbClr val="FFFF00"/>
                </a:solidFill>
              </a:rPr>
              <a:t>Bridging Diametric Spatial Splits between Health and Education: The Gateway Principle</a:t>
            </a:r>
          </a:p>
          <a:p>
            <a:pPr marL="257175" indent="-257175">
              <a:buFont typeface="Arial" panose="020B0604020202020204" pitchFamily="34" charset="0"/>
              <a:buChar char="•"/>
            </a:pPr>
            <a:r>
              <a:rPr lang="en-IE" sz="2400" b="1" dirty="0">
                <a:solidFill>
                  <a:prstClr val="white"/>
                </a:solidFill>
              </a:rPr>
              <a:t> Overcoming System Blockages as Fragmentation, Resistance and Exclusion– linking health and education</a:t>
            </a:r>
          </a:p>
          <a:p>
            <a:pPr marL="257175" indent="-257175">
              <a:buFont typeface="Arial" panose="020B0604020202020204" pitchFamily="34" charset="0"/>
              <a:buChar char="•"/>
            </a:pPr>
            <a:endParaRPr lang="en-IE" sz="2400" b="1" dirty="0">
              <a:solidFill>
                <a:prstClr val="white"/>
              </a:solidFill>
            </a:endParaRPr>
          </a:p>
        </p:txBody>
      </p:sp>
      <p:sp>
        <p:nvSpPr>
          <p:cNvPr id="3" name="Rectangle 2"/>
          <p:cNvSpPr/>
          <p:nvPr/>
        </p:nvSpPr>
        <p:spPr>
          <a:xfrm>
            <a:off x="323528" y="1556792"/>
            <a:ext cx="8136904" cy="4893647"/>
          </a:xfrm>
          <a:prstGeom prst="rect">
            <a:avLst/>
          </a:prstGeom>
        </p:spPr>
        <p:txBody>
          <a:bodyPr wrap="square">
            <a:spAutoFit/>
          </a:bodyPr>
          <a:lstStyle/>
          <a:p>
            <a:r>
              <a:rPr lang="en-IE" sz="2400" dirty="0">
                <a:solidFill>
                  <a:prstClr val="white"/>
                </a:solidFill>
              </a:rPr>
              <a:t>The </a:t>
            </a:r>
            <a:r>
              <a:rPr lang="en-IE" sz="2400" i="1" dirty="0">
                <a:solidFill>
                  <a:prstClr val="white"/>
                </a:solidFill>
              </a:rPr>
              <a:t>Alliances for Inclusion</a:t>
            </a:r>
            <a:r>
              <a:rPr lang="en-IE" sz="2400" dirty="0">
                <a:solidFill>
                  <a:prstClr val="white"/>
                </a:solidFill>
              </a:rPr>
              <a:t> report (Edwards &amp; </a:t>
            </a:r>
            <a:r>
              <a:rPr lang="en-IE" sz="2400" dirty="0" err="1">
                <a:solidFill>
                  <a:prstClr val="white"/>
                </a:solidFill>
              </a:rPr>
              <a:t>Downes</a:t>
            </a:r>
            <a:r>
              <a:rPr lang="en-IE" sz="2400" dirty="0">
                <a:solidFill>
                  <a:prstClr val="white"/>
                </a:solidFill>
              </a:rPr>
              <a:t> 2013) 16 examples of cross-sectoral work from 10 European countries. </a:t>
            </a:r>
          </a:p>
          <a:p>
            <a:r>
              <a:rPr lang="en-IE" sz="2400" dirty="0">
                <a:solidFill>
                  <a:prstClr val="white"/>
                </a:solidFill>
              </a:rPr>
              <a:t>-A policy focus is needed to go beyond multiple agencies</a:t>
            </a:r>
          </a:p>
          <a:p>
            <a:r>
              <a:rPr lang="en-IE" sz="2400" dirty="0">
                <a:solidFill>
                  <a:prstClr val="white"/>
                </a:solidFill>
              </a:rPr>
              <a:t> -Need to minimise fragmentation across diverse services ‘passing on bits of the child’ and family (Edwards &amp; </a:t>
            </a:r>
            <a:r>
              <a:rPr lang="en-IE" sz="2400" dirty="0" err="1">
                <a:solidFill>
                  <a:prstClr val="white"/>
                </a:solidFill>
              </a:rPr>
              <a:t>Downes</a:t>
            </a:r>
            <a:r>
              <a:rPr lang="en-IE" sz="2400" dirty="0">
                <a:solidFill>
                  <a:prstClr val="white"/>
                </a:solidFill>
              </a:rPr>
              <a:t> 2013)</a:t>
            </a:r>
          </a:p>
          <a:p>
            <a:r>
              <a:rPr lang="en-IE" sz="2400" dirty="0">
                <a:solidFill>
                  <a:prstClr val="white"/>
                </a:solidFill>
              </a:rPr>
              <a:t>- Direct delivery multidisciplinary teams – not committee sitting</a:t>
            </a:r>
          </a:p>
          <a:p>
            <a:endParaRPr lang="en-IE" sz="2400" dirty="0">
              <a:solidFill>
                <a:prstClr val="white"/>
              </a:solidFill>
            </a:endParaRPr>
          </a:p>
          <a:p>
            <a:pPr algn="ctr"/>
            <a:r>
              <a:rPr lang="en-IE" sz="2400" b="1" dirty="0">
                <a:solidFill>
                  <a:prstClr val="white"/>
                </a:solidFill>
              </a:rPr>
              <a:t>Territories </a:t>
            </a:r>
            <a:endParaRPr lang="en-IE" sz="2400" dirty="0">
              <a:solidFill>
                <a:prstClr val="white"/>
              </a:solidFill>
            </a:endParaRPr>
          </a:p>
          <a:p>
            <a:pPr marL="214313" indent="-214313">
              <a:buFont typeface="Arial" panose="020B0604020202020204" pitchFamily="34" charset="0"/>
              <a:buChar char="•"/>
            </a:pPr>
            <a:r>
              <a:rPr lang="en-IE" sz="2400" dirty="0">
                <a:solidFill>
                  <a:prstClr val="white"/>
                </a:solidFill>
              </a:rPr>
              <a:t>Local rivalries across municipalities and schools </a:t>
            </a:r>
          </a:p>
          <a:p>
            <a:r>
              <a:rPr lang="en-IE" sz="2400" dirty="0">
                <a:solidFill>
                  <a:prstClr val="white"/>
                </a:solidFill>
              </a:rPr>
              <a:t>an obstacle to sharing of good practice </a:t>
            </a:r>
          </a:p>
          <a:p>
            <a:pPr marL="214313" indent="-214313">
              <a:buFont typeface="Arial" panose="020B0604020202020204" pitchFamily="34" charset="0"/>
              <a:buChar char="•"/>
            </a:pPr>
            <a:r>
              <a:rPr lang="en-IE" sz="2400" dirty="0">
                <a:solidFill>
                  <a:prstClr val="white"/>
                </a:solidFill>
              </a:rPr>
              <a:t>Local rivalries across agencies especially in a </a:t>
            </a:r>
          </a:p>
          <a:p>
            <a:r>
              <a:rPr lang="en-IE" sz="2400" dirty="0">
                <a:solidFill>
                  <a:prstClr val="white"/>
                </a:solidFill>
              </a:rPr>
              <a:t>recession – to claim resources and credit for gains </a:t>
            </a:r>
          </a:p>
        </p:txBody>
      </p:sp>
      <p:pic>
        <p:nvPicPr>
          <p:cNvPr id="4" name="Picture 3" descr="C:\Documents and Settings\mcloughv\Local Settings\Temporary Internet Files\Content.IE5\67RP7K88\MC90015438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4566536"/>
            <a:ext cx="1842906" cy="1803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3907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0"/>
            <a:ext cx="6408712" cy="6278642"/>
          </a:xfrm>
          <a:prstGeom prst="rect">
            <a:avLst/>
          </a:prstGeom>
        </p:spPr>
        <p:txBody>
          <a:bodyPr wrap="square">
            <a:spAutoFit/>
          </a:bodyPr>
          <a:lstStyle/>
          <a:p>
            <a:r>
              <a:rPr lang="en-IE" sz="2400" dirty="0">
                <a:solidFill>
                  <a:srgbClr val="FFFF00"/>
                </a:solidFill>
              </a:rPr>
              <a:t>Marginalisation, Exclusion, Inclusion, Voice and Hierarchies Presupposes a Spatial Understanding (Downes 2020)</a:t>
            </a:r>
          </a:p>
          <a:p>
            <a:endParaRPr lang="en-IE" sz="2400" dirty="0">
              <a:solidFill>
                <a:srgbClr val="FFFF00"/>
              </a:solidFill>
            </a:endParaRPr>
          </a:p>
          <a:p>
            <a:r>
              <a:rPr lang="en-IE" sz="2400" dirty="0">
                <a:solidFill>
                  <a:srgbClr val="FFFF00"/>
                </a:solidFill>
              </a:rPr>
              <a:t>Space is a System of Relations – Physical and Relational Space</a:t>
            </a:r>
          </a:p>
          <a:p>
            <a:r>
              <a:rPr lang="en-IE" sz="2400" dirty="0">
                <a:solidFill>
                  <a:srgbClr val="FFFF00"/>
                </a:solidFill>
              </a:rPr>
              <a:t>– Space is not simply Place !</a:t>
            </a:r>
          </a:p>
          <a:p>
            <a:endParaRPr lang="en-IE" sz="2400" dirty="0">
              <a:solidFill>
                <a:srgbClr val="FFFF00"/>
              </a:solidFill>
            </a:endParaRPr>
          </a:p>
          <a:p>
            <a:r>
              <a:rPr lang="en-GB" sz="2400" dirty="0">
                <a:solidFill>
                  <a:srgbClr val="FFFF00"/>
                </a:solidFill>
              </a:rPr>
              <a:t>Reconfiguration of Space – Physical and Relational</a:t>
            </a:r>
          </a:p>
          <a:p>
            <a:endParaRPr lang="en-IE" sz="2400" dirty="0">
              <a:solidFill>
                <a:srgbClr val="FFFF00"/>
              </a:solidFill>
            </a:endParaRPr>
          </a:p>
          <a:p>
            <a:r>
              <a:rPr lang="en-IE" sz="2400" dirty="0">
                <a:solidFill>
                  <a:srgbClr val="FFFF00"/>
                </a:solidFill>
              </a:rPr>
              <a:t>Community is a Spatial Concept – Physical and Relational Space Entwined</a:t>
            </a:r>
          </a:p>
          <a:p>
            <a:endParaRPr lang="en-IE" dirty="0"/>
          </a:p>
          <a:p>
            <a:endParaRPr lang="en-IE" dirty="0">
              <a:solidFill>
                <a:srgbClr val="FFFF00"/>
              </a:solidFill>
            </a:endParaRPr>
          </a:p>
          <a:p>
            <a:r>
              <a:rPr lang="en-IE" sz="2000" dirty="0"/>
              <a:t>Downes, P. (2020) </a:t>
            </a:r>
            <a:r>
              <a:rPr lang="en-IE" sz="2000" i="1" dirty="0"/>
              <a:t>Reconstructing agency in developmental and educational psychology: </a:t>
            </a:r>
            <a:r>
              <a:rPr lang="en-US" sz="2000" i="1" dirty="0"/>
              <a:t>Inclusive Systems as Concentric Space. </a:t>
            </a:r>
            <a:r>
              <a:rPr lang="en-US" sz="2000" dirty="0"/>
              <a:t>New York/London/New Delhi: Routledge</a:t>
            </a:r>
            <a:endParaRPr lang="en-IE" sz="2000" dirty="0"/>
          </a:p>
          <a:p>
            <a:endParaRPr lang="en-IE" dirty="0">
              <a:solidFill>
                <a:srgbClr val="FFFF0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1990" y="1196752"/>
            <a:ext cx="2677607" cy="4093466"/>
          </a:xfrm>
          <a:prstGeom prst="rect">
            <a:avLst/>
          </a:prstGeom>
        </p:spPr>
      </p:pic>
    </p:spTree>
    <p:extLst>
      <p:ext uri="{BB962C8B-B14F-4D97-AF65-F5344CB8AC3E}">
        <p14:creationId xmlns:p14="http://schemas.microsoft.com/office/powerpoint/2010/main" val="164639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262979"/>
          </a:xfrm>
          <a:prstGeom prst="rect">
            <a:avLst/>
          </a:prstGeom>
        </p:spPr>
        <p:txBody>
          <a:bodyPr wrap="square">
            <a:spAutoFit/>
          </a:bodyPr>
          <a:lstStyle/>
          <a:p>
            <a:pPr>
              <a:spcAft>
                <a:spcPts val="0"/>
              </a:spcAft>
            </a:pPr>
            <a:r>
              <a:rPr lang="en-GB" sz="2400" dirty="0">
                <a:solidFill>
                  <a:srgbClr val="FFFF00"/>
                </a:solidFill>
                <a:latin typeface="Times New Roman" panose="02020603050405020304" pitchFamily="18" charset="0"/>
                <a:ea typeface="Times New Roman" panose="02020603050405020304" pitchFamily="18" charset="0"/>
              </a:rPr>
              <a:t>Challenge Diametric Oppositional Spatial Relations at Community Level (Downes 2020): Promoting Relational Spaces</a:t>
            </a:r>
          </a:p>
          <a:p>
            <a:pPr>
              <a:spcAft>
                <a:spcPts val="0"/>
              </a:spcAft>
            </a:pPr>
            <a:r>
              <a:rPr lang="en-GB" sz="2400" dirty="0">
                <a:latin typeface="Times New Roman" panose="02020603050405020304" pitchFamily="18" charset="0"/>
                <a:ea typeface="Times New Roman" panose="02020603050405020304" pitchFamily="18" charset="0"/>
              </a:rPr>
              <a:t>Diametric spaces emerged in </a:t>
            </a:r>
            <a:r>
              <a:rPr lang="en-GB" sz="2400" dirty="0" err="1">
                <a:latin typeface="Times New Roman" panose="02020603050405020304" pitchFamily="18" charset="0"/>
                <a:ea typeface="Times New Roman" panose="02020603050405020304" pitchFamily="18" charset="0"/>
              </a:rPr>
              <a:t>Conquergood’s</a:t>
            </a:r>
            <a:r>
              <a:rPr lang="en-GB" sz="2400" dirty="0">
                <a:latin typeface="Times New Roman" panose="02020603050405020304" pitchFamily="18" charset="0"/>
                <a:ea typeface="Times New Roman" panose="02020603050405020304" pitchFamily="18" charset="0"/>
              </a:rPr>
              <a:t> (1994) three-year ethnographic portrayal of how male teenage street gangs in Chicago divide into diametric structured opposition, even though there is no tangible reason for the content of these oppositions such as ethnic, socio-economic, racial or regional </a:t>
            </a:r>
            <a:r>
              <a:rPr lang="en-GB" sz="2400" dirty="0" err="1">
                <a:latin typeface="Times New Roman" panose="02020603050405020304" pitchFamily="18" charset="0"/>
                <a:ea typeface="Times New Roman" panose="02020603050405020304" pitchFamily="18" charset="0"/>
              </a:rPr>
              <a:t>differences,‘there</a:t>
            </a:r>
            <a:r>
              <a:rPr lang="en-GB" sz="2400" dirty="0">
                <a:latin typeface="Times New Roman" panose="02020603050405020304" pitchFamily="18" charset="0"/>
                <a:ea typeface="Times New Roman" panose="02020603050405020304" pitchFamily="18" charset="0"/>
              </a:rPr>
              <a:t> are hundreds of gangs in Chicago, but all of them align with one of two Nations: People or Folks’ (</a:t>
            </a:r>
            <a:r>
              <a:rPr lang="en-GB" sz="2400" dirty="0" err="1">
                <a:latin typeface="Times New Roman" panose="02020603050405020304" pitchFamily="18" charset="0"/>
                <a:ea typeface="Times New Roman" panose="02020603050405020304" pitchFamily="18" charset="0"/>
              </a:rPr>
              <a:t>Conquergood</a:t>
            </a:r>
            <a:r>
              <a:rPr lang="en-GB" sz="2400" dirty="0">
                <a:latin typeface="Times New Roman" panose="02020603050405020304" pitchFamily="18" charset="0"/>
                <a:ea typeface="Times New Roman" panose="02020603050405020304" pitchFamily="18" charset="0"/>
              </a:rPr>
              <a:t> 1994).</a:t>
            </a:r>
          </a:p>
          <a:p>
            <a:pPr>
              <a:spcAft>
                <a:spcPts val="0"/>
              </a:spcAft>
            </a:pPr>
            <a:endParaRPr lang="en-GB" sz="2400" dirty="0">
              <a:latin typeface="Times New Roman" panose="02020603050405020304" pitchFamily="18" charset="0"/>
              <a:ea typeface="Times New Roman" panose="02020603050405020304" pitchFamily="18" charset="0"/>
            </a:endParaRPr>
          </a:p>
          <a:p>
            <a:pPr>
              <a:spcAft>
                <a:spcPts val="0"/>
              </a:spcAft>
            </a:pPr>
            <a:r>
              <a:rPr lang="en-GB" sz="2400" dirty="0">
                <a:latin typeface="Times New Roman" panose="02020603050405020304" pitchFamily="18" charset="0"/>
                <a:ea typeface="Times New Roman" panose="02020603050405020304" pitchFamily="18" charset="0"/>
              </a:rPr>
              <a:t>Dublin 8 Sports Centre – diametric oppositional splits</a:t>
            </a:r>
          </a:p>
          <a:p>
            <a:pPr>
              <a:spcAft>
                <a:spcPts val="0"/>
              </a:spcAft>
            </a:pPr>
            <a:r>
              <a:rPr lang="en-GB" sz="2400" dirty="0">
                <a:latin typeface="Times New Roman" panose="02020603050405020304" pitchFamily="18" charset="0"/>
                <a:ea typeface="Times New Roman" panose="02020603050405020304" pitchFamily="18" charset="0"/>
              </a:rPr>
              <a:t>spatial location issue, community divisions</a:t>
            </a:r>
          </a:p>
          <a:p>
            <a:pPr>
              <a:spcAft>
                <a:spcPts val="0"/>
              </a:spcAft>
            </a:pPr>
            <a:r>
              <a:rPr lang="en-GB" sz="2400" dirty="0">
                <a:latin typeface="Times New Roman" panose="02020603050405020304" pitchFamily="18" charset="0"/>
                <a:ea typeface="Times New Roman" panose="02020603050405020304" pitchFamily="18" charset="0"/>
              </a:rPr>
              <a:t>(Downes &amp; </a:t>
            </a:r>
            <a:r>
              <a:rPr lang="en-GB" sz="2400" dirty="0" err="1">
                <a:latin typeface="Times New Roman" panose="02020603050405020304" pitchFamily="18" charset="0"/>
                <a:ea typeface="Times New Roman" panose="02020603050405020304" pitchFamily="18" charset="0"/>
              </a:rPr>
              <a:t>Maunsell</a:t>
            </a:r>
            <a:r>
              <a:rPr lang="en-GB" sz="2400" dirty="0">
                <a:latin typeface="Times New Roman" panose="02020603050405020304" pitchFamily="18" charset="0"/>
                <a:ea typeface="Times New Roman" panose="02020603050405020304" pitchFamily="18" charset="0"/>
              </a:rPr>
              <a:t> 2007)</a:t>
            </a:r>
            <a:endParaRPr lang="en-IE" sz="2400" dirty="0">
              <a:latin typeface="Times New Roman" panose="02020603050405020304" pitchFamily="18" charset="0"/>
              <a:ea typeface="Times New Roman" panose="02020603050405020304" pitchFamily="18" charset="0"/>
            </a:endParaRPr>
          </a:p>
          <a:p>
            <a:pPr marR="48260">
              <a:spcAft>
                <a:spcPts val="0"/>
              </a:spcAft>
              <a:tabLst>
                <a:tab pos="-540385" algn="l"/>
              </a:tabLst>
            </a:pPr>
            <a:r>
              <a:rPr lang="en-GB" sz="2400" dirty="0">
                <a:latin typeface="Times New Roman" panose="02020603050405020304" pitchFamily="18" charset="0"/>
                <a:ea typeface="Times New Roman" panose="02020603050405020304" pitchFamily="18" charset="0"/>
              </a:rPr>
              <a:t> </a:t>
            </a:r>
            <a:endParaRPr lang="en-IE" sz="2400" dirty="0">
              <a:effectLst/>
              <a:latin typeface="Times New Roman" panose="02020603050405020304" pitchFamily="18" charset="0"/>
              <a:ea typeface="Times New Roman" panose="02020603050405020304" pitchFamily="18" charset="0"/>
            </a:endParaRPr>
          </a:p>
        </p:txBody>
      </p:sp>
      <p:pic>
        <p:nvPicPr>
          <p:cNvPr id="3" name="Picture 3" descr="C:\Documents and Settings\mcloughv\Local Settings\Temporary Internet Files\Content.IE5\XLMZF702\MP90034140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498458"/>
            <a:ext cx="1566480" cy="2196000"/>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3" descr="Paul Diagr:Fig 1-2 copy.bmp"/>
          <p:cNvPicPr>
            <a:picLocks/>
          </p:cNvPicPr>
          <p:nvPr/>
        </p:nvPicPr>
        <p:blipFill>
          <a:blip r:embed="rId3" cstate="print"/>
          <a:srcRect/>
          <a:stretch>
            <a:fillRect/>
          </a:stretch>
        </p:blipFill>
        <p:spPr bwMode="auto">
          <a:xfrm>
            <a:off x="6732240" y="2999997"/>
            <a:ext cx="2219325" cy="4525963"/>
          </a:xfrm>
          <a:prstGeom prst="rect">
            <a:avLst/>
          </a:prstGeom>
          <a:noFill/>
          <a:ln w="9525">
            <a:noFill/>
            <a:miter lim="800000"/>
            <a:headEnd/>
            <a:tailEnd/>
          </a:ln>
        </p:spPr>
      </p:pic>
    </p:spTree>
    <p:extLst>
      <p:ext uri="{BB962C8B-B14F-4D97-AF65-F5344CB8AC3E}">
        <p14:creationId xmlns:p14="http://schemas.microsoft.com/office/powerpoint/2010/main" val="3313617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zark Trail (hiking trail) - Wiki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3805266"/>
            <a:ext cx="5880768" cy="3221879"/>
          </a:xfrm>
          <a:prstGeom prst="rect">
            <a:avLst/>
          </a:prstGeom>
        </p:spPr>
      </p:pic>
      <p:sp>
        <p:nvSpPr>
          <p:cNvPr id="3" name="Rectangle 2"/>
          <p:cNvSpPr/>
          <p:nvPr/>
        </p:nvSpPr>
        <p:spPr>
          <a:xfrm>
            <a:off x="539552" y="12616"/>
            <a:ext cx="8455158" cy="3785652"/>
          </a:xfrm>
          <a:prstGeom prst="rect">
            <a:avLst/>
          </a:prstGeom>
        </p:spPr>
        <p:txBody>
          <a:bodyPr wrap="square">
            <a:spAutoFit/>
          </a:bodyPr>
          <a:lstStyle/>
          <a:p>
            <a:r>
              <a:rPr lang="en-IE" sz="2400" dirty="0" err="1"/>
              <a:t>Descola</a:t>
            </a:r>
            <a:r>
              <a:rPr lang="en-IE" sz="2400" dirty="0"/>
              <a:t> ‘Beyond Nature and Culture’: </a:t>
            </a:r>
            <a:r>
              <a:rPr lang="en-IE" sz="2400" dirty="0">
                <a:solidFill>
                  <a:srgbClr val="FFFF00"/>
                </a:solidFill>
              </a:rPr>
              <a:t>Beyond Diametric Split between Nature and Culture in Education</a:t>
            </a:r>
          </a:p>
          <a:p>
            <a:endParaRPr lang="en-IE" sz="2400" dirty="0"/>
          </a:p>
          <a:p>
            <a:r>
              <a:rPr lang="en-IE" sz="2400" dirty="0" err="1">
                <a:ea typeface="Times New Roman"/>
                <a:cs typeface="Times New Roman"/>
              </a:rPr>
              <a:t>Descola</a:t>
            </a:r>
            <a:r>
              <a:rPr lang="en-IE" sz="2400" dirty="0">
                <a:ea typeface="Times New Roman"/>
                <a:cs typeface="Times New Roman"/>
              </a:rPr>
              <a:t> 2005: “This Roman landscape , together with all of the values associated with it that colonization had introduced around cities as far away as the banks of the Rhine and in Britain, was the landscape that introduced the notion of a </a:t>
            </a:r>
            <a:r>
              <a:rPr lang="en-IE" sz="2400" dirty="0">
                <a:solidFill>
                  <a:srgbClr val="FFFF00"/>
                </a:solidFill>
                <a:ea typeface="Times New Roman"/>
                <a:cs typeface="Times New Roman"/>
              </a:rPr>
              <a:t>polarity between the wild and the domesticated </a:t>
            </a:r>
            <a:r>
              <a:rPr lang="en-IE" sz="2400" dirty="0">
                <a:ea typeface="Times New Roman"/>
                <a:cs typeface="Times New Roman"/>
              </a:rPr>
              <a:t>that we still recognize today. </a:t>
            </a:r>
            <a:r>
              <a:rPr lang="en-IE" sz="2400" dirty="0">
                <a:solidFill>
                  <a:srgbClr val="FFFF00"/>
                </a:solidFill>
                <a:ea typeface="Times New Roman"/>
                <a:cs typeface="Times New Roman"/>
              </a:rPr>
              <a:t>This opposition is neither an objective representation of the properties of things nor an expression of a timeless human nature” </a:t>
            </a:r>
            <a:endParaRPr lang="en-IE" sz="2400" dirty="0">
              <a:solidFill>
                <a:srgbClr val="FFFF00"/>
              </a:solidFill>
            </a:endParaRPr>
          </a:p>
        </p:txBody>
      </p:sp>
    </p:spTree>
    <p:extLst>
      <p:ext uri="{BB962C8B-B14F-4D97-AF65-F5344CB8AC3E}">
        <p14:creationId xmlns:p14="http://schemas.microsoft.com/office/powerpoint/2010/main" val="1354460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496" y="188640"/>
            <a:ext cx="9600064" cy="7109639"/>
          </a:xfrm>
          <a:prstGeom prst="rect">
            <a:avLst/>
          </a:prstGeom>
        </p:spPr>
        <p:txBody>
          <a:bodyPr wrap="square">
            <a:spAutoFit/>
          </a:bodyPr>
          <a:lstStyle/>
          <a:p>
            <a:r>
              <a:rPr lang="en-IE" sz="2400" dirty="0">
                <a:solidFill>
                  <a:srgbClr val="FFFF00"/>
                </a:solidFill>
                <a:ea typeface="Times New Roman"/>
                <a:cs typeface="Times New Roman"/>
              </a:rPr>
              <a:t>Concentric Spaces of Assumed Connection to Nature in School for SEE</a:t>
            </a:r>
          </a:p>
          <a:p>
            <a:r>
              <a:rPr lang="en-IE" sz="2400" dirty="0">
                <a:solidFill>
                  <a:srgbClr val="FFFF00"/>
                </a:solidFill>
                <a:ea typeface="Times New Roman"/>
                <a:cs typeface="Times New Roman"/>
              </a:rPr>
              <a:t>Beyond diametric spatial opposition between nature and culture </a:t>
            </a:r>
          </a:p>
          <a:p>
            <a:r>
              <a:rPr lang="en-IE" sz="2400" dirty="0">
                <a:solidFill>
                  <a:srgbClr val="FFFF00"/>
                </a:solidFill>
                <a:ea typeface="Times New Roman"/>
                <a:cs typeface="Times New Roman"/>
              </a:rPr>
              <a:t>- Beyond diametric spaces in school and education systems generally (</a:t>
            </a:r>
            <a:r>
              <a:rPr lang="en-IE" sz="2400" dirty="0" err="1">
                <a:solidFill>
                  <a:srgbClr val="FFFF00"/>
                </a:solidFill>
                <a:ea typeface="Times New Roman"/>
                <a:cs typeface="Times New Roman"/>
              </a:rPr>
              <a:t>Downes</a:t>
            </a:r>
            <a:r>
              <a:rPr lang="en-IE" sz="2400" dirty="0">
                <a:solidFill>
                  <a:srgbClr val="FFFF00"/>
                </a:solidFill>
                <a:ea typeface="Times New Roman"/>
                <a:cs typeface="Times New Roman"/>
              </a:rPr>
              <a:t> 2020)</a:t>
            </a:r>
          </a:p>
          <a:p>
            <a:endParaRPr lang="en-IE" sz="2400" dirty="0">
              <a:ea typeface="Times New Roman"/>
              <a:cs typeface="Times New Roman"/>
            </a:endParaRPr>
          </a:p>
          <a:p>
            <a:r>
              <a:rPr lang="en-IE" sz="2400" dirty="0" err="1">
                <a:ea typeface="Times New Roman"/>
                <a:cs typeface="Times New Roman"/>
              </a:rPr>
              <a:t>Descola</a:t>
            </a:r>
            <a:r>
              <a:rPr lang="en-IE" sz="2400" dirty="0">
                <a:ea typeface="Times New Roman"/>
                <a:cs typeface="Times New Roman"/>
              </a:rPr>
              <a:t> 2005 “In China, India and Japan, it is hard to discover any dichotomy of ‘wild’ and ‘domesticated’ </a:t>
            </a:r>
            <a:r>
              <a:rPr lang="en-IE" sz="2400" dirty="0">
                <a:cs typeface="Times New Roman"/>
              </a:rPr>
              <a:t>comparable </a:t>
            </a:r>
          </a:p>
          <a:p>
            <a:r>
              <a:rPr lang="en-IE" sz="2400" dirty="0">
                <a:cs typeface="Times New Roman"/>
              </a:rPr>
              <a:t>to that which the Western world has forged”</a:t>
            </a:r>
          </a:p>
          <a:p>
            <a:endParaRPr lang="en-IE" sz="2400" dirty="0">
              <a:cs typeface="Times New Roman"/>
            </a:endParaRPr>
          </a:p>
          <a:p>
            <a:r>
              <a:rPr lang="en-IE" sz="2400" dirty="0">
                <a:cs typeface="Times New Roman"/>
              </a:rPr>
              <a:t>Gilligan &amp; Downes (2019) SEE benefits of hens</a:t>
            </a:r>
          </a:p>
          <a:p>
            <a:r>
              <a:rPr lang="en-IE" sz="2400" dirty="0">
                <a:cs typeface="Times New Roman"/>
              </a:rPr>
              <a:t>In primary school </a:t>
            </a:r>
            <a:r>
              <a:rPr lang="en-IE" sz="2400" dirty="0"/>
              <a:t>benefits for the children regarding </a:t>
            </a:r>
          </a:p>
          <a:p>
            <a:r>
              <a:rPr lang="en-IE" sz="2400" dirty="0"/>
              <a:t>responsibility, empathy, respect for the natural </a:t>
            </a:r>
          </a:p>
          <a:p>
            <a:r>
              <a:rPr lang="en-IE" sz="2400" dirty="0"/>
              <a:t>world, cooperation and relaxation</a:t>
            </a:r>
          </a:p>
          <a:p>
            <a:endParaRPr lang="en-IE" sz="2400" dirty="0">
              <a:cs typeface="Times New Roman"/>
            </a:endParaRPr>
          </a:p>
          <a:p>
            <a:r>
              <a:rPr lang="en-IE" sz="2400" dirty="0">
                <a:cs typeface="Times New Roman"/>
              </a:rPr>
              <a:t>Nature key for social emotional education as part</a:t>
            </a:r>
          </a:p>
          <a:p>
            <a:r>
              <a:rPr lang="en-IE" sz="2400" dirty="0">
                <a:cs typeface="Times New Roman"/>
              </a:rPr>
              <a:t>of </a:t>
            </a:r>
            <a:r>
              <a:rPr lang="en-IE" sz="2400" dirty="0" err="1">
                <a:cs typeface="Times New Roman"/>
              </a:rPr>
              <a:t>postpandemic</a:t>
            </a:r>
            <a:r>
              <a:rPr lang="en-IE" sz="2400" dirty="0">
                <a:cs typeface="Times New Roman"/>
              </a:rPr>
              <a:t> response in education (</a:t>
            </a:r>
            <a:r>
              <a:rPr lang="en-US" sz="2400" dirty="0" err="1"/>
              <a:t>Naiperala</a:t>
            </a:r>
            <a:r>
              <a:rPr lang="en-US" sz="2400" dirty="0"/>
              <a:t>.</a:t>
            </a:r>
          </a:p>
          <a:p>
            <a:r>
              <a:rPr lang="en-US" sz="2400" dirty="0" err="1"/>
              <a:t>Carretero</a:t>
            </a:r>
            <a:r>
              <a:rPr lang="en-US" sz="2400" dirty="0"/>
              <a:t>-Gomez &amp; Downes 2021). </a:t>
            </a:r>
            <a:endParaRPr lang="en-IE" sz="2400" dirty="0"/>
          </a:p>
          <a:p>
            <a:endParaRPr lang="en-IE" sz="2400" dirty="0">
              <a:cs typeface="Times New Roman"/>
            </a:endParaRPr>
          </a:p>
          <a:p>
            <a:endParaRPr lang="en-IE" sz="2400" dirty="0">
              <a:cs typeface="Times New Roman"/>
            </a:endParaRPr>
          </a:p>
        </p:txBody>
      </p:sp>
      <p:pic>
        <p:nvPicPr>
          <p:cNvPr id="4" name="Content Placeholder 3" descr="Paul Diagr:Fig 1-2 copy.bmp"/>
          <p:cNvPicPr>
            <a:picLocks/>
          </p:cNvPicPr>
          <p:nvPr/>
        </p:nvPicPr>
        <p:blipFill>
          <a:blip r:embed="rId2" cstate="print"/>
          <a:srcRect/>
          <a:stretch>
            <a:fillRect/>
          </a:stretch>
        </p:blipFill>
        <p:spPr bwMode="auto">
          <a:xfrm>
            <a:off x="6660232" y="2492896"/>
            <a:ext cx="2219325" cy="4525963"/>
          </a:xfrm>
          <a:prstGeom prst="rect">
            <a:avLst/>
          </a:prstGeom>
          <a:noFill/>
          <a:ln w="9525">
            <a:noFill/>
            <a:miter lim="800000"/>
            <a:headEnd/>
            <a:tailEnd/>
          </a:ln>
        </p:spPr>
      </p:pic>
    </p:spTree>
    <p:extLst>
      <p:ext uri="{BB962C8B-B14F-4D97-AF65-F5344CB8AC3E}">
        <p14:creationId xmlns:p14="http://schemas.microsoft.com/office/powerpoint/2010/main" val="16219447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2668</TotalTime>
  <Words>2291</Words>
  <Application>Microsoft Office PowerPoint</Application>
  <PresentationFormat>On-screen Show (4:3)</PresentationFormat>
  <Paragraphs>171</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Times New Roman</vt:lpstr>
      <vt:lpstr>Office Theme</vt:lpstr>
      <vt:lpstr>Spaces of Connection to Self and Other: Key Issues for Youth Work to Consider  Keynote Presentation, Swedish Youth Group Delegation,  April 18, 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St.Patrick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Valerie McLoughlin</dc:creator>
  <cp:lastModifiedBy>Paul Downes</cp:lastModifiedBy>
  <cp:revision>124</cp:revision>
  <dcterms:created xsi:type="dcterms:W3CDTF">2017-12-11T16:03:28Z</dcterms:created>
  <dcterms:modified xsi:type="dcterms:W3CDTF">2024-04-17T17:38:31Z</dcterms:modified>
</cp:coreProperties>
</file>