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24"/>
  </p:notesMasterIdLst>
  <p:sldIdLst>
    <p:sldId id="257" r:id="rId5"/>
    <p:sldId id="286" r:id="rId6"/>
    <p:sldId id="258" r:id="rId7"/>
    <p:sldId id="283" r:id="rId8"/>
    <p:sldId id="284" r:id="rId9"/>
    <p:sldId id="285" r:id="rId10"/>
    <p:sldId id="261" r:id="rId11"/>
    <p:sldId id="264" r:id="rId12"/>
    <p:sldId id="269" r:id="rId13"/>
    <p:sldId id="270" r:id="rId14"/>
    <p:sldId id="276" r:id="rId15"/>
    <p:sldId id="277" r:id="rId16"/>
    <p:sldId id="265" r:id="rId17"/>
    <p:sldId id="278" r:id="rId18"/>
    <p:sldId id="266" r:id="rId19"/>
    <p:sldId id="280" r:id="rId20"/>
    <p:sldId id="281" r:id="rId21"/>
    <p:sldId id="282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145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677" autoAdjust="0"/>
  </p:normalViewPr>
  <p:slideViewPr>
    <p:cSldViewPr snapToGrid="0">
      <p:cViewPr varScale="1">
        <p:scale>
          <a:sx n="47" d="100"/>
          <a:sy n="47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8F6F2-1D4A-41AC-A12D-EAD73B3A00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76FF5-E323-48EF-AC49-628E91495676}">
      <dgm:prSet/>
      <dgm:spPr/>
      <dgm:t>
        <a:bodyPr/>
        <a:lstStyle/>
        <a:p>
          <a:pPr algn="ctr"/>
          <a:r>
            <a:rPr lang="en-IE" b="1" dirty="0"/>
            <a:t>Communications, </a:t>
          </a:r>
          <a:br>
            <a:rPr lang="en-IE" b="1" dirty="0"/>
          </a:br>
          <a:r>
            <a:rPr lang="en-IE" b="1" dirty="0"/>
            <a:t>Marketing &amp; Events</a:t>
          </a:r>
          <a:endParaRPr lang="en-US" b="1" dirty="0"/>
        </a:p>
      </dgm:t>
    </dgm:pt>
    <dgm:pt modelId="{BD45C482-6BCF-4767-843F-27662163F52B}" type="parTrans" cxnId="{B98B24BD-C704-45BA-9B97-4D4F02721362}">
      <dgm:prSet/>
      <dgm:spPr/>
      <dgm:t>
        <a:bodyPr/>
        <a:lstStyle/>
        <a:p>
          <a:endParaRPr lang="en-US"/>
        </a:p>
      </dgm:t>
    </dgm:pt>
    <dgm:pt modelId="{483FD073-2A28-4953-B791-53E9B190FB71}" type="sibTrans" cxnId="{B98B24BD-C704-45BA-9B97-4D4F02721362}">
      <dgm:prSet/>
      <dgm:spPr/>
      <dgm:t>
        <a:bodyPr/>
        <a:lstStyle/>
        <a:p>
          <a:endParaRPr lang="en-US"/>
        </a:p>
      </dgm:t>
    </dgm:pt>
    <dgm:pt modelId="{09462048-724D-4C4D-940B-92C0EA360780}">
      <dgm:prSet/>
      <dgm:spPr/>
      <dgm:t>
        <a:bodyPr/>
        <a:lstStyle/>
        <a:p>
          <a:pPr algn="ctr"/>
          <a:r>
            <a:rPr lang="en-IE" b="1" dirty="0"/>
            <a:t>Placements</a:t>
          </a:r>
          <a:endParaRPr lang="en-US" b="1" dirty="0"/>
        </a:p>
      </dgm:t>
    </dgm:pt>
    <dgm:pt modelId="{18354655-A29D-4F21-9015-150CB9645269}" type="parTrans" cxnId="{2E035763-03B8-4103-BBFD-986C0474A8BC}">
      <dgm:prSet/>
      <dgm:spPr/>
      <dgm:t>
        <a:bodyPr/>
        <a:lstStyle/>
        <a:p>
          <a:endParaRPr lang="en-US"/>
        </a:p>
      </dgm:t>
    </dgm:pt>
    <dgm:pt modelId="{C0CD6084-525C-4689-A67A-27CE3FB452AA}" type="sibTrans" cxnId="{2E035763-03B8-4103-BBFD-986C0474A8BC}">
      <dgm:prSet/>
      <dgm:spPr/>
      <dgm:t>
        <a:bodyPr/>
        <a:lstStyle/>
        <a:p>
          <a:endParaRPr lang="en-US"/>
        </a:p>
      </dgm:t>
    </dgm:pt>
    <dgm:pt modelId="{30CA97BB-FA92-4DE9-B7C9-A9562814B1D4}">
      <dgm:prSet/>
      <dgm:spPr/>
      <dgm:t>
        <a:bodyPr/>
        <a:lstStyle/>
        <a:p>
          <a:pPr algn="ctr"/>
          <a:r>
            <a:rPr lang="en-IE" b="1" dirty="0"/>
            <a:t>People</a:t>
          </a:r>
          <a:endParaRPr lang="en-US" b="1" dirty="0"/>
        </a:p>
      </dgm:t>
    </dgm:pt>
    <dgm:pt modelId="{7C1ED8A2-764E-412C-AB87-BADA21A6E2E7}" type="parTrans" cxnId="{513EF206-3037-4AFA-976D-98A543FAF751}">
      <dgm:prSet/>
      <dgm:spPr/>
      <dgm:t>
        <a:bodyPr/>
        <a:lstStyle/>
        <a:p>
          <a:endParaRPr lang="en-US"/>
        </a:p>
      </dgm:t>
    </dgm:pt>
    <dgm:pt modelId="{5810A618-EA2E-4FC4-AA2A-09BDEEFECF3F}" type="sibTrans" cxnId="{513EF206-3037-4AFA-976D-98A543FAF751}">
      <dgm:prSet/>
      <dgm:spPr/>
      <dgm:t>
        <a:bodyPr/>
        <a:lstStyle/>
        <a:p>
          <a:endParaRPr lang="en-US"/>
        </a:p>
      </dgm:t>
    </dgm:pt>
    <dgm:pt modelId="{B853C677-C252-4A91-ABA3-017DE398C5EB}">
      <dgm:prSet/>
      <dgm:spPr/>
      <dgm:t>
        <a:bodyPr/>
        <a:lstStyle/>
        <a:p>
          <a:pPr algn="ctr"/>
          <a:r>
            <a:rPr lang="en-IE" b="1" dirty="0"/>
            <a:t>QUID</a:t>
          </a:r>
          <a:endParaRPr lang="en-US" b="1" dirty="0"/>
        </a:p>
      </dgm:t>
    </dgm:pt>
    <dgm:pt modelId="{AE8FEE6F-D8F5-4DB2-936E-FAF2C3BA5D8D}" type="parTrans" cxnId="{A7062C69-431E-4F11-9F01-713DE1ADA5C4}">
      <dgm:prSet/>
      <dgm:spPr/>
      <dgm:t>
        <a:bodyPr/>
        <a:lstStyle/>
        <a:p>
          <a:endParaRPr lang="en-US"/>
        </a:p>
      </dgm:t>
    </dgm:pt>
    <dgm:pt modelId="{ACCE1CD6-72DF-4EA3-82E6-98C73A58713C}" type="sibTrans" cxnId="{A7062C69-431E-4F11-9F01-713DE1ADA5C4}">
      <dgm:prSet/>
      <dgm:spPr/>
      <dgm:t>
        <a:bodyPr/>
        <a:lstStyle/>
        <a:p>
          <a:endParaRPr lang="en-US"/>
        </a:p>
      </dgm:t>
    </dgm:pt>
    <dgm:pt modelId="{1C040DAB-9166-4482-BED8-F2B6390AE1C5}" type="pres">
      <dgm:prSet presAssocID="{0818F6F2-1D4A-41AC-A12D-EAD73B3A00F0}" presName="linear" presStyleCnt="0">
        <dgm:presLayoutVars>
          <dgm:animLvl val="lvl"/>
          <dgm:resizeHandles val="exact"/>
        </dgm:presLayoutVars>
      </dgm:prSet>
      <dgm:spPr/>
    </dgm:pt>
    <dgm:pt modelId="{913CCE81-EA22-46F1-BC3C-918FD237D37B}" type="pres">
      <dgm:prSet presAssocID="{59776FF5-E323-48EF-AC49-628E914956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0787C3-CF3F-4BEB-97CD-FC61111BE3EF}" type="pres">
      <dgm:prSet presAssocID="{483FD073-2A28-4953-B791-53E9B190FB71}" presName="spacer" presStyleCnt="0"/>
      <dgm:spPr/>
    </dgm:pt>
    <dgm:pt modelId="{48F0A896-35BB-4512-BC1E-17BC11EC8427}" type="pres">
      <dgm:prSet presAssocID="{09462048-724D-4C4D-940B-92C0EA3607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E65A18-4BED-43C8-91DE-F52B3320525F}" type="pres">
      <dgm:prSet presAssocID="{C0CD6084-525C-4689-A67A-27CE3FB452AA}" presName="spacer" presStyleCnt="0"/>
      <dgm:spPr/>
    </dgm:pt>
    <dgm:pt modelId="{51BA8C1A-45E3-4AF0-ACC2-2CB08FA7E395}" type="pres">
      <dgm:prSet presAssocID="{30CA97BB-FA92-4DE9-B7C9-A9562814B1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C8AF9C-BA81-4321-BE43-8D731EE3B115}" type="pres">
      <dgm:prSet presAssocID="{5810A618-EA2E-4FC4-AA2A-09BDEEFECF3F}" presName="spacer" presStyleCnt="0"/>
      <dgm:spPr/>
    </dgm:pt>
    <dgm:pt modelId="{2C47D5FB-B7F4-49E6-B991-8221FB201592}" type="pres">
      <dgm:prSet presAssocID="{B853C677-C252-4A91-ABA3-017DE398C5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3EF206-3037-4AFA-976D-98A543FAF751}" srcId="{0818F6F2-1D4A-41AC-A12D-EAD73B3A00F0}" destId="{30CA97BB-FA92-4DE9-B7C9-A9562814B1D4}" srcOrd="2" destOrd="0" parTransId="{7C1ED8A2-764E-412C-AB87-BADA21A6E2E7}" sibTransId="{5810A618-EA2E-4FC4-AA2A-09BDEEFECF3F}"/>
    <dgm:cxn modelId="{2E035763-03B8-4103-BBFD-986C0474A8BC}" srcId="{0818F6F2-1D4A-41AC-A12D-EAD73B3A00F0}" destId="{09462048-724D-4C4D-940B-92C0EA360780}" srcOrd="1" destOrd="0" parTransId="{18354655-A29D-4F21-9015-150CB9645269}" sibTransId="{C0CD6084-525C-4689-A67A-27CE3FB452AA}"/>
    <dgm:cxn modelId="{A7062C69-431E-4F11-9F01-713DE1ADA5C4}" srcId="{0818F6F2-1D4A-41AC-A12D-EAD73B3A00F0}" destId="{B853C677-C252-4A91-ABA3-017DE398C5EB}" srcOrd="3" destOrd="0" parTransId="{AE8FEE6F-D8F5-4DB2-936E-FAF2C3BA5D8D}" sibTransId="{ACCE1CD6-72DF-4EA3-82E6-98C73A58713C}"/>
    <dgm:cxn modelId="{8B4EA474-752D-4311-ACB3-EE53EFE7EF8F}" type="presOf" srcId="{30CA97BB-FA92-4DE9-B7C9-A9562814B1D4}" destId="{51BA8C1A-45E3-4AF0-ACC2-2CB08FA7E395}" srcOrd="0" destOrd="0" presId="urn:microsoft.com/office/officeart/2005/8/layout/vList2"/>
    <dgm:cxn modelId="{B98B24BD-C704-45BA-9B97-4D4F02721362}" srcId="{0818F6F2-1D4A-41AC-A12D-EAD73B3A00F0}" destId="{59776FF5-E323-48EF-AC49-628E91495676}" srcOrd="0" destOrd="0" parTransId="{BD45C482-6BCF-4767-843F-27662163F52B}" sibTransId="{483FD073-2A28-4953-B791-53E9B190FB71}"/>
    <dgm:cxn modelId="{809586D3-022B-4DE0-814E-944465272C92}" type="presOf" srcId="{59776FF5-E323-48EF-AC49-628E91495676}" destId="{913CCE81-EA22-46F1-BC3C-918FD237D37B}" srcOrd="0" destOrd="0" presId="urn:microsoft.com/office/officeart/2005/8/layout/vList2"/>
    <dgm:cxn modelId="{F9D845DF-7597-4E71-9BE1-7BFDF0A4F2B7}" type="presOf" srcId="{0818F6F2-1D4A-41AC-A12D-EAD73B3A00F0}" destId="{1C040DAB-9166-4482-BED8-F2B6390AE1C5}" srcOrd="0" destOrd="0" presId="urn:microsoft.com/office/officeart/2005/8/layout/vList2"/>
    <dgm:cxn modelId="{B8007FEE-8523-43A2-924A-E38B429BC37E}" type="presOf" srcId="{09462048-724D-4C4D-940B-92C0EA360780}" destId="{48F0A896-35BB-4512-BC1E-17BC11EC8427}" srcOrd="0" destOrd="0" presId="urn:microsoft.com/office/officeart/2005/8/layout/vList2"/>
    <dgm:cxn modelId="{C0A768F4-B990-4F9D-8241-F9759D8D2D72}" type="presOf" srcId="{B853C677-C252-4A91-ABA3-017DE398C5EB}" destId="{2C47D5FB-B7F4-49E6-B991-8221FB201592}" srcOrd="0" destOrd="0" presId="urn:microsoft.com/office/officeart/2005/8/layout/vList2"/>
    <dgm:cxn modelId="{AC427146-E3BC-4901-9102-1454354C70D1}" type="presParOf" srcId="{1C040DAB-9166-4482-BED8-F2B6390AE1C5}" destId="{913CCE81-EA22-46F1-BC3C-918FD237D37B}" srcOrd="0" destOrd="0" presId="urn:microsoft.com/office/officeart/2005/8/layout/vList2"/>
    <dgm:cxn modelId="{390CDA26-6D0B-49EC-BD14-D2F056084964}" type="presParOf" srcId="{1C040DAB-9166-4482-BED8-F2B6390AE1C5}" destId="{620787C3-CF3F-4BEB-97CD-FC61111BE3EF}" srcOrd="1" destOrd="0" presId="urn:microsoft.com/office/officeart/2005/8/layout/vList2"/>
    <dgm:cxn modelId="{ABD61E37-6279-4F2B-8CDF-A10852B2CF04}" type="presParOf" srcId="{1C040DAB-9166-4482-BED8-F2B6390AE1C5}" destId="{48F0A896-35BB-4512-BC1E-17BC11EC8427}" srcOrd="2" destOrd="0" presId="urn:microsoft.com/office/officeart/2005/8/layout/vList2"/>
    <dgm:cxn modelId="{96F2D953-1676-4B7E-9BFC-DFC3E1ECD3D8}" type="presParOf" srcId="{1C040DAB-9166-4482-BED8-F2B6390AE1C5}" destId="{F1E65A18-4BED-43C8-91DE-F52B3320525F}" srcOrd="3" destOrd="0" presId="urn:microsoft.com/office/officeart/2005/8/layout/vList2"/>
    <dgm:cxn modelId="{CEC49FA5-7100-465E-9D68-986BED4EEBDB}" type="presParOf" srcId="{1C040DAB-9166-4482-BED8-F2B6390AE1C5}" destId="{51BA8C1A-45E3-4AF0-ACC2-2CB08FA7E395}" srcOrd="4" destOrd="0" presId="urn:microsoft.com/office/officeart/2005/8/layout/vList2"/>
    <dgm:cxn modelId="{0DE77845-942D-404D-BFDD-6A53E9FA41B3}" type="presParOf" srcId="{1C040DAB-9166-4482-BED8-F2B6390AE1C5}" destId="{94C8AF9C-BA81-4321-BE43-8D731EE3B115}" srcOrd="5" destOrd="0" presId="urn:microsoft.com/office/officeart/2005/8/layout/vList2"/>
    <dgm:cxn modelId="{99CC19E5-8450-4BF0-8D8B-089914151D51}" type="presParOf" srcId="{1C040DAB-9166-4482-BED8-F2B6390AE1C5}" destId="{2C47D5FB-B7F4-49E6-B991-8221FB2015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CE81-EA22-46F1-BC3C-918FD237D37B}">
      <dsp:nvSpPr>
        <dsp:cNvPr id="0" name=""/>
        <dsp:cNvSpPr/>
      </dsp:nvSpPr>
      <dsp:spPr>
        <a:xfrm>
          <a:off x="0" y="33778"/>
          <a:ext cx="5928344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Communications, </a:t>
          </a:r>
          <a:br>
            <a:rPr lang="en-IE" sz="3300" b="1" kern="1200" dirty="0"/>
          </a:br>
          <a:r>
            <a:rPr lang="en-IE" sz="3300" b="1" kern="1200" dirty="0"/>
            <a:t>Marketing &amp; Events</a:t>
          </a:r>
          <a:endParaRPr lang="en-US" sz="3300" b="1" kern="1200" dirty="0"/>
        </a:p>
      </dsp:txBody>
      <dsp:txXfrm>
        <a:off x="60313" y="94091"/>
        <a:ext cx="5807718" cy="1114894"/>
      </dsp:txXfrm>
    </dsp:sp>
    <dsp:sp modelId="{48F0A896-35BB-4512-BC1E-17BC11EC8427}">
      <dsp:nvSpPr>
        <dsp:cNvPr id="0" name=""/>
        <dsp:cNvSpPr/>
      </dsp:nvSpPr>
      <dsp:spPr>
        <a:xfrm>
          <a:off x="0" y="1364338"/>
          <a:ext cx="5928344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Placements</a:t>
          </a:r>
          <a:endParaRPr lang="en-US" sz="3300" b="1" kern="1200" dirty="0"/>
        </a:p>
      </dsp:txBody>
      <dsp:txXfrm>
        <a:off x="60313" y="1424651"/>
        <a:ext cx="5807718" cy="1114894"/>
      </dsp:txXfrm>
    </dsp:sp>
    <dsp:sp modelId="{51BA8C1A-45E3-4AF0-ACC2-2CB08FA7E395}">
      <dsp:nvSpPr>
        <dsp:cNvPr id="0" name=""/>
        <dsp:cNvSpPr/>
      </dsp:nvSpPr>
      <dsp:spPr>
        <a:xfrm>
          <a:off x="0" y="2694898"/>
          <a:ext cx="5928344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People</a:t>
          </a:r>
          <a:endParaRPr lang="en-US" sz="3300" b="1" kern="1200" dirty="0"/>
        </a:p>
      </dsp:txBody>
      <dsp:txXfrm>
        <a:off x="60313" y="2755211"/>
        <a:ext cx="5807718" cy="1114894"/>
      </dsp:txXfrm>
    </dsp:sp>
    <dsp:sp modelId="{2C47D5FB-B7F4-49E6-B991-8221FB201592}">
      <dsp:nvSpPr>
        <dsp:cNvPr id="0" name=""/>
        <dsp:cNvSpPr/>
      </dsp:nvSpPr>
      <dsp:spPr>
        <a:xfrm>
          <a:off x="0" y="4025458"/>
          <a:ext cx="5928344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b="1" kern="1200" dirty="0"/>
            <a:t>QUID</a:t>
          </a:r>
          <a:endParaRPr lang="en-US" sz="3300" b="1" kern="1200" dirty="0"/>
        </a:p>
      </dsp:txBody>
      <dsp:txXfrm>
        <a:off x="60313" y="4085771"/>
        <a:ext cx="5807718" cy="111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1A77E-8833-4E8A-9BF9-3EA5AEB341E2}" type="datetimeFigureOut">
              <a:rPr lang="en-IE" smtClean="0"/>
              <a:t>26/11/2024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60AC4-238C-42A0-BCC4-7EF6B27937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1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Data already there</a:t>
            </a:r>
          </a:p>
          <a:p>
            <a:r>
              <a:rPr lang="en-IE" dirty="0"/>
              <a:t>Already demand from departments after seeing chatbots go 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0AC4-238C-42A0-BCC4-7EF6B279376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26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But of course there are issues…</a:t>
            </a:r>
          </a:p>
          <a:p>
            <a:r>
              <a:rPr lang="en-IE" dirty="0"/>
              <a:t>Like any new technology its in a state of flux &gt;&gt;&gt;</a:t>
            </a:r>
          </a:p>
          <a:p>
            <a:r>
              <a:rPr lang="en-IE" dirty="0"/>
              <a:t>We’re not sure what things might stick and what might not so there’s no definite idea of future direction &gt;&gt;&gt;&gt;</a:t>
            </a:r>
          </a:p>
          <a:p>
            <a:r>
              <a:rPr lang="en-IE" dirty="0"/>
              <a:t>And of course there is the now infamous flaw..</a:t>
            </a:r>
          </a:p>
          <a:p>
            <a:r>
              <a:rPr lang="en-IE" dirty="0"/>
              <a:t>It sometimes gets things wrong! &gt;&gt;&gt;&gt;&gt;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But there are ways to manage this –You need to set user expectations properly, keep it subject area focused and above all make sure you have good training data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0AC4-238C-42A0-BCC4-7EF6B279376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315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But of course there are issues…</a:t>
            </a:r>
          </a:p>
          <a:p>
            <a:r>
              <a:rPr lang="en-IE" dirty="0"/>
              <a:t>Like any new technology its in a state of flux &gt;&gt;&gt;</a:t>
            </a:r>
          </a:p>
          <a:p>
            <a:r>
              <a:rPr lang="en-IE" dirty="0"/>
              <a:t>We’re not sure what things might stick and what might not so there’s no definite idea of future direction &gt;&gt;&gt;&gt;</a:t>
            </a:r>
          </a:p>
          <a:p>
            <a:r>
              <a:rPr lang="en-IE" dirty="0"/>
              <a:t>And of course there is the now infamous flaw..</a:t>
            </a:r>
          </a:p>
          <a:p>
            <a:r>
              <a:rPr lang="en-IE" dirty="0"/>
              <a:t>It sometimes gets things wrong! &gt;&gt;&gt;&gt;&gt;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But there are ways to manage this –You need to set user expectations properly, keep it subject area focused and above all make sure you have good training data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0AC4-238C-42A0-BCC4-7EF6B279376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95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But of course there are issues…</a:t>
            </a:r>
          </a:p>
          <a:p>
            <a:r>
              <a:rPr lang="en-IE" dirty="0"/>
              <a:t>Like any new technology its in a state of flux &gt;&gt;&gt;</a:t>
            </a:r>
          </a:p>
          <a:p>
            <a:r>
              <a:rPr lang="en-IE" dirty="0"/>
              <a:t>We’re not sure what things might stick and what might not so there’s no definite idea of future direction &gt;&gt;&gt;&gt;</a:t>
            </a:r>
          </a:p>
          <a:p>
            <a:r>
              <a:rPr lang="en-IE" dirty="0"/>
              <a:t>And of course there is the now infamous flaw..</a:t>
            </a:r>
          </a:p>
          <a:p>
            <a:r>
              <a:rPr lang="en-IE" dirty="0"/>
              <a:t>It sometimes gets things wrong! &gt;&gt;&gt;&gt;&gt;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But there are ways to manage this –You need to set user expectations properly, keep it subject area focused and above all make sure you have good training data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0AC4-238C-42A0-BCC4-7EF6B279376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63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0AC4-238C-42A0-BCC4-7EF6B279376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934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0AC4-238C-42A0-BCC4-7EF6B279376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861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cu.i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rald.cannon@dcu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It’s good to talk??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0083" y="4672739"/>
            <a:ext cx="6111772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20F0502020204030204" pitchFamily="2" charset="0"/>
              </a:rPr>
              <a:t>Chatbot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20F0502020204030204" pitchFamily="2" charset="0"/>
              </a:rPr>
              <a:t>meet-cute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20F0502020204030204" pitchFamily="2" charset="0"/>
              </a:rPr>
              <a:t>With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20F0502020204030204" pitchFamily="2" charset="0"/>
                <a:hlinkClick r:id="rId2"/>
              </a:rPr>
              <a:t>www.dcu.ie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20F0502020204030204" pitchFamily="2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Webdings" panose="05030102010509060703" pitchFamily="18" charset="2"/>
                <a:sym typeface="Wingdings" panose="05000000000000000000" pitchFamily="2" charset="2"/>
              </a:rPr>
              <a:t>YYY</a:t>
            </a:r>
            <a:endParaRPr lang="en-US" sz="2400" dirty="0">
              <a:solidFill>
                <a:srgbClr val="FF0000"/>
              </a:solidFill>
              <a:latin typeface="Webdings" panose="05030102010509060703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8228" y="1"/>
            <a:ext cx="3918856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B73FB7-FEEB-5EE6-11AB-F6F949ADD397}"/>
              </a:ext>
            </a:extLst>
          </p:cNvPr>
          <p:cNvSpPr txBox="1"/>
          <p:nvPr/>
        </p:nvSpPr>
        <p:spPr>
          <a:xfrm>
            <a:off x="8273144" y="6483241"/>
            <a:ext cx="391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Ger Cannon - </a:t>
            </a:r>
            <a:r>
              <a:rPr lang="en-IE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4"/>
              </a:rPr>
              <a:t>gerald.cannon@dcu.ie</a:t>
            </a:r>
            <a:r>
              <a:rPr lang="en-IE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</a:t>
            </a:r>
            <a:r>
              <a:rPr lang="en-IE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ISS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FC609-68AB-AE6C-B89A-D8096AC2E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BA25-B6FC-74BB-2C4E-48EF1CDD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Query types (ISS)</a:t>
            </a:r>
          </a:p>
        </p:txBody>
      </p:sp>
      <p:pic>
        <p:nvPicPr>
          <p:cNvPr id="5" name="Picture 4" descr="A person sitting at a desk with a question mark above his head&#10;&#10;Description automatically generated">
            <a:extLst>
              <a:ext uri="{FF2B5EF4-FFF2-40B4-BE49-F238E27FC236}">
                <a16:creationId xmlns:a16="http://schemas.microsoft.com/office/drawing/2014/main" id="{727D5C47-3172-A639-20D1-C8620C02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84" r="20114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42EE-0330-6AE7-6C90-3880316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Edge cases, unusual questions and just plain wrong usage!</a:t>
            </a:r>
          </a:p>
        </p:txBody>
      </p:sp>
    </p:spTree>
    <p:extLst>
      <p:ext uri="{BB962C8B-B14F-4D97-AF65-F5344CB8AC3E}">
        <p14:creationId xmlns:p14="http://schemas.microsoft.com/office/powerpoint/2010/main" val="122388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E6226-C6A1-AA0E-DC51-930C3660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F21371-0232-E8F8-D9DB-C5A7D171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2" b="17152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F5377-37C6-06A6-B68E-7C585C90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IE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0E7B-2A3F-F987-0640-0EC11666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The technology is surprisingly predictable in its outcomes</a:t>
            </a:r>
          </a:p>
        </p:txBody>
      </p:sp>
    </p:spTree>
    <p:extLst>
      <p:ext uri="{BB962C8B-B14F-4D97-AF65-F5344CB8AC3E}">
        <p14:creationId xmlns:p14="http://schemas.microsoft.com/office/powerpoint/2010/main" val="226168504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8702A-99CC-B9D7-C79A-B81D7B3BF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gital stock market graph">
            <a:extLst>
              <a:ext uri="{FF2B5EF4-FFF2-40B4-BE49-F238E27FC236}">
                <a16:creationId xmlns:a16="http://schemas.microsoft.com/office/drawing/2014/main" id="{77428145-F918-16A1-5A93-9C03047A8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11" b="24266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8588A-5DCE-5D21-61E5-DF45F233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IE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11A6-C2D2-9882-0BC4-E15190ACC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Microsoft very strong on data management, security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326917615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0A954-0505-5F74-6692-A2F361B4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allic spheres connected in mesh">
            <a:extLst>
              <a:ext uri="{FF2B5EF4-FFF2-40B4-BE49-F238E27FC236}">
                <a16:creationId xmlns:a16="http://schemas.microsoft.com/office/drawing/2014/main" id="{DE9AD658-677D-ADC9-472F-C7E4A8AF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733" b="3009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8993A-F03E-B5CD-2FA6-733E38C2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IE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F82E-F20E-408F-0A6C-6189F9E91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A major advantage of the platform is providing a link to the original source</a:t>
            </a:r>
          </a:p>
        </p:txBody>
      </p:sp>
    </p:spTree>
    <p:extLst>
      <p:ext uri="{BB962C8B-B14F-4D97-AF65-F5344CB8AC3E}">
        <p14:creationId xmlns:p14="http://schemas.microsoft.com/office/powerpoint/2010/main" val="283838483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CA65B-4E3D-4914-25F1-83D814012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70D0C219-74E1-955B-2378-B0761689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77" b="35295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AB927-85D1-3B2A-3146-E787A253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IE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E473-0F13-D4F7-41BB-3D31DA8FF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4973" y="5758130"/>
            <a:ext cx="3031115" cy="892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dirty="0"/>
              <a:t>It is all about the </a:t>
            </a:r>
            <a:r>
              <a:rPr lang="en-IE" sz="2400" b="1" i="1" dirty="0"/>
              <a:t>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A93A17-E701-56B7-7B20-B6B1D49FF79D}"/>
              </a:ext>
            </a:extLst>
          </p:cNvPr>
          <p:cNvSpPr txBox="1">
            <a:spLocks/>
          </p:cNvSpPr>
          <p:nvPr/>
        </p:nvSpPr>
        <p:spPr>
          <a:xfrm>
            <a:off x="6102243" y="4906083"/>
            <a:ext cx="3480670" cy="1489009"/>
          </a:xfrm>
          <a:prstGeom prst="rect">
            <a:avLst/>
          </a:prstGeom>
          <a:ln w="76200">
            <a:solidFill>
              <a:srgbClr val="23F145"/>
            </a:solidFill>
          </a:ln>
          <a:effectLst/>
        </p:spPr>
        <p:txBody>
          <a:bodyPr vert="horz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600" dirty="0">
                <a:solidFill>
                  <a:srgbClr val="23F145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data</a:t>
            </a:r>
            <a:endParaRPr lang="en-IE" sz="9600" b="1" i="1" dirty="0">
              <a:solidFill>
                <a:srgbClr val="23F145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85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344D3-3F40-2EE1-0970-1013D9B67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84B6-0D0F-EFC2-728D-0F02F98B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Next steps</a:t>
            </a: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2AD487B5-5F25-E608-69E3-7C8508598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0" r="4504" b="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2305-65D7-EC2D-1B49-72E98A0BD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Continue monitoring and updating existing deployments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534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6EF1C-D5FD-92FD-6FF9-31C783AB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3E8B-6424-5306-69BB-A2C90A14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Next steps</a:t>
            </a:r>
          </a:p>
        </p:txBody>
      </p:sp>
      <p:pic>
        <p:nvPicPr>
          <p:cNvPr id="5" name="Picture 4" descr="Toy robots shaking hands">
            <a:extLst>
              <a:ext uri="{FF2B5EF4-FFF2-40B4-BE49-F238E27FC236}">
                <a16:creationId xmlns:a16="http://schemas.microsoft.com/office/drawing/2014/main" id="{9AD96A29-B4D0-4009-5C68-D75BB86149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1" r="12771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5DA6-C03B-0E12-8946-16D72FC22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Roll out chatbots currently in the pipeline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215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582E-75E2-CB33-441E-F61C1CB69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EBAF-07C9-9308-8640-F9ED956C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Next steps</a:t>
            </a:r>
          </a:p>
        </p:txBody>
      </p:sp>
      <p:pic>
        <p:nvPicPr>
          <p:cNvPr id="5" name="Picture 4" descr="Woman using cell phone at digital data science display">
            <a:extLst>
              <a:ext uri="{FF2B5EF4-FFF2-40B4-BE49-F238E27FC236}">
                <a16:creationId xmlns:a16="http://schemas.microsoft.com/office/drawing/2014/main" id="{C8358F73-0C90-38CB-B268-4E8594DC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12678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4C28-A0F5-66D7-84B8-295DE9F99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Use Power BI to produce user friendly reporting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060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BD20-9811-DECC-0BF5-E263EC9F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7AC1-34D8-4E27-3A9F-8CDED061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AD520-8FA2-03C6-CCFC-4CF15889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98" r="24101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2749-6FD0-EB0A-893B-7C24511E9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Move from providing information to carrying out actions on behalf of users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4645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7244-5FD6-2DA7-DC01-46943308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Wood human figure">
            <a:extLst>
              <a:ext uri="{FF2B5EF4-FFF2-40B4-BE49-F238E27FC236}">
                <a16:creationId xmlns:a16="http://schemas.microsoft.com/office/drawing/2014/main" id="{196C5544-DFB8-D8E4-C5C1-79B5440E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" b="43708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94A2AB-843C-CC7A-03F0-59F4B8AB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IE" dirty="0"/>
              <a:t>Thanks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1A57E-7750-2B3B-E858-0C9A200C8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r>
              <a:rPr lang="en-US" dirty="0"/>
              <a:t>- gerald.cannon@dcu.ie</a:t>
            </a:r>
          </a:p>
        </p:txBody>
      </p:sp>
    </p:spTree>
    <p:extLst>
      <p:ext uri="{BB962C8B-B14F-4D97-AF65-F5344CB8AC3E}">
        <p14:creationId xmlns:p14="http://schemas.microsoft.com/office/powerpoint/2010/main" val="2836948825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C61E-A935-CBAD-A7E2-2FAE1E10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119909"/>
          </a:xfrm>
        </p:spPr>
        <p:txBody>
          <a:bodyPr anchor="b">
            <a:normAutofit/>
          </a:bodyPr>
          <a:lstStyle/>
          <a:p>
            <a:r>
              <a:rPr lang="en-IE" dirty="0"/>
              <a:t>Special thanks to…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22DFBE-F5B1-15B2-BF7D-7B10ABD8F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72679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artoon character wearing a garment&#10;&#10;Description automatically generated">
            <a:extLst>
              <a:ext uri="{FF2B5EF4-FFF2-40B4-BE49-F238E27FC236}">
                <a16:creationId xmlns:a16="http://schemas.microsoft.com/office/drawing/2014/main" id="{8065CB2E-B7AB-8491-0F86-984954E85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6" y="2217218"/>
            <a:ext cx="3291301" cy="32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56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37267"/>
          </a:xfrm>
        </p:spPr>
        <p:txBody>
          <a:bodyPr anchor="ctr">
            <a:normAutofit/>
          </a:bodyPr>
          <a:lstStyle/>
          <a:p>
            <a:pPr lvl="0"/>
            <a:r>
              <a:rPr lang="en-US" sz="5400" i="1" dirty="0">
                <a:solidFill>
                  <a:srgbClr val="FFFFFF"/>
                </a:solidFill>
              </a:rPr>
              <a:t>Real issues can be addressed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- </a:t>
            </a:r>
            <a:r>
              <a:rPr lang="en-US" sz="6600" cap="none" dirty="0">
                <a:solidFill>
                  <a:srgbClr val="FFFFFF"/>
                </a:solidFill>
                <a:latin typeface="Bookman Old Style" panose="02050604050505020204" pitchFamily="18" charset="0"/>
              </a:rPr>
              <a:t>Why?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70C205-4547-C6B0-015D-147248070546}"/>
              </a:ext>
            </a:extLst>
          </p:cNvPr>
          <p:cNvSpPr txBox="1">
            <a:spLocks/>
          </p:cNvSpPr>
          <p:nvPr/>
        </p:nvSpPr>
        <p:spPr>
          <a:xfrm>
            <a:off x="1066783" y="2186537"/>
            <a:ext cx="10058400" cy="133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i="1" dirty="0">
                <a:solidFill>
                  <a:srgbClr val="FFFFFF"/>
                </a:solidFill>
              </a:rPr>
              <a:t>Hands dirty learning</a:t>
            </a:r>
          </a:p>
        </p:txBody>
      </p:sp>
      <p:pic>
        <p:nvPicPr>
          <p:cNvPr id="6" name="Picture 5" descr="Hands holding a piece of paper&#10;&#10;Description automatically generated">
            <a:extLst>
              <a:ext uri="{FF2B5EF4-FFF2-40B4-BE49-F238E27FC236}">
                <a16:creationId xmlns:a16="http://schemas.microsoft.com/office/drawing/2014/main" id="{A32C1BB8-979A-F3F8-DAD8-07C18150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592" y="2186537"/>
            <a:ext cx="2355591" cy="235559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CAF8ABB-29AB-B1DC-B442-29C4617AB452}"/>
              </a:ext>
            </a:extLst>
          </p:cNvPr>
          <p:cNvGrpSpPr/>
          <p:nvPr/>
        </p:nvGrpSpPr>
        <p:grpSpPr>
          <a:xfrm>
            <a:off x="1097280" y="1943924"/>
            <a:ext cx="4639736" cy="2718519"/>
            <a:chOff x="1097280" y="1943924"/>
            <a:chExt cx="4639736" cy="2718519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1FA412A4-7981-3933-B554-278136ECAC77}"/>
                </a:ext>
              </a:extLst>
            </p:cNvPr>
            <p:cNvSpPr txBox="1">
              <a:spLocks/>
            </p:cNvSpPr>
            <p:nvPr/>
          </p:nvSpPr>
          <p:spPr>
            <a:xfrm>
              <a:off x="1097280" y="1943924"/>
              <a:ext cx="4639736" cy="2718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7200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E" sz="1800" b="1" cap="none" dirty="0"/>
                <a:t>Users get access to 24/7 support</a:t>
              </a:r>
            </a:p>
            <a:p>
              <a:pPr marL="180000" indent="-252000">
                <a:buFont typeface="Wingdings" panose="05000000000000000000" pitchFamily="2" charset="2"/>
                <a:buChar char="§"/>
              </a:pPr>
              <a:r>
                <a:rPr lang="en-IE" sz="1800" cap="none" dirty="0"/>
                <a:t>Outside office hours help</a:t>
              </a:r>
            </a:p>
            <a:p>
              <a:pPr marL="180000" indent="-252000">
                <a:buFont typeface="Wingdings" panose="05000000000000000000" pitchFamily="2" charset="2"/>
                <a:buChar char="§"/>
              </a:pPr>
              <a:r>
                <a:rPr lang="en-IE" sz="1800" cap="none" dirty="0"/>
                <a:t>No waiting in queues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E73E51-05B7-9736-4CA8-DF024B6C0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478800" y="3433953"/>
              <a:ext cx="1876694" cy="107239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6799D-44A5-AE18-551B-7D6CF5AA49CC}"/>
              </a:ext>
            </a:extLst>
          </p:cNvPr>
          <p:cNvGrpSpPr/>
          <p:nvPr/>
        </p:nvGrpSpPr>
        <p:grpSpPr>
          <a:xfrm>
            <a:off x="6449724" y="1943925"/>
            <a:ext cx="4639736" cy="2718518"/>
            <a:chOff x="6515944" y="1963585"/>
            <a:chExt cx="4639736" cy="2718518"/>
          </a:xfrm>
        </p:grpSpPr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24AA6540-71C8-A51B-4BC1-FE1EC89D2843}"/>
                </a:ext>
              </a:extLst>
            </p:cNvPr>
            <p:cNvSpPr txBox="1">
              <a:spLocks/>
            </p:cNvSpPr>
            <p:nvPr/>
          </p:nvSpPr>
          <p:spPr>
            <a:xfrm>
              <a:off x="6515944" y="1963585"/>
              <a:ext cx="4639736" cy="2718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lIns="72000"/>
            <a:lstStyle>
              <a:lvl1pPr marL="91440" indent="-9144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1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Char char="◦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400"/>
                </a:spcAft>
                <a:buClrTx/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E" b="1" dirty="0"/>
                <a:t>Departments can refocus resources e.g.</a:t>
              </a:r>
            </a:p>
            <a:p>
              <a:pPr indent="-252000">
                <a:buFont typeface="Wingdings" panose="05000000000000000000" pitchFamily="2" charset="2"/>
                <a:buChar char="§"/>
              </a:pPr>
              <a:r>
                <a:rPr lang="en-IE" dirty="0"/>
                <a:t>Provide better 2</a:t>
              </a:r>
              <a:r>
                <a:rPr lang="en-IE" baseline="30000" dirty="0"/>
                <a:t>nd</a:t>
              </a:r>
              <a:r>
                <a:rPr lang="en-IE" dirty="0"/>
                <a:t>/3</a:t>
              </a:r>
              <a:r>
                <a:rPr lang="en-IE" baseline="30000" dirty="0"/>
                <a:t>rd</a:t>
              </a:r>
              <a:r>
                <a:rPr lang="en-IE" dirty="0"/>
                <a:t> level support</a:t>
              </a:r>
            </a:p>
            <a:p>
              <a:pPr indent="-252000">
                <a:buFont typeface="Wingdings" panose="05000000000000000000" pitchFamily="2" charset="2"/>
                <a:buChar char="§"/>
              </a:pPr>
              <a:r>
                <a:rPr lang="en-IE" dirty="0"/>
                <a:t>Develop improved documentation</a:t>
              </a:r>
            </a:p>
            <a:p>
              <a:endParaRPr lang="en-IE" dirty="0"/>
            </a:p>
            <a:p>
              <a:endParaRPr lang="en-IE" dirty="0"/>
            </a:p>
          </p:txBody>
        </p:sp>
        <p:pic>
          <p:nvPicPr>
            <p:cNvPr id="9" name="Picture 8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342A4D8D-0FE5-9F27-A32E-204401D4D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5025" y="3462255"/>
              <a:ext cx="1861573" cy="106375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5AF2F-1B66-9456-BB65-AA25E6C1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F66A-165A-7DC6-107F-D4B67CAF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0" y="750445"/>
            <a:ext cx="3517567" cy="670458"/>
          </a:xfrm>
        </p:spPr>
        <p:txBody>
          <a:bodyPr anchor="b">
            <a:normAutofit/>
          </a:bodyPr>
          <a:lstStyle/>
          <a:p>
            <a:r>
              <a:rPr lang="en-IE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92F01-8E8E-A756-A948-9578AF48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506" y="1617206"/>
            <a:ext cx="4037023" cy="4985072"/>
          </a:xfrm>
        </p:spPr>
        <p:txBody>
          <a:bodyPr>
            <a:normAutofit/>
          </a:bodyPr>
          <a:lstStyle/>
          <a:p>
            <a:r>
              <a:rPr lang="en-IE" sz="2400" dirty="0"/>
              <a:t>It’s a new technology so…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In a state of flux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Little documentation/ guides/best practice 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No definite idea of future direction</a:t>
            </a:r>
          </a:p>
          <a:p>
            <a:r>
              <a:rPr lang="en-IE" sz="2400" dirty="0"/>
              <a:t>Plus one infamous flaw:</a:t>
            </a:r>
          </a:p>
          <a:p>
            <a:r>
              <a:rPr lang="en-IE" sz="2400" b="1" dirty="0"/>
              <a:t>It sometimes gets things wrong!</a:t>
            </a:r>
          </a:p>
        </p:txBody>
      </p:sp>
      <p:pic>
        <p:nvPicPr>
          <p:cNvPr id="6" name="state-of-flux-mov">
            <a:hlinkClick r:id="" action="ppaction://media"/>
            <a:extLst>
              <a:ext uri="{FF2B5EF4-FFF2-40B4-BE49-F238E27FC236}">
                <a16:creationId xmlns:a16="http://schemas.microsoft.com/office/drawing/2014/main" id="{A8D049DB-7839-BCBD-3D52-60570118D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0715" y="483205"/>
            <a:ext cx="4688859" cy="59377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F3964A-F65A-22A6-087F-7D4C26CB67D9}"/>
              </a:ext>
            </a:extLst>
          </p:cNvPr>
          <p:cNvSpPr/>
          <p:nvPr/>
        </p:nvSpPr>
        <p:spPr>
          <a:xfrm>
            <a:off x="7160217" y="5036949"/>
            <a:ext cx="2960176" cy="2479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327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5AF2F-1B66-9456-BB65-AA25E6C1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F66A-165A-7DC6-107F-D4B67CAF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0" y="750445"/>
            <a:ext cx="3517567" cy="670458"/>
          </a:xfrm>
        </p:spPr>
        <p:txBody>
          <a:bodyPr anchor="b">
            <a:normAutofit/>
          </a:bodyPr>
          <a:lstStyle/>
          <a:p>
            <a:r>
              <a:rPr lang="en-IE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92F01-8E8E-A756-A948-9578AF48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506" y="1617206"/>
            <a:ext cx="4037023" cy="4985072"/>
          </a:xfrm>
        </p:spPr>
        <p:txBody>
          <a:bodyPr>
            <a:normAutofit/>
          </a:bodyPr>
          <a:lstStyle/>
          <a:p>
            <a:r>
              <a:rPr lang="en-IE" sz="2400" dirty="0"/>
              <a:t>It’s a new technology so…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In a state of flux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Little documentation/ guides/best practice 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No definite idea of future direction</a:t>
            </a:r>
          </a:p>
          <a:p>
            <a:r>
              <a:rPr lang="en-IE" sz="2400" dirty="0"/>
              <a:t>Plus one infamous flaw:</a:t>
            </a:r>
          </a:p>
          <a:p>
            <a:r>
              <a:rPr lang="en-IE" sz="2400" b="1" dirty="0"/>
              <a:t>It sometimes gets things wrong!</a:t>
            </a:r>
          </a:p>
        </p:txBody>
      </p:sp>
      <p:pic>
        <p:nvPicPr>
          <p:cNvPr id="6" name="idea-of-future-mov">
            <a:hlinkClick r:id="" action="ppaction://media"/>
            <a:extLst>
              <a:ext uri="{FF2B5EF4-FFF2-40B4-BE49-F238E27FC236}">
                <a16:creationId xmlns:a16="http://schemas.microsoft.com/office/drawing/2014/main" id="{AF404D9B-6FE2-314A-A993-2CA1F60E5C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200" y="482400"/>
            <a:ext cx="4698000" cy="59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5AF2F-1B66-9456-BB65-AA25E6C1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F66A-165A-7DC6-107F-D4B67CAF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0" y="750445"/>
            <a:ext cx="3517567" cy="670458"/>
          </a:xfrm>
        </p:spPr>
        <p:txBody>
          <a:bodyPr anchor="b">
            <a:normAutofit/>
          </a:bodyPr>
          <a:lstStyle/>
          <a:p>
            <a:r>
              <a:rPr lang="en-IE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92F01-8E8E-A756-A948-9578AF48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506" y="1617206"/>
            <a:ext cx="4037023" cy="4985072"/>
          </a:xfrm>
        </p:spPr>
        <p:txBody>
          <a:bodyPr>
            <a:normAutofit/>
          </a:bodyPr>
          <a:lstStyle/>
          <a:p>
            <a:r>
              <a:rPr lang="en-IE" sz="2400" dirty="0"/>
              <a:t>It’s a new technology so…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In a state of flux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Little documentation/ guides/best practice </a:t>
            </a:r>
          </a:p>
          <a:p>
            <a:pPr indent="-252000">
              <a:buFont typeface="Wingdings" panose="05000000000000000000" pitchFamily="2" charset="2"/>
              <a:buChar char="§"/>
            </a:pPr>
            <a:r>
              <a:rPr lang="en-IE" sz="2400" dirty="0"/>
              <a:t>No definite idea of future direction</a:t>
            </a:r>
          </a:p>
          <a:p>
            <a:r>
              <a:rPr lang="en-IE" sz="2400" dirty="0"/>
              <a:t>Plus one infamous flaw:</a:t>
            </a:r>
          </a:p>
          <a:p>
            <a:r>
              <a:rPr lang="en-IE" sz="2400" b="1" dirty="0"/>
              <a:t>It sometimes gets things wrong!</a:t>
            </a:r>
          </a:p>
        </p:txBody>
      </p:sp>
      <p:pic>
        <p:nvPicPr>
          <p:cNvPr id="6" name="wrong-mov">
            <a:hlinkClick r:id="" action="ppaction://media"/>
            <a:extLst>
              <a:ext uri="{FF2B5EF4-FFF2-40B4-BE49-F238E27FC236}">
                <a16:creationId xmlns:a16="http://schemas.microsoft.com/office/drawing/2014/main" id="{F2BFD788-A013-1F08-C566-E5F6ACA1B4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200" y="482400"/>
            <a:ext cx="4698000" cy="59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FA6F967-3E1E-0C3D-CBBB-73047AC5AD9E}"/>
              </a:ext>
            </a:extLst>
          </p:cNvPr>
          <p:cNvSpPr/>
          <p:nvPr/>
        </p:nvSpPr>
        <p:spPr>
          <a:xfrm>
            <a:off x="3277162" y="2651012"/>
            <a:ext cx="4399472" cy="3493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B6580-7E02-015F-052C-3050EA79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227A6D-8684-A904-1952-3ACA1ACFD1FF}"/>
              </a:ext>
            </a:extLst>
          </p:cNvPr>
          <p:cNvSpPr/>
          <p:nvPr/>
        </p:nvSpPr>
        <p:spPr>
          <a:xfrm>
            <a:off x="677298" y="3988270"/>
            <a:ext cx="1311215" cy="785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User query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849647-4B58-C21C-8D24-48C1528EB712}"/>
              </a:ext>
            </a:extLst>
          </p:cNvPr>
          <p:cNvSpPr/>
          <p:nvPr/>
        </p:nvSpPr>
        <p:spPr>
          <a:xfrm>
            <a:off x="4047787" y="4427837"/>
            <a:ext cx="2815088" cy="15157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Topics</a:t>
            </a:r>
          </a:p>
          <a:p>
            <a:pPr algn="ctr"/>
            <a:r>
              <a:rPr lang="en-IE" dirty="0"/>
              <a:t>Custom answers or pathways to specific queries (intents)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03783D-B91E-13E4-15B7-DA1F4803BF04}"/>
              </a:ext>
            </a:extLst>
          </p:cNvPr>
          <p:cNvSpPr/>
          <p:nvPr/>
        </p:nvSpPr>
        <p:spPr>
          <a:xfrm>
            <a:off x="3760241" y="3077301"/>
            <a:ext cx="3390181" cy="11652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</a:t>
            </a:r>
          </a:p>
          <a:p>
            <a:pPr algn="ctr"/>
            <a:r>
              <a:rPr lang="en-IE" dirty="0"/>
              <a:t>Training data normally a website and/or documents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1C96A-4211-CC0B-3C12-1FD0D04B27A6}"/>
              </a:ext>
            </a:extLst>
          </p:cNvPr>
          <p:cNvSpPr/>
          <p:nvPr/>
        </p:nvSpPr>
        <p:spPr>
          <a:xfrm>
            <a:off x="9676782" y="2547119"/>
            <a:ext cx="1311215" cy="785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Answer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5F9500-EE4E-07CC-776A-8E8EC646C628}"/>
              </a:ext>
            </a:extLst>
          </p:cNvPr>
          <p:cNvSpPr/>
          <p:nvPr/>
        </p:nvSpPr>
        <p:spPr>
          <a:xfrm>
            <a:off x="8498208" y="4005093"/>
            <a:ext cx="1552754" cy="785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Follow up query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13B481-617B-0FC4-C810-0B0B15A073EF}"/>
              </a:ext>
            </a:extLst>
          </p:cNvPr>
          <p:cNvSpPr/>
          <p:nvPr/>
        </p:nvSpPr>
        <p:spPr>
          <a:xfrm>
            <a:off x="9308750" y="4923571"/>
            <a:ext cx="1751162" cy="11299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Fallback to manual support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C581AC-E79D-16E7-36D4-CFB391CD1945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>
            <a:off x="1988513" y="4380772"/>
            <a:ext cx="1288649" cy="1709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73D262-8F50-9AEC-35E7-F883A0496081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7676634" y="2939621"/>
            <a:ext cx="2000148" cy="145824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ABAB9A-3D5F-DC40-4D7F-9C5F6899278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7676634" y="4397595"/>
            <a:ext cx="821574" cy="26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C47624-5106-9EA2-EF8A-3E5154F1E375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7676634" y="4397862"/>
            <a:ext cx="1632116" cy="109066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0C9EDA-D88C-045D-B400-B2F21241DDB9}"/>
              </a:ext>
            </a:extLst>
          </p:cNvPr>
          <p:cNvSpPr txBox="1"/>
          <p:nvPr/>
        </p:nvSpPr>
        <p:spPr>
          <a:xfrm>
            <a:off x="256182" y="2059541"/>
            <a:ext cx="2504271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Built on the Microsoft Studio Copilot platform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0F3A83-F00F-F419-A83B-B326A890F1C4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274585" y="3332123"/>
            <a:ext cx="1057805" cy="67297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0D7D28-66F5-BE9F-FD27-618CF1C2A843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9274585" y="4790097"/>
            <a:ext cx="909746" cy="13347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037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1A8A-572B-5A97-F5A7-E21779FF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29B9-650B-3C0B-6026-9EE83C34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Query types (ISS)</a:t>
            </a:r>
          </a:p>
        </p:txBody>
      </p:sp>
      <p:pic>
        <p:nvPicPr>
          <p:cNvPr id="5" name="Picture 4" descr="A computer with many objects on it&#10;&#10;Description automatically generated">
            <a:extLst>
              <a:ext uri="{FF2B5EF4-FFF2-40B4-BE49-F238E27FC236}">
                <a16:creationId xmlns:a16="http://schemas.microsoft.com/office/drawing/2014/main" id="{765E3F07-317F-C718-3CB2-4767E411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58" r="18541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7547-E726-65DA-46DA-CB3FACC4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Common queries… Passwords, MFA and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297180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58FB-45BB-A1C1-EBCA-01717B2AE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6878-A8E5-40BD-6F46-DB0EE420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IE" dirty="0"/>
              <a:t>Query types (ISS)</a:t>
            </a:r>
          </a:p>
        </p:txBody>
      </p:sp>
      <p:pic>
        <p:nvPicPr>
          <p:cNvPr id="5" name="Picture 4" descr="A group of people sitting at a desk with a computer&#10;&#10;Description automatically generated">
            <a:extLst>
              <a:ext uri="{FF2B5EF4-FFF2-40B4-BE49-F238E27FC236}">
                <a16:creationId xmlns:a16="http://schemas.microsoft.com/office/drawing/2014/main" id="{F109027D-3F38-7C43-BC8B-2B69C8F9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22" r="17977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21DF8-DD34-9E75-2F0E-D8E08EB86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Registration issues</a:t>
            </a:r>
          </a:p>
        </p:txBody>
      </p:sp>
    </p:spTree>
    <p:extLst>
      <p:ext uri="{BB962C8B-B14F-4D97-AF65-F5344CB8AC3E}">
        <p14:creationId xmlns:p14="http://schemas.microsoft.com/office/powerpoint/2010/main" val="66939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A0813D8A11C44BF95DC3A0073C48E" ma:contentTypeVersion="9" ma:contentTypeDescription="Create a new document." ma:contentTypeScope="" ma:versionID="0da11ce394e6705c24223a67436efa26">
  <xsd:schema xmlns:xsd="http://www.w3.org/2001/XMLSchema" xmlns:xs="http://www.w3.org/2001/XMLSchema" xmlns:p="http://schemas.microsoft.com/office/2006/metadata/properties" xmlns:ns3="14ae7e4a-030e-4659-92d4-931dc30d2007" xmlns:ns4="9fee2b9b-8ea1-4b0f-b677-4cd414fd366e" targetNamespace="http://schemas.microsoft.com/office/2006/metadata/properties" ma:root="true" ma:fieldsID="c74b47e888adda5d408931e8b65ecdaa" ns3:_="" ns4:_="">
    <xsd:import namespace="14ae7e4a-030e-4659-92d4-931dc30d2007"/>
    <xsd:import namespace="9fee2b9b-8ea1-4b0f-b677-4cd414fd36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e7e4a-030e-4659-92d4-931dc30d2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e2b9b-8ea1-4b0f-b677-4cd414fd36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ED9CA9-DBC4-4293-97F3-12606F799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e7e4a-030e-4659-92d4-931dc30d2007"/>
    <ds:schemaRef ds:uri="9fee2b9b-8ea1-4b0f-b677-4cd414fd36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purl.org/dc/terms/"/>
    <ds:schemaRef ds:uri="http://schemas.microsoft.com/office/2006/metadata/properties"/>
    <ds:schemaRef ds:uri="9fee2b9b-8ea1-4b0f-b677-4cd414fd366e"/>
    <ds:schemaRef ds:uri="http://schemas.openxmlformats.org/package/2006/metadata/core-properties"/>
    <ds:schemaRef ds:uri="14ae7e4a-030e-4659-92d4-931dc30d2007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{01719A6D-489E-4B78-9386-A678916FB49E}tf56160789_win32</Template>
  <TotalTime>13604</TotalTime>
  <Words>638</Words>
  <Application>Microsoft Office PowerPoint</Application>
  <PresentationFormat>Widescreen</PresentationFormat>
  <Paragraphs>101</Paragraphs>
  <Slides>19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Baguet Script</vt:lpstr>
      <vt:lpstr>Bookman Old Style</vt:lpstr>
      <vt:lpstr>Calibri</vt:lpstr>
      <vt:lpstr>Franklin Gothic Book</vt:lpstr>
      <vt:lpstr>Lucida Sans Typewriter</vt:lpstr>
      <vt:lpstr>Webdings</vt:lpstr>
      <vt:lpstr>Wingdings</vt:lpstr>
      <vt:lpstr>Custom</vt:lpstr>
      <vt:lpstr>It’s good to talk??</vt:lpstr>
      <vt:lpstr>Special thanks to…</vt:lpstr>
      <vt:lpstr>Real issues can be addressed</vt:lpstr>
      <vt:lpstr>Issues</vt:lpstr>
      <vt:lpstr>Issues</vt:lpstr>
      <vt:lpstr>Issues</vt:lpstr>
      <vt:lpstr>Overview</vt:lpstr>
      <vt:lpstr>Query types (ISS)</vt:lpstr>
      <vt:lpstr>Query types (ISS)</vt:lpstr>
      <vt:lpstr>Query types (ISS)</vt:lpstr>
      <vt:lpstr>Thoughts</vt:lpstr>
      <vt:lpstr>Thoughts</vt:lpstr>
      <vt:lpstr>Thoughts</vt:lpstr>
      <vt:lpstr>Thoughts</vt:lpstr>
      <vt:lpstr>Next steps</vt:lpstr>
      <vt:lpstr>Next steps</vt:lpstr>
      <vt:lpstr>Next steps</vt:lpstr>
      <vt:lpstr>Next steps</vt:lpstr>
      <vt:lpstr>Thanks for your attention!</vt:lpstr>
    </vt:vector>
  </TitlesOfParts>
  <Company>Dublin City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Gerald Cannon</dc:creator>
  <cp:lastModifiedBy>Gerald Cannon</cp:lastModifiedBy>
  <cp:revision>20</cp:revision>
  <dcterms:created xsi:type="dcterms:W3CDTF">2024-11-08T11:09:53Z</dcterms:created>
  <dcterms:modified xsi:type="dcterms:W3CDTF">2024-11-28T16:52:31Z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0x010100700A0813D8A11C44BF95DC3A0073C48E</vt:lpwstr>
  </property>
</Properties>
</file>