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1" r:id="rId3"/>
    <p:sldId id="274" r:id="rId4"/>
    <p:sldId id="261" r:id="rId5"/>
    <p:sldId id="269" r:id="rId6"/>
    <p:sldId id="280" r:id="rId7"/>
    <p:sldId id="262" r:id="rId8"/>
    <p:sldId id="264" r:id="rId9"/>
    <p:sldId id="263" r:id="rId10"/>
    <p:sldId id="282" r:id="rId11"/>
    <p:sldId id="278" r:id="rId12"/>
    <p:sldId id="288" r:id="rId13"/>
    <p:sldId id="279" r:id="rId14"/>
    <p:sldId id="258" r:id="rId15"/>
    <p:sldId id="289" r:id="rId16"/>
    <p:sldId id="272" r:id="rId17"/>
    <p:sldId id="290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3F3C09-AE0D-4E5A-95DA-43787F466D79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5DA1BF-4B4B-4C14-AA34-CE69DC229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0C9BCE-5142-4C70-973B-B520E33C8427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E3722C-C05E-4FA4-8FF8-990D929E8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ACA142-80B5-4D66-B3D1-F0A11E2153E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900C5159-478D-4D38-A873-81D21BAF503F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C0030-8B4E-474B-A1DA-E2B685F66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4B10-BED3-4669-AA65-4D0B7399BFF3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C7FBD-5C7E-4B29-917D-65F2462E3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9624-1631-4DC8-AC54-ACE9065C654E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7891-3780-4208-AE84-0731998CD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BE1D-6515-443F-86FA-2460C4FFC4BF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3F8F7-319E-42B5-8512-5E5F9E363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64A4-BE3B-47E4-9D2B-42D97A08A9E6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19D42-4CA5-448D-8746-E9D4A5CA9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4A45-DE2B-4F4C-9C46-F714ADC6A01B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B321-ED2E-471E-BB19-1E401ACB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3B34-C1E7-41CB-94E2-7D642A4C4861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ACFA-236C-4ED1-B36C-3D69E81A5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B528-1E0A-474B-BBDD-9B3718753F9F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84BD-55BC-488B-89E4-DFCE9CBB9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A194F-0A1D-4C43-829E-D1ED8872D4D5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C396-E609-4C96-9BC4-C98ACE6E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AB59-5363-49FC-AAB9-1F15B9CC6ABC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E42C-3E5F-430A-9ACD-B4114AAE6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B09C-DFC7-49A6-9670-14C541E0484C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7F73-6340-485D-BEFE-7145F364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9B9C0-E86A-4363-9986-214EF26CEA1A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353E4-11B2-41E5-8591-9E79F6508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12" r:id="rId3"/>
    <p:sldLayoutId id="2147483709" r:id="rId4"/>
    <p:sldLayoutId id="2147483708" r:id="rId5"/>
    <p:sldLayoutId id="2147483713" r:id="rId6"/>
    <p:sldLayoutId id="2147483714" r:id="rId7"/>
    <p:sldLayoutId id="2147483715" r:id="rId8"/>
    <p:sldLayoutId id="2147483716" r:id="rId9"/>
    <p:sldLayoutId id="2147483707" r:id="rId10"/>
    <p:sldLayoutId id="214748371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unhofer.de/de/leistungsangebot/forschung/discover-markets.html" TargetMode="External"/><Relationship Id="rId2" Type="http://schemas.openxmlformats.org/officeDocument/2006/relationships/hyperlink" Target="http://genderedinnovations.stanford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otonics4life.eu" TargetMode="External"/><Relationship Id="rId4" Type="http://schemas.openxmlformats.org/officeDocument/2006/relationships/hyperlink" Target="http://www.yellowwindow.be/genderinresearch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derinscience.org" TargetMode="External"/><Relationship Id="rId2" Type="http://schemas.openxmlformats.org/officeDocument/2006/relationships/hyperlink" Target="mailto:ep@portiaweb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nder-summit.e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nocentive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nocentive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206375"/>
            <a:ext cx="7772400" cy="3679825"/>
          </a:xfrm>
        </p:spPr>
        <p:txBody>
          <a:bodyPr/>
          <a:lstStyle/>
          <a:p>
            <a:r>
              <a:rPr lang="en-GB" b="1" smtClean="0"/>
              <a:t>HORIZON 2020 : what will ‘integrating the gender dimension’ mean in Science and Engineering if it’s not all about role models and recruitment ? 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255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/>
              <a:t>Elizabeth Pollitzer</a:t>
            </a:r>
            <a:r>
              <a:rPr lang="en-US" dirty="0" smtClean="0"/>
              <a:t>, </a:t>
            </a:r>
            <a:r>
              <a:rPr lang="en-US" dirty="0" err="1" smtClean="0"/>
              <a:t>genSET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/>
              <a:t>ep@</a:t>
            </a:r>
            <a:r>
              <a:rPr lang="en-US" b="1" dirty="0" err="1" smtClean="0"/>
              <a:t>portia</a:t>
            </a:r>
            <a:r>
              <a:rPr lang="en-US" dirty="0" err="1" smtClean="0"/>
              <a:t>web.org.uk</a:t>
            </a:r>
            <a:endParaRPr lang="en-US" dirty="0"/>
          </a:p>
        </p:txBody>
      </p:sp>
      <p:pic>
        <p:nvPicPr>
          <p:cNvPr id="15363" name="Picture 4" descr="gensetlogo19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02250"/>
            <a:ext cx="155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ortialogo(furthering)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8575" y="5165725"/>
            <a:ext cx="15414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sz="quarter" idx="1"/>
          </p:nvPr>
        </p:nvSpPr>
        <p:spPr>
          <a:xfrm>
            <a:off x="139700" y="1600200"/>
            <a:ext cx="8866188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 smtClean="0"/>
          </a:p>
          <a:p>
            <a:pPr>
              <a:buFont typeface="Wingdings 3" pitchFamily="18" charset="2"/>
              <a:buNone/>
            </a:pPr>
            <a:endParaRPr lang="en-US" smtClean="0"/>
          </a:p>
          <a:p>
            <a:pPr>
              <a:buFont typeface="Wingdings 3" pitchFamily="18" charset="2"/>
              <a:buNone/>
            </a:pPr>
            <a:r>
              <a:rPr lang="en-US" sz="3200" smtClean="0"/>
              <a:t>Evidence </a:t>
            </a:r>
            <a:r>
              <a:rPr lang="en-US" sz="3200" smtClean="0">
                <a:sym typeface="Wingdings" pitchFamily="2" charset="2"/>
              </a:rPr>
              <a:t> </a:t>
            </a:r>
            <a:r>
              <a:rPr lang="en-US" sz="3200" b="1" smtClean="0">
                <a:solidFill>
                  <a:srgbClr val="FF0000"/>
                </a:solidFill>
                <a:sym typeface="Wingdings" pitchFamily="2" charset="2"/>
              </a:rPr>
              <a:t>Dialogue</a:t>
            </a:r>
            <a:r>
              <a:rPr lang="en-US" sz="3200" smtClean="0">
                <a:sym typeface="Wingdings" pitchFamily="2" charset="2"/>
              </a:rPr>
              <a:t>  Consensus  Action</a:t>
            </a:r>
            <a:endParaRPr lang="en-US" sz="32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Dialogue between scientists and gender scholars</a:t>
            </a:r>
            <a:endParaRPr lang="en-US" dirty="0"/>
          </a:p>
        </p:txBody>
      </p:sp>
      <p:pic>
        <p:nvPicPr>
          <p:cNvPr id="26626" name="Picture 3" descr="CS_Marti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296988"/>
            <a:ext cx="2092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Board1_small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90900"/>
            <a:ext cx="22018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question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6075" y="1482725"/>
            <a:ext cx="21542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Berlin_themes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6075" y="3390900"/>
            <a:ext cx="215423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Berlin_Lond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3375" y="1296988"/>
            <a:ext cx="36004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Berling_Teres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3375" y="3746500"/>
            <a:ext cx="3600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sz="quarter" idx="1"/>
          </p:nvPr>
        </p:nvSpPr>
        <p:spPr>
          <a:xfrm>
            <a:off x="139700" y="1600200"/>
            <a:ext cx="8866188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 smtClean="0"/>
          </a:p>
          <a:p>
            <a:pPr>
              <a:buFont typeface="Wingdings 3" pitchFamily="18" charset="2"/>
              <a:buNone/>
            </a:pPr>
            <a:endParaRPr lang="en-US" smtClean="0"/>
          </a:p>
          <a:p>
            <a:pPr>
              <a:buFont typeface="Wingdings 3" pitchFamily="18" charset="2"/>
              <a:buNone/>
            </a:pPr>
            <a:r>
              <a:rPr lang="en-US" sz="3200" smtClean="0"/>
              <a:t>Evidence </a:t>
            </a:r>
            <a:r>
              <a:rPr lang="en-US" sz="3200" smtClean="0">
                <a:sym typeface="Wingdings" pitchFamily="2" charset="2"/>
              </a:rPr>
              <a:t> Dialogue  </a:t>
            </a:r>
            <a:r>
              <a:rPr lang="en-US" sz="3200" b="1" smtClean="0">
                <a:solidFill>
                  <a:srgbClr val="FF0000"/>
                </a:solidFill>
                <a:sym typeface="Wingdings" pitchFamily="2" charset="2"/>
              </a:rPr>
              <a:t>Consensus</a:t>
            </a:r>
            <a:r>
              <a:rPr lang="en-US" sz="3200" smtClean="0">
                <a:sym typeface="Wingdings" pitchFamily="2" charset="2"/>
              </a:rPr>
              <a:t>  Action</a:t>
            </a:r>
            <a:endParaRPr lang="en-US" sz="32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2400"/>
            <a:ext cx="89027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Science leaders’ </a:t>
            </a:r>
            <a:r>
              <a:rPr lang="en-US" dirty="0"/>
              <a:t>c</a:t>
            </a:r>
            <a:r>
              <a:rPr lang="en-US" dirty="0" smtClean="0"/>
              <a:t>onsensus recommendations </a:t>
            </a:r>
            <a:r>
              <a:rPr lang="en-US" sz="2667" dirty="0" smtClean="0"/>
              <a:t>(report and Briefing Notes @ </a:t>
            </a:r>
            <a:r>
              <a:rPr lang="en-US" sz="2667" dirty="0" err="1" smtClean="0"/>
              <a:t>www.genderinscience.org</a:t>
            </a:r>
            <a:r>
              <a:rPr lang="en-US" sz="2667" dirty="0" smtClean="0"/>
              <a:t>) </a:t>
            </a:r>
            <a:endParaRPr lang="en-US" sz="2667" dirty="0"/>
          </a:p>
        </p:txBody>
      </p:sp>
      <p:pic>
        <p:nvPicPr>
          <p:cNvPr id="28674" name="Picture 3" descr="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8" y="1565275"/>
            <a:ext cx="2830512" cy="3951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8675" name="Content Placeholder 4" descr="isr_special_issue_cover.jpg"/>
          <p:cNvPicPr>
            <a:picLocks noGrp="1" noChangeAspect="1"/>
          </p:cNvPicPr>
          <p:nvPr/>
        </p:nvPicPr>
        <p:blipFill>
          <a:blip r:embed="rId3"/>
          <a:srcRect l="-60786" r="-60786"/>
          <a:stretch>
            <a:fillRect/>
          </a:stretch>
        </p:blipFill>
        <p:spPr bwMode="auto">
          <a:xfrm>
            <a:off x="3671888" y="1565275"/>
            <a:ext cx="58674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06388" y="274638"/>
            <a:ext cx="8658225" cy="828675"/>
          </a:xfrm>
        </p:spPr>
        <p:txBody>
          <a:bodyPr/>
          <a:lstStyle/>
          <a:p>
            <a:r>
              <a:rPr lang="en-US" sz="2800" smtClean="0"/>
              <a:t>Science community’s and policy makers’ response to the new focus on sex/gender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36688"/>
            <a:ext cx="8507413" cy="5192712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Important to ensure </a:t>
            </a:r>
            <a:r>
              <a:rPr lang="en-US" b="1" dirty="0" smtClean="0"/>
              <a:t>quality in science knowledge making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Important to engage in the </a:t>
            </a:r>
            <a:r>
              <a:rPr lang="en-US" b="1" dirty="0" smtClean="0"/>
              <a:t>dialogue the scientists, gender scholars and policy makers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Gender Summit </a:t>
            </a:r>
            <a:r>
              <a:rPr lang="en-US" dirty="0" smtClean="0"/>
              <a:t>as high-level platform - 2011 and 2012 attracted 100 top-level speakers (research, policy), and over 800 attendees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The </a:t>
            </a:r>
            <a:r>
              <a:rPr lang="en-US" b="1" dirty="0" smtClean="0"/>
              <a:t>Manifesto</a:t>
            </a:r>
            <a:r>
              <a:rPr lang="en-US" dirty="0" smtClean="0"/>
              <a:t> was signed by 4500 people working in science in the 1</a:t>
            </a:r>
            <a:r>
              <a:rPr lang="en-US" baseline="30000" dirty="0" smtClean="0"/>
              <a:t>st</a:t>
            </a:r>
            <a:r>
              <a:rPr lang="en-US" dirty="0" smtClean="0"/>
              <a:t> year of going on-line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International interest</a:t>
            </a:r>
            <a:r>
              <a:rPr lang="en-US" dirty="0" smtClean="0"/>
              <a:t>: Summit participants from 40 countries; next Gender Summit in the USA - NSF as the lead partner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ERA</a:t>
            </a:r>
            <a:r>
              <a:rPr lang="en-US" dirty="0" smtClean="0"/>
              <a:t> – gender equality as one of core pillars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RRI </a:t>
            </a:r>
            <a:r>
              <a:rPr lang="en-US" dirty="0" smtClean="0"/>
              <a:t>(responsible research and innovation) – new EC policy measure includes gender equality as one of its six principles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sz="quarter" idx="1"/>
          </p:nvPr>
        </p:nvSpPr>
        <p:spPr>
          <a:xfrm>
            <a:off x="139700" y="1600200"/>
            <a:ext cx="8866188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 smtClean="0"/>
          </a:p>
          <a:p>
            <a:pPr>
              <a:buFont typeface="Wingdings 3" pitchFamily="18" charset="2"/>
              <a:buNone/>
            </a:pPr>
            <a:endParaRPr lang="en-US" smtClean="0"/>
          </a:p>
          <a:p>
            <a:pPr>
              <a:buFont typeface="Wingdings 3" pitchFamily="18" charset="2"/>
              <a:buNone/>
            </a:pPr>
            <a:r>
              <a:rPr lang="en-US" sz="3200" smtClean="0"/>
              <a:t>Evidence </a:t>
            </a:r>
            <a:r>
              <a:rPr lang="en-US" sz="3200" smtClean="0">
                <a:sym typeface="Wingdings" pitchFamily="2" charset="2"/>
              </a:rPr>
              <a:t> Dialogue  Consensus  </a:t>
            </a:r>
            <a:r>
              <a:rPr lang="en-US" sz="3200" b="1" smtClean="0">
                <a:solidFill>
                  <a:srgbClr val="FF0000"/>
                </a:solidFill>
                <a:sym typeface="Wingdings" pitchFamily="2" charset="2"/>
              </a:rPr>
              <a:t>Action</a:t>
            </a:r>
            <a:endParaRPr lang="en-US" sz="32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2013" cy="773112"/>
          </a:xfrm>
        </p:spPr>
        <p:txBody>
          <a:bodyPr/>
          <a:lstStyle/>
          <a:p>
            <a:r>
              <a:rPr lang="en-US" smtClean="0"/>
              <a:t>‘Best practices’ and standards  needed for integrating gender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7163"/>
            <a:ext cx="8229600" cy="50546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In particular for: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HORIZON 2020 </a:t>
            </a:r>
            <a:r>
              <a:rPr lang="en-US" dirty="0" smtClean="0"/>
              <a:t>– not repeating the mistakes of past </a:t>
            </a:r>
            <a:r>
              <a:rPr lang="en-US" dirty="0" err="1" smtClean="0"/>
              <a:t>FPs</a:t>
            </a:r>
            <a:r>
              <a:rPr lang="en-US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ERA</a:t>
            </a:r>
            <a:r>
              <a:rPr lang="en-US" dirty="0" smtClean="0"/>
              <a:t> – challenges of meeting the diversity of national, regional, European priorities and contexts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RRI </a:t>
            </a:r>
            <a:r>
              <a:rPr lang="en-US" dirty="0" smtClean="0"/>
              <a:t>– combining engagement of key actors, ethics, gender equality, governance, public engagement, open access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G</a:t>
            </a:r>
            <a:r>
              <a:rPr lang="en-US" b="1" dirty="0" smtClean="0"/>
              <a:t>uardians of excellence </a:t>
            </a:r>
            <a:r>
              <a:rPr lang="en-US" dirty="0" smtClean="0"/>
              <a:t>– research funders, research performers, research publishers, research communicators, bioethics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Researcher training </a:t>
            </a:r>
            <a:r>
              <a:rPr lang="en-US" dirty="0" smtClean="0"/>
              <a:t>– addressing sex/gender related risk/efficacy/impact variations between different populations in studies &amp; models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Science curriculum </a:t>
            </a:r>
            <a:r>
              <a:rPr lang="en-US" dirty="0" smtClean="0"/>
              <a:t>– correcting and not propagating gaps and flaws in knowledge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Policy development </a:t>
            </a:r>
            <a:r>
              <a:rPr lang="en-US" dirty="0" smtClean="0"/>
              <a:t>– using research evidence; meeting demographic shifts, e.g. challenges of aging society (working longer, chronic diseases, what counts as a ‘normal’ cognitive and physical performance)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88913" y="274638"/>
            <a:ext cx="8767762" cy="681037"/>
          </a:xfrm>
        </p:spPr>
        <p:txBody>
          <a:bodyPr/>
          <a:lstStyle/>
          <a:p>
            <a:r>
              <a:rPr lang="en-US" sz="3600" smtClean="0"/>
              <a:t>Emerging tools and methods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85875"/>
            <a:ext cx="8839200" cy="5459413"/>
          </a:xfrm>
        </p:spPr>
        <p:txBody>
          <a:bodyPr/>
          <a:lstStyle/>
          <a:p>
            <a:r>
              <a:rPr lang="en-US" sz="2400" b="1" smtClean="0"/>
              <a:t>Gendered Innovation</a:t>
            </a:r>
            <a:r>
              <a:rPr lang="en-US" sz="2400" smtClean="0"/>
              <a:t>: “methods for sex/gender analysis to create new knowledge”, </a:t>
            </a:r>
            <a:r>
              <a:rPr lang="en-US" sz="2400" smtClean="0">
                <a:hlinkClick r:id="rId2"/>
              </a:rPr>
              <a:t>http://genderedinnovations.stanford.edu</a:t>
            </a:r>
            <a:endParaRPr lang="en-US" sz="2400" smtClean="0"/>
          </a:p>
          <a:p>
            <a:r>
              <a:rPr lang="en-US" sz="2400" b="1" smtClean="0"/>
              <a:t>Discover Markets </a:t>
            </a:r>
            <a:r>
              <a:rPr lang="en-US" sz="2400" smtClean="0"/>
              <a:t>project, </a:t>
            </a:r>
            <a:r>
              <a:rPr lang="en-US" sz="2400" smtClean="0">
                <a:hlinkClick r:id="rId3"/>
              </a:rPr>
              <a:t>http://www.fraunhofer.de/de/leistungsangebot/forschung/discover-markets.html</a:t>
            </a:r>
            <a:endParaRPr lang="en-US" sz="2400" smtClean="0"/>
          </a:p>
          <a:p>
            <a:r>
              <a:rPr lang="en-US" sz="2400" b="1" smtClean="0"/>
              <a:t>Case studies</a:t>
            </a:r>
            <a:r>
              <a:rPr lang="en-US" sz="2400" smtClean="0"/>
              <a:t>, e.g. </a:t>
            </a:r>
            <a:r>
              <a:rPr lang="en-US" sz="2400" smtClean="0">
                <a:hlinkClick r:id="rId4"/>
              </a:rPr>
              <a:t>http://www.yellowwindow.be/genderinresearch/</a:t>
            </a:r>
            <a:endParaRPr lang="en-US" sz="2400" smtClean="0"/>
          </a:p>
          <a:p>
            <a:r>
              <a:rPr lang="en-US" sz="2400" b="1" smtClean="0"/>
              <a:t>Evidence</a:t>
            </a:r>
            <a:r>
              <a:rPr lang="en-US" sz="2400" smtClean="0"/>
              <a:t>: “</a:t>
            </a:r>
            <a:r>
              <a:rPr lang="en-US" sz="2400" i="1" smtClean="0"/>
              <a:t>From ideas to market: the gender factor</a:t>
            </a:r>
            <a:r>
              <a:rPr lang="en-US" sz="2400" smtClean="0"/>
              <a:t>”, “ The </a:t>
            </a:r>
            <a:r>
              <a:rPr lang="en-US" sz="2400" i="1" smtClean="0"/>
              <a:t>A-Z of why gender matters in research and innovation</a:t>
            </a:r>
            <a:r>
              <a:rPr lang="en-US" sz="2400" smtClean="0"/>
              <a:t>”</a:t>
            </a:r>
          </a:p>
          <a:p>
            <a:r>
              <a:rPr lang="en-US" sz="2400" b="1" smtClean="0"/>
              <a:t>Cross discipline/cross sector collaborative networks</a:t>
            </a:r>
            <a:r>
              <a:rPr lang="en-US" sz="2400" smtClean="0"/>
              <a:t>, e.g. </a:t>
            </a:r>
            <a:r>
              <a:rPr lang="en-US" sz="2400" b="1" smtClean="0"/>
              <a:t>Photonics4Life</a:t>
            </a:r>
            <a:r>
              <a:rPr lang="en-US" sz="2400" smtClean="0"/>
              <a:t>, </a:t>
            </a:r>
            <a:r>
              <a:rPr lang="en-US" sz="2400" smtClean="0">
                <a:hlinkClick r:id="rId5"/>
              </a:rPr>
              <a:t>http://www.photonics4life.eu</a:t>
            </a:r>
            <a:endParaRPr lang="en-US" sz="2400" smtClean="0"/>
          </a:p>
          <a:p>
            <a:r>
              <a:rPr lang="en-US" sz="2400" b="1" smtClean="0"/>
              <a:t>Consensus</a:t>
            </a:r>
            <a:r>
              <a:rPr lang="en-US" sz="2400" smtClean="0"/>
              <a:t> </a:t>
            </a:r>
            <a:r>
              <a:rPr lang="en-US" sz="2400" b="1" smtClean="0"/>
              <a:t>seminars </a:t>
            </a:r>
            <a:r>
              <a:rPr lang="en-US" sz="2400" smtClean="0"/>
              <a:t>to resolve controversial issues</a:t>
            </a:r>
          </a:p>
          <a:p>
            <a:r>
              <a:rPr lang="en-US" sz="2400" b="1" smtClean="0"/>
              <a:t>Gender Summit </a:t>
            </a:r>
            <a:r>
              <a:rPr lang="en-US" sz="2400" smtClean="0"/>
              <a:t>for sharing knowledge between key actors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775"/>
          </a:xfrm>
        </p:spPr>
        <p:txBody>
          <a:bodyPr/>
          <a:lstStyle/>
          <a:p>
            <a:r>
              <a:rPr lang="en-US" b="1" smtClean="0"/>
              <a:t>Conclusions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2050"/>
            <a:ext cx="8229600" cy="5311775"/>
          </a:xfrm>
        </p:spPr>
        <p:txBody>
          <a:bodyPr/>
          <a:lstStyle/>
          <a:p>
            <a:r>
              <a:rPr lang="en-US" b="1" smtClean="0"/>
              <a:t>Strong research evidence </a:t>
            </a:r>
            <a:r>
              <a:rPr lang="en-US" smtClean="0"/>
              <a:t>of different flaws in science practice and knowledge, which make outcomes less evidence based and less safe for women</a:t>
            </a:r>
          </a:p>
          <a:p>
            <a:r>
              <a:rPr lang="en-US" b="1" smtClean="0"/>
              <a:t>New support from science leaders and EU policy </a:t>
            </a:r>
            <a:r>
              <a:rPr lang="en-US" smtClean="0"/>
              <a:t>concerned about impact on excellence</a:t>
            </a:r>
          </a:p>
          <a:p>
            <a:r>
              <a:rPr lang="en-US" b="1" smtClean="0"/>
              <a:t>Gender dimension as a strategic driver in developing markets for science knowledge</a:t>
            </a:r>
          </a:p>
          <a:p>
            <a:r>
              <a:rPr lang="en-US" b="1" smtClean="0"/>
              <a:t>Europe’s advantage</a:t>
            </a:r>
            <a:r>
              <a:rPr lang="en-US" smtClean="0"/>
              <a:t>: implementation through HORIZON 2020, Innovation Union, ERA</a:t>
            </a:r>
          </a:p>
          <a:p>
            <a:r>
              <a:rPr lang="en-US" b="1" smtClean="0"/>
              <a:t>Systematic methods are emerging for integrating the gender dimension in research process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mtClean="0"/>
              <a:t>For further details please send an email to </a:t>
            </a:r>
            <a:r>
              <a:rPr lang="en-US" smtClean="0">
                <a:hlinkClick r:id="rId2"/>
              </a:rPr>
              <a:t>ep@portiaweb.org.uk</a:t>
            </a:r>
            <a:endParaRPr lang="en-US" smtClean="0"/>
          </a:p>
          <a:p>
            <a:pPr>
              <a:buFont typeface="Wingdings 3" pitchFamily="18" charset="2"/>
              <a:buNone/>
            </a:pPr>
            <a:endParaRPr lang="en-US" smtClean="0"/>
          </a:p>
          <a:p>
            <a:pPr>
              <a:buFont typeface="Wingdings 3" pitchFamily="18" charset="2"/>
              <a:buNone/>
            </a:pPr>
            <a:r>
              <a:rPr lang="en-US" smtClean="0"/>
              <a:t>For background information please consult </a:t>
            </a:r>
            <a:r>
              <a:rPr lang="en-US" smtClean="0">
                <a:hlinkClick r:id="rId3"/>
              </a:rPr>
              <a:t>www.genderinscience.org</a:t>
            </a:r>
            <a:r>
              <a:rPr lang="en-US" smtClean="0"/>
              <a:t> and </a:t>
            </a:r>
            <a:r>
              <a:rPr lang="en-US" smtClean="0">
                <a:hlinkClick r:id="rId4"/>
              </a:rPr>
              <a:t>www.gender-summit.eu</a:t>
            </a:r>
            <a:endParaRPr lang="en-US" smtClean="0"/>
          </a:p>
          <a:p>
            <a:pPr>
              <a:buFont typeface="Wingdings 3" pitchFamily="18" charset="2"/>
              <a:buNone/>
            </a:pPr>
            <a:endParaRPr lang="en-US" smtClean="0"/>
          </a:p>
          <a:p>
            <a:pPr>
              <a:buFont typeface="Wingdings 3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8188"/>
          </a:xfrm>
        </p:spPr>
        <p:txBody>
          <a:bodyPr/>
          <a:lstStyle/>
          <a:p>
            <a:r>
              <a:rPr lang="en-US" b="1" smtClean="0"/>
              <a:t>PREVIEW</a:t>
            </a:r>
          </a:p>
        </p:txBody>
      </p:sp>
      <p:pic>
        <p:nvPicPr>
          <p:cNvPr id="16386" name="Content Placeholder 3" descr="previewimages1.pd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77" r="-177"/>
          <a:stretch>
            <a:fillRect/>
          </a:stretch>
        </p:blipFill>
        <p:spPr>
          <a:xfrm>
            <a:off x="457200" y="1219200"/>
            <a:ext cx="8229600" cy="49371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6625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Recognising</a:t>
            </a:r>
            <a:r>
              <a:rPr lang="en-US" dirty="0" smtClean="0"/>
              <a:t>  sex and gender as key variables</a:t>
            </a:r>
            <a:endParaRPr lang="en-US" dirty="0"/>
          </a:p>
        </p:txBody>
      </p:sp>
      <p:pic>
        <p:nvPicPr>
          <p:cNvPr id="17410" name="Content Placeholder 13" descr="sex_gender_continuum2.pd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9519" r="-39519"/>
          <a:stretch>
            <a:fillRect/>
          </a:stretch>
        </p:blipFill>
        <p:spPr>
          <a:xfrm>
            <a:off x="457200" y="1270000"/>
            <a:ext cx="8229600" cy="49371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512"/>
          </a:xfrm>
        </p:spPr>
        <p:txBody>
          <a:bodyPr/>
          <a:lstStyle/>
          <a:p>
            <a:r>
              <a:rPr lang="en-US" b="1" smtClean="0"/>
              <a:t>2</a:t>
            </a:r>
            <a:r>
              <a:rPr lang="en-US" smtClean="0"/>
              <a:t>. Addressing research quality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90650"/>
            <a:ext cx="8474075" cy="51816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E</a:t>
            </a:r>
            <a:r>
              <a:rPr lang="en-US" b="1" dirty="0" smtClean="0"/>
              <a:t>xclusion of women from studies </a:t>
            </a:r>
            <a:r>
              <a:rPr lang="en-US" dirty="0" smtClean="0"/>
              <a:t>(e.g. heart, pollution, smoking, voice recognition, crash dummies, radiation doses)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A</a:t>
            </a:r>
            <a:r>
              <a:rPr lang="en-US" dirty="0" smtClean="0"/>
              <a:t>ttachment to the </a:t>
            </a:r>
            <a:r>
              <a:rPr lang="en-US" b="1" dirty="0" smtClean="0"/>
              <a:t>‘science is gender neutral’ paradigm </a:t>
            </a:r>
            <a:r>
              <a:rPr lang="en-US" dirty="0" smtClean="0"/>
              <a:t>(e.g. efficacy of vaccinations, safety of drugs)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Unrecognised</a:t>
            </a:r>
            <a:r>
              <a:rPr lang="en-US" dirty="0" smtClean="0"/>
              <a:t> </a:t>
            </a:r>
            <a:r>
              <a:rPr lang="en-US" b="1" dirty="0" smtClean="0"/>
              <a:t>‘gender blindness</a:t>
            </a:r>
            <a:r>
              <a:rPr lang="en-US" dirty="0" smtClean="0"/>
              <a:t>’  (e.g. stem cells, innovation)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Conformity with ‘</a:t>
            </a:r>
            <a:r>
              <a:rPr lang="en-US" b="1" dirty="0" smtClean="0"/>
              <a:t>male as the norm</a:t>
            </a:r>
            <a:r>
              <a:rPr lang="en-US" dirty="0" smtClean="0"/>
              <a:t>’ models (e.g. </a:t>
            </a:r>
            <a:r>
              <a:rPr lang="en-US" dirty="0" err="1" smtClean="0"/>
              <a:t>toxicokinetics</a:t>
            </a:r>
            <a:r>
              <a:rPr lang="en-US" dirty="0" smtClean="0"/>
              <a:t>, cars, pain, radiation </a:t>
            </a:r>
            <a:r>
              <a:rPr lang="en-US" dirty="0" err="1" smtClean="0"/>
              <a:t>dosimetry</a:t>
            </a:r>
            <a:r>
              <a:rPr lang="en-US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L</a:t>
            </a:r>
            <a:r>
              <a:rPr lang="en-US" dirty="0" smtClean="0"/>
              <a:t>ack of awareness of the </a:t>
            </a:r>
            <a:r>
              <a:rPr lang="en-US" b="1" dirty="0" smtClean="0"/>
              <a:t>relevance of sex/gender factors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Gaps in researcher training</a:t>
            </a:r>
            <a:r>
              <a:rPr lang="en-US" dirty="0" smtClean="0"/>
              <a:t>, women and men (e.g. </a:t>
            </a:r>
            <a:r>
              <a:rPr lang="en-US" dirty="0" err="1" smtClean="0"/>
              <a:t>analysing</a:t>
            </a:r>
            <a:r>
              <a:rPr lang="en-US" dirty="0" smtClean="0"/>
              <a:t> medical risk by sex)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Gaps in science knowledge </a:t>
            </a:r>
            <a:r>
              <a:rPr lang="en-US" dirty="0" smtClean="0"/>
              <a:t>(e.g. less evidence for women)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Fuzzy concept of ‘excellence</a:t>
            </a:r>
            <a:r>
              <a:rPr lang="en-US" dirty="0" smtClean="0"/>
              <a:t>’ (e.g. women less successful in getting ERC grants, across all ERC themes)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Underreporting/misreporting of results </a:t>
            </a:r>
            <a:r>
              <a:rPr lang="en-US" dirty="0" smtClean="0"/>
              <a:t>(e.g. </a:t>
            </a:r>
            <a:r>
              <a:rPr lang="en-US" dirty="0" err="1" smtClean="0"/>
              <a:t>Reboxetine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921750" cy="681037"/>
          </a:xfrm>
        </p:spPr>
        <p:txBody>
          <a:bodyPr/>
          <a:lstStyle/>
          <a:p>
            <a:r>
              <a:rPr lang="en-US" b="1" smtClean="0"/>
              <a:t>3</a:t>
            </a:r>
            <a:r>
              <a:rPr lang="en-US" smtClean="0"/>
              <a:t>. Improving research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2250" y="1243013"/>
            <a:ext cx="8631238" cy="5357812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B</a:t>
            </a:r>
            <a:r>
              <a:rPr lang="en-US" dirty="0" smtClean="0"/>
              <a:t>reast cancer and colon </a:t>
            </a:r>
            <a:r>
              <a:rPr lang="en-US" b="1" dirty="0" smtClean="0"/>
              <a:t>cancer screening and diagnosis </a:t>
            </a:r>
            <a:r>
              <a:rPr lang="en-US" dirty="0" smtClean="0"/>
              <a:t>(men and women, healthcare interventions)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Diversifying ideas</a:t>
            </a:r>
            <a:r>
              <a:rPr lang="en-US" dirty="0" smtClean="0"/>
              <a:t>, and building higher </a:t>
            </a:r>
            <a:r>
              <a:rPr lang="en-US" b="1" dirty="0" smtClean="0"/>
              <a:t>collective intelligence </a:t>
            </a:r>
            <a:r>
              <a:rPr lang="en-US" dirty="0" smtClean="0"/>
              <a:t>of teams (</a:t>
            </a:r>
            <a:r>
              <a:rPr lang="en-US" dirty="0" smtClean="0">
                <a:hlinkClick r:id="rId2"/>
              </a:rPr>
              <a:t>www.innocentive.com</a:t>
            </a:r>
            <a:r>
              <a:rPr lang="en-US" dirty="0" smtClean="0"/>
              <a:t>, </a:t>
            </a:r>
            <a:r>
              <a:rPr lang="en-US" dirty="0" err="1" smtClean="0"/>
              <a:t>FoldIT</a:t>
            </a:r>
            <a:r>
              <a:rPr lang="en-US" dirty="0" smtClean="0"/>
              <a:t>, Discover Markets)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Role of </a:t>
            </a:r>
            <a:r>
              <a:rPr lang="en-US" b="1" dirty="0" smtClean="0"/>
              <a:t>sexual dimorphism </a:t>
            </a:r>
            <a:r>
              <a:rPr lang="en-US" dirty="0" smtClean="0"/>
              <a:t>– from biomarkers to control of wildlife disease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Efficacy</a:t>
            </a:r>
            <a:r>
              <a:rPr lang="en-US" dirty="0" smtClean="0"/>
              <a:t> of vaccination strategies (e.g. men/women cervical cancer, flu) and </a:t>
            </a:r>
            <a:r>
              <a:rPr lang="en-US" b="1" dirty="0" smtClean="0"/>
              <a:t>drugs</a:t>
            </a:r>
            <a:r>
              <a:rPr lang="en-US" dirty="0" smtClean="0"/>
              <a:t> (e.g. 8 out of 10 prescription drugs withdrawn from market in the US during 1997- 2001 were </a:t>
            </a:r>
            <a:r>
              <a:rPr lang="en-US" b="1" dirty="0" smtClean="0"/>
              <a:t>more dangerous to women </a:t>
            </a:r>
            <a:r>
              <a:rPr lang="en-US" dirty="0" smtClean="0"/>
              <a:t>than to men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Effective/</a:t>
            </a:r>
            <a:r>
              <a:rPr lang="en-US" b="1" dirty="0" smtClean="0"/>
              <a:t>sustainable energy use </a:t>
            </a:r>
            <a:r>
              <a:rPr lang="en-US" dirty="0" smtClean="0"/>
              <a:t>in developing countries (e.g. failure of the improved design of wood burning cooking stoves)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Rehabilitation and assistive technologies responsive to </a:t>
            </a:r>
            <a:r>
              <a:rPr lang="en-US" b="1" dirty="0" smtClean="0"/>
              <a:t>demographic changes </a:t>
            </a:r>
            <a:r>
              <a:rPr lang="en-US" dirty="0" smtClean="0"/>
              <a:t>(e.g. aging, wellbeing, longer work life)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Evaluation of </a:t>
            </a:r>
            <a:r>
              <a:rPr lang="en-US" b="1" dirty="0" smtClean="0"/>
              <a:t>risk</a:t>
            </a:r>
            <a:r>
              <a:rPr lang="en-US" dirty="0" smtClean="0"/>
              <a:t> (e.g. women and men’s attitudes to risk taking)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sz="quarter" idx="1"/>
          </p:nvPr>
        </p:nvSpPr>
        <p:spPr>
          <a:xfrm>
            <a:off x="139700" y="1600200"/>
            <a:ext cx="8866188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 smtClean="0"/>
          </a:p>
          <a:p>
            <a:pPr>
              <a:buFont typeface="Wingdings 3" pitchFamily="18" charset="2"/>
              <a:buNone/>
            </a:pPr>
            <a:endParaRPr lang="en-US" smtClean="0"/>
          </a:p>
          <a:p>
            <a:pPr>
              <a:buFont typeface="Wingdings 3" pitchFamily="18" charset="2"/>
              <a:buNone/>
            </a:pPr>
            <a:r>
              <a:rPr lang="en-US" sz="3200" b="1" smtClean="0">
                <a:solidFill>
                  <a:srgbClr val="FF0000"/>
                </a:solidFill>
              </a:rPr>
              <a:t>Evidence</a:t>
            </a:r>
            <a:r>
              <a:rPr lang="en-US" sz="3200" smtClean="0"/>
              <a:t> </a:t>
            </a:r>
            <a:r>
              <a:rPr lang="en-US" sz="3200" smtClean="0">
                <a:sym typeface="Wingdings" pitchFamily="2" charset="2"/>
              </a:rPr>
              <a:t> Dialogue  Consensus  Action</a:t>
            </a:r>
            <a:endParaRPr lang="en-US" sz="32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037"/>
          </a:xfrm>
        </p:spPr>
        <p:txBody>
          <a:bodyPr/>
          <a:lstStyle/>
          <a:p>
            <a:r>
              <a:rPr lang="en-US" smtClean="0"/>
              <a:t>Sex and gender as key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70000"/>
            <a:ext cx="8469313" cy="52117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Biomarkers</a:t>
            </a:r>
            <a:r>
              <a:rPr lang="en-US" dirty="0" smtClean="0"/>
              <a:t> (e.g. in metabolic profiles)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Stem cells </a:t>
            </a:r>
            <a:r>
              <a:rPr lang="en-US" dirty="0" smtClean="0"/>
              <a:t>(e.g. in regenerative properties of cells)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Pain</a:t>
            </a:r>
            <a:r>
              <a:rPr lang="en-US" dirty="0" smtClean="0"/>
              <a:t> (e.g. experiencing and dealing with pain)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Diagnostics</a:t>
            </a:r>
            <a:r>
              <a:rPr lang="en-US" dirty="0" smtClean="0"/>
              <a:t> (e.g. colon and breast cancer)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err="1" smtClean="0"/>
              <a:t>Toxicokinetics</a:t>
            </a:r>
            <a:r>
              <a:rPr lang="en-US" dirty="0" smtClean="0"/>
              <a:t> (e.g. efficacy of vaccinations, drugs)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Environmental toxicology </a:t>
            </a:r>
            <a:r>
              <a:rPr lang="en-US" dirty="0" smtClean="0"/>
              <a:t>(e.g. impact of pollution)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Radiology</a:t>
            </a:r>
            <a:r>
              <a:rPr lang="en-US" dirty="0" smtClean="0"/>
              <a:t> (e.g. </a:t>
            </a:r>
            <a:r>
              <a:rPr lang="en-US" dirty="0" err="1" smtClean="0"/>
              <a:t>dosimetry</a:t>
            </a:r>
            <a:r>
              <a:rPr lang="en-US" dirty="0" smtClean="0"/>
              <a:t>, medical use)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Crash dummy design </a:t>
            </a:r>
            <a:r>
              <a:rPr lang="en-US" dirty="0" smtClean="0"/>
              <a:t>(e.g. size/anatomy, pregnancy)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Car safety </a:t>
            </a:r>
            <a:r>
              <a:rPr lang="en-US" dirty="0" smtClean="0"/>
              <a:t>(e.g. impact of accidents)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Communication</a:t>
            </a:r>
            <a:r>
              <a:rPr lang="en-US" dirty="0" smtClean="0"/>
              <a:t> (e.g. voice recognition, collective intelligence)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Energy use </a:t>
            </a:r>
            <a:r>
              <a:rPr lang="en-US" dirty="0" smtClean="0"/>
              <a:t>(e.g. household </a:t>
            </a:r>
            <a:r>
              <a:rPr lang="en-US" dirty="0" err="1" smtClean="0"/>
              <a:t>behaviour</a:t>
            </a:r>
            <a:r>
              <a:rPr lang="en-US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Health</a:t>
            </a:r>
            <a:r>
              <a:rPr lang="en-US" dirty="0" smtClean="0"/>
              <a:t> (e.g. gender medicine), </a:t>
            </a:r>
            <a:r>
              <a:rPr lang="en-US" b="1" dirty="0" smtClean="0"/>
              <a:t>Agriculture</a:t>
            </a:r>
            <a:r>
              <a:rPr lang="en-US" dirty="0" smtClean="0"/>
              <a:t> (e.g. hybrid seeds), </a:t>
            </a:r>
            <a:r>
              <a:rPr lang="en-US" sz="2162" b="1" dirty="0" smtClean="0"/>
              <a:t>etc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600"/>
          </a:xfrm>
        </p:spPr>
        <p:txBody>
          <a:bodyPr/>
          <a:lstStyle/>
          <a:p>
            <a:r>
              <a:rPr lang="en-US" smtClean="0"/>
              <a:t>Quality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8288" y="1250950"/>
            <a:ext cx="8658225" cy="54292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Outdated/inadequate models </a:t>
            </a:r>
            <a:r>
              <a:rPr lang="en-US" dirty="0" smtClean="0"/>
              <a:t>(e.g. Reference Man in radiation </a:t>
            </a:r>
            <a:r>
              <a:rPr lang="en-US" dirty="0" err="1" smtClean="0"/>
              <a:t>dosimetry</a:t>
            </a:r>
            <a:r>
              <a:rPr lang="en-US" dirty="0" smtClean="0"/>
              <a:t>, pain, toxicology, epidemiology)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Gender neutrality/gender blindness </a:t>
            </a:r>
            <a:r>
              <a:rPr lang="en-US" dirty="0" smtClean="0"/>
              <a:t>(e.g. not recording sex of cells used in experiments)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Women excluded from studies</a:t>
            </a:r>
            <a:r>
              <a:rPr lang="en-US" dirty="0" smtClean="0"/>
              <a:t>/not grouping women by age and hormonal state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Risks not </a:t>
            </a:r>
            <a:r>
              <a:rPr lang="en-US" b="1" dirty="0" err="1" smtClean="0"/>
              <a:t>analysed</a:t>
            </a:r>
            <a:r>
              <a:rPr lang="en-US" b="1" dirty="0" smtClean="0"/>
              <a:t> by sex </a:t>
            </a:r>
            <a:r>
              <a:rPr lang="en-US" dirty="0" smtClean="0"/>
              <a:t>(e.g. harm done by drug, exposure to pollutants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Not reporting/misreporting</a:t>
            </a:r>
            <a:r>
              <a:rPr lang="en-US" dirty="0" smtClean="0"/>
              <a:t> (e.g. </a:t>
            </a:r>
            <a:r>
              <a:rPr lang="en-US" dirty="0" err="1" smtClean="0"/>
              <a:t>Reboxetine</a:t>
            </a:r>
            <a:r>
              <a:rPr lang="en-US" dirty="0" smtClean="0"/>
              <a:t>, efficacy of vaccinations)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Flaws in study/intervention desig</a:t>
            </a:r>
            <a:r>
              <a:rPr lang="en-US" dirty="0" smtClean="0"/>
              <a:t>n (e.g. energy use, vaccination </a:t>
            </a:r>
            <a:r>
              <a:rPr lang="en-US" dirty="0" err="1" smtClean="0"/>
              <a:t>programmes</a:t>
            </a:r>
            <a:r>
              <a:rPr lang="en-US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Gaps in knowledge</a:t>
            </a:r>
            <a:r>
              <a:rPr lang="en-US" dirty="0" smtClean="0"/>
              <a:t> (e.g. generally less evidence for women, but also for men as in breast cancer and osteoporosis)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r>
              <a:rPr lang="en-US" smtClean="0"/>
              <a:t>Relevance, efficacy, safety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280988" y="1360488"/>
            <a:ext cx="8405812" cy="5253037"/>
          </a:xfrm>
        </p:spPr>
        <p:txBody>
          <a:bodyPr/>
          <a:lstStyle/>
          <a:p>
            <a:r>
              <a:rPr lang="en-US" b="1" smtClean="0"/>
              <a:t>Healthcare interventions </a:t>
            </a:r>
            <a:r>
              <a:rPr lang="en-US" smtClean="0"/>
              <a:t>(e.g. cervical cancer vaccination strategies, screening programmes, gender medicine)</a:t>
            </a:r>
          </a:p>
          <a:p>
            <a:r>
              <a:rPr lang="en-US" b="1" smtClean="0"/>
              <a:t>Innovation strategies </a:t>
            </a:r>
            <a:r>
              <a:rPr lang="en-US" smtClean="0"/>
              <a:t>(e.g. engaging consumers in product idea creation – </a:t>
            </a:r>
            <a:r>
              <a:rPr lang="en-US" i="1" smtClean="0"/>
              <a:t>Discover Markets</a:t>
            </a:r>
            <a:r>
              <a:rPr lang="en-US" smtClean="0"/>
              <a:t>, crowd sourcing – </a:t>
            </a:r>
            <a:r>
              <a:rPr lang="en-US" smtClean="0">
                <a:hlinkClick r:id="rId2"/>
              </a:rPr>
              <a:t>www.innocentive.com</a:t>
            </a:r>
            <a:r>
              <a:rPr lang="en-US" smtClean="0"/>
              <a:t>)</a:t>
            </a:r>
          </a:p>
          <a:p>
            <a:r>
              <a:rPr lang="en-US" b="1" smtClean="0"/>
              <a:t>Societal challenges</a:t>
            </a:r>
            <a:r>
              <a:rPr lang="en-US" smtClean="0"/>
              <a:t> (e.g. energy and cooking stoves, demographics shifts and maintenance of cognitive and physical performance)</a:t>
            </a:r>
          </a:p>
          <a:p>
            <a:r>
              <a:rPr lang="en-US" b="1" smtClean="0"/>
              <a:t>Drug development </a:t>
            </a:r>
            <a:r>
              <a:rPr lang="en-US" smtClean="0"/>
              <a:t>(e.g. personalised medicine)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6206</TotalTime>
  <Words>884</Words>
  <Application>Microsoft Office PowerPoint</Application>
  <PresentationFormat>On-screen Show (4:3)</PresentationFormat>
  <Paragraphs>102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Gill Sans MT</vt:lpstr>
      <vt:lpstr>Arial</vt:lpstr>
      <vt:lpstr>Bookman Old Style</vt:lpstr>
      <vt:lpstr>Wingdings 3</vt:lpstr>
      <vt:lpstr>Wingdings</vt:lpstr>
      <vt:lpstr>Calibri</vt:lpstr>
      <vt:lpstr>Origin</vt:lpstr>
      <vt:lpstr>Origin</vt:lpstr>
      <vt:lpstr>Origin</vt:lpstr>
      <vt:lpstr>Origin</vt:lpstr>
      <vt:lpstr>Origin</vt:lpstr>
      <vt:lpstr>Origin</vt:lpstr>
      <vt:lpstr>Origin</vt:lpstr>
      <vt:lpstr>Origin</vt:lpstr>
      <vt:lpstr>HORIZON 2020 : what will ‘integrating the gender dimension’ mean in Science and Engineering if it’s not all about role models and recruitment ? </vt:lpstr>
      <vt:lpstr>PREVIEW</vt:lpstr>
      <vt:lpstr>1. Recognising  sex and gender as key variables</vt:lpstr>
      <vt:lpstr>2. Addressing research quality issues</vt:lpstr>
      <vt:lpstr>3. Improving research outcomes</vt:lpstr>
      <vt:lpstr>Slide 6</vt:lpstr>
      <vt:lpstr>Sex and gender as key variables</vt:lpstr>
      <vt:lpstr>Quality issues</vt:lpstr>
      <vt:lpstr>Relevance, efficacy, safety</vt:lpstr>
      <vt:lpstr>Slide 10</vt:lpstr>
      <vt:lpstr>Dialogue between scientists and gender scholars</vt:lpstr>
      <vt:lpstr>Slide 12</vt:lpstr>
      <vt:lpstr>Science leaders’ consensus recommendations (report and Briefing Notes @ www.genderinscience.org) </vt:lpstr>
      <vt:lpstr>Science community’s and policy makers’ response to the new focus on sex/gender issues</vt:lpstr>
      <vt:lpstr>Slide 15</vt:lpstr>
      <vt:lpstr>‘Best practices’ and standards  needed for integrating gender dimension</vt:lpstr>
      <vt:lpstr>Emerging tools and methods</vt:lpstr>
      <vt:lpstr>Conclusions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and gender as key (but often overlooked) variables in basic research, and as predictors of outcomes</dc:title>
  <dc:creator>Elizabeth Pollitzer</dc:creator>
  <cp:lastModifiedBy>DCU User</cp:lastModifiedBy>
  <cp:revision>24</cp:revision>
  <cp:lastPrinted>2013-02-05T09:01:30Z</cp:lastPrinted>
  <dcterms:created xsi:type="dcterms:W3CDTF">2013-02-05T15:51:25Z</dcterms:created>
  <dcterms:modified xsi:type="dcterms:W3CDTF">2013-02-28T16:52:44Z</dcterms:modified>
</cp:coreProperties>
</file>