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handoutMasterIdLst>
    <p:handoutMasterId r:id="rId19"/>
  </p:handoutMasterIdLst>
  <p:sldIdLst>
    <p:sldId id="256" r:id="rId2"/>
    <p:sldId id="257" r:id="rId3"/>
    <p:sldId id="271" r:id="rId4"/>
    <p:sldId id="266" r:id="rId5"/>
    <p:sldId id="273" r:id="rId6"/>
    <p:sldId id="263" r:id="rId7"/>
    <p:sldId id="270" r:id="rId8"/>
    <p:sldId id="259" r:id="rId9"/>
    <p:sldId id="258" r:id="rId10"/>
    <p:sldId id="267" r:id="rId11"/>
    <p:sldId id="268" r:id="rId12"/>
    <p:sldId id="265" r:id="rId13"/>
    <p:sldId id="264" r:id="rId14"/>
    <p:sldId id="272" r:id="rId15"/>
    <p:sldId id="262" r:id="rId16"/>
    <p:sldId id="269" r:id="rId17"/>
  </p:sldIdLst>
  <p:sldSz cx="9144000" cy="6858000" type="screen4x3"/>
  <p:notesSz cx="6784975" cy="9906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clrMru>
    <a:srgbClr val="971FE6"/>
    <a:srgbClr val="E939E1"/>
    <a:srgbClr val="EDD22A"/>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7" d="100"/>
          <a:sy n="87" d="100"/>
        </p:scale>
        <p:origin x="-1062"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6BFDA42-47BC-034C-91CE-6903AAFE2ED2}" type="doc">
      <dgm:prSet loTypeId="urn:microsoft.com/office/officeart/2005/8/layout/radial4" loCatId="" qsTypeId="urn:microsoft.com/office/officeart/2005/8/quickstyle/simple4" qsCatId="simple" csTypeId="urn:microsoft.com/office/officeart/2005/8/colors/colorful1" csCatId="colorful" phldr="1"/>
      <dgm:spPr/>
      <dgm:t>
        <a:bodyPr/>
        <a:lstStyle/>
        <a:p>
          <a:endParaRPr lang="en-US"/>
        </a:p>
      </dgm:t>
    </dgm:pt>
    <dgm:pt modelId="{DF92EDF4-E55E-494A-BEC8-2E969284CEEC}">
      <dgm:prSet phldrT="[Text]"/>
      <dgm:spPr/>
      <dgm:t>
        <a:bodyPr/>
        <a:lstStyle/>
        <a:p>
          <a:r>
            <a:rPr lang="en-US" dirty="0" smtClean="0"/>
            <a:t>Dr Siobhan O’Halloran</a:t>
          </a:r>
          <a:endParaRPr lang="en-US" dirty="0"/>
        </a:p>
      </dgm:t>
    </dgm:pt>
    <dgm:pt modelId="{6079B9E7-F86A-9E4F-92A5-888BBF87F8E0}" type="parTrans" cxnId="{11A2373F-F1D8-8C45-BD1D-69A29F266457}">
      <dgm:prSet/>
      <dgm:spPr/>
      <dgm:t>
        <a:bodyPr/>
        <a:lstStyle/>
        <a:p>
          <a:endParaRPr lang="en-US"/>
        </a:p>
      </dgm:t>
    </dgm:pt>
    <dgm:pt modelId="{E5F7D9F4-51C4-CE46-AF50-B4FE6FD73536}" type="sibTrans" cxnId="{11A2373F-F1D8-8C45-BD1D-69A29F266457}">
      <dgm:prSet/>
      <dgm:spPr/>
      <dgm:t>
        <a:bodyPr/>
        <a:lstStyle/>
        <a:p>
          <a:endParaRPr lang="en-US"/>
        </a:p>
      </dgm:t>
    </dgm:pt>
    <dgm:pt modelId="{2CDE2AB4-74AB-7A49-8CFE-1AE53E0F48F7}">
      <dgm:prSet phldrT="[Text]" custT="1"/>
      <dgm:spPr/>
      <dgm:t>
        <a:bodyPr/>
        <a:lstStyle/>
        <a:p>
          <a:r>
            <a:rPr lang="en-US" sz="2400" dirty="0" smtClean="0"/>
            <a:t>Susan Kent </a:t>
          </a:r>
          <a:endParaRPr lang="en-US" sz="2400" dirty="0"/>
        </a:p>
      </dgm:t>
    </dgm:pt>
    <dgm:pt modelId="{A12EAD6D-DA96-9341-ADE2-6320C5E8B9CE}" type="parTrans" cxnId="{0193D101-506B-B745-8BF1-FAA36D89D2DC}">
      <dgm:prSet/>
      <dgm:spPr/>
      <dgm:t>
        <a:bodyPr/>
        <a:lstStyle/>
        <a:p>
          <a:endParaRPr lang="en-US"/>
        </a:p>
      </dgm:t>
    </dgm:pt>
    <dgm:pt modelId="{86A13EE9-091C-5248-B068-ADD5A08B291E}" type="sibTrans" cxnId="{0193D101-506B-B745-8BF1-FAA36D89D2DC}">
      <dgm:prSet/>
      <dgm:spPr/>
      <dgm:t>
        <a:bodyPr/>
        <a:lstStyle/>
        <a:p>
          <a:endParaRPr lang="en-US"/>
        </a:p>
      </dgm:t>
    </dgm:pt>
    <dgm:pt modelId="{E5C9370A-1298-3742-92A2-9AF35DCA5BA4}">
      <dgm:prSet phldrT="[Text]"/>
      <dgm:spPr/>
      <dgm:t>
        <a:bodyPr/>
        <a:lstStyle/>
        <a:p>
          <a:r>
            <a:rPr lang="en-US" dirty="0" err="1" smtClean="0"/>
            <a:t>Dr</a:t>
          </a:r>
          <a:r>
            <a:rPr lang="en-US" dirty="0" smtClean="0"/>
            <a:t> Anne-Marie Ryan</a:t>
          </a:r>
          <a:endParaRPr lang="en-US" dirty="0"/>
        </a:p>
      </dgm:t>
    </dgm:pt>
    <dgm:pt modelId="{7D4AA89E-558F-6448-BE48-002FCF61F8BF}" type="parTrans" cxnId="{1D3A7FC8-686B-5148-8A52-C6D3AB8752BB}">
      <dgm:prSet/>
      <dgm:spPr/>
      <dgm:t>
        <a:bodyPr/>
        <a:lstStyle/>
        <a:p>
          <a:endParaRPr lang="en-US"/>
        </a:p>
      </dgm:t>
    </dgm:pt>
    <dgm:pt modelId="{F047E6D1-C7D3-8747-B287-314FD4037447}" type="sibTrans" cxnId="{1D3A7FC8-686B-5148-8A52-C6D3AB8752BB}">
      <dgm:prSet/>
      <dgm:spPr/>
      <dgm:t>
        <a:bodyPr/>
        <a:lstStyle/>
        <a:p>
          <a:endParaRPr lang="en-US"/>
        </a:p>
      </dgm:t>
    </dgm:pt>
    <dgm:pt modelId="{24C71122-7F08-5C4C-8373-23CF1BE072AB}">
      <dgm:prSet phldrT="[Text]"/>
      <dgm:spPr/>
      <dgm:t>
        <a:bodyPr/>
        <a:lstStyle/>
        <a:p>
          <a:r>
            <a:rPr lang="en-US" dirty="0" smtClean="0"/>
            <a:t>Dr Philippa Ryan Withero</a:t>
          </a:r>
          <a:endParaRPr lang="en-US" dirty="0"/>
        </a:p>
      </dgm:t>
    </dgm:pt>
    <dgm:pt modelId="{5DB59C6B-3D73-C84C-951F-941909FA8662}" type="parTrans" cxnId="{51EA6899-73C8-D647-AB26-4D727FF199A3}">
      <dgm:prSet/>
      <dgm:spPr/>
      <dgm:t>
        <a:bodyPr/>
        <a:lstStyle/>
        <a:p>
          <a:endParaRPr lang="en-US"/>
        </a:p>
      </dgm:t>
    </dgm:pt>
    <dgm:pt modelId="{A8039A46-3925-694C-B56C-FA678CF44B19}" type="sibTrans" cxnId="{51EA6899-73C8-D647-AB26-4D727FF199A3}">
      <dgm:prSet/>
      <dgm:spPr/>
      <dgm:t>
        <a:bodyPr/>
        <a:lstStyle/>
        <a:p>
          <a:endParaRPr lang="en-US"/>
        </a:p>
      </dgm:t>
    </dgm:pt>
    <dgm:pt modelId="{60086D6B-83A1-B04D-BAB0-D86DCA7C677D}" type="pres">
      <dgm:prSet presAssocID="{76BFDA42-47BC-034C-91CE-6903AAFE2ED2}" presName="cycle" presStyleCnt="0">
        <dgm:presLayoutVars>
          <dgm:chMax val="1"/>
          <dgm:dir/>
          <dgm:animLvl val="ctr"/>
          <dgm:resizeHandles val="exact"/>
        </dgm:presLayoutVars>
      </dgm:prSet>
      <dgm:spPr/>
      <dgm:t>
        <a:bodyPr/>
        <a:lstStyle/>
        <a:p>
          <a:endParaRPr lang="en-IE"/>
        </a:p>
      </dgm:t>
    </dgm:pt>
    <dgm:pt modelId="{FE001666-F222-9940-8D37-3100C9812433}" type="pres">
      <dgm:prSet presAssocID="{DF92EDF4-E55E-494A-BEC8-2E969284CEEC}" presName="centerShape" presStyleLbl="node0" presStyleIdx="0" presStyleCnt="1"/>
      <dgm:spPr/>
      <dgm:t>
        <a:bodyPr/>
        <a:lstStyle/>
        <a:p>
          <a:endParaRPr lang="en-IE"/>
        </a:p>
      </dgm:t>
    </dgm:pt>
    <dgm:pt modelId="{4ADAE473-4936-194F-8B73-E166B63B370F}" type="pres">
      <dgm:prSet presAssocID="{A12EAD6D-DA96-9341-ADE2-6320C5E8B9CE}" presName="parTrans" presStyleLbl="bgSibTrans2D1" presStyleIdx="0" presStyleCnt="3"/>
      <dgm:spPr/>
      <dgm:t>
        <a:bodyPr/>
        <a:lstStyle/>
        <a:p>
          <a:endParaRPr lang="en-IE"/>
        </a:p>
      </dgm:t>
    </dgm:pt>
    <dgm:pt modelId="{F14320EE-2906-C248-98B8-7690E1051447}" type="pres">
      <dgm:prSet presAssocID="{2CDE2AB4-74AB-7A49-8CFE-1AE53E0F48F7}" presName="node" presStyleLbl="node1" presStyleIdx="0" presStyleCnt="3">
        <dgm:presLayoutVars>
          <dgm:bulletEnabled val="1"/>
        </dgm:presLayoutVars>
      </dgm:prSet>
      <dgm:spPr/>
      <dgm:t>
        <a:bodyPr/>
        <a:lstStyle/>
        <a:p>
          <a:endParaRPr lang="en-IE"/>
        </a:p>
      </dgm:t>
    </dgm:pt>
    <dgm:pt modelId="{684AD4A5-429C-8240-87E7-9B20BD835905}" type="pres">
      <dgm:prSet presAssocID="{7D4AA89E-558F-6448-BE48-002FCF61F8BF}" presName="parTrans" presStyleLbl="bgSibTrans2D1" presStyleIdx="1" presStyleCnt="3"/>
      <dgm:spPr/>
      <dgm:t>
        <a:bodyPr/>
        <a:lstStyle/>
        <a:p>
          <a:endParaRPr lang="en-IE"/>
        </a:p>
      </dgm:t>
    </dgm:pt>
    <dgm:pt modelId="{9954EA1C-484F-D04D-BF2D-37670FC5B5B8}" type="pres">
      <dgm:prSet presAssocID="{E5C9370A-1298-3742-92A2-9AF35DCA5BA4}" presName="node" presStyleLbl="node1" presStyleIdx="1" presStyleCnt="3">
        <dgm:presLayoutVars>
          <dgm:bulletEnabled val="1"/>
        </dgm:presLayoutVars>
      </dgm:prSet>
      <dgm:spPr/>
      <dgm:t>
        <a:bodyPr/>
        <a:lstStyle/>
        <a:p>
          <a:endParaRPr lang="en-IE"/>
        </a:p>
      </dgm:t>
    </dgm:pt>
    <dgm:pt modelId="{C311A8ED-A3C6-CD4F-9334-ED4F774E6A9A}" type="pres">
      <dgm:prSet presAssocID="{5DB59C6B-3D73-C84C-951F-941909FA8662}" presName="parTrans" presStyleLbl="bgSibTrans2D1" presStyleIdx="2" presStyleCnt="3"/>
      <dgm:spPr/>
      <dgm:t>
        <a:bodyPr/>
        <a:lstStyle/>
        <a:p>
          <a:endParaRPr lang="en-IE"/>
        </a:p>
      </dgm:t>
    </dgm:pt>
    <dgm:pt modelId="{BF092BA1-9FD1-2342-85C5-7BE2BAC2655B}" type="pres">
      <dgm:prSet presAssocID="{24C71122-7F08-5C4C-8373-23CF1BE072AB}" presName="node" presStyleLbl="node1" presStyleIdx="2" presStyleCnt="3">
        <dgm:presLayoutVars>
          <dgm:bulletEnabled val="1"/>
        </dgm:presLayoutVars>
      </dgm:prSet>
      <dgm:spPr/>
      <dgm:t>
        <a:bodyPr/>
        <a:lstStyle/>
        <a:p>
          <a:endParaRPr lang="en-IE"/>
        </a:p>
      </dgm:t>
    </dgm:pt>
  </dgm:ptLst>
  <dgm:cxnLst>
    <dgm:cxn modelId="{1D3A7FC8-686B-5148-8A52-C6D3AB8752BB}" srcId="{DF92EDF4-E55E-494A-BEC8-2E969284CEEC}" destId="{E5C9370A-1298-3742-92A2-9AF35DCA5BA4}" srcOrd="1" destOrd="0" parTransId="{7D4AA89E-558F-6448-BE48-002FCF61F8BF}" sibTransId="{F047E6D1-C7D3-8747-B287-314FD4037447}"/>
    <dgm:cxn modelId="{11A2373F-F1D8-8C45-BD1D-69A29F266457}" srcId="{76BFDA42-47BC-034C-91CE-6903AAFE2ED2}" destId="{DF92EDF4-E55E-494A-BEC8-2E969284CEEC}" srcOrd="0" destOrd="0" parTransId="{6079B9E7-F86A-9E4F-92A5-888BBF87F8E0}" sibTransId="{E5F7D9F4-51C4-CE46-AF50-B4FE6FD73536}"/>
    <dgm:cxn modelId="{C864961A-D2F6-AA4E-AAF6-36299F5E691D}" type="presOf" srcId="{E5C9370A-1298-3742-92A2-9AF35DCA5BA4}" destId="{9954EA1C-484F-D04D-BF2D-37670FC5B5B8}" srcOrd="0" destOrd="0" presId="urn:microsoft.com/office/officeart/2005/8/layout/radial4"/>
    <dgm:cxn modelId="{5B0ABC0D-399D-0F4C-B857-245F193994DE}" type="presOf" srcId="{5DB59C6B-3D73-C84C-951F-941909FA8662}" destId="{C311A8ED-A3C6-CD4F-9334-ED4F774E6A9A}" srcOrd="0" destOrd="0" presId="urn:microsoft.com/office/officeart/2005/8/layout/radial4"/>
    <dgm:cxn modelId="{0193D101-506B-B745-8BF1-FAA36D89D2DC}" srcId="{DF92EDF4-E55E-494A-BEC8-2E969284CEEC}" destId="{2CDE2AB4-74AB-7A49-8CFE-1AE53E0F48F7}" srcOrd="0" destOrd="0" parTransId="{A12EAD6D-DA96-9341-ADE2-6320C5E8B9CE}" sibTransId="{86A13EE9-091C-5248-B068-ADD5A08B291E}"/>
    <dgm:cxn modelId="{EA0879AE-1AF8-7A47-BEE8-197AB9F4410F}" type="presOf" srcId="{A12EAD6D-DA96-9341-ADE2-6320C5E8B9CE}" destId="{4ADAE473-4936-194F-8B73-E166B63B370F}" srcOrd="0" destOrd="0" presId="urn:microsoft.com/office/officeart/2005/8/layout/radial4"/>
    <dgm:cxn modelId="{A04FCDD5-9B35-CF4C-925E-B672C270D2D4}" type="presOf" srcId="{DF92EDF4-E55E-494A-BEC8-2E969284CEEC}" destId="{FE001666-F222-9940-8D37-3100C9812433}" srcOrd="0" destOrd="0" presId="urn:microsoft.com/office/officeart/2005/8/layout/radial4"/>
    <dgm:cxn modelId="{12395DB6-C6DA-1246-8F7A-469AAC9A06AD}" type="presOf" srcId="{24C71122-7F08-5C4C-8373-23CF1BE072AB}" destId="{BF092BA1-9FD1-2342-85C5-7BE2BAC2655B}" srcOrd="0" destOrd="0" presId="urn:microsoft.com/office/officeart/2005/8/layout/radial4"/>
    <dgm:cxn modelId="{F209C475-FA03-0748-8224-BD7323E6E61E}" type="presOf" srcId="{2CDE2AB4-74AB-7A49-8CFE-1AE53E0F48F7}" destId="{F14320EE-2906-C248-98B8-7690E1051447}" srcOrd="0" destOrd="0" presId="urn:microsoft.com/office/officeart/2005/8/layout/radial4"/>
    <dgm:cxn modelId="{9E9F243D-B5F9-CD4A-9F6B-BAC2C56EEE30}" type="presOf" srcId="{76BFDA42-47BC-034C-91CE-6903AAFE2ED2}" destId="{60086D6B-83A1-B04D-BAB0-D86DCA7C677D}" srcOrd="0" destOrd="0" presId="urn:microsoft.com/office/officeart/2005/8/layout/radial4"/>
    <dgm:cxn modelId="{51EA6899-73C8-D647-AB26-4D727FF199A3}" srcId="{DF92EDF4-E55E-494A-BEC8-2E969284CEEC}" destId="{24C71122-7F08-5C4C-8373-23CF1BE072AB}" srcOrd="2" destOrd="0" parTransId="{5DB59C6B-3D73-C84C-951F-941909FA8662}" sibTransId="{A8039A46-3925-694C-B56C-FA678CF44B19}"/>
    <dgm:cxn modelId="{6705A7BA-CFDA-AF4E-BCF5-0BAB3A3F3F98}" type="presOf" srcId="{7D4AA89E-558F-6448-BE48-002FCF61F8BF}" destId="{684AD4A5-429C-8240-87E7-9B20BD835905}" srcOrd="0" destOrd="0" presId="urn:microsoft.com/office/officeart/2005/8/layout/radial4"/>
    <dgm:cxn modelId="{C0F001D5-9E65-B042-95CA-166B52AECE3A}" type="presParOf" srcId="{60086D6B-83A1-B04D-BAB0-D86DCA7C677D}" destId="{FE001666-F222-9940-8D37-3100C9812433}" srcOrd="0" destOrd="0" presId="urn:microsoft.com/office/officeart/2005/8/layout/radial4"/>
    <dgm:cxn modelId="{1D761695-E9B8-024D-8AF7-7344B420111B}" type="presParOf" srcId="{60086D6B-83A1-B04D-BAB0-D86DCA7C677D}" destId="{4ADAE473-4936-194F-8B73-E166B63B370F}" srcOrd="1" destOrd="0" presId="urn:microsoft.com/office/officeart/2005/8/layout/radial4"/>
    <dgm:cxn modelId="{5B59E061-8FDE-604C-8510-F36E7392F4BF}" type="presParOf" srcId="{60086D6B-83A1-B04D-BAB0-D86DCA7C677D}" destId="{F14320EE-2906-C248-98B8-7690E1051447}" srcOrd="2" destOrd="0" presId="urn:microsoft.com/office/officeart/2005/8/layout/radial4"/>
    <dgm:cxn modelId="{88260CB3-A655-DC46-A1CC-C4E72AA13E7A}" type="presParOf" srcId="{60086D6B-83A1-B04D-BAB0-D86DCA7C677D}" destId="{684AD4A5-429C-8240-87E7-9B20BD835905}" srcOrd="3" destOrd="0" presId="urn:microsoft.com/office/officeart/2005/8/layout/radial4"/>
    <dgm:cxn modelId="{4EE9A336-C549-014C-9074-4E91AF5B7959}" type="presParOf" srcId="{60086D6B-83A1-B04D-BAB0-D86DCA7C677D}" destId="{9954EA1C-484F-D04D-BF2D-37670FC5B5B8}" srcOrd="4" destOrd="0" presId="urn:microsoft.com/office/officeart/2005/8/layout/radial4"/>
    <dgm:cxn modelId="{B7D26CFB-429C-8F4E-9CBC-1A76520DF11C}" type="presParOf" srcId="{60086D6B-83A1-B04D-BAB0-D86DCA7C677D}" destId="{C311A8ED-A3C6-CD4F-9334-ED4F774E6A9A}" srcOrd="5" destOrd="0" presId="urn:microsoft.com/office/officeart/2005/8/layout/radial4"/>
    <dgm:cxn modelId="{185EE8D4-1743-0144-899D-F64415B75755}" type="presParOf" srcId="{60086D6B-83A1-B04D-BAB0-D86DCA7C677D}" destId="{BF092BA1-9FD1-2342-85C5-7BE2BAC2655B}" srcOrd="6" destOrd="0" presId="urn:microsoft.com/office/officeart/2005/8/layout/radial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E001666-F222-9940-8D37-3100C9812433}">
      <dsp:nvSpPr>
        <dsp:cNvPr id="0" name=""/>
        <dsp:cNvSpPr/>
      </dsp:nvSpPr>
      <dsp:spPr>
        <a:xfrm>
          <a:off x="3083005" y="2461550"/>
          <a:ext cx="2063588" cy="2063588"/>
        </a:xfrm>
        <a:prstGeom prst="ellips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en-US" sz="2200" kern="1200" dirty="0" smtClean="0"/>
            <a:t>Dr Siobhan O’Halloran</a:t>
          </a:r>
          <a:endParaRPr lang="en-US" sz="2200" kern="1200" dirty="0"/>
        </a:p>
      </dsp:txBody>
      <dsp:txXfrm>
        <a:off x="3385210" y="2763755"/>
        <a:ext cx="1459178" cy="1459178"/>
      </dsp:txXfrm>
    </dsp:sp>
    <dsp:sp modelId="{4ADAE473-4936-194F-8B73-E166B63B370F}">
      <dsp:nvSpPr>
        <dsp:cNvPr id="0" name=""/>
        <dsp:cNvSpPr/>
      </dsp:nvSpPr>
      <dsp:spPr>
        <a:xfrm rot="12900000">
          <a:off x="1752980" y="2100207"/>
          <a:ext cx="1584352" cy="588122"/>
        </a:xfrm>
        <a:prstGeom prst="leftArrow">
          <a:avLst>
            <a:gd name="adj1" fmla="val 60000"/>
            <a:gd name="adj2" fmla="val 5000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F14320EE-2906-C248-98B8-7690E1051447}">
      <dsp:nvSpPr>
        <dsp:cNvPr id="0" name=""/>
        <dsp:cNvSpPr/>
      </dsp:nvSpPr>
      <dsp:spPr>
        <a:xfrm>
          <a:off x="916039" y="1155731"/>
          <a:ext cx="1960408" cy="1568327"/>
        </a:xfrm>
        <a:prstGeom prst="roundRect">
          <a:avLst>
            <a:gd name="adj" fmla="val 1000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ctr" defTabSz="1066800">
            <a:lnSpc>
              <a:spcPct val="90000"/>
            </a:lnSpc>
            <a:spcBef>
              <a:spcPct val="0"/>
            </a:spcBef>
            <a:spcAft>
              <a:spcPct val="35000"/>
            </a:spcAft>
          </a:pPr>
          <a:r>
            <a:rPr lang="en-US" sz="2400" kern="1200" dirty="0" smtClean="0"/>
            <a:t>Susan Kent </a:t>
          </a:r>
          <a:endParaRPr lang="en-US" sz="2400" kern="1200" dirty="0"/>
        </a:p>
      </dsp:txBody>
      <dsp:txXfrm>
        <a:off x="961974" y="1201666"/>
        <a:ext cx="1868538" cy="1476457"/>
      </dsp:txXfrm>
    </dsp:sp>
    <dsp:sp modelId="{684AD4A5-429C-8240-87E7-9B20BD835905}">
      <dsp:nvSpPr>
        <dsp:cNvPr id="0" name=""/>
        <dsp:cNvSpPr/>
      </dsp:nvSpPr>
      <dsp:spPr>
        <a:xfrm rot="16200000">
          <a:off x="3322623" y="1283102"/>
          <a:ext cx="1584352" cy="588122"/>
        </a:xfrm>
        <a:prstGeom prst="leftArrow">
          <a:avLst>
            <a:gd name="adj1" fmla="val 60000"/>
            <a:gd name="adj2" fmla="val 50000"/>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9954EA1C-484F-D04D-BF2D-37670FC5B5B8}">
      <dsp:nvSpPr>
        <dsp:cNvPr id="0" name=""/>
        <dsp:cNvSpPr/>
      </dsp:nvSpPr>
      <dsp:spPr>
        <a:xfrm>
          <a:off x="3134595" y="824"/>
          <a:ext cx="1960408" cy="1568327"/>
        </a:xfrm>
        <a:prstGeom prst="roundRect">
          <a:avLst>
            <a:gd name="adj" fmla="val 10000"/>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lvl="0" algn="ctr" defTabSz="1155700">
            <a:lnSpc>
              <a:spcPct val="90000"/>
            </a:lnSpc>
            <a:spcBef>
              <a:spcPct val="0"/>
            </a:spcBef>
            <a:spcAft>
              <a:spcPct val="35000"/>
            </a:spcAft>
          </a:pPr>
          <a:r>
            <a:rPr lang="en-US" sz="2600" kern="1200" dirty="0" err="1" smtClean="0"/>
            <a:t>Dr</a:t>
          </a:r>
          <a:r>
            <a:rPr lang="en-US" sz="2600" kern="1200" dirty="0" smtClean="0"/>
            <a:t> Anne-Marie Ryan</a:t>
          </a:r>
          <a:endParaRPr lang="en-US" sz="2600" kern="1200" dirty="0"/>
        </a:p>
      </dsp:txBody>
      <dsp:txXfrm>
        <a:off x="3180530" y="46759"/>
        <a:ext cx="1868538" cy="1476457"/>
      </dsp:txXfrm>
    </dsp:sp>
    <dsp:sp modelId="{C311A8ED-A3C6-CD4F-9334-ED4F774E6A9A}">
      <dsp:nvSpPr>
        <dsp:cNvPr id="0" name=""/>
        <dsp:cNvSpPr/>
      </dsp:nvSpPr>
      <dsp:spPr>
        <a:xfrm rot="19500000">
          <a:off x="4892267" y="2100207"/>
          <a:ext cx="1584352" cy="588122"/>
        </a:xfrm>
        <a:prstGeom prst="leftArrow">
          <a:avLst>
            <a:gd name="adj1" fmla="val 60000"/>
            <a:gd name="adj2" fmla="val 50000"/>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BF092BA1-9FD1-2342-85C5-7BE2BAC2655B}">
      <dsp:nvSpPr>
        <dsp:cNvPr id="0" name=""/>
        <dsp:cNvSpPr/>
      </dsp:nvSpPr>
      <dsp:spPr>
        <a:xfrm>
          <a:off x="5353151" y="1155731"/>
          <a:ext cx="1960408" cy="1568327"/>
        </a:xfrm>
        <a:prstGeom prst="roundRect">
          <a:avLst>
            <a:gd name="adj" fmla="val 10000"/>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lvl="0" algn="ctr" defTabSz="1155700">
            <a:lnSpc>
              <a:spcPct val="90000"/>
            </a:lnSpc>
            <a:spcBef>
              <a:spcPct val="0"/>
            </a:spcBef>
            <a:spcAft>
              <a:spcPct val="35000"/>
            </a:spcAft>
          </a:pPr>
          <a:r>
            <a:rPr lang="en-US" sz="2600" kern="1200" dirty="0" smtClean="0"/>
            <a:t>Dr Philippa Ryan Withero</a:t>
          </a:r>
          <a:endParaRPr lang="en-US" sz="2600" kern="1200" dirty="0"/>
        </a:p>
      </dsp:txBody>
      <dsp:txXfrm>
        <a:off x="5399086" y="1201666"/>
        <a:ext cx="1868538" cy="1476457"/>
      </dsp:txXfrm>
    </dsp:sp>
  </dsp:spTree>
</dsp:drawing>
</file>

<file path=ppt/diagrams/layout1.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0156" cy="4953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43249" y="0"/>
            <a:ext cx="2940156" cy="495300"/>
          </a:xfrm>
          <a:prstGeom prst="rect">
            <a:avLst/>
          </a:prstGeom>
        </p:spPr>
        <p:txBody>
          <a:bodyPr vert="horz" lIns="91440" tIns="45720" rIns="91440" bIns="45720" rtlCol="0"/>
          <a:lstStyle>
            <a:lvl1pPr algn="r">
              <a:defRPr sz="1200"/>
            </a:lvl1pPr>
          </a:lstStyle>
          <a:p>
            <a:fld id="{64BE2DC7-EA55-8C42-AFFB-1B3725DD256F}" type="datetimeFigureOut">
              <a:rPr lang="en-US" smtClean="0"/>
              <a:t>9/8/2015</a:t>
            </a:fld>
            <a:endParaRPr lang="en-US"/>
          </a:p>
        </p:txBody>
      </p:sp>
      <p:sp>
        <p:nvSpPr>
          <p:cNvPr id="4" name="Footer Placeholder 3"/>
          <p:cNvSpPr>
            <a:spLocks noGrp="1"/>
          </p:cNvSpPr>
          <p:nvPr>
            <p:ph type="ftr" sz="quarter" idx="2"/>
          </p:nvPr>
        </p:nvSpPr>
        <p:spPr>
          <a:xfrm>
            <a:off x="0" y="9408981"/>
            <a:ext cx="2940156" cy="4953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43249" y="9408981"/>
            <a:ext cx="2940156" cy="495300"/>
          </a:xfrm>
          <a:prstGeom prst="rect">
            <a:avLst/>
          </a:prstGeom>
        </p:spPr>
        <p:txBody>
          <a:bodyPr vert="horz" lIns="91440" tIns="45720" rIns="91440" bIns="45720" rtlCol="0" anchor="b"/>
          <a:lstStyle>
            <a:lvl1pPr algn="r">
              <a:defRPr sz="1200"/>
            </a:lvl1pPr>
          </a:lstStyle>
          <a:p>
            <a:fld id="{3CF0B5F1-BFDF-164A-B276-00803C6ACB49}" type="slidenum">
              <a:rPr lang="en-US" smtClean="0"/>
              <a:t>‹#›</a:t>
            </a:fld>
            <a:endParaRPr lang="en-US"/>
          </a:p>
        </p:txBody>
      </p:sp>
    </p:spTree>
    <p:extLst>
      <p:ext uri="{BB962C8B-B14F-4D97-AF65-F5344CB8AC3E}">
        <p14:creationId xmlns:p14="http://schemas.microsoft.com/office/powerpoint/2010/main" val="23058192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0156" cy="4953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43249" y="0"/>
            <a:ext cx="2940156" cy="495300"/>
          </a:xfrm>
          <a:prstGeom prst="rect">
            <a:avLst/>
          </a:prstGeom>
        </p:spPr>
        <p:txBody>
          <a:bodyPr vert="horz" lIns="91440" tIns="45720" rIns="91440" bIns="45720" rtlCol="0"/>
          <a:lstStyle>
            <a:lvl1pPr algn="r">
              <a:defRPr sz="1200"/>
            </a:lvl1pPr>
          </a:lstStyle>
          <a:p>
            <a:fld id="{298A2C11-CF20-B34A-9053-8EDA1B56523E}" type="datetimeFigureOut">
              <a:rPr lang="en-US" smtClean="0"/>
              <a:t>9/8/2015</a:t>
            </a:fld>
            <a:endParaRPr lang="en-US"/>
          </a:p>
        </p:txBody>
      </p:sp>
      <p:sp>
        <p:nvSpPr>
          <p:cNvPr id="4" name="Slide Image Placeholder 3"/>
          <p:cNvSpPr>
            <a:spLocks noGrp="1" noRot="1" noChangeAspect="1"/>
          </p:cNvSpPr>
          <p:nvPr>
            <p:ph type="sldImg" idx="2"/>
          </p:nvPr>
        </p:nvSpPr>
        <p:spPr>
          <a:xfrm>
            <a:off x="915988" y="742950"/>
            <a:ext cx="4953000" cy="37147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8498" y="4705350"/>
            <a:ext cx="5427980" cy="4457700"/>
          </a:xfrm>
          <a:prstGeom prst="rect">
            <a:avLst/>
          </a:prstGeom>
        </p:spPr>
        <p:txBody>
          <a:bodyPr vert="horz" lIns="91440" tIns="45720" rIns="91440" bIns="45720" rtlCol="0"/>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6" name="Footer Placeholder 5"/>
          <p:cNvSpPr>
            <a:spLocks noGrp="1"/>
          </p:cNvSpPr>
          <p:nvPr>
            <p:ph type="ftr" sz="quarter" idx="4"/>
          </p:nvPr>
        </p:nvSpPr>
        <p:spPr>
          <a:xfrm>
            <a:off x="0" y="9408981"/>
            <a:ext cx="2940156" cy="4953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43249" y="9408981"/>
            <a:ext cx="2940156" cy="495300"/>
          </a:xfrm>
          <a:prstGeom prst="rect">
            <a:avLst/>
          </a:prstGeom>
        </p:spPr>
        <p:txBody>
          <a:bodyPr vert="horz" lIns="91440" tIns="45720" rIns="91440" bIns="45720" rtlCol="0" anchor="b"/>
          <a:lstStyle>
            <a:lvl1pPr algn="r">
              <a:defRPr sz="1200"/>
            </a:lvl1pPr>
          </a:lstStyle>
          <a:p>
            <a:fld id="{2CA059D9-3D90-B542-907B-647D105EAB2F}" type="slidenum">
              <a:rPr lang="en-US" smtClean="0"/>
              <a:t>‹#›</a:t>
            </a:fld>
            <a:endParaRPr lang="en-US"/>
          </a:p>
        </p:txBody>
      </p:sp>
    </p:spTree>
    <p:extLst>
      <p:ext uri="{BB962C8B-B14F-4D97-AF65-F5344CB8AC3E}">
        <p14:creationId xmlns:p14="http://schemas.microsoft.com/office/powerpoint/2010/main" val="1552292335"/>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a:buChar char="•"/>
            </a:pPr>
            <a:r>
              <a:rPr lang="en-US" dirty="0" smtClean="0"/>
              <a:t>Assistant Secretary Level,</a:t>
            </a:r>
          </a:p>
          <a:p>
            <a:pPr marL="171450" indent="-171450">
              <a:buFont typeface="Arial"/>
              <a:buChar char="•"/>
            </a:pPr>
            <a:r>
              <a:rPr lang="en-US" dirty="0" smtClean="0"/>
              <a:t>Women's </a:t>
            </a:r>
            <a:r>
              <a:rPr lang="en-US" dirty="0" err="1" smtClean="0"/>
              <a:t>Health,Child</a:t>
            </a:r>
            <a:r>
              <a:rPr lang="en-US" dirty="0" smtClean="0"/>
              <a:t> Health and Welfare and Primary Care Services.</a:t>
            </a:r>
          </a:p>
          <a:p>
            <a:pPr marL="171450" indent="-171450">
              <a:buFont typeface="Arial"/>
              <a:buChar char="•"/>
            </a:pPr>
            <a:r>
              <a:rPr lang="en-US" dirty="0" smtClean="0"/>
              <a:t>Nursing and Midwifery Policy, Legislation and Regulation,</a:t>
            </a:r>
          </a:p>
          <a:p>
            <a:pPr marL="171450" indent="-171450">
              <a:buFont typeface="Arial"/>
              <a:buChar char="•"/>
            </a:pPr>
            <a:r>
              <a:rPr lang="en-US" dirty="0" smtClean="0"/>
              <a:t>Clinical Governance and Practice</a:t>
            </a:r>
            <a:r>
              <a:rPr lang="en-US" baseline="0" dirty="0" smtClean="0"/>
              <a:t>.</a:t>
            </a:r>
            <a:endParaRPr lang="en-US" dirty="0" smtClean="0"/>
          </a:p>
          <a:p>
            <a:endParaRPr lang="en-US" dirty="0"/>
          </a:p>
        </p:txBody>
      </p:sp>
      <p:sp>
        <p:nvSpPr>
          <p:cNvPr id="4" name="Slide Number Placeholder 3"/>
          <p:cNvSpPr>
            <a:spLocks noGrp="1"/>
          </p:cNvSpPr>
          <p:nvPr>
            <p:ph type="sldNum" sz="quarter" idx="10"/>
          </p:nvPr>
        </p:nvSpPr>
        <p:spPr/>
        <p:txBody>
          <a:bodyPr/>
          <a:lstStyle/>
          <a:p>
            <a:fld id="{2CA059D9-3D90-B542-907B-647D105EAB2F}" type="slidenum">
              <a:rPr lang="en-US" smtClean="0"/>
              <a:t>2</a:t>
            </a:fld>
            <a:endParaRPr lang="en-US"/>
          </a:p>
        </p:txBody>
      </p:sp>
    </p:spTree>
    <p:extLst>
      <p:ext uri="{BB962C8B-B14F-4D97-AF65-F5344CB8AC3E}">
        <p14:creationId xmlns:p14="http://schemas.microsoft.com/office/powerpoint/2010/main" val="14045657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 who are the future community nursing and midwifery professionals?</a:t>
            </a:r>
            <a:endParaRPr lang="en-US" dirty="0"/>
          </a:p>
        </p:txBody>
      </p:sp>
      <p:sp>
        <p:nvSpPr>
          <p:cNvPr id="4" name="Slide Number Placeholder 3"/>
          <p:cNvSpPr>
            <a:spLocks noGrp="1"/>
          </p:cNvSpPr>
          <p:nvPr>
            <p:ph type="sldNum" sz="quarter" idx="10"/>
          </p:nvPr>
        </p:nvSpPr>
        <p:spPr/>
        <p:txBody>
          <a:bodyPr/>
          <a:lstStyle/>
          <a:p>
            <a:fld id="{2CA059D9-3D90-B542-907B-647D105EAB2F}" type="slidenum">
              <a:rPr lang="en-US" smtClean="0"/>
              <a:t>12</a:t>
            </a:fld>
            <a:endParaRPr lang="en-US"/>
          </a:p>
        </p:txBody>
      </p:sp>
    </p:spTree>
    <p:extLst>
      <p:ext uri="{BB962C8B-B14F-4D97-AF65-F5344CB8AC3E}">
        <p14:creationId xmlns:p14="http://schemas.microsoft.com/office/powerpoint/2010/main" val="41793349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smtClean="0"/>
              <a:t>I am in this role but I am a great believer in what Runsfeld describes as  the </a:t>
            </a:r>
          </a:p>
          <a:p>
            <a:r>
              <a:rPr lang="en-IE" dirty="0" smtClean="0"/>
              <a:t>“Known Knowns – Things</a:t>
            </a:r>
            <a:r>
              <a:rPr lang="en-IE" baseline="0" dirty="0" smtClean="0"/>
              <a:t> we know we know</a:t>
            </a:r>
          </a:p>
          <a:p>
            <a:r>
              <a:rPr lang="en-IE" baseline="0" dirty="0" smtClean="0"/>
              <a:t>known unknowns – Things we know we don’t know</a:t>
            </a:r>
          </a:p>
          <a:p>
            <a:r>
              <a:rPr lang="en-IE" baseline="0" dirty="0" smtClean="0"/>
              <a:t>The unknown unknowns- The things we don’t know we don’t know </a:t>
            </a:r>
          </a:p>
          <a:p>
            <a:r>
              <a:rPr lang="en-IE" baseline="0" dirty="0" smtClean="0"/>
              <a:t>And that is your job to inform me as much as my job to find out.</a:t>
            </a:r>
            <a:endParaRPr lang="en-IE" dirty="0" smtClean="0"/>
          </a:p>
          <a:p>
            <a:endParaRPr lang="en-US" dirty="0"/>
          </a:p>
        </p:txBody>
      </p:sp>
      <p:sp>
        <p:nvSpPr>
          <p:cNvPr id="4" name="Slide Number Placeholder 3"/>
          <p:cNvSpPr>
            <a:spLocks noGrp="1"/>
          </p:cNvSpPr>
          <p:nvPr>
            <p:ph type="sldNum" sz="quarter" idx="10"/>
          </p:nvPr>
        </p:nvSpPr>
        <p:spPr/>
        <p:txBody>
          <a:bodyPr/>
          <a:lstStyle/>
          <a:p>
            <a:fld id="{2CA059D9-3D90-B542-907B-647D105EAB2F}" type="slidenum">
              <a:rPr lang="en-US" smtClean="0"/>
              <a:t>13</a:t>
            </a:fld>
            <a:endParaRPr lang="en-US"/>
          </a:p>
        </p:txBody>
      </p:sp>
    </p:spTree>
    <p:extLst>
      <p:ext uri="{BB962C8B-B14F-4D97-AF65-F5344CB8AC3E}">
        <p14:creationId xmlns:p14="http://schemas.microsoft.com/office/powerpoint/2010/main" val="27154908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time is ripe for leadership in community nursing and midwifery. Since</a:t>
            </a:r>
            <a:r>
              <a:rPr lang="en-US" baseline="0" dirty="0" smtClean="0"/>
              <a:t> </a:t>
            </a:r>
            <a:r>
              <a:rPr lang="en-US" dirty="0" smtClean="0"/>
              <a:t>2001  when the Primary Healthcare strategy was launched ,community Nursing and midwifery were expected to be  center stage but it never happened</a:t>
            </a:r>
            <a:r>
              <a:rPr lang="en-US" baseline="0" dirty="0" smtClean="0"/>
              <a:t> as the inter </a:t>
            </a:r>
            <a:r>
              <a:rPr lang="en-US" baseline="0" dirty="0" err="1" smtClean="0"/>
              <a:t>sectoral</a:t>
            </a:r>
            <a:r>
              <a:rPr lang="en-US" baseline="0" dirty="0" smtClean="0"/>
              <a:t> narrative was not present at the policy table. Times are different today. This is the only show in town and it is up to you as community nurses and midwives to decide in collaboration  which framework  of practice you would deem fit for purpose to meet Irish societal needs. </a:t>
            </a:r>
            <a:endParaRPr lang="en-US" dirty="0"/>
          </a:p>
        </p:txBody>
      </p:sp>
      <p:sp>
        <p:nvSpPr>
          <p:cNvPr id="4" name="Slide Number Placeholder 3"/>
          <p:cNvSpPr>
            <a:spLocks noGrp="1"/>
          </p:cNvSpPr>
          <p:nvPr>
            <p:ph type="sldNum" sz="quarter" idx="10"/>
          </p:nvPr>
        </p:nvSpPr>
        <p:spPr/>
        <p:txBody>
          <a:bodyPr/>
          <a:lstStyle/>
          <a:p>
            <a:fld id="{2CA059D9-3D90-B542-907B-647D105EAB2F}" type="slidenum">
              <a:rPr lang="en-US" smtClean="0"/>
              <a:t>15</a:t>
            </a:fld>
            <a:endParaRPr lang="en-US"/>
          </a:p>
        </p:txBody>
      </p:sp>
    </p:spTree>
    <p:extLst>
      <p:ext uri="{BB962C8B-B14F-4D97-AF65-F5344CB8AC3E}">
        <p14:creationId xmlns:p14="http://schemas.microsoft.com/office/powerpoint/2010/main" val="4195754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2CA059D9-3D90-B542-907B-647D105EAB2F}" type="slidenum">
              <a:rPr lang="en-US" smtClean="0"/>
              <a:t>16</a:t>
            </a:fld>
            <a:endParaRPr lang="en-US"/>
          </a:p>
        </p:txBody>
      </p:sp>
    </p:spTree>
    <p:extLst>
      <p:ext uri="{BB962C8B-B14F-4D97-AF65-F5344CB8AC3E}">
        <p14:creationId xmlns:p14="http://schemas.microsoft.com/office/powerpoint/2010/main" val="6696764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sz="1200" kern="1200" dirty="0" smtClean="0">
                <a:solidFill>
                  <a:schemeClr val="tx1"/>
                </a:solidFill>
                <a:effectLst/>
                <a:latin typeface="+mn-lt"/>
                <a:ea typeface="+mn-ea"/>
                <a:cs typeface="+mn-cs"/>
              </a:rPr>
              <a:t>‘Future Health’ represents the single most fundamental reform of the health services in the history of the State. It sets out the main building blocks to achieve these reforms which are aimed at restructuring the delivery of health services across primary, community and hospital sectors. The ‘Future Health’ programme is built on four key interdependent pillars of reform: </a:t>
            </a:r>
          </a:p>
          <a:p>
            <a:r>
              <a:rPr lang="en-IE" sz="1200" kern="1200" dirty="0" smtClean="0">
                <a:solidFill>
                  <a:schemeClr val="tx1"/>
                </a:solidFill>
                <a:effectLst/>
                <a:latin typeface="+mn-lt"/>
                <a:ea typeface="+mn-ea"/>
                <a:cs typeface="+mn-cs"/>
              </a:rPr>
              <a:t> </a:t>
            </a:r>
          </a:p>
          <a:p>
            <a:r>
              <a:rPr lang="en-IE" sz="1200" b="1" kern="1200" dirty="0" smtClean="0">
                <a:solidFill>
                  <a:schemeClr val="tx1"/>
                </a:solidFill>
                <a:effectLst/>
                <a:latin typeface="+mn-lt"/>
                <a:ea typeface="+mn-ea"/>
                <a:cs typeface="+mn-cs"/>
              </a:rPr>
              <a:t>(i)</a:t>
            </a:r>
            <a:r>
              <a:rPr lang="en-IE" sz="1200" kern="1200" dirty="0" smtClean="0">
                <a:solidFill>
                  <a:schemeClr val="tx1"/>
                </a:solidFill>
                <a:effectLst/>
                <a:latin typeface="+mn-lt"/>
                <a:ea typeface="+mn-ea"/>
                <a:cs typeface="+mn-cs"/>
              </a:rPr>
              <a:t> Health and wellbeing: to keep the population healthy rather than just simply treating ill people;</a:t>
            </a:r>
          </a:p>
          <a:p>
            <a:r>
              <a:rPr lang="en-IE" sz="1200" b="1" kern="1200" dirty="0" smtClean="0">
                <a:solidFill>
                  <a:schemeClr val="tx1"/>
                </a:solidFill>
                <a:effectLst/>
                <a:latin typeface="+mn-lt"/>
                <a:ea typeface="+mn-ea"/>
                <a:cs typeface="+mn-cs"/>
              </a:rPr>
              <a:t>(ii) </a:t>
            </a:r>
            <a:r>
              <a:rPr lang="en-IE" sz="1200" kern="1200" dirty="0" smtClean="0">
                <a:solidFill>
                  <a:schemeClr val="tx1"/>
                </a:solidFill>
                <a:effectLst/>
                <a:latin typeface="+mn-lt"/>
                <a:ea typeface="+mn-ea"/>
                <a:cs typeface="+mn-cs"/>
              </a:rPr>
              <a:t>Service reform: to deliver a new, less hospital focused model of care, which treats patients safely at the right time, with value for money, with the right service and as close to home as possible;</a:t>
            </a:r>
          </a:p>
          <a:p>
            <a:r>
              <a:rPr lang="en-IE" sz="1200" b="1" kern="1200" dirty="0" smtClean="0">
                <a:solidFill>
                  <a:schemeClr val="tx1"/>
                </a:solidFill>
                <a:effectLst/>
                <a:latin typeface="+mn-lt"/>
                <a:ea typeface="+mn-ea"/>
                <a:cs typeface="+mn-cs"/>
              </a:rPr>
              <a:t>(iii) </a:t>
            </a:r>
            <a:r>
              <a:rPr lang="en-IE" sz="1200" kern="1200" dirty="0" smtClean="0">
                <a:solidFill>
                  <a:schemeClr val="tx1"/>
                </a:solidFill>
                <a:effectLst/>
                <a:latin typeface="+mn-lt"/>
                <a:ea typeface="+mn-ea"/>
                <a:cs typeface="+mn-cs"/>
              </a:rPr>
              <a:t>Structural reform: to implement the steps, including the necessary legal and structural changes to the health system, that will be required to fundamentally shift the model of public health care from a tax-funded system to combination of UHI and tax funding; and </a:t>
            </a:r>
          </a:p>
          <a:p>
            <a:r>
              <a:rPr lang="en-IE" sz="1200" b="1" kern="1200" dirty="0" smtClean="0">
                <a:solidFill>
                  <a:schemeClr val="tx1"/>
                </a:solidFill>
                <a:effectLst/>
                <a:latin typeface="+mn-lt"/>
                <a:ea typeface="+mn-ea"/>
                <a:cs typeface="+mn-cs"/>
              </a:rPr>
              <a:t>(iv) </a:t>
            </a:r>
            <a:r>
              <a:rPr lang="en-IE" sz="1200" kern="1200" dirty="0" smtClean="0">
                <a:solidFill>
                  <a:schemeClr val="tx1"/>
                </a:solidFill>
                <a:effectLst/>
                <a:latin typeface="+mn-lt"/>
                <a:ea typeface="+mn-ea"/>
                <a:cs typeface="+mn-cs"/>
              </a:rPr>
              <a:t>Financial reform: to ensure that the financing system is based on incentives that are aligned to fairness and efficiency, while reducing costs, improving control and delivering better quality. </a:t>
            </a:r>
          </a:p>
          <a:p>
            <a:r>
              <a:rPr lang="en-IE" sz="1200" b="1" kern="1200" dirty="0" smtClean="0">
                <a:solidFill>
                  <a:schemeClr val="tx1"/>
                </a:solidFill>
                <a:effectLst/>
                <a:latin typeface="+mn-lt"/>
                <a:ea typeface="+mn-ea"/>
                <a:cs typeface="+mn-cs"/>
              </a:rPr>
              <a:t>Strategies &amp; Frameworks</a:t>
            </a:r>
            <a:endParaRPr lang="en-IE" sz="1200" kern="1200" dirty="0" smtClean="0">
              <a:solidFill>
                <a:schemeClr val="tx1"/>
              </a:solidFill>
              <a:effectLst/>
              <a:latin typeface="+mn-lt"/>
              <a:ea typeface="+mn-ea"/>
              <a:cs typeface="+mn-cs"/>
            </a:endParaRPr>
          </a:p>
          <a:p>
            <a:pPr lvl="0"/>
            <a:r>
              <a:rPr lang="en-IE" sz="1200" kern="1200" dirty="0" smtClean="0">
                <a:solidFill>
                  <a:schemeClr val="tx1"/>
                </a:solidFill>
                <a:effectLst/>
                <a:latin typeface="+mn-lt"/>
                <a:ea typeface="+mn-ea"/>
                <a:cs typeface="+mn-cs"/>
              </a:rPr>
              <a:t>Publish Obesity Policy </a:t>
            </a:r>
          </a:p>
          <a:p>
            <a:pPr lvl="0"/>
            <a:r>
              <a:rPr lang="en-IE" sz="1200" kern="1200" dirty="0" smtClean="0">
                <a:solidFill>
                  <a:schemeClr val="tx1"/>
                </a:solidFill>
                <a:effectLst/>
                <a:latin typeface="+mn-lt"/>
                <a:ea typeface="+mn-ea"/>
                <a:cs typeface="+mn-cs"/>
              </a:rPr>
              <a:t>Publish Sexual Health Policy</a:t>
            </a:r>
          </a:p>
          <a:p>
            <a:pPr lvl="0"/>
            <a:r>
              <a:rPr lang="en-IE" sz="1200" kern="1200" dirty="0" smtClean="0">
                <a:solidFill>
                  <a:schemeClr val="tx1"/>
                </a:solidFill>
                <a:effectLst/>
                <a:latin typeface="+mn-lt"/>
                <a:ea typeface="+mn-ea"/>
                <a:cs typeface="+mn-cs"/>
              </a:rPr>
              <a:t>Implement National Positive Ageing Strategy </a:t>
            </a:r>
          </a:p>
          <a:p>
            <a:pPr lvl="0"/>
            <a:r>
              <a:rPr lang="en-IE" sz="1200" kern="1200" dirty="0" smtClean="0">
                <a:solidFill>
                  <a:schemeClr val="tx1"/>
                </a:solidFill>
                <a:effectLst/>
                <a:latin typeface="+mn-lt"/>
                <a:ea typeface="+mn-ea"/>
                <a:cs typeface="+mn-cs"/>
              </a:rPr>
              <a:t>Commence work on new National Drugs Strategy </a:t>
            </a:r>
          </a:p>
          <a:p>
            <a:pPr lvl="0"/>
            <a:r>
              <a:rPr lang="en-IE" sz="1200" kern="1200" dirty="0" smtClean="0">
                <a:solidFill>
                  <a:schemeClr val="tx1"/>
                </a:solidFill>
                <a:effectLst/>
                <a:latin typeface="+mn-lt"/>
                <a:ea typeface="+mn-ea"/>
                <a:cs typeface="+mn-cs"/>
              </a:rPr>
              <a:t>Publish Oral Health Strategy</a:t>
            </a:r>
          </a:p>
          <a:p>
            <a:pPr lvl="0"/>
            <a:r>
              <a:rPr lang="en-IE" sz="1200" kern="1200" dirty="0" smtClean="0">
                <a:solidFill>
                  <a:schemeClr val="tx1"/>
                </a:solidFill>
                <a:effectLst/>
                <a:latin typeface="+mn-lt"/>
                <a:ea typeface="+mn-ea"/>
                <a:cs typeface="+mn-cs"/>
              </a:rPr>
              <a:t>Publish Maternity Care Strategy </a:t>
            </a:r>
          </a:p>
          <a:p>
            <a:pPr lvl="0"/>
            <a:r>
              <a:rPr lang="en-IE" sz="1200" kern="1200" dirty="0" smtClean="0">
                <a:solidFill>
                  <a:schemeClr val="tx1"/>
                </a:solidFill>
                <a:effectLst/>
                <a:latin typeface="+mn-lt"/>
                <a:ea typeface="+mn-ea"/>
                <a:cs typeface="+mn-cs"/>
              </a:rPr>
              <a:t>Publish Cancer Strategy </a:t>
            </a:r>
          </a:p>
          <a:p>
            <a:pPr lvl="0"/>
            <a:r>
              <a:rPr lang="en-IE" sz="1200" kern="1200" dirty="0" smtClean="0">
                <a:solidFill>
                  <a:schemeClr val="tx1"/>
                </a:solidFill>
                <a:effectLst/>
                <a:latin typeface="+mn-lt"/>
                <a:ea typeface="+mn-ea"/>
                <a:cs typeface="+mn-cs"/>
              </a:rPr>
              <a:t>Develop a policy framework on Healthcare Commissioning</a:t>
            </a:r>
          </a:p>
          <a:p>
            <a:r>
              <a:rPr lang="en-IE" sz="1200" kern="1200" dirty="0" smtClean="0">
                <a:solidFill>
                  <a:schemeClr val="tx1"/>
                </a:solidFill>
                <a:effectLst/>
                <a:latin typeface="+mn-lt"/>
                <a:ea typeface="+mn-ea"/>
                <a:cs typeface="+mn-cs"/>
              </a:rPr>
              <a:t> </a:t>
            </a:r>
          </a:p>
          <a:p>
            <a:endParaRPr lang="en-IE" dirty="0"/>
          </a:p>
        </p:txBody>
      </p:sp>
      <p:sp>
        <p:nvSpPr>
          <p:cNvPr id="4" name="Slide Number Placeholder 3"/>
          <p:cNvSpPr>
            <a:spLocks noGrp="1"/>
          </p:cNvSpPr>
          <p:nvPr>
            <p:ph type="sldNum" sz="quarter" idx="10"/>
          </p:nvPr>
        </p:nvSpPr>
        <p:spPr/>
        <p:txBody>
          <a:bodyPr/>
          <a:lstStyle/>
          <a:p>
            <a:fld id="{2CA059D9-3D90-B542-907B-647D105EAB2F}" type="slidenum">
              <a:rPr lang="en-US" smtClean="0"/>
              <a:t>3</a:t>
            </a:fld>
            <a:endParaRPr lang="en-US"/>
          </a:p>
        </p:txBody>
      </p:sp>
    </p:spTree>
    <p:extLst>
      <p:ext uri="{BB962C8B-B14F-4D97-AF65-F5344CB8AC3E}">
        <p14:creationId xmlns:p14="http://schemas.microsoft.com/office/powerpoint/2010/main" val="5929910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Amongst other</a:t>
            </a:r>
            <a:r>
              <a:rPr lang="en-US" baseline="0" dirty="0" smtClean="0"/>
              <a:t> work……</a:t>
            </a:r>
            <a:endParaRPr lang="en-US" dirty="0"/>
          </a:p>
        </p:txBody>
      </p:sp>
      <p:sp>
        <p:nvSpPr>
          <p:cNvPr id="4" name="Slide Number Placeholder 3"/>
          <p:cNvSpPr>
            <a:spLocks noGrp="1"/>
          </p:cNvSpPr>
          <p:nvPr>
            <p:ph type="sldNum" sz="quarter" idx="10"/>
          </p:nvPr>
        </p:nvSpPr>
        <p:spPr/>
        <p:txBody>
          <a:bodyPr/>
          <a:lstStyle/>
          <a:p>
            <a:fld id="{2CA059D9-3D90-B542-907B-647D105EAB2F}" type="slidenum">
              <a:rPr lang="en-US" smtClean="0"/>
              <a:t>4</a:t>
            </a:fld>
            <a:endParaRPr lang="en-US"/>
          </a:p>
        </p:txBody>
      </p:sp>
    </p:spTree>
    <p:extLst>
      <p:ext uri="{BB962C8B-B14F-4D97-AF65-F5344CB8AC3E}">
        <p14:creationId xmlns:p14="http://schemas.microsoft.com/office/powerpoint/2010/main" val="28375642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a:ln/>
        </p:spPr>
      </p:sp>
      <p:sp>
        <p:nvSpPr>
          <p:cNvPr id="78851" name="Notes Placeholder 2"/>
          <p:cNvSpPr>
            <a:spLocks noGrp="1"/>
          </p:cNvSpPr>
          <p:nvPr>
            <p:ph type="body" idx="1"/>
          </p:nvPr>
        </p:nvSpPr>
        <p:spPr>
          <a:noFill/>
        </p:spPr>
        <p:txBody>
          <a:bodyPr/>
          <a:lstStyle/>
          <a:p>
            <a:r>
              <a:rPr lang="en-IE" altLang="en-US" sz="1400" dirty="0" smtClean="0">
                <a:latin typeface="Arial" pitchFamily="34" charset="0"/>
              </a:rPr>
              <a:t>The challenges we face require a new style of leadership – one that looks beyond narrow sectoral interests and that has the basic value of health at its heart. We all need to accept our respective responsibilities; we all need to lead. For a start, we need to ensure that values, not self-interest, drive our decisions and the way we behave, as individuals, but also as members of communities and organizations.</a:t>
            </a:r>
          </a:p>
          <a:p>
            <a:endParaRPr lang="en-IE" altLang="en-US" sz="1400" dirty="0" smtClean="0">
              <a:latin typeface="Arial" pitchFamily="34" charset="0"/>
            </a:endParaRPr>
          </a:p>
          <a:p>
            <a:r>
              <a:rPr lang="en-IE" altLang="en-US" sz="1400" dirty="0" smtClean="0">
                <a:latin typeface="Arial" pitchFamily="34" charset="0"/>
              </a:rPr>
              <a:t>Warren  Bennis, who is regarded as a pioneer in the field of leadership studies, wrote that, “becoming a leader is synonymous with becoming yourself”. I think that how we behave, as well as what we actually do as leaders, reflects who we really are. If we accept that premise then we can connect more quickly with people, both as leaders and as human beings. This really about value based leadership enables all of us to demonstrate the sort of responsible, authentic and measured leadership.</a:t>
            </a:r>
          </a:p>
          <a:p>
            <a:endParaRPr lang="en-IE" altLang="en-US" sz="1400" dirty="0" smtClean="0">
              <a:latin typeface="Arial" pitchFamily="34" charset="0"/>
            </a:endParaRPr>
          </a:p>
        </p:txBody>
      </p:sp>
      <p:sp>
        <p:nvSpPr>
          <p:cNvPr id="78852" name="Slide Number Placeholder 3"/>
          <p:cNvSpPr>
            <a:spLocks noGrp="1"/>
          </p:cNvSpPr>
          <p:nvPr>
            <p:ph type="sldNum" sz="quarter" idx="5"/>
          </p:nvPr>
        </p:nvSpPr>
        <p:spPr>
          <a:noFill/>
        </p:spPr>
        <p:txBody>
          <a:bodyPr/>
          <a:lstStyle>
            <a:lvl1pPr algn="l" eaLnBrk="0" hangingPunct="0">
              <a:spcBef>
                <a:spcPct val="30000"/>
              </a:spcBef>
              <a:defRPr sz="1200">
                <a:solidFill>
                  <a:schemeClr val="tx1"/>
                </a:solidFill>
                <a:latin typeface="Arial" pitchFamily="34" charset="0"/>
              </a:defRPr>
            </a:lvl1pPr>
            <a:lvl2pPr marL="742950" indent="-285750" algn="l" eaLnBrk="0" hangingPunct="0">
              <a:spcBef>
                <a:spcPct val="30000"/>
              </a:spcBef>
              <a:defRPr sz="1200">
                <a:solidFill>
                  <a:schemeClr val="tx1"/>
                </a:solidFill>
                <a:latin typeface="Arial" pitchFamily="34" charset="0"/>
              </a:defRPr>
            </a:lvl2pPr>
            <a:lvl3pPr marL="1143000" indent="-228600" algn="l" eaLnBrk="0" hangingPunct="0">
              <a:spcBef>
                <a:spcPct val="30000"/>
              </a:spcBef>
              <a:defRPr sz="1200">
                <a:solidFill>
                  <a:schemeClr val="tx1"/>
                </a:solidFill>
                <a:latin typeface="Arial" pitchFamily="34" charset="0"/>
              </a:defRPr>
            </a:lvl3pPr>
            <a:lvl4pPr marL="1600200" indent="-228600" algn="l" eaLnBrk="0" hangingPunct="0">
              <a:spcBef>
                <a:spcPct val="30000"/>
              </a:spcBef>
              <a:defRPr sz="1200">
                <a:solidFill>
                  <a:schemeClr val="tx1"/>
                </a:solidFill>
                <a:latin typeface="Arial" pitchFamily="34" charset="0"/>
              </a:defRPr>
            </a:lvl4pPr>
            <a:lvl5pPr marL="2057400" indent="-228600" algn="l" eaLnBrk="0" hangingPunct="0">
              <a:spcBef>
                <a:spcPct val="30000"/>
              </a:spcBef>
              <a:defRPr sz="1200">
                <a:solidFill>
                  <a:schemeClr val="tx1"/>
                </a:solidFill>
                <a:latin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defRPr>
            </a:lvl9pPr>
          </a:lstStyle>
          <a:p>
            <a:pPr algn="r" eaLnBrk="1" hangingPunct="1">
              <a:spcBef>
                <a:spcPct val="0"/>
              </a:spcBef>
            </a:pPr>
            <a:fld id="{336679D6-D78A-4A2A-BEEB-77230EFDFDB1}" type="slidenum">
              <a:rPr lang="en-US" altLang="en-US">
                <a:solidFill>
                  <a:prstClr val="black"/>
                </a:solidFill>
              </a:rPr>
              <a:pPr algn="r" eaLnBrk="1" hangingPunct="1">
                <a:spcBef>
                  <a:spcPct val="0"/>
                </a:spcBef>
              </a:pPr>
              <a:t>6</a:t>
            </a:fld>
            <a:endParaRPr lang="en-US" altLang="en-US">
              <a:solidFill>
                <a:prstClr val="black"/>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know the community role has not been visible</a:t>
            </a:r>
          </a:p>
        </p:txBody>
      </p:sp>
      <p:sp>
        <p:nvSpPr>
          <p:cNvPr id="4" name="Slide Number Placeholder 3"/>
          <p:cNvSpPr>
            <a:spLocks noGrp="1"/>
          </p:cNvSpPr>
          <p:nvPr>
            <p:ph type="sldNum" sz="quarter" idx="10"/>
          </p:nvPr>
        </p:nvSpPr>
        <p:spPr/>
        <p:txBody>
          <a:bodyPr/>
          <a:lstStyle/>
          <a:p>
            <a:fld id="{711D67C2-75C7-1146-BAF9-B7CAF49046D8}" type="slidenum">
              <a:rPr lang="en-US" smtClean="0"/>
              <a:t>7</a:t>
            </a:fld>
            <a:endParaRPr lang="en-US"/>
          </a:p>
        </p:txBody>
      </p:sp>
    </p:spTree>
    <p:extLst>
      <p:ext uri="{BB962C8B-B14F-4D97-AF65-F5344CB8AC3E}">
        <p14:creationId xmlns:p14="http://schemas.microsoft.com/office/powerpoint/2010/main" val="30620235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altLang="en-US" sz="1200" dirty="0" smtClean="0">
                <a:latin typeface="Arial" pitchFamily="34" charset="0"/>
              </a:rPr>
              <a:t>Remember the desired future of any professional group doesn't just happen. Leaders in practice, many of you here today, are the people who will create it.</a:t>
            </a:r>
            <a:r>
              <a:rPr lang="en-IE" altLang="en-US" sz="1200" b="1" dirty="0" smtClean="0">
                <a:latin typeface="Arial" pitchFamily="34" charset="0"/>
              </a:rPr>
              <a:t> And as</a:t>
            </a:r>
            <a:r>
              <a:rPr lang="en-IE" altLang="en-US" sz="1200" dirty="0" smtClean="0">
                <a:latin typeface="Arial" pitchFamily="34" charset="0"/>
              </a:rPr>
              <a:t> one</a:t>
            </a:r>
            <a:r>
              <a:rPr lang="en-IE" altLang="en-US" sz="1200" baseline="0" dirty="0" smtClean="0">
                <a:latin typeface="Arial" pitchFamily="34" charset="0"/>
              </a:rPr>
              <a:t> of the </a:t>
            </a:r>
            <a:r>
              <a:rPr lang="en-IE" altLang="en-US" sz="1200" dirty="0" smtClean="0">
                <a:latin typeface="Arial" pitchFamily="34" charset="0"/>
              </a:rPr>
              <a:t>DCNO under the governance of the  chief nursing officer, I am committed to providing the leadership with others  to ensure community nursing and midwifery are centre stage in policy making and that no matter what happens the core values of nursing under high-tech, high-touch, quality care is provided to our patients. I am equally committed to creating and maintaining an environment that supports our nurses. In part my role is to foster a professional practice environment, where evidenced-based nursing practice is used, professional development is encouraged and nurses are empowered to make decisions that affect their practice. </a:t>
            </a:r>
          </a:p>
          <a:p>
            <a:r>
              <a:rPr lang="en-IE" altLang="en-US" sz="1200" b="1" dirty="0" smtClean="0">
                <a:latin typeface="Arial" pitchFamily="34" charset="0"/>
              </a:rPr>
              <a:t> </a:t>
            </a:r>
            <a:endParaRPr lang="en-IE" altLang="en-US" sz="1200" dirty="0" smtClean="0">
              <a:latin typeface="Arial" pitchFamily="34" charset="0"/>
            </a:endParaRPr>
          </a:p>
          <a:p>
            <a:endParaRPr lang="en-US" altLang="en-US" sz="1200" dirty="0" smtClean="0">
              <a:latin typeface="Arial" pitchFamily="34" charset="0"/>
            </a:endParaRPr>
          </a:p>
          <a:p>
            <a:endParaRPr lang="en-US" dirty="0"/>
          </a:p>
        </p:txBody>
      </p:sp>
      <p:sp>
        <p:nvSpPr>
          <p:cNvPr id="4" name="Slide Number Placeholder 3"/>
          <p:cNvSpPr>
            <a:spLocks noGrp="1"/>
          </p:cNvSpPr>
          <p:nvPr>
            <p:ph type="sldNum" sz="quarter" idx="10"/>
          </p:nvPr>
        </p:nvSpPr>
        <p:spPr/>
        <p:txBody>
          <a:bodyPr/>
          <a:lstStyle/>
          <a:p>
            <a:fld id="{2CA059D9-3D90-B542-907B-647D105EAB2F}" type="slidenum">
              <a:rPr lang="en-US" smtClean="0"/>
              <a:t>8</a:t>
            </a:fld>
            <a:endParaRPr lang="en-US"/>
          </a:p>
        </p:txBody>
      </p:sp>
    </p:spTree>
    <p:extLst>
      <p:ext uri="{BB962C8B-B14F-4D97-AF65-F5344CB8AC3E}">
        <p14:creationId xmlns:p14="http://schemas.microsoft.com/office/powerpoint/2010/main" val="24843559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Global Approach- Improving Health for all/reducing inequities/Wider</a:t>
            </a:r>
            <a:r>
              <a:rPr lang="en-US" baseline="0" dirty="0" smtClean="0"/>
              <a:t> determinants of health</a:t>
            </a:r>
            <a:endParaRPr lang="en-US" dirty="0" smtClean="0"/>
          </a:p>
          <a:p>
            <a:r>
              <a:rPr lang="en-US" dirty="0" smtClean="0"/>
              <a:t>		</a:t>
            </a:r>
            <a:r>
              <a:rPr lang="en-US" baseline="0" dirty="0" smtClean="0"/>
              <a:t>     - improving inter-sectoral and interdepartmental collaboration</a:t>
            </a:r>
          </a:p>
          <a:p>
            <a:r>
              <a:rPr lang="en-US" baseline="0" dirty="0" smtClean="0"/>
              <a:t>		     - improving targets </a:t>
            </a:r>
            <a:endParaRPr lang="en-US" dirty="0" smtClean="0"/>
          </a:p>
          <a:p>
            <a:endParaRPr lang="en-US" dirty="0"/>
          </a:p>
        </p:txBody>
      </p:sp>
      <p:sp>
        <p:nvSpPr>
          <p:cNvPr id="4" name="Slide Number Placeholder 3"/>
          <p:cNvSpPr>
            <a:spLocks noGrp="1"/>
          </p:cNvSpPr>
          <p:nvPr>
            <p:ph type="sldNum" sz="quarter" idx="10"/>
          </p:nvPr>
        </p:nvSpPr>
        <p:spPr/>
        <p:txBody>
          <a:bodyPr/>
          <a:lstStyle/>
          <a:p>
            <a:fld id="{2CA059D9-3D90-B542-907B-647D105EAB2F}" type="slidenum">
              <a:rPr lang="en-US" smtClean="0"/>
              <a:t>9</a:t>
            </a:fld>
            <a:endParaRPr lang="en-US"/>
          </a:p>
        </p:txBody>
      </p:sp>
    </p:spTree>
    <p:extLst>
      <p:ext uri="{BB962C8B-B14F-4D97-AF65-F5344CB8AC3E}">
        <p14:creationId xmlns:p14="http://schemas.microsoft.com/office/powerpoint/2010/main" val="35998850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National Policy- </a:t>
            </a:r>
            <a:r>
              <a:rPr lang="en-IE" sz="1200" dirty="0" smtClean="0">
                <a:solidFill>
                  <a:prstClr val="white"/>
                </a:solidFill>
              </a:rPr>
              <a:t>a single tier health system, supported by universal health insurance, where access is based on need, not income- (GP Contract and</a:t>
            </a:r>
            <a:r>
              <a:rPr lang="en-IE" sz="1200" baseline="0" dirty="0" smtClean="0">
                <a:solidFill>
                  <a:prstClr val="white"/>
                </a:solidFill>
              </a:rPr>
              <a:t> role of PHN</a:t>
            </a:r>
            <a:r>
              <a:rPr lang="en-IE" sz="1200" dirty="0" smtClean="0">
                <a:solidFill>
                  <a:prstClr val="white"/>
                </a:solidFill>
              </a:rPr>
              <a:t>)</a:t>
            </a:r>
            <a:endParaRPr lang="en-US" dirty="0" smtClean="0"/>
          </a:p>
          <a:p>
            <a:r>
              <a:rPr lang="en-US" dirty="0" smtClean="0"/>
              <a:t>			- Future Health Reform- HG, CHO, ABV</a:t>
            </a:r>
          </a:p>
          <a:p>
            <a:r>
              <a:rPr lang="en-US" dirty="0" smtClean="0"/>
              <a:t>			-</a:t>
            </a:r>
            <a:r>
              <a:rPr lang="en-US" baseline="0" dirty="0" smtClean="0"/>
              <a:t> Healthy Ireland- </a:t>
            </a:r>
            <a:r>
              <a:rPr lang="en-US" baseline="0" dirty="0" err="1" smtClean="0"/>
              <a:t>Lifecourse</a:t>
            </a:r>
            <a:r>
              <a:rPr lang="en-US" baseline="0" dirty="0" smtClean="0"/>
              <a:t> approach, </a:t>
            </a:r>
            <a:r>
              <a:rPr lang="en-US" baseline="0" dirty="0" err="1" smtClean="0"/>
              <a:t>Comm</a:t>
            </a:r>
            <a:r>
              <a:rPr lang="en-US" baseline="0" dirty="0" smtClean="0"/>
              <a:t>/non </a:t>
            </a:r>
            <a:r>
              <a:rPr lang="en-US" baseline="0" dirty="0" err="1" smtClean="0"/>
              <a:t>Comm</a:t>
            </a:r>
            <a:r>
              <a:rPr lang="en-US" baseline="0" dirty="0" smtClean="0"/>
              <a:t> , </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Lifestyle choices</a:t>
            </a:r>
            <a:endParaRPr lang="en-US" baseline="0" dirty="0" smtClean="0"/>
          </a:p>
          <a:p>
            <a:r>
              <a:rPr lang="en-US" baseline="0" dirty="0" smtClean="0"/>
              <a:t>			- Targets- measurement is the signal that we care</a:t>
            </a:r>
            <a:endParaRPr lang="en-US" dirty="0"/>
          </a:p>
        </p:txBody>
      </p:sp>
      <p:sp>
        <p:nvSpPr>
          <p:cNvPr id="4" name="Slide Number Placeholder 3"/>
          <p:cNvSpPr>
            <a:spLocks noGrp="1"/>
          </p:cNvSpPr>
          <p:nvPr>
            <p:ph type="sldNum" sz="quarter" idx="10"/>
          </p:nvPr>
        </p:nvSpPr>
        <p:spPr/>
        <p:txBody>
          <a:bodyPr/>
          <a:lstStyle/>
          <a:p>
            <a:fld id="{2CA059D9-3D90-B542-907B-647D105EAB2F}" type="slidenum">
              <a:rPr lang="en-US" smtClean="0"/>
              <a:t>10</a:t>
            </a:fld>
            <a:endParaRPr lang="en-US"/>
          </a:p>
        </p:txBody>
      </p:sp>
    </p:spTree>
    <p:extLst>
      <p:ext uri="{BB962C8B-B14F-4D97-AF65-F5344CB8AC3E}">
        <p14:creationId xmlns:p14="http://schemas.microsoft.com/office/powerpoint/2010/main" val="17905193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Local action-</a:t>
            </a:r>
            <a:r>
              <a:rPr lang="en-US" baseline="0" dirty="0" smtClean="0"/>
              <a:t> </a:t>
            </a:r>
            <a:r>
              <a:rPr lang="en-US" dirty="0" smtClean="0"/>
              <a:t> Life course approach to health and empowerment of people</a:t>
            </a:r>
          </a:p>
          <a:p>
            <a:r>
              <a:rPr lang="en-US" dirty="0" smtClean="0"/>
              <a:t>If the WHO defines Public health as the “Science and art of preventing disease , prolonging life and promoting</a:t>
            </a:r>
            <a:r>
              <a:rPr lang="en-US" baseline="0" dirty="0" smtClean="0"/>
              <a:t> health through the organised efforts of society”, can I ask you……….</a:t>
            </a:r>
            <a:r>
              <a:rPr lang="en-US" dirty="0" smtClean="0"/>
              <a:t>When do we practice Public Health?</a:t>
            </a:r>
          </a:p>
          <a:p>
            <a:r>
              <a:rPr lang="en-US" dirty="0" smtClean="0"/>
              <a:t>Need to lead and develop within all nursing and midwifery disciplines</a:t>
            </a:r>
            <a:endParaRPr lang="en-US" dirty="0"/>
          </a:p>
        </p:txBody>
      </p:sp>
      <p:sp>
        <p:nvSpPr>
          <p:cNvPr id="4" name="Slide Number Placeholder 3"/>
          <p:cNvSpPr>
            <a:spLocks noGrp="1"/>
          </p:cNvSpPr>
          <p:nvPr>
            <p:ph type="sldNum" sz="quarter" idx="10"/>
          </p:nvPr>
        </p:nvSpPr>
        <p:spPr/>
        <p:txBody>
          <a:bodyPr/>
          <a:lstStyle/>
          <a:p>
            <a:fld id="{2CA059D9-3D90-B542-907B-647D105EAB2F}" type="slidenum">
              <a:rPr lang="en-US" smtClean="0"/>
              <a:t>11</a:t>
            </a:fld>
            <a:endParaRPr lang="en-US"/>
          </a:p>
        </p:txBody>
      </p:sp>
    </p:spTree>
    <p:extLst>
      <p:ext uri="{BB962C8B-B14F-4D97-AF65-F5344CB8AC3E}">
        <p14:creationId xmlns:p14="http://schemas.microsoft.com/office/powerpoint/2010/main" val="40810581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ga-IE"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ga-IE" smtClean="0"/>
              <a:t>Click to edit Master subtitle style</a:t>
            </a:r>
            <a:endParaRPr lang="en-US" dirty="0"/>
          </a:p>
        </p:txBody>
      </p:sp>
      <p:sp>
        <p:nvSpPr>
          <p:cNvPr id="7" name="Date Placeholder 6"/>
          <p:cNvSpPr>
            <a:spLocks noGrp="1"/>
          </p:cNvSpPr>
          <p:nvPr>
            <p:ph type="dt" sz="half" idx="10"/>
          </p:nvPr>
        </p:nvSpPr>
        <p:spPr/>
        <p:txBody>
          <a:bodyPr/>
          <a:lstStyle/>
          <a:p>
            <a:fld id="{216C5678-EE20-4FA5-88E2-6E0BD67A2E26}" type="datetime1">
              <a:rPr lang="en-US" smtClean="0"/>
              <a:t>9/8/2015</a:t>
            </a:fld>
            <a:endParaRPr lang="en-US" dirty="0"/>
          </a:p>
        </p:txBody>
      </p:sp>
      <p:sp>
        <p:nvSpPr>
          <p:cNvPr id="8" name="Slide Number Placeholder 7"/>
          <p:cNvSpPr>
            <a:spLocks noGrp="1"/>
          </p:cNvSpPr>
          <p:nvPr>
            <p:ph type="sldNum" sz="quarter" idx="11"/>
          </p:nvPr>
        </p:nvSpPr>
        <p:spPr/>
        <p:txBody>
          <a:bodyPr/>
          <a:lstStyle/>
          <a:p>
            <a:fld id="{BA9B540C-44DA-4F69-89C9-7C84606640D3}" type="slidenum">
              <a:rPr lang="en-US" smtClean="0"/>
              <a:pPr/>
              <a:t>‹#›</a:t>
            </a:fld>
            <a:endParaRPr lang="en-US" dirty="0"/>
          </a:p>
        </p:txBody>
      </p:sp>
      <p:sp>
        <p:nvSpPr>
          <p:cNvPr id="9" name="Footer Placeholder 8"/>
          <p:cNvSpPr>
            <a:spLocks noGrp="1"/>
          </p:cNvSpPr>
          <p:nvPr>
            <p:ph type="ftr" sz="quarter" idx="12"/>
          </p:nvPr>
        </p:nvSpPr>
        <p:spPr/>
        <p:txBody>
          <a:bodyPr/>
          <a:lstStyle/>
          <a:p>
            <a:r>
              <a:rPr lang="en-US" smtClean="0"/>
              <a:t>Footer Text</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4" name="Date Placeholder 3"/>
          <p:cNvSpPr>
            <a:spLocks noGrp="1"/>
          </p:cNvSpPr>
          <p:nvPr>
            <p:ph type="dt" sz="half" idx="10"/>
          </p:nvPr>
        </p:nvSpPr>
        <p:spPr/>
        <p:txBody>
          <a:bodyPr/>
          <a:lstStyle/>
          <a:p>
            <a:fld id="{EA051B39-B140-43FE-96DB-472A2B59CE7C}" type="datetime1">
              <a:rPr lang="en-US" smtClean="0"/>
              <a:t>9/8/2015</a:t>
            </a:fld>
            <a:endParaRPr lang="en-US"/>
          </a:p>
        </p:txBody>
      </p:sp>
      <p:sp>
        <p:nvSpPr>
          <p:cNvPr id="5" name="Footer Placeholder 4"/>
          <p:cNvSpPr>
            <a:spLocks noGrp="1"/>
          </p:cNvSpPr>
          <p:nvPr>
            <p:ph type="ftr" sz="quarter" idx="11"/>
          </p:nvPr>
        </p:nvSpPr>
        <p:spPr/>
        <p:txBody>
          <a:bodyPr/>
          <a:lstStyle/>
          <a:p>
            <a:r>
              <a:rPr lang="en-US" smtClean="0"/>
              <a:t>Footer Text</a:t>
            </a:r>
            <a:endParaRPr lang="en-US"/>
          </a:p>
        </p:txBody>
      </p:sp>
      <p:sp>
        <p:nvSpPr>
          <p:cNvPr id="6" name="Slide Number Placeholder 5"/>
          <p:cNvSpPr>
            <a:spLocks noGrp="1"/>
          </p:cNvSpPr>
          <p:nvPr>
            <p:ph type="sldNum" sz="quarter" idx="12"/>
          </p:nvPr>
        </p:nvSpPr>
        <p:spPr/>
        <p:txBody>
          <a:bodyPr/>
          <a:lstStyle/>
          <a:p>
            <a:fld id="{BA9B540C-44DA-4F69-89C9-7C84606640D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ga-IE"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4" name="Date Placeholder 3"/>
          <p:cNvSpPr>
            <a:spLocks noGrp="1"/>
          </p:cNvSpPr>
          <p:nvPr>
            <p:ph type="dt" sz="half" idx="10"/>
          </p:nvPr>
        </p:nvSpPr>
        <p:spPr/>
        <p:txBody>
          <a:bodyPr/>
          <a:lstStyle/>
          <a:p>
            <a:fld id="{DA600BB2-27C5-458B-ABCE-839C88CF47CE}" type="datetime1">
              <a:rPr lang="en-US" smtClean="0"/>
              <a:t>9/8/2015</a:t>
            </a:fld>
            <a:endParaRPr lang="en-US"/>
          </a:p>
        </p:txBody>
      </p:sp>
      <p:sp>
        <p:nvSpPr>
          <p:cNvPr id="5" name="Footer Placeholder 4"/>
          <p:cNvSpPr>
            <a:spLocks noGrp="1"/>
          </p:cNvSpPr>
          <p:nvPr>
            <p:ph type="ftr" sz="quarter" idx="11"/>
          </p:nvPr>
        </p:nvSpPr>
        <p:spPr/>
        <p:txBody>
          <a:bodyPr/>
          <a:lstStyle/>
          <a:p>
            <a:r>
              <a:rPr lang="en-US" smtClean="0"/>
              <a:t>Footer Text</a:t>
            </a:r>
            <a:endParaRPr lang="en-US"/>
          </a:p>
        </p:txBody>
      </p:sp>
      <p:sp>
        <p:nvSpPr>
          <p:cNvPr id="6" name="Slide Number Placeholder 5"/>
          <p:cNvSpPr>
            <a:spLocks noGrp="1"/>
          </p:cNvSpPr>
          <p:nvPr>
            <p:ph type="sldNum" sz="quarter" idx="12"/>
          </p:nvPr>
        </p:nvSpPr>
        <p:spPr/>
        <p:txBody>
          <a:bodyPr/>
          <a:lstStyle/>
          <a:p>
            <a:fld id="{BA9B540C-44DA-4F69-89C9-7C84606640D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dirty="0" smtClean="0"/>
          </a:p>
        </p:txBody>
      </p:sp>
      <p:sp>
        <p:nvSpPr>
          <p:cNvPr id="4" name="Date Placeholder 3"/>
          <p:cNvSpPr>
            <a:spLocks noGrp="1"/>
          </p:cNvSpPr>
          <p:nvPr>
            <p:ph type="dt" sz="half" idx="10"/>
          </p:nvPr>
        </p:nvSpPr>
        <p:spPr/>
        <p:txBody>
          <a:bodyPr/>
          <a:lstStyle/>
          <a:p>
            <a:fld id="{B11D738E-8962-435F-8C43-147B8DD7E819}" type="datetime1">
              <a:rPr lang="en-US" smtClean="0"/>
              <a:t>9/8/2015</a:t>
            </a:fld>
            <a:endParaRPr lang="en-US"/>
          </a:p>
        </p:txBody>
      </p:sp>
      <p:sp>
        <p:nvSpPr>
          <p:cNvPr id="5" name="Footer Placeholder 4"/>
          <p:cNvSpPr>
            <a:spLocks noGrp="1"/>
          </p:cNvSpPr>
          <p:nvPr>
            <p:ph type="ftr" sz="quarter" idx="11"/>
          </p:nvPr>
        </p:nvSpPr>
        <p:spPr/>
        <p:txBody>
          <a:bodyPr/>
          <a:lstStyle/>
          <a:p>
            <a:r>
              <a:rPr lang="en-US" smtClean="0"/>
              <a:t>Footer Text</a:t>
            </a:r>
            <a:endParaRPr lang="en-US"/>
          </a:p>
        </p:txBody>
      </p:sp>
      <p:sp>
        <p:nvSpPr>
          <p:cNvPr id="6" name="Slide Number Placeholder 5"/>
          <p:cNvSpPr>
            <a:spLocks noGrp="1"/>
          </p:cNvSpPr>
          <p:nvPr>
            <p:ph type="sldNum" sz="quarter" idx="12"/>
          </p:nvPr>
        </p:nvSpPr>
        <p:spPr/>
        <p:txBody>
          <a:bodyPr/>
          <a:lstStyle/>
          <a:p>
            <a:fld id="{BA9B540C-44DA-4F69-89C9-7C84606640D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ga-IE"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ga-IE" smtClean="0"/>
              <a:t>Click to edit Master text styles</a:t>
            </a:r>
          </a:p>
        </p:txBody>
      </p:sp>
      <p:sp>
        <p:nvSpPr>
          <p:cNvPr id="4" name="Date Placeholder 3"/>
          <p:cNvSpPr>
            <a:spLocks noGrp="1"/>
          </p:cNvSpPr>
          <p:nvPr>
            <p:ph type="dt" sz="half" idx="10"/>
          </p:nvPr>
        </p:nvSpPr>
        <p:spPr/>
        <p:txBody>
          <a:bodyPr/>
          <a:lstStyle/>
          <a:p>
            <a:fld id="{09CAEA93-55E7-4DA9-90C2-089A26EEFEC4}" type="datetime1">
              <a:rPr lang="en-US" smtClean="0"/>
              <a:t>9/8/2015</a:t>
            </a:fld>
            <a:endParaRPr lang="en-US"/>
          </a:p>
        </p:txBody>
      </p:sp>
      <p:sp>
        <p:nvSpPr>
          <p:cNvPr id="5" name="Footer Placeholder 4"/>
          <p:cNvSpPr>
            <a:spLocks noGrp="1"/>
          </p:cNvSpPr>
          <p:nvPr>
            <p:ph type="ftr" sz="quarter" idx="11"/>
          </p:nvPr>
        </p:nvSpPr>
        <p:spPr/>
        <p:txBody>
          <a:bodyPr/>
          <a:lstStyle/>
          <a:p>
            <a:r>
              <a:rPr lang="en-US" smtClean="0"/>
              <a:t>Footer Text</a:t>
            </a:r>
            <a:endParaRPr lang="en-US"/>
          </a:p>
        </p:txBody>
      </p:sp>
      <p:sp>
        <p:nvSpPr>
          <p:cNvPr id="6" name="Slide Number Placeholder 5"/>
          <p:cNvSpPr>
            <a:spLocks noGrp="1"/>
          </p:cNvSpPr>
          <p:nvPr>
            <p:ph type="sldNum" sz="quarter" idx="12"/>
          </p:nvPr>
        </p:nvSpPr>
        <p:spPr/>
        <p:txBody>
          <a:bodyPr/>
          <a:lstStyle/>
          <a:p>
            <a:fld id="{BA9B540C-44DA-4F69-89C9-7C84606640D3}" type="slidenum">
              <a:rPr lang="en-US" smtClean="0"/>
              <a:pPr/>
              <a:t>‹#›</a:t>
            </a:fld>
            <a:endParaRPr lang="en-US"/>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dirty="0" smtClean="0"/>
          </a:p>
        </p:txBody>
      </p:sp>
      <p:sp>
        <p:nvSpPr>
          <p:cNvPr id="5" name="Date Placeholder 4"/>
          <p:cNvSpPr>
            <a:spLocks noGrp="1"/>
          </p:cNvSpPr>
          <p:nvPr>
            <p:ph type="dt" sz="half" idx="10"/>
          </p:nvPr>
        </p:nvSpPr>
        <p:spPr/>
        <p:txBody>
          <a:bodyPr/>
          <a:lstStyle/>
          <a:p>
            <a:fld id="{E34CF3C7-6809-4F39-BD67-A75817BDDE0A}" type="datetime1">
              <a:rPr lang="en-US" smtClean="0"/>
              <a:t>9/8/2015</a:t>
            </a:fld>
            <a:endParaRPr lang="en-US"/>
          </a:p>
        </p:txBody>
      </p:sp>
      <p:sp>
        <p:nvSpPr>
          <p:cNvPr id="6" name="Footer Placeholder 5"/>
          <p:cNvSpPr>
            <a:spLocks noGrp="1"/>
          </p:cNvSpPr>
          <p:nvPr>
            <p:ph type="ftr" sz="quarter" idx="11"/>
          </p:nvPr>
        </p:nvSpPr>
        <p:spPr/>
        <p:txBody>
          <a:bodyPr/>
          <a:lstStyle/>
          <a:p>
            <a:r>
              <a:rPr lang="en-US" smtClean="0"/>
              <a:t>Footer Text</a:t>
            </a:r>
            <a:endParaRPr lang="en-US"/>
          </a:p>
        </p:txBody>
      </p:sp>
      <p:sp>
        <p:nvSpPr>
          <p:cNvPr id="7" name="Slide Number Placeholder 6"/>
          <p:cNvSpPr>
            <a:spLocks noGrp="1"/>
          </p:cNvSpPr>
          <p:nvPr>
            <p:ph type="sldNum" sz="quarter" idx="12"/>
          </p:nvPr>
        </p:nvSpPr>
        <p:spPr/>
        <p:txBody>
          <a:bodyPr/>
          <a:lstStyle/>
          <a:p>
            <a:fld id="{BA9B540C-44DA-4F69-89C9-7C84606640D3}" type="slidenum">
              <a:rPr lang="en-US" smtClean="0"/>
              <a:pPr/>
              <a:t>‹#›</a:t>
            </a:fld>
            <a:endParaRPr lang="en-US"/>
          </a:p>
        </p:txBody>
      </p:sp>
      <p:sp>
        <p:nvSpPr>
          <p:cNvPr id="9" name="Content Placeholder 8"/>
          <p:cNvSpPr>
            <a:spLocks noGrp="1"/>
          </p:cNvSpPr>
          <p:nvPr>
            <p:ph sz="quarter" idx="13"/>
          </p:nvPr>
        </p:nvSpPr>
        <p:spPr>
          <a:xfrm>
            <a:off x="365760" y="1600200"/>
            <a:ext cx="4041648" cy="4526280"/>
          </a:xfrm>
        </p:spPr>
        <p:txBody>
          <a:body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ga-IE"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ga-IE"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ga-IE" smtClean="0"/>
              <a:t>Click to edit Master text styles</a:t>
            </a:r>
          </a:p>
        </p:txBody>
      </p:sp>
      <p:sp>
        <p:nvSpPr>
          <p:cNvPr id="7" name="Date Placeholder 6"/>
          <p:cNvSpPr>
            <a:spLocks noGrp="1"/>
          </p:cNvSpPr>
          <p:nvPr>
            <p:ph type="dt" sz="half" idx="10"/>
          </p:nvPr>
        </p:nvSpPr>
        <p:spPr/>
        <p:txBody>
          <a:bodyPr/>
          <a:lstStyle/>
          <a:p>
            <a:fld id="{F7EAEB24-CE78-465C-A726-91D0868FA48F}" type="datetime1">
              <a:rPr lang="en-US" smtClean="0"/>
              <a:t>9/8/2015</a:t>
            </a:fld>
            <a:endParaRPr lang="en-US"/>
          </a:p>
        </p:txBody>
      </p:sp>
      <p:sp>
        <p:nvSpPr>
          <p:cNvPr id="8" name="Footer Placeholder 7"/>
          <p:cNvSpPr>
            <a:spLocks noGrp="1"/>
          </p:cNvSpPr>
          <p:nvPr>
            <p:ph type="ftr" sz="quarter" idx="11"/>
          </p:nvPr>
        </p:nvSpPr>
        <p:spPr/>
        <p:txBody>
          <a:bodyPr/>
          <a:lstStyle/>
          <a:p>
            <a:r>
              <a:rPr lang="en-US" smtClean="0"/>
              <a:t>Footer Text</a:t>
            </a:r>
            <a:endParaRPr lang="en-US"/>
          </a:p>
        </p:txBody>
      </p:sp>
      <p:sp>
        <p:nvSpPr>
          <p:cNvPr id="9" name="Slide Number Placeholder 8"/>
          <p:cNvSpPr>
            <a:spLocks noGrp="1"/>
          </p:cNvSpPr>
          <p:nvPr>
            <p:ph type="sldNum" sz="quarter" idx="12"/>
          </p:nvPr>
        </p:nvSpPr>
        <p:spPr/>
        <p:txBody>
          <a:bodyPr/>
          <a:lstStyle/>
          <a:p>
            <a:fld id="{BA9B540C-44DA-4F69-89C9-7C84606640D3}" type="slidenum">
              <a:rPr lang="en-US" smtClean="0"/>
              <a:pPr/>
              <a:t>‹#›</a:t>
            </a:fld>
            <a:endParaRPr lang="en-US"/>
          </a:p>
        </p:txBody>
      </p:sp>
      <p:sp>
        <p:nvSpPr>
          <p:cNvPr id="11" name="Content Placeholder 10"/>
          <p:cNvSpPr>
            <a:spLocks noGrp="1"/>
          </p:cNvSpPr>
          <p:nvPr>
            <p:ph sz="quarter" idx="13"/>
          </p:nvPr>
        </p:nvSpPr>
        <p:spPr>
          <a:xfrm>
            <a:off x="457200" y="2212848"/>
            <a:ext cx="4041648" cy="3913632"/>
          </a:xfrm>
        </p:spPr>
        <p:txBody>
          <a:body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smtClean="0"/>
              <a:t>Click to edit Master title style</a:t>
            </a:r>
            <a:endParaRPr lang="en-US" dirty="0"/>
          </a:p>
        </p:txBody>
      </p:sp>
      <p:sp>
        <p:nvSpPr>
          <p:cNvPr id="3" name="Date Placeholder 2"/>
          <p:cNvSpPr>
            <a:spLocks noGrp="1"/>
          </p:cNvSpPr>
          <p:nvPr>
            <p:ph type="dt" sz="half" idx="10"/>
          </p:nvPr>
        </p:nvSpPr>
        <p:spPr/>
        <p:txBody>
          <a:bodyPr/>
          <a:lstStyle/>
          <a:p>
            <a:fld id="{40BAADF0-1749-4E8B-9691-B44A5F8C0895}" type="datetime1">
              <a:rPr lang="en-US" smtClean="0"/>
              <a:t>9/8/2015</a:t>
            </a:fld>
            <a:endParaRPr lang="en-US"/>
          </a:p>
        </p:txBody>
      </p:sp>
      <p:sp>
        <p:nvSpPr>
          <p:cNvPr id="4" name="Footer Placeholder 3"/>
          <p:cNvSpPr>
            <a:spLocks noGrp="1"/>
          </p:cNvSpPr>
          <p:nvPr>
            <p:ph type="ftr" sz="quarter" idx="11"/>
          </p:nvPr>
        </p:nvSpPr>
        <p:spPr/>
        <p:txBody>
          <a:bodyPr/>
          <a:lstStyle/>
          <a:p>
            <a:r>
              <a:rPr lang="en-US" smtClean="0"/>
              <a:t>Footer Text</a:t>
            </a:r>
            <a:endParaRPr lang="en-US"/>
          </a:p>
        </p:txBody>
      </p:sp>
      <p:sp>
        <p:nvSpPr>
          <p:cNvPr id="5" name="Slide Number Placeholder 4"/>
          <p:cNvSpPr>
            <a:spLocks noGrp="1"/>
          </p:cNvSpPr>
          <p:nvPr>
            <p:ph type="sldNum" sz="quarter" idx="12"/>
          </p:nvPr>
        </p:nvSpPr>
        <p:spPr/>
        <p:txBody>
          <a:bodyPr/>
          <a:lstStyle/>
          <a:p>
            <a:fld id="{BA9B540C-44DA-4F69-89C9-7C84606640D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AF628A-A867-4937-BBE5-207DB6F9C51A}" type="datetime1">
              <a:rPr lang="en-US" smtClean="0"/>
              <a:t>9/8/2015</a:t>
            </a:fld>
            <a:endParaRPr lang="en-US"/>
          </a:p>
        </p:txBody>
      </p:sp>
      <p:sp>
        <p:nvSpPr>
          <p:cNvPr id="3" name="Footer Placeholder 2"/>
          <p:cNvSpPr>
            <a:spLocks noGrp="1"/>
          </p:cNvSpPr>
          <p:nvPr>
            <p:ph type="ftr" sz="quarter" idx="11"/>
          </p:nvPr>
        </p:nvSpPr>
        <p:spPr/>
        <p:txBody>
          <a:bodyPr/>
          <a:lstStyle/>
          <a:p>
            <a:r>
              <a:rPr lang="en-US" smtClean="0"/>
              <a:t>Footer Text</a:t>
            </a:r>
            <a:endParaRPr lang="en-US"/>
          </a:p>
        </p:txBody>
      </p:sp>
      <p:sp>
        <p:nvSpPr>
          <p:cNvPr id="4" name="Slide Number Placeholder 3"/>
          <p:cNvSpPr>
            <a:spLocks noGrp="1"/>
          </p:cNvSpPr>
          <p:nvPr>
            <p:ph type="sldNum" sz="quarter" idx="12"/>
          </p:nvPr>
        </p:nvSpPr>
        <p:spPr/>
        <p:txBody>
          <a:bodyPr/>
          <a:lstStyle/>
          <a:p>
            <a:fld id="{BA9B540C-44DA-4F69-89C9-7C84606640D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ga-IE"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ga-IE" smtClean="0"/>
              <a:t>Click to edit Master text styles</a:t>
            </a:r>
          </a:p>
        </p:txBody>
      </p:sp>
      <p:sp>
        <p:nvSpPr>
          <p:cNvPr id="5" name="Date Placeholder 4"/>
          <p:cNvSpPr>
            <a:spLocks noGrp="1"/>
          </p:cNvSpPr>
          <p:nvPr>
            <p:ph type="dt" sz="half" idx="10"/>
          </p:nvPr>
        </p:nvSpPr>
        <p:spPr/>
        <p:txBody>
          <a:bodyPr/>
          <a:lstStyle/>
          <a:p>
            <a:fld id="{118BBB94-68E6-4675-A946-F1C5994EDBD7}" type="datetime1">
              <a:rPr lang="en-US" smtClean="0"/>
              <a:t>9/8/2015</a:t>
            </a:fld>
            <a:endParaRPr lang="en-US"/>
          </a:p>
        </p:txBody>
      </p:sp>
      <p:sp>
        <p:nvSpPr>
          <p:cNvPr id="6" name="Footer Placeholder 5"/>
          <p:cNvSpPr>
            <a:spLocks noGrp="1"/>
          </p:cNvSpPr>
          <p:nvPr>
            <p:ph type="ftr" sz="quarter" idx="11"/>
          </p:nvPr>
        </p:nvSpPr>
        <p:spPr/>
        <p:txBody>
          <a:bodyPr/>
          <a:lstStyle/>
          <a:p>
            <a:r>
              <a:rPr lang="en-US" smtClean="0"/>
              <a:t>Footer Text</a:t>
            </a:r>
            <a:endParaRPr lang="en-US"/>
          </a:p>
        </p:txBody>
      </p:sp>
      <p:sp>
        <p:nvSpPr>
          <p:cNvPr id="7" name="Slide Number Placeholder 6"/>
          <p:cNvSpPr>
            <a:spLocks noGrp="1"/>
          </p:cNvSpPr>
          <p:nvPr>
            <p:ph type="sldNum" sz="quarter" idx="12"/>
          </p:nvPr>
        </p:nvSpPr>
        <p:spPr/>
        <p:txBody>
          <a:bodyPr/>
          <a:lstStyle/>
          <a:p>
            <a:fld id="{BA9B540C-44DA-4F69-89C9-7C84606640D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ga-IE"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ga-IE" smtClean="0"/>
              <a:t>Drag picture to placeholder or click icon to add</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ga-IE" smtClean="0"/>
              <a:t>Click to edit Master text styles</a:t>
            </a:r>
          </a:p>
        </p:txBody>
      </p:sp>
      <p:sp>
        <p:nvSpPr>
          <p:cNvPr id="5" name="Date Placeholder 4"/>
          <p:cNvSpPr>
            <a:spLocks noGrp="1"/>
          </p:cNvSpPr>
          <p:nvPr>
            <p:ph type="dt" sz="half" idx="10"/>
          </p:nvPr>
        </p:nvSpPr>
        <p:spPr/>
        <p:txBody>
          <a:bodyPr/>
          <a:lstStyle/>
          <a:p>
            <a:fld id="{DC3B8377-21E3-4835-B75D-4E2847E2750F}" type="datetime1">
              <a:rPr lang="en-US" smtClean="0"/>
              <a:t>9/8/2015</a:t>
            </a:fld>
            <a:endParaRPr lang="en-US"/>
          </a:p>
        </p:txBody>
      </p:sp>
      <p:sp>
        <p:nvSpPr>
          <p:cNvPr id="6" name="Footer Placeholder 5"/>
          <p:cNvSpPr>
            <a:spLocks noGrp="1"/>
          </p:cNvSpPr>
          <p:nvPr>
            <p:ph type="ftr" sz="quarter" idx="11"/>
          </p:nvPr>
        </p:nvSpPr>
        <p:spPr/>
        <p:txBody>
          <a:bodyPr/>
          <a:lstStyle/>
          <a:p>
            <a:r>
              <a:rPr lang="en-US" smtClean="0"/>
              <a:t>Footer Text</a:t>
            </a:r>
            <a:endParaRPr lang="en-US"/>
          </a:p>
        </p:txBody>
      </p:sp>
      <p:sp>
        <p:nvSpPr>
          <p:cNvPr id="7" name="Slide Number Placeholder 6"/>
          <p:cNvSpPr>
            <a:spLocks noGrp="1"/>
          </p:cNvSpPr>
          <p:nvPr>
            <p:ph type="sldNum" sz="quarter" idx="12"/>
          </p:nvPr>
        </p:nvSpPr>
        <p:spPr/>
        <p:txBody>
          <a:bodyPr/>
          <a:lstStyle/>
          <a:p>
            <a:fld id="{BA9B540C-44DA-4F69-89C9-7C84606640D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ga-IE"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B0C4986D-6BE9-4264-908F-02DB36FD8D6C}" type="datetime1">
              <a:rPr lang="en-US" smtClean="0"/>
              <a:t>9/8/2015</a:t>
            </a:fld>
            <a:endParaRPr lang="en-US" dirty="0"/>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r>
              <a:rPr lang="en-US" smtClean="0"/>
              <a:t>Footer Text</a:t>
            </a:r>
            <a:endParaRPr lang="en-US" dirty="0"/>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BA9B540C-44DA-4F69-89C9-7C84606640D3}" type="slidenum">
              <a:rPr lang="en-US" smtClean="0"/>
              <a:pPr/>
              <a:t>‹#›</a:t>
            </a:fld>
            <a:endParaRPr lang="en-US" dirty="0"/>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Susan_kent@health.gov.ie"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12.gif"/></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3044286"/>
          </a:xfrm>
        </p:spPr>
        <p:txBody>
          <a:bodyPr/>
          <a:lstStyle/>
          <a:p>
            <a:r>
              <a:rPr lang="en-US" sz="6000" dirty="0" smtClean="0"/>
              <a:t>The Future Vision of   Nursing and Midwifery.</a:t>
            </a:r>
            <a:endParaRPr lang="en-US" sz="6000" dirty="0"/>
          </a:p>
        </p:txBody>
      </p:sp>
      <p:sp>
        <p:nvSpPr>
          <p:cNvPr id="3" name="Subtitle 2"/>
          <p:cNvSpPr>
            <a:spLocks noGrp="1"/>
          </p:cNvSpPr>
          <p:nvPr>
            <p:ph type="subTitle" idx="1"/>
          </p:nvPr>
        </p:nvSpPr>
        <p:spPr>
          <a:xfrm>
            <a:off x="1371600" y="4088343"/>
            <a:ext cx="6400800" cy="2083857"/>
          </a:xfrm>
        </p:spPr>
        <p:txBody>
          <a:bodyPr>
            <a:normAutofit fontScale="70000" lnSpcReduction="20000"/>
          </a:bodyPr>
          <a:lstStyle/>
          <a:p>
            <a:r>
              <a:rPr lang="en-US" dirty="0" smtClean="0">
                <a:solidFill>
                  <a:schemeClr val="tx1"/>
                </a:solidFill>
              </a:rPr>
              <a:t>Susan Kent </a:t>
            </a:r>
          </a:p>
          <a:p>
            <a:r>
              <a:rPr lang="en-US" dirty="0" smtClean="0">
                <a:solidFill>
                  <a:schemeClr val="tx1"/>
                </a:solidFill>
              </a:rPr>
              <a:t>Deputy Chief Nursing Officer,</a:t>
            </a:r>
          </a:p>
          <a:p>
            <a:r>
              <a:rPr lang="en-US" dirty="0" smtClean="0">
                <a:solidFill>
                  <a:schemeClr val="tx1"/>
                </a:solidFill>
              </a:rPr>
              <a:t>Women’s Health, Child Health and Welfare and Primary Care Services,</a:t>
            </a:r>
          </a:p>
          <a:p>
            <a:r>
              <a:rPr lang="en-US" dirty="0" smtClean="0">
                <a:solidFill>
                  <a:schemeClr val="tx1"/>
                </a:solidFill>
              </a:rPr>
              <a:t>Department of Health,</a:t>
            </a:r>
          </a:p>
          <a:p>
            <a:r>
              <a:rPr lang="en-US" dirty="0">
                <a:hlinkClick r:id="rId2"/>
              </a:rPr>
              <a:t>s</a:t>
            </a:r>
            <a:r>
              <a:rPr lang="en-US" dirty="0" smtClean="0">
                <a:hlinkClick r:id="rId2"/>
              </a:rPr>
              <a:t>usan_kent@health.gov.ie</a:t>
            </a:r>
            <a:endParaRPr lang="en-US" dirty="0" smtClean="0"/>
          </a:p>
          <a:p>
            <a:r>
              <a:rPr lang="en-US" dirty="0" smtClean="0">
                <a:solidFill>
                  <a:srgbClr val="FF0000"/>
                </a:solidFill>
              </a:rPr>
              <a:t>@susan_kent2</a:t>
            </a:r>
          </a:p>
          <a:p>
            <a:r>
              <a:rPr lang="en-US" dirty="0" smtClean="0">
                <a:solidFill>
                  <a:srgbClr val="008000"/>
                </a:solidFill>
              </a:rPr>
              <a:t>@midwivesirl</a:t>
            </a:r>
          </a:p>
          <a:p>
            <a:endParaRPr lang="en-US" dirty="0" smtClean="0"/>
          </a:p>
          <a:p>
            <a:endParaRPr lang="en-US" dirty="0"/>
          </a:p>
        </p:txBody>
      </p:sp>
    </p:spTree>
    <p:extLst>
      <p:ext uri="{BB962C8B-B14F-4D97-AF65-F5344CB8AC3E}">
        <p14:creationId xmlns:p14="http://schemas.microsoft.com/office/powerpoint/2010/main" val="7222536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National Approach </a:t>
            </a:r>
            <a:endParaRPr lang="en-US" dirty="0"/>
          </a:p>
        </p:txBody>
      </p:sp>
      <p:pic>
        <p:nvPicPr>
          <p:cNvPr id="4" name="Content Placeholder 3" descr="IMG_20150429_085014-2.jpg"/>
          <p:cNvPicPr>
            <a:picLocks noGrp="1" noChangeAspect="1"/>
          </p:cNvPicPr>
          <p:nvPr>
            <p:ph idx="1"/>
          </p:nvPr>
        </p:nvPicPr>
        <p:blipFill>
          <a:blip r:embed="rId3" cstate="email">
            <a:extLst>
              <a:ext uri="{28A0092B-C50C-407E-A947-70E740481C1C}">
                <a14:useLocalDpi xmlns:a14="http://schemas.microsoft.com/office/drawing/2010/main" val="0"/>
              </a:ext>
            </a:extLst>
          </a:blip>
          <a:srcRect t="8833" b="8833"/>
          <a:stretch>
            <a:fillRect/>
          </a:stretch>
        </p:blipFill>
        <p:spPr>
          <a:prstGeom prst="rect">
            <a:avLst/>
          </a:prstGeom>
        </p:spPr>
      </p:pic>
    </p:spTree>
    <p:extLst>
      <p:ext uri="{BB962C8B-B14F-4D97-AF65-F5344CB8AC3E}">
        <p14:creationId xmlns:p14="http://schemas.microsoft.com/office/powerpoint/2010/main" val="204424466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Local Approach </a:t>
            </a:r>
            <a:endParaRPr lang="en-US" dirty="0"/>
          </a:p>
        </p:txBody>
      </p:sp>
      <p:pic>
        <p:nvPicPr>
          <p:cNvPr id="4" name="Content Placeholder 3"/>
          <p:cNvPicPr>
            <a:picLocks noGrp="1" noChangeAspect="1"/>
          </p:cNvPicPr>
          <p:nvPr>
            <p:ph idx="1"/>
          </p:nvPr>
        </p:nvPicPr>
        <p:blipFill>
          <a:blip r:embed="rId3"/>
          <a:srcRect t="8527" b="8527"/>
          <a:stretch>
            <a:fillRect/>
          </a:stretch>
        </p:blipFill>
        <p:spPr>
          <a:prstGeom prst="rect">
            <a:avLst/>
          </a:prstGeom>
        </p:spPr>
      </p:pic>
    </p:spTree>
    <p:extLst>
      <p:ext uri="{BB962C8B-B14F-4D97-AF65-F5344CB8AC3E}">
        <p14:creationId xmlns:p14="http://schemas.microsoft.com/office/powerpoint/2010/main" val="77524788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community nursing and midwifery</a:t>
            </a:r>
            <a:endParaRPr lang="en-US" dirty="0"/>
          </a:p>
        </p:txBody>
      </p:sp>
      <p:pic>
        <p:nvPicPr>
          <p:cNvPr id="4" name="Content Placeholder 3" descr="IMG_20150430_104317.jpg"/>
          <p:cNvPicPr>
            <a:picLocks noGrp="1" noChangeAspect="1"/>
          </p:cNvPicPr>
          <p:nvPr>
            <p:ph idx="1"/>
          </p:nvPr>
        </p:nvPicPr>
        <p:blipFill rotWithShape="1">
          <a:blip r:embed="rId3">
            <a:extLst>
              <a:ext uri="{28A0092B-C50C-407E-A947-70E740481C1C}">
                <a14:useLocalDpi xmlns:a14="http://schemas.microsoft.com/office/drawing/2010/main" val="0"/>
              </a:ext>
            </a:extLst>
          </a:blip>
          <a:srcRect l="-2301" t="-2461" r="-2019" b="2461"/>
          <a:stretch/>
        </p:blipFill>
        <p:spPr>
          <a:xfrm>
            <a:off x="122969" y="1600200"/>
            <a:ext cx="8229600" cy="4525963"/>
          </a:xfrm>
          <a:prstGeom prst="rect">
            <a:avLst/>
          </a:prstGeom>
          <a:solidFill>
            <a:srgbClr val="9C5238"/>
          </a:solidFill>
        </p:spPr>
      </p:pic>
      <p:sp>
        <p:nvSpPr>
          <p:cNvPr id="5" name="TextBox 4"/>
          <p:cNvSpPr txBox="1"/>
          <p:nvPr/>
        </p:nvSpPr>
        <p:spPr>
          <a:xfrm>
            <a:off x="768730" y="4199742"/>
            <a:ext cx="1548603" cy="461665"/>
          </a:xfrm>
          <a:prstGeom prst="rect">
            <a:avLst/>
          </a:prstGeom>
          <a:solidFill>
            <a:schemeClr val="bg2"/>
          </a:solidFill>
        </p:spPr>
        <p:txBody>
          <a:bodyPr wrap="square" rtlCol="0">
            <a:spAutoFit/>
          </a:bodyPr>
          <a:lstStyle/>
          <a:p>
            <a:r>
              <a:rPr lang="en-US" sz="1200" dirty="0" smtClean="0">
                <a:solidFill>
                  <a:srgbClr val="000000"/>
                </a:solidFill>
              </a:rPr>
              <a:t>Public Health Nurse </a:t>
            </a:r>
            <a:endParaRPr lang="en-US" sz="1200" dirty="0">
              <a:solidFill>
                <a:srgbClr val="000000"/>
              </a:solidFill>
            </a:endParaRPr>
          </a:p>
        </p:txBody>
      </p:sp>
      <p:sp>
        <p:nvSpPr>
          <p:cNvPr id="7" name="TextBox 6"/>
          <p:cNvSpPr txBox="1"/>
          <p:nvPr/>
        </p:nvSpPr>
        <p:spPr>
          <a:xfrm>
            <a:off x="2061090" y="3542488"/>
            <a:ext cx="1593167" cy="461665"/>
          </a:xfrm>
          <a:prstGeom prst="rect">
            <a:avLst/>
          </a:prstGeom>
          <a:solidFill>
            <a:schemeClr val="bg1"/>
          </a:solidFill>
        </p:spPr>
        <p:txBody>
          <a:bodyPr wrap="square" rtlCol="0">
            <a:spAutoFit/>
          </a:bodyPr>
          <a:lstStyle/>
          <a:p>
            <a:r>
              <a:rPr lang="en-US" sz="1200" dirty="0" smtClean="0"/>
              <a:t>Registered General &amp;/ Children’s Nurse</a:t>
            </a:r>
            <a:endParaRPr lang="en-US" sz="1200" dirty="0"/>
          </a:p>
        </p:txBody>
      </p:sp>
      <p:sp>
        <p:nvSpPr>
          <p:cNvPr id="8" name="TextBox 7"/>
          <p:cNvSpPr txBox="1"/>
          <p:nvPr/>
        </p:nvSpPr>
        <p:spPr>
          <a:xfrm>
            <a:off x="3420296" y="4110623"/>
            <a:ext cx="1437193" cy="646331"/>
          </a:xfrm>
          <a:prstGeom prst="rect">
            <a:avLst/>
          </a:prstGeom>
          <a:solidFill>
            <a:srgbClr val="FFFFFF"/>
          </a:solidFill>
        </p:spPr>
        <p:txBody>
          <a:bodyPr wrap="square" rtlCol="0">
            <a:spAutoFit/>
          </a:bodyPr>
          <a:lstStyle/>
          <a:p>
            <a:r>
              <a:rPr lang="en-US" sz="1200" dirty="0" smtClean="0"/>
              <a:t>Registered Nurse in Intellectual Disability </a:t>
            </a:r>
            <a:endParaRPr lang="en-US" sz="1200" dirty="0"/>
          </a:p>
        </p:txBody>
      </p:sp>
      <p:sp>
        <p:nvSpPr>
          <p:cNvPr id="9" name="TextBox 8"/>
          <p:cNvSpPr txBox="1"/>
          <p:nvPr/>
        </p:nvSpPr>
        <p:spPr>
          <a:xfrm>
            <a:off x="4868631" y="3295695"/>
            <a:ext cx="1426052" cy="461665"/>
          </a:xfrm>
          <a:prstGeom prst="rect">
            <a:avLst/>
          </a:prstGeom>
          <a:solidFill>
            <a:srgbClr val="FFFFFF"/>
          </a:solidFill>
        </p:spPr>
        <p:txBody>
          <a:bodyPr wrap="square" rtlCol="0">
            <a:spAutoFit/>
          </a:bodyPr>
          <a:lstStyle/>
          <a:p>
            <a:r>
              <a:rPr lang="en-US" sz="1200" dirty="0" smtClean="0"/>
              <a:t>Registered Psychiatric  Nurse</a:t>
            </a:r>
            <a:endParaRPr lang="en-US" sz="1200" dirty="0"/>
          </a:p>
        </p:txBody>
      </p:sp>
      <p:sp>
        <p:nvSpPr>
          <p:cNvPr id="10" name="TextBox 9"/>
          <p:cNvSpPr txBox="1"/>
          <p:nvPr/>
        </p:nvSpPr>
        <p:spPr>
          <a:xfrm>
            <a:off x="6662337" y="2974353"/>
            <a:ext cx="1570884" cy="369332"/>
          </a:xfrm>
          <a:prstGeom prst="rect">
            <a:avLst/>
          </a:prstGeom>
          <a:solidFill>
            <a:srgbClr val="FFFFFF"/>
          </a:solidFill>
        </p:spPr>
        <p:txBody>
          <a:bodyPr wrap="square" rtlCol="0">
            <a:spAutoFit/>
          </a:bodyPr>
          <a:lstStyle/>
          <a:p>
            <a:r>
              <a:rPr lang="en-US" dirty="0" smtClean="0">
                <a:solidFill>
                  <a:srgbClr val="000000"/>
                </a:solidFill>
              </a:rPr>
              <a:t>Midwife </a:t>
            </a:r>
            <a:endParaRPr lang="en-US" dirty="0">
              <a:solidFill>
                <a:srgbClr val="000000"/>
              </a:solidFill>
            </a:endParaRPr>
          </a:p>
        </p:txBody>
      </p:sp>
    </p:spTree>
    <p:extLst>
      <p:ext uri="{BB962C8B-B14F-4D97-AF65-F5344CB8AC3E}">
        <p14:creationId xmlns:p14="http://schemas.microsoft.com/office/powerpoint/2010/main" val="34220400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IMG_20150429_082709-2.jpg"/>
          <p:cNvPicPr>
            <a:picLocks noGrp="1" noChangeAspect="1"/>
          </p:cNvPicPr>
          <p:nvPr>
            <p:ph idx="1"/>
          </p:nvPr>
        </p:nvPicPr>
        <p:blipFill>
          <a:blip r:embed="rId3">
            <a:extLst>
              <a:ext uri="{28A0092B-C50C-407E-A947-70E740481C1C}">
                <a14:useLocalDpi xmlns:a14="http://schemas.microsoft.com/office/drawing/2010/main" val="0"/>
              </a:ext>
            </a:extLst>
          </a:blip>
          <a:srcRect t="22502" b="22502"/>
          <a:stretch>
            <a:fillRect/>
          </a:stretch>
        </p:blipFill>
        <p:spPr>
          <a:prstGeom prst="rect">
            <a:avLst/>
          </a:prstGeom>
        </p:spPr>
      </p:pic>
    </p:spTree>
    <p:extLst>
      <p:ext uri="{BB962C8B-B14F-4D97-AF65-F5344CB8AC3E}">
        <p14:creationId xmlns:p14="http://schemas.microsoft.com/office/powerpoint/2010/main" val="392178747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What do you think is needed to meet demand</a:t>
            </a:r>
            <a:endParaRPr lang="en-IE" dirty="0"/>
          </a:p>
        </p:txBody>
      </p:sp>
      <p:sp>
        <p:nvSpPr>
          <p:cNvPr id="3" name="Content Placeholder 2"/>
          <p:cNvSpPr>
            <a:spLocks noGrp="1"/>
          </p:cNvSpPr>
          <p:nvPr>
            <p:ph idx="1"/>
          </p:nvPr>
        </p:nvSpPr>
        <p:spPr/>
        <p:txBody>
          <a:bodyPr>
            <a:noAutofit/>
          </a:bodyPr>
          <a:lstStyle/>
          <a:p>
            <a:r>
              <a:rPr lang="en-IE" sz="3200" dirty="0" smtClean="0"/>
              <a:t>CNS/CMS</a:t>
            </a:r>
          </a:p>
          <a:p>
            <a:r>
              <a:rPr lang="en-IE" sz="3200" dirty="0" smtClean="0"/>
              <a:t>ANP/AMP</a:t>
            </a:r>
          </a:p>
          <a:p>
            <a:r>
              <a:rPr lang="en-IE" sz="3200" dirty="0" smtClean="0"/>
              <a:t>Normalised access to local Mental Health services.</a:t>
            </a:r>
          </a:p>
          <a:p>
            <a:r>
              <a:rPr lang="en-IE" sz="3200" dirty="0" smtClean="0"/>
              <a:t>Shared the Knowledge.</a:t>
            </a:r>
          </a:p>
          <a:p>
            <a:r>
              <a:rPr lang="en-IE" sz="3200" dirty="0" smtClean="0"/>
              <a:t>Involvement in policy development.</a:t>
            </a:r>
          </a:p>
          <a:p>
            <a:r>
              <a:rPr lang="en-IE" sz="3200" dirty="0" smtClean="0"/>
              <a:t>Body of Knowledge from practice.</a:t>
            </a:r>
          </a:p>
          <a:p>
            <a:r>
              <a:rPr lang="en-IE" sz="3200" dirty="0" smtClean="0"/>
              <a:t>Anticipation of need.</a:t>
            </a:r>
            <a:endParaRPr lang="en-IE" sz="3200" dirty="0"/>
          </a:p>
        </p:txBody>
      </p:sp>
    </p:spTree>
    <p:extLst>
      <p:ext uri="{BB962C8B-B14F-4D97-AF65-F5344CB8AC3E}">
        <p14:creationId xmlns:p14="http://schemas.microsoft.com/office/powerpoint/2010/main" val="1421021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a:xfrm>
            <a:off x="0" y="101600"/>
            <a:ext cx="8748464" cy="1470025"/>
          </a:xfrm>
        </p:spPr>
        <p:txBody>
          <a:bodyPr/>
          <a:lstStyle/>
          <a:p>
            <a:pPr algn="r"/>
            <a:r>
              <a:rPr lang="en-US" altLang="en-US" b="1" dirty="0" smtClean="0"/>
              <a:t/>
            </a:r>
            <a:br>
              <a:rPr lang="en-US" altLang="en-US" b="1" dirty="0" smtClean="0"/>
            </a:br>
            <a:r>
              <a:rPr lang="en-US" altLang="en-US" b="1" dirty="0" smtClean="0"/>
              <a:t>THE FUTURE</a:t>
            </a:r>
            <a:endParaRPr lang="en-US" altLang="en-US" dirty="0" smtClean="0"/>
          </a:p>
        </p:txBody>
      </p:sp>
      <p:pic>
        <p:nvPicPr>
          <p:cNvPr id="26627" name="Picture 4" descr="Disability Services College University trends graph"/>
          <p:cNvPicPr>
            <a:picLocks noChangeAspect="1" noChangeArrowheads="1"/>
          </p:cNvPicPr>
          <p:nvPr/>
        </p:nvPicPr>
        <p:blipFill>
          <a:blip r:embed="rId3">
            <a:lum contrast="6000"/>
            <a:extLst>
              <a:ext uri="{28A0092B-C50C-407E-A947-70E740481C1C}">
                <a14:useLocalDpi xmlns:a14="http://schemas.microsoft.com/office/drawing/2010/main" val="0"/>
              </a:ext>
            </a:extLst>
          </a:blip>
          <a:srcRect l="9691" t="10556" b="13834"/>
          <a:stretch>
            <a:fillRect/>
          </a:stretch>
        </p:blipFill>
        <p:spPr bwMode="auto">
          <a:xfrm>
            <a:off x="1187450" y="1773238"/>
            <a:ext cx="7345363" cy="4176712"/>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26628" name="Picture 5" descr="crystalball_hands_lg_clr"/>
          <p:cNvPicPr>
            <a:picLocks noChangeAspect="1" noChangeArrowheads="1" noCrop="1"/>
          </p:cNvPicPr>
          <p:nvPr/>
        </p:nvPicPr>
        <p:blipFill>
          <a:blip r:embed="rId4">
            <a:lum bright="24000" contrast="-12000"/>
            <a:extLst>
              <a:ext uri="{28A0092B-C50C-407E-A947-70E740481C1C}">
                <a14:useLocalDpi xmlns:a14="http://schemas.microsoft.com/office/drawing/2010/main" val="0"/>
              </a:ext>
            </a:extLst>
          </a:blip>
          <a:srcRect/>
          <a:stretch>
            <a:fillRect/>
          </a:stretch>
        </p:blipFill>
        <p:spPr bwMode="auto">
          <a:xfrm>
            <a:off x="3614738" y="1641083"/>
            <a:ext cx="2043112" cy="2043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629" name="Rectangle 7"/>
          <p:cNvSpPr>
            <a:spLocks noChangeArrowheads="1"/>
          </p:cNvSpPr>
          <p:nvPr/>
        </p:nvSpPr>
        <p:spPr bwMode="auto">
          <a:xfrm>
            <a:off x="2195513" y="3789363"/>
            <a:ext cx="4824412" cy="2305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Font typeface="Arial" pitchFamily="34" charset="0"/>
              <a:buChar char="•"/>
              <a:defRPr sz="3200">
                <a:solidFill>
                  <a:schemeClr val="tx1"/>
                </a:solidFill>
                <a:latin typeface="Calibri" pitchFamily="34" charset="0"/>
              </a:defRPr>
            </a:lvl1pPr>
            <a:lvl2pPr marL="742950" indent="-285750" algn="l" eaLnBrk="0" hangingPunct="0">
              <a:spcBef>
                <a:spcPct val="20000"/>
              </a:spcBef>
              <a:buFont typeface="Arial" pitchFamily="34" charset="0"/>
              <a:buChar char="–"/>
              <a:defRPr sz="2800">
                <a:solidFill>
                  <a:schemeClr val="tx1"/>
                </a:solidFill>
                <a:latin typeface="Calibri" pitchFamily="34" charset="0"/>
              </a:defRPr>
            </a:lvl2pPr>
            <a:lvl3pPr marL="1143000" indent="-228600" algn="l" eaLnBrk="0" hangingPunct="0">
              <a:spcBef>
                <a:spcPct val="20000"/>
              </a:spcBef>
              <a:buFont typeface="Arial" pitchFamily="34" charset="0"/>
              <a:buChar char="•"/>
              <a:defRPr sz="2400">
                <a:solidFill>
                  <a:schemeClr val="tx1"/>
                </a:solidFill>
                <a:latin typeface="Calibri" pitchFamily="34" charset="0"/>
              </a:defRPr>
            </a:lvl3pPr>
            <a:lvl4pPr marL="1600200" indent="-228600" algn="l" eaLnBrk="0" hangingPunct="0">
              <a:spcBef>
                <a:spcPct val="20000"/>
              </a:spcBef>
              <a:buFont typeface="Arial" pitchFamily="34" charset="0"/>
              <a:buChar char="–"/>
              <a:defRPr sz="2000">
                <a:solidFill>
                  <a:schemeClr val="tx1"/>
                </a:solidFill>
                <a:latin typeface="Calibri" pitchFamily="34" charset="0"/>
              </a:defRPr>
            </a:lvl4pPr>
            <a:lvl5pPr marL="2057400" indent="-228600" algn="l"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ctr" fontAlgn="base">
              <a:lnSpc>
                <a:spcPct val="80000"/>
              </a:lnSpc>
              <a:spcAft>
                <a:spcPct val="0"/>
              </a:spcAft>
              <a:buFontTx/>
              <a:buNone/>
            </a:pPr>
            <a:r>
              <a:rPr lang="en-GB" altLang="en-US" sz="2800">
                <a:solidFill>
                  <a:prstClr val="black"/>
                </a:solidFill>
                <a:latin typeface="Palatino Linotype" pitchFamily="18" charset="0"/>
              </a:rPr>
              <a:t>(1) Predict the Future</a:t>
            </a:r>
          </a:p>
          <a:p>
            <a:pPr algn="ctr" fontAlgn="base">
              <a:lnSpc>
                <a:spcPct val="80000"/>
              </a:lnSpc>
              <a:spcAft>
                <a:spcPct val="0"/>
              </a:spcAft>
              <a:buFontTx/>
              <a:buNone/>
            </a:pPr>
            <a:r>
              <a:rPr lang="en-GB" altLang="en-US" sz="2800">
                <a:solidFill>
                  <a:prstClr val="black"/>
                </a:solidFill>
                <a:latin typeface="Palatino Linotype" pitchFamily="18" charset="0"/>
              </a:rPr>
              <a:t>-or-</a:t>
            </a:r>
          </a:p>
          <a:p>
            <a:pPr algn="ctr" fontAlgn="base">
              <a:lnSpc>
                <a:spcPct val="80000"/>
              </a:lnSpc>
              <a:spcAft>
                <a:spcPct val="0"/>
              </a:spcAft>
              <a:buFontTx/>
              <a:buNone/>
            </a:pPr>
            <a:r>
              <a:rPr lang="en-GB" altLang="en-US" sz="2800">
                <a:solidFill>
                  <a:prstClr val="black"/>
                </a:solidFill>
                <a:latin typeface="Palatino Linotype" pitchFamily="18" charset="0"/>
              </a:rPr>
              <a:t>(2) Invent the Future</a:t>
            </a:r>
          </a:p>
          <a:p>
            <a:pPr algn="ctr" fontAlgn="base">
              <a:lnSpc>
                <a:spcPct val="80000"/>
              </a:lnSpc>
              <a:spcAft>
                <a:spcPct val="0"/>
              </a:spcAft>
              <a:buFontTx/>
              <a:buNone/>
            </a:pPr>
            <a:endParaRPr lang="en-GB" altLang="en-US" sz="2800">
              <a:solidFill>
                <a:prstClr val="black"/>
              </a:solidFill>
              <a:latin typeface="Palatino Linotype" pitchFamily="18" charset="0"/>
            </a:endParaRPr>
          </a:p>
          <a:p>
            <a:pPr algn="ctr" fontAlgn="base">
              <a:lnSpc>
                <a:spcPct val="80000"/>
              </a:lnSpc>
              <a:spcAft>
                <a:spcPct val="0"/>
              </a:spcAft>
              <a:buFontTx/>
              <a:buNone/>
            </a:pPr>
            <a:r>
              <a:rPr lang="en-GB" altLang="en-US" sz="2800">
                <a:solidFill>
                  <a:prstClr val="black"/>
                </a:solidFill>
                <a:latin typeface="Palatino Linotype" pitchFamily="18" charset="0"/>
              </a:rPr>
              <a:t>Which sounds better?</a:t>
            </a:r>
            <a:endParaRPr lang="en-GB" altLang="en-US" sz="2800" b="1">
              <a:solidFill>
                <a:prstClr val="black"/>
              </a:solidFill>
              <a:latin typeface="Palatino Linotype" pitchFamily="18" charset="0"/>
            </a:endParaRPr>
          </a:p>
          <a:p>
            <a:pPr fontAlgn="base">
              <a:lnSpc>
                <a:spcPct val="80000"/>
              </a:lnSpc>
              <a:spcAft>
                <a:spcPct val="0"/>
              </a:spcAft>
              <a:buFontTx/>
              <a:buNone/>
            </a:pPr>
            <a:endParaRPr lang="en-GB" altLang="en-US" sz="2800" b="1">
              <a:solidFill>
                <a:prstClr val="black"/>
              </a:solidFill>
              <a:latin typeface="Palatino Linotype" pitchFamily="18" charset="0"/>
            </a:endParaRPr>
          </a:p>
          <a:p>
            <a:pPr fontAlgn="base">
              <a:lnSpc>
                <a:spcPct val="80000"/>
              </a:lnSpc>
              <a:spcAft>
                <a:spcPct val="0"/>
              </a:spcAft>
              <a:buFontTx/>
              <a:buNone/>
            </a:pPr>
            <a:endParaRPr lang="en-GB" altLang="en-US" sz="2800" b="1">
              <a:solidFill>
                <a:prstClr val="black"/>
              </a:solidFill>
              <a:latin typeface="Palatino Linotype" pitchFamily="18" charset="0"/>
            </a:endParaRPr>
          </a:p>
        </p:txBody>
      </p:sp>
      <p:sp>
        <p:nvSpPr>
          <p:cNvPr id="156681" name="Rectangle 9"/>
          <p:cNvSpPr>
            <a:spLocks noChangeArrowheads="1"/>
          </p:cNvSpPr>
          <p:nvPr/>
        </p:nvSpPr>
        <p:spPr bwMode="auto">
          <a:xfrm>
            <a:off x="1115616" y="1859949"/>
            <a:ext cx="2986014" cy="830997"/>
          </a:xfrm>
          <a:prstGeom prst="rect">
            <a:avLst/>
          </a:prstGeom>
          <a:noFill/>
          <a:ln>
            <a:noFill/>
          </a:ln>
          <a:effectLst>
            <a:prstShdw prst="shdw17" dist="17961" dir="2700000">
              <a:schemeClr val="accent1">
                <a:gamma/>
                <a:shade val="60000"/>
                <a:invGamma/>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Lst>
        </p:spPr>
        <p:txBody>
          <a:bodyPr wrap="square">
            <a:spAutoFit/>
          </a:bodyPr>
          <a:lstStyle/>
          <a:p>
            <a:pPr algn="ctr" fontAlgn="base">
              <a:spcBef>
                <a:spcPct val="0"/>
              </a:spcBef>
              <a:spcAft>
                <a:spcPct val="0"/>
              </a:spcAft>
              <a:defRPr/>
            </a:pPr>
            <a:r>
              <a:rPr lang="en-GB" altLang="en-US" sz="2400" b="1" dirty="0">
                <a:solidFill>
                  <a:prstClr val="black"/>
                </a:solidFill>
                <a:latin typeface="Times New Roman" pitchFamily="18" charset="0"/>
              </a:rPr>
              <a:t>We Have Two Choices</a:t>
            </a:r>
          </a:p>
        </p:txBody>
      </p:sp>
    </p:spTree>
    <p:extLst>
      <p:ext uri="{BB962C8B-B14F-4D97-AF65-F5344CB8AC3E}">
        <p14:creationId xmlns:p14="http://schemas.microsoft.com/office/powerpoint/2010/main" val="3090065416"/>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a:endParaRPr lang="en-US" dirty="0"/>
          </a:p>
          <a:p>
            <a:pPr algn="ctr"/>
            <a:endParaRPr lang="en-US" dirty="0" smtClean="0"/>
          </a:p>
          <a:p>
            <a:pPr algn="ctr"/>
            <a:endParaRPr lang="en-US" dirty="0"/>
          </a:p>
          <a:p>
            <a:pPr algn="ctr"/>
            <a:endParaRPr lang="en-US" dirty="0" smtClean="0"/>
          </a:p>
          <a:p>
            <a:pPr algn="ctr"/>
            <a:r>
              <a:rPr lang="en-US" dirty="0" smtClean="0"/>
              <a:t>Thank you</a:t>
            </a:r>
          </a:p>
        </p:txBody>
      </p:sp>
    </p:spTree>
    <p:extLst>
      <p:ext uri="{BB962C8B-B14F-4D97-AF65-F5344CB8AC3E}">
        <p14:creationId xmlns:p14="http://schemas.microsoft.com/office/powerpoint/2010/main" val="34792410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Chief Nursing Officers Office </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865331763"/>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2430599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IE" dirty="0" smtClean="0"/>
              <a:t>Health Priorities – 4 Pillars </a:t>
            </a:r>
            <a:endParaRPr lang="en-IE" dirty="0"/>
          </a:p>
        </p:txBody>
      </p:sp>
      <p:sp>
        <p:nvSpPr>
          <p:cNvPr id="5" name="Content Placeholder 4"/>
          <p:cNvSpPr>
            <a:spLocks noGrp="1"/>
          </p:cNvSpPr>
          <p:nvPr>
            <p:ph sz="half" idx="2"/>
          </p:nvPr>
        </p:nvSpPr>
        <p:spPr/>
        <p:txBody>
          <a:bodyPr/>
          <a:lstStyle/>
          <a:p>
            <a:r>
              <a:rPr lang="en-IE" b="1" dirty="0" smtClean="0"/>
              <a:t>Nurses and Midwives have an opportunity to engage and shape  ‘Future Health’</a:t>
            </a:r>
          </a:p>
          <a:p>
            <a:endParaRPr lang="en-IE" b="1" dirty="0" smtClean="0"/>
          </a:p>
          <a:p>
            <a:pPr marL="457200" indent="-457200">
              <a:buFont typeface="+mj-lt"/>
              <a:buAutoNum type="arabicPeriod"/>
            </a:pPr>
            <a:r>
              <a:rPr lang="en-IE" b="1" dirty="0" smtClean="0"/>
              <a:t>Healthy and Wellbeing</a:t>
            </a:r>
          </a:p>
          <a:p>
            <a:pPr marL="457200" indent="-457200">
              <a:buFont typeface="+mj-lt"/>
              <a:buAutoNum type="arabicPeriod"/>
            </a:pPr>
            <a:r>
              <a:rPr lang="en-IE" b="1" dirty="0" smtClean="0"/>
              <a:t>Service reform</a:t>
            </a:r>
          </a:p>
          <a:p>
            <a:pPr marL="457200" indent="-457200">
              <a:buFont typeface="+mj-lt"/>
              <a:buAutoNum type="arabicPeriod"/>
            </a:pPr>
            <a:r>
              <a:rPr lang="en-IE" b="1" dirty="0" smtClean="0"/>
              <a:t>Structural reform</a:t>
            </a:r>
          </a:p>
          <a:p>
            <a:pPr marL="457200" indent="-457200">
              <a:buFont typeface="+mj-lt"/>
              <a:buAutoNum type="arabicPeriod"/>
            </a:pPr>
            <a:r>
              <a:rPr lang="en-IE" b="1" dirty="0" smtClean="0"/>
              <a:t>Financial reform </a:t>
            </a:r>
            <a:endParaRPr lang="en-IE" b="1" dirty="0"/>
          </a:p>
        </p:txBody>
      </p:sp>
      <p:pic>
        <p:nvPicPr>
          <p:cNvPr id="1026" name="Picture 2" descr="C:\Users\ryana\AppData\Local\Microsoft\Windows\Temporary Internet Files\Content.IE5\JBOPLF9H\four-pillars[1].png"/>
          <p:cNvPicPr>
            <a:picLocks noGrp="1" noChangeAspect="1" noChangeArrowheads="1"/>
          </p:cNvPicPr>
          <p:nvPr>
            <p:ph sz="quarter" idx="13"/>
          </p:nvPr>
        </p:nvPicPr>
        <p:blipFill>
          <a:blip r:embed="rId3">
            <a:extLst>
              <a:ext uri="{28A0092B-C50C-407E-A947-70E740481C1C}">
                <a14:useLocalDpi xmlns:a14="http://schemas.microsoft.com/office/drawing/2010/main" val="0"/>
              </a:ext>
            </a:extLst>
          </a:blip>
          <a:srcRect/>
          <a:stretch>
            <a:fillRect/>
          </a:stretch>
        </p:blipFill>
        <p:spPr bwMode="auto">
          <a:xfrm>
            <a:off x="294468" y="1503218"/>
            <a:ext cx="4184541" cy="50950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636367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Involved in the following ……</a:t>
            </a:r>
            <a:endParaRPr lang="en-US" dirty="0"/>
          </a:p>
        </p:txBody>
      </p:sp>
      <p:sp>
        <p:nvSpPr>
          <p:cNvPr id="3" name="Content Placeholder 2"/>
          <p:cNvSpPr>
            <a:spLocks noGrp="1"/>
          </p:cNvSpPr>
          <p:nvPr>
            <p:ph idx="1"/>
          </p:nvPr>
        </p:nvSpPr>
        <p:spPr/>
        <p:txBody>
          <a:bodyPr>
            <a:normAutofit lnSpcReduction="10000"/>
          </a:bodyPr>
          <a:lstStyle/>
          <a:p>
            <a:r>
              <a:rPr lang="en-US" dirty="0" smtClean="0">
                <a:solidFill>
                  <a:schemeClr val="tx2"/>
                </a:solidFill>
              </a:rPr>
              <a:t>Chair of Health Sector Oversight Group for the HSE Implementation of the Children's First Guidelines</a:t>
            </a:r>
          </a:p>
          <a:p>
            <a:r>
              <a:rPr lang="en-US" dirty="0" smtClean="0">
                <a:solidFill>
                  <a:schemeClr val="tx2"/>
                </a:solidFill>
              </a:rPr>
              <a:t>Member of the National Child Health Steering Group.</a:t>
            </a:r>
          </a:p>
          <a:p>
            <a:endParaRPr lang="en-US" dirty="0" smtClean="0">
              <a:solidFill>
                <a:schemeClr val="tx2"/>
              </a:solidFill>
            </a:endParaRPr>
          </a:p>
          <a:p>
            <a:r>
              <a:rPr lang="en-US" dirty="0" smtClean="0">
                <a:solidFill>
                  <a:schemeClr val="tx2"/>
                </a:solidFill>
              </a:rPr>
              <a:t>Member of the National Women's Strategy</a:t>
            </a:r>
          </a:p>
          <a:p>
            <a:r>
              <a:rPr lang="en-US" dirty="0" smtClean="0">
                <a:solidFill>
                  <a:schemeClr val="tx2"/>
                </a:solidFill>
              </a:rPr>
              <a:t>Member of the Logan report Group.</a:t>
            </a:r>
          </a:p>
          <a:p>
            <a:r>
              <a:rPr lang="en-US" dirty="0" smtClean="0">
                <a:solidFill>
                  <a:schemeClr val="tx2"/>
                </a:solidFill>
              </a:rPr>
              <a:t>Member of the National Group of Business and Human Rights.</a:t>
            </a:r>
          </a:p>
          <a:p>
            <a:r>
              <a:rPr lang="en-US" dirty="0" smtClean="0">
                <a:solidFill>
                  <a:schemeClr val="tx2"/>
                </a:solidFill>
              </a:rPr>
              <a:t>5 CNO Nation  approach to Population Health and,</a:t>
            </a:r>
          </a:p>
          <a:p>
            <a:r>
              <a:rPr lang="en-US" dirty="0" smtClean="0">
                <a:solidFill>
                  <a:schemeClr val="tx2"/>
                </a:solidFill>
              </a:rPr>
              <a:t>5 CNO Nation approach to Intellectual Disability </a:t>
            </a:r>
            <a:endParaRPr lang="en-US" dirty="0">
              <a:solidFill>
                <a:schemeClr val="tx2"/>
              </a:solidFill>
            </a:endParaRPr>
          </a:p>
        </p:txBody>
      </p:sp>
      <p:pic>
        <p:nvPicPr>
          <p:cNvPr id="1026" name="Picture 2"/>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457200" y="2881745"/>
            <a:ext cx="8682037" cy="7114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988943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Social Inclusion?</a:t>
            </a:r>
            <a:endParaRPr lang="en-IE" dirty="0"/>
          </a:p>
        </p:txBody>
      </p:sp>
      <p:sp>
        <p:nvSpPr>
          <p:cNvPr id="3" name="Content Placeholder 2"/>
          <p:cNvSpPr>
            <a:spLocks noGrp="1"/>
          </p:cNvSpPr>
          <p:nvPr>
            <p:ph idx="1"/>
          </p:nvPr>
        </p:nvSpPr>
        <p:spPr/>
        <p:txBody>
          <a:bodyPr>
            <a:normAutofit fontScale="92500" lnSpcReduction="20000"/>
          </a:bodyPr>
          <a:lstStyle/>
          <a:p>
            <a:pPr lvl="0"/>
            <a:r>
              <a:rPr lang="en-IE" dirty="0" smtClean="0">
                <a:solidFill>
                  <a:srgbClr val="FF0000"/>
                </a:solidFill>
              </a:rPr>
              <a:t>Traveller / </a:t>
            </a:r>
            <a:r>
              <a:rPr lang="en-IE" dirty="0">
                <a:solidFill>
                  <a:srgbClr val="FF0000"/>
                </a:solidFill>
              </a:rPr>
              <a:t>Roma </a:t>
            </a:r>
            <a:r>
              <a:rPr lang="en-IE" dirty="0" smtClean="0">
                <a:solidFill>
                  <a:srgbClr val="FF0000"/>
                </a:solidFill>
              </a:rPr>
              <a:t>Health</a:t>
            </a:r>
          </a:p>
          <a:p>
            <a:pPr lvl="0"/>
            <a:r>
              <a:rPr lang="en-IE" dirty="0" smtClean="0">
                <a:solidFill>
                  <a:srgbClr val="FF0000"/>
                </a:solidFill>
              </a:rPr>
              <a:t>Asylum seekers/refugees/migrants</a:t>
            </a:r>
          </a:p>
          <a:p>
            <a:r>
              <a:rPr lang="en-IE" dirty="0" smtClean="0">
                <a:solidFill>
                  <a:srgbClr val="FF0000"/>
                </a:solidFill>
              </a:rPr>
              <a:t>Homelessness</a:t>
            </a:r>
          </a:p>
          <a:p>
            <a:r>
              <a:rPr lang="en-IE" dirty="0" smtClean="0">
                <a:solidFill>
                  <a:srgbClr val="971FE6"/>
                </a:solidFill>
              </a:rPr>
              <a:t>Abortion</a:t>
            </a:r>
          </a:p>
          <a:p>
            <a:r>
              <a:rPr lang="en-IE" dirty="0" smtClean="0">
                <a:solidFill>
                  <a:srgbClr val="971FE6"/>
                </a:solidFill>
              </a:rPr>
              <a:t>Assisted Human Reproduction</a:t>
            </a:r>
          </a:p>
          <a:p>
            <a:r>
              <a:rPr lang="en-IE" dirty="0" smtClean="0">
                <a:solidFill>
                  <a:srgbClr val="971FE6"/>
                </a:solidFill>
              </a:rPr>
              <a:t>Domestic, sexual and gender based violence</a:t>
            </a:r>
          </a:p>
          <a:p>
            <a:r>
              <a:rPr lang="en-IE" dirty="0" smtClean="0">
                <a:solidFill>
                  <a:srgbClr val="971FE6"/>
                </a:solidFill>
              </a:rPr>
              <a:t>Female genital Mutilation</a:t>
            </a:r>
          </a:p>
          <a:p>
            <a:r>
              <a:rPr lang="en-IE" dirty="0" smtClean="0">
                <a:solidFill>
                  <a:srgbClr val="971FE6"/>
                </a:solidFill>
              </a:rPr>
              <a:t>AIDS/HIV</a:t>
            </a:r>
          </a:p>
          <a:p>
            <a:r>
              <a:rPr lang="en-IE" dirty="0" smtClean="0">
                <a:solidFill>
                  <a:srgbClr val="971FE6"/>
                </a:solidFill>
              </a:rPr>
              <a:t>Sexual Health</a:t>
            </a:r>
          </a:p>
          <a:p>
            <a:r>
              <a:rPr lang="en-IE" dirty="0" smtClean="0">
                <a:solidFill>
                  <a:srgbClr val="971FE6"/>
                </a:solidFill>
              </a:rPr>
              <a:t>LGBT</a:t>
            </a:r>
          </a:p>
          <a:p>
            <a:r>
              <a:rPr lang="en-IE" dirty="0" smtClean="0">
                <a:solidFill>
                  <a:schemeClr val="accent5"/>
                </a:solidFill>
              </a:rPr>
              <a:t>Forced Marriage</a:t>
            </a:r>
          </a:p>
          <a:p>
            <a:r>
              <a:rPr lang="en-IE" dirty="0" smtClean="0">
                <a:solidFill>
                  <a:schemeClr val="accent5"/>
                </a:solidFill>
              </a:rPr>
              <a:t>Human trafficking of people and organs</a:t>
            </a:r>
          </a:p>
          <a:p>
            <a:r>
              <a:rPr lang="en-IE" dirty="0" smtClean="0">
                <a:solidFill>
                  <a:schemeClr val="accent5"/>
                </a:solidFill>
              </a:rPr>
              <a:t>Mental Health</a:t>
            </a:r>
            <a:endParaRPr lang="en-IE" dirty="0">
              <a:solidFill>
                <a:schemeClr val="accent5"/>
              </a:solidFill>
            </a:endParaRPr>
          </a:p>
        </p:txBody>
      </p:sp>
    </p:spTree>
    <p:extLst>
      <p:ext uri="{BB962C8B-B14F-4D97-AF65-F5344CB8AC3E}">
        <p14:creationId xmlns:p14="http://schemas.microsoft.com/office/powerpoint/2010/main" val="23924768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519113" y="620713"/>
            <a:ext cx="8229600" cy="720725"/>
          </a:xfrm>
        </p:spPr>
        <p:txBody>
          <a:bodyPr/>
          <a:lstStyle/>
          <a:p>
            <a:pPr eaLnBrk="1" hangingPunct="1">
              <a:defRPr/>
            </a:pPr>
            <a:r>
              <a:rPr lang="en-IE" altLang="en-US" sz="3200" b="1" dirty="0" smtClean="0">
                <a:solidFill>
                  <a:srgbClr val="000066"/>
                </a:solidFill>
                <a:effectLst>
                  <a:outerShdw blurRad="38100" dist="38100" dir="2700000" algn="tl">
                    <a:srgbClr val="C0C0C0"/>
                  </a:outerShdw>
                </a:effectLst>
                <a:latin typeface="Palatino Linotype"/>
                <a:ea typeface="+mn-ea"/>
                <a:cs typeface="+mn-cs"/>
              </a:rPr>
              <a:t>Style of Leadership</a:t>
            </a:r>
            <a:endParaRPr lang="en-IE" altLang="en-US" b="1" dirty="0" smtClean="0">
              <a:solidFill>
                <a:schemeClr val="bg1"/>
              </a:solidFill>
            </a:endParaRPr>
          </a:p>
        </p:txBody>
      </p:sp>
      <p:sp>
        <p:nvSpPr>
          <p:cNvPr id="32771" name="Oval 10"/>
          <p:cNvSpPr>
            <a:spLocks noChangeArrowheads="1"/>
          </p:cNvSpPr>
          <p:nvPr/>
        </p:nvSpPr>
        <p:spPr bwMode="auto">
          <a:xfrm>
            <a:off x="233363" y="5589588"/>
            <a:ext cx="3402012" cy="1008062"/>
          </a:xfrm>
          <a:prstGeom prst="ellipse">
            <a:avLst/>
          </a:pr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lgn="l" eaLnBrk="0" hangingPunct="0">
              <a:spcBef>
                <a:spcPct val="20000"/>
              </a:spcBef>
              <a:buFont typeface="Arial" pitchFamily="34" charset="0"/>
              <a:buChar char="•"/>
              <a:defRPr sz="3200">
                <a:solidFill>
                  <a:schemeClr val="tx1"/>
                </a:solidFill>
                <a:latin typeface="Calibri" pitchFamily="34" charset="0"/>
              </a:defRPr>
            </a:lvl1pPr>
            <a:lvl2pPr marL="742950" indent="-285750" algn="l" eaLnBrk="0" hangingPunct="0">
              <a:spcBef>
                <a:spcPct val="20000"/>
              </a:spcBef>
              <a:buFont typeface="Arial" pitchFamily="34" charset="0"/>
              <a:buChar char="–"/>
              <a:defRPr sz="2800">
                <a:solidFill>
                  <a:schemeClr val="tx1"/>
                </a:solidFill>
                <a:latin typeface="Calibri" pitchFamily="34" charset="0"/>
              </a:defRPr>
            </a:lvl2pPr>
            <a:lvl3pPr marL="1143000" indent="-228600" algn="l" eaLnBrk="0" hangingPunct="0">
              <a:spcBef>
                <a:spcPct val="20000"/>
              </a:spcBef>
              <a:buFont typeface="Arial" pitchFamily="34" charset="0"/>
              <a:buChar char="•"/>
              <a:defRPr sz="2400">
                <a:solidFill>
                  <a:schemeClr val="tx1"/>
                </a:solidFill>
                <a:latin typeface="Calibri" pitchFamily="34" charset="0"/>
              </a:defRPr>
            </a:lvl3pPr>
            <a:lvl4pPr marL="1600200" indent="-228600" algn="l" eaLnBrk="0" hangingPunct="0">
              <a:spcBef>
                <a:spcPct val="20000"/>
              </a:spcBef>
              <a:buFont typeface="Arial" pitchFamily="34" charset="0"/>
              <a:buChar char="–"/>
              <a:defRPr sz="2000">
                <a:solidFill>
                  <a:schemeClr val="tx1"/>
                </a:solidFill>
                <a:latin typeface="Calibri" pitchFamily="34" charset="0"/>
              </a:defRPr>
            </a:lvl4pPr>
            <a:lvl5pPr marL="2057400" indent="-228600" algn="l"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ctr" eaLnBrk="1" fontAlgn="base" hangingPunct="1">
              <a:spcBef>
                <a:spcPct val="0"/>
              </a:spcBef>
              <a:spcAft>
                <a:spcPct val="0"/>
              </a:spcAft>
              <a:buFontTx/>
              <a:buNone/>
            </a:pPr>
            <a:r>
              <a:rPr lang="en-IE" altLang="en-US" sz="2400" b="1">
                <a:solidFill>
                  <a:srgbClr val="000000"/>
                </a:solidFill>
                <a:latin typeface="Arial" pitchFamily="34" charset="0"/>
              </a:rPr>
              <a:t>Critical thinking</a:t>
            </a:r>
            <a:endParaRPr lang="en-GB" altLang="en-US" sz="2400" b="1">
              <a:solidFill>
                <a:srgbClr val="000000"/>
              </a:solidFill>
              <a:latin typeface="Arial" pitchFamily="34" charset="0"/>
            </a:endParaRPr>
          </a:p>
        </p:txBody>
      </p:sp>
      <p:sp>
        <p:nvSpPr>
          <p:cNvPr id="32772" name="Oval 9"/>
          <p:cNvSpPr>
            <a:spLocks noChangeArrowheads="1"/>
          </p:cNvSpPr>
          <p:nvPr/>
        </p:nvSpPr>
        <p:spPr bwMode="auto">
          <a:xfrm>
            <a:off x="4932363" y="4149725"/>
            <a:ext cx="3311525" cy="935038"/>
          </a:xfrm>
          <a:prstGeom prst="ellipse">
            <a:avLst/>
          </a:pr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lgn="l" eaLnBrk="0" hangingPunct="0">
              <a:spcBef>
                <a:spcPct val="20000"/>
              </a:spcBef>
              <a:buFont typeface="Arial" pitchFamily="34" charset="0"/>
              <a:buChar char="•"/>
              <a:defRPr sz="3200">
                <a:solidFill>
                  <a:schemeClr val="tx1"/>
                </a:solidFill>
                <a:latin typeface="Calibri" pitchFamily="34" charset="0"/>
              </a:defRPr>
            </a:lvl1pPr>
            <a:lvl2pPr marL="742950" indent="-285750" algn="l" eaLnBrk="0" hangingPunct="0">
              <a:spcBef>
                <a:spcPct val="20000"/>
              </a:spcBef>
              <a:buFont typeface="Arial" pitchFamily="34" charset="0"/>
              <a:buChar char="–"/>
              <a:defRPr sz="2800">
                <a:solidFill>
                  <a:schemeClr val="tx1"/>
                </a:solidFill>
                <a:latin typeface="Calibri" pitchFamily="34" charset="0"/>
              </a:defRPr>
            </a:lvl2pPr>
            <a:lvl3pPr marL="1143000" indent="-228600" algn="l" eaLnBrk="0" hangingPunct="0">
              <a:spcBef>
                <a:spcPct val="20000"/>
              </a:spcBef>
              <a:buFont typeface="Arial" pitchFamily="34" charset="0"/>
              <a:buChar char="•"/>
              <a:defRPr sz="2400">
                <a:solidFill>
                  <a:schemeClr val="tx1"/>
                </a:solidFill>
                <a:latin typeface="Calibri" pitchFamily="34" charset="0"/>
              </a:defRPr>
            </a:lvl3pPr>
            <a:lvl4pPr marL="1600200" indent="-228600" algn="l" eaLnBrk="0" hangingPunct="0">
              <a:spcBef>
                <a:spcPct val="20000"/>
              </a:spcBef>
              <a:buFont typeface="Arial" pitchFamily="34" charset="0"/>
              <a:buChar char="–"/>
              <a:defRPr sz="2000">
                <a:solidFill>
                  <a:schemeClr val="tx1"/>
                </a:solidFill>
                <a:latin typeface="Calibri" pitchFamily="34" charset="0"/>
              </a:defRPr>
            </a:lvl4pPr>
            <a:lvl5pPr marL="2057400" indent="-228600" algn="l"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ctr" eaLnBrk="1" fontAlgn="base" hangingPunct="1">
              <a:spcBef>
                <a:spcPct val="0"/>
              </a:spcBef>
              <a:spcAft>
                <a:spcPct val="0"/>
              </a:spcAft>
              <a:buFontTx/>
              <a:buNone/>
            </a:pPr>
            <a:r>
              <a:rPr lang="en-IE" altLang="en-US" sz="2400" b="1" dirty="0">
                <a:solidFill>
                  <a:srgbClr val="000000"/>
                </a:solidFill>
                <a:latin typeface="Arial" pitchFamily="34" charset="0"/>
              </a:rPr>
              <a:t>Critical acting</a:t>
            </a:r>
            <a:endParaRPr lang="en-GB" altLang="en-US" sz="2400" b="1" dirty="0">
              <a:solidFill>
                <a:srgbClr val="000000"/>
              </a:solidFill>
              <a:latin typeface="Arial" pitchFamily="34" charset="0"/>
            </a:endParaRPr>
          </a:p>
        </p:txBody>
      </p:sp>
      <p:sp>
        <p:nvSpPr>
          <p:cNvPr id="32773" name="Oval 11"/>
          <p:cNvSpPr>
            <a:spLocks noChangeArrowheads="1"/>
          </p:cNvSpPr>
          <p:nvPr/>
        </p:nvSpPr>
        <p:spPr bwMode="auto">
          <a:xfrm>
            <a:off x="2195513" y="4799013"/>
            <a:ext cx="3455987" cy="933450"/>
          </a:xfrm>
          <a:prstGeom prst="ellipse">
            <a:avLst/>
          </a:prstGeom>
          <a:solidFill>
            <a:srgbClr val="92D05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lgn="l" eaLnBrk="0" hangingPunct="0">
              <a:spcBef>
                <a:spcPct val="20000"/>
              </a:spcBef>
              <a:buFont typeface="Arial" pitchFamily="34" charset="0"/>
              <a:buChar char="•"/>
              <a:defRPr sz="3200">
                <a:solidFill>
                  <a:schemeClr val="tx1"/>
                </a:solidFill>
                <a:latin typeface="Calibri" pitchFamily="34" charset="0"/>
              </a:defRPr>
            </a:lvl1pPr>
            <a:lvl2pPr marL="742950" indent="-285750" algn="l" eaLnBrk="0" hangingPunct="0">
              <a:spcBef>
                <a:spcPct val="20000"/>
              </a:spcBef>
              <a:buFont typeface="Arial" pitchFamily="34" charset="0"/>
              <a:buChar char="–"/>
              <a:defRPr sz="2800">
                <a:solidFill>
                  <a:schemeClr val="tx1"/>
                </a:solidFill>
                <a:latin typeface="Calibri" pitchFamily="34" charset="0"/>
              </a:defRPr>
            </a:lvl2pPr>
            <a:lvl3pPr marL="1143000" indent="-228600" algn="l" eaLnBrk="0" hangingPunct="0">
              <a:spcBef>
                <a:spcPct val="20000"/>
              </a:spcBef>
              <a:buFont typeface="Arial" pitchFamily="34" charset="0"/>
              <a:buChar char="•"/>
              <a:defRPr sz="2400">
                <a:solidFill>
                  <a:schemeClr val="tx1"/>
                </a:solidFill>
                <a:latin typeface="Calibri" pitchFamily="34" charset="0"/>
              </a:defRPr>
            </a:lvl3pPr>
            <a:lvl4pPr marL="1600200" indent="-228600" algn="l" eaLnBrk="0" hangingPunct="0">
              <a:spcBef>
                <a:spcPct val="20000"/>
              </a:spcBef>
              <a:buFont typeface="Arial" pitchFamily="34" charset="0"/>
              <a:buChar char="–"/>
              <a:defRPr sz="2000">
                <a:solidFill>
                  <a:schemeClr val="tx1"/>
                </a:solidFill>
                <a:latin typeface="Calibri" pitchFamily="34" charset="0"/>
              </a:defRPr>
            </a:lvl4pPr>
            <a:lvl5pPr marL="2057400" indent="-228600" algn="l"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algn="ctr" eaLnBrk="1" fontAlgn="base" hangingPunct="1">
              <a:spcBef>
                <a:spcPct val="0"/>
              </a:spcBef>
              <a:spcAft>
                <a:spcPct val="0"/>
              </a:spcAft>
              <a:buFontTx/>
              <a:buNone/>
            </a:pPr>
            <a:r>
              <a:rPr lang="en-IE" altLang="en-US" sz="2400" b="1">
                <a:solidFill>
                  <a:srgbClr val="000000"/>
                </a:solidFill>
                <a:latin typeface="Arial" pitchFamily="34" charset="0"/>
              </a:rPr>
              <a:t>Critical caring</a:t>
            </a:r>
            <a:endParaRPr lang="en-GB" altLang="en-US" sz="2400" b="1">
              <a:solidFill>
                <a:srgbClr val="000000"/>
              </a:solidFill>
              <a:latin typeface="Arial" pitchFamily="34" charset="0"/>
            </a:endParaRPr>
          </a:p>
        </p:txBody>
      </p:sp>
      <p:sp>
        <p:nvSpPr>
          <p:cNvPr id="32774" name="TextBox 1"/>
          <p:cNvSpPr txBox="1">
            <a:spLocks noChangeArrowheads="1"/>
          </p:cNvSpPr>
          <p:nvPr/>
        </p:nvSpPr>
        <p:spPr bwMode="auto">
          <a:xfrm>
            <a:off x="611188" y="1268413"/>
            <a:ext cx="7561262" cy="20005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eaLnBrk="0" hangingPunct="0">
              <a:spcBef>
                <a:spcPct val="20000"/>
              </a:spcBef>
              <a:buFont typeface="Arial" pitchFamily="34" charset="0"/>
              <a:buChar char="•"/>
              <a:defRPr sz="3200">
                <a:solidFill>
                  <a:schemeClr val="tx1"/>
                </a:solidFill>
                <a:latin typeface="Calibri" pitchFamily="34" charset="0"/>
              </a:defRPr>
            </a:lvl1pPr>
            <a:lvl2pPr marL="742950" indent="-285750" algn="l" eaLnBrk="0" hangingPunct="0">
              <a:spcBef>
                <a:spcPct val="20000"/>
              </a:spcBef>
              <a:buFont typeface="Arial" pitchFamily="34" charset="0"/>
              <a:buChar char="–"/>
              <a:defRPr sz="2800">
                <a:solidFill>
                  <a:schemeClr val="tx1"/>
                </a:solidFill>
                <a:latin typeface="Calibri" pitchFamily="34" charset="0"/>
              </a:defRPr>
            </a:lvl2pPr>
            <a:lvl3pPr marL="1143000" indent="-228600" algn="l" eaLnBrk="0" hangingPunct="0">
              <a:spcBef>
                <a:spcPct val="20000"/>
              </a:spcBef>
              <a:buFont typeface="Arial" pitchFamily="34" charset="0"/>
              <a:buChar char="•"/>
              <a:defRPr sz="2400">
                <a:solidFill>
                  <a:schemeClr val="tx1"/>
                </a:solidFill>
                <a:latin typeface="Calibri" pitchFamily="34" charset="0"/>
              </a:defRPr>
            </a:lvl3pPr>
            <a:lvl4pPr marL="1600200" indent="-228600" algn="l" eaLnBrk="0" hangingPunct="0">
              <a:spcBef>
                <a:spcPct val="20000"/>
              </a:spcBef>
              <a:buFont typeface="Arial" pitchFamily="34" charset="0"/>
              <a:buChar char="–"/>
              <a:defRPr sz="2000">
                <a:solidFill>
                  <a:schemeClr val="tx1"/>
                </a:solidFill>
                <a:latin typeface="Calibri" pitchFamily="34" charset="0"/>
              </a:defRPr>
            </a:lvl4pPr>
            <a:lvl5pPr marL="2057400" indent="-228600" algn="l"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fontAlgn="base" hangingPunct="1">
              <a:spcBef>
                <a:spcPct val="0"/>
              </a:spcBef>
              <a:spcAft>
                <a:spcPct val="0"/>
              </a:spcAft>
              <a:buFontTx/>
              <a:buNone/>
            </a:pPr>
            <a:endParaRPr lang="en-IE" altLang="en-US" sz="2800" dirty="0">
              <a:solidFill>
                <a:srgbClr val="000000"/>
              </a:solidFill>
              <a:latin typeface="Microsoft Sans Serif" pitchFamily="34" charset="0"/>
            </a:endParaRPr>
          </a:p>
          <a:p>
            <a:pPr algn="ctr" eaLnBrk="1" fontAlgn="base" hangingPunct="1">
              <a:spcBef>
                <a:spcPct val="0"/>
              </a:spcBef>
              <a:spcAft>
                <a:spcPct val="0"/>
              </a:spcAft>
              <a:buFontTx/>
              <a:buNone/>
            </a:pPr>
            <a:endParaRPr lang="en-IE" altLang="en-US" sz="2800" dirty="0">
              <a:solidFill>
                <a:srgbClr val="000000"/>
              </a:solidFill>
              <a:latin typeface="Microsoft Sans Serif" pitchFamily="34" charset="0"/>
            </a:endParaRPr>
          </a:p>
          <a:p>
            <a:pPr algn="ctr" eaLnBrk="1" fontAlgn="base" hangingPunct="1">
              <a:spcBef>
                <a:spcPct val="0"/>
              </a:spcBef>
              <a:spcAft>
                <a:spcPct val="0"/>
              </a:spcAft>
              <a:buFontTx/>
              <a:buNone/>
            </a:pPr>
            <a:r>
              <a:rPr lang="en-IE" altLang="en-US" sz="2800" i="1" dirty="0" smtClean="0">
                <a:solidFill>
                  <a:srgbClr val="000000"/>
                </a:solidFill>
                <a:latin typeface="Microsoft Sans Serif" pitchFamily="34" charset="0"/>
              </a:rPr>
              <a:t>‘Becoming </a:t>
            </a:r>
            <a:r>
              <a:rPr lang="en-IE" altLang="en-US" sz="2800" i="1" dirty="0">
                <a:solidFill>
                  <a:srgbClr val="000000"/>
                </a:solidFill>
                <a:latin typeface="Microsoft Sans Serif" pitchFamily="34" charset="0"/>
              </a:rPr>
              <a:t>a leader is synonymous with becoming </a:t>
            </a:r>
            <a:r>
              <a:rPr lang="en-IE" altLang="en-US" sz="2800" i="1" dirty="0" smtClean="0">
                <a:solidFill>
                  <a:srgbClr val="000000"/>
                </a:solidFill>
                <a:latin typeface="Microsoft Sans Serif" pitchFamily="34" charset="0"/>
              </a:rPr>
              <a:t>yourself’ </a:t>
            </a:r>
            <a:endParaRPr lang="en-IE" altLang="en-US" sz="2800" i="1" dirty="0">
              <a:solidFill>
                <a:srgbClr val="000000"/>
              </a:solidFill>
              <a:latin typeface="Microsoft Sans Serif" pitchFamily="34" charset="0"/>
            </a:endParaRPr>
          </a:p>
          <a:p>
            <a:pPr algn="ctr" eaLnBrk="1" fontAlgn="base" hangingPunct="1">
              <a:spcBef>
                <a:spcPct val="0"/>
              </a:spcBef>
              <a:spcAft>
                <a:spcPct val="0"/>
              </a:spcAft>
              <a:buFontTx/>
              <a:buNone/>
            </a:pPr>
            <a:r>
              <a:rPr lang="en-IE" altLang="en-US" sz="1200" dirty="0">
                <a:solidFill>
                  <a:srgbClr val="000000"/>
                </a:solidFill>
                <a:latin typeface="Microsoft Sans Serif" pitchFamily="34" charset="0"/>
              </a:rPr>
              <a:t>Warren </a:t>
            </a:r>
            <a:r>
              <a:rPr lang="en-IE" altLang="en-US" sz="1200" dirty="0" err="1">
                <a:solidFill>
                  <a:srgbClr val="000000"/>
                </a:solidFill>
                <a:latin typeface="Microsoft Sans Serif" pitchFamily="34" charset="0"/>
              </a:rPr>
              <a:t>Bennis</a:t>
            </a:r>
            <a:r>
              <a:rPr lang="en-IE" altLang="en-US" sz="1200" dirty="0">
                <a:solidFill>
                  <a:srgbClr val="000000"/>
                </a:solidFill>
                <a:latin typeface="Microsoft Sans Serif" pitchFamily="34" charset="0"/>
              </a:rPr>
              <a:t> </a:t>
            </a:r>
          </a:p>
        </p:txBody>
      </p:sp>
    </p:spTree>
    <p:extLst>
      <p:ext uri="{BB962C8B-B14F-4D97-AF65-F5344CB8AC3E}">
        <p14:creationId xmlns:p14="http://schemas.microsoft.com/office/powerpoint/2010/main" val="134668763"/>
      </p:ext>
    </p:extLst>
  </p:cSld>
  <p:clrMapOvr>
    <a:masterClrMapping/>
  </p:clrMapOvr>
  <p:transition spd="slow"/>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42448" y="832513"/>
            <a:ext cx="6032310" cy="50496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Footer Placeholder 2"/>
          <p:cNvSpPr>
            <a:spLocks noGrp="1"/>
          </p:cNvSpPr>
          <p:nvPr>
            <p:ph type="ftr" sz="quarter" idx="11"/>
          </p:nvPr>
        </p:nvSpPr>
        <p:spPr/>
        <p:txBody>
          <a:bodyPr/>
          <a:lstStyle/>
          <a:p>
            <a:r>
              <a:rPr lang="en-IE" smtClean="0"/>
              <a:t>All slides based upon evidence and provided on request</a:t>
            </a:r>
            <a:endParaRPr lang="en-US"/>
          </a:p>
        </p:txBody>
      </p:sp>
    </p:spTree>
    <p:extLst>
      <p:ext uri="{BB962C8B-B14F-4D97-AF65-F5344CB8AC3E}">
        <p14:creationId xmlns:p14="http://schemas.microsoft.com/office/powerpoint/2010/main" val="19422578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Leadership in Practice</a:t>
            </a:r>
            <a:endParaRPr lang="en-US" dirty="0"/>
          </a:p>
        </p:txBody>
      </p:sp>
      <p:sp>
        <p:nvSpPr>
          <p:cNvPr id="4" name="Rectangle 3"/>
          <p:cNvSpPr txBox="1">
            <a:spLocks noChangeArrowheads="1"/>
          </p:cNvSpPr>
          <p:nvPr/>
        </p:nvSpPr>
        <p:spPr>
          <a:xfrm>
            <a:off x="457200" y="1600200"/>
            <a:ext cx="5410200" cy="4492625"/>
          </a:xfrm>
          <a:prstGeom prst="rect">
            <a:avLst/>
          </a:prstGeom>
          <a:solidFill>
            <a:schemeClr val="tx2">
              <a:lumMod val="60000"/>
              <a:lumOff val="40000"/>
            </a:schemeClr>
          </a:solidFill>
          <a:ln>
            <a:solidFill>
              <a:schemeClr val="tx2">
                <a:lumMod val="60000"/>
                <a:lumOff val="40000"/>
              </a:schemeClr>
            </a:solidFill>
          </a:ln>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a:lstStyle>
          <a:p>
            <a:pPr>
              <a:lnSpc>
                <a:spcPct val="120000"/>
              </a:lnSpc>
              <a:spcBef>
                <a:spcPct val="0"/>
              </a:spcBef>
            </a:pPr>
            <a:r>
              <a:rPr lang="en-GB" altLang="en-US" b="1" smtClean="0">
                <a:solidFill>
                  <a:schemeClr val="bg1"/>
                </a:solidFill>
                <a:latin typeface="Times New Roman" pitchFamily="18" charset="0"/>
              </a:rPr>
              <a:t>The desired future of nursing and midwifery doesn't just happen. Nurse and Midwife leaders create it</a:t>
            </a:r>
          </a:p>
          <a:p>
            <a:pPr>
              <a:lnSpc>
                <a:spcPct val="120000"/>
              </a:lnSpc>
              <a:spcBef>
                <a:spcPct val="0"/>
              </a:spcBef>
            </a:pPr>
            <a:r>
              <a:rPr lang="en-IE" altLang="en-US" b="1" smtClean="0">
                <a:solidFill>
                  <a:schemeClr val="bg1"/>
                </a:solidFill>
                <a:latin typeface="Times New Roman" pitchFamily="18" charset="0"/>
              </a:rPr>
              <a:t>Leaders most important functions is to cultivate the human capital of their organisation</a:t>
            </a:r>
            <a:endParaRPr lang="en-GB" altLang="en-US" b="1" smtClean="0">
              <a:solidFill>
                <a:schemeClr val="bg1"/>
              </a:solidFill>
              <a:latin typeface="Times New Roman" pitchFamily="18" charset="0"/>
            </a:endParaRPr>
          </a:p>
          <a:p>
            <a:pPr>
              <a:lnSpc>
                <a:spcPct val="120000"/>
              </a:lnSpc>
              <a:spcBef>
                <a:spcPct val="0"/>
              </a:spcBef>
            </a:pPr>
            <a:r>
              <a:rPr lang="en-IE" altLang="en-US" b="1" smtClean="0">
                <a:solidFill>
                  <a:schemeClr val="bg1"/>
                </a:solidFill>
                <a:latin typeface="Times New Roman" pitchFamily="18" charset="0"/>
              </a:rPr>
              <a:t>Nurses are knowledge workers in an information age. Knowledge workers respond to inspiration not supervision</a:t>
            </a:r>
            <a:endParaRPr lang="en-IE" altLang="en-US" b="1" dirty="0" smtClean="0">
              <a:solidFill>
                <a:schemeClr val="bg1"/>
              </a:solidFill>
              <a:latin typeface="Times New Roman" pitchFamily="18" charset="0"/>
            </a:endParaRPr>
          </a:p>
        </p:txBody>
      </p:sp>
      <p:pic>
        <p:nvPicPr>
          <p:cNvPr id="5" name="Picture 5"/>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t="13303" b="13303"/>
          <a:stretch>
            <a:fillRect/>
          </a:stretch>
        </p:blipFill>
        <p:spPr bwMode="auto">
          <a:xfrm>
            <a:off x="5867400" y="1600200"/>
            <a:ext cx="28194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48903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withEffect">
                                  <p:stCondLst>
                                    <p:cond delay="0"/>
                                  </p:stCondLst>
                                  <p:iterate type="lt">
                                    <p:tmPct val="5000"/>
                                  </p:iterate>
                                  <p:childTnLst>
                                    <p:set>
                                      <p:cBhvr>
                                        <p:cTn id="6" dur="1" fill="hold">
                                          <p:stCondLst>
                                            <p:cond delay="0"/>
                                          </p:stCondLst>
                                        </p:cTn>
                                        <p:tgtEl>
                                          <p:spTgt spid="5"/>
                                        </p:tgtEl>
                                        <p:attrNameLst>
                                          <p:attrName>style.visibility</p:attrName>
                                        </p:attrNameLst>
                                      </p:cBhvr>
                                      <p:to>
                                        <p:strVal val="visible"/>
                                      </p:to>
                                    </p:set>
                                    <p:anim calcmode="lin" valueType="num">
                                      <p:cBhvr>
                                        <p:cTn id="7" dur="3000" fill="hold"/>
                                        <p:tgtEl>
                                          <p:spTgt spid="5"/>
                                        </p:tgtEl>
                                        <p:attrNameLst>
                                          <p:attrName>ppt_w</p:attrName>
                                        </p:attrNameLst>
                                      </p:cBhvr>
                                      <p:tavLst>
                                        <p:tav tm="0">
                                          <p:val>
                                            <p:fltVal val="0"/>
                                          </p:val>
                                        </p:tav>
                                        <p:tav tm="100000">
                                          <p:val>
                                            <p:strVal val="#ppt_w"/>
                                          </p:val>
                                        </p:tav>
                                      </p:tavLst>
                                    </p:anim>
                                    <p:anim calcmode="lin" valueType="num">
                                      <p:cBhvr>
                                        <p:cTn id="8" dur="3000" fill="hold"/>
                                        <p:tgtEl>
                                          <p:spTgt spid="5"/>
                                        </p:tgtEl>
                                        <p:attrNameLst>
                                          <p:attrName>ppt_h</p:attrName>
                                        </p:attrNameLst>
                                      </p:cBhvr>
                                      <p:tavLst>
                                        <p:tav tm="0">
                                          <p:val>
                                            <p:fltVal val="0"/>
                                          </p:val>
                                        </p:tav>
                                        <p:tav tm="100000">
                                          <p:val>
                                            <p:strVal val="#ppt_h"/>
                                          </p:val>
                                        </p:tav>
                                      </p:tavLst>
                                    </p:anim>
                                    <p:anim calcmode="lin" valueType="num">
                                      <p:cBhvr>
                                        <p:cTn id="9" dur="3000" fill="hold"/>
                                        <p:tgtEl>
                                          <p:spTgt spid="5"/>
                                        </p:tgtEl>
                                        <p:attrNameLst>
                                          <p:attrName>style.rotation</p:attrName>
                                        </p:attrNameLst>
                                      </p:cBhvr>
                                      <p:tavLst>
                                        <p:tav tm="0">
                                          <p:val>
                                            <p:fltVal val="90"/>
                                          </p:val>
                                        </p:tav>
                                        <p:tav tm="100000">
                                          <p:val>
                                            <p:fltVal val="0"/>
                                          </p:val>
                                        </p:tav>
                                      </p:tavLst>
                                    </p:anim>
                                    <p:animEffect transition="in" filter="fade">
                                      <p:cBhvr>
                                        <p:cTn id="10" dur="3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err="1" smtClean="0"/>
              <a:t>Glocalization</a:t>
            </a:r>
            <a:r>
              <a:rPr lang="en-US" sz="4000" dirty="0" smtClean="0"/>
              <a:t/>
            </a:r>
            <a:br>
              <a:rPr lang="en-US" sz="4000" dirty="0" smtClean="0"/>
            </a:br>
            <a:r>
              <a:rPr lang="en-US" sz="2800" dirty="0"/>
              <a:t>“Thinking Globally but acting locally</a:t>
            </a:r>
            <a:r>
              <a:rPr lang="en-US" sz="2800" dirty="0" smtClean="0"/>
              <a:t>”</a:t>
            </a:r>
            <a:endParaRPr lang="en-US" dirty="0"/>
          </a:p>
        </p:txBody>
      </p:sp>
      <p:pic>
        <p:nvPicPr>
          <p:cNvPr id="4" name="Content Placeholder 3" descr="world.jpg"/>
          <p:cNvPicPr>
            <a:picLocks noGrp="1" noChangeAspect="1"/>
          </p:cNvPicPr>
          <p:nvPr>
            <p:ph idx="1"/>
          </p:nvPr>
        </p:nvPicPr>
        <p:blipFill>
          <a:blip r:embed="rId3">
            <a:extLst>
              <a:ext uri="{28A0092B-C50C-407E-A947-70E740481C1C}">
                <a14:useLocalDpi xmlns:a14="http://schemas.microsoft.com/office/drawing/2010/main" val="0"/>
              </a:ext>
            </a:extLst>
          </a:blip>
          <a:srcRect l="-29581" r="-29581"/>
          <a:stretch>
            <a:fillRect/>
          </a:stretch>
        </p:blipFill>
        <p:spPr>
          <a:xfrm>
            <a:off x="1088810" y="1910801"/>
            <a:ext cx="6668001" cy="4587703"/>
          </a:xfrm>
        </p:spPr>
      </p:pic>
    </p:spTree>
    <p:extLst>
      <p:ext uri="{BB962C8B-B14F-4D97-AF65-F5344CB8AC3E}">
        <p14:creationId xmlns:p14="http://schemas.microsoft.com/office/powerpoint/2010/main" val="311258670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Executive.thmx</Template>
  <TotalTime>295</TotalTime>
  <Words>1061</Words>
  <Application>Microsoft Office PowerPoint</Application>
  <PresentationFormat>On-screen Show (4:3)</PresentationFormat>
  <Paragraphs>142</Paragraphs>
  <Slides>16</Slides>
  <Notes>13</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Executive</vt:lpstr>
      <vt:lpstr>The Future Vision of   Nursing and Midwifery.</vt:lpstr>
      <vt:lpstr>Chief Nursing Officers Office </vt:lpstr>
      <vt:lpstr>Health Priorities – 4 Pillars </vt:lpstr>
      <vt:lpstr>Involved in the following ……</vt:lpstr>
      <vt:lpstr>Social Inclusion?</vt:lpstr>
      <vt:lpstr>Style of Leadership</vt:lpstr>
      <vt:lpstr>PowerPoint Presentation</vt:lpstr>
      <vt:lpstr>Leadership in Practice</vt:lpstr>
      <vt:lpstr>Glocalization “Thinking Globally but acting locally”</vt:lpstr>
      <vt:lpstr>National Approach </vt:lpstr>
      <vt:lpstr>Local Approach </vt:lpstr>
      <vt:lpstr>What is community nursing and midwifery</vt:lpstr>
      <vt:lpstr>PowerPoint Presentation</vt:lpstr>
      <vt:lpstr>What do you think is needed to meet demand</vt:lpstr>
      <vt:lpstr> THE FUTURE</vt:lpstr>
      <vt:lpstr>PowerPoint Presentation</vt:lpstr>
    </vt:vector>
  </TitlesOfParts>
  <Company>TCD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Susan Kent</dc:creator>
  <cp:lastModifiedBy>dcu</cp:lastModifiedBy>
  <cp:revision>22</cp:revision>
  <cp:lastPrinted>2015-05-22T11:40:03Z</cp:lastPrinted>
  <dcterms:created xsi:type="dcterms:W3CDTF">2015-05-21T20:39:28Z</dcterms:created>
  <dcterms:modified xsi:type="dcterms:W3CDTF">2015-09-08T14:31:25Z</dcterms:modified>
</cp:coreProperties>
</file>