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8" r:id="rId4"/>
    <p:sldId id="265" r:id="rId5"/>
    <p:sldId id="266" r:id="rId6"/>
    <p:sldId id="267" r:id="rId7"/>
    <p:sldId id="257" r:id="rId8"/>
    <p:sldId id="259" r:id="rId9"/>
    <p:sldId id="260" r:id="rId10"/>
    <p:sldId id="261" r:id="rId11"/>
    <p:sldId id="263" r:id="rId12"/>
    <p:sldId id="264" r:id="rId13"/>
    <p:sldId id="273" r:id="rId14"/>
    <p:sldId id="276" r:id="rId15"/>
    <p:sldId id="270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 snapToGrid="0" snapToObjects="1"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ga-I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pPr/>
              <a:t>9/10/2015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8498" y="1236655"/>
            <a:ext cx="6648302" cy="3108348"/>
          </a:xfrm>
        </p:spPr>
        <p:txBody>
          <a:bodyPr/>
          <a:lstStyle/>
          <a:p>
            <a:r>
              <a:rPr lang="en-US" dirty="0" smtClean="0"/>
              <a:t>Supporting the health of families who are </a:t>
            </a:r>
            <a:r>
              <a:rPr lang="en-US" dirty="0" err="1" smtClean="0"/>
              <a:t>marginalised</a:t>
            </a:r>
            <a:r>
              <a:rPr lang="en-US" dirty="0" smtClean="0"/>
              <a:t>: </a:t>
            </a:r>
            <a:r>
              <a:rPr lang="en-US" i="1" dirty="0" smtClean="0"/>
              <a:t>A public health nursing perspective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/>
              <a:t>The welfare of children is of paramount importance”</a:t>
            </a:r>
          </a:p>
          <a:p>
            <a:r>
              <a:rPr lang="en-US" b="1" i="1" dirty="0"/>
              <a:t>                                               Children First 2011</a:t>
            </a:r>
          </a:p>
          <a:p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447442" y="344309"/>
            <a:ext cx="1060704" cy="914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545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 </a:t>
            </a:r>
            <a:r>
              <a:rPr lang="en-US" sz="4000" dirty="0"/>
              <a:t>F</a:t>
            </a:r>
            <a:r>
              <a:rPr lang="en-US" sz="4000" dirty="0" smtClean="0"/>
              <a:t>amilies; </a:t>
            </a:r>
            <a:r>
              <a:rPr lang="en-US" sz="4000" i="1" dirty="0" smtClean="0"/>
              <a:t>continued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7"/>
            <a:ext cx="7313613" cy="468634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Disabilities; intellectual disabilities/ autism/ </a:t>
            </a:r>
            <a:r>
              <a:rPr lang="en-US" sz="3200" dirty="0" err="1" smtClean="0"/>
              <a:t>behavioural</a:t>
            </a:r>
            <a:r>
              <a:rPr lang="en-US" sz="3200" dirty="0" smtClean="0"/>
              <a:t> issues</a:t>
            </a:r>
          </a:p>
          <a:p>
            <a:r>
              <a:rPr lang="en-US" sz="3200" dirty="0" smtClean="0"/>
              <a:t>Physical Disabilities</a:t>
            </a:r>
          </a:p>
          <a:p>
            <a:r>
              <a:rPr lang="en-US" sz="3200" dirty="0" smtClean="0"/>
              <a:t>Children with life limiting conditions</a:t>
            </a:r>
          </a:p>
          <a:p>
            <a:r>
              <a:rPr lang="en-US" sz="3200" dirty="0" smtClean="0"/>
              <a:t>Poverty&gt;&gt; </a:t>
            </a:r>
            <a:r>
              <a:rPr lang="en-US" sz="3200" dirty="0"/>
              <a:t>homelessness and risk of homelessness/ </a:t>
            </a:r>
            <a:r>
              <a:rPr lang="en-US" sz="3200" dirty="0" smtClean="0"/>
              <a:t>relocation &gt;</a:t>
            </a:r>
            <a:r>
              <a:rPr lang="en-US" sz="3200" dirty="0"/>
              <a:t>&gt; &gt;</a:t>
            </a:r>
            <a:r>
              <a:rPr lang="en-US" sz="3200" dirty="0" smtClean="0"/>
              <a:t>&gt;</a:t>
            </a:r>
            <a:r>
              <a:rPr lang="en-US" sz="3200" dirty="0"/>
              <a:t>&gt;</a:t>
            </a:r>
            <a:r>
              <a:rPr lang="en-US" sz="3200" dirty="0" smtClean="0"/>
              <a:t>&gt;</a:t>
            </a:r>
            <a:r>
              <a:rPr lang="en-US" sz="3200" dirty="0"/>
              <a:t>&gt;&gt;</a:t>
            </a:r>
            <a:endParaRPr lang="en-US" sz="3200" b="1" dirty="0" smtClean="0"/>
          </a:p>
          <a:p>
            <a:r>
              <a:rPr lang="en-US" sz="3200" b="1" dirty="0" smtClean="0"/>
              <a:t>Isolation and Stress</a:t>
            </a:r>
          </a:p>
          <a:p>
            <a:endParaRPr lang="en-US" sz="3200" b="1" dirty="0" smtClean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557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Traveller Women; </a:t>
            </a:r>
            <a:r>
              <a:rPr lang="en-US" sz="4000" i="1" dirty="0" smtClean="0"/>
              <a:t>a snap shot</a:t>
            </a:r>
            <a:br>
              <a:rPr lang="en-US" sz="4000" i="1" dirty="0" smtClean="0"/>
            </a:b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313613" cy="4790138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Traveller females, life expectancy 70.1   2008</a:t>
            </a:r>
            <a:endParaRPr lang="ga-IE" sz="2800" dirty="0" smtClean="0"/>
          </a:p>
          <a:p>
            <a:pPr algn="just"/>
            <a:r>
              <a:rPr lang="ga-IE" sz="2800" dirty="0" smtClean="0"/>
              <a:t>General Female , life expectancy   80    2008</a:t>
            </a:r>
            <a:endParaRPr lang="en-US" sz="2800" dirty="0" smtClean="0"/>
          </a:p>
          <a:p>
            <a:pPr algn="just"/>
            <a:r>
              <a:rPr lang="en-US" sz="2800" dirty="0" smtClean="0"/>
              <a:t>Infant mortality rate (12 per 1000) 4 times general population</a:t>
            </a:r>
          </a:p>
          <a:p>
            <a:pPr algn="just"/>
            <a:r>
              <a:rPr lang="en-US" sz="2800" dirty="0" smtClean="0"/>
              <a:t>129 Female prisoners  21 were Travellers</a:t>
            </a:r>
          </a:p>
          <a:p>
            <a:pPr algn="just"/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(Traveller women 22 times more at risk of prison)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en-US" sz="2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                </a:t>
            </a:r>
            <a:r>
              <a:rPr lang="en-US" sz="2800" dirty="0" smtClean="0"/>
              <a:t>(AITHS 2010)</a:t>
            </a:r>
          </a:p>
        </p:txBody>
      </p:sp>
    </p:spTree>
    <p:extLst>
      <p:ext uri="{BB962C8B-B14F-4D97-AF65-F5344CB8AC3E}">
        <p14:creationId xmlns:p14="http://schemas.microsoft.com/office/powerpoint/2010/main" val="187423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 families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Case of Child A  removed form his family home in </a:t>
            </a:r>
            <a:r>
              <a:rPr lang="en-US" sz="2800" dirty="0" err="1" smtClean="0"/>
              <a:t>Athlone</a:t>
            </a:r>
            <a:r>
              <a:rPr lang="en-US" sz="2800" dirty="0" smtClean="0"/>
              <a:t> 2013</a:t>
            </a:r>
          </a:p>
          <a:p>
            <a:r>
              <a:rPr lang="en-US" sz="2800" dirty="0" smtClean="0"/>
              <a:t>The Case of Child T removed from her family home in </a:t>
            </a:r>
            <a:r>
              <a:rPr lang="en-US" sz="2800" dirty="0" err="1" smtClean="0"/>
              <a:t>Tallaght</a:t>
            </a:r>
            <a:r>
              <a:rPr lang="en-US" sz="2800" dirty="0" smtClean="0"/>
              <a:t> 2013</a:t>
            </a:r>
          </a:p>
          <a:p>
            <a:r>
              <a:rPr lang="en-US" sz="2800" dirty="0" smtClean="0"/>
              <a:t>Significance of the information recorded by the PHN in both cases</a:t>
            </a:r>
          </a:p>
          <a:p>
            <a:r>
              <a:rPr lang="en-US" sz="2800" dirty="0" smtClean="0"/>
              <a:t>The Emily Logan Report (2014)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919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024" y="443851"/>
            <a:ext cx="7313613" cy="868362"/>
          </a:xfrm>
        </p:spPr>
        <p:txBody>
          <a:bodyPr/>
          <a:lstStyle/>
          <a:p>
            <a:r>
              <a:rPr lang="en-US" sz="3600" dirty="0" smtClean="0"/>
              <a:t>Adverse Childhood Experiences ACE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398" y="1735137"/>
            <a:ext cx="7729615" cy="4630565"/>
          </a:xfrm>
        </p:spPr>
        <p:txBody>
          <a:bodyPr>
            <a:normAutofit lnSpcReduction="10000"/>
          </a:bodyPr>
          <a:lstStyle/>
          <a:p>
            <a:pPr algn="just"/>
            <a:r>
              <a:rPr lang="en-IE" sz="2800" dirty="0" smtClean="0"/>
              <a:t>ACE: </a:t>
            </a:r>
            <a:r>
              <a:rPr lang="en-IE" sz="2800" dirty="0"/>
              <a:t>Largest study of its kind examines the health and social effects of adverse childhood experiences over a </a:t>
            </a:r>
            <a:r>
              <a:rPr lang="en-IE" sz="2800" dirty="0" smtClean="0"/>
              <a:t>lifespan (The Centres for Disease Control and Prevention 2014)</a:t>
            </a:r>
          </a:p>
          <a:p>
            <a:pPr algn="just"/>
            <a:r>
              <a:rPr lang="en-IE" sz="2800" dirty="0"/>
              <a:t>Adverse childhood experiences are the most basic cause of health risk behaviours, morbidity, disease, mortality disability, and health care costs ((Fellitti </a:t>
            </a:r>
            <a:r>
              <a:rPr lang="en-IE" sz="2800" dirty="0" smtClean="0"/>
              <a:t>&amp; Anda </a:t>
            </a:r>
            <a:r>
              <a:rPr lang="en-IE" sz="2800" dirty="0"/>
              <a:t>2010 </a:t>
            </a:r>
            <a:r>
              <a:rPr lang="en-IE" sz="2800" dirty="0" smtClean="0"/>
              <a:t>)</a:t>
            </a:r>
            <a:endParaRPr lang="en-IE" sz="2800" dirty="0"/>
          </a:p>
          <a:p>
            <a:r>
              <a:rPr lang="en-US" sz="2800" b="1" dirty="0" smtClean="0"/>
              <a:t>Professor Trevor Spratt TCD  Director of the Children’s Research Centre </a:t>
            </a:r>
            <a:endParaRPr lang="en-US" sz="2800" b="1" dirty="0"/>
          </a:p>
        </p:txBody>
      </p:sp>
      <p:sp>
        <p:nvSpPr>
          <p:cNvPr id="4" name="Isosceles Triangle 3"/>
          <p:cNvSpPr/>
          <p:nvPr/>
        </p:nvSpPr>
        <p:spPr>
          <a:xfrm>
            <a:off x="191320" y="443851"/>
            <a:ext cx="1060704" cy="914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01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Interagency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i="1" dirty="0">
                <a:latin typeface="Cambria"/>
                <a:ea typeface="ＭＳ 明朝"/>
                <a:cs typeface="Times New Roman"/>
              </a:rPr>
              <a:t>No one professional has all the skills, knowledge, or resources necessary to comprehensively meet all the requirements of an individual case. It is essential therefore that a coordinated response is made by all professionals involved with a child and his </a:t>
            </a:r>
            <a:r>
              <a:rPr lang="en-US" sz="2800" i="1" dirty="0" err="1">
                <a:latin typeface="Cambria"/>
                <a:ea typeface="ＭＳ 明朝"/>
                <a:cs typeface="Times New Roman"/>
              </a:rPr>
              <a:t>carer</a:t>
            </a:r>
            <a:r>
              <a:rPr lang="en-US" sz="2800" i="1" dirty="0">
                <a:latin typeface="Cambria"/>
                <a:ea typeface="ＭＳ 明朝"/>
                <a:cs typeface="Times New Roman"/>
              </a:rPr>
              <a:t>/s (Children First </a:t>
            </a:r>
            <a:r>
              <a:rPr lang="en-US" sz="2800" i="1" dirty="0" smtClean="0">
                <a:latin typeface="Cambria"/>
                <a:ea typeface="ＭＳ 明朝"/>
                <a:cs typeface="Times New Roman"/>
              </a:rPr>
              <a:t>2011)</a:t>
            </a:r>
            <a:r>
              <a:rPr lang="en-US" sz="2800" i="1" dirty="0">
                <a:latin typeface="Cambria"/>
                <a:ea typeface="ＭＳ 明朝"/>
                <a:cs typeface="Times New Roman"/>
              </a:rPr>
              <a:t>.</a:t>
            </a:r>
            <a:endParaRPr lang="en-IE" sz="2800" dirty="0">
              <a:latin typeface="Cambria"/>
              <a:ea typeface="ＭＳ 明朝"/>
              <a:cs typeface="Times New Roman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542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z="3600" dirty="0" smtClean="0"/>
              <a:t>Interagency Projects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113" y="1373470"/>
            <a:ext cx="7434294" cy="5062444"/>
          </a:xfrm>
        </p:spPr>
        <p:txBody>
          <a:bodyPr>
            <a:normAutofit/>
          </a:bodyPr>
          <a:lstStyle/>
          <a:p>
            <a:pPr algn="just"/>
            <a:r>
              <a:rPr lang="ga-IE" sz="2800" dirty="0" smtClean="0"/>
              <a:t>McUlliam Project: Barnardos and PHN: </a:t>
            </a:r>
            <a:r>
              <a:rPr lang="ga-IE" sz="2800" i="1" dirty="0" smtClean="0"/>
              <a:t>A Parent Toddler &amp; Child Health Project (Barnardos/ HSE 2014) </a:t>
            </a:r>
          </a:p>
          <a:p>
            <a:pPr algn="just">
              <a:buNone/>
            </a:pPr>
            <a:r>
              <a:rPr lang="ga-IE" sz="2800" dirty="0" smtClean="0"/>
              <a:t>Set up in 2012 in response to a recent closure of a preschool facility </a:t>
            </a:r>
          </a:p>
          <a:p>
            <a:pPr algn="just">
              <a:buNone/>
            </a:pPr>
            <a:r>
              <a:rPr lang="ga-IE" sz="2800" dirty="0" smtClean="0"/>
              <a:t>PHN finding it difficult to access families and young children</a:t>
            </a:r>
          </a:p>
          <a:p>
            <a:pPr algn="just">
              <a:buNone/>
            </a:pPr>
            <a:r>
              <a:rPr lang="ga-IE" sz="2800" dirty="0" smtClean="0"/>
              <a:t>Mother and Toddler Group and Child Health Clinic/ (</a:t>
            </a:r>
            <a:r>
              <a:rPr lang="ga-IE" dirty="0" smtClean="0"/>
              <a:t>Developmental/ Parenting/ Environment)</a:t>
            </a:r>
          </a:p>
          <a:p>
            <a:endParaRPr lang="ga-IE" sz="2800" dirty="0" smtClean="0"/>
          </a:p>
          <a:p>
            <a:endParaRPr lang="en-I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Antenatal to Three Initiative ATTI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7"/>
            <a:ext cx="7773212" cy="497495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Government’s Area Based Childhood </a:t>
            </a:r>
            <a:r>
              <a:rPr lang="en-US" dirty="0" err="1" smtClean="0"/>
              <a:t>Programme</a:t>
            </a:r>
            <a:r>
              <a:rPr lang="en-US" dirty="0" smtClean="0"/>
              <a:t> ABC</a:t>
            </a:r>
          </a:p>
          <a:p>
            <a:pPr algn="just"/>
            <a:r>
              <a:rPr lang="en-US" dirty="0" smtClean="0"/>
              <a:t>Improve health, education and social outcomes for children who live in poverty and social exclusion</a:t>
            </a:r>
          </a:p>
          <a:p>
            <a:pPr algn="just"/>
            <a:r>
              <a:rPr lang="en-US" dirty="0" smtClean="0"/>
              <a:t>Improve the effectiveness of existing services 0 to 3</a:t>
            </a:r>
          </a:p>
          <a:p>
            <a:pPr algn="just"/>
            <a:r>
              <a:rPr lang="en-US" dirty="0" smtClean="0"/>
              <a:t>Consultation Finding: Up to 50 services working across the spectrum, Interagency tends to be reactive/ Need for a coordination approach (CDI 2015)</a:t>
            </a:r>
          </a:p>
          <a:p>
            <a:pPr algn="just"/>
            <a:r>
              <a:rPr lang="en-US" dirty="0" smtClean="0"/>
              <a:t>To Date: Speed Network/ Interagency Approach: Maternal Mental Health / Infant Mental Health (Attachment)</a:t>
            </a:r>
          </a:p>
          <a:p>
            <a:pPr algn="just"/>
            <a:r>
              <a:rPr lang="en-US" dirty="0" smtClean="0"/>
              <a:t>Report available from CDI </a:t>
            </a:r>
            <a:r>
              <a:rPr lang="en-US" dirty="0" err="1" smtClean="0"/>
              <a:t>Tallaght</a:t>
            </a:r>
            <a:r>
              <a:rPr lang="en-US" dirty="0" smtClean="0"/>
              <a:t> West (Haran 2015)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63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Health Nursing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Public </a:t>
            </a:r>
            <a:r>
              <a:rPr lang="en-IE" sz="2800" dirty="0"/>
              <a:t>Health Nursing integrates with primary care to provide a service to people in the </a:t>
            </a:r>
            <a:r>
              <a:rPr lang="en-IE" sz="2800" dirty="0" smtClean="0"/>
              <a:t>community</a:t>
            </a:r>
            <a:r>
              <a:rPr lang="en-IE" sz="2800" dirty="0"/>
              <a:t> </a:t>
            </a:r>
            <a:endParaRPr lang="en-IE" sz="2800" dirty="0" smtClean="0"/>
          </a:p>
          <a:p>
            <a:pPr marL="0" indent="0">
              <a:buNone/>
            </a:pPr>
            <a:endParaRPr lang="en-IE" sz="2800" dirty="0"/>
          </a:p>
          <a:p>
            <a:r>
              <a:rPr lang="en-IE" sz="2800" dirty="0"/>
              <a:t>The focus of Public Health Nursing is to promote Health and Wellbeing and to provide quality clinical care.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74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dirty="0" smtClean="0"/>
              <a:t>The PHN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ga-IE" sz="2800" dirty="0" smtClean="0"/>
              <a:t>PHN: Caseload holder in a primary care setting</a:t>
            </a:r>
          </a:p>
          <a:p>
            <a:r>
              <a:rPr lang="ga-IE" sz="2800" b="1" dirty="0" smtClean="0"/>
              <a:t> </a:t>
            </a:r>
            <a:r>
              <a:rPr lang="ga-IE" sz="2800" b="1" i="1" dirty="0" smtClean="0"/>
              <a:t>Child Health </a:t>
            </a:r>
          </a:p>
          <a:p>
            <a:r>
              <a:rPr lang="ga-IE" sz="2800" b="1" i="1" dirty="0" smtClean="0"/>
              <a:t>Older Person</a:t>
            </a:r>
          </a:p>
          <a:p>
            <a:r>
              <a:rPr lang="ga-IE" sz="2800" b="1" i="1" dirty="0" smtClean="0"/>
              <a:t> Disability</a:t>
            </a:r>
          </a:p>
          <a:p>
            <a:r>
              <a:rPr lang="ga-IE" sz="2800" b="1" i="1" dirty="0" smtClean="0"/>
              <a:t>Clinical activity</a:t>
            </a:r>
          </a:p>
          <a:p>
            <a:endParaRPr lang="ga-IE" b="1" i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-1237957" y="13716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47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z="4000" dirty="0" smtClean="0"/>
              <a:t>PHN Services Specific to Child and Family</a:t>
            </a:r>
            <a:endParaRPr lang="en-I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ga-IE" sz="2800" b="1" dirty="0" smtClean="0"/>
              <a:t>Child Health and Well Being</a:t>
            </a:r>
          </a:p>
          <a:p>
            <a:r>
              <a:rPr lang="ga-IE" sz="2800" dirty="0" smtClean="0"/>
              <a:t>Children with Life Limiting Conditions</a:t>
            </a:r>
          </a:p>
          <a:p>
            <a:r>
              <a:rPr lang="ga-IE" sz="2800" dirty="0" smtClean="0"/>
              <a:t>Complex Care Needs</a:t>
            </a:r>
          </a:p>
          <a:p>
            <a:r>
              <a:rPr lang="ga-IE" sz="2800" dirty="0" smtClean="0"/>
              <a:t>Early Learning Support</a:t>
            </a:r>
          </a:p>
          <a:p>
            <a:r>
              <a:rPr lang="ga-IE" sz="2800" dirty="0" smtClean="0"/>
              <a:t>Child Protection and Welfare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z="3600" dirty="0" smtClean="0"/>
              <a:t>Child Health and Well Being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10088"/>
            <a:ext cx="7596554" cy="4736000"/>
          </a:xfrm>
        </p:spPr>
        <p:txBody>
          <a:bodyPr>
            <a:normAutofit fontScale="92500" lnSpcReduction="10000"/>
          </a:bodyPr>
          <a:lstStyle/>
          <a:p>
            <a:r>
              <a:rPr lang="ga-IE" sz="2800" dirty="0" smtClean="0"/>
              <a:t>Parent craft/ Antenatal Classes</a:t>
            </a:r>
          </a:p>
          <a:p>
            <a:pPr marL="0" indent="0">
              <a:buNone/>
            </a:pPr>
            <a:r>
              <a:rPr lang="ga-IE" sz="2800" dirty="0"/>
              <a:t> </a:t>
            </a:r>
            <a:r>
              <a:rPr lang="ga-IE" sz="2800" dirty="0" smtClean="0"/>
              <a:t>         </a:t>
            </a:r>
            <a:r>
              <a:rPr lang="ga-IE" sz="2800" i="1" dirty="0" smtClean="0"/>
              <a:t>Postnatal Pilates and Baby Massage (Physio Team)</a:t>
            </a:r>
          </a:p>
          <a:p>
            <a:r>
              <a:rPr lang="ga-IE" sz="2800" dirty="0" smtClean="0"/>
              <a:t>Birth Notification within 48-72 hours</a:t>
            </a:r>
          </a:p>
          <a:p>
            <a:r>
              <a:rPr lang="ga-IE" sz="2800" dirty="0" smtClean="0"/>
              <a:t>Neonatal Screening 72hrs post delivery</a:t>
            </a:r>
          </a:p>
          <a:p>
            <a:r>
              <a:rPr lang="ga-IE" sz="2800" dirty="0" smtClean="0"/>
              <a:t>Nurse led Developmental Assessments </a:t>
            </a:r>
          </a:p>
          <a:p>
            <a:r>
              <a:rPr lang="ga-IE" sz="2800" dirty="0" smtClean="0"/>
              <a:t>Breast feeding support</a:t>
            </a:r>
          </a:p>
          <a:p>
            <a:r>
              <a:rPr lang="ga-IE" sz="2800" dirty="0" smtClean="0"/>
              <a:t>Infant feeding/ nutrition/ weaning programme</a:t>
            </a:r>
          </a:p>
          <a:p>
            <a:r>
              <a:rPr lang="ga-IE" sz="2800" dirty="0" smtClean="0"/>
              <a:t>Child Protection and Welfare (CF 2011)</a:t>
            </a:r>
          </a:p>
          <a:p>
            <a:pPr>
              <a:buNone/>
            </a:pPr>
            <a:endParaRPr lang="ga-IE" sz="2800" dirty="0" smtClean="0"/>
          </a:p>
          <a:p>
            <a:pPr>
              <a:buNone/>
            </a:pPr>
            <a:endParaRPr lang="en-I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495568"/>
          </a:xfrm>
        </p:spPr>
        <p:txBody>
          <a:bodyPr/>
          <a:lstStyle/>
          <a:p>
            <a:r>
              <a:rPr lang="ga-IE" sz="3600" dirty="0" smtClean="0"/>
              <a:t>Child Health Well Being </a:t>
            </a:r>
            <a:r>
              <a:rPr lang="ga-IE" sz="3600" i="1" dirty="0" smtClean="0"/>
              <a:t>continue</a:t>
            </a:r>
            <a:endParaRPr lang="en-IE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8634"/>
            <a:ext cx="7313613" cy="5176911"/>
          </a:xfrm>
        </p:spPr>
        <p:txBody>
          <a:bodyPr>
            <a:normAutofit lnSpcReduction="10000"/>
          </a:bodyPr>
          <a:lstStyle/>
          <a:p>
            <a:pPr lvl="2">
              <a:buNone/>
            </a:pPr>
            <a:r>
              <a:rPr lang="ga-IE" sz="2800" dirty="0" smtClean="0"/>
              <a:t>Child Safety Awareness Programme</a:t>
            </a:r>
          </a:p>
          <a:p>
            <a:r>
              <a:rPr lang="ga-IE" sz="2800" dirty="0" smtClean="0"/>
              <a:t>Follow up Infant Immunisation Programme</a:t>
            </a:r>
          </a:p>
          <a:p>
            <a:r>
              <a:rPr lang="ga-IE" sz="2800" dirty="0" smtClean="0"/>
              <a:t>Child and Family Health Needs Assessment </a:t>
            </a:r>
            <a:r>
              <a:rPr lang="ga-IE" sz="2800" i="1" dirty="0" smtClean="0"/>
              <a:t>(Development /Parenting/ </a:t>
            </a:r>
            <a:r>
              <a:rPr lang="ga-IE" sz="2800" i="1" dirty="0"/>
              <a:t>E</a:t>
            </a:r>
            <a:r>
              <a:rPr lang="ga-IE" sz="2800" i="1" dirty="0" smtClean="0"/>
              <a:t>nvironment</a:t>
            </a:r>
            <a:r>
              <a:rPr lang="ga-IE" sz="2800" dirty="0" smtClean="0"/>
              <a:t>) </a:t>
            </a:r>
          </a:p>
          <a:p>
            <a:r>
              <a:rPr lang="ga-IE" sz="2800" dirty="0" smtClean="0"/>
              <a:t>Parenting Programmes</a:t>
            </a:r>
          </a:p>
          <a:p>
            <a:r>
              <a:rPr lang="ga-IE" sz="2800" dirty="0" smtClean="0"/>
              <a:t> Community Mothers Programme</a:t>
            </a:r>
          </a:p>
          <a:p>
            <a:r>
              <a:rPr lang="ga-IE" sz="2800" dirty="0" smtClean="0"/>
              <a:t>Postnatal Depression Screening (PAC 2005)</a:t>
            </a:r>
          </a:p>
          <a:p>
            <a:r>
              <a:rPr lang="ga-IE" sz="2800" dirty="0" smtClean="0"/>
              <a:t>Primary/ Post Primary Immunisation/ School Screening Programme</a:t>
            </a:r>
          </a:p>
          <a:p>
            <a:pPr>
              <a:buNone/>
            </a:pPr>
            <a:endParaRPr lang="en-I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9483" y="503238"/>
            <a:ext cx="7313613" cy="399185"/>
          </a:xfrm>
        </p:spPr>
        <p:txBody>
          <a:bodyPr/>
          <a:lstStyle/>
          <a:p>
            <a:r>
              <a:rPr lang="en-US" sz="4000" dirty="0" smtClean="0"/>
              <a:t>Area Profile</a:t>
            </a:r>
            <a:r>
              <a:rPr lang="ga-IE" sz="4000" dirty="0" smtClean="0"/>
              <a:t> West Tallaght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70456"/>
            <a:ext cx="7313613" cy="47383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Population 47,540  ( CSO 2011)</a:t>
            </a:r>
          </a:p>
          <a:p>
            <a:r>
              <a:rPr lang="en-US" sz="2800" dirty="0" smtClean="0"/>
              <a:t>2 of the 4 disadvantaged communities; highest areas of deprivation in the country (Kelly &amp; </a:t>
            </a:r>
            <a:r>
              <a:rPr lang="en-US" sz="2800" dirty="0" err="1" smtClean="0"/>
              <a:t>Tekjeur</a:t>
            </a:r>
            <a:r>
              <a:rPr lang="en-US" sz="2800" dirty="0" smtClean="0"/>
              <a:t> 2013)</a:t>
            </a:r>
          </a:p>
          <a:p>
            <a:r>
              <a:rPr lang="en-US" sz="2800" dirty="0" smtClean="0"/>
              <a:t>One of the electoral areas; highest growth in population</a:t>
            </a:r>
            <a:r>
              <a:rPr lang="ga-IE" sz="2800" dirty="0" smtClean="0"/>
              <a:t>  </a:t>
            </a:r>
            <a:r>
              <a:rPr lang="en-US" sz="2800" dirty="0" smtClean="0"/>
              <a:t> 22% increase (CSO 2011)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9086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Profile continued; the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ga-IE" sz="2800" dirty="0" smtClean="0"/>
              <a:t>2700</a:t>
            </a:r>
            <a:r>
              <a:rPr lang="en-US" sz="2800" dirty="0" smtClean="0"/>
              <a:t> Births annual (</a:t>
            </a:r>
            <a:r>
              <a:rPr lang="ga-IE" sz="2800" dirty="0" smtClean="0"/>
              <a:t> DSW/ </a:t>
            </a:r>
            <a:r>
              <a:rPr lang="en-US" sz="2800" dirty="0" smtClean="0"/>
              <a:t>HSE 2014)</a:t>
            </a:r>
          </a:p>
          <a:p>
            <a:r>
              <a:rPr lang="en-US" sz="2800" dirty="0" smtClean="0"/>
              <a:t>1</a:t>
            </a:r>
            <a:r>
              <a:rPr lang="ga-IE" sz="2800" dirty="0" smtClean="0"/>
              <a:t>2</a:t>
            </a:r>
            <a:r>
              <a:rPr lang="en-US" sz="2800" dirty="0" smtClean="0"/>
              <a:t>00 are in West </a:t>
            </a:r>
            <a:r>
              <a:rPr lang="en-US" sz="2800" dirty="0" err="1" smtClean="0"/>
              <a:t>Tallaght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600 families are from African, Asian and Eastern European countries (PHN records 2014)</a:t>
            </a:r>
          </a:p>
          <a:p>
            <a:r>
              <a:rPr lang="en-US" sz="2800" dirty="0" smtClean="0"/>
              <a:t> 54 births </a:t>
            </a:r>
            <a:r>
              <a:rPr lang="ga-IE" sz="2800" dirty="0" smtClean="0"/>
              <a:t> born </a:t>
            </a:r>
            <a:r>
              <a:rPr lang="en-US" sz="2800" dirty="0" smtClean="0"/>
              <a:t>to </a:t>
            </a:r>
            <a:r>
              <a:rPr lang="en-US" sz="2800" dirty="0" err="1" smtClean="0"/>
              <a:t>Traveller</a:t>
            </a:r>
            <a:r>
              <a:rPr lang="en-US" sz="2800" dirty="0" smtClean="0"/>
              <a:t> mothers</a:t>
            </a:r>
            <a:r>
              <a:rPr lang="ga-IE" sz="2800" dirty="0" smtClean="0"/>
              <a:t> in DSW</a:t>
            </a:r>
            <a:r>
              <a:rPr lang="en-US" sz="2800" dirty="0" smtClean="0"/>
              <a:t>  </a:t>
            </a:r>
            <a:r>
              <a:rPr lang="ga-IE" sz="2800" dirty="0" smtClean="0"/>
              <a:t> 38 in </a:t>
            </a:r>
            <a:r>
              <a:rPr lang="en-US" sz="2800" dirty="0" smtClean="0"/>
              <a:t>West </a:t>
            </a:r>
            <a:r>
              <a:rPr lang="en-US" sz="2800" dirty="0" err="1" smtClean="0"/>
              <a:t>Tallaght</a:t>
            </a:r>
            <a:r>
              <a:rPr lang="ga-IE" sz="2800" dirty="0" smtClean="0"/>
              <a:t>  (PHN Records 2014)</a:t>
            </a:r>
            <a:endParaRPr lang="en-US" sz="2800" dirty="0" smtClean="0"/>
          </a:p>
          <a:p>
            <a:r>
              <a:rPr lang="en-US" sz="2800" dirty="0" smtClean="0"/>
              <a:t>400 of 652 referred to </a:t>
            </a:r>
            <a:r>
              <a:rPr lang="en-US" sz="2800" dirty="0" err="1" smtClean="0"/>
              <a:t>Tusla</a:t>
            </a:r>
            <a:r>
              <a:rPr lang="en-US" sz="2800" dirty="0" smtClean="0"/>
              <a:t> were from West </a:t>
            </a:r>
            <a:r>
              <a:rPr lang="en-US" sz="2800" dirty="0" err="1" smtClean="0"/>
              <a:t>Tallaght</a:t>
            </a:r>
            <a:r>
              <a:rPr lang="en-US" sz="2800" dirty="0" smtClean="0"/>
              <a:t>  (first 4 months of 2015 </a:t>
            </a:r>
            <a:r>
              <a:rPr lang="en-US" sz="2800" dirty="0" err="1" smtClean="0"/>
              <a:t>Tusla</a:t>
            </a:r>
            <a:r>
              <a:rPr lang="en-US" sz="2800" dirty="0" smtClean="0"/>
              <a:t> DSW)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1034224"/>
          </a:xfrm>
        </p:spPr>
        <p:txBody>
          <a:bodyPr/>
          <a:lstStyle/>
          <a:p>
            <a:r>
              <a:rPr lang="en-US" sz="4000" dirty="0" smtClean="0"/>
              <a:t> Families</a:t>
            </a:r>
            <a:r>
              <a:rPr lang="ga-IE" sz="4000" dirty="0" smtClean="0"/>
              <a:t>:</a:t>
            </a:r>
            <a:r>
              <a:rPr lang="en-US" sz="4000" dirty="0" smtClean="0"/>
              <a:t> </a:t>
            </a:r>
            <a:r>
              <a:rPr lang="en-US" sz="3600" i="1" dirty="0" smtClean="0"/>
              <a:t>an every day encounter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25748"/>
            <a:ext cx="7313613" cy="40560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Families from other countries</a:t>
            </a:r>
          </a:p>
          <a:p>
            <a:r>
              <a:rPr lang="en-US" sz="3200" dirty="0" smtClean="0"/>
              <a:t>Traveller families</a:t>
            </a:r>
          </a:p>
          <a:p>
            <a:r>
              <a:rPr lang="en-US" sz="3200" dirty="0" smtClean="0"/>
              <a:t>Drug and Alcohol use</a:t>
            </a:r>
          </a:p>
          <a:p>
            <a:r>
              <a:rPr lang="en-US" sz="3200" dirty="0" smtClean="0"/>
              <a:t>Domestic violence</a:t>
            </a:r>
          </a:p>
          <a:p>
            <a:r>
              <a:rPr lang="en-US" sz="3200" dirty="0" smtClean="0"/>
              <a:t>Mental Health issues</a:t>
            </a:r>
          </a:p>
        </p:txBody>
      </p:sp>
    </p:spTree>
    <p:extLst>
      <p:ext uri="{BB962C8B-B14F-4D97-AF65-F5344CB8AC3E}">
        <p14:creationId xmlns:p14="http://schemas.microsoft.com/office/powerpoint/2010/main" val="411296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770</TotalTime>
  <Words>750</Words>
  <Application>Microsoft Office PowerPoint</Application>
  <PresentationFormat>On-screen Show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Inkwell</vt:lpstr>
      <vt:lpstr>Supporting the health of families who are marginalised: A public health nursing perspective</vt:lpstr>
      <vt:lpstr>Public Health Nursing  </vt:lpstr>
      <vt:lpstr>The PHN </vt:lpstr>
      <vt:lpstr>PHN Services Specific to Child and Family</vt:lpstr>
      <vt:lpstr>Child Health and Well Being</vt:lpstr>
      <vt:lpstr>Child Health Well Being continue</vt:lpstr>
      <vt:lpstr>Area Profile West Tallaght</vt:lpstr>
      <vt:lpstr>Profile continued; the context</vt:lpstr>
      <vt:lpstr> Families: an every day encounter</vt:lpstr>
      <vt:lpstr> Families; continued</vt:lpstr>
      <vt:lpstr>Traveller Women; a snap shot </vt:lpstr>
      <vt:lpstr>Roma families </vt:lpstr>
      <vt:lpstr>Adverse Childhood Experiences ACE</vt:lpstr>
      <vt:lpstr>Interagency</vt:lpstr>
      <vt:lpstr>Interagency Projects</vt:lpstr>
      <vt:lpstr>Antenatal to Three Initiative ATTI</vt:lpstr>
    </vt:vector>
  </TitlesOfParts>
  <Company>3d fibreglass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the health of families who are marginalised: A public health nursing perspective.</dc:title>
  <dc:creator>craig blackwell</dc:creator>
  <cp:lastModifiedBy>dcu</cp:lastModifiedBy>
  <cp:revision>67</cp:revision>
  <dcterms:created xsi:type="dcterms:W3CDTF">2015-08-29T15:44:19Z</dcterms:created>
  <dcterms:modified xsi:type="dcterms:W3CDTF">2015-09-10T12:35:42Z</dcterms:modified>
</cp:coreProperties>
</file>