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DDD"/>
          </a:solidFill>
        </a:fill>
      </a:tcStyle>
    </a:wholeTbl>
    <a:band2H>
      <a:tcTxStyle b="def" i="def"/>
      <a:tcStyle>
        <a:tcBdr/>
        <a:fill>
          <a:solidFill>
            <a:srgbClr val="E9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5E5"/>
          </a:solidFill>
        </a:fill>
      </a:tcStyle>
    </a:wholeTbl>
    <a:band2H>
      <a:tcTxStyle b="def" i="def"/>
      <a:tcStyle>
        <a:tcBdr/>
        <a:fill>
          <a:solidFill>
            <a:srgbClr val="EAF2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7CF"/>
          </a:solidFill>
        </a:fill>
      </a:tcStyle>
    </a:wholeTbl>
    <a:band2H>
      <a:tcTxStyle b="def" i="def"/>
      <a:tcStyle>
        <a:tcBdr/>
        <a:fill>
          <a:solidFill>
            <a:srgbClr val="EAF3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996039" y="2360147"/>
            <a:ext cx="8171407" cy="12515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996039" y="3720076"/>
            <a:ext cx="8171407" cy="993720"/>
          </a:xfrm>
          <a:prstGeom prst="rect">
            <a:avLst/>
          </a:prstGeom>
        </p:spPr>
        <p:txBody>
          <a:bodyPr/>
          <a:lstStyle>
            <a:lvl1pPr marL="406400" indent="-355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406400" indent="1270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406400" indent="609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406400" indent="10795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406400" indent="15367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8;p10" descr="Google Shape;18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0;p13" descr="Google Shape;20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/>
          <p:nvPr>
            <p:ph type="title"/>
          </p:nvPr>
        </p:nvSpPr>
        <p:spPr>
          <a:xfrm>
            <a:off x="838200" y="872196"/>
            <a:ext cx="6989788" cy="2556804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838200" y="3455987"/>
            <a:ext cx="6989788" cy="204448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" name="Google Shape;24;p13" descr="Google Shape;24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7245" y="2503600"/>
            <a:ext cx="2109910" cy="185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838200" y="1320800"/>
            <a:ext cx="5181600" cy="48561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Google Shape;31;p14"/>
          <p:cNvSpPr txBox="1"/>
          <p:nvPr>
            <p:ph type="body" sz="half" idx="21"/>
          </p:nvPr>
        </p:nvSpPr>
        <p:spPr>
          <a:xfrm>
            <a:off x="6172200" y="1320800"/>
            <a:ext cx="5181600" cy="48561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oogle Shape;35;p16" descr="Google Shape;35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" name="Google Shape;37;p16" descr="Google Shape;37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7245" y="2503600"/>
            <a:ext cx="2109910" cy="185079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Body Level One…"/>
          <p:cNvSpPr txBox="1"/>
          <p:nvPr>
            <p:ph type="body" sz="quarter" idx="1"/>
          </p:nvPr>
        </p:nvSpPr>
        <p:spPr>
          <a:xfrm>
            <a:off x="1633328" y="2076113"/>
            <a:ext cx="6194659" cy="229547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Google Shape;39;p16"/>
          <p:cNvSpPr txBox="1"/>
          <p:nvPr/>
        </p:nvSpPr>
        <p:spPr>
          <a:xfrm>
            <a:off x="1559787" y="4537590"/>
            <a:ext cx="3557686" cy="49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www.adaptcentre.ie</a:t>
            </a:r>
          </a:p>
        </p:txBody>
      </p:sp>
      <p:sp>
        <p:nvSpPr>
          <p:cNvPr id="62" name="Google Shape;40;p16"/>
          <p:cNvSpPr txBox="1"/>
          <p:nvPr>
            <p:ph type="body" sz="quarter" idx="21"/>
          </p:nvPr>
        </p:nvSpPr>
        <p:spPr>
          <a:xfrm>
            <a:off x="1633538" y="923925"/>
            <a:ext cx="6194426" cy="8747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36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Google Shape;46;p15"/>
          <p:cNvSpPr/>
          <p:nvPr>
            <p:ph type="pic" idx="21"/>
          </p:nvPr>
        </p:nvSpPr>
        <p:spPr>
          <a:xfrm>
            <a:off x="261938" y="1227137"/>
            <a:ext cx="7158037" cy="53562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Body Level One…"/>
          <p:cNvSpPr txBox="1"/>
          <p:nvPr>
            <p:ph type="body" sz="half" idx="1"/>
          </p:nvPr>
        </p:nvSpPr>
        <p:spPr>
          <a:xfrm>
            <a:off x="7994650" y="1279525"/>
            <a:ext cx="3867150" cy="499881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9787" y="1342497"/>
            <a:ext cx="5157789" cy="823914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2400"/>
            </a:lvl1pPr>
            <a:lvl2pPr marL="228600" indent="457200">
              <a:buClrTx/>
              <a:buSzTx/>
              <a:buFontTx/>
              <a:buNone/>
              <a:defRPr b="1" sz="2400"/>
            </a:lvl2pPr>
            <a:lvl3pPr marL="228600" indent="914400">
              <a:buClrTx/>
              <a:buSzTx/>
              <a:buFontTx/>
              <a:buNone/>
              <a:defRPr b="1" sz="2400"/>
            </a:lvl3pPr>
            <a:lvl4pPr marL="228600" indent="1371600">
              <a:buClrTx/>
              <a:buSzTx/>
              <a:buFontTx/>
              <a:buNone/>
              <a:defRPr b="1" sz="2400"/>
            </a:lvl4pPr>
            <a:lvl5pPr marL="228600" indent="1828800">
              <a:buClrTx/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Google Shape;51;p17"/>
          <p:cNvSpPr txBox="1"/>
          <p:nvPr>
            <p:ph type="body" sz="half" idx="21"/>
          </p:nvPr>
        </p:nvSpPr>
        <p:spPr>
          <a:xfrm>
            <a:off x="839787" y="2166410"/>
            <a:ext cx="5157788" cy="402325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Google Shape;52;p17"/>
          <p:cNvSpPr txBox="1"/>
          <p:nvPr>
            <p:ph type="body" sz="quarter" idx="22"/>
          </p:nvPr>
        </p:nvSpPr>
        <p:spPr>
          <a:xfrm>
            <a:off x="6172200" y="1342497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96" name="Google Shape;53;p17"/>
          <p:cNvSpPr txBox="1"/>
          <p:nvPr>
            <p:ph type="body" sz="half" idx="23"/>
          </p:nvPr>
        </p:nvSpPr>
        <p:spPr>
          <a:xfrm>
            <a:off x="6172200" y="2166410"/>
            <a:ext cx="5183188" cy="402325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Google Shape;59;p18"/>
          <p:cNvSpPr/>
          <p:nvPr>
            <p:ph type="pic" sz="half" idx="21"/>
          </p:nvPr>
        </p:nvSpPr>
        <p:spPr>
          <a:xfrm>
            <a:off x="8010944" y="1227138"/>
            <a:ext cx="3863005" cy="5010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318052" y="1279525"/>
            <a:ext cx="6997149" cy="5251450"/>
          </a:xfrm>
          <a:prstGeom prst="rect">
            <a:avLst/>
          </a:prstGeom>
        </p:spPr>
        <p:txBody>
          <a:bodyPr/>
          <a:lstStyle>
            <a:lvl1pPr indent="-406400"/>
            <a:lvl2pPr marL="977900" indent="-444500"/>
            <a:lvl3pPr marL="1513839" indent="-49783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9" descr="Google Shape;10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79" y="-19879"/>
            <a:ext cx="1223175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13;p9" descr="Google Shape;13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" y="41359"/>
            <a:ext cx="1031240" cy="9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346200"/>
            <a:ext cx="10515600" cy="48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426603" y="140538"/>
            <a:ext cx="8860398" cy="71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738685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hyperlink" Target="https://www.iso.org/standard/83432.html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66;p1"/>
          <p:cNvSpPr txBox="1"/>
          <p:nvPr>
            <p:ph type="ctrTitle"/>
          </p:nvPr>
        </p:nvSpPr>
        <p:spPr>
          <a:xfrm>
            <a:off x="996050" y="2070900"/>
            <a:ext cx="8171399" cy="154080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Healthcare Interoperability :Lessons Learned</a:t>
            </a:r>
          </a:p>
        </p:txBody>
      </p:sp>
      <p:sp>
        <p:nvSpPr>
          <p:cNvPr id="120" name="Google Shape;67;p1"/>
          <p:cNvSpPr txBox="1"/>
          <p:nvPr>
            <p:ph type="subTitle" sz="quarter" idx="1"/>
          </p:nvPr>
        </p:nvSpPr>
        <p:spPr>
          <a:xfrm>
            <a:off x="996039" y="3720076"/>
            <a:ext cx="8171406" cy="9937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Subhashis Das, MSCA ELITE-S Fellow, ADAPT, CeIC, DCU</a:t>
            </a:r>
          </a:p>
          <a:p>
            <a:pPr marL="0" indent="0">
              <a:lnSpc>
                <a:spcPct val="81000"/>
              </a:lnSpc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Supervisor: Dr Pamela Hussey, ADAPT, CeIC, DCU </a:t>
            </a:r>
          </a:p>
        </p:txBody>
      </p:sp>
      <p:pic>
        <p:nvPicPr>
          <p:cNvPr id="121" name="Google Shape;68;p1" descr="Google Shape;68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1597" y="653147"/>
            <a:ext cx="3337006" cy="9937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9;p1"/>
          <p:cNvSpPr txBox="1"/>
          <p:nvPr/>
        </p:nvSpPr>
        <p:spPr>
          <a:xfrm>
            <a:off x="9460675" y="2743200"/>
            <a:ext cx="2731201" cy="2981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just">
              <a:defRPr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This research has received funding from the European Union's Horizon 2020 research and innovation programme under the Marie Skłodowska-Curie grant agreement No. 801522, by Science Foundation Ireland and co-funded by the European Regional Development Fund through the ADAPT Centre for Digital Content Technology grant number 13/RC/2106_P2 and Davra Network.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82;p3"/>
          <p:cNvSpPr txBox="1"/>
          <p:nvPr>
            <p:ph type="title"/>
          </p:nvPr>
        </p:nvSpPr>
        <p:spPr>
          <a:xfrm>
            <a:off x="1426602" y="140538"/>
            <a:ext cx="8860399" cy="710069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Interface of Information Model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25" name="Google Shape;83;p3"/>
          <p:cNvSpPr txBox="1"/>
          <p:nvPr>
            <p:ph type="sldNum" sz="quarter" idx="2"/>
          </p:nvPr>
        </p:nvSpPr>
        <p:spPr>
          <a:xfrm>
            <a:off x="11815927" y="6414780"/>
            <a:ext cx="181343" cy="2482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InformationModelOntolgoy.png" descr="InformationModelOntolgoy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65119" y="1007872"/>
            <a:ext cx="8860398" cy="586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82;p3"/>
          <p:cNvSpPr txBox="1"/>
          <p:nvPr>
            <p:ph type="title"/>
          </p:nvPr>
        </p:nvSpPr>
        <p:spPr>
          <a:xfrm>
            <a:off x="1426602" y="140538"/>
            <a:ext cx="8860399" cy="710069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Model+Ontology Schema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29" name="Google Shape;83;p3"/>
          <p:cNvSpPr txBox="1"/>
          <p:nvPr>
            <p:ph type="sldNum" sz="quarter" idx="2"/>
          </p:nvPr>
        </p:nvSpPr>
        <p:spPr>
          <a:xfrm>
            <a:off x="11815927" y="6414780"/>
            <a:ext cx="181343" cy="2482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0" name="InformationModelOntolgoy.png" descr="InformationModelOntolgoy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65119" y="1007872"/>
            <a:ext cx="8860398" cy="58639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Ontology Schema"/>
          <p:cNvSpPr txBox="1"/>
          <p:nvPr/>
        </p:nvSpPr>
        <p:spPr>
          <a:xfrm>
            <a:off x="8896119" y="2349192"/>
            <a:ext cx="1351150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4F8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Ontology Schema</a:t>
            </a:r>
          </a:p>
        </p:txBody>
      </p:sp>
      <p:sp>
        <p:nvSpPr>
          <p:cNvPr id="132" name="Rectangle"/>
          <p:cNvSpPr/>
          <p:nvPr/>
        </p:nvSpPr>
        <p:spPr>
          <a:xfrm>
            <a:off x="7446309" y="1327998"/>
            <a:ext cx="2169871" cy="1003301"/>
          </a:xfrm>
          <a:prstGeom prst="rect">
            <a:avLst/>
          </a:prstGeom>
          <a:ln w="25400">
            <a:solidFill>
              <a:schemeClr val="accent6">
                <a:satOff val="-4249"/>
                <a:lumOff val="-10509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82;p3"/>
          <p:cNvSpPr txBox="1"/>
          <p:nvPr>
            <p:ph type="title"/>
          </p:nvPr>
        </p:nvSpPr>
        <p:spPr>
          <a:xfrm>
            <a:off x="1426602" y="140538"/>
            <a:ext cx="8860399" cy="710069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ContSys Revision Work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35" name="Google Shape;83;p3"/>
          <p:cNvSpPr txBox="1"/>
          <p:nvPr>
            <p:ph type="sldNum" sz="quarter" idx="2"/>
          </p:nvPr>
        </p:nvSpPr>
        <p:spPr>
          <a:xfrm>
            <a:off x="11815927" y="6414780"/>
            <a:ext cx="181343" cy="2482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AdverseEvet.png" descr="AdverseEv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4547" y="1939353"/>
            <a:ext cx="11117926" cy="49197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https://www.iso.org/standard/83432.html"/>
          <p:cNvSpPr txBox="1"/>
          <p:nvPr/>
        </p:nvSpPr>
        <p:spPr>
          <a:xfrm>
            <a:off x="7705698" y="6557954"/>
            <a:ext cx="3404979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  <a:r>
              <a:rPr u="sng">
                <a:solidFill>
                  <a:srgbClr val="773393"/>
                </a:solidFill>
                <a:uFill>
                  <a:solidFill>
                    <a:srgbClr val="773393"/>
                  </a:solidFill>
                </a:uFill>
                <a:hlinkClick r:id="rId3" invalidUrl="" action="" tgtFrame="" tooltip="" history="1" highlightClick="0" endSnd="0"/>
              </a:rPr>
              <a:t>https://www.iso.org/standard/83432.html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82;p3"/>
          <p:cNvSpPr txBox="1"/>
          <p:nvPr>
            <p:ph type="title"/>
          </p:nvPr>
        </p:nvSpPr>
        <p:spPr>
          <a:xfrm>
            <a:off x="1426602" y="140538"/>
            <a:ext cx="8860399" cy="710069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Alignment of Standards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40" name="Google Shape;83;p3"/>
          <p:cNvSpPr txBox="1"/>
          <p:nvPr>
            <p:ph type="sldNum" sz="quarter" idx="2"/>
          </p:nvPr>
        </p:nvSpPr>
        <p:spPr>
          <a:xfrm>
            <a:off x="11815927" y="6414780"/>
            <a:ext cx="181343" cy="2482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AdverseEvet.png" descr="AdverseEv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4547" y="1939353"/>
            <a:ext cx="11117926" cy="491970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"/>
          <p:cNvSpPr/>
          <p:nvPr/>
        </p:nvSpPr>
        <p:spPr>
          <a:xfrm>
            <a:off x="1046632" y="2189256"/>
            <a:ext cx="9934779" cy="371875"/>
          </a:xfrm>
          <a:prstGeom prst="rect">
            <a:avLst/>
          </a:prstGeom>
          <a:solidFill>
            <a:schemeClr val="accent1">
              <a:lumOff val="-8509"/>
              <a:alpha val="19681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3" name="Screenshot 2022-04-21 at 12.37.00.png" descr="Screenshot 2022-04-21 at 12.37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8483" y="5636624"/>
            <a:ext cx="5243885" cy="1174751"/>
          </a:xfrm>
          <a:prstGeom prst="rect">
            <a:avLst/>
          </a:prstGeom>
          <a:ln w="25400">
            <a:solidFill>
              <a:srgbClr val="FFD479"/>
            </a:solidFill>
            <a:miter lim="400000"/>
          </a:ln>
        </p:spPr>
      </p:pic>
      <p:pic>
        <p:nvPicPr>
          <p:cNvPr id="144" name="Screenshot 2022-04-21 at 12.38.08.png" descr="Screenshot 2022-04-21 at 12.38.08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6647266" y="1014478"/>
            <a:ext cx="4419840" cy="1174643"/>
          </a:xfrm>
          <a:prstGeom prst="rect">
            <a:avLst/>
          </a:prstGeom>
          <a:ln w="25400">
            <a:solidFill>
              <a:schemeClr val="accent1">
                <a:lumOff val="-8509"/>
              </a:schemeClr>
            </a:solidFill>
            <a:miter lim="400000"/>
          </a:ln>
        </p:spPr>
      </p:pic>
      <p:sp>
        <p:nvSpPr>
          <p:cNvPr id="145" name="Line"/>
          <p:cNvSpPr/>
          <p:nvPr/>
        </p:nvSpPr>
        <p:spPr>
          <a:xfrm>
            <a:off x="5869501" y="1853720"/>
            <a:ext cx="1" cy="37187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6" name="Line"/>
          <p:cNvSpPr/>
          <p:nvPr/>
        </p:nvSpPr>
        <p:spPr>
          <a:xfrm>
            <a:off x="5858894" y="1864247"/>
            <a:ext cx="780717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7" name="W3C_Icon.svg.png" descr="W3C_Icon.svg.png"/>
          <p:cNvPicPr>
            <a:picLocks noChangeAspect="1"/>
          </p:cNvPicPr>
          <p:nvPr/>
        </p:nvPicPr>
        <p:blipFill>
          <a:blip r:embed="rId5">
            <a:alphaModFix amt="18977"/>
            <a:extLst/>
          </a:blip>
          <a:stretch>
            <a:fillRect/>
          </a:stretch>
        </p:blipFill>
        <p:spPr>
          <a:xfrm>
            <a:off x="444692" y="2353101"/>
            <a:ext cx="7226008" cy="4919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4099"/>
      </a:accent1>
      <a:accent2>
        <a:srgbClr val="6992CC"/>
      </a:accent2>
      <a:accent3>
        <a:srgbClr val="63B4B6"/>
      </a:accent3>
      <a:accent4>
        <a:srgbClr val="03B89D"/>
      </a:accent4>
      <a:accent5>
        <a:srgbClr val="89C665"/>
      </a:accent5>
      <a:accent6>
        <a:srgbClr val="67BB5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4099"/>
      </a:accent1>
      <a:accent2>
        <a:srgbClr val="6992CC"/>
      </a:accent2>
      <a:accent3>
        <a:srgbClr val="63B4B6"/>
      </a:accent3>
      <a:accent4>
        <a:srgbClr val="03B89D"/>
      </a:accent4>
      <a:accent5>
        <a:srgbClr val="89C665"/>
      </a:accent5>
      <a:accent6>
        <a:srgbClr val="67BB5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