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 id="2147483672" r:id="rId6"/>
    <p:sldMasterId id="2147483673" r:id="rId7"/>
    <p:sldMasterId id="214748367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4F22B4-46F4-4A27-A2D8-6383CF039F45}">
  <a:tblStyle styleId="{154F22B4-46F4-4A27-A2D8-6383CF039F4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fcd1e28ed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fcd1e28ed_0_1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7fcd1e28ed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fcd1e28ed_0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fcd1e28ed_0_5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7fcd1e28ed_0_5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7fcd1e28ed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fcd1e28ed_0_1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(need to add more assignments in here for this mock up)</a:t>
            </a:r>
            <a:endParaRPr/>
          </a:p>
        </p:txBody>
      </p:sp>
      <p:sp>
        <p:nvSpPr>
          <p:cNvPr id="217" name="Google Shape;217;g7fcd1e28ed_0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fcd1e28ed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fcd1e28ed_0_3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7fcd1e28ed_0_3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fcd1e28ed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fcd1e28ed_0_3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7fcd1e28ed_0_3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7fcd1e28ed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fcd1e28ed_0_2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is also possible to get the data  displayed in a different way, showing all the assignments from one particular module, in this case the module “Test Assign”. Here you will see the breakdown of how many students submitted on time, how many were late, how many non-submissions, how many were graded and how many of those scored below 50%. This report is available for every assignment within a course page</a:t>
            </a:r>
            <a:endParaRPr/>
          </a:p>
        </p:txBody>
      </p:sp>
      <p:sp>
        <p:nvSpPr>
          <p:cNvPr id="246" name="Google Shape;246;g7fcd1e28ed_0_2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7fcd1e28ed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fcd1e28ed_0_2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final report that we wish to show is from a module tutor or programme coordinator point of view. It provides a breakdown on a student by student basis within a module rather than a breakdown by each assignment. from a data protection point of view, each tutor will only see the data on students that they have permissions to access.</a:t>
            </a:r>
            <a:endParaRPr/>
          </a:p>
        </p:txBody>
      </p:sp>
      <p:sp>
        <p:nvSpPr>
          <p:cNvPr id="255" name="Google Shape;255;g7fcd1e28ed_0_2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7fcd1e28ed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fcd1e28ed_0_3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7fcd1e28ed_0_3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7fcd1e28ed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fcd1e28ed_0_3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7fcd1e28ed_0_3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fcd1e28ed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fcd1e28ed_0_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7fcd1e28ed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7fcd1e28ed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fcd1e28ed_0_2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7fcd1e28ed_0_2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0f051c840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0f051c840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0f051c840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7fcd1e28ed_0_4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fcd1e28ed_0_4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None/>
            </a:pPr>
            <a:r>
              <a:rPr lang="en-US" sz="600">
                <a:latin typeface="Arial"/>
                <a:ea typeface="Arial"/>
                <a:cs typeface="Arial"/>
                <a:sym typeface="Arial"/>
              </a:rPr>
              <a:t> </a:t>
            </a:r>
            <a:r>
              <a:rPr lang="en-US" sz="1000">
                <a:latin typeface="Arial"/>
                <a:ea typeface="Arial"/>
                <a:cs typeface="Arial"/>
                <a:sym typeface="Arial"/>
              </a:rPr>
              <a:t>Discrimination index is an indicator of the performance of a question to separate high and low scorers on the quiz. This measure uses the top third of the scores and the bottom third of the scores for the calculation.</a:t>
            </a:r>
            <a:endParaRPr sz="10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100">
                <a:latin typeface="Arial"/>
                <a:ea typeface="Arial"/>
                <a:cs typeface="Arial"/>
                <a:sym typeface="Arial"/>
              </a:rPr>
              <a:t>						</a:t>
            </a:r>
            <a:endParaRPr sz="11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000">
                <a:latin typeface="Arial"/>
                <a:ea typeface="Arial"/>
                <a:cs typeface="Arial"/>
                <a:sym typeface="Arial"/>
              </a:rPr>
              <a:t>Discrimination efficiency is also a measure of the power of the question to distinguish between high and low scorers. This measure is a correlation coefficient between scores for the question and the whole quiz.</a:t>
            </a:r>
            <a:endParaRPr sz="10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100">
                <a:latin typeface="Arial"/>
                <a:ea typeface="Arial"/>
                <a:cs typeface="Arial"/>
                <a:sym typeface="Arial"/>
              </a:rPr>
              <a:t>							</a:t>
            </a:r>
            <a:endParaRPr sz="11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000">
                <a:latin typeface="Arial"/>
                <a:ea typeface="Arial"/>
                <a:cs typeface="Arial"/>
                <a:sym typeface="Arial"/>
              </a:rPr>
              <a:t>For both Discrimination index and Discrimination efficiency, the score can be between –1 and +1. Positive values indicate questions that do discriminate proficient learners, indicating that higher scorers tended to select the correct option. Negative values indicate questions that are answered best by those with lowest grades, not really what we intend! </a:t>
            </a:r>
            <a:endParaRPr/>
          </a:p>
        </p:txBody>
      </p:sp>
      <p:sp>
        <p:nvSpPr>
          <p:cNvPr id="308" name="Google Shape;308;g7fcd1e28ed_0_4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7fcd1e28ed_0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7fcd1e28ed_0_4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7fcd1e28ed_0_4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7fcd1e28ed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7fcd1e28ed_0_4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total number of students who did the summative quiz was 215. The average score for all 215 students was 93.21% - this is desirable because the information in these quizzes is “must know” information. Analyzing and comparing scores suggests that the more that students interacted with the quizzes the better they did in the summative exam.  Students who never attempted or accessed the quiz scored 88.45% on average. Those who accessed quizzes but never attempted them scored 91.43% on average. Those who attempted the quizzes at least once scored 96.88% on average (i.e. 8.43% higher than those who never accessed or attempted the quizzes and 5.45% better than those who just accessed them).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Furthermore analysis of the scores in relation to the numbers of times that students did the formative quizzes shows that results in the summative exam got progressively higher (with one exception) the more attempts that students made at the formative quizzes. Students who made just one attempt at the formative exam scored 95.09%, those who made 2 attempts jumped by 4.2% to 99.29 whilst those who made 3, 5 or 7 attempts scored 100%. The exception was the students who made 4 attempts at the quiz and scored 95.56% on average.  (I need to drill more into this when/if I get a chance to see what their approach was to the formative quizzes).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25" name="Google Shape;325;g7fcd1e28ed_0_4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fcd1e28ed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7fcd1e28ed_0_4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latin typeface="Arial"/>
                <a:ea typeface="Arial"/>
                <a:cs typeface="Arial"/>
                <a:sym typeface="Arial"/>
              </a:rPr>
              <a:t>As with drug calculations the students’ scores in the summative quizzes tend to improve the more they interact with the formative quizzes.</a:t>
            </a:r>
            <a:endParaRPr>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333" name="Google Shape;333;g7fcd1e28ed_0_4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fcd1e28ed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fcd1e28ed_0_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7fcd1e28ed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7fcd1e28ed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fcd1e28ed_0_1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7fcd1e28ed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fcd1e28ed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fcd1e28ed_0_1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7fcd1e28ed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fcd1e28ed_0_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fcd1e28ed_0_3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7fcd1e28ed_0_3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fcd1e28ed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fcd1e28ed_0_4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600">
                <a:latin typeface="Arial"/>
                <a:ea typeface="Arial"/>
                <a:cs typeface="Arial"/>
                <a:sym typeface="Arial"/>
              </a:rPr>
              <a:t> </a:t>
            </a:r>
            <a:endParaRPr sz="6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000">
                <a:latin typeface="Arial"/>
                <a:ea typeface="Arial"/>
                <a:cs typeface="Arial"/>
                <a:sym typeface="Arial"/>
              </a:rPr>
              <a:t>Started this is 2013 / 2014 academic year. 15 quizzes and over 200 questions in module 1, 9 quizzes and over 100 questions in module 2. Now have large bank of data to analyse </a:t>
            </a:r>
            <a:endParaRPr sz="10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t/>
            </a:r>
            <a:endParaRPr sz="10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000">
                <a:latin typeface="Arial"/>
                <a:ea typeface="Arial"/>
                <a:cs typeface="Arial"/>
                <a:sym typeface="Arial"/>
              </a:rPr>
              <a:t>Discrimination index is an indicator of the performance of a question to separate high and low scorers on the quiz. This measure uses the top third of the scores and the bottom third of the scores for the calculation.</a:t>
            </a:r>
            <a:endParaRPr sz="10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100">
                <a:latin typeface="Arial"/>
                <a:ea typeface="Arial"/>
                <a:cs typeface="Arial"/>
                <a:sym typeface="Arial"/>
              </a:rPr>
              <a:t>						</a:t>
            </a:r>
            <a:endParaRPr sz="11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000">
                <a:latin typeface="Arial"/>
                <a:ea typeface="Arial"/>
                <a:cs typeface="Arial"/>
                <a:sym typeface="Arial"/>
              </a:rPr>
              <a:t>Discrimination efficiency is also a measure of the power of the question to distinguish between high and low scorers. This measure is a correlation coefficient between scores for the question and the whole quiz.</a:t>
            </a:r>
            <a:endParaRPr sz="10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100">
                <a:latin typeface="Arial"/>
                <a:ea typeface="Arial"/>
                <a:cs typeface="Arial"/>
                <a:sym typeface="Arial"/>
              </a:rPr>
              <a:t>							</a:t>
            </a:r>
            <a:endParaRPr sz="1100">
              <a:latin typeface="Arial"/>
              <a:ea typeface="Arial"/>
              <a:cs typeface="Arial"/>
              <a:sym typeface="Arial"/>
            </a:endParaRPr>
          </a:p>
          <a:p>
            <a:pPr indent="-228600" lvl="0" marL="457200" rtl="0" algn="l">
              <a:lnSpc>
                <a:spcPct val="115000"/>
              </a:lnSpc>
              <a:spcBef>
                <a:spcPts val="0"/>
              </a:spcBef>
              <a:spcAft>
                <a:spcPts val="0"/>
              </a:spcAft>
              <a:buClr>
                <a:schemeClr val="dk1"/>
              </a:buClr>
              <a:buSzPts val="1100"/>
              <a:buNone/>
            </a:pPr>
            <a:r>
              <a:rPr lang="en-US" sz="1000">
                <a:latin typeface="Arial"/>
                <a:ea typeface="Arial"/>
                <a:cs typeface="Arial"/>
                <a:sym typeface="Arial"/>
              </a:rPr>
              <a:t>For both Discrimination index and Discrimination efficiency, the score can be between –1 and +1. Positive values indicate questions that do discriminate proficient learners, indicating that higher scorers tended to select the correct option. Negative values indicate questions that are answered best by those with lowest grades, not really what we intend! </a:t>
            </a:r>
            <a:endParaRPr/>
          </a:p>
        </p:txBody>
      </p:sp>
      <p:sp>
        <p:nvSpPr>
          <p:cNvPr id="168" name="Google Shape;168;g7fcd1e28ed_0_4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fcd1e28ed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fcd1e28ed_0_4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7fcd1e28ed_0_4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fcd1e28ed_0_1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7fcd1e28ed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441038" y="478472"/>
            <a:ext cx="9144000" cy="954332"/>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4" name="Google Shape;14;p2"/>
          <p:cNvSpPr txBox="1"/>
          <p:nvPr>
            <p:ph idx="1" type="subTitle"/>
          </p:nvPr>
        </p:nvSpPr>
        <p:spPr>
          <a:xfrm>
            <a:off x="1441038" y="1524879"/>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5" name="Google Shape;15;p2"/>
          <p:cNvSpPr txBox="1"/>
          <p:nvPr>
            <p:ph idx="11" type="ftr"/>
          </p:nvPr>
        </p:nvSpPr>
        <p:spPr>
          <a:xfrm>
            <a:off x="1441038" y="6594231"/>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3"/>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58" name="Google Shape;58;p13"/>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59" name="Google Shape;59;p13"/>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62" name="Google Shape;62;p14"/>
          <p:cNvSpPr txBox="1"/>
          <p:nvPr>
            <p:ph idx="1" type="body"/>
          </p:nvPr>
        </p:nvSpPr>
        <p:spPr>
          <a:xfrm>
            <a:off x="2466159" y="1833059"/>
            <a:ext cx="43248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3" name="Google Shape;63;p14"/>
          <p:cNvSpPr txBox="1"/>
          <p:nvPr>
            <p:ph idx="2" type="body"/>
          </p:nvPr>
        </p:nvSpPr>
        <p:spPr>
          <a:xfrm>
            <a:off x="7246138" y="1833059"/>
            <a:ext cx="42489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4" name="Google Shape;64;p14"/>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0" name="Shape 70"/>
        <p:cNvGrpSpPr/>
        <p:nvPr/>
      </p:nvGrpSpPr>
      <p:grpSpPr>
        <a:xfrm>
          <a:off x="0" y="0"/>
          <a:ext cx="0" cy="0"/>
          <a:chOff x="0" y="0"/>
          <a:chExt cx="0" cy="0"/>
        </a:xfrm>
      </p:grpSpPr>
      <p:sp>
        <p:nvSpPr>
          <p:cNvPr id="71" name="Google Shape;71;p16"/>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72" name="Google Shape;72;p16"/>
          <p:cNvSpPr txBox="1"/>
          <p:nvPr/>
        </p:nvSpPr>
        <p:spPr>
          <a:xfrm>
            <a:off x="8681000" y="6477700"/>
            <a:ext cx="3000000" cy="478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US" sz="1500">
                <a:solidFill>
                  <a:schemeClr val="lt1"/>
                </a:solidFill>
              </a:rPr>
              <a:t>@glynnmark</a:t>
            </a:r>
            <a:endParaRPr sz="15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17"/>
          <p:cNvSpPr txBox="1"/>
          <p:nvPr>
            <p:ph type="ctrTitle"/>
          </p:nvPr>
        </p:nvSpPr>
        <p:spPr>
          <a:xfrm>
            <a:off x="2370306" y="1772014"/>
            <a:ext cx="9144000" cy="9543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75" name="Google Shape;75;p17"/>
          <p:cNvSpPr txBox="1"/>
          <p:nvPr>
            <p:ph idx="1" type="subTitle"/>
          </p:nvPr>
        </p:nvSpPr>
        <p:spPr>
          <a:xfrm>
            <a:off x="2370306" y="2818421"/>
            <a:ext cx="9144000" cy="1655700"/>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1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76" name="Google Shape;76;p17"/>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8"/>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79" name="Google Shape;79;p18"/>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0" name="Google Shape;80;p18"/>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p19"/>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83" name="Google Shape;83;p19"/>
          <p:cNvSpPr txBox="1"/>
          <p:nvPr>
            <p:ph idx="1" type="body"/>
          </p:nvPr>
        </p:nvSpPr>
        <p:spPr>
          <a:xfrm>
            <a:off x="2466159" y="1833059"/>
            <a:ext cx="43248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4" name="Google Shape;84;p19"/>
          <p:cNvSpPr txBox="1"/>
          <p:nvPr>
            <p:ph idx="2" type="body"/>
          </p:nvPr>
        </p:nvSpPr>
        <p:spPr>
          <a:xfrm>
            <a:off x="7246138" y="1833059"/>
            <a:ext cx="42489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5" name="Google Shape;85;p19"/>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20"/>
          <p:cNvSpPr txBox="1"/>
          <p:nvPr>
            <p:ph idx="12" type="sldNum"/>
          </p:nvPr>
        </p:nvSpPr>
        <p:spPr>
          <a:xfrm>
            <a:off x="11381736" y="6333134"/>
            <a:ext cx="731700" cy="524700"/>
          </a:xfrm>
          <a:prstGeom prst="rect">
            <a:avLst/>
          </a:prstGeom>
          <a:noFill/>
          <a:ln>
            <a:noFill/>
          </a:ln>
        </p:spPr>
        <p:txBody>
          <a:bodyPr anchorCtr="0" anchor="ctr" bIns="91425" lIns="91425" spcFirstLastPara="1" rIns="91425" wrap="square" tIns="91425">
            <a:noAutofit/>
          </a:bodyPr>
          <a:lstStyle>
            <a:lvl1pPr lvl="0" rtl="0">
              <a:buNone/>
              <a:defRPr sz="1500"/>
            </a:lvl1pPr>
            <a:lvl2pPr lvl="1" rtl="0">
              <a:buNone/>
              <a:defRPr sz="1500"/>
            </a:lvl2pPr>
            <a:lvl3pPr lvl="2" rtl="0">
              <a:buNone/>
              <a:defRPr sz="1500"/>
            </a:lvl3pPr>
            <a:lvl4pPr lvl="3" rtl="0">
              <a:buNone/>
              <a:defRPr sz="1500"/>
            </a:lvl4pPr>
            <a:lvl5pPr lvl="4" rtl="0">
              <a:buNone/>
              <a:defRPr sz="1500"/>
            </a:lvl5pPr>
            <a:lvl6pPr lvl="5" rtl="0">
              <a:buNone/>
              <a:defRPr sz="1500"/>
            </a:lvl6pPr>
            <a:lvl7pPr lvl="6" rtl="0">
              <a:buNone/>
              <a:defRPr sz="1500"/>
            </a:lvl7pPr>
            <a:lvl8pPr lvl="7" rtl="0">
              <a:buNone/>
              <a:defRPr sz="1500"/>
            </a:lvl8pPr>
            <a:lvl9pPr lvl="8" rtl="0">
              <a:buNone/>
              <a:defRPr sz="15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88" name="Shape 88"/>
        <p:cNvGrpSpPr/>
        <p:nvPr/>
      </p:nvGrpSpPr>
      <p:grpSpPr>
        <a:xfrm>
          <a:off x="0" y="0"/>
          <a:ext cx="0" cy="0"/>
          <a:chOff x="0" y="0"/>
          <a:chExt cx="0" cy="0"/>
        </a:xfrm>
      </p:grpSpPr>
      <p:sp>
        <p:nvSpPr>
          <p:cNvPr id="89" name="Google Shape;89;p21"/>
          <p:cNvSpPr txBox="1"/>
          <p:nvPr>
            <p:ph type="title"/>
          </p:nvPr>
        </p:nvSpPr>
        <p:spPr>
          <a:xfrm>
            <a:off x="2466000" y="365040"/>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0" name="Google Shape;90;p21"/>
          <p:cNvSpPr txBox="1"/>
          <p:nvPr>
            <p:ph idx="1" type="body"/>
          </p:nvPr>
        </p:nvSpPr>
        <p:spPr>
          <a:xfrm>
            <a:off x="609480" y="1604520"/>
            <a:ext cx="10972500" cy="1896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1" name="Google Shape;91;p21"/>
          <p:cNvSpPr txBox="1"/>
          <p:nvPr>
            <p:ph idx="2" type="body"/>
          </p:nvPr>
        </p:nvSpPr>
        <p:spPr>
          <a:xfrm>
            <a:off x="609480" y="3682080"/>
            <a:ext cx="10972500" cy="1896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22"/>
          <p:cNvSpPr txBox="1"/>
          <p:nvPr>
            <p:ph type="title"/>
          </p:nvPr>
        </p:nvSpPr>
        <p:spPr>
          <a:xfrm>
            <a:off x="2466000" y="365040"/>
            <a:ext cx="9028800" cy="1325700"/>
          </a:xfrm>
          <a:prstGeom prst="rect">
            <a:avLst/>
          </a:prstGeom>
          <a:noFill/>
          <a:ln>
            <a:noFill/>
          </a:ln>
        </p:spPr>
        <p:txBody>
          <a:bodyPr anchorCtr="1" anchor="ctr" bIns="0" lIns="0" spcFirstLastPara="1" rIns="0" wrap="square" tIns="0">
            <a:noAutofit/>
          </a:bodyPr>
          <a:lstStyle>
            <a:lvl1pPr lvl="0" marR="0" rtl="0" algn="l">
              <a:lnSpc>
                <a:spcPct val="100000"/>
              </a:lnSpc>
              <a:spcBef>
                <a:spcPts val="0"/>
              </a:spcBef>
              <a:spcAft>
                <a:spcPts val="0"/>
              </a:spcAft>
              <a:buSzPts val="1500"/>
              <a:buNone/>
              <a:defRPr b="0" i="0" sz="1900" u="none" cap="none" strike="noStrike"/>
            </a:lvl1pPr>
            <a:lvl2pPr lvl="1" marR="0" rtl="0" algn="l">
              <a:lnSpc>
                <a:spcPct val="100000"/>
              </a:lnSpc>
              <a:spcBef>
                <a:spcPts val="0"/>
              </a:spcBef>
              <a:spcAft>
                <a:spcPts val="0"/>
              </a:spcAft>
              <a:buSzPts val="1500"/>
              <a:buNone/>
              <a:defRPr b="0" i="0" sz="1900" u="none" cap="none" strike="noStrike"/>
            </a:lvl2pPr>
            <a:lvl3pPr lvl="2" marR="0" rtl="0" algn="l">
              <a:lnSpc>
                <a:spcPct val="100000"/>
              </a:lnSpc>
              <a:spcBef>
                <a:spcPts val="0"/>
              </a:spcBef>
              <a:spcAft>
                <a:spcPts val="0"/>
              </a:spcAft>
              <a:buSzPts val="1500"/>
              <a:buNone/>
              <a:defRPr b="0" i="0" sz="1900" u="none" cap="none" strike="noStrike"/>
            </a:lvl3pPr>
            <a:lvl4pPr lvl="3" marR="0" rtl="0" algn="l">
              <a:lnSpc>
                <a:spcPct val="100000"/>
              </a:lnSpc>
              <a:spcBef>
                <a:spcPts val="0"/>
              </a:spcBef>
              <a:spcAft>
                <a:spcPts val="0"/>
              </a:spcAft>
              <a:buSzPts val="1500"/>
              <a:buNone/>
              <a:defRPr b="0" i="0" sz="1900" u="none" cap="none" strike="noStrike"/>
            </a:lvl4pPr>
            <a:lvl5pPr lvl="4" marR="0" rtl="0" algn="l">
              <a:lnSpc>
                <a:spcPct val="100000"/>
              </a:lnSpc>
              <a:spcBef>
                <a:spcPts val="0"/>
              </a:spcBef>
              <a:spcAft>
                <a:spcPts val="0"/>
              </a:spcAft>
              <a:buSzPts val="1500"/>
              <a:buNone/>
              <a:defRPr b="0" i="0" sz="1900" u="none" cap="none" strike="noStrike"/>
            </a:lvl5pPr>
            <a:lvl6pPr lvl="5" marR="0" rtl="0" algn="l">
              <a:lnSpc>
                <a:spcPct val="100000"/>
              </a:lnSpc>
              <a:spcBef>
                <a:spcPts val="0"/>
              </a:spcBef>
              <a:spcAft>
                <a:spcPts val="0"/>
              </a:spcAft>
              <a:buSzPts val="1500"/>
              <a:buNone/>
              <a:defRPr b="0" i="0" sz="1900" u="none" cap="none" strike="noStrike"/>
            </a:lvl6pPr>
            <a:lvl7pPr lvl="6" marR="0" rtl="0" algn="l">
              <a:lnSpc>
                <a:spcPct val="100000"/>
              </a:lnSpc>
              <a:spcBef>
                <a:spcPts val="0"/>
              </a:spcBef>
              <a:spcAft>
                <a:spcPts val="0"/>
              </a:spcAft>
              <a:buSzPts val="1500"/>
              <a:buNone/>
              <a:defRPr b="0" i="0" sz="1900" u="none" cap="none" strike="noStrike"/>
            </a:lvl7pPr>
            <a:lvl8pPr lvl="7" marR="0" rtl="0" algn="l">
              <a:lnSpc>
                <a:spcPct val="100000"/>
              </a:lnSpc>
              <a:spcBef>
                <a:spcPts val="0"/>
              </a:spcBef>
              <a:spcAft>
                <a:spcPts val="0"/>
              </a:spcAft>
              <a:buSzPts val="1500"/>
              <a:buNone/>
              <a:defRPr b="0" i="0" sz="1900" u="none" cap="none" strike="noStrike"/>
            </a:lvl8pPr>
            <a:lvl9pPr lvl="8" marR="0" rtl="0" algn="l">
              <a:lnSpc>
                <a:spcPct val="100000"/>
              </a:lnSpc>
              <a:spcBef>
                <a:spcPts val="0"/>
              </a:spcBef>
              <a:spcAft>
                <a:spcPts val="0"/>
              </a:spcAft>
              <a:buSzPts val="1500"/>
              <a:buNone/>
              <a:defRPr b="0" i="0" sz="1900" u="none" cap="none" strike="noStrike"/>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24"/>
          <p:cNvSpPr txBox="1"/>
          <p:nvPr>
            <p:ph type="ctrTitle"/>
          </p:nvPr>
        </p:nvSpPr>
        <p:spPr>
          <a:xfrm>
            <a:off x="2370306" y="1772014"/>
            <a:ext cx="9144000" cy="9543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4400"/>
              <a:buFont typeface="Arial"/>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24"/>
          <p:cNvSpPr txBox="1"/>
          <p:nvPr>
            <p:ph idx="1" type="subTitle"/>
          </p:nvPr>
        </p:nvSpPr>
        <p:spPr>
          <a:xfrm>
            <a:off x="2370306" y="2818421"/>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01" name="Google Shape;101;p24"/>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
          <p:cNvSpPr txBox="1"/>
          <p:nvPr>
            <p:ph type="title"/>
          </p:nvPr>
        </p:nvSpPr>
        <p:spPr>
          <a:xfrm>
            <a:off x="1440247" y="201574"/>
            <a:ext cx="9028888"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8" name="Google Shape;18;p3"/>
          <p:cNvSpPr txBox="1"/>
          <p:nvPr>
            <p:ph idx="1" type="body"/>
          </p:nvPr>
        </p:nvSpPr>
        <p:spPr>
          <a:xfrm>
            <a:off x="1440247" y="1662075"/>
            <a:ext cx="9028888" cy="3746744"/>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 name="Google Shape;19;p3"/>
          <p:cNvSpPr txBox="1"/>
          <p:nvPr>
            <p:ph idx="11" type="ftr"/>
          </p:nvPr>
        </p:nvSpPr>
        <p:spPr>
          <a:xfrm>
            <a:off x="1441038" y="6594231"/>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25"/>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25"/>
          <p:cNvSpPr txBox="1"/>
          <p:nvPr>
            <p:ph idx="1" type="body"/>
          </p:nvPr>
        </p:nvSpPr>
        <p:spPr>
          <a:xfrm>
            <a:off x="2466159" y="1825626"/>
            <a:ext cx="9028800" cy="374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5" name="Google Shape;105;p25"/>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26"/>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26"/>
          <p:cNvSpPr txBox="1"/>
          <p:nvPr>
            <p:ph idx="1" type="body"/>
          </p:nvPr>
        </p:nvSpPr>
        <p:spPr>
          <a:xfrm>
            <a:off x="2466159" y="1833059"/>
            <a:ext cx="4324800" cy="3668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9" name="Google Shape;109;p26"/>
          <p:cNvSpPr txBox="1"/>
          <p:nvPr>
            <p:ph idx="2" type="body"/>
          </p:nvPr>
        </p:nvSpPr>
        <p:spPr>
          <a:xfrm>
            <a:off x="7246138" y="1833059"/>
            <a:ext cx="4248900" cy="3668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0" name="Google Shape;110;p26"/>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1" name="Shape 111"/>
        <p:cNvGrpSpPr/>
        <p:nvPr/>
      </p:nvGrpSpPr>
      <p:grpSpPr>
        <a:xfrm>
          <a:off x="0" y="0"/>
          <a:ext cx="0" cy="0"/>
          <a:chOff x="0" y="0"/>
          <a:chExt cx="0" cy="0"/>
        </a:xfrm>
      </p:grpSpPr>
      <p:sp>
        <p:nvSpPr>
          <p:cNvPr id="112" name="Google Shape;112;p27"/>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900"/>
            </a:lvl2pPr>
            <a:lvl3pPr indent="0" lvl="2" rtl="0">
              <a:spcBef>
                <a:spcPts val="0"/>
              </a:spcBef>
              <a:spcAft>
                <a:spcPts val="0"/>
              </a:spcAft>
              <a:buSzPts val="1400"/>
              <a:buNone/>
              <a:defRPr sz="1900"/>
            </a:lvl3pPr>
            <a:lvl4pPr indent="0" lvl="3" rtl="0">
              <a:spcBef>
                <a:spcPts val="0"/>
              </a:spcBef>
              <a:spcAft>
                <a:spcPts val="0"/>
              </a:spcAft>
              <a:buSzPts val="1400"/>
              <a:buNone/>
              <a:defRPr sz="1900"/>
            </a:lvl4pPr>
            <a:lvl5pPr indent="0" lvl="4" rtl="0">
              <a:spcBef>
                <a:spcPts val="0"/>
              </a:spcBef>
              <a:spcAft>
                <a:spcPts val="0"/>
              </a:spcAft>
              <a:buSzPts val="1400"/>
              <a:buNone/>
              <a:defRPr sz="1900"/>
            </a:lvl5pPr>
            <a:lvl6pPr indent="0" lvl="5" rtl="0">
              <a:spcBef>
                <a:spcPts val="0"/>
              </a:spcBef>
              <a:spcAft>
                <a:spcPts val="0"/>
              </a:spcAft>
              <a:buSzPts val="1400"/>
              <a:buNone/>
              <a:defRPr sz="1900"/>
            </a:lvl6pPr>
            <a:lvl7pPr indent="0" lvl="6" rtl="0">
              <a:spcBef>
                <a:spcPts val="0"/>
              </a:spcBef>
              <a:spcAft>
                <a:spcPts val="0"/>
              </a:spcAft>
              <a:buSzPts val="1400"/>
              <a:buNone/>
              <a:defRPr sz="1900"/>
            </a:lvl7pPr>
            <a:lvl8pPr indent="0" lvl="7" rtl="0">
              <a:spcBef>
                <a:spcPts val="0"/>
              </a:spcBef>
              <a:spcAft>
                <a:spcPts val="0"/>
              </a:spcAft>
              <a:buSzPts val="1400"/>
              <a:buNone/>
              <a:defRPr sz="1900"/>
            </a:lvl8pPr>
            <a:lvl9pPr indent="0" lvl="8" rtl="0">
              <a:spcBef>
                <a:spcPts val="0"/>
              </a:spcBef>
              <a:spcAft>
                <a:spcPts val="0"/>
              </a:spcAft>
              <a:buSzPts val="1400"/>
              <a:buNone/>
              <a:defRPr sz="1900"/>
            </a:lvl9pPr>
          </a:lstStyle>
          <a:p/>
        </p:txBody>
      </p:sp>
      <p:sp>
        <p:nvSpPr>
          <p:cNvPr id="113" name="Google Shape;113;p27"/>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4"/>
          <p:cNvSpPr txBox="1"/>
          <p:nvPr>
            <p:ph type="title"/>
          </p:nvPr>
        </p:nvSpPr>
        <p:spPr>
          <a:xfrm>
            <a:off x="1440247" y="201574"/>
            <a:ext cx="9028888"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2" name="Google Shape;22;p4"/>
          <p:cNvSpPr txBox="1"/>
          <p:nvPr>
            <p:ph idx="1" type="body"/>
          </p:nvPr>
        </p:nvSpPr>
        <p:spPr>
          <a:xfrm>
            <a:off x="1440247" y="1699245"/>
            <a:ext cx="4324818" cy="366859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4"/>
          <p:cNvSpPr txBox="1"/>
          <p:nvPr>
            <p:ph idx="2" type="body"/>
          </p:nvPr>
        </p:nvSpPr>
        <p:spPr>
          <a:xfrm>
            <a:off x="6220226" y="1699245"/>
            <a:ext cx="4248910" cy="366859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4"/>
          <p:cNvSpPr txBox="1"/>
          <p:nvPr>
            <p:ph idx="11" type="ftr"/>
          </p:nvPr>
        </p:nvSpPr>
        <p:spPr>
          <a:xfrm>
            <a:off x="1441038" y="6594231"/>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9" name="Shape 29"/>
        <p:cNvGrpSpPr/>
        <p:nvPr/>
      </p:nvGrpSpPr>
      <p:grpSpPr>
        <a:xfrm>
          <a:off x="0" y="0"/>
          <a:ext cx="0" cy="0"/>
          <a:chOff x="0" y="0"/>
          <a:chExt cx="0" cy="0"/>
        </a:xfrm>
      </p:grpSpPr>
      <p:sp>
        <p:nvSpPr>
          <p:cNvPr id="30" name="Google Shape;30;p6"/>
          <p:cNvSpPr txBox="1"/>
          <p:nvPr>
            <p:ph type="title"/>
          </p:nvPr>
        </p:nvSpPr>
        <p:spPr>
          <a:xfrm>
            <a:off x="2466159" y="365125"/>
            <a:ext cx="9028888"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6"/>
          <p:cNvSpPr txBox="1"/>
          <p:nvPr>
            <p:ph idx="11" type="ftr"/>
          </p:nvPr>
        </p:nvSpPr>
        <p:spPr>
          <a:xfrm>
            <a:off x="2466159" y="6585440"/>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7"/>
          <p:cNvSpPr txBox="1"/>
          <p:nvPr>
            <p:ph type="ctrTitle"/>
          </p:nvPr>
        </p:nvSpPr>
        <p:spPr>
          <a:xfrm>
            <a:off x="2370306" y="1772014"/>
            <a:ext cx="9144000" cy="954332"/>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4" name="Google Shape;34;p7"/>
          <p:cNvSpPr txBox="1"/>
          <p:nvPr>
            <p:ph idx="1" type="subTitle"/>
          </p:nvPr>
        </p:nvSpPr>
        <p:spPr>
          <a:xfrm>
            <a:off x="2370306" y="2818421"/>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11" type="ftr"/>
          </p:nvPr>
        </p:nvSpPr>
        <p:spPr>
          <a:xfrm>
            <a:off x="2466159" y="6585440"/>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8"/>
          <p:cNvSpPr txBox="1"/>
          <p:nvPr>
            <p:ph type="title"/>
          </p:nvPr>
        </p:nvSpPr>
        <p:spPr>
          <a:xfrm>
            <a:off x="2466159" y="365125"/>
            <a:ext cx="9028888"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8"/>
          <p:cNvSpPr txBox="1"/>
          <p:nvPr>
            <p:ph idx="1" type="body"/>
          </p:nvPr>
        </p:nvSpPr>
        <p:spPr>
          <a:xfrm>
            <a:off x="2466159" y="1825626"/>
            <a:ext cx="9028888" cy="3746744"/>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8"/>
          <p:cNvSpPr txBox="1"/>
          <p:nvPr>
            <p:ph idx="11" type="ftr"/>
          </p:nvPr>
        </p:nvSpPr>
        <p:spPr>
          <a:xfrm>
            <a:off x="2466159" y="6585440"/>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9"/>
          <p:cNvSpPr txBox="1"/>
          <p:nvPr>
            <p:ph type="title"/>
          </p:nvPr>
        </p:nvSpPr>
        <p:spPr>
          <a:xfrm>
            <a:off x="2466159" y="365125"/>
            <a:ext cx="9028888"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Google Shape;42;p9"/>
          <p:cNvSpPr txBox="1"/>
          <p:nvPr>
            <p:ph idx="1" type="body"/>
          </p:nvPr>
        </p:nvSpPr>
        <p:spPr>
          <a:xfrm>
            <a:off x="2466159" y="1833059"/>
            <a:ext cx="4324818" cy="366859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9"/>
          <p:cNvSpPr txBox="1"/>
          <p:nvPr>
            <p:ph idx="2" type="body"/>
          </p:nvPr>
        </p:nvSpPr>
        <p:spPr>
          <a:xfrm>
            <a:off x="7246138" y="1833059"/>
            <a:ext cx="4248910" cy="366859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9"/>
          <p:cNvSpPr txBox="1"/>
          <p:nvPr>
            <p:ph idx="11" type="ftr"/>
          </p:nvPr>
        </p:nvSpPr>
        <p:spPr>
          <a:xfrm>
            <a:off x="2466159" y="6585440"/>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9" name="Shape 49"/>
        <p:cNvGrpSpPr/>
        <p:nvPr/>
      </p:nvGrpSpPr>
      <p:grpSpPr>
        <a:xfrm>
          <a:off x="0" y="0"/>
          <a:ext cx="0" cy="0"/>
          <a:chOff x="0" y="0"/>
          <a:chExt cx="0" cy="0"/>
        </a:xfrm>
      </p:grpSpPr>
      <p:sp>
        <p:nvSpPr>
          <p:cNvPr id="50" name="Google Shape;50;p11"/>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51" name="Google Shape;51;p11"/>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12"/>
          <p:cNvSpPr txBox="1"/>
          <p:nvPr>
            <p:ph type="ctrTitle"/>
          </p:nvPr>
        </p:nvSpPr>
        <p:spPr>
          <a:xfrm>
            <a:off x="2370306" y="1772014"/>
            <a:ext cx="9144000" cy="9543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54" name="Google Shape;54;p12"/>
          <p:cNvSpPr txBox="1"/>
          <p:nvPr>
            <p:ph idx="1" type="subTitle"/>
          </p:nvPr>
        </p:nvSpPr>
        <p:spPr>
          <a:xfrm>
            <a:off x="2370306" y="2818421"/>
            <a:ext cx="9144000" cy="1655700"/>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1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55" name="Google Shape;55;p12"/>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440247" y="201574"/>
            <a:ext cx="9028888"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1440247" y="1662075"/>
            <a:ext cx="9028888" cy="3746744"/>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25" name="Shape 25"/>
        <p:cNvGrpSpPr/>
        <p:nvPr/>
      </p:nvGrpSpPr>
      <p:grpSpPr>
        <a:xfrm>
          <a:off x="0" y="0"/>
          <a:ext cx="0" cy="0"/>
          <a:chOff x="0" y="0"/>
          <a:chExt cx="0" cy="0"/>
        </a:xfrm>
      </p:grpSpPr>
      <p:sp>
        <p:nvSpPr>
          <p:cNvPr id="26" name="Google Shape;26;p5"/>
          <p:cNvSpPr txBox="1"/>
          <p:nvPr>
            <p:ph type="title"/>
          </p:nvPr>
        </p:nvSpPr>
        <p:spPr>
          <a:xfrm>
            <a:off x="2466159" y="365125"/>
            <a:ext cx="9028888"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Google Shape;27;p5"/>
          <p:cNvSpPr txBox="1"/>
          <p:nvPr>
            <p:ph idx="1" type="body"/>
          </p:nvPr>
        </p:nvSpPr>
        <p:spPr>
          <a:xfrm>
            <a:off x="2466159" y="1825626"/>
            <a:ext cx="9028888" cy="3746744"/>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5"/>
          <p:cNvSpPr txBox="1"/>
          <p:nvPr>
            <p:ph idx="11" type="ftr"/>
          </p:nvPr>
        </p:nvSpPr>
        <p:spPr>
          <a:xfrm>
            <a:off x="2466159" y="6603024"/>
            <a:ext cx="4114800" cy="23739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45" name="Shape 45"/>
        <p:cNvGrpSpPr/>
        <p:nvPr/>
      </p:nvGrpSpPr>
      <p:grpSpPr>
        <a:xfrm>
          <a:off x="0" y="0"/>
          <a:ext cx="0" cy="0"/>
          <a:chOff x="0" y="0"/>
          <a:chExt cx="0" cy="0"/>
        </a:xfrm>
      </p:grpSpPr>
      <p:sp>
        <p:nvSpPr>
          <p:cNvPr id="46" name="Google Shape;46;p10"/>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47" name="Google Shape;47;p10"/>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48" name="Google Shape;48;p10"/>
          <p:cNvSpPr txBox="1"/>
          <p:nvPr>
            <p:ph idx="11" type="ftr"/>
          </p:nvPr>
        </p:nvSpPr>
        <p:spPr>
          <a:xfrm>
            <a:off x="2466159" y="6603024"/>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67" name="Google Shape;67;p15"/>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8" name="Google Shape;68;p15"/>
          <p:cNvSpPr txBox="1"/>
          <p:nvPr>
            <p:ph idx="11" type="ftr"/>
          </p:nvPr>
        </p:nvSpPr>
        <p:spPr>
          <a:xfrm>
            <a:off x="2466159" y="6603024"/>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
        <p:nvSpPr>
          <p:cNvPr id="69" name="Google Shape;69;p15"/>
          <p:cNvSpPr txBox="1"/>
          <p:nvPr/>
        </p:nvSpPr>
        <p:spPr>
          <a:xfrm>
            <a:off x="8681000" y="6477700"/>
            <a:ext cx="3000000" cy="478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US" sz="1500">
                <a:solidFill>
                  <a:schemeClr val="lt1"/>
                </a:solidFill>
              </a:rPr>
              <a:t>@glynnmark</a:t>
            </a:r>
            <a:endParaRPr sz="1500">
              <a:solidFill>
                <a:schemeClr val="dk1"/>
              </a:solidFil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4" name="Shape 94"/>
        <p:cNvGrpSpPr/>
        <p:nvPr/>
      </p:nvGrpSpPr>
      <p:grpSpPr>
        <a:xfrm>
          <a:off x="0" y="0"/>
          <a:ext cx="0" cy="0"/>
          <a:chOff x="0" y="0"/>
          <a:chExt cx="0" cy="0"/>
        </a:xfrm>
      </p:grpSpPr>
      <p:sp>
        <p:nvSpPr>
          <p:cNvPr id="95" name="Google Shape;95;p23"/>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6" name="Google Shape;96;p23"/>
          <p:cNvSpPr txBox="1"/>
          <p:nvPr>
            <p:ph idx="1" type="body"/>
          </p:nvPr>
        </p:nvSpPr>
        <p:spPr>
          <a:xfrm>
            <a:off x="2466159" y="1825626"/>
            <a:ext cx="9028800" cy="3746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23"/>
          <p:cNvSpPr txBox="1"/>
          <p:nvPr>
            <p:ph idx="11" type="ftr"/>
          </p:nvPr>
        </p:nvSpPr>
        <p:spPr>
          <a:xfrm>
            <a:off x="2466159" y="6603024"/>
            <a:ext cx="4114800" cy="237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ark.glynn@dcu.i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hyperlink" Target="https://www.lts.ie/" TargetMode="External"/><Relationship Id="rId5" Type="http://schemas.openxmlformats.org/officeDocument/2006/relationships/hyperlink" Target="https://loop.dcu.ie/course/view.php?id=44537" TargetMode="External"/><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www.lts.ie/" TargetMode="External"/><Relationship Id="rId4" Type="http://schemas.openxmlformats.org/officeDocument/2006/relationships/hyperlink" Target="https://www.brickfield.ie/" TargetMode="External"/><Relationship Id="rId5" Type="http://schemas.openxmlformats.org/officeDocument/2006/relationships/image" Target="../media/image14.png"/><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hyperlink" Target="https://www.lts.ie/" TargetMode="External"/><Relationship Id="rId5" Type="http://schemas.openxmlformats.org/officeDocument/2006/relationships/hyperlink" Target="https://www.brickfield.ie/" TargetMode="External"/><Relationship Id="rId6" Type="http://schemas.openxmlformats.org/officeDocument/2006/relationships/image" Target="../media/image32.png"/><Relationship Id="rId7"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hyperlink" Target="https://moodle.org/plugins/report_myfeedback" TargetMode="External"/><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hyperlink" Target="https://moodle.org/plugins/report_myfeedback" TargetMode="External"/><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hyperlink" Target="https://moodle.org/plugins/report_myfeedback" TargetMode="External"/><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hyperlink" Target="mailto:mark.glynn@dcu.ie" TargetMode="External"/><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33.png"/><Relationship Id="rId5" Type="http://schemas.openxmlformats.org/officeDocument/2006/relationships/image" Target="../media/image23.png"/><Relationship Id="rId6"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8"/>
          <p:cNvSpPr/>
          <p:nvPr/>
        </p:nvSpPr>
        <p:spPr>
          <a:xfrm>
            <a:off x="1020782" y="0"/>
            <a:ext cx="9776171" cy="3385037"/>
          </a:xfrm>
          <a:prstGeom prst="rect">
            <a:avLst/>
          </a:prstGeom>
          <a:solidFill>
            <a:srgbClr val="58C7D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9" name="Google Shape;119;p28"/>
          <p:cNvSpPr txBox="1"/>
          <p:nvPr>
            <p:ph type="ctrTitle"/>
          </p:nvPr>
        </p:nvSpPr>
        <p:spPr>
          <a:xfrm>
            <a:off x="1441038" y="707072"/>
            <a:ext cx="9144000" cy="9543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rPr lang="en-US"/>
              <a:t>Moodle reports to inform practice</a:t>
            </a:r>
            <a:endParaRPr b="0" i="0" sz="4400" u="none" cap="none" strike="noStrike">
              <a:solidFill>
                <a:schemeClr val="dk1"/>
              </a:solidFill>
              <a:latin typeface="Arial"/>
              <a:ea typeface="Arial"/>
              <a:cs typeface="Arial"/>
              <a:sym typeface="Arial"/>
            </a:endParaRPr>
          </a:p>
        </p:txBody>
      </p:sp>
      <p:sp>
        <p:nvSpPr>
          <p:cNvPr id="120" name="Google Shape;120;p28"/>
          <p:cNvSpPr txBox="1"/>
          <p:nvPr>
            <p:ph idx="1" type="subTitle"/>
          </p:nvPr>
        </p:nvSpPr>
        <p:spPr>
          <a:xfrm>
            <a:off x="1441038" y="1753479"/>
            <a:ext cx="91440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3000">
                <a:solidFill>
                  <a:schemeClr val="lt1"/>
                </a:solidFill>
              </a:rPr>
              <a:t>Dr Mark Glynn</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rPr lang="en-US" sz="3000" u="sng">
                <a:solidFill>
                  <a:srgbClr val="FFFFFF"/>
                </a:solidFill>
                <a:hlinkClick r:id="rId3">
                  <a:extLst>
                    <a:ext uri="{A12FA001-AC4F-418D-AE19-62706E023703}">
                      <ahyp:hlinkClr val="tx"/>
                    </a:ext>
                  </a:extLst>
                </a:hlinkClick>
              </a:rPr>
              <a:t>mark.glynn@dcu.ie</a:t>
            </a:r>
            <a:endParaRPr sz="3000">
              <a:solidFill>
                <a:srgbClr val="FFFFFF"/>
              </a:solidFill>
            </a:endParaRPr>
          </a:p>
          <a:p>
            <a:pPr indent="0" lvl="0" marL="0" marR="0" rtl="0" algn="ctr">
              <a:lnSpc>
                <a:spcPct val="90000"/>
              </a:lnSpc>
              <a:spcBef>
                <a:spcPts val="0"/>
              </a:spcBef>
              <a:spcAft>
                <a:spcPts val="0"/>
              </a:spcAft>
              <a:buClr>
                <a:schemeClr val="lt1"/>
              </a:buClr>
              <a:buSzPts val="2400"/>
              <a:buFont typeface="Arial"/>
              <a:buNone/>
            </a:pPr>
            <a:r>
              <a:rPr lang="en-US" sz="3000">
                <a:solidFill>
                  <a:schemeClr val="lt1"/>
                </a:solidFill>
              </a:rPr>
              <a:t>@glynnmark</a:t>
            </a:r>
            <a:endParaRPr sz="3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Activity Completion</a:t>
            </a:r>
            <a:endParaRPr/>
          </a:p>
        </p:txBody>
      </p:sp>
      <p:pic>
        <p:nvPicPr>
          <p:cNvPr id="196" name="Google Shape;196;p37"/>
          <p:cNvPicPr preferRelativeResize="0"/>
          <p:nvPr/>
        </p:nvPicPr>
        <p:blipFill>
          <a:blip r:embed="rId3">
            <a:alphaModFix/>
          </a:blip>
          <a:stretch>
            <a:fillRect/>
          </a:stretch>
        </p:blipFill>
        <p:spPr>
          <a:xfrm>
            <a:off x="2122124" y="2215652"/>
            <a:ext cx="9716848" cy="3714273"/>
          </a:xfrm>
          <a:prstGeom prst="rect">
            <a:avLst/>
          </a:prstGeom>
          <a:noFill/>
          <a:ln>
            <a:noFill/>
          </a:ln>
        </p:spPr>
      </p:pic>
      <p:pic>
        <p:nvPicPr>
          <p:cNvPr id="197" name="Google Shape;197;p37"/>
          <p:cNvPicPr preferRelativeResize="0"/>
          <p:nvPr/>
        </p:nvPicPr>
        <p:blipFill>
          <a:blip r:embed="rId4">
            <a:alphaModFix/>
          </a:blip>
          <a:stretch>
            <a:fillRect/>
          </a:stretch>
        </p:blipFill>
        <p:spPr>
          <a:xfrm>
            <a:off x="410525" y="1690700"/>
            <a:ext cx="986400" cy="217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8"/>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Course participation</a:t>
            </a:r>
            <a:endParaRPr/>
          </a:p>
        </p:txBody>
      </p:sp>
      <p:pic>
        <p:nvPicPr>
          <p:cNvPr id="204" name="Google Shape;204;p38"/>
          <p:cNvPicPr preferRelativeResize="0"/>
          <p:nvPr/>
        </p:nvPicPr>
        <p:blipFill>
          <a:blip r:embed="rId3">
            <a:alphaModFix/>
          </a:blip>
          <a:stretch>
            <a:fillRect/>
          </a:stretch>
        </p:blipFill>
        <p:spPr>
          <a:xfrm>
            <a:off x="410525" y="1690700"/>
            <a:ext cx="986400" cy="2177925"/>
          </a:xfrm>
          <a:prstGeom prst="rect">
            <a:avLst/>
          </a:prstGeom>
          <a:noFill/>
          <a:ln>
            <a:noFill/>
          </a:ln>
        </p:spPr>
      </p:pic>
      <p:pic>
        <p:nvPicPr>
          <p:cNvPr id="205" name="Google Shape;205;p38"/>
          <p:cNvPicPr preferRelativeResize="0"/>
          <p:nvPr/>
        </p:nvPicPr>
        <p:blipFill>
          <a:blip r:embed="rId4">
            <a:alphaModFix/>
          </a:blip>
          <a:stretch>
            <a:fillRect/>
          </a:stretch>
        </p:blipFill>
        <p:spPr>
          <a:xfrm>
            <a:off x="2756426" y="1843225"/>
            <a:ext cx="7987200" cy="422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type="title"/>
          </p:nvPr>
        </p:nvSpPr>
        <p:spPr>
          <a:xfrm>
            <a:off x="3800550" y="365125"/>
            <a:ext cx="76944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AD Hoc reports</a:t>
            </a:r>
            <a:endParaRPr/>
          </a:p>
        </p:txBody>
      </p:sp>
      <p:pic>
        <p:nvPicPr>
          <p:cNvPr id="211" name="Google Shape;211;p39"/>
          <p:cNvPicPr preferRelativeResize="0"/>
          <p:nvPr/>
        </p:nvPicPr>
        <p:blipFill rotWithShape="1">
          <a:blip r:embed="rId3">
            <a:alphaModFix/>
          </a:blip>
          <a:srcRect b="0" l="0" r="43601" t="0"/>
          <a:stretch/>
        </p:blipFill>
        <p:spPr>
          <a:xfrm>
            <a:off x="2127975" y="1843225"/>
            <a:ext cx="6058143" cy="2300987"/>
          </a:xfrm>
          <a:prstGeom prst="rect">
            <a:avLst/>
          </a:prstGeom>
          <a:noFill/>
          <a:ln>
            <a:noFill/>
          </a:ln>
        </p:spPr>
      </p:pic>
      <p:pic>
        <p:nvPicPr>
          <p:cNvPr id="212" name="Google Shape;212;p39"/>
          <p:cNvPicPr preferRelativeResize="0"/>
          <p:nvPr/>
        </p:nvPicPr>
        <p:blipFill>
          <a:blip r:embed="rId4">
            <a:alphaModFix/>
          </a:blip>
          <a:stretch>
            <a:fillRect/>
          </a:stretch>
        </p:blipFill>
        <p:spPr>
          <a:xfrm>
            <a:off x="6657600" y="4298525"/>
            <a:ext cx="5134329" cy="2109375"/>
          </a:xfrm>
          <a:prstGeom prst="rect">
            <a:avLst/>
          </a:prstGeom>
          <a:noFill/>
          <a:ln>
            <a:noFill/>
          </a:ln>
        </p:spPr>
      </p:pic>
      <p:pic>
        <p:nvPicPr>
          <p:cNvPr id="213" name="Google Shape;213;p39"/>
          <p:cNvPicPr preferRelativeResize="0"/>
          <p:nvPr/>
        </p:nvPicPr>
        <p:blipFill>
          <a:blip r:embed="rId5">
            <a:alphaModFix/>
          </a:blip>
          <a:stretch>
            <a:fillRect/>
          </a:stretch>
        </p:blipFill>
        <p:spPr>
          <a:xfrm>
            <a:off x="0" y="2282325"/>
            <a:ext cx="1971025" cy="1971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“Multi-tag timeline” Report</a:t>
            </a:r>
            <a:endParaRPr/>
          </a:p>
        </p:txBody>
      </p:sp>
      <p:pic>
        <p:nvPicPr>
          <p:cNvPr id="220" name="Google Shape;220;p40"/>
          <p:cNvPicPr preferRelativeResize="0"/>
          <p:nvPr/>
        </p:nvPicPr>
        <p:blipFill>
          <a:blip r:embed="rId3">
            <a:alphaModFix/>
          </a:blip>
          <a:stretch>
            <a:fillRect/>
          </a:stretch>
        </p:blipFill>
        <p:spPr>
          <a:xfrm>
            <a:off x="2466150" y="1690825"/>
            <a:ext cx="7728373" cy="4353998"/>
          </a:xfrm>
          <a:prstGeom prst="rect">
            <a:avLst/>
          </a:prstGeom>
          <a:noFill/>
          <a:ln cap="flat" cmpd="sng" w="28575">
            <a:solidFill>
              <a:schemeClr val="dk2"/>
            </a:solidFill>
            <a:prstDash val="solid"/>
            <a:round/>
            <a:headEnd len="sm" w="sm" type="none"/>
            <a:tailEnd len="sm" w="sm" type="none"/>
          </a:ln>
        </p:spPr>
      </p:pic>
      <p:sp>
        <p:nvSpPr>
          <p:cNvPr id="221" name="Google Shape;221;p40"/>
          <p:cNvSpPr txBox="1"/>
          <p:nvPr/>
        </p:nvSpPr>
        <p:spPr>
          <a:xfrm>
            <a:off x="4941950" y="6540700"/>
            <a:ext cx="3761700" cy="1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Multi tag timeline plugin built by</a:t>
            </a:r>
            <a:r>
              <a:rPr lang="en-US" u="sng">
                <a:solidFill>
                  <a:schemeClr val="hlink"/>
                </a:solidFill>
                <a:hlinkClick r:id="rId4"/>
              </a:rPr>
              <a:t> LTS</a:t>
            </a:r>
            <a:endParaRPr/>
          </a:p>
        </p:txBody>
      </p:sp>
      <p:sp>
        <p:nvSpPr>
          <p:cNvPr id="222" name="Google Shape;222;p40"/>
          <p:cNvSpPr txBox="1"/>
          <p:nvPr/>
        </p:nvSpPr>
        <p:spPr>
          <a:xfrm>
            <a:off x="8761725" y="6175600"/>
            <a:ext cx="1432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5"/>
              </a:rPr>
              <a:t>Live example</a:t>
            </a:r>
            <a:endParaRPr/>
          </a:p>
        </p:txBody>
      </p:sp>
      <p:pic>
        <p:nvPicPr>
          <p:cNvPr id="223" name="Google Shape;223;p40"/>
          <p:cNvPicPr preferRelativeResize="0"/>
          <p:nvPr/>
        </p:nvPicPr>
        <p:blipFill>
          <a:blip r:embed="rId6">
            <a:alphaModFix/>
          </a:blip>
          <a:stretch>
            <a:fillRect/>
          </a:stretch>
        </p:blipFill>
        <p:spPr>
          <a:xfrm>
            <a:off x="0" y="2282325"/>
            <a:ext cx="1971025" cy="1971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Improving accessibility</a:t>
            </a:r>
            <a:endParaRPr/>
          </a:p>
        </p:txBody>
      </p:sp>
      <p:sp>
        <p:nvSpPr>
          <p:cNvPr id="230" name="Google Shape;230;p41"/>
          <p:cNvSpPr txBox="1"/>
          <p:nvPr/>
        </p:nvSpPr>
        <p:spPr>
          <a:xfrm>
            <a:off x="4941950" y="6540700"/>
            <a:ext cx="46062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Accessibility Checker  plugin built by</a:t>
            </a:r>
            <a:r>
              <a:rPr lang="en-US" u="sng">
                <a:solidFill>
                  <a:schemeClr val="hlink"/>
                </a:solidFill>
                <a:hlinkClick r:id="rId3"/>
              </a:rPr>
              <a:t> </a:t>
            </a:r>
            <a:r>
              <a:rPr lang="en-US" u="sng">
                <a:solidFill>
                  <a:schemeClr val="hlink"/>
                </a:solidFill>
                <a:hlinkClick r:id="rId4"/>
              </a:rPr>
              <a:t>Brickfield labs</a:t>
            </a:r>
            <a:endParaRPr/>
          </a:p>
        </p:txBody>
      </p:sp>
      <p:pic>
        <p:nvPicPr>
          <p:cNvPr id="231" name="Google Shape;231;p41"/>
          <p:cNvPicPr preferRelativeResize="0"/>
          <p:nvPr/>
        </p:nvPicPr>
        <p:blipFill>
          <a:blip r:embed="rId5">
            <a:alphaModFix/>
          </a:blip>
          <a:stretch>
            <a:fillRect/>
          </a:stretch>
        </p:blipFill>
        <p:spPr>
          <a:xfrm>
            <a:off x="0" y="2282325"/>
            <a:ext cx="1971025" cy="1971025"/>
          </a:xfrm>
          <a:prstGeom prst="rect">
            <a:avLst/>
          </a:prstGeom>
          <a:noFill/>
          <a:ln>
            <a:noFill/>
          </a:ln>
        </p:spPr>
      </p:pic>
      <p:pic>
        <p:nvPicPr>
          <p:cNvPr id="232" name="Google Shape;232;p41"/>
          <p:cNvPicPr preferRelativeResize="0"/>
          <p:nvPr/>
        </p:nvPicPr>
        <p:blipFill>
          <a:blip r:embed="rId6">
            <a:alphaModFix/>
          </a:blip>
          <a:stretch>
            <a:fillRect/>
          </a:stretch>
        </p:blipFill>
        <p:spPr>
          <a:xfrm>
            <a:off x="2123425" y="1843225"/>
            <a:ext cx="9916174" cy="30431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Improving accessibility</a:t>
            </a:r>
            <a:endParaRPr/>
          </a:p>
        </p:txBody>
      </p:sp>
      <p:pic>
        <p:nvPicPr>
          <p:cNvPr id="239" name="Google Shape;239;p42"/>
          <p:cNvPicPr preferRelativeResize="0"/>
          <p:nvPr/>
        </p:nvPicPr>
        <p:blipFill>
          <a:blip r:embed="rId3">
            <a:alphaModFix/>
          </a:blip>
          <a:stretch>
            <a:fillRect/>
          </a:stretch>
        </p:blipFill>
        <p:spPr>
          <a:xfrm>
            <a:off x="2466150" y="2047351"/>
            <a:ext cx="9360352" cy="2308275"/>
          </a:xfrm>
          <a:prstGeom prst="rect">
            <a:avLst/>
          </a:prstGeom>
          <a:noFill/>
          <a:ln>
            <a:noFill/>
          </a:ln>
        </p:spPr>
      </p:pic>
      <p:sp>
        <p:nvSpPr>
          <p:cNvPr id="240" name="Google Shape;240;p42"/>
          <p:cNvSpPr txBox="1"/>
          <p:nvPr/>
        </p:nvSpPr>
        <p:spPr>
          <a:xfrm>
            <a:off x="4941950" y="6540700"/>
            <a:ext cx="46062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Accessibility Checker</a:t>
            </a:r>
            <a:r>
              <a:rPr lang="en-US"/>
              <a:t>  plugin built by</a:t>
            </a:r>
            <a:r>
              <a:rPr lang="en-US" u="sng">
                <a:solidFill>
                  <a:schemeClr val="hlink"/>
                </a:solidFill>
                <a:hlinkClick r:id="rId4"/>
              </a:rPr>
              <a:t> </a:t>
            </a:r>
            <a:r>
              <a:rPr lang="en-US" u="sng">
                <a:solidFill>
                  <a:schemeClr val="hlink"/>
                </a:solidFill>
                <a:hlinkClick r:id="rId5"/>
              </a:rPr>
              <a:t>Brickfield labs</a:t>
            </a:r>
            <a:endParaRPr/>
          </a:p>
        </p:txBody>
      </p:sp>
      <p:pic>
        <p:nvPicPr>
          <p:cNvPr id="241" name="Google Shape;241;p42"/>
          <p:cNvPicPr preferRelativeResize="0"/>
          <p:nvPr/>
        </p:nvPicPr>
        <p:blipFill>
          <a:blip r:embed="rId6">
            <a:alphaModFix/>
          </a:blip>
          <a:stretch>
            <a:fillRect/>
          </a:stretch>
        </p:blipFill>
        <p:spPr>
          <a:xfrm>
            <a:off x="2466150" y="4508025"/>
            <a:ext cx="9298300" cy="1880275"/>
          </a:xfrm>
          <a:prstGeom prst="rect">
            <a:avLst/>
          </a:prstGeom>
          <a:noFill/>
          <a:ln>
            <a:noFill/>
          </a:ln>
        </p:spPr>
      </p:pic>
      <p:pic>
        <p:nvPicPr>
          <p:cNvPr id="242" name="Google Shape;242;p42"/>
          <p:cNvPicPr preferRelativeResize="0"/>
          <p:nvPr/>
        </p:nvPicPr>
        <p:blipFill>
          <a:blip r:embed="rId7">
            <a:alphaModFix/>
          </a:blip>
          <a:stretch>
            <a:fillRect/>
          </a:stretch>
        </p:blipFill>
        <p:spPr>
          <a:xfrm>
            <a:off x="0" y="2282325"/>
            <a:ext cx="1971025" cy="197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Assessment Breakdown</a:t>
            </a:r>
            <a:endParaRPr/>
          </a:p>
        </p:txBody>
      </p:sp>
      <p:pic>
        <p:nvPicPr>
          <p:cNvPr id="249" name="Google Shape;249;p43"/>
          <p:cNvPicPr preferRelativeResize="0"/>
          <p:nvPr/>
        </p:nvPicPr>
        <p:blipFill>
          <a:blip r:embed="rId3">
            <a:alphaModFix/>
          </a:blip>
          <a:stretch>
            <a:fillRect/>
          </a:stretch>
        </p:blipFill>
        <p:spPr>
          <a:xfrm>
            <a:off x="2236500" y="2229675"/>
            <a:ext cx="9525850" cy="3119276"/>
          </a:xfrm>
          <a:prstGeom prst="rect">
            <a:avLst/>
          </a:prstGeom>
          <a:noFill/>
          <a:ln cap="flat" cmpd="sng" w="19050">
            <a:solidFill>
              <a:schemeClr val="dk2"/>
            </a:solidFill>
            <a:prstDash val="solid"/>
            <a:round/>
            <a:headEnd len="sm" w="sm" type="none"/>
            <a:tailEnd len="sm" w="sm" type="none"/>
          </a:ln>
        </p:spPr>
      </p:pic>
      <p:sp>
        <p:nvSpPr>
          <p:cNvPr id="250" name="Google Shape;250;p43"/>
          <p:cNvSpPr txBox="1"/>
          <p:nvPr/>
        </p:nvSpPr>
        <p:spPr>
          <a:xfrm>
            <a:off x="4941950" y="6540700"/>
            <a:ext cx="3761700" cy="1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u="sng">
                <a:solidFill>
                  <a:schemeClr val="hlink"/>
                </a:solidFill>
                <a:hlinkClick r:id="rId4"/>
              </a:rPr>
              <a:t>My Feedback</a:t>
            </a:r>
            <a:r>
              <a:rPr lang="en-US" sz="1500"/>
              <a:t> plugin built by UCL</a:t>
            </a:r>
            <a:endParaRPr sz="1500"/>
          </a:p>
        </p:txBody>
      </p:sp>
      <p:pic>
        <p:nvPicPr>
          <p:cNvPr id="251" name="Google Shape;251;p43"/>
          <p:cNvPicPr preferRelativeResize="0"/>
          <p:nvPr/>
        </p:nvPicPr>
        <p:blipFill>
          <a:blip r:embed="rId5">
            <a:alphaModFix/>
          </a:blip>
          <a:stretch>
            <a:fillRect/>
          </a:stretch>
        </p:blipFill>
        <p:spPr>
          <a:xfrm>
            <a:off x="0" y="2282325"/>
            <a:ext cx="1971025" cy="1971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4"/>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Student Breakdown</a:t>
            </a:r>
            <a:endParaRPr/>
          </a:p>
        </p:txBody>
      </p:sp>
      <p:pic>
        <p:nvPicPr>
          <p:cNvPr id="258" name="Google Shape;258;p44"/>
          <p:cNvPicPr preferRelativeResize="0"/>
          <p:nvPr/>
        </p:nvPicPr>
        <p:blipFill>
          <a:blip r:embed="rId3">
            <a:alphaModFix/>
          </a:blip>
          <a:stretch>
            <a:fillRect/>
          </a:stretch>
        </p:blipFill>
        <p:spPr>
          <a:xfrm>
            <a:off x="2217625" y="2230725"/>
            <a:ext cx="9525853" cy="4003552"/>
          </a:xfrm>
          <a:prstGeom prst="rect">
            <a:avLst/>
          </a:prstGeom>
          <a:noFill/>
          <a:ln cap="flat" cmpd="sng" w="19050">
            <a:solidFill>
              <a:schemeClr val="dk2"/>
            </a:solidFill>
            <a:prstDash val="solid"/>
            <a:round/>
            <a:headEnd len="sm" w="sm" type="none"/>
            <a:tailEnd len="sm" w="sm" type="none"/>
          </a:ln>
        </p:spPr>
      </p:pic>
      <p:sp>
        <p:nvSpPr>
          <p:cNvPr id="259" name="Google Shape;259;p44"/>
          <p:cNvSpPr txBox="1"/>
          <p:nvPr/>
        </p:nvSpPr>
        <p:spPr>
          <a:xfrm>
            <a:off x="4941950" y="6540700"/>
            <a:ext cx="3761700" cy="1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u="sng">
                <a:solidFill>
                  <a:schemeClr val="hlink"/>
                </a:solidFill>
                <a:hlinkClick r:id="rId4"/>
              </a:rPr>
              <a:t>My Feedback</a:t>
            </a:r>
            <a:r>
              <a:rPr lang="en-US" sz="1500"/>
              <a:t> plugin built by UCL</a:t>
            </a:r>
            <a:endParaRPr sz="1500"/>
          </a:p>
        </p:txBody>
      </p:sp>
      <p:pic>
        <p:nvPicPr>
          <p:cNvPr id="260" name="Google Shape;260;p44"/>
          <p:cNvPicPr preferRelativeResize="0"/>
          <p:nvPr/>
        </p:nvPicPr>
        <p:blipFill>
          <a:blip r:embed="rId5">
            <a:alphaModFix/>
          </a:blip>
          <a:stretch>
            <a:fillRect/>
          </a:stretch>
        </p:blipFill>
        <p:spPr>
          <a:xfrm>
            <a:off x="0" y="2282325"/>
            <a:ext cx="1971025" cy="1971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5"/>
          <p:cNvSpPr txBox="1"/>
          <p:nvPr>
            <p:ph idx="1" type="body"/>
          </p:nvPr>
        </p:nvSpPr>
        <p:spPr>
          <a:xfrm>
            <a:off x="2466159" y="1833059"/>
            <a:ext cx="4324800" cy="36687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t/>
            </a:r>
            <a:endParaRPr/>
          </a:p>
        </p:txBody>
      </p:sp>
      <p:sp>
        <p:nvSpPr>
          <p:cNvPr id="268" name="Google Shape;268;p45"/>
          <p:cNvSpPr txBox="1"/>
          <p:nvPr>
            <p:ph idx="2" type="body"/>
          </p:nvPr>
        </p:nvSpPr>
        <p:spPr>
          <a:xfrm>
            <a:off x="7246138" y="1833059"/>
            <a:ext cx="4248900" cy="36687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t/>
            </a:r>
            <a:endParaRPr/>
          </a:p>
        </p:txBody>
      </p:sp>
      <p:pic>
        <p:nvPicPr>
          <p:cNvPr id="269" name="Google Shape;269;p45"/>
          <p:cNvPicPr preferRelativeResize="0"/>
          <p:nvPr/>
        </p:nvPicPr>
        <p:blipFill rotWithShape="1">
          <a:blip r:embed="rId3">
            <a:alphaModFix/>
          </a:blip>
          <a:srcRect b="0" l="0" r="0" t="0"/>
          <a:stretch/>
        </p:blipFill>
        <p:spPr>
          <a:xfrm>
            <a:off x="2466150" y="1921000"/>
            <a:ext cx="9028800" cy="4077005"/>
          </a:xfrm>
          <a:prstGeom prst="rect">
            <a:avLst/>
          </a:prstGeom>
          <a:noFill/>
          <a:ln>
            <a:noFill/>
          </a:ln>
        </p:spPr>
      </p:pic>
      <p:sp>
        <p:nvSpPr>
          <p:cNvPr id="270" name="Google Shape;270;p45"/>
          <p:cNvSpPr txBox="1"/>
          <p:nvPr/>
        </p:nvSpPr>
        <p:spPr>
          <a:xfrm>
            <a:off x="4941950" y="6540700"/>
            <a:ext cx="3761700" cy="1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u="sng">
                <a:solidFill>
                  <a:schemeClr val="hlink"/>
                </a:solidFill>
                <a:hlinkClick r:id="rId4"/>
              </a:rPr>
              <a:t>My Feedback</a:t>
            </a:r>
            <a:r>
              <a:rPr lang="en-US" sz="1500"/>
              <a:t> plugin built by UCL</a:t>
            </a:r>
            <a:endParaRPr sz="1500"/>
          </a:p>
        </p:txBody>
      </p:sp>
      <p:pic>
        <p:nvPicPr>
          <p:cNvPr id="271" name="Google Shape;271;p45"/>
          <p:cNvPicPr preferRelativeResize="0"/>
          <p:nvPr/>
        </p:nvPicPr>
        <p:blipFill>
          <a:blip r:embed="rId5">
            <a:alphaModFix/>
          </a:blip>
          <a:stretch>
            <a:fillRect/>
          </a:stretch>
        </p:blipFill>
        <p:spPr>
          <a:xfrm>
            <a:off x="0" y="2282325"/>
            <a:ext cx="1971025" cy="1971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6"/>
          <p:cNvSpPr txBox="1"/>
          <p:nvPr>
            <p:ph type="title"/>
          </p:nvPr>
        </p:nvSpPr>
        <p:spPr>
          <a:xfrm>
            <a:off x="2330675" y="365125"/>
            <a:ext cx="97095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Measure what you value </a:t>
            </a:r>
            <a:r>
              <a:rPr lang="en-US" sz="1900"/>
              <a:t>- not the other way around</a:t>
            </a:r>
            <a:endParaRPr sz="1900"/>
          </a:p>
        </p:txBody>
      </p:sp>
      <p:pic>
        <p:nvPicPr>
          <p:cNvPr id="278" name="Google Shape;278;p46"/>
          <p:cNvPicPr preferRelativeResize="0"/>
          <p:nvPr/>
        </p:nvPicPr>
        <p:blipFill rotWithShape="1">
          <a:blip r:embed="rId3">
            <a:alphaModFix/>
          </a:blip>
          <a:srcRect b="0" l="0" r="0" t="0"/>
          <a:stretch/>
        </p:blipFill>
        <p:spPr>
          <a:xfrm>
            <a:off x="3247609" y="1690836"/>
            <a:ext cx="7465882" cy="47062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9"/>
          <p:cNvSpPr txBox="1"/>
          <p:nvPr>
            <p:ph type="title"/>
          </p:nvPr>
        </p:nvSpPr>
        <p:spPr>
          <a:xfrm>
            <a:off x="2330675" y="365125"/>
            <a:ext cx="97095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Measure what you value </a:t>
            </a:r>
            <a:r>
              <a:rPr lang="en-US" sz="1900"/>
              <a:t>- not the other way around</a:t>
            </a:r>
            <a:endParaRPr sz="1900"/>
          </a:p>
        </p:txBody>
      </p:sp>
      <p:pic>
        <p:nvPicPr>
          <p:cNvPr id="127" name="Google Shape;127;p29"/>
          <p:cNvPicPr preferRelativeResize="0"/>
          <p:nvPr/>
        </p:nvPicPr>
        <p:blipFill rotWithShape="1">
          <a:blip r:embed="rId3">
            <a:alphaModFix/>
          </a:blip>
          <a:srcRect b="0" l="0" r="0" t="0"/>
          <a:stretch/>
        </p:blipFill>
        <p:spPr>
          <a:xfrm>
            <a:off x="3247609" y="1690836"/>
            <a:ext cx="7465882" cy="47062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7"/>
          <p:cNvSpPr txBox="1"/>
          <p:nvPr>
            <p:ph type="title"/>
          </p:nvPr>
        </p:nvSpPr>
        <p:spPr>
          <a:xfrm>
            <a:off x="2466159" y="365125"/>
            <a:ext cx="9028888"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lang="en-US"/>
              <a:t>Contact us</a:t>
            </a:r>
            <a:endParaRPr b="0" i="0" sz="4400" u="none" cap="none" strike="noStrike">
              <a:solidFill>
                <a:schemeClr val="dk1"/>
              </a:solidFill>
              <a:latin typeface="Arial"/>
              <a:ea typeface="Arial"/>
              <a:cs typeface="Arial"/>
              <a:sym typeface="Arial"/>
            </a:endParaRPr>
          </a:p>
        </p:txBody>
      </p:sp>
      <p:pic>
        <p:nvPicPr>
          <p:cNvPr id="284" name="Google Shape;284;p47"/>
          <p:cNvPicPr preferRelativeResize="0"/>
          <p:nvPr/>
        </p:nvPicPr>
        <p:blipFill>
          <a:blip r:embed="rId3">
            <a:alphaModFix/>
          </a:blip>
          <a:stretch>
            <a:fillRect/>
          </a:stretch>
        </p:blipFill>
        <p:spPr>
          <a:xfrm>
            <a:off x="5533325" y="2362925"/>
            <a:ext cx="5531349" cy="3490325"/>
          </a:xfrm>
          <a:prstGeom prst="rect">
            <a:avLst/>
          </a:prstGeom>
          <a:noFill/>
          <a:ln>
            <a:noFill/>
          </a:ln>
        </p:spPr>
      </p:pic>
      <p:sp>
        <p:nvSpPr>
          <p:cNvPr id="285" name="Google Shape;285;p47"/>
          <p:cNvSpPr txBox="1"/>
          <p:nvPr/>
        </p:nvSpPr>
        <p:spPr>
          <a:xfrm>
            <a:off x="3618000" y="5964775"/>
            <a:ext cx="6102000" cy="44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u="sng">
                <a:solidFill>
                  <a:schemeClr val="hlink"/>
                </a:solidFill>
                <a:hlinkClick r:id="rId4"/>
              </a:rPr>
              <a:t>mark.glynn@dcu.ie</a:t>
            </a:r>
            <a:r>
              <a:rPr lang="en-US" sz="2400"/>
              <a:t> 		</a:t>
            </a:r>
            <a:endParaRPr sz="2400"/>
          </a:p>
        </p:txBody>
      </p:sp>
      <p:pic>
        <p:nvPicPr>
          <p:cNvPr id="286" name="Google Shape;286;p47"/>
          <p:cNvPicPr preferRelativeResize="0"/>
          <p:nvPr/>
        </p:nvPicPr>
        <p:blipFill>
          <a:blip r:embed="rId5">
            <a:alphaModFix/>
          </a:blip>
          <a:stretch>
            <a:fillRect/>
          </a:stretch>
        </p:blipFill>
        <p:spPr>
          <a:xfrm>
            <a:off x="2907775" y="1998827"/>
            <a:ext cx="5338144" cy="3490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Acknowledgements</a:t>
            </a:r>
            <a:endParaRPr/>
          </a:p>
        </p:txBody>
      </p:sp>
      <p:sp>
        <p:nvSpPr>
          <p:cNvPr id="293" name="Google Shape;293;p48"/>
          <p:cNvSpPr txBox="1"/>
          <p:nvPr/>
        </p:nvSpPr>
        <p:spPr>
          <a:xfrm>
            <a:off x="3868525" y="2855100"/>
            <a:ext cx="63762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Images from presentermedia.com</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US" sz="2400"/>
              <a:t>The work presented is an amalgamation of all of the efforts of the members of the Teaching Enhancement Unit in DCU</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ph type="ctrTitle"/>
          </p:nvPr>
        </p:nvSpPr>
        <p:spPr>
          <a:xfrm>
            <a:off x="2370306" y="1772014"/>
            <a:ext cx="9144000" cy="95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Additional Slides</a:t>
            </a:r>
            <a:endParaRPr/>
          </a:p>
        </p:txBody>
      </p:sp>
      <p:sp>
        <p:nvSpPr>
          <p:cNvPr id="300" name="Google Shape;300;p49"/>
          <p:cNvSpPr txBox="1"/>
          <p:nvPr>
            <p:ph idx="1" type="subTitle"/>
          </p:nvPr>
        </p:nvSpPr>
        <p:spPr>
          <a:xfrm>
            <a:off x="2370306" y="2818421"/>
            <a:ext cx="9144000" cy="165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a:p>
        </p:txBody>
      </p:sp>
      <p:pic>
        <p:nvPicPr>
          <p:cNvPr id="301" name="Google Shape;301;p49"/>
          <p:cNvPicPr preferRelativeResize="0"/>
          <p:nvPr/>
        </p:nvPicPr>
        <p:blipFill>
          <a:blip r:embed="rId3">
            <a:alphaModFix/>
          </a:blip>
          <a:stretch>
            <a:fillRect/>
          </a:stretch>
        </p:blipFill>
        <p:spPr>
          <a:xfrm>
            <a:off x="2085925" y="5644102"/>
            <a:ext cx="2161000" cy="792175"/>
          </a:xfrm>
          <a:prstGeom prst="rect">
            <a:avLst/>
          </a:prstGeom>
          <a:noFill/>
          <a:ln>
            <a:noFill/>
          </a:ln>
        </p:spPr>
      </p:pic>
      <p:pic>
        <p:nvPicPr>
          <p:cNvPr id="302" name="Google Shape;302;p49"/>
          <p:cNvPicPr preferRelativeResize="0"/>
          <p:nvPr/>
        </p:nvPicPr>
        <p:blipFill>
          <a:blip r:embed="rId4">
            <a:alphaModFix/>
          </a:blip>
          <a:stretch>
            <a:fillRect/>
          </a:stretch>
        </p:blipFill>
        <p:spPr>
          <a:xfrm>
            <a:off x="8716275" y="5682938"/>
            <a:ext cx="3076325" cy="714500"/>
          </a:xfrm>
          <a:prstGeom prst="rect">
            <a:avLst/>
          </a:prstGeom>
          <a:noFill/>
          <a:ln>
            <a:noFill/>
          </a:ln>
        </p:spPr>
      </p:pic>
      <p:pic>
        <p:nvPicPr>
          <p:cNvPr id="303" name="Google Shape;303;p49"/>
          <p:cNvPicPr preferRelativeResize="0"/>
          <p:nvPr/>
        </p:nvPicPr>
        <p:blipFill>
          <a:blip r:embed="rId5">
            <a:alphaModFix/>
          </a:blip>
          <a:stretch>
            <a:fillRect/>
          </a:stretch>
        </p:blipFill>
        <p:spPr>
          <a:xfrm>
            <a:off x="6305792" y="5545100"/>
            <a:ext cx="2161000" cy="806707"/>
          </a:xfrm>
          <a:prstGeom prst="rect">
            <a:avLst/>
          </a:prstGeom>
          <a:noFill/>
          <a:ln>
            <a:noFill/>
          </a:ln>
        </p:spPr>
      </p:pic>
      <p:pic>
        <p:nvPicPr>
          <p:cNvPr id="304" name="Google Shape;304;p49"/>
          <p:cNvPicPr preferRelativeResize="0"/>
          <p:nvPr/>
        </p:nvPicPr>
        <p:blipFill>
          <a:blip r:embed="rId6">
            <a:alphaModFix/>
          </a:blip>
          <a:stretch>
            <a:fillRect/>
          </a:stretch>
        </p:blipFill>
        <p:spPr>
          <a:xfrm>
            <a:off x="4496408" y="5545103"/>
            <a:ext cx="1559900" cy="9901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Digging into the data behind the quiz</a:t>
            </a:r>
            <a:endParaRPr/>
          </a:p>
        </p:txBody>
      </p:sp>
      <p:sp>
        <p:nvSpPr>
          <p:cNvPr id="311" name="Google Shape;311;p50"/>
          <p:cNvSpPr txBox="1"/>
          <p:nvPr>
            <p:ph idx="1" type="body"/>
          </p:nvPr>
        </p:nvSpPr>
        <p:spPr>
          <a:xfrm>
            <a:off x="2466153" y="1825625"/>
            <a:ext cx="5551200" cy="3746700"/>
          </a:xfrm>
          <a:prstGeom prst="rect">
            <a:avLst/>
          </a:prstGeom>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2400"/>
              <a:buNone/>
            </a:pPr>
            <a:r>
              <a:rPr b="1" lang="en-US" sz="2400"/>
              <a:t>Discrimination index </a:t>
            </a:r>
            <a:r>
              <a:rPr lang="en-US" sz="2400"/>
              <a:t>is an indicator of the performance of a question to separate high and low scorers on the quiz.</a:t>
            </a:r>
            <a:endParaRPr sz="2400"/>
          </a:p>
          <a:p>
            <a:pPr indent="-228600" lvl="0" marL="457200" rtl="0" algn="l">
              <a:lnSpc>
                <a:spcPct val="115000"/>
              </a:lnSpc>
              <a:spcBef>
                <a:spcPts val="0"/>
              </a:spcBef>
              <a:spcAft>
                <a:spcPts val="0"/>
              </a:spcAft>
              <a:buSzPts val="2400"/>
              <a:buNone/>
            </a:pPr>
            <a:r>
              <a:t/>
            </a:r>
            <a:endParaRPr sz="2400"/>
          </a:p>
          <a:p>
            <a:pPr indent="-228600" lvl="0" marL="457200" rtl="0" algn="l">
              <a:lnSpc>
                <a:spcPct val="115000"/>
              </a:lnSpc>
              <a:spcBef>
                <a:spcPts val="300"/>
              </a:spcBef>
              <a:spcAft>
                <a:spcPts val="0"/>
              </a:spcAft>
              <a:buSzPts val="2400"/>
              <a:buNone/>
            </a:pPr>
            <a:r>
              <a:rPr b="1" lang="en-US" sz="2400"/>
              <a:t>Facility Index</a:t>
            </a:r>
            <a:r>
              <a:rPr lang="en-US" sz="2400"/>
              <a:t> - This is the percentage of students that answered the question correctly</a:t>
            </a:r>
            <a:endParaRPr sz="2400"/>
          </a:p>
        </p:txBody>
      </p:sp>
      <p:pic>
        <p:nvPicPr>
          <p:cNvPr descr="circular_pie_chart_data_sheet_800_clr_4477.png" id="312" name="Google Shape;312;p50"/>
          <p:cNvPicPr preferRelativeResize="0"/>
          <p:nvPr/>
        </p:nvPicPr>
        <p:blipFill rotWithShape="1">
          <a:blip r:embed="rId3">
            <a:alphaModFix/>
          </a:blip>
          <a:srcRect b="0" l="0" r="0" t="0"/>
          <a:stretch/>
        </p:blipFill>
        <p:spPr>
          <a:xfrm>
            <a:off x="7365000" y="2413625"/>
            <a:ext cx="4449000" cy="305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Facility index - interpretation</a:t>
            </a:r>
            <a:endParaRPr/>
          </a:p>
        </p:txBody>
      </p:sp>
      <p:pic>
        <p:nvPicPr>
          <p:cNvPr id="319" name="Google Shape;319;p51"/>
          <p:cNvPicPr preferRelativeResize="0"/>
          <p:nvPr/>
        </p:nvPicPr>
        <p:blipFill rotWithShape="1">
          <a:blip r:embed="rId3">
            <a:alphaModFix/>
          </a:blip>
          <a:srcRect b="0" l="0" r="43403" t="0"/>
          <a:stretch/>
        </p:blipFill>
        <p:spPr>
          <a:xfrm>
            <a:off x="2724275" y="1690825"/>
            <a:ext cx="4410125" cy="4761400"/>
          </a:xfrm>
          <a:prstGeom prst="rect">
            <a:avLst/>
          </a:prstGeom>
          <a:noFill/>
          <a:ln>
            <a:noFill/>
          </a:ln>
        </p:spPr>
      </p:pic>
      <p:sp>
        <p:nvSpPr>
          <p:cNvPr id="320" name="Google Shape;320;p51"/>
          <p:cNvSpPr/>
          <p:nvPr/>
        </p:nvSpPr>
        <p:spPr>
          <a:xfrm>
            <a:off x="3799300" y="1734725"/>
            <a:ext cx="3335100" cy="4761300"/>
          </a:xfrm>
          <a:prstGeom prst="rect">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51"/>
          <p:cNvPicPr preferRelativeResize="0"/>
          <p:nvPr/>
        </p:nvPicPr>
        <p:blipFill>
          <a:blip r:embed="rId4">
            <a:alphaModFix/>
          </a:blip>
          <a:stretch>
            <a:fillRect/>
          </a:stretch>
        </p:blipFill>
        <p:spPr>
          <a:xfrm>
            <a:off x="8083475" y="1678350"/>
            <a:ext cx="3708352" cy="4874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2"/>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slide on comparison of attempts to final score (drug calculations)</a:t>
            </a:r>
            <a:endParaRPr/>
          </a:p>
        </p:txBody>
      </p:sp>
      <p:sp>
        <p:nvSpPr>
          <p:cNvPr id="328" name="Google Shape;328;p52"/>
          <p:cNvSpPr txBox="1"/>
          <p:nvPr>
            <p:ph idx="1" type="body"/>
          </p:nvPr>
        </p:nvSpPr>
        <p:spPr>
          <a:xfrm>
            <a:off x="2466159" y="1825626"/>
            <a:ext cx="9028800" cy="3746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graphicFrame>
        <p:nvGraphicFramePr>
          <p:cNvPr id="329" name="Google Shape;329;p52"/>
          <p:cNvGraphicFramePr/>
          <p:nvPr/>
        </p:nvGraphicFramePr>
        <p:xfrm>
          <a:off x="2363100" y="1825675"/>
          <a:ext cx="3000000" cy="3000000"/>
        </p:xfrm>
        <a:graphic>
          <a:graphicData uri="http://schemas.openxmlformats.org/drawingml/2006/table">
            <a:tbl>
              <a:tblPr>
                <a:noFill/>
                <a:tableStyleId>{154F22B4-46F4-4A27-A2D8-6383CF039F45}</a:tableStyleId>
              </a:tblPr>
              <a:tblGrid>
                <a:gridCol w="5150750"/>
                <a:gridCol w="821825"/>
                <a:gridCol w="1642050"/>
                <a:gridCol w="1414175"/>
              </a:tblGrid>
              <a:tr h="877725">
                <a:tc>
                  <a:txBody>
                    <a:bodyPr/>
                    <a:lstStyle/>
                    <a:p>
                      <a:pPr indent="0" lvl="0" marL="0" rtl="0" algn="l">
                        <a:spcBef>
                          <a:spcPts val="0"/>
                        </a:spcBef>
                        <a:spcAft>
                          <a:spcPts val="0"/>
                        </a:spcAft>
                        <a:buNone/>
                      </a:pPr>
                      <a:r>
                        <a:rPr b="1" lang="en-US" sz="1800"/>
                        <a:t>Group / Category of Students</a:t>
                      </a:r>
                      <a:endParaRPr b="1" sz="1800"/>
                    </a:p>
                  </a:txBody>
                  <a:tcPr marT="91425" marB="91425" marR="91425" marL="91425"/>
                </a:tc>
                <a:tc>
                  <a:txBody>
                    <a:bodyPr/>
                    <a:lstStyle/>
                    <a:p>
                      <a:pPr indent="0" lvl="0" marL="0" rtl="0" algn="l">
                        <a:spcBef>
                          <a:spcPts val="0"/>
                        </a:spcBef>
                        <a:spcAft>
                          <a:spcPts val="0"/>
                        </a:spcAft>
                        <a:buNone/>
                      </a:pPr>
                      <a:r>
                        <a:rPr b="1" lang="en-US" sz="1800"/>
                        <a:t>n</a:t>
                      </a:r>
                      <a:endParaRPr b="1" sz="1800"/>
                    </a:p>
                  </a:txBody>
                  <a:tcPr marT="91425" marB="91425" marR="91425" marL="91425"/>
                </a:tc>
                <a:tc>
                  <a:txBody>
                    <a:bodyPr/>
                    <a:lstStyle/>
                    <a:p>
                      <a:pPr indent="0" lvl="0" marL="0" rtl="0" algn="l">
                        <a:spcBef>
                          <a:spcPts val="0"/>
                        </a:spcBef>
                        <a:spcAft>
                          <a:spcPts val="0"/>
                        </a:spcAft>
                        <a:buNone/>
                      </a:pPr>
                      <a:r>
                        <a:rPr b="1" lang="en-US" sz="1800"/>
                        <a:t>Average mark out of 5</a:t>
                      </a:r>
                      <a:endParaRPr b="1" sz="1800"/>
                    </a:p>
                  </a:txBody>
                  <a:tcPr marT="91425" marB="91425" marR="91425" marL="91425"/>
                </a:tc>
                <a:tc>
                  <a:txBody>
                    <a:bodyPr/>
                    <a:lstStyle/>
                    <a:p>
                      <a:pPr indent="0" lvl="0" marL="0" rtl="0" algn="l">
                        <a:spcBef>
                          <a:spcPts val="0"/>
                        </a:spcBef>
                        <a:spcAft>
                          <a:spcPts val="0"/>
                        </a:spcAft>
                        <a:buNone/>
                      </a:pPr>
                      <a:r>
                        <a:rPr b="1" lang="en-US" sz="1800"/>
                        <a:t>Equivalent %</a:t>
                      </a:r>
                      <a:endParaRPr b="1" sz="1800"/>
                    </a:p>
                  </a:txBody>
                  <a:tcPr marT="91425" marB="91425" marR="91425" marL="91425"/>
                </a:tc>
              </a:tr>
              <a:tr h="877725">
                <a:tc>
                  <a:txBody>
                    <a:bodyPr/>
                    <a:lstStyle/>
                    <a:p>
                      <a:pPr indent="0" lvl="0" marL="0" rtl="0" algn="l">
                        <a:spcBef>
                          <a:spcPts val="0"/>
                        </a:spcBef>
                        <a:spcAft>
                          <a:spcPts val="0"/>
                        </a:spcAft>
                        <a:buNone/>
                      </a:pPr>
                      <a:r>
                        <a:rPr lang="en-US" sz="1800"/>
                        <a:t>All students</a:t>
                      </a:r>
                      <a:endParaRPr sz="1800"/>
                    </a:p>
                  </a:txBody>
                  <a:tcPr marT="91425" marB="91425" marR="91425" marL="91425"/>
                </a:tc>
                <a:tc>
                  <a:txBody>
                    <a:bodyPr/>
                    <a:lstStyle/>
                    <a:p>
                      <a:pPr indent="0" lvl="0" marL="0" rtl="0" algn="l">
                        <a:spcBef>
                          <a:spcPts val="0"/>
                        </a:spcBef>
                        <a:spcAft>
                          <a:spcPts val="0"/>
                        </a:spcAft>
                        <a:buNone/>
                      </a:pPr>
                      <a:r>
                        <a:rPr lang="en-US" sz="1800"/>
                        <a:t>215</a:t>
                      </a:r>
                      <a:endParaRPr sz="1800"/>
                    </a:p>
                  </a:txBody>
                  <a:tcPr marT="91425" marB="91425" marR="91425" marL="91425"/>
                </a:tc>
                <a:tc>
                  <a:txBody>
                    <a:bodyPr/>
                    <a:lstStyle/>
                    <a:p>
                      <a:pPr indent="0" lvl="0" marL="0" rtl="0" algn="l">
                        <a:spcBef>
                          <a:spcPts val="0"/>
                        </a:spcBef>
                        <a:spcAft>
                          <a:spcPts val="0"/>
                        </a:spcAft>
                        <a:buNone/>
                      </a:pPr>
                      <a:r>
                        <a:rPr lang="en-US" sz="1800"/>
                        <a:t>4.6605</a:t>
                      </a:r>
                      <a:endParaRPr sz="1800"/>
                    </a:p>
                  </a:txBody>
                  <a:tcPr marT="91425" marB="91425" marR="91425" marL="91425"/>
                </a:tc>
                <a:tc>
                  <a:txBody>
                    <a:bodyPr/>
                    <a:lstStyle/>
                    <a:p>
                      <a:pPr indent="0" lvl="0" marL="0" rtl="0" algn="l">
                        <a:spcBef>
                          <a:spcPts val="0"/>
                        </a:spcBef>
                        <a:spcAft>
                          <a:spcPts val="0"/>
                        </a:spcAft>
                        <a:buNone/>
                      </a:pPr>
                      <a:r>
                        <a:rPr lang="en-US" sz="1800"/>
                        <a:t>93.21%</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or accessed quiz</a:t>
                      </a:r>
                      <a:endParaRPr sz="1800"/>
                    </a:p>
                  </a:txBody>
                  <a:tcPr marT="91425" marB="91425" marR="91425" marL="91425"/>
                </a:tc>
                <a:tc>
                  <a:txBody>
                    <a:bodyPr/>
                    <a:lstStyle/>
                    <a:p>
                      <a:pPr indent="0" lvl="0" marL="0" rtl="0" algn="l">
                        <a:spcBef>
                          <a:spcPts val="0"/>
                        </a:spcBef>
                        <a:spcAft>
                          <a:spcPts val="0"/>
                        </a:spcAft>
                        <a:buNone/>
                      </a:pPr>
                      <a:r>
                        <a:rPr lang="en-US" sz="1800"/>
                        <a:t>71</a:t>
                      </a:r>
                      <a:endParaRPr sz="1800"/>
                    </a:p>
                  </a:txBody>
                  <a:tcPr marT="91425" marB="91425" marR="91425" marL="91425"/>
                </a:tc>
                <a:tc>
                  <a:txBody>
                    <a:bodyPr/>
                    <a:lstStyle/>
                    <a:p>
                      <a:pPr indent="0" lvl="0" marL="0" rtl="0" algn="l">
                        <a:spcBef>
                          <a:spcPts val="0"/>
                        </a:spcBef>
                        <a:spcAft>
                          <a:spcPts val="0"/>
                        </a:spcAft>
                        <a:buNone/>
                      </a:pPr>
                      <a:r>
                        <a:rPr lang="en-US" sz="1800"/>
                        <a:t>4.4225</a:t>
                      </a:r>
                      <a:endParaRPr sz="1800"/>
                    </a:p>
                  </a:txBody>
                  <a:tcPr marT="91425" marB="91425" marR="91425" marL="91425"/>
                </a:tc>
                <a:tc>
                  <a:txBody>
                    <a:bodyPr/>
                    <a:lstStyle/>
                    <a:p>
                      <a:pPr indent="0" lvl="0" marL="0" rtl="0" algn="l">
                        <a:spcBef>
                          <a:spcPts val="0"/>
                        </a:spcBef>
                        <a:spcAft>
                          <a:spcPts val="0"/>
                        </a:spcAft>
                        <a:buNone/>
                      </a:pPr>
                      <a:r>
                        <a:rPr lang="en-US" sz="1800"/>
                        <a:t>88.45%</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the quiz but did access it </a:t>
                      </a:r>
                      <a:endParaRPr sz="1800"/>
                    </a:p>
                  </a:txBody>
                  <a:tcPr marT="91425" marB="91425" marR="91425" marL="91425"/>
                </a:tc>
                <a:tc>
                  <a:txBody>
                    <a:bodyPr/>
                    <a:lstStyle/>
                    <a:p>
                      <a:pPr indent="0" lvl="0" marL="0" rtl="0" algn="l">
                        <a:spcBef>
                          <a:spcPts val="0"/>
                        </a:spcBef>
                        <a:spcAft>
                          <a:spcPts val="0"/>
                        </a:spcAft>
                        <a:buNone/>
                      </a:pPr>
                      <a:r>
                        <a:rPr lang="en-US" sz="1800"/>
                        <a:t>35</a:t>
                      </a:r>
                      <a:endParaRPr sz="1800"/>
                    </a:p>
                  </a:txBody>
                  <a:tcPr marT="91425" marB="91425" marR="91425" marL="91425"/>
                </a:tc>
                <a:tc>
                  <a:txBody>
                    <a:bodyPr/>
                    <a:lstStyle/>
                    <a:p>
                      <a:pPr indent="0" lvl="0" marL="0" rtl="0" algn="l">
                        <a:spcBef>
                          <a:spcPts val="0"/>
                        </a:spcBef>
                        <a:spcAft>
                          <a:spcPts val="0"/>
                        </a:spcAft>
                        <a:buNone/>
                      </a:pPr>
                      <a:r>
                        <a:rPr lang="en-US" sz="1800"/>
                        <a:t>4.5714</a:t>
                      </a:r>
                      <a:endParaRPr sz="1800"/>
                    </a:p>
                  </a:txBody>
                  <a:tcPr marT="91425" marB="91425" marR="91425" marL="91425"/>
                </a:tc>
                <a:tc>
                  <a:txBody>
                    <a:bodyPr/>
                    <a:lstStyle/>
                    <a:p>
                      <a:pPr indent="0" lvl="0" marL="0" rtl="0" algn="l">
                        <a:spcBef>
                          <a:spcPts val="0"/>
                        </a:spcBef>
                        <a:spcAft>
                          <a:spcPts val="0"/>
                        </a:spcAft>
                        <a:buNone/>
                      </a:pPr>
                      <a:r>
                        <a:rPr lang="en-US" sz="1800"/>
                        <a:t>91.43%</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attempted the quiz at least once</a:t>
                      </a:r>
                      <a:endParaRPr sz="1800"/>
                    </a:p>
                  </a:txBody>
                  <a:tcPr marT="91425" marB="91425" marR="91425" marL="91425"/>
                </a:tc>
                <a:tc>
                  <a:txBody>
                    <a:bodyPr/>
                    <a:lstStyle/>
                    <a:p>
                      <a:pPr indent="0" lvl="0" marL="0" rtl="0" algn="l">
                        <a:spcBef>
                          <a:spcPts val="0"/>
                        </a:spcBef>
                        <a:spcAft>
                          <a:spcPts val="0"/>
                        </a:spcAft>
                        <a:buNone/>
                      </a:pPr>
                      <a:r>
                        <a:rPr lang="en-US" sz="1800"/>
                        <a:t>109</a:t>
                      </a:r>
                      <a:endParaRPr sz="1800"/>
                    </a:p>
                  </a:txBody>
                  <a:tcPr marT="91425" marB="91425" marR="91425" marL="91425"/>
                </a:tc>
                <a:tc>
                  <a:txBody>
                    <a:bodyPr/>
                    <a:lstStyle/>
                    <a:p>
                      <a:pPr indent="0" lvl="0" marL="0" rtl="0" algn="l">
                        <a:spcBef>
                          <a:spcPts val="0"/>
                        </a:spcBef>
                        <a:spcAft>
                          <a:spcPts val="0"/>
                        </a:spcAft>
                        <a:buNone/>
                      </a:pPr>
                      <a:r>
                        <a:rPr lang="en-US" sz="1800"/>
                        <a:t>4.8440</a:t>
                      </a:r>
                      <a:endParaRPr sz="1800"/>
                    </a:p>
                  </a:txBody>
                  <a:tcPr marT="91425" marB="91425" marR="91425" marL="91425"/>
                </a:tc>
                <a:tc>
                  <a:txBody>
                    <a:bodyPr/>
                    <a:lstStyle/>
                    <a:p>
                      <a:pPr indent="0" lvl="0" marL="0" rtl="0" algn="l">
                        <a:spcBef>
                          <a:spcPts val="0"/>
                        </a:spcBef>
                        <a:spcAft>
                          <a:spcPts val="0"/>
                        </a:spcAft>
                        <a:buNone/>
                      </a:pPr>
                      <a:r>
                        <a:rPr lang="en-US" sz="1800"/>
                        <a:t>96.88%</a:t>
                      </a:r>
                      <a:endParaRPr sz="1800"/>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3"/>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slide on comparison of attempts to final score (Infection control)</a:t>
            </a:r>
            <a:endParaRPr/>
          </a:p>
        </p:txBody>
      </p:sp>
      <p:graphicFrame>
        <p:nvGraphicFramePr>
          <p:cNvPr id="336" name="Google Shape;336;p53"/>
          <p:cNvGraphicFramePr/>
          <p:nvPr/>
        </p:nvGraphicFramePr>
        <p:xfrm>
          <a:off x="2363100" y="1825675"/>
          <a:ext cx="3000000" cy="3000000"/>
        </p:xfrm>
        <a:graphic>
          <a:graphicData uri="http://schemas.openxmlformats.org/drawingml/2006/table">
            <a:tbl>
              <a:tblPr>
                <a:noFill/>
                <a:tableStyleId>{154F22B4-46F4-4A27-A2D8-6383CF039F45}</a:tableStyleId>
              </a:tblPr>
              <a:tblGrid>
                <a:gridCol w="5150750"/>
                <a:gridCol w="821825"/>
                <a:gridCol w="1642050"/>
                <a:gridCol w="1414175"/>
              </a:tblGrid>
              <a:tr h="877725">
                <a:tc>
                  <a:txBody>
                    <a:bodyPr/>
                    <a:lstStyle/>
                    <a:p>
                      <a:pPr indent="0" lvl="0" marL="0" rtl="0" algn="l">
                        <a:spcBef>
                          <a:spcPts val="0"/>
                        </a:spcBef>
                        <a:spcAft>
                          <a:spcPts val="0"/>
                        </a:spcAft>
                        <a:buNone/>
                      </a:pPr>
                      <a:r>
                        <a:rPr b="1" lang="en-US" sz="1800"/>
                        <a:t>Group / Category of Students</a:t>
                      </a:r>
                      <a:endParaRPr b="1" sz="1800"/>
                    </a:p>
                  </a:txBody>
                  <a:tcPr marT="91425" marB="91425" marR="91425" marL="91425"/>
                </a:tc>
                <a:tc>
                  <a:txBody>
                    <a:bodyPr/>
                    <a:lstStyle/>
                    <a:p>
                      <a:pPr indent="0" lvl="0" marL="0" rtl="0" algn="l">
                        <a:spcBef>
                          <a:spcPts val="0"/>
                        </a:spcBef>
                        <a:spcAft>
                          <a:spcPts val="0"/>
                        </a:spcAft>
                        <a:buNone/>
                      </a:pPr>
                      <a:r>
                        <a:rPr b="1" lang="en-US" sz="1800"/>
                        <a:t>n</a:t>
                      </a:r>
                      <a:endParaRPr b="1" sz="1800"/>
                    </a:p>
                  </a:txBody>
                  <a:tcPr marT="91425" marB="91425" marR="91425" marL="91425"/>
                </a:tc>
                <a:tc>
                  <a:txBody>
                    <a:bodyPr/>
                    <a:lstStyle/>
                    <a:p>
                      <a:pPr indent="0" lvl="0" marL="0" rtl="0" algn="l">
                        <a:spcBef>
                          <a:spcPts val="0"/>
                        </a:spcBef>
                        <a:spcAft>
                          <a:spcPts val="0"/>
                        </a:spcAft>
                        <a:buNone/>
                      </a:pPr>
                      <a:r>
                        <a:rPr b="1" lang="en-US" sz="1800"/>
                        <a:t>Average mark out of 4</a:t>
                      </a:r>
                      <a:endParaRPr b="1" sz="1800"/>
                    </a:p>
                  </a:txBody>
                  <a:tcPr marT="91425" marB="91425" marR="91425" marL="91425"/>
                </a:tc>
                <a:tc>
                  <a:txBody>
                    <a:bodyPr/>
                    <a:lstStyle/>
                    <a:p>
                      <a:pPr indent="0" lvl="0" marL="0" rtl="0" algn="l">
                        <a:spcBef>
                          <a:spcPts val="0"/>
                        </a:spcBef>
                        <a:spcAft>
                          <a:spcPts val="0"/>
                        </a:spcAft>
                        <a:buNone/>
                      </a:pPr>
                      <a:r>
                        <a:rPr b="1" lang="en-US" sz="1800"/>
                        <a:t>Equivalent %</a:t>
                      </a:r>
                      <a:endParaRPr b="1" sz="1800"/>
                    </a:p>
                  </a:txBody>
                  <a:tcPr marT="91425" marB="91425" marR="91425" marL="91425"/>
                </a:tc>
              </a:tr>
              <a:tr h="877725">
                <a:tc>
                  <a:txBody>
                    <a:bodyPr/>
                    <a:lstStyle/>
                    <a:p>
                      <a:pPr indent="0" lvl="0" marL="0" rtl="0" algn="l">
                        <a:spcBef>
                          <a:spcPts val="0"/>
                        </a:spcBef>
                        <a:spcAft>
                          <a:spcPts val="0"/>
                        </a:spcAft>
                        <a:buNone/>
                      </a:pPr>
                      <a:r>
                        <a:rPr lang="en-US" sz="1800"/>
                        <a:t>All students</a:t>
                      </a:r>
                      <a:endParaRPr sz="1800"/>
                    </a:p>
                  </a:txBody>
                  <a:tcPr marT="91425" marB="91425" marR="91425" marL="91425"/>
                </a:tc>
                <a:tc>
                  <a:txBody>
                    <a:bodyPr/>
                    <a:lstStyle/>
                    <a:p>
                      <a:pPr indent="0" lvl="0" marL="0" rtl="0" algn="l">
                        <a:spcBef>
                          <a:spcPts val="0"/>
                        </a:spcBef>
                        <a:spcAft>
                          <a:spcPts val="0"/>
                        </a:spcAft>
                        <a:buNone/>
                      </a:pPr>
                      <a:r>
                        <a:rPr lang="en-US" sz="1800"/>
                        <a:t>215</a:t>
                      </a:r>
                      <a:endParaRPr sz="1800"/>
                    </a:p>
                  </a:txBody>
                  <a:tcPr marT="91425" marB="91425" marR="91425" marL="91425"/>
                </a:tc>
                <a:tc>
                  <a:txBody>
                    <a:bodyPr/>
                    <a:lstStyle/>
                    <a:p>
                      <a:pPr indent="0" lvl="0" marL="0" rtl="0" algn="l">
                        <a:spcBef>
                          <a:spcPts val="0"/>
                        </a:spcBef>
                        <a:spcAft>
                          <a:spcPts val="0"/>
                        </a:spcAft>
                        <a:buNone/>
                      </a:pPr>
                      <a:r>
                        <a:rPr lang="en-US" sz="1800"/>
                        <a:t>3.6442</a:t>
                      </a:r>
                      <a:endParaRPr sz="1800"/>
                    </a:p>
                  </a:txBody>
                  <a:tcPr marT="91425" marB="91425" marR="91425" marL="91425"/>
                </a:tc>
                <a:tc>
                  <a:txBody>
                    <a:bodyPr/>
                    <a:lstStyle/>
                    <a:p>
                      <a:pPr indent="0" lvl="0" marL="0" rtl="0" algn="l">
                        <a:spcBef>
                          <a:spcPts val="0"/>
                        </a:spcBef>
                        <a:spcAft>
                          <a:spcPts val="0"/>
                        </a:spcAft>
                        <a:buNone/>
                      </a:pPr>
                      <a:r>
                        <a:rPr lang="en-US" sz="1800"/>
                        <a:t>91.1%</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or accessed quiz</a:t>
                      </a:r>
                      <a:endParaRPr sz="1800"/>
                    </a:p>
                  </a:txBody>
                  <a:tcPr marT="91425" marB="91425" marR="91425" marL="91425"/>
                </a:tc>
                <a:tc>
                  <a:txBody>
                    <a:bodyPr/>
                    <a:lstStyle/>
                    <a:p>
                      <a:pPr indent="0" lvl="0" marL="0" rtl="0" algn="l">
                        <a:spcBef>
                          <a:spcPts val="0"/>
                        </a:spcBef>
                        <a:spcAft>
                          <a:spcPts val="0"/>
                        </a:spcAft>
                        <a:buNone/>
                      </a:pPr>
                      <a:r>
                        <a:rPr lang="en-US" sz="1800"/>
                        <a:t>67</a:t>
                      </a:r>
                      <a:endParaRPr sz="1800"/>
                    </a:p>
                  </a:txBody>
                  <a:tcPr marT="91425" marB="91425" marR="91425" marL="91425"/>
                </a:tc>
                <a:tc>
                  <a:txBody>
                    <a:bodyPr/>
                    <a:lstStyle/>
                    <a:p>
                      <a:pPr indent="0" lvl="0" marL="0" rtl="0" algn="l">
                        <a:spcBef>
                          <a:spcPts val="0"/>
                        </a:spcBef>
                        <a:spcAft>
                          <a:spcPts val="0"/>
                        </a:spcAft>
                        <a:buNone/>
                      </a:pPr>
                      <a:r>
                        <a:rPr lang="en-US" sz="1800"/>
                        <a:t>3.4164</a:t>
                      </a:r>
                      <a:endParaRPr sz="1800"/>
                    </a:p>
                  </a:txBody>
                  <a:tcPr marT="91425" marB="91425" marR="91425" marL="91425"/>
                </a:tc>
                <a:tc>
                  <a:txBody>
                    <a:bodyPr/>
                    <a:lstStyle/>
                    <a:p>
                      <a:pPr indent="0" lvl="0" marL="0" rtl="0" algn="l">
                        <a:spcBef>
                          <a:spcPts val="0"/>
                        </a:spcBef>
                        <a:spcAft>
                          <a:spcPts val="0"/>
                        </a:spcAft>
                        <a:buNone/>
                      </a:pPr>
                      <a:r>
                        <a:rPr lang="en-US" sz="1800"/>
                        <a:t>85.41%</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the quiz but did access it </a:t>
                      </a:r>
                      <a:endParaRPr sz="1800"/>
                    </a:p>
                  </a:txBody>
                  <a:tcPr marT="91425" marB="91425" marR="91425" marL="91425"/>
                </a:tc>
                <a:tc>
                  <a:txBody>
                    <a:bodyPr/>
                    <a:lstStyle/>
                    <a:p>
                      <a:pPr indent="0" lvl="0" marL="0" rtl="0" algn="l">
                        <a:spcBef>
                          <a:spcPts val="0"/>
                        </a:spcBef>
                        <a:spcAft>
                          <a:spcPts val="0"/>
                        </a:spcAft>
                        <a:buNone/>
                      </a:pPr>
                      <a:r>
                        <a:rPr lang="en-US" sz="1800"/>
                        <a:t>20</a:t>
                      </a:r>
                      <a:endParaRPr sz="1800"/>
                    </a:p>
                  </a:txBody>
                  <a:tcPr marT="91425" marB="91425" marR="91425" marL="91425"/>
                </a:tc>
                <a:tc>
                  <a:txBody>
                    <a:bodyPr/>
                    <a:lstStyle/>
                    <a:p>
                      <a:pPr indent="0" lvl="0" marL="0" rtl="0" algn="l">
                        <a:spcBef>
                          <a:spcPts val="0"/>
                        </a:spcBef>
                        <a:spcAft>
                          <a:spcPts val="0"/>
                        </a:spcAft>
                        <a:buNone/>
                      </a:pPr>
                      <a:r>
                        <a:rPr lang="en-US" sz="1800"/>
                        <a:t>3.6065</a:t>
                      </a:r>
                      <a:endParaRPr sz="1800"/>
                    </a:p>
                  </a:txBody>
                  <a:tcPr marT="91425" marB="91425" marR="91425" marL="91425"/>
                </a:tc>
                <a:tc>
                  <a:txBody>
                    <a:bodyPr/>
                    <a:lstStyle/>
                    <a:p>
                      <a:pPr indent="0" lvl="0" marL="0" rtl="0" algn="l">
                        <a:spcBef>
                          <a:spcPts val="0"/>
                        </a:spcBef>
                        <a:spcAft>
                          <a:spcPts val="0"/>
                        </a:spcAft>
                        <a:buNone/>
                      </a:pPr>
                      <a:r>
                        <a:rPr lang="en-US" sz="1800"/>
                        <a:t>90.15%</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attempted the quiz at least once</a:t>
                      </a:r>
                      <a:endParaRPr sz="1800"/>
                    </a:p>
                  </a:txBody>
                  <a:tcPr marT="91425" marB="91425" marR="91425" marL="91425"/>
                </a:tc>
                <a:tc>
                  <a:txBody>
                    <a:bodyPr/>
                    <a:lstStyle/>
                    <a:p>
                      <a:pPr indent="0" lvl="0" marL="0" rtl="0" algn="l">
                        <a:spcBef>
                          <a:spcPts val="0"/>
                        </a:spcBef>
                        <a:spcAft>
                          <a:spcPts val="0"/>
                        </a:spcAft>
                        <a:buNone/>
                      </a:pPr>
                      <a:r>
                        <a:rPr lang="en-US" sz="1800"/>
                        <a:t>128</a:t>
                      </a:r>
                      <a:endParaRPr sz="1800"/>
                    </a:p>
                  </a:txBody>
                  <a:tcPr marT="91425" marB="91425" marR="91425" marL="91425"/>
                </a:tc>
                <a:tc>
                  <a:txBody>
                    <a:bodyPr/>
                    <a:lstStyle/>
                    <a:p>
                      <a:pPr indent="0" lvl="0" marL="0" rtl="0" algn="l">
                        <a:spcBef>
                          <a:spcPts val="0"/>
                        </a:spcBef>
                        <a:spcAft>
                          <a:spcPts val="0"/>
                        </a:spcAft>
                        <a:buNone/>
                      </a:pPr>
                      <a:r>
                        <a:rPr lang="en-US" sz="1800"/>
                        <a:t>3.7693</a:t>
                      </a:r>
                      <a:endParaRPr sz="1800"/>
                    </a:p>
                  </a:txBody>
                  <a:tcPr marT="91425" marB="91425" marR="91425" marL="91425"/>
                </a:tc>
                <a:tc>
                  <a:txBody>
                    <a:bodyPr/>
                    <a:lstStyle/>
                    <a:p>
                      <a:pPr indent="0" lvl="0" marL="0" rtl="0" algn="l">
                        <a:spcBef>
                          <a:spcPts val="0"/>
                        </a:spcBef>
                        <a:spcAft>
                          <a:spcPts val="0"/>
                        </a:spcAft>
                        <a:buNone/>
                      </a:pPr>
                      <a:r>
                        <a:rPr lang="en-US" sz="1800"/>
                        <a:t>94.23%</a:t>
                      </a:r>
                      <a:endParaRPr sz="1800"/>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0"/>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Overview</a:t>
            </a:r>
            <a:endParaRPr/>
          </a:p>
        </p:txBody>
      </p:sp>
      <p:pic>
        <p:nvPicPr>
          <p:cNvPr id="134" name="Google Shape;134;p30"/>
          <p:cNvPicPr preferRelativeResize="0"/>
          <p:nvPr/>
        </p:nvPicPr>
        <p:blipFill>
          <a:blip r:embed="rId3">
            <a:alphaModFix/>
          </a:blip>
          <a:stretch>
            <a:fillRect/>
          </a:stretch>
        </p:blipFill>
        <p:spPr>
          <a:xfrm>
            <a:off x="2581275" y="2411243"/>
            <a:ext cx="1895482" cy="2702958"/>
          </a:xfrm>
          <a:prstGeom prst="rect">
            <a:avLst/>
          </a:prstGeom>
          <a:noFill/>
          <a:ln>
            <a:noFill/>
          </a:ln>
        </p:spPr>
      </p:pic>
      <p:pic>
        <p:nvPicPr>
          <p:cNvPr id="135" name="Google Shape;135;p30"/>
          <p:cNvPicPr preferRelativeResize="0"/>
          <p:nvPr/>
        </p:nvPicPr>
        <p:blipFill>
          <a:blip r:embed="rId4">
            <a:alphaModFix/>
          </a:blip>
          <a:stretch>
            <a:fillRect/>
          </a:stretch>
        </p:blipFill>
        <p:spPr>
          <a:xfrm>
            <a:off x="6129942" y="2411243"/>
            <a:ext cx="1081065" cy="2489017"/>
          </a:xfrm>
          <a:prstGeom prst="rect">
            <a:avLst/>
          </a:prstGeom>
          <a:noFill/>
          <a:ln>
            <a:noFill/>
          </a:ln>
        </p:spPr>
      </p:pic>
      <p:pic>
        <p:nvPicPr>
          <p:cNvPr id="136" name="Google Shape;136;p30"/>
          <p:cNvPicPr preferRelativeResize="0"/>
          <p:nvPr/>
        </p:nvPicPr>
        <p:blipFill>
          <a:blip r:embed="rId5">
            <a:alphaModFix/>
          </a:blip>
          <a:stretch>
            <a:fillRect/>
          </a:stretch>
        </p:blipFill>
        <p:spPr>
          <a:xfrm>
            <a:off x="8592758" y="2216175"/>
            <a:ext cx="2761080" cy="2879152"/>
          </a:xfrm>
          <a:prstGeom prst="rect">
            <a:avLst/>
          </a:prstGeom>
          <a:noFill/>
          <a:ln>
            <a:noFill/>
          </a:ln>
        </p:spPr>
      </p:pic>
      <p:sp>
        <p:nvSpPr>
          <p:cNvPr id="137" name="Google Shape;137;p30"/>
          <p:cNvSpPr txBox="1"/>
          <p:nvPr/>
        </p:nvSpPr>
        <p:spPr>
          <a:xfrm>
            <a:off x="2877700" y="5114200"/>
            <a:ext cx="14004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Admin</a:t>
            </a:r>
            <a:endParaRPr sz="3000"/>
          </a:p>
        </p:txBody>
      </p:sp>
      <p:sp>
        <p:nvSpPr>
          <p:cNvPr id="138" name="Google Shape;138;p30"/>
          <p:cNvSpPr txBox="1"/>
          <p:nvPr/>
        </p:nvSpPr>
        <p:spPr>
          <a:xfrm>
            <a:off x="5763425" y="5114200"/>
            <a:ext cx="18141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Teacher</a:t>
            </a:r>
            <a:endParaRPr sz="3000"/>
          </a:p>
        </p:txBody>
      </p:sp>
      <p:sp>
        <p:nvSpPr>
          <p:cNvPr id="139" name="Google Shape;139;p30"/>
          <p:cNvSpPr txBox="1"/>
          <p:nvPr/>
        </p:nvSpPr>
        <p:spPr>
          <a:xfrm>
            <a:off x="9066250" y="5114200"/>
            <a:ext cx="18141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Plug-ins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1"/>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Google Analytics</a:t>
            </a:r>
            <a:endParaRPr/>
          </a:p>
        </p:txBody>
      </p:sp>
      <p:pic>
        <p:nvPicPr>
          <p:cNvPr id="146" name="Google Shape;146;p31"/>
          <p:cNvPicPr preferRelativeResize="0"/>
          <p:nvPr/>
        </p:nvPicPr>
        <p:blipFill>
          <a:blip r:embed="rId3">
            <a:alphaModFix/>
          </a:blip>
          <a:stretch>
            <a:fillRect/>
          </a:stretch>
        </p:blipFill>
        <p:spPr>
          <a:xfrm>
            <a:off x="2244975" y="1690833"/>
            <a:ext cx="8707706" cy="2324067"/>
          </a:xfrm>
          <a:prstGeom prst="rect">
            <a:avLst/>
          </a:prstGeom>
          <a:noFill/>
          <a:ln>
            <a:noFill/>
          </a:ln>
        </p:spPr>
      </p:pic>
      <p:pic>
        <p:nvPicPr>
          <p:cNvPr id="147" name="Google Shape;147;p31"/>
          <p:cNvPicPr preferRelativeResize="0"/>
          <p:nvPr/>
        </p:nvPicPr>
        <p:blipFill>
          <a:blip r:embed="rId4">
            <a:alphaModFix/>
          </a:blip>
          <a:stretch>
            <a:fillRect/>
          </a:stretch>
        </p:blipFill>
        <p:spPr>
          <a:xfrm>
            <a:off x="293075" y="1512275"/>
            <a:ext cx="1219200" cy="1667274"/>
          </a:xfrm>
          <a:prstGeom prst="rect">
            <a:avLst/>
          </a:prstGeom>
          <a:noFill/>
          <a:ln>
            <a:noFill/>
          </a:ln>
        </p:spPr>
      </p:pic>
      <p:sp>
        <p:nvSpPr>
          <p:cNvPr id="148" name="Google Shape;148;p31"/>
          <p:cNvSpPr txBox="1"/>
          <p:nvPr/>
        </p:nvSpPr>
        <p:spPr>
          <a:xfrm>
            <a:off x="4691425" y="4630800"/>
            <a:ext cx="3814800" cy="948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sz="2400"/>
              <a:t>Comparison</a:t>
            </a:r>
            <a:endParaRPr sz="2400"/>
          </a:p>
          <a:p>
            <a:pPr indent="-381000" lvl="0" marL="457200" rtl="0" algn="l">
              <a:spcBef>
                <a:spcPts val="0"/>
              </a:spcBef>
              <a:spcAft>
                <a:spcPts val="0"/>
              </a:spcAft>
              <a:buSzPts val="2400"/>
              <a:buChar char="●"/>
            </a:pPr>
            <a:r>
              <a:rPr lang="en-US" sz="2400"/>
              <a:t>Devices &amp; Browsers</a:t>
            </a:r>
            <a:endParaRPr sz="2400"/>
          </a:p>
          <a:p>
            <a:pPr indent="-381000" lvl="0" marL="457200" rtl="0" algn="l">
              <a:spcBef>
                <a:spcPts val="0"/>
              </a:spcBef>
              <a:spcAft>
                <a:spcPts val="0"/>
              </a:spcAft>
              <a:buSzPts val="2400"/>
              <a:buChar char="●"/>
            </a:pPr>
            <a:r>
              <a:rPr lang="en-US" sz="2400"/>
              <a:t>Timings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2"/>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Activity Analytics</a:t>
            </a:r>
            <a:endParaRPr/>
          </a:p>
        </p:txBody>
      </p:sp>
      <p:pic>
        <p:nvPicPr>
          <p:cNvPr id="155" name="Google Shape;155;p32"/>
          <p:cNvPicPr preferRelativeResize="0"/>
          <p:nvPr/>
        </p:nvPicPr>
        <p:blipFill>
          <a:blip r:embed="rId3">
            <a:alphaModFix/>
          </a:blip>
          <a:stretch>
            <a:fillRect/>
          </a:stretch>
        </p:blipFill>
        <p:spPr>
          <a:xfrm>
            <a:off x="293075" y="1512275"/>
            <a:ext cx="1219200" cy="1667274"/>
          </a:xfrm>
          <a:prstGeom prst="rect">
            <a:avLst/>
          </a:prstGeom>
          <a:noFill/>
          <a:ln>
            <a:noFill/>
          </a:ln>
        </p:spPr>
      </p:pic>
      <p:pic>
        <p:nvPicPr>
          <p:cNvPr id="156" name="Google Shape;156;p32"/>
          <p:cNvPicPr preferRelativeResize="0"/>
          <p:nvPr/>
        </p:nvPicPr>
        <p:blipFill>
          <a:blip r:embed="rId4">
            <a:alphaModFix/>
          </a:blip>
          <a:stretch>
            <a:fillRect/>
          </a:stretch>
        </p:blipFill>
        <p:spPr>
          <a:xfrm>
            <a:off x="2825250" y="1538425"/>
            <a:ext cx="8107809" cy="486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3"/>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What makes up a quiz?</a:t>
            </a:r>
            <a:endParaRPr/>
          </a:p>
        </p:txBody>
      </p:sp>
      <p:pic>
        <p:nvPicPr>
          <p:cNvPr id="163" name="Google Shape;163;p33" title="Chart"/>
          <p:cNvPicPr preferRelativeResize="0"/>
          <p:nvPr/>
        </p:nvPicPr>
        <p:blipFill>
          <a:blip r:embed="rId3">
            <a:alphaModFix/>
          </a:blip>
          <a:stretch>
            <a:fillRect/>
          </a:stretch>
        </p:blipFill>
        <p:spPr>
          <a:xfrm>
            <a:off x="3318750" y="1744000"/>
            <a:ext cx="7454601" cy="4602500"/>
          </a:xfrm>
          <a:prstGeom prst="rect">
            <a:avLst/>
          </a:prstGeom>
          <a:noFill/>
          <a:ln>
            <a:noFill/>
          </a:ln>
        </p:spPr>
      </p:pic>
      <p:pic>
        <p:nvPicPr>
          <p:cNvPr id="164" name="Google Shape;164;p33"/>
          <p:cNvPicPr preferRelativeResize="0"/>
          <p:nvPr/>
        </p:nvPicPr>
        <p:blipFill>
          <a:blip r:embed="rId4">
            <a:alphaModFix/>
          </a:blip>
          <a:stretch>
            <a:fillRect/>
          </a:stretch>
        </p:blipFill>
        <p:spPr>
          <a:xfrm>
            <a:off x="293075" y="1512275"/>
            <a:ext cx="1219200" cy="1667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4"/>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Digging into the data behind the quiz</a:t>
            </a:r>
            <a:endParaRPr/>
          </a:p>
        </p:txBody>
      </p:sp>
      <p:pic>
        <p:nvPicPr>
          <p:cNvPr id="171" name="Google Shape;171;p34"/>
          <p:cNvPicPr preferRelativeResize="0"/>
          <p:nvPr/>
        </p:nvPicPr>
        <p:blipFill>
          <a:blip r:embed="rId3">
            <a:alphaModFix/>
          </a:blip>
          <a:stretch>
            <a:fillRect/>
          </a:stretch>
        </p:blipFill>
        <p:spPr>
          <a:xfrm>
            <a:off x="2201650" y="1750075"/>
            <a:ext cx="3072451" cy="4560675"/>
          </a:xfrm>
          <a:prstGeom prst="rect">
            <a:avLst/>
          </a:prstGeom>
          <a:noFill/>
          <a:ln>
            <a:noFill/>
          </a:ln>
        </p:spPr>
      </p:pic>
      <p:pic>
        <p:nvPicPr>
          <p:cNvPr id="172" name="Google Shape;172;p34"/>
          <p:cNvPicPr preferRelativeResize="0"/>
          <p:nvPr/>
        </p:nvPicPr>
        <p:blipFill>
          <a:blip r:embed="rId4">
            <a:alphaModFix/>
          </a:blip>
          <a:stretch>
            <a:fillRect/>
          </a:stretch>
        </p:blipFill>
        <p:spPr>
          <a:xfrm>
            <a:off x="5426500" y="1843225"/>
            <a:ext cx="6150693" cy="4560677"/>
          </a:xfrm>
          <a:prstGeom prst="rect">
            <a:avLst/>
          </a:prstGeom>
          <a:noFill/>
          <a:ln>
            <a:noFill/>
          </a:ln>
        </p:spPr>
      </p:pic>
      <p:pic>
        <p:nvPicPr>
          <p:cNvPr id="173" name="Google Shape;173;p34"/>
          <p:cNvPicPr preferRelativeResize="0"/>
          <p:nvPr/>
        </p:nvPicPr>
        <p:blipFill>
          <a:blip r:embed="rId5">
            <a:alphaModFix/>
          </a:blip>
          <a:stretch>
            <a:fillRect/>
          </a:stretch>
        </p:blipFill>
        <p:spPr>
          <a:xfrm>
            <a:off x="410525" y="1690700"/>
            <a:ext cx="986400" cy="217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5"/>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Digging into the data behind the quiz</a:t>
            </a:r>
            <a:endParaRPr/>
          </a:p>
        </p:txBody>
      </p:sp>
      <p:pic>
        <p:nvPicPr>
          <p:cNvPr id="180" name="Google Shape;180;p35"/>
          <p:cNvPicPr preferRelativeResize="0"/>
          <p:nvPr/>
        </p:nvPicPr>
        <p:blipFill>
          <a:blip r:embed="rId3">
            <a:alphaModFix/>
          </a:blip>
          <a:stretch>
            <a:fillRect/>
          </a:stretch>
        </p:blipFill>
        <p:spPr>
          <a:xfrm>
            <a:off x="2274725" y="1855450"/>
            <a:ext cx="9411653" cy="4399376"/>
          </a:xfrm>
          <a:prstGeom prst="rect">
            <a:avLst/>
          </a:prstGeom>
          <a:noFill/>
          <a:ln>
            <a:noFill/>
          </a:ln>
        </p:spPr>
      </p:pic>
      <p:pic>
        <p:nvPicPr>
          <p:cNvPr id="181" name="Google Shape;181;p35"/>
          <p:cNvPicPr preferRelativeResize="0"/>
          <p:nvPr/>
        </p:nvPicPr>
        <p:blipFill>
          <a:blip r:embed="rId4">
            <a:alphaModFix/>
          </a:blip>
          <a:stretch>
            <a:fillRect/>
          </a:stretch>
        </p:blipFill>
        <p:spPr>
          <a:xfrm>
            <a:off x="410525" y="1690700"/>
            <a:ext cx="986400" cy="2177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6"/>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lang="en-US"/>
              <a:t>Resource Analysis - logs</a:t>
            </a:r>
            <a:endParaRPr b="0" i="0" sz="4400" u="none" cap="none" strike="noStrike">
              <a:solidFill>
                <a:schemeClr val="dk1"/>
              </a:solidFill>
              <a:latin typeface="Arial"/>
              <a:ea typeface="Arial"/>
              <a:cs typeface="Arial"/>
              <a:sym typeface="Arial"/>
            </a:endParaRPr>
          </a:p>
        </p:txBody>
      </p:sp>
      <p:pic>
        <p:nvPicPr>
          <p:cNvPr id="187" name="Google Shape;187;p36"/>
          <p:cNvPicPr preferRelativeResize="0"/>
          <p:nvPr/>
        </p:nvPicPr>
        <p:blipFill>
          <a:blip r:embed="rId3">
            <a:alphaModFix/>
          </a:blip>
          <a:stretch>
            <a:fillRect/>
          </a:stretch>
        </p:blipFill>
        <p:spPr>
          <a:xfrm>
            <a:off x="2667000" y="2036550"/>
            <a:ext cx="6899024" cy="4219925"/>
          </a:xfrm>
          <a:prstGeom prst="rect">
            <a:avLst/>
          </a:prstGeom>
          <a:noFill/>
          <a:ln>
            <a:noFill/>
          </a:ln>
        </p:spPr>
      </p:pic>
      <p:sp>
        <p:nvSpPr>
          <p:cNvPr id="188" name="Google Shape;188;p36"/>
          <p:cNvSpPr/>
          <p:nvPr/>
        </p:nvSpPr>
        <p:spPr>
          <a:xfrm>
            <a:off x="6770075" y="3112475"/>
            <a:ext cx="1371600" cy="8439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36"/>
          <p:cNvPicPr preferRelativeResize="0"/>
          <p:nvPr/>
        </p:nvPicPr>
        <p:blipFill>
          <a:blip r:embed="rId4">
            <a:alphaModFix/>
          </a:blip>
          <a:stretch>
            <a:fillRect/>
          </a:stretch>
        </p:blipFill>
        <p:spPr>
          <a:xfrm>
            <a:off x="410525" y="1690700"/>
            <a:ext cx="986400" cy="217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