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441038" y="478472"/>
            <a:ext cx="9144000" cy="9543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441038" y="152487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1440247" y="201574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1440247" y="1662075"/>
            <a:ext cx="9028888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1440247" y="201574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440247" y="1699245"/>
            <a:ext cx="4324818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6220226" y="1699245"/>
            <a:ext cx="4248910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1441038" y="6594231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2466159" y="1825626"/>
            <a:ext cx="9028888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2466159" y="1833059"/>
            <a:ext cx="4324818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7246138" y="1833059"/>
            <a:ext cx="4248910" cy="3668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1" type="ftr"/>
          </p:nvPr>
        </p:nvSpPr>
        <p:spPr>
          <a:xfrm>
            <a:off x="2466159" y="6585440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ctrTitle"/>
          </p:nvPr>
        </p:nvSpPr>
        <p:spPr>
          <a:xfrm>
            <a:off x="2778868" y="466927"/>
            <a:ext cx="9144000" cy="8543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778868" y="141331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440247" y="201574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440247" y="1662075"/>
            <a:ext cx="9028888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2466159" y="365125"/>
            <a:ext cx="90288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466159" y="1825626"/>
            <a:ext cx="9028888" cy="3746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－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－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－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－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2466159" y="6603024"/>
            <a:ext cx="4114800" cy="237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unsplash.com/@jamietempleton?utm_source=unsplash&amp;utm_medium=referral&amp;utm_content=creditCopyText" TargetMode="External"/><Relationship Id="rId4" Type="http://schemas.openxmlformats.org/officeDocument/2006/relationships/hyperlink" Target="https://unsplash.com/@jamietempleton?utm_source=unsplash&amp;utm_medium=referral&amp;utm_content=creditCopyText" TargetMode="External"/><Relationship Id="rId5" Type="http://schemas.openxmlformats.org/officeDocument/2006/relationships/hyperlink" Target="https://unsplash.com/s/photos/arrow?utm_source=unsplash&amp;utm_medium=referral&amp;utm_content=creditCopyText" TargetMode="External"/><Relationship Id="rId6" Type="http://schemas.openxmlformats.org/officeDocument/2006/relationships/hyperlink" Target="https://unsplash.com/s/photos/arrow?utm_source=unsplash&amp;utm_medium=referral&amp;utm_content=creditCopyText" TargetMode="External"/><Relationship Id="rId7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1038325" y="182150"/>
            <a:ext cx="9776100" cy="2218200"/>
          </a:xfrm>
          <a:prstGeom prst="rect">
            <a:avLst/>
          </a:prstGeom>
          <a:solidFill>
            <a:srgbClr val="58C7D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Improving accessible and inclusive</a:t>
            </a:r>
            <a:endParaRPr sz="3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teaching and learning practices in</a:t>
            </a:r>
            <a:endParaRPr sz="3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</a:rPr>
              <a:t>online, undergraduate modules.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1523988" y="2270404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Chloé Beatty, </a:t>
            </a:r>
            <a:r>
              <a:rPr lang="en-US"/>
              <a:t>James Brunton, &amp; Sophia Pallaro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Dublin City University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3800550" y="365125"/>
            <a:ext cx="769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descr="A screenshot of the DCU webpage for the DCU Connected Programme" id="55" name="Google Shape;55;p11" title="DCU Connected webpag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8600" y="112975"/>
            <a:ext cx="8470526" cy="597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the DCU web page for the DCU Connected Psychology Major in the Humanities Programme" id="56" name="Google Shape;56;p11" title="Psychology Major webpag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7850" y="2605650"/>
            <a:ext cx="6414474" cy="3882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'Stop and Think' written on a chalk board" id="62" name="Google Shape;62;p12" title="Stop and Thin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8222">
            <a:off x="4894750" y="589263"/>
            <a:ext cx="5386924" cy="535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the accessibility and inclusion guidelines created for DCU Connected staff in the form of a Loop book" id="67" name="Google Shape;67;p13" title="Screen Shot of Loop 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225" y="334600"/>
            <a:ext cx="9803101" cy="4005225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screenshot of the table of contents in the Loop book" id="68" name="Google Shape;68;p13" title="Table of Conten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6950" y="2410525"/>
            <a:ext cx="3829275" cy="3900975"/>
          </a:xfrm>
          <a:prstGeom prst="rect">
            <a:avLst/>
          </a:prstGeom>
          <a:noFill/>
          <a:ln cap="flat" cmpd="sng" w="9525">
            <a:solidFill>
              <a:srgbClr val="ABBAD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the staff training with one of DCU's Occupational Therapists" id="74" name="Google Shape;74;p14" title="Supporting Students on the Autism Spectrum train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">
            <a:off x="2469278" y="1256071"/>
            <a:ext cx="9184176" cy="4345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5210500" y="5968650"/>
            <a:ext cx="3198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Photo by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Jamie Templeton</a:t>
            </a:r>
            <a:r>
              <a:rPr lang="en-US" sz="1100">
                <a:solidFill>
                  <a:schemeClr val="dk1"/>
                </a:solidFill>
              </a:rPr>
              <a:t> on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6"/>
              </a:rPr>
              <a:t>Unsplash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2025250" y="255575"/>
            <a:ext cx="95691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000">
                <a:solidFill>
                  <a:schemeClr val="dk1"/>
                </a:solidFill>
              </a:rPr>
              <a:t>How can levels of accessibility and inclusion, following UDL principles, be improved in online, undergraduate modules?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sign on a fence with an arrow saying 'This Way'" id="82" name="Google Shape;82;p15" title="This Way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9625" y="2052600"/>
            <a:ext cx="5700352" cy="37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2266544" y="-1"/>
            <a:ext cx="9925455" cy="3560323"/>
          </a:xfrm>
          <a:prstGeom prst="rect">
            <a:avLst/>
          </a:prstGeom>
          <a:solidFill>
            <a:srgbClr val="EB951A">
              <a:alpha val="8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2657271" y="58543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6600"/>
              <a:t>Go raibh míle maith agaibh!</a:t>
            </a:r>
            <a:endParaRPr sz="6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