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Individual presentations: the Panopto Assignment function was used on multiple modules where each student was being assessed on an individual presentation.  By uploading this to the Panopto Assignment folder (via their Moodle authentication) they could submit a video of their presentation that was only viewable by the tutor, not the other students.</a:t>
            </a:r>
            <a:endParaRPr/>
          </a:p>
        </p:txBody>
      </p:sp>
      <p:sp>
        <p:nvSpPr>
          <p:cNvPr id="157" name="Google Shape;1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IE"/>
              <a:t>Security – inherited from Moodle so seamless and SSO enabled.  Downloads disabled from Panopto.  Link forwarding doesn’t work etc.</a:t>
            </a:r>
            <a:endParaRPr/>
          </a:p>
          <a:p>
            <a:pPr indent="-171450" lvl="0" marL="171450" rtl="0" algn="l">
              <a:spcBef>
                <a:spcPts val="0"/>
              </a:spcBef>
              <a:spcAft>
                <a:spcPts val="0"/>
              </a:spcAft>
              <a:buClr>
                <a:schemeClr val="dk1"/>
              </a:buClr>
              <a:buSzPts val="1200"/>
              <a:buFont typeface="Arial"/>
              <a:buChar char="•"/>
            </a:pPr>
            <a:r>
              <a:rPr lang="en-IE"/>
              <a:t>Accessibility – consistent and very functional player, closed captions option, flexible delivery if required. </a:t>
            </a:r>
            <a:endParaRPr/>
          </a:p>
          <a:p>
            <a:pPr indent="-171450" lvl="0" marL="171450" rtl="0" algn="l">
              <a:spcBef>
                <a:spcPts val="0"/>
              </a:spcBef>
              <a:spcAft>
                <a:spcPts val="0"/>
              </a:spcAft>
              <a:buClr>
                <a:schemeClr val="dk1"/>
              </a:buClr>
              <a:buSzPts val="1200"/>
              <a:buFont typeface="Arial"/>
              <a:buChar char="•"/>
            </a:pPr>
            <a:r>
              <a:rPr lang="en-IE"/>
              <a:t>Consistency of experience and functionality for students: they can view all their on demand content and class recordings in a good quality phone app, the browser viewer and app are highly function with the ability to slow down and speed up, focus in on either the video or screen capture, view PowerPoint slide titles, create bookmarks and notes in the recordings, share those notes with your peers.</a:t>
            </a:r>
            <a:endParaRPr/>
          </a:p>
          <a:p>
            <a:pPr indent="-171450" lvl="0" marL="171450" rtl="0" algn="l">
              <a:spcBef>
                <a:spcPts val="0"/>
              </a:spcBef>
              <a:spcAft>
                <a:spcPts val="0"/>
              </a:spcAft>
              <a:buClr>
                <a:schemeClr val="dk1"/>
              </a:buClr>
              <a:buSzPts val="1200"/>
              <a:buFont typeface="Arial"/>
              <a:buChar char="•"/>
            </a:pPr>
            <a:r>
              <a:rPr lang="en-IE"/>
              <a:t>Usage record &amp; stats – it is possible to get very detailed usage statistics, and broad ones too.</a:t>
            </a:r>
            <a:endParaRPr/>
          </a:p>
          <a:p>
            <a:pPr indent="-171450" lvl="0" marL="171450" rtl="0" algn="l">
              <a:spcBef>
                <a:spcPts val="0"/>
              </a:spcBef>
              <a:spcAft>
                <a:spcPts val="0"/>
              </a:spcAft>
              <a:buClr>
                <a:schemeClr val="dk1"/>
              </a:buClr>
              <a:buSzPts val="1200"/>
              <a:buFont typeface="Arial"/>
              <a:buChar char="•"/>
            </a:pPr>
            <a:r>
              <a:rPr lang="en-IE"/>
              <a:t>Ease of training – we had a head start when it came to the move to online as the infrastructure and contracts were already in place.  We’ve had to make a few software upgrades and purchases but the main contracts were in place.</a:t>
            </a:r>
            <a:endParaRPr/>
          </a:p>
          <a:p>
            <a:pPr indent="-171450" lvl="0" marL="171450" rtl="0" algn="l">
              <a:spcBef>
                <a:spcPts val="0"/>
              </a:spcBef>
              <a:spcAft>
                <a:spcPts val="0"/>
              </a:spcAft>
              <a:buClr>
                <a:schemeClr val="dk1"/>
              </a:buClr>
              <a:buSzPts val="1200"/>
              <a:buFont typeface="Arial"/>
              <a:buChar char="•"/>
            </a:pPr>
            <a:r>
              <a:rPr lang="en-IE"/>
              <a:t>Panopto/Moodle makes copying/moving videos and their access rights very simple – move the video to the right folder and the rights are acquired by the Moodle page</a:t>
            </a:r>
            <a:endParaRPr/>
          </a:p>
          <a:p>
            <a:pPr indent="-95250" lvl="0" marL="171450" rtl="0" algn="l">
              <a:spcBef>
                <a:spcPts val="0"/>
              </a:spcBef>
              <a:spcAft>
                <a:spcPts val="0"/>
              </a:spcAft>
              <a:buClr>
                <a:schemeClr val="dk1"/>
              </a:buClr>
              <a:buSzPts val="1200"/>
              <a:buFont typeface="Arial"/>
              <a:buNone/>
            </a:pPr>
            <a:r>
              <a:t/>
            </a:r>
            <a:endParaRPr/>
          </a:p>
        </p:txBody>
      </p:sp>
      <p:sp>
        <p:nvSpPr>
          <p:cNvPr id="163" name="Google Shape;1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More integration between Zoom and Moodle – a combination or one or other of SSO integration and the LTI Pro tool will enable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The main aims are improved security of access and operational efficiencies.  This includes easier and more automated links to classes, easier relocation of live class recordings (less centrally managed),  pre-registration to enable setup of breakout rooms in advance (and have these saved for a series of classes), better licence management and so on.</a:t>
            </a:r>
            <a:endParaRPr/>
          </a:p>
        </p:txBody>
      </p:sp>
      <p:sp>
        <p:nvSpPr>
          <p:cNvPr id="174" name="Google Shape;17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This talk is in the context of the digcopmedu competencies of:</a:t>
            </a:r>
            <a:endParaRPr/>
          </a:p>
          <a:p>
            <a:pPr indent="0" lvl="0" marL="0" rtl="0" algn="l">
              <a:spcBef>
                <a:spcPts val="0"/>
              </a:spcBef>
              <a:spcAft>
                <a:spcPts val="0"/>
              </a:spcAft>
              <a:buNone/>
            </a:pPr>
            <a:r>
              <a:rPr b="1" lang="en-IE"/>
              <a:t>Digital Resources:  Creating and Modifying </a:t>
            </a:r>
            <a:endParaRPr/>
          </a:p>
          <a:p>
            <a:pPr indent="0" lvl="0" marL="0" rtl="0" algn="l">
              <a:spcBef>
                <a:spcPts val="0"/>
              </a:spcBef>
              <a:spcAft>
                <a:spcPts val="0"/>
              </a:spcAft>
              <a:buNone/>
            </a:pPr>
            <a:r>
              <a:rPr b="1" lang="en-IE"/>
              <a:t>Digital Resources : Managing, Protecting and Sharing Digital Resources</a:t>
            </a:r>
            <a:endParaRPr b="1"/>
          </a:p>
        </p:txBody>
      </p:sp>
      <p:sp>
        <p:nvSpPr>
          <p:cNvPr id="90" name="Google Shape;9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I first talked on this subject at the Irish EdTech conference last summer,  where I presented a short talk about our Zoom, Panopto and Moodle integration at Dublin Business School.  We had been running online diploma courses for a couple of semesters, and were recording the live online classes in Zoom.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At the beginning of that College year, September 2018 we started a pilot year with Panopto and I saw the opportunity for this to help us with one of our technical challenges – to make these recordings quickly, easily and securely available to the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We had the Panopto Moodle integration, which enabled us to host videos on Panopto and publish in Moodle using the Moodle access rights.  We then integrated Panopto with Zoom to allow us to automatically upload the recordings from the Zoom cloud to the Panopto one.   This was pretty big for me at the time – though admittedly didn’t affect a huge number of people in DBS.</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Our Panopto account manager asked if I would talk about this at EdTech 2019, so off I went.</a:t>
            </a:r>
            <a:endParaRPr/>
          </a:p>
        </p:txBody>
      </p:sp>
      <p:sp>
        <p:nvSpPr>
          <p:cNvPr id="98" name="Google Shape;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Moving forward to September 2019, we started to become what we eventually called an Online Learning Team – consisting of myself, Anna our new ID – my first hire at DBS – and Ber Higgins as our Academic Online Lead.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We started work on two new projects which would involve this integration is new ways.   The first was to assist in the delivery of a number of blended modules which the College was introducing into ‘normal’ face to face delivered programmes.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The team worked with the teachers to record lessons (using Panopto) and use these to create weekly on demand lessons.  These were delivered prior to a class which was either online class (using Zoom) or onsite (ratio of 4:1 online to onsite).  The lessons were created using Articulate Storyline, but the videos themselves were hosted on Panopto and embedded into the packages.  The Zoom classes were all recorded and made available in Moodle.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The second project was to try and increase the usage of Panopto for lecture capture of onsite classes.  This was an ‘Opt-in’ feature and we were, to be honest, struggling with sign up for this.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The integration was updated by Panopto at the end of the year, which added a few features.  In summary we were now using this integration in a wide range of ways, but at this point not in huge quantities.  The experience that we were all gaining would prove to be invaluable.    In February we added to our team an audio visual technician, Dave Mackey.  This was about a month prior to the lockdown – good timing Dave!</a:t>
            </a:r>
            <a:endParaRPr/>
          </a:p>
          <a:p>
            <a:pPr indent="0" lvl="0" marL="0" rtl="0" algn="l">
              <a:spcBef>
                <a:spcPts val="0"/>
              </a:spcBef>
              <a:spcAft>
                <a:spcPts val="0"/>
              </a:spcAft>
              <a:buNone/>
            </a:pPr>
            <a:r>
              <a:t/>
            </a:r>
            <a:endParaRPr/>
          </a:p>
        </p:txBody>
      </p:sp>
      <p:sp>
        <p:nvSpPr>
          <p:cNvPr id="104" name="Google Shape;10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IE"/>
              <a:t>Then all this happened, and of course, everything changed.</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This picture has been in our possession since around 1996, when my husband found it at a gig he was working on in London – it was in a skip.  It’s been on our wall for most of the last 24 years, and is currently on the wall facing my desk, so NOT visible on my Zoom calls,  I’m thinking maybe it should be.  Amazingly enough, I never really read and took in the 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It was literally about 3 weeks into the lockdown that I looked at it and actually took in the meaning – Wow!!</a:t>
            </a:r>
            <a:endParaRPr/>
          </a:p>
        </p:txBody>
      </p:sp>
      <p:sp>
        <p:nvSpPr>
          <p:cNvPr id="111" name="Google Shape;11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Massively, hugely, incredibly, sometimes really badly.  But a LOT</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My colleague Tony put it most succinctly in a recent meeting when he said “we had our T&amp;L Strategy document, SLATE, approved by Academic Board at the end of last year.  This stated an intention to put up to 50% of our teaching as blended or fully online within three years.  A few months later we put 100% of our teaching AND assessment and examinations online in a matter of days and weeks.  It. Was. Nuts.</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In addition to the teaching and learning we have also been using Zoom-Panopto-Moodle in various combinations for staff training, open evenings, student support, Library Desk.</a:t>
            </a:r>
            <a:endParaRPr/>
          </a:p>
          <a:p>
            <a:pPr indent="0" lvl="0" marL="0" rtl="0" algn="l">
              <a:spcBef>
                <a:spcPts val="0"/>
              </a:spcBef>
              <a:spcAft>
                <a:spcPts val="0"/>
              </a:spcAft>
              <a:buNone/>
            </a:pPr>
            <a:r>
              <a:t/>
            </a:r>
            <a:endParaRPr/>
          </a:p>
        </p:txBody>
      </p:sp>
      <p:sp>
        <p:nvSpPr>
          <p:cNvPr id="117" name="Google Shape;1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So how does it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Panopto is our cloud-based video streaming service with recording and authoring tools and the ability to live stream presentations.</a:t>
            </a:r>
            <a:endParaRPr/>
          </a:p>
          <a:p>
            <a:pPr indent="0" lvl="0" marL="0" rtl="0" algn="l">
              <a:spcBef>
                <a:spcPts val="0"/>
              </a:spcBef>
              <a:spcAft>
                <a:spcPts val="0"/>
              </a:spcAft>
              <a:buNone/>
            </a:pPr>
            <a:r>
              <a:rPr lang="en-IE"/>
              <a:t>Zoom is our online virtual classroom.</a:t>
            </a:r>
            <a:endParaRPr/>
          </a:p>
          <a:p>
            <a:pPr indent="0" lvl="0" marL="0" rtl="0" algn="l">
              <a:spcBef>
                <a:spcPts val="0"/>
              </a:spcBef>
              <a:spcAft>
                <a:spcPts val="0"/>
              </a:spcAft>
              <a:buNone/>
            </a:pPr>
            <a:r>
              <a:rPr lang="en-IE"/>
              <a:t>Moodle is our everything else.</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Panopto integrates with Zoom and with Moodle, and so provides the bridge that makes the Zoom class recordings easily and securely available to the students who attended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Zoom classes are recorded to the Zoom cloud and are automatically transferred to a specified folder in Panopto (deleted once transfer is complete)</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Lecturer moves these to the folder that is associated with their Moodle course page – this action makes the recording accessible to the students enrolled on that page.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Moodle access rights control most of the access in Panopto, which in DBS is itself linked to the student information and timetabling systems.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7" name="Google Shape;1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IE"/>
              <a:t>Lecturers use Panopto at home to record class materials in a collection of short videos.  These are usually voice over powerpoints, voice over screencasts and sometimes person to camera.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IE"/>
              <a:t>They can publish these in a variety of ways on the Moodle page – either via a link, and embedded video or an embedded playlist.</a:t>
            </a:r>
            <a:endParaRPr/>
          </a:p>
          <a:p>
            <a:pPr indent="0" lvl="0" marL="0" rtl="0" algn="l">
              <a:spcBef>
                <a:spcPts val="0"/>
              </a:spcBef>
              <a:spcAft>
                <a:spcPts val="0"/>
              </a:spcAft>
              <a:buNone/>
            </a:pPr>
            <a:r>
              <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Individual and group presentations: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Groups – scheduled slots in a Zoom session, each group presenting as the only ones in the room (plus tutor and optional moderator or Zoom technical host)</a:t>
            </a:r>
            <a:endParaRPr/>
          </a:p>
          <a:p>
            <a:pPr indent="0" lvl="0" marL="0" rtl="0" algn="l">
              <a:spcBef>
                <a:spcPts val="0"/>
              </a:spcBef>
              <a:spcAft>
                <a:spcPts val="0"/>
              </a:spcAft>
              <a:buNone/>
            </a:pPr>
            <a:r>
              <a:rPr lang="en-IE"/>
              <a:t>Recorded to tutor’s personal folder for moderators and externs to view.</a:t>
            </a:r>
            <a:endParaRPr/>
          </a:p>
          <a:p>
            <a:pPr indent="0" lvl="0" marL="0" rtl="0" algn="l">
              <a:spcBef>
                <a:spcPts val="0"/>
              </a:spcBef>
              <a:spcAft>
                <a:spcPts val="0"/>
              </a:spcAft>
              <a:buNone/>
            </a:pPr>
            <a:r>
              <a:t/>
            </a:r>
            <a:endParaRPr/>
          </a:p>
        </p:txBody>
      </p:sp>
      <p:sp>
        <p:nvSpPr>
          <p:cNvPr id="148" name="Google Shape;14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
          <p:cNvSpPr/>
          <p:nvPr/>
        </p:nvSpPr>
        <p:spPr>
          <a:xfrm>
            <a:off x="-1" y="-36095"/>
            <a:ext cx="12204055" cy="6915764"/>
          </a:xfrm>
          <a:prstGeom prst="rect">
            <a:avLst/>
          </a:prstGeom>
          <a:blipFill rotWithShape="1">
            <a:blip r:embed="rId2">
              <a:alphaModFix/>
            </a:blip>
            <a:stretch>
              <a:fillRect b="-192863" l="-77576" r="-8369" t="-4873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p:nvPr/>
        </p:nvSpPr>
        <p:spPr>
          <a:xfrm flipH="1">
            <a:off x="9065832" y="-104461"/>
            <a:ext cx="3138222" cy="2153653"/>
          </a:xfrm>
          <a:custGeom>
            <a:rect b="b" l="l" r="r" t="t"/>
            <a:pathLst>
              <a:path extrusionOk="0" h="2646528" w="4020577">
                <a:moveTo>
                  <a:pt x="0" y="12031"/>
                </a:moveTo>
                <a:lnTo>
                  <a:pt x="4020577" y="0"/>
                </a:lnTo>
                <a:lnTo>
                  <a:pt x="2961798" y="1948697"/>
                </a:lnTo>
                <a:lnTo>
                  <a:pt x="0" y="2646528"/>
                </a:lnTo>
                <a:lnTo>
                  <a:pt x="0" y="1203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 name="Google Shape;18;p2"/>
          <p:cNvPicPr preferRelativeResize="0"/>
          <p:nvPr/>
        </p:nvPicPr>
        <p:blipFill rotWithShape="1">
          <a:blip r:embed="rId3">
            <a:alphaModFix/>
          </a:blip>
          <a:srcRect b="-1" l="7609" r="0" t="1850"/>
          <a:stretch/>
        </p:blipFill>
        <p:spPr>
          <a:xfrm>
            <a:off x="10023656" y="40873"/>
            <a:ext cx="2022170" cy="13222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F3F3F"/>
              </a:buClr>
              <a:buSzPts val="4400"/>
              <a:buFont typeface="Calibri"/>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3F3F3F"/>
              </a:buClr>
              <a:buSzPts val="2800"/>
              <a:buChar char="•"/>
              <a:defRPr>
                <a:solidFill>
                  <a:srgbClr val="3F3F3F"/>
                </a:solidFill>
              </a:defRPr>
            </a:lvl1pPr>
            <a:lvl2pPr indent="-381000" lvl="1" marL="914400" algn="l">
              <a:lnSpc>
                <a:spcPct val="90000"/>
              </a:lnSpc>
              <a:spcBef>
                <a:spcPts val="500"/>
              </a:spcBef>
              <a:spcAft>
                <a:spcPts val="0"/>
              </a:spcAft>
              <a:buClr>
                <a:srgbClr val="3F3F3F"/>
              </a:buClr>
              <a:buSzPts val="2400"/>
              <a:buChar char="•"/>
              <a:defRPr>
                <a:solidFill>
                  <a:srgbClr val="3F3F3F"/>
                </a:solidFill>
              </a:defRPr>
            </a:lvl2pPr>
            <a:lvl3pPr indent="-355600" lvl="2" marL="1371600" algn="l">
              <a:lnSpc>
                <a:spcPct val="90000"/>
              </a:lnSpc>
              <a:spcBef>
                <a:spcPts val="500"/>
              </a:spcBef>
              <a:spcAft>
                <a:spcPts val="0"/>
              </a:spcAft>
              <a:buClr>
                <a:srgbClr val="3F3F3F"/>
              </a:buClr>
              <a:buSzPts val="2000"/>
              <a:buChar char="•"/>
              <a:defRPr>
                <a:solidFill>
                  <a:srgbClr val="3F3F3F"/>
                </a:solidFill>
              </a:defRPr>
            </a:lvl3pPr>
            <a:lvl4pPr indent="-342900" lvl="3" marL="1828800" algn="l">
              <a:lnSpc>
                <a:spcPct val="90000"/>
              </a:lnSpc>
              <a:spcBef>
                <a:spcPts val="500"/>
              </a:spcBef>
              <a:spcAft>
                <a:spcPts val="0"/>
              </a:spcAft>
              <a:buClr>
                <a:srgbClr val="3F3F3F"/>
              </a:buClr>
              <a:buSzPts val="1800"/>
              <a:buChar char="•"/>
              <a:defRPr>
                <a:solidFill>
                  <a:srgbClr val="3F3F3F"/>
                </a:solidFill>
              </a:defRPr>
            </a:lvl4pPr>
            <a:lvl5pPr indent="-342900" lvl="4" marL="2286000" algn="l">
              <a:lnSpc>
                <a:spcPct val="90000"/>
              </a:lnSpc>
              <a:spcBef>
                <a:spcPts val="500"/>
              </a:spcBef>
              <a:spcAft>
                <a:spcPts val="0"/>
              </a:spcAft>
              <a:buClr>
                <a:srgbClr val="3F3F3F"/>
              </a:buClr>
              <a:buSzPts val="18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3"/>
          <p:cNvPicPr preferRelativeResize="0"/>
          <p:nvPr/>
        </p:nvPicPr>
        <p:blipFill rotWithShape="1">
          <a:blip r:embed="rId2">
            <a:alphaModFix/>
          </a:blip>
          <a:srcRect b="-1" l="7609" r="0" t="1850"/>
          <a:stretch/>
        </p:blipFill>
        <p:spPr>
          <a:xfrm>
            <a:off x="111034" y="76945"/>
            <a:ext cx="1454331" cy="950961"/>
          </a:xfrm>
          <a:prstGeom prst="rect">
            <a:avLst/>
          </a:prstGeom>
          <a:noFill/>
          <a:ln>
            <a:noFill/>
          </a:ln>
        </p:spPr>
      </p:pic>
      <p:sp>
        <p:nvSpPr>
          <p:cNvPr id="23" name="Google Shape;23;p3"/>
          <p:cNvSpPr/>
          <p:nvPr/>
        </p:nvSpPr>
        <p:spPr>
          <a:xfrm>
            <a:off x="0" y="5614737"/>
            <a:ext cx="12208042" cy="1264932"/>
          </a:xfrm>
          <a:custGeom>
            <a:rect b="b" l="l" r="r" t="t"/>
            <a:pathLst>
              <a:path extrusionOk="0" h="1264932" w="12208042">
                <a:moveTo>
                  <a:pt x="0" y="1251284"/>
                </a:moveTo>
                <a:lnTo>
                  <a:pt x="0" y="368969"/>
                </a:lnTo>
                <a:lnTo>
                  <a:pt x="2951747" y="753979"/>
                </a:lnTo>
                <a:lnTo>
                  <a:pt x="12208042" y="0"/>
                </a:lnTo>
                <a:cubicBezTo>
                  <a:pt x="12206685" y="1015202"/>
                  <a:pt x="12205329" y="249730"/>
                  <a:pt x="12203972" y="1264932"/>
                </a:cubicBezTo>
                <a:lnTo>
                  <a:pt x="0" y="1251284"/>
                </a:lnTo>
                <a:close/>
              </a:path>
            </a:pathLst>
          </a:custGeom>
          <a:blipFill rotWithShape="1">
            <a:blip r:embed="rId3">
              <a:alphaModFix/>
            </a:blip>
            <a:stretch>
              <a:fillRect b="-405738" l="-85146" r="-803" t="-21785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presentationmedi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nvSpPr>
        <p:spPr>
          <a:xfrm>
            <a:off x="903006" y="1634705"/>
            <a:ext cx="7168565" cy="2800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8800" u="none" cap="none" strike="noStrike">
                <a:solidFill>
                  <a:schemeClr val="lt1"/>
                </a:solidFill>
                <a:latin typeface="Calibri"/>
                <a:ea typeface="Calibri"/>
                <a:cs typeface="Calibri"/>
                <a:sym typeface="Calibri"/>
              </a:rPr>
              <a:t>Managing our</a:t>
            </a:r>
            <a:endParaRPr/>
          </a:p>
          <a:p>
            <a:pPr indent="0" lvl="0" marL="0" marR="0" rtl="0" algn="l">
              <a:spcBef>
                <a:spcPts val="0"/>
              </a:spcBef>
              <a:spcAft>
                <a:spcPts val="0"/>
              </a:spcAft>
              <a:buNone/>
            </a:pPr>
            <a:r>
              <a:rPr b="1" i="1" lang="en-IE" sz="8800">
                <a:solidFill>
                  <a:schemeClr val="lt1"/>
                </a:solidFill>
                <a:latin typeface="Calibri"/>
                <a:ea typeface="Calibri"/>
                <a:cs typeface="Calibri"/>
                <a:sym typeface="Calibri"/>
              </a:rPr>
              <a:t>Online Content</a:t>
            </a:r>
            <a:endParaRPr b="1" i="1" sz="8800">
              <a:solidFill>
                <a:schemeClr val="lt1"/>
              </a:solidFill>
              <a:latin typeface="Calibri"/>
              <a:ea typeface="Calibri"/>
              <a:cs typeface="Calibri"/>
              <a:sym typeface="Calibri"/>
            </a:endParaRPr>
          </a:p>
        </p:txBody>
      </p:sp>
      <p:sp>
        <p:nvSpPr>
          <p:cNvPr id="86" name="Google Shape;86;p13"/>
          <p:cNvSpPr txBox="1"/>
          <p:nvPr/>
        </p:nvSpPr>
        <p:spPr>
          <a:xfrm>
            <a:off x="903006" y="4724552"/>
            <a:ext cx="396903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IE" sz="2800">
                <a:solidFill>
                  <a:schemeClr val="lt1"/>
                </a:solidFill>
                <a:latin typeface="Calibri"/>
                <a:ea typeface="Calibri"/>
                <a:cs typeface="Calibri"/>
                <a:sym typeface="Calibri"/>
              </a:rPr>
              <a:t>At Dublin Business School</a:t>
            </a:r>
            <a:endParaRPr sz="2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2"/>
          <p:cNvPicPr preferRelativeResize="0"/>
          <p:nvPr/>
        </p:nvPicPr>
        <p:blipFill rotWithShape="1">
          <a:blip r:embed="rId3">
            <a:alphaModFix/>
          </a:blip>
          <a:srcRect b="0" l="0" r="0" t="0"/>
          <a:stretch/>
        </p:blipFill>
        <p:spPr>
          <a:xfrm>
            <a:off x="2048878" y="401051"/>
            <a:ext cx="9182397" cy="61498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How has this setup helped us so much?</a:t>
            </a:r>
            <a:endParaRPr/>
          </a:p>
        </p:txBody>
      </p:sp>
      <p:sp>
        <p:nvSpPr>
          <p:cNvPr id="166" name="Google Shape;166;p23"/>
          <p:cNvSpPr txBox="1"/>
          <p:nvPr/>
        </p:nvSpPr>
        <p:spPr>
          <a:xfrm>
            <a:off x="501316" y="1887706"/>
            <a:ext cx="2835443" cy="1171074"/>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Secure &amp; compliant</a:t>
            </a:r>
            <a:endParaRPr/>
          </a:p>
        </p:txBody>
      </p:sp>
      <p:sp>
        <p:nvSpPr>
          <p:cNvPr id="167" name="Google Shape;167;p23"/>
          <p:cNvSpPr txBox="1"/>
          <p:nvPr/>
        </p:nvSpPr>
        <p:spPr>
          <a:xfrm>
            <a:off x="4399549" y="2678657"/>
            <a:ext cx="2835443" cy="1171074"/>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Accessible</a:t>
            </a:r>
            <a:endParaRPr/>
          </a:p>
        </p:txBody>
      </p:sp>
      <p:sp>
        <p:nvSpPr>
          <p:cNvPr id="168" name="Google Shape;168;p23"/>
          <p:cNvSpPr txBox="1"/>
          <p:nvPr/>
        </p:nvSpPr>
        <p:spPr>
          <a:xfrm>
            <a:off x="964532" y="4582780"/>
            <a:ext cx="2835443" cy="1171074"/>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User experience</a:t>
            </a:r>
            <a:endParaRPr/>
          </a:p>
        </p:txBody>
      </p:sp>
      <p:sp>
        <p:nvSpPr>
          <p:cNvPr id="169" name="Google Shape;169;p23"/>
          <p:cNvSpPr txBox="1"/>
          <p:nvPr/>
        </p:nvSpPr>
        <p:spPr>
          <a:xfrm>
            <a:off x="8654716" y="1887706"/>
            <a:ext cx="2835443" cy="1171074"/>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Video management</a:t>
            </a:r>
            <a:endParaRPr/>
          </a:p>
        </p:txBody>
      </p:sp>
      <p:sp>
        <p:nvSpPr>
          <p:cNvPr id="170" name="Google Shape;170;p23"/>
          <p:cNvSpPr txBox="1"/>
          <p:nvPr/>
        </p:nvSpPr>
        <p:spPr>
          <a:xfrm>
            <a:off x="7072563" y="4260184"/>
            <a:ext cx="2578769" cy="1171074"/>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Usage </a:t>
            </a:r>
            <a:endParaRPr/>
          </a:p>
          <a:p>
            <a:pPr indent="0" lvl="0" marL="0" marR="0" rtl="0" algn="ctr">
              <a:lnSpc>
                <a:spcPct val="90000"/>
              </a:lnSpc>
              <a:spcBef>
                <a:spcPts val="1000"/>
              </a:spcBef>
              <a:spcAft>
                <a:spcPts val="0"/>
              </a:spcAft>
              <a:buClr>
                <a:schemeClr val="lt2"/>
              </a:buClr>
              <a:buSzPts val="2800"/>
              <a:buFont typeface="Arial"/>
              <a:buNone/>
            </a:pPr>
            <a:r>
              <a:rPr lang="en-IE" sz="2800">
                <a:solidFill>
                  <a:schemeClr val="lt2"/>
                </a:solidFill>
                <a:latin typeface="Calibri"/>
                <a:ea typeface="Calibri"/>
                <a:cs typeface="Calibri"/>
                <a:sym typeface="Calibri"/>
              </a:rPr>
              <a:t>statistics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1424796" y="21777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Future plans</a:t>
            </a:r>
            <a:endParaRPr/>
          </a:p>
        </p:txBody>
      </p:sp>
      <p:grpSp>
        <p:nvGrpSpPr>
          <p:cNvPr id="177" name="Google Shape;177;p24"/>
          <p:cNvGrpSpPr/>
          <p:nvPr/>
        </p:nvGrpSpPr>
        <p:grpSpPr>
          <a:xfrm>
            <a:off x="2977832" y="880557"/>
            <a:ext cx="7696835" cy="5704019"/>
            <a:chOff x="679132" y="0"/>
            <a:chExt cx="7696835" cy="5704019"/>
          </a:xfrm>
        </p:grpSpPr>
        <p:sp>
          <p:nvSpPr>
            <p:cNvPr id="178" name="Google Shape;178;p24"/>
            <p:cNvSpPr/>
            <p:nvPr/>
          </p:nvSpPr>
          <p:spPr>
            <a:xfrm>
              <a:off x="679132" y="0"/>
              <a:ext cx="7696835" cy="5704019"/>
            </a:xfrm>
            <a:prstGeom prst="rightArrow">
              <a:avLst>
                <a:gd fmla="val 50000" name="adj1"/>
                <a:gd fmla="val 50000" name="adj2"/>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a:off x="2224204" y="181844"/>
              <a:ext cx="2716530" cy="2281607"/>
            </a:xfrm>
            <a:prstGeom prst="roundRect">
              <a:avLst>
                <a:gd fmla="val 16667" name="adj"/>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nvSpPr>
          <p:spPr>
            <a:xfrm>
              <a:off x="2335583" y="293223"/>
              <a:ext cx="2493772" cy="205884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None/>
              </a:pPr>
              <a:r>
                <a:t/>
              </a:r>
              <a:endParaRPr sz="6500">
                <a:solidFill>
                  <a:schemeClr val="lt1"/>
                </a:solidFill>
                <a:latin typeface="Calibri"/>
                <a:ea typeface="Calibri"/>
                <a:cs typeface="Calibri"/>
                <a:sym typeface="Calibri"/>
              </a:endParaRPr>
            </a:p>
          </p:txBody>
        </p:sp>
        <p:sp>
          <p:nvSpPr>
            <p:cNvPr id="181" name="Google Shape;181;p24"/>
            <p:cNvSpPr/>
            <p:nvPr/>
          </p:nvSpPr>
          <p:spPr>
            <a:xfrm>
              <a:off x="2963679" y="2032478"/>
              <a:ext cx="2716530" cy="2281607"/>
            </a:xfrm>
            <a:prstGeom prst="roundRect">
              <a:avLst>
                <a:gd fmla="val 16667" name="adj"/>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txBox="1"/>
            <p:nvPr/>
          </p:nvSpPr>
          <p:spPr>
            <a:xfrm>
              <a:off x="3075058" y="2143857"/>
              <a:ext cx="2493772" cy="205884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None/>
              </a:pPr>
              <a:r>
                <a:t/>
              </a:r>
              <a:endParaRPr sz="6500">
                <a:solidFill>
                  <a:schemeClr val="lt1"/>
                </a:solidFill>
                <a:latin typeface="Calibri"/>
                <a:ea typeface="Calibri"/>
                <a:cs typeface="Calibri"/>
                <a:sym typeface="Calibri"/>
              </a:endParaRPr>
            </a:p>
          </p:txBody>
        </p:sp>
        <p:sp>
          <p:nvSpPr>
            <p:cNvPr id="183" name="Google Shape;183;p24"/>
            <p:cNvSpPr/>
            <p:nvPr/>
          </p:nvSpPr>
          <p:spPr>
            <a:xfrm>
              <a:off x="4596278" y="500242"/>
              <a:ext cx="2716530" cy="2281607"/>
            </a:xfrm>
            <a:prstGeom prst="roundRect">
              <a:avLst>
                <a:gd fmla="val 16667" name="adj"/>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nvSpPr>
          <p:spPr>
            <a:xfrm>
              <a:off x="4707657" y="611621"/>
              <a:ext cx="2493772" cy="205884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None/>
              </a:pPr>
              <a:r>
                <a:t/>
              </a:r>
              <a:endParaRPr sz="65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2025316" y="12449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Image references</a:t>
            </a:r>
            <a:endParaRPr/>
          </a:p>
        </p:txBody>
      </p:sp>
      <p:sp>
        <p:nvSpPr>
          <p:cNvPr id="191" name="Google Shape;19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3F3F3F"/>
              </a:buClr>
              <a:buSzPts val="2800"/>
              <a:buChar char="•"/>
            </a:pPr>
            <a:r>
              <a:rPr lang="en-IE"/>
              <a:t>Slide 3: authors own</a:t>
            </a:r>
            <a:endParaRPr/>
          </a:p>
          <a:p>
            <a:pPr indent="-228600" lvl="0" marL="228600" rtl="0" algn="l">
              <a:lnSpc>
                <a:spcPct val="90000"/>
              </a:lnSpc>
              <a:spcBef>
                <a:spcPts val="1000"/>
              </a:spcBef>
              <a:spcAft>
                <a:spcPts val="0"/>
              </a:spcAft>
              <a:buClr>
                <a:srgbClr val="3F3F3F"/>
              </a:buClr>
              <a:buSzPts val="2800"/>
              <a:buChar char="•"/>
            </a:pPr>
            <a:r>
              <a:rPr lang="en-IE"/>
              <a:t>Slide 4: </a:t>
            </a:r>
            <a:r>
              <a:rPr lang="en-IE" u="sng">
                <a:solidFill>
                  <a:schemeClr val="hlink"/>
                </a:solidFill>
                <a:hlinkClick r:id="rId3"/>
              </a:rPr>
              <a:t>www.presentationmedia.com</a:t>
            </a:r>
            <a:endParaRPr/>
          </a:p>
          <a:p>
            <a:pPr indent="-228600" lvl="0" marL="228600" rtl="0" algn="l">
              <a:lnSpc>
                <a:spcPct val="90000"/>
              </a:lnSpc>
              <a:spcBef>
                <a:spcPts val="1000"/>
              </a:spcBef>
              <a:spcAft>
                <a:spcPts val="0"/>
              </a:spcAft>
              <a:buClr>
                <a:srgbClr val="3F3F3F"/>
              </a:buClr>
              <a:buSzPts val="2800"/>
              <a:buChar char="•"/>
            </a:pPr>
            <a:r>
              <a:rPr lang="en-IE"/>
              <a:t>Slides 7 &amp; 12: logos of companies that we pay good money to, so I’m going to provide them with some free advertising</a:t>
            </a:r>
            <a:endParaRPr/>
          </a:p>
          <a:p>
            <a:pPr indent="-228600" lvl="0" marL="228600" rtl="0" algn="l">
              <a:lnSpc>
                <a:spcPct val="90000"/>
              </a:lnSpc>
              <a:spcBef>
                <a:spcPts val="1000"/>
              </a:spcBef>
              <a:spcAft>
                <a:spcPts val="0"/>
              </a:spcAft>
              <a:buClr>
                <a:srgbClr val="3F3F3F"/>
              </a:buClr>
              <a:buSzPts val="2800"/>
              <a:buChar char="•"/>
            </a:pPr>
            <a:r>
              <a:rPr lang="en-IE"/>
              <a:t>Slide 5: Authors own</a:t>
            </a:r>
            <a:endParaRPr/>
          </a:p>
          <a:p>
            <a:pPr indent="-228600" lvl="0" marL="228600" rtl="0" algn="l">
              <a:lnSpc>
                <a:spcPct val="90000"/>
              </a:lnSpc>
              <a:spcBef>
                <a:spcPts val="1000"/>
              </a:spcBef>
              <a:spcAft>
                <a:spcPts val="0"/>
              </a:spcAft>
              <a:buClr>
                <a:srgbClr val="3F3F3F"/>
              </a:buClr>
              <a:buSzPts val="2800"/>
              <a:buChar char="•"/>
            </a:pPr>
            <a:r>
              <a:rPr lang="en-IE"/>
              <a:t>Slide 9: Articulate360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228474" y="0"/>
            <a:ext cx="7824537"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DigCompEdu Framework Context</a:t>
            </a:r>
            <a:endParaRPr/>
          </a:p>
        </p:txBody>
      </p:sp>
      <p:sp>
        <p:nvSpPr>
          <p:cNvPr id="93" name="Google Shape;93;p14"/>
          <p:cNvSpPr txBox="1"/>
          <p:nvPr>
            <p:ph idx="1" type="body"/>
          </p:nvPr>
        </p:nvSpPr>
        <p:spPr>
          <a:xfrm>
            <a:off x="1078831" y="1540042"/>
            <a:ext cx="6140116" cy="1732547"/>
          </a:xfrm>
          <a:prstGeom prst="rect">
            <a:avLst/>
          </a:prstGeom>
          <a:solidFill>
            <a:srgbClr val="1E4E79"/>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2800"/>
              <a:buNone/>
            </a:pPr>
            <a:r>
              <a:rPr lang="en-IE">
                <a:solidFill>
                  <a:schemeClr val="lt2"/>
                </a:solidFill>
              </a:rPr>
              <a:t>Creating and Modifying Digital Resources</a:t>
            </a:r>
            <a:endParaRPr>
              <a:solidFill>
                <a:schemeClr val="lt2"/>
              </a:solidFill>
            </a:endParaRPr>
          </a:p>
          <a:p>
            <a:pPr indent="0" lvl="0" marL="0" rtl="0" algn="ctr">
              <a:lnSpc>
                <a:spcPct val="90000"/>
              </a:lnSpc>
              <a:spcBef>
                <a:spcPts val="1000"/>
              </a:spcBef>
              <a:spcAft>
                <a:spcPts val="0"/>
              </a:spcAft>
              <a:buClr>
                <a:srgbClr val="3F3F3F"/>
              </a:buClr>
              <a:buSzPts val="2800"/>
              <a:buNone/>
            </a:pPr>
            <a:r>
              <a:t/>
            </a:r>
            <a:endParaRPr>
              <a:solidFill>
                <a:schemeClr val="lt2"/>
              </a:solidFill>
            </a:endParaRPr>
          </a:p>
        </p:txBody>
      </p:sp>
      <p:sp>
        <p:nvSpPr>
          <p:cNvPr id="94" name="Google Shape;94;p14"/>
          <p:cNvSpPr txBox="1"/>
          <p:nvPr/>
        </p:nvSpPr>
        <p:spPr>
          <a:xfrm>
            <a:off x="2950314" y="3820939"/>
            <a:ext cx="7645042" cy="1825882"/>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Managing, Protecting and Sharing Digital Resources</a:t>
            </a:r>
            <a:endParaRPr/>
          </a:p>
          <a:p>
            <a:pPr indent="0" lvl="0" marL="0" marR="0" rtl="0" algn="ctr">
              <a:lnSpc>
                <a:spcPct val="90000"/>
              </a:lnSpc>
              <a:spcBef>
                <a:spcPts val="1000"/>
              </a:spcBef>
              <a:spcAft>
                <a:spcPts val="0"/>
              </a:spcAft>
              <a:buClr>
                <a:schemeClr val="lt2"/>
              </a:buClr>
              <a:buSzPts val="2800"/>
              <a:buFont typeface="Arial"/>
              <a:buNone/>
            </a:pPr>
            <a:r>
              <a:t/>
            </a:r>
            <a:endParaRPr sz="2800">
              <a:solidFill>
                <a:schemeClr val="lt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5"/>
          <p:cNvPicPr preferRelativeResize="0"/>
          <p:nvPr/>
        </p:nvPicPr>
        <p:blipFill rotWithShape="1">
          <a:blip r:embed="rId3">
            <a:alphaModFix/>
          </a:blip>
          <a:srcRect b="0" l="0" r="0" t="0"/>
          <a:stretch/>
        </p:blipFill>
        <p:spPr>
          <a:xfrm>
            <a:off x="1480751" y="756726"/>
            <a:ext cx="10058400" cy="45799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2061410" y="0"/>
            <a:ext cx="8734927"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A tale of two projects</a:t>
            </a:r>
            <a:endParaRPr/>
          </a:p>
        </p:txBody>
      </p:sp>
      <p:pic>
        <p:nvPicPr>
          <p:cNvPr id="107" name="Google Shape;107;p16"/>
          <p:cNvPicPr preferRelativeResize="0"/>
          <p:nvPr/>
        </p:nvPicPr>
        <p:blipFill rotWithShape="1">
          <a:blip r:embed="rId3">
            <a:alphaModFix/>
          </a:blip>
          <a:srcRect b="0" l="0" r="0" t="0"/>
          <a:stretch/>
        </p:blipFill>
        <p:spPr>
          <a:xfrm>
            <a:off x="3882873" y="1690688"/>
            <a:ext cx="6353908" cy="47654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7"/>
          <p:cNvPicPr preferRelativeResize="0"/>
          <p:nvPr/>
        </p:nvPicPr>
        <p:blipFill rotWithShape="1">
          <a:blip r:embed="rId3">
            <a:alphaModFix/>
          </a:blip>
          <a:srcRect b="0" l="0" r="0" t="0"/>
          <a:stretch/>
        </p:blipFill>
        <p:spPr>
          <a:xfrm>
            <a:off x="2033797" y="577481"/>
            <a:ext cx="8507682" cy="49666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2005263" y="0"/>
            <a:ext cx="747562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How have we used it all?</a:t>
            </a:r>
            <a:endParaRPr/>
          </a:p>
        </p:txBody>
      </p:sp>
      <p:pic>
        <p:nvPicPr>
          <p:cNvPr id="120" name="Google Shape;120;p18"/>
          <p:cNvPicPr preferRelativeResize="0"/>
          <p:nvPr/>
        </p:nvPicPr>
        <p:blipFill rotWithShape="1">
          <a:blip r:embed="rId3">
            <a:alphaModFix/>
          </a:blip>
          <a:srcRect b="0" l="0" r="0" t="0"/>
          <a:stretch/>
        </p:blipFill>
        <p:spPr>
          <a:xfrm>
            <a:off x="222083" y="1759611"/>
            <a:ext cx="6996864" cy="2861602"/>
          </a:xfrm>
          <a:prstGeom prst="rect">
            <a:avLst/>
          </a:prstGeom>
          <a:noFill/>
          <a:ln>
            <a:noFill/>
          </a:ln>
        </p:spPr>
      </p:pic>
      <p:sp>
        <p:nvSpPr>
          <p:cNvPr id="121" name="Google Shape;121;p18"/>
          <p:cNvSpPr txBox="1"/>
          <p:nvPr>
            <p:ph idx="1" type="body"/>
          </p:nvPr>
        </p:nvSpPr>
        <p:spPr>
          <a:xfrm>
            <a:off x="565485" y="1349417"/>
            <a:ext cx="1167063" cy="452354"/>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F3F3F"/>
              </a:buClr>
              <a:buSzPts val="2800"/>
              <a:buNone/>
            </a:pPr>
            <a:r>
              <a:rPr lang="en-IE"/>
              <a:t>Zoom</a:t>
            </a:r>
            <a:endParaRPr/>
          </a:p>
        </p:txBody>
      </p:sp>
      <p:pic>
        <p:nvPicPr>
          <p:cNvPr id="122" name="Google Shape;122;p18"/>
          <p:cNvPicPr preferRelativeResize="0"/>
          <p:nvPr/>
        </p:nvPicPr>
        <p:blipFill rotWithShape="1">
          <a:blip r:embed="rId4">
            <a:alphaModFix/>
          </a:blip>
          <a:srcRect b="0" l="0" r="0" t="0"/>
          <a:stretch/>
        </p:blipFill>
        <p:spPr>
          <a:xfrm>
            <a:off x="7419474" y="2832518"/>
            <a:ext cx="4572000" cy="2743200"/>
          </a:xfrm>
          <a:prstGeom prst="rect">
            <a:avLst/>
          </a:prstGeom>
          <a:noFill/>
          <a:ln>
            <a:noFill/>
          </a:ln>
        </p:spPr>
      </p:pic>
      <p:sp>
        <p:nvSpPr>
          <p:cNvPr id="123" name="Google Shape;123;p18"/>
          <p:cNvSpPr txBox="1"/>
          <p:nvPr/>
        </p:nvSpPr>
        <p:spPr>
          <a:xfrm>
            <a:off x="7776411" y="2255796"/>
            <a:ext cx="1399673" cy="452354"/>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3F3F3F"/>
              </a:buClr>
              <a:buSzPts val="2800"/>
              <a:buFont typeface="Arial"/>
              <a:buNone/>
            </a:pPr>
            <a:r>
              <a:rPr lang="en-IE" sz="2800">
                <a:solidFill>
                  <a:srgbClr val="3F3F3F"/>
                </a:solidFill>
                <a:latin typeface="Calibri"/>
                <a:ea typeface="Calibri"/>
                <a:cs typeface="Calibri"/>
                <a:sym typeface="Calibri"/>
              </a:rPr>
              <a:t>Panopto</a:t>
            </a:r>
            <a:endParaRPr sz="2800">
              <a:solidFill>
                <a:srgbClr val="3F3F3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1821612" y="0"/>
            <a:ext cx="833841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What does the integration look like</a:t>
            </a:r>
            <a:endParaRPr/>
          </a:p>
        </p:txBody>
      </p:sp>
      <p:grpSp>
        <p:nvGrpSpPr>
          <p:cNvPr id="130" name="Google Shape;130;p19"/>
          <p:cNvGrpSpPr/>
          <p:nvPr/>
        </p:nvGrpSpPr>
        <p:grpSpPr>
          <a:xfrm>
            <a:off x="1104923" y="819707"/>
            <a:ext cx="9055100" cy="5704019"/>
            <a:chOff x="0" y="0"/>
            <a:chExt cx="9055100" cy="5704019"/>
          </a:xfrm>
        </p:grpSpPr>
        <p:sp>
          <p:nvSpPr>
            <p:cNvPr id="131" name="Google Shape;131;p19"/>
            <p:cNvSpPr/>
            <p:nvPr/>
          </p:nvSpPr>
          <p:spPr>
            <a:xfrm>
              <a:off x="679132" y="0"/>
              <a:ext cx="7696835" cy="5704019"/>
            </a:xfrm>
            <a:prstGeom prst="rightArrow">
              <a:avLst>
                <a:gd fmla="val 50000" name="adj1"/>
                <a:gd fmla="val 50000" name="adj2"/>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0" y="1711205"/>
              <a:ext cx="2716530" cy="2281607"/>
            </a:xfrm>
            <a:prstGeom prst="roundRect">
              <a:avLst>
                <a:gd fmla="val 16667" name="adj"/>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nvSpPr>
          <p:spPr>
            <a:xfrm>
              <a:off x="111379" y="1822584"/>
              <a:ext cx="2493772" cy="205884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None/>
              </a:pPr>
              <a:r>
                <a:t/>
              </a:r>
              <a:endParaRPr sz="6500">
                <a:solidFill>
                  <a:schemeClr val="lt1"/>
                </a:solidFill>
                <a:latin typeface="Calibri"/>
                <a:ea typeface="Calibri"/>
                <a:cs typeface="Calibri"/>
                <a:sym typeface="Calibri"/>
              </a:endParaRPr>
            </a:p>
          </p:txBody>
        </p:sp>
        <p:sp>
          <p:nvSpPr>
            <p:cNvPr id="134" name="Google Shape;134;p19"/>
            <p:cNvSpPr/>
            <p:nvPr/>
          </p:nvSpPr>
          <p:spPr>
            <a:xfrm>
              <a:off x="3169285" y="1711205"/>
              <a:ext cx="2716530" cy="2281607"/>
            </a:xfrm>
            <a:prstGeom prst="roundRect">
              <a:avLst>
                <a:gd fmla="val 16667" name="adj"/>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nvSpPr>
          <p:spPr>
            <a:xfrm>
              <a:off x="3280664" y="1822584"/>
              <a:ext cx="2493772" cy="205884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None/>
              </a:pPr>
              <a:r>
                <a:t/>
              </a:r>
              <a:endParaRPr sz="6500">
                <a:solidFill>
                  <a:schemeClr val="lt1"/>
                </a:solidFill>
                <a:latin typeface="Calibri"/>
                <a:ea typeface="Calibri"/>
                <a:cs typeface="Calibri"/>
                <a:sym typeface="Calibri"/>
              </a:endParaRPr>
            </a:p>
          </p:txBody>
        </p:sp>
        <p:sp>
          <p:nvSpPr>
            <p:cNvPr id="136" name="Google Shape;136;p19"/>
            <p:cNvSpPr/>
            <p:nvPr/>
          </p:nvSpPr>
          <p:spPr>
            <a:xfrm>
              <a:off x="6338570" y="1711205"/>
              <a:ext cx="2716530" cy="2281607"/>
            </a:xfrm>
            <a:prstGeom prst="roundRect">
              <a:avLst>
                <a:gd fmla="val 16667" name="adj"/>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6449949" y="1822584"/>
              <a:ext cx="2493772" cy="205884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None/>
              </a:pPr>
              <a:r>
                <a:t/>
              </a:r>
              <a:endParaRPr sz="65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0"/>
          <p:cNvPicPr preferRelativeResize="0"/>
          <p:nvPr/>
        </p:nvPicPr>
        <p:blipFill rotWithShape="1">
          <a:blip r:embed="rId3">
            <a:alphaModFix/>
          </a:blip>
          <a:srcRect b="0" l="0" r="0" t="0"/>
          <a:stretch/>
        </p:blipFill>
        <p:spPr>
          <a:xfrm>
            <a:off x="4630767" y="498926"/>
            <a:ext cx="7170168" cy="5837086"/>
          </a:xfrm>
          <a:prstGeom prst="rect">
            <a:avLst/>
          </a:prstGeom>
          <a:noFill/>
          <a:ln>
            <a:noFill/>
          </a:ln>
        </p:spPr>
      </p:pic>
      <p:sp>
        <p:nvSpPr>
          <p:cNvPr id="144" name="Google Shape;144;p20"/>
          <p:cNvSpPr txBox="1"/>
          <p:nvPr/>
        </p:nvSpPr>
        <p:spPr>
          <a:xfrm>
            <a:off x="770021" y="1892968"/>
            <a:ext cx="291966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A Panopto Playlist embedded on a Moodle page</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2138045" y="4261"/>
            <a:ext cx="896309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Calibri"/>
              <a:buNone/>
            </a:pPr>
            <a:r>
              <a:rPr lang="en-IE"/>
              <a:t>Assessments</a:t>
            </a:r>
            <a:endParaRPr/>
          </a:p>
        </p:txBody>
      </p:sp>
      <p:pic>
        <p:nvPicPr>
          <p:cNvPr id="151" name="Google Shape;151;p21"/>
          <p:cNvPicPr preferRelativeResize="0"/>
          <p:nvPr/>
        </p:nvPicPr>
        <p:blipFill rotWithShape="1">
          <a:blip r:embed="rId3">
            <a:alphaModFix/>
          </a:blip>
          <a:srcRect b="0" l="0" r="0" t="0"/>
          <a:stretch/>
        </p:blipFill>
        <p:spPr>
          <a:xfrm>
            <a:off x="5631358" y="710322"/>
            <a:ext cx="5999167" cy="4371474"/>
          </a:xfrm>
          <a:prstGeom prst="rect">
            <a:avLst/>
          </a:prstGeom>
          <a:noFill/>
          <a:ln>
            <a:noFill/>
          </a:ln>
        </p:spPr>
      </p:pic>
      <p:sp>
        <p:nvSpPr>
          <p:cNvPr id="152" name="Google Shape;152;p21"/>
          <p:cNvSpPr txBox="1"/>
          <p:nvPr/>
        </p:nvSpPr>
        <p:spPr>
          <a:xfrm>
            <a:off x="1233670" y="1896143"/>
            <a:ext cx="2835443" cy="1171074"/>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Group presentations</a:t>
            </a:r>
            <a:endParaRPr/>
          </a:p>
        </p:txBody>
      </p:sp>
      <p:sp>
        <p:nvSpPr>
          <p:cNvPr id="153" name="Google Shape;153;p21"/>
          <p:cNvSpPr txBox="1"/>
          <p:nvPr/>
        </p:nvSpPr>
        <p:spPr>
          <a:xfrm>
            <a:off x="730786" y="4106696"/>
            <a:ext cx="2835443" cy="1171074"/>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2"/>
              </a:buClr>
              <a:buSzPts val="2800"/>
              <a:buFont typeface="Arial"/>
              <a:buNone/>
            </a:pPr>
            <a:r>
              <a:rPr lang="en-IE" sz="2800">
                <a:solidFill>
                  <a:schemeClr val="lt2"/>
                </a:solidFill>
                <a:latin typeface="Calibri"/>
                <a:ea typeface="Calibri"/>
                <a:cs typeface="Calibri"/>
                <a:sym typeface="Calibri"/>
              </a:rPr>
              <a:t>Individual presentations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