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Lora"/>
      <p:regular r:id="rId24"/>
      <p:bold r:id="rId25"/>
      <p:italic r:id="rId26"/>
      <p:boldItalic r:id="rId27"/>
    </p:embeddedFont>
    <p:embeddedFont>
      <p:font typeface="Quattrocento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ora-regular.fntdata"/><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ora-italic.fntdata"/><Relationship Id="rId25" Type="http://schemas.openxmlformats.org/officeDocument/2006/relationships/font" Target="fonts/Lora-bold.fntdata"/><Relationship Id="rId28" Type="http://schemas.openxmlformats.org/officeDocument/2006/relationships/font" Target="fonts/QuattrocentoSans-regular.fntdata"/><Relationship Id="rId27" Type="http://schemas.openxmlformats.org/officeDocument/2006/relationships/font" Target="fonts/Lora-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Quattrocento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attrocentoSans-boldItalic.fntdata"/><Relationship Id="rId30" Type="http://schemas.openxmlformats.org/officeDocument/2006/relationships/font" Target="fonts/Quattrocento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udloncampus.cast.org/hom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be2e5f5632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be2e5f563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Learning design unit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e2e5f5632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e2e5f563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be2e5f5632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be2e5f563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Used iMovie and then manually entered the subtitles on YouTube. </a:t>
            </a:r>
            <a:r>
              <a:rPr lang="en-GB">
                <a:solidFill>
                  <a:schemeClr val="dk1"/>
                </a:solidFill>
              </a:rPr>
              <a:t>Mary typed the subtitles but YouTube tagged them to my speech.Youtube seem to have a default setting of putting two lines together. </a:t>
            </a:r>
            <a:r>
              <a:rPr lang="en-GB"/>
              <a:t>The onscreen text can only be at the bottom right or in the centre of the screen. </a:t>
            </a:r>
            <a:r>
              <a:rPr lang="en-GB">
                <a:solidFill>
                  <a:schemeClr val="dk1"/>
                </a:solidFill>
              </a:rPr>
              <a:t>B</a:t>
            </a:r>
            <a:r>
              <a:rPr lang="en-GB">
                <a:solidFill>
                  <a:schemeClr val="dk1"/>
                </a:solidFill>
              </a:rPr>
              <a:t>etter Microsoft software that would have allowed more control over certain things such as the positioning of the text. What I hadn't thought about was the table being so close to the bottom of the screen. In retrospect what we should have done is to video either on the left or the right in front of the whiteboards as the black was too dark as a backdrop so we had to move the table forward.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be2e5f5632_0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be2e5f563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Write/type up your responses. When you are ready, put your answers into the self-paced lesson 2 in the inter-seminar tasks. There is no way to save your responses or indeed see your previous responses in the lesson activity, hence that is why I would encourage you to do the task in your own time first. Henry Langton explored options with us.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e2e5f5632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e2e5f563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b16b0aebb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bb16b0aeb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58905e5003_1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8905e5003_1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5858034bc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858034bc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77127ea4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77127ea4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a:t>Empowering learners - offering choice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588c919d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88c919d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Reminder of toolkit </a:t>
            </a:r>
            <a:endParaRPr/>
          </a:p>
          <a:p>
            <a:pPr indent="0" lvl="0" marL="0" rtl="0" algn="l">
              <a:spcBef>
                <a:spcPts val="0"/>
              </a:spcBef>
              <a:spcAft>
                <a:spcPts val="0"/>
              </a:spcAft>
              <a:buNone/>
            </a:pPr>
            <a:r>
              <a:rPr lang="en-GB"/>
              <a:t>More in slides and recording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cab472c9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bcab472c9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Inclusive for all, not just those with particular needs in terms of teaching and learning. Benefits for all learners. </a:t>
            </a:r>
            <a:endParaRPr/>
          </a:p>
          <a:p>
            <a:pPr indent="0" lvl="0" marL="0" rtl="0" algn="l">
              <a:spcBef>
                <a:spcPts val="0"/>
              </a:spcBef>
              <a:spcAft>
                <a:spcPts val="0"/>
              </a:spcAft>
              <a:buNone/>
            </a:pPr>
            <a:r>
              <a:rPr lang="en-GB"/>
              <a:t>Designing learning for all. </a:t>
            </a:r>
            <a:endParaRPr/>
          </a:p>
          <a:p>
            <a:pPr indent="0" lvl="0" marL="0" rtl="0" algn="l">
              <a:spcBef>
                <a:spcPts val="0"/>
              </a:spcBef>
              <a:spcAft>
                <a:spcPts val="0"/>
              </a:spcAft>
              <a:buClr>
                <a:schemeClr val="dk1"/>
              </a:buClr>
              <a:buFont typeface="Arial"/>
              <a:buNone/>
            </a:pPr>
            <a:r>
              <a:t/>
            </a:r>
            <a:endParaRPr sz="2000">
              <a:solidFill>
                <a:srgbClr val="222222"/>
              </a:solidFill>
              <a:highlight>
                <a:schemeClr val="lt1"/>
              </a:highlight>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58905e5003_1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8905e5003_1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Key = multiple means; flexibility for learners  </a:t>
            </a:r>
            <a:endParaRPr/>
          </a:p>
          <a:p>
            <a:pPr indent="0" lvl="0" marL="0" rtl="0" algn="l">
              <a:spcBef>
                <a:spcPts val="0"/>
              </a:spcBef>
              <a:spcAft>
                <a:spcPts val="0"/>
              </a:spcAft>
              <a:buNone/>
            </a:pPr>
            <a:r>
              <a:rPr lang="en-GB" u="sng">
                <a:solidFill>
                  <a:schemeClr val="hlink"/>
                </a:solidFill>
                <a:hlinkClick r:id="rId2"/>
              </a:rPr>
              <a:t>http://udloncampus.cast.org/home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7a9463c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7a9463c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Policy to practice </a:t>
            </a:r>
            <a:endParaRPr/>
          </a:p>
          <a:p>
            <a:pPr indent="0" lvl="0" marL="0" rtl="0" algn="l">
              <a:spcBef>
                <a:spcPts val="0"/>
              </a:spcBef>
              <a:spcAft>
                <a:spcPts val="0"/>
              </a:spcAft>
              <a:buNone/>
            </a:pPr>
            <a:r>
              <a:t/>
            </a:r>
            <a:endParaRPr sz="2000">
              <a:solidFill>
                <a:srgbClr val="222222"/>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000">
              <a:solidFill>
                <a:srgbClr val="222222"/>
              </a:solidFill>
              <a:highlight>
                <a:schemeClr val="lt1"/>
              </a:highlight>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d46fca74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bd46fca74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Policy to practice </a:t>
            </a:r>
            <a:endParaRPr/>
          </a:p>
          <a:p>
            <a:pPr indent="0" lvl="0" marL="0" rtl="0" algn="l">
              <a:spcBef>
                <a:spcPts val="0"/>
              </a:spcBef>
              <a:spcAft>
                <a:spcPts val="0"/>
              </a:spcAft>
              <a:buNone/>
            </a:pPr>
            <a:r>
              <a:t/>
            </a:r>
            <a:endParaRPr sz="2000">
              <a:solidFill>
                <a:srgbClr val="222222"/>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000">
              <a:solidFill>
                <a:srgbClr val="222222"/>
              </a:solidFill>
              <a:highlight>
                <a:schemeClr val="lt1"/>
              </a:highlight>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7a9463c12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7a9463c12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t>Draft toolkit - introduction; check lists; template for Moodle </a:t>
            </a:r>
            <a:endParaRPr/>
          </a:p>
          <a:p>
            <a:pPr indent="-298450" lvl="0" marL="457200" rtl="0" algn="l">
              <a:spcBef>
                <a:spcPts val="0"/>
              </a:spcBef>
              <a:spcAft>
                <a:spcPts val="0"/>
              </a:spcAft>
              <a:buSzPts val="1100"/>
              <a:buAutoNum type="arabicPeriod"/>
            </a:pPr>
            <a:r>
              <a:rPr lang="en-GB"/>
              <a:t>Focus groups</a:t>
            </a:r>
            <a:endParaRPr/>
          </a:p>
          <a:p>
            <a:pPr indent="-298450" lvl="0" marL="457200" rtl="0" algn="l">
              <a:spcBef>
                <a:spcPts val="0"/>
              </a:spcBef>
              <a:spcAft>
                <a:spcPts val="0"/>
              </a:spcAft>
              <a:buSzPts val="1100"/>
              <a:buAutoNum type="arabicPeriod"/>
            </a:pPr>
            <a:r>
              <a:rPr lang="en-GB"/>
              <a:t>Revised toolkit </a:t>
            </a:r>
            <a:endParaRPr/>
          </a:p>
          <a:p>
            <a:pPr indent="-298450" lvl="0" marL="457200" rtl="0" algn="l">
              <a:spcBef>
                <a:spcPts val="0"/>
              </a:spcBef>
              <a:spcAft>
                <a:spcPts val="0"/>
              </a:spcAft>
              <a:buSzPts val="1100"/>
              <a:buAutoNum type="arabicPeriod"/>
            </a:pPr>
            <a:r>
              <a:rPr lang="en-GB"/>
              <a:t>Piloted with groups in scaffolded sessions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be2e5f563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be2e5f56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0" name="Shape 50"/>
        <p:cNvGrpSpPr/>
        <p:nvPr/>
      </p:nvGrpSpPr>
      <p:grpSpPr>
        <a:xfrm>
          <a:off x="0" y="0"/>
          <a:ext cx="0" cy="0"/>
          <a:chOff x="0" y="0"/>
          <a:chExt cx="0" cy="0"/>
        </a:xfrm>
      </p:grpSpPr>
      <p:sp>
        <p:nvSpPr>
          <p:cNvPr id="51" name="Google Shape;51;p1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6" name="Shape 56"/>
        <p:cNvGrpSpPr/>
        <p:nvPr/>
      </p:nvGrpSpPr>
      <p:grpSpPr>
        <a:xfrm>
          <a:off x="0" y="0"/>
          <a:ext cx="0" cy="0"/>
          <a:chOff x="0" y="0"/>
          <a:chExt cx="0" cy="0"/>
        </a:xfrm>
      </p:grpSpPr>
      <p:sp>
        <p:nvSpPr>
          <p:cNvPr id="57" name="Google Shape;57;p15"/>
          <p:cNvSpPr txBox="1"/>
          <p:nvPr>
            <p:ph type="ctrTitle"/>
          </p:nvPr>
        </p:nvSpPr>
        <p:spPr>
          <a:xfrm>
            <a:off x="996630" y="2003888"/>
            <a:ext cx="45237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cxnSp>
        <p:nvCxnSpPr>
          <p:cNvPr id="58" name="Google Shape;58;p15"/>
          <p:cNvCxnSpPr/>
          <p:nvPr/>
        </p:nvCxnSpPr>
        <p:spPr>
          <a:xfrm>
            <a:off x="-6025" y="3676512"/>
            <a:ext cx="9162000" cy="0"/>
          </a:xfrm>
          <a:prstGeom prst="straightConnector1">
            <a:avLst/>
          </a:prstGeom>
          <a:noFill/>
          <a:ln cap="flat" cmpd="sng" w="9525">
            <a:solidFill>
              <a:srgbClr val="000000"/>
            </a:solidFill>
            <a:prstDash val="solid"/>
            <a:round/>
            <a:headEnd len="med" w="med" type="none"/>
            <a:tailEnd len="med" w="med" type="none"/>
          </a:ln>
        </p:spPr>
      </p:cxnSp>
      <p:sp>
        <p:nvSpPr>
          <p:cNvPr id="59" name="Google Shape;59;p15"/>
          <p:cNvSpPr/>
          <p:nvPr/>
        </p:nvSpPr>
        <p:spPr>
          <a:xfrm>
            <a:off x="1117950" y="339300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60" name="Shape 60"/>
        <p:cNvGrpSpPr/>
        <p:nvPr/>
      </p:nvGrpSpPr>
      <p:grpSpPr>
        <a:xfrm>
          <a:off x="0" y="0"/>
          <a:ext cx="0" cy="0"/>
          <a:chOff x="0" y="0"/>
          <a:chExt cx="0" cy="0"/>
        </a:xfrm>
      </p:grpSpPr>
      <p:sp>
        <p:nvSpPr>
          <p:cNvPr id="61" name="Google Shape;61;p16"/>
          <p:cNvSpPr txBox="1"/>
          <p:nvPr>
            <p:ph idx="1" type="subTitle"/>
          </p:nvPr>
        </p:nvSpPr>
        <p:spPr>
          <a:xfrm>
            <a:off x="2022300" y="2815923"/>
            <a:ext cx="5591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p:txBody>
      </p:sp>
      <p:cxnSp>
        <p:nvCxnSpPr>
          <p:cNvPr id="62" name="Google Shape;62;p16"/>
          <p:cNvCxnSpPr/>
          <p:nvPr/>
        </p:nvCxnSpPr>
        <p:spPr>
          <a:xfrm>
            <a:off x="-6025" y="2571762"/>
            <a:ext cx="1984500" cy="0"/>
          </a:xfrm>
          <a:prstGeom prst="straightConnector1">
            <a:avLst/>
          </a:prstGeom>
          <a:noFill/>
          <a:ln cap="flat" cmpd="sng" w="9525">
            <a:solidFill>
              <a:srgbClr val="CCCCCC"/>
            </a:solidFill>
            <a:prstDash val="solid"/>
            <a:round/>
            <a:headEnd len="med" w="med" type="none"/>
            <a:tailEnd len="med" w="med" type="none"/>
          </a:ln>
        </p:spPr>
      </p:cxnSp>
      <p:sp>
        <p:nvSpPr>
          <p:cNvPr id="63" name="Google Shape;63;p16"/>
          <p:cNvSpPr/>
          <p:nvPr/>
        </p:nvSpPr>
        <p:spPr>
          <a:xfrm>
            <a:off x="1117950" y="228825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6"/>
          <p:cNvSpPr txBox="1"/>
          <p:nvPr>
            <p:ph type="ctrTitle"/>
          </p:nvPr>
        </p:nvSpPr>
        <p:spPr>
          <a:xfrm>
            <a:off x="2022225" y="1693523"/>
            <a:ext cx="37878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65" name="Google Shape;65;p16"/>
          <p:cNvCxnSpPr/>
          <p:nvPr/>
        </p:nvCxnSpPr>
        <p:spPr>
          <a:xfrm>
            <a:off x="5898975" y="2571750"/>
            <a:ext cx="3251100" cy="0"/>
          </a:xfrm>
          <a:prstGeom prst="straightConnector1">
            <a:avLst/>
          </a:prstGeom>
          <a:noFill/>
          <a:ln cap="flat" cmpd="sng" w="9525">
            <a:solidFill>
              <a:srgbClr val="CCCCCC"/>
            </a:solidFill>
            <a:prstDash val="solid"/>
            <a:round/>
            <a:headEnd len="med" w="med" type="none"/>
            <a:tailEnd len="med" w="med" type="none"/>
          </a:ln>
        </p:spPr>
      </p:cxnSp>
      <p:sp>
        <p:nvSpPr>
          <p:cNvPr id="66" name="Google Shape;66;p1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7" name="Shape 67"/>
        <p:cNvGrpSpPr/>
        <p:nvPr/>
      </p:nvGrpSpPr>
      <p:grpSpPr>
        <a:xfrm>
          <a:off x="0" y="0"/>
          <a:ext cx="0" cy="0"/>
          <a:chOff x="0" y="0"/>
          <a:chExt cx="0" cy="0"/>
        </a:xfrm>
      </p:grpSpPr>
      <p:sp>
        <p:nvSpPr>
          <p:cNvPr id="68" name="Google Shape;68;p17"/>
          <p:cNvSpPr txBox="1"/>
          <p:nvPr>
            <p:ph idx="1" type="body"/>
          </p:nvPr>
        </p:nvSpPr>
        <p:spPr>
          <a:xfrm>
            <a:off x="2105050" y="2238000"/>
            <a:ext cx="4933800" cy="819900"/>
          </a:xfrm>
          <a:prstGeom prst="rect">
            <a:avLst/>
          </a:prstGeom>
        </p:spPr>
        <p:txBody>
          <a:bodyPr anchorCtr="0" anchor="b" bIns="91425" lIns="91425" spcFirstLastPara="1" rIns="91425" wrap="square" tIns="91425">
            <a:noAutofit/>
          </a:bodyPr>
          <a:lstStyle>
            <a:lvl1pPr indent="-381000" lvl="0" marL="457200" rtl="0" algn="ctr">
              <a:spcBef>
                <a:spcPts val="600"/>
              </a:spcBef>
              <a:spcAft>
                <a:spcPts val="0"/>
              </a:spcAft>
              <a:buSzPts val="2400"/>
              <a:buFont typeface="Lora"/>
              <a:buChar char="◉"/>
              <a:defRPr i="1" sz="2400">
                <a:latin typeface="Lora"/>
                <a:ea typeface="Lora"/>
                <a:cs typeface="Lora"/>
                <a:sym typeface="Lora"/>
              </a:defRPr>
            </a:lvl1pPr>
            <a:lvl2pPr indent="-355600" lvl="1" marL="914400" rtl="0" algn="ctr">
              <a:spcBef>
                <a:spcPts val="0"/>
              </a:spcBef>
              <a:spcAft>
                <a:spcPts val="0"/>
              </a:spcAft>
              <a:buSzPts val="2000"/>
              <a:buFont typeface="Lora"/>
              <a:buChar char="○"/>
              <a:defRPr i="1">
                <a:latin typeface="Lora"/>
                <a:ea typeface="Lora"/>
                <a:cs typeface="Lora"/>
                <a:sym typeface="Lora"/>
              </a:defRPr>
            </a:lvl2pPr>
            <a:lvl3pPr indent="-355600" lvl="2" marL="1371600" rtl="0" algn="ctr">
              <a:spcBef>
                <a:spcPts val="0"/>
              </a:spcBef>
              <a:spcAft>
                <a:spcPts val="0"/>
              </a:spcAft>
              <a:buSzPts val="2000"/>
              <a:buFont typeface="Lora"/>
              <a:buChar char="■"/>
              <a:defRPr i="1">
                <a:latin typeface="Lora"/>
                <a:ea typeface="Lora"/>
                <a:cs typeface="Lora"/>
                <a:sym typeface="Lora"/>
              </a:defRPr>
            </a:lvl3pPr>
            <a:lvl4pPr indent="-381000" lvl="3" marL="1828800" rtl="0" algn="ctr">
              <a:spcBef>
                <a:spcPts val="0"/>
              </a:spcBef>
              <a:spcAft>
                <a:spcPts val="0"/>
              </a:spcAft>
              <a:buSzPts val="2400"/>
              <a:buFont typeface="Lora"/>
              <a:buChar char="●"/>
              <a:defRPr i="1" sz="2400">
                <a:latin typeface="Lora"/>
                <a:ea typeface="Lora"/>
                <a:cs typeface="Lora"/>
                <a:sym typeface="Lora"/>
              </a:defRPr>
            </a:lvl4pPr>
            <a:lvl5pPr indent="-381000" lvl="4" marL="2286000" rtl="0" algn="ctr">
              <a:spcBef>
                <a:spcPts val="0"/>
              </a:spcBef>
              <a:spcAft>
                <a:spcPts val="0"/>
              </a:spcAft>
              <a:buSzPts val="2400"/>
              <a:buFont typeface="Lora"/>
              <a:buChar char="○"/>
              <a:defRPr i="1" sz="2400">
                <a:latin typeface="Lora"/>
                <a:ea typeface="Lora"/>
                <a:cs typeface="Lora"/>
                <a:sym typeface="Lora"/>
              </a:defRPr>
            </a:lvl5pPr>
            <a:lvl6pPr indent="-381000" lvl="5" marL="2743200" rtl="0" algn="ctr">
              <a:spcBef>
                <a:spcPts val="0"/>
              </a:spcBef>
              <a:spcAft>
                <a:spcPts val="0"/>
              </a:spcAft>
              <a:buSzPts val="2400"/>
              <a:buFont typeface="Lora"/>
              <a:buChar char="■"/>
              <a:defRPr i="1" sz="2400">
                <a:latin typeface="Lora"/>
                <a:ea typeface="Lora"/>
                <a:cs typeface="Lora"/>
                <a:sym typeface="Lora"/>
              </a:defRPr>
            </a:lvl6pPr>
            <a:lvl7pPr indent="-381000" lvl="6" marL="3200400" rtl="0" algn="ctr">
              <a:spcBef>
                <a:spcPts val="0"/>
              </a:spcBef>
              <a:spcAft>
                <a:spcPts val="0"/>
              </a:spcAft>
              <a:buSzPts val="2400"/>
              <a:buFont typeface="Lora"/>
              <a:buChar char="●"/>
              <a:defRPr i="1" sz="2400">
                <a:latin typeface="Lora"/>
                <a:ea typeface="Lora"/>
                <a:cs typeface="Lora"/>
                <a:sym typeface="Lora"/>
              </a:defRPr>
            </a:lvl7pPr>
            <a:lvl8pPr indent="-381000" lvl="7" marL="3657600" rtl="0" algn="ctr">
              <a:spcBef>
                <a:spcPts val="0"/>
              </a:spcBef>
              <a:spcAft>
                <a:spcPts val="0"/>
              </a:spcAft>
              <a:buSzPts val="2400"/>
              <a:buFont typeface="Lora"/>
              <a:buChar char="○"/>
              <a:defRPr i="1" sz="2400">
                <a:latin typeface="Lora"/>
                <a:ea typeface="Lora"/>
                <a:cs typeface="Lora"/>
                <a:sym typeface="Lora"/>
              </a:defRPr>
            </a:lvl8pPr>
            <a:lvl9pPr indent="-381000" lvl="8" marL="4114800" rtl="0" algn="ctr">
              <a:spcBef>
                <a:spcPts val="0"/>
              </a:spcBef>
              <a:spcAft>
                <a:spcPts val="0"/>
              </a:spcAft>
              <a:buSzPts val="2400"/>
              <a:buFont typeface="Lora"/>
              <a:buChar char="■"/>
              <a:defRPr i="1" sz="2400">
                <a:latin typeface="Lora"/>
                <a:ea typeface="Lora"/>
                <a:cs typeface="Lora"/>
                <a:sym typeface="Lora"/>
              </a:defRPr>
            </a:lvl9pPr>
          </a:lstStyle>
          <a:p/>
        </p:txBody>
      </p:sp>
      <p:cxnSp>
        <p:nvCxnSpPr>
          <p:cNvPr id="69" name="Google Shape;69;p17"/>
          <p:cNvCxnSpPr/>
          <p:nvPr/>
        </p:nvCxnSpPr>
        <p:spPr>
          <a:xfrm>
            <a:off x="4584075" y="3676500"/>
            <a:ext cx="0" cy="1480500"/>
          </a:xfrm>
          <a:prstGeom prst="straightConnector1">
            <a:avLst/>
          </a:prstGeom>
          <a:noFill/>
          <a:ln cap="flat" cmpd="sng" w="9525">
            <a:solidFill>
              <a:srgbClr val="CCCCCC"/>
            </a:solidFill>
            <a:prstDash val="solid"/>
            <a:round/>
            <a:headEnd len="med" w="med" type="none"/>
            <a:tailEnd len="med" w="med" type="none"/>
          </a:ln>
        </p:spPr>
      </p:cxnSp>
      <p:sp>
        <p:nvSpPr>
          <p:cNvPr id="70" name="Google Shape;70;p17"/>
          <p:cNvSpPr/>
          <p:nvPr/>
        </p:nvSpPr>
        <p:spPr>
          <a:xfrm>
            <a:off x="4288500" y="339300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7"/>
          <p:cNvSpPr txBox="1"/>
          <p:nvPr/>
        </p:nvSpPr>
        <p:spPr>
          <a:xfrm>
            <a:off x="3593400" y="3412652"/>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600">
                <a:latin typeface="Lora"/>
                <a:ea typeface="Lora"/>
                <a:cs typeface="Lora"/>
                <a:sym typeface="Lora"/>
              </a:rPr>
              <a:t>“</a:t>
            </a:r>
            <a:endParaRPr b="1" sz="3600">
              <a:latin typeface="Lora"/>
              <a:ea typeface="Lora"/>
              <a:cs typeface="Lora"/>
              <a:sym typeface="Lora"/>
            </a:endParaRPr>
          </a:p>
        </p:txBody>
      </p:sp>
      <p:sp>
        <p:nvSpPr>
          <p:cNvPr id="72" name="Google Shape;72;p17"/>
          <p:cNvSpPr txBox="1"/>
          <p:nvPr>
            <p:ph idx="12" type="sldNum"/>
          </p:nvPr>
        </p:nvSpPr>
        <p:spPr>
          <a:xfrm>
            <a:off x="4297650" y="1"/>
            <a:ext cx="548700" cy="393600"/>
          </a:xfrm>
          <a:prstGeom prst="rect">
            <a:avLst/>
          </a:prstGeom>
        </p:spPr>
        <p:txBody>
          <a:bodyPr anchorCtr="0" anchor="t" bIns="91425" lIns="91425" spcFirstLastPara="1" rIns="91425" wrap="square" tIns="91425">
            <a:noAutofit/>
          </a:bodyPr>
          <a:lstStyle>
            <a:lvl1pPr lvl="0" rtl="0" algn="ctr">
              <a:buNone/>
              <a:defRPr>
                <a:latin typeface="Lora"/>
                <a:ea typeface="Lora"/>
                <a:cs typeface="Lora"/>
                <a:sym typeface="Lora"/>
              </a:defRPr>
            </a:lvl1pPr>
            <a:lvl2pPr lvl="1" rtl="0" algn="ctr">
              <a:buNone/>
              <a:defRPr>
                <a:latin typeface="Lora"/>
                <a:ea typeface="Lora"/>
                <a:cs typeface="Lora"/>
                <a:sym typeface="Lora"/>
              </a:defRPr>
            </a:lvl2pPr>
            <a:lvl3pPr lvl="2" rtl="0" algn="ctr">
              <a:buNone/>
              <a:defRPr>
                <a:latin typeface="Lora"/>
                <a:ea typeface="Lora"/>
                <a:cs typeface="Lora"/>
                <a:sym typeface="Lora"/>
              </a:defRPr>
            </a:lvl3pPr>
            <a:lvl4pPr lvl="3" rtl="0" algn="ctr">
              <a:buNone/>
              <a:defRPr>
                <a:latin typeface="Lora"/>
                <a:ea typeface="Lora"/>
                <a:cs typeface="Lora"/>
                <a:sym typeface="Lora"/>
              </a:defRPr>
            </a:lvl4pPr>
            <a:lvl5pPr lvl="4" rtl="0" algn="ctr">
              <a:buNone/>
              <a:defRPr>
                <a:latin typeface="Lora"/>
                <a:ea typeface="Lora"/>
                <a:cs typeface="Lora"/>
                <a:sym typeface="Lora"/>
              </a:defRPr>
            </a:lvl5pPr>
            <a:lvl6pPr lvl="5" rtl="0" algn="ctr">
              <a:buNone/>
              <a:defRPr>
                <a:latin typeface="Lora"/>
                <a:ea typeface="Lora"/>
                <a:cs typeface="Lora"/>
                <a:sym typeface="Lora"/>
              </a:defRPr>
            </a:lvl6pPr>
            <a:lvl7pPr lvl="6" rtl="0" algn="ctr">
              <a:buNone/>
              <a:defRPr>
                <a:latin typeface="Lora"/>
                <a:ea typeface="Lora"/>
                <a:cs typeface="Lora"/>
                <a:sym typeface="Lora"/>
              </a:defRPr>
            </a:lvl7pPr>
            <a:lvl8pPr lvl="7" rtl="0" algn="ctr">
              <a:buNone/>
              <a:defRPr>
                <a:latin typeface="Lora"/>
                <a:ea typeface="Lora"/>
                <a:cs typeface="Lora"/>
                <a:sym typeface="Lora"/>
              </a:defRPr>
            </a:lvl8pPr>
            <a:lvl9pPr lvl="8" rtl="0" algn="ctr">
              <a:buNone/>
              <a:defRPr>
                <a:latin typeface="Lora"/>
                <a:ea typeface="Lora"/>
                <a:cs typeface="Lora"/>
                <a:sym typeface="Lora"/>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3" name="Shape 73"/>
        <p:cNvGrpSpPr/>
        <p:nvPr/>
      </p:nvGrpSpPr>
      <p:grpSpPr>
        <a:xfrm>
          <a:off x="0" y="0"/>
          <a:ext cx="0" cy="0"/>
          <a:chOff x="0" y="0"/>
          <a:chExt cx="0" cy="0"/>
        </a:xfrm>
      </p:grpSpPr>
      <p:cxnSp>
        <p:nvCxnSpPr>
          <p:cNvPr id="74" name="Google Shape;74;p18"/>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75" name="Google Shape;75;p18"/>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8"/>
          <p:cNvSpPr txBox="1"/>
          <p:nvPr>
            <p:ph type="title"/>
          </p:nvPr>
        </p:nvSpPr>
        <p:spPr>
          <a:xfrm>
            <a:off x="1381250" y="922668"/>
            <a:ext cx="38784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Lora"/>
              <a:buNone/>
              <a:defRPr b="1" sz="2000">
                <a:latin typeface="Lora"/>
                <a:ea typeface="Lora"/>
                <a:cs typeface="Lora"/>
                <a:sym typeface="Lora"/>
              </a:defRPr>
            </a:lvl1pPr>
            <a:lvl2pPr lvl="1" rtl="0">
              <a:spcBef>
                <a:spcPts val="0"/>
              </a:spcBef>
              <a:spcAft>
                <a:spcPts val="0"/>
              </a:spcAft>
              <a:buSzPts val="2000"/>
              <a:buFont typeface="Lora"/>
              <a:buNone/>
              <a:defRPr b="1" sz="2000">
                <a:highlight>
                  <a:srgbClr val="FFFFFF"/>
                </a:highlight>
                <a:latin typeface="Lora"/>
                <a:ea typeface="Lora"/>
                <a:cs typeface="Lora"/>
                <a:sym typeface="Lora"/>
              </a:defRPr>
            </a:lvl2pPr>
            <a:lvl3pPr lvl="2" rtl="0">
              <a:spcBef>
                <a:spcPts val="0"/>
              </a:spcBef>
              <a:spcAft>
                <a:spcPts val="0"/>
              </a:spcAft>
              <a:buSzPts val="2000"/>
              <a:buFont typeface="Lora"/>
              <a:buNone/>
              <a:defRPr b="1" sz="2000">
                <a:highlight>
                  <a:srgbClr val="FFFFFF"/>
                </a:highlight>
                <a:latin typeface="Lora"/>
                <a:ea typeface="Lora"/>
                <a:cs typeface="Lora"/>
                <a:sym typeface="Lora"/>
              </a:defRPr>
            </a:lvl3pPr>
            <a:lvl4pPr lvl="3" rtl="0">
              <a:spcBef>
                <a:spcPts val="0"/>
              </a:spcBef>
              <a:spcAft>
                <a:spcPts val="0"/>
              </a:spcAft>
              <a:buSzPts val="2000"/>
              <a:buFont typeface="Lora"/>
              <a:buNone/>
              <a:defRPr b="1" sz="2000">
                <a:highlight>
                  <a:srgbClr val="FFFFFF"/>
                </a:highlight>
                <a:latin typeface="Lora"/>
                <a:ea typeface="Lora"/>
                <a:cs typeface="Lora"/>
                <a:sym typeface="Lora"/>
              </a:defRPr>
            </a:lvl4pPr>
            <a:lvl5pPr lvl="4" rtl="0">
              <a:spcBef>
                <a:spcPts val="0"/>
              </a:spcBef>
              <a:spcAft>
                <a:spcPts val="0"/>
              </a:spcAft>
              <a:buSzPts val="2000"/>
              <a:buFont typeface="Lora"/>
              <a:buNone/>
              <a:defRPr b="1" sz="2000">
                <a:highlight>
                  <a:srgbClr val="FFFFFF"/>
                </a:highlight>
                <a:latin typeface="Lora"/>
                <a:ea typeface="Lora"/>
                <a:cs typeface="Lora"/>
                <a:sym typeface="Lora"/>
              </a:defRPr>
            </a:lvl5pPr>
            <a:lvl6pPr lvl="5" rtl="0">
              <a:spcBef>
                <a:spcPts val="0"/>
              </a:spcBef>
              <a:spcAft>
                <a:spcPts val="0"/>
              </a:spcAft>
              <a:buSzPts val="2000"/>
              <a:buFont typeface="Lora"/>
              <a:buNone/>
              <a:defRPr b="1" sz="2000">
                <a:highlight>
                  <a:srgbClr val="FFFFFF"/>
                </a:highlight>
                <a:latin typeface="Lora"/>
                <a:ea typeface="Lora"/>
                <a:cs typeface="Lora"/>
                <a:sym typeface="Lora"/>
              </a:defRPr>
            </a:lvl6pPr>
            <a:lvl7pPr lvl="6" rtl="0">
              <a:spcBef>
                <a:spcPts val="0"/>
              </a:spcBef>
              <a:spcAft>
                <a:spcPts val="0"/>
              </a:spcAft>
              <a:buSzPts val="2000"/>
              <a:buFont typeface="Lora"/>
              <a:buNone/>
              <a:defRPr b="1" sz="2000">
                <a:highlight>
                  <a:srgbClr val="FFFFFF"/>
                </a:highlight>
                <a:latin typeface="Lora"/>
                <a:ea typeface="Lora"/>
                <a:cs typeface="Lora"/>
                <a:sym typeface="Lora"/>
              </a:defRPr>
            </a:lvl7pPr>
            <a:lvl8pPr lvl="7" rtl="0">
              <a:spcBef>
                <a:spcPts val="0"/>
              </a:spcBef>
              <a:spcAft>
                <a:spcPts val="0"/>
              </a:spcAft>
              <a:buSzPts val="2000"/>
              <a:buFont typeface="Lora"/>
              <a:buNone/>
              <a:defRPr b="1" sz="2000">
                <a:highlight>
                  <a:srgbClr val="FFFFFF"/>
                </a:highlight>
                <a:latin typeface="Lora"/>
                <a:ea typeface="Lora"/>
                <a:cs typeface="Lora"/>
                <a:sym typeface="Lora"/>
              </a:defRPr>
            </a:lvl8pPr>
            <a:lvl9pPr lvl="8" rtl="0">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77" name="Google Shape;77;p18"/>
          <p:cNvSpPr txBox="1"/>
          <p:nvPr>
            <p:ph idx="1" type="body"/>
          </p:nvPr>
        </p:nvSpPr>
        <p:spPr>
          <a:xfrm>
            <a:off x="1381250" y="1616470"/>
            <a:ext cx="6809700" cy="31122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indent="-355600" lvl="1" marL="9144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indent="-355600" lvl="2" marL="1371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indent="-342900" lvl="3" marL="1828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indent="-342900" lvl="4" marL="22860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indent="-342900" lvl="5" marL="27432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indent="-342900" lvl="6" marL="32004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indent="-342900" lvl="7" marL="36576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indent="-342900" lvl="8" marL="4114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p:txBody>
      </p:sp>
      <p:cxnSp>
        <p:nvCxnSpPr>
          <p:cNvPr id="78" name="Google Shape;78;p18"/>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79" name="Google Shape;79;p1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0" name="Shape 80"/>
        <p:cNvGrpSpPr/>
        <p:nvPr/>
      </p:nvGrpSpPr>
      <p:grpSpPr>
        <a:xfrm>
          <a:off x="0" y="0"/>
          <a:ext cx="0" cy="0"/>
          <a:chOff x="0" y="0"/>
          <a:chExt cx="0" cy="0"/>
        </a:xfrm>
      </p:grpSpPr>
      <p:sp>
        <p:nvSpPr>
          <p:cNvPr id="81" name="Google Shape;81;p19"/>
          <p:cNvSpPr txBox="1"/>
          <p:nvPr>
            <p:ph type="title"/>
          </p:nvPr>
        </p:nvSpPr>
        <p:spPr>
          <a:xfrm>
            <a:off x="1381250" y="922668"/>
            <a:ext cx="38784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82" name="Google Shape;82;p19"/>
          <p:cNvSpPr txBox="1"/>
          <p:nvPr>
            <p:ph idx="1" type="body"/>
          </p:nvPr>
        </p:nvSpPr>
        <p:spPr>
          <a:xfrm>
            <a:off x="1381250" y="1618700"/>
            <a:ext cx="3425400" cy="32310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83" name="Google Shape;83;p19"/>
          <p:cNvSpPr txBox="1"/>
          <p:nvPr>
            <p:ph idx="2" type="body"/>
          </p:nvPr>
        </p:nvSpPr>
        <p:spPr>
          <a:xfrm>
            <a:off x="5012916" y="1618700"/>
            <a:ext cx="3425400" cy="32310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cxnSp>
        <p:nvCxnSpPr>
          <p:cNvPr id="84" name="Google Shape;84;p19"/>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85" name="Google Shape;85;p19"/>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 name="Google Shape;86;p19"/>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87" name="Google Shape;87;p1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8" name="Shape 88"/>
        <p:cNvGrpSpPr/>
        <p:nvPr/>
      </p:nvGrpSpPr>
      <p:grpSpPr>
        <a:xfrm>
          <a:off x="0" y="0"/>
          <a:ext cx="0" cy="0"/>
          <a:chOff x="0" y="0"/>
          <a:chExt cx="0" cy="0"/>
        </a:xfrm>
      </p:grpSpPr>
      <p:sp>
        <p:nvSpPr>
          <p:cNvPr id="89" name="Google Shape;89;p20"/>
          <p:cNvSpPr txBox="1"/>
          <p:nvPr>
            <p:ph type="title"/>
          </p:nvPr>
        </p:nvSpPr>
        <p:spPr>
          <a:xfrm>
            <a:off x="1381250" y="922668"/>
            <a:ext cx="38784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90" name="Google Shape;90;p20"/>
          <p:cNvSpPr txBox="1"/>
          <p:nvPr>
            <p:ph idx="1" type="body"/>
          </p:nvPr>
        </p:nvSpPr>
        <p:spPr>
          <a:xfrm>
            <a:off x="1381250" y="1651075"/>
            <a:ext cx="2334000" cy="3122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91" name="Google Shape;91;p20"/>
          <p:cNvSpPr txBox="1"/>
          <p:nvPr>
            <p:ph idx="2" type="body"/>
          </p:nvPr>
        </p:nvSpPr>
        <p:spPr>
          <a:xfrm>
            <a:off x="3834912" y="1651075"/>
            <a:ext cx="2334000" cy="3122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92" name="Google Shape;92;p20"/>
          <p:cNvSpPr txBox="1"/>
          <p:nvPr>
            <p:ph idx="3" type="body"/>
          </p:nvPr>
        </p:nvSpPr>
        <p:spPr>
          <a:xfrm>
            <a:off x="6288573" y="1651075"/>
            <a:ext cx="2334000" cy="3122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cxnSp>
        <p:nvCxnSpPr>
          <p:cNvPr id="93" name="Google Shape;93;p20"/>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94" name="Google Shape;94;p20"/>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20"/>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96" name="Google Shape;96;p2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7" name="Shape 97"/>
        <p:cNvGrpSpPr/>
        <p:nvPr/>
      </p:nvGrpSpPr>
      <p:grpSpPr>
        <a:xfrm>
          <a:off x="0" y="0"/>
          <a:ext cx="0" cy="0"/>
          <a:chOff x="0" y="0"/>
          <a:chExt cx="0" cy="0"/>
        </a:xfrm>
      </p:grpSpPr>
      <p:sp>
        <p:nvSpPr>
          <p:cNvPr id="98" name="Google Shape;98;p21"/>
          <p:cNvSpPr txBox="1"/>
          <p:nvPr>
            <p:ph type="title"/>
          </p:nvPr>
        </p:nvSpPr>
        <p:spPr>
          <a:xfrm>
            <a:off x="1381250" y="937125"/>
            <a:ext cx="38784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cxnSp>
        <p:nvCxnSpPr>
          <p:cNvPr id="99" name="Google Shape;99;p21"/>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100" name="Google Shape;100;p21"/>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 name="Google Shape;101;p21"/>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102" name="Google Shape;102;p2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2"/>
          <p:cNvSpPr txBox="1"/>
          <p:nvPr>
            <p:ph idx="1" type="body"/>
          </p:nvPr>
        </p:nvSpPr>
        <p:spPr>
          <a:xfrm>
            <a:off x="1990450" y="4037375"/>
            <a:ext cx="5163000" cy="519600"/>
          </a:xfrm>
          <a:prstGeom prst="rect">
            <a:avLst/>
          </a:prstGeom>
        </p:spPr>
        <p:txBody>
          <a:bodyPr anchorCtr="0" anchor="b" bIns="91425" lIns="91425" spcFirstLastPara="1" rIns="91425" wrap="square" tIns="91425">
            <a:noAutofit/>
          </a:bodyPr>
          <a:lstStyle>
            <a:lvl1pPr indent="-228600" lvl="0" marL="457200" rtl="0" algn="ctr">
              <a:spcBef>
                <a:spcPts val="360"/>
              </a:spcBef>
              <a:spcAft>
                <a:spcPts val="0"/>
              </a:spcAft>
              <a:buSzPts val="1400"/>
              <a:buFont typeface="Lora"/>
              <a:buNone/>
              <a:defRPr i="1" sz="1400">
                <a:latin typeface="Lora"/>
                <a:ea typeface="Lora"/>
                <a:cs typeface="Lora"/>
                <a:sym typeface="Lora"/>
              </a:defRPr>
            </a:lvl1pPr>
          </a:lstStyle>
          <a:p/>
        </p:txBody>
      </p:sp>
      <p:cxnSp>
        <p:nvCxnSpPr>
          <p:cNvPr id="105" name="Google Shape;105;p22"/>
          <p:cNvCxnSpPr/>
          <p:nvPr/>
        </p:nvCxnSpPr>
        <p:spPr>
          <a:xfrm>
            <a:off x="-6025" y="4666129"/>
            <a:ext cx="9162000" cy="0"/>
          </a:xfrm>
          <a:prstGeom prst="straightConnector1">
            <a:avLst/>
          </a:prstGeom>
          <a:noFill/>
          <a:ln cap="flat" cmpd="sng" w="9525">
            <a:solidFill>
              <a:srgbClr val="CCCCCC"/>
            </a:solidFill>
            <a:prstDash val="solid"/>
            <a:round/>
            <a:headEnd len="med" w="med" type="none"/>
            <a:tailEnd len="med" w="med" type="none"/>
          </a:ln>
        </p:spPr>
      </p:cxnSp>
      <p:sp>
        <p:nvSpPr>
          <p:cNvPr id="106" name="Google Shape;106;p22"/>
          <p:cNvSpPr/>
          <p:nvPr/>
        </p:nvSpPr>
        <p:spPr>
          <a:xfrm>
            <a:off x="4457400" y="4551496"/>
            <a:ext cx="229200" cy="2292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2"/>
          <p:cNvSpPr txBox="1"/>
          <p:nvPr>
            <p:ph idx="12" type="sldNum"/>
          </p:nvPr>
        </p:nvSpPr>
        <p:spPr>
          <a:xfrm>
            <a:off x="4297650" y="4780700"/>
            <a:ext cx="548700" cy="362700"/>
          </a:xfrm>
          <a:prstGeom prst="rect">
            <a:avLst/>
          </a:prstGeom>
        </p:spPr>
        <p:txBody>
          <a:bodyPr anchorCtr="0" anchor="ctr" bIns="91425" lIns="91425" spcFirstLastPara="1" rIns="91425" wrap="square" tIns="91425">
            <a:noAutofit/>
          </a:bodyPr>
          <a:lstStyle>
            <a:lvl1pPr lvl="0" rtl="0" algn="ctr">
              <a:buNone/>
              <a:defRPr>
                <a:latin typeface="Lora"/>
                <a:ea typeface="Lora"/>
                <a:cs typeface="Lora"/>
                <a:sym typeface="Lora"/>
              </a:defRPr>
            </a:lvl1pPr>
            <a:lvl2pPr lvl="1" rtl="0" algn="ctr">
              <a:buNone/>
              <a:defRPr>
                <a:latin typeface="Lora"/>
                <a:ea typeface="Lora"/>
                <a:cs typeface="Lora"/>
                <a:sym typeface="Lora"/>
              </a:defRPr>
            </a:lvl2pPr>
            <a:lvl3pPr lvl="2" rtl="0" algn="ctr">
              <a:buNone/>
              <a:defRPr>
                <a:latin typeface="Lora"/>
                <a:ea typeface="Lora"/>
                <a:cs typeface="Lora"/>
                <a:sym typeface="Lora"/>
              </a:defRPr>
            </a:lvl3pPr>
            <a:lvl4pPr lvl="3" rtl="0" algn="ctr">
              <a:buNone/>
              <a:defRPr>
                <a:latin typeface="Lora"/>
                <a:ea typeface="Lora"/>
                <a:cs typeface="Lora"/>
                <a:sym typeface="Lora"/>
              </a:defRPr>
            </a:lvl4pPr>
            <a:lvl5pPr lvl="4" rtl="0" algn="ctr">
              <a:buNone/>
              <a:defRPr>
                <a:latin typeface="Lora"/>
                <a:ea typeface="Lora"/>
                <a:cs typeface="Lora"/>
                <a:sym typeface="Lora"/>
              </a:defRPr>
            </a:lvl5pPr>
            <a:lvl6pPr lvl="5" rtl="0" algn="ctr">
              <a:buNone/>
              <a:defRPr>
                <a:latin typeface="Lora"/>
                <a:ea typeface="Lora"/>
                <a:cs typeface="Lora"/>
                <a:sym typeface="Lora"/>
              </a:defRPr>
            </a:lvl6pPr>
            <a:lvl7pPr lvl="6" rtl="0" algn="ctr">
              <a:buNone/>
              <a:defRPr>
                <a:latin typeface="Lora"/>
                <a:ea typeface="Lora"/>
                <a:cs typeface="Lora"/>
                <a:sym typeface="Lora"/>
              </a:defRPr>
            </a:lvl7pPr>
            <a:lvl8pPr lvl="7" rtl="0" algn="ctr">
              <a:buNone/>
              <a:defRPr>
                <a:latin typeface="Lora"/>
                <a:ea typeface="Lora"/>
                <a:cs typeface="Lora"/>
                <a:sym typeface="Lora"/>
              </a:defRPr>
            </a:lvl8pPr>
            <a:lvl9pPr lvl="8" rtl="0" algn="ctr">
              <a:buNone/>
              <a:defRPr>
                <a:latin typeface="Lora"/>
                <a:ea typeface="Lora"/>
                <a:cs typeface="Lora"/>
                <a:sym typeface="Lora"/>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cxnSp>
        <p:nvCxnSpPr>
          <p:cNvPr id="109" name="Google Shape;109;p23"/>
          <p:cNvCxnSpPr/>
          <p:nvPr/>
        </p:nvCxnSpPr>
        <p:spPr>
          <a:xfrm>
            <a:off x="-6025" y="4513729"/>
            <a:ext cx="9162000" cy="0"/>
          </a:xfrm>
          <a:prstGeom prst="straightConnector1">
            <a:avLst/>
          </a:prstGeom>
          <a:noFill/>
          <a:ln cap="flat" cmpd="sng" w="9525">
            <a:solidFill>
              <a:srgbClr val="CCCCCC"/>
            </a:solidFill>
            <a:prstDash val="solid"/>
            <a:round/>
            <a:headEnd len="med" w="med" type="none"/>
            <a:tailEnd len="med" w="med" type="none"/>
          </a:ln>
        </p:spPr>
      </p:cxnSp>
      <p:sp>
        <p:nvSpPr>
          <p:cNvPr id="110" name="Google Shape;110;p23"/>
          <p:cNvSpPr/>
          <p:nvPr/>
        </p:nvSpPr>
        <p:spPr>
          <a:xfrm>
            <a:off x="4293700" y="4235405"/>
            <a:ext cx="556500" cy="5565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3"/>
          <p:cNvSpPr txBox="1"/>
          <p:nvPr>
            <p:ph idx="12" type="sldNum"/>
          </p:nvPr>
        </p:nvSpPr>
        <p:spPr>
          <a:xfrm>
            <a:off x="4297650" y="4791900"/>
            <a:ext cx="548700" cy="351600"/>
          </a:xfrm>
          <a:prstGeom prst="rect">
            <a:avLst/>
          </a:prstGeom>
        </p:spPr>
        <p:txBody>
          <a:bodyPr anchorCtr="0" anchor="ctr" bIns="91425" lIns="91425" spcFirstLastPara="1" rIns="91425" wrap="square" tIns="91425">
            <a:noAutofit/>
          </a:bodyPr>
          <a:lstStyle>
            <a:lvl1pPr lvl="0" rtl="0" algn="ctr">
              <a:buNone/>
              <a:defRPr>
                <a:latin typeface="Lora"/>
                <a:ea typeface="Lora"/>
                <a:cs typeface="Lora"/>
                <a:sym typeface="Lora"/>
              </a:defRPr>
            </a:lvl1pPr>
            <a:lvl2pPr lvl="1" rtl="0" algn="ctr">
              <a:buNone/>
              <a:defRPr>
                <a:latin typeface="Lora"/>
                <a:ea typeface="Lora"/>
                <a:cs typeface="Lora"/>
                <a:sym typeface="Lora"/>
              </a:defRPr>
            </a:lvl2pPr>
            <a:lvl3pPr lvl="2" rtl="0" algn="ctr">
              <a:buNone/>
              <a:defRPr>
                <a:latin typeface="Lora"/>
                <a:ea typeface="Lora"/>
                <a:cs typeface="Lora"/>
                <a:sym typeface="Lora"/>
              </a:defRPr>
            </a:lvl3pPr>
            <a:lvl4pPr lvl="3" rtl="0" algn="ctr">
              <a:buNone/>
              <a:defRPr>
                <a:latin typeface="Lora"/>
                <a:ea typeface="Lora"/>
                <a:cs typeface="Lora"/>
                <a:sym typeface="Lora"/>
              </a:defRPr>
            </a:lvl4pPr>
            <a:lvl5pPr lvl="4" rtl="0" algn="ctr">
              <a:buNone/>
              <a:defRPr>
                <a:latin typeface="Lora"/>
                <a:ea typeface="Lora"/>
                <a:cs typeface="Lora"/>
                <a:sym typeface="Lora"/>
              </a:defRPr>
            </a:lvl5pPr>
            <a:lvl6pPr lvl="5" rtl="0" algn="ctr">
              <a:buNone/>
              <a:defRPr>
                <a:latin typeface="Lora"/>
                <a:ea typeface="Lora"/>
                <a:cs typeface="Lora"/>
                <a:sym typeface="Lora"/>
              </a:defRPr>
            </a:lvl6pPr>
            <a:lvl7pPr lvl="6" rtl="0" algn="ctr">
              <a:buNone/>
              <a:defRPr>
                <a:latin typeface="Lora"/>
                <a:ea typeface="Lora"/>
                <a:cs typeface="Lora"/>
                <a:sym typeface="Lora"/>
              </a:defRPr>
            </a:lvl7pPr>
            <a:lvl8pPr lvl="7" rtl="0" algn="ctr">
              <a:buNone/>
              <a:defRPr>
                <a:latin typeface="Lora"/>
                <a:ea typeface="Lora"/>
                <a:cs typeface="Lora"/>
                <a:sym typeface="Lora"/>
              </a:defRPr>
            </a:lvl8pPr>
            <a:lvl9pPr lvl="8" rtl="0" algn="ctr">
              <a:buNone/>
              <a:defRPr>
                <a:latin typeface="Lora"/>
                <a:ea typeface="Lora"/>
                <a:cs typeface="Lora"/>
                <a:sym typeface="Lora"/>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112" name="Shape 112"/>
        <p:cNvGrpSpPr/>
        <p:nvPr/>
      </p:nvGrpSpPr>
      <p:grpSpPr>
        <a:xfrm>
          <a:off x="0" y="0"/>
          <a:ext cx="0" cy="0"/>
          <a:chOff x="0" y="0"/>
          <a:chExt cx="0" cy="0"/>
        </a:xfrm>
      </p:grpSpPr>
      <p:sp>
        <p:nvSpPr>
          <p:cNvPr id="113" name="Google Shape;113;p2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2" name="Shape 52"/>
        <p:cNvGrpSpPr/>
        <p:nvPr/>
      </p:nvGrpSpPr>
      <p:grpSpPr>
        <a:xfrm>
          <a:off x="0" y="0"/>
          <a:ext cx="0" cy="0"/>
          <a:chOff x="0" y="0"/>
          <a:chExt cx="0" cy="0"/>
        </a:xfrm>
      </p:grpSpPr>
      <p:sp>
        <p:nvSpPr>
          <p:cNvPr id="53" name="Google Shape;53;p14"/>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indent="-355600" lvl="1" marL="9144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indent="-355600" lvl="2" marL="1371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indent="-342900" lvl="3" marL="1828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indent="-342900" lvl="4" marL="22860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indent="-342900" lvl="5" marL="27432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indent="-342900" lvl="6" marL="32004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indent="-342900" lvl="7" marL="36576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indent="-342900" lvl="8" marL="4114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p:txBody>
      </p:sp>
      <p:sp>
        <p:nvSpPr>
          <p:cNvPr id="54" name="Google Shape;54;p14"/>
          <p:cNvSpPr txBox="1"/>
          <p:nvPr>
            <p:ph type="title"/>
          </p:nvPr>
        </p:nvSpPr>
        <p:spPr>
          <a:xfrm>
            <a:off x="1381250" y="937117"/>
            <a:ext cx="6809700" cy="435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000"/>
              <a:buFont typeface="Lora"/>
              <a:buNone/>
              <a:defRPr b="1" sz="2000">
                <a:latin typeface="Lora"/>
                <a:ea typeface="Lora"/>
                <a:cs typeface="Lora"/>
                <a:sym typeface="Lora"/>
              </a:defRPr>
            </a:lvl1pPr>
            <a:lvl2pPr lvl="1" rtl="0">
              <a:spcBef>
                <a:spcPts val="0"/>
              </a:spcBef>
              <a:spcAft>
                <a:spcPts val="0"/>
              </a:spcAft>
              <a:buSzPts val="2000"/>
              <a:buFont typeface="Lora"/>
              <a:buNone/>
              <a:defRPr b="1" sz="2000">
                <a:latin typeface="Lora"/>
                <a:ea typeface="Lora"/>
                <a:cs typeface="Lora"/>
                <a:sym typeface="Lora"/>
              </a:defRPr>
            </a:lvl2pPr>
            <a:lvl3pPr lvl="2" rtl="0">
              <a:spcBef>
                <a:spcPts val="0"/>
              </a:spcBef>
              <a:spcAft>
                <a:spcPts val="0"/>
              </a:spcAft>
              <a:buSzPts val="2000"/>
              <a:buFont typeface="Lora"/>
              <a:buNone/>
              <a:defRPr b="1" sz="2000">
                <a:latin typeface="Lora"/>
                <a:ea typeface="Lora"/>
                <a:cs typeface="Lora"/>
                <a:sym typeface="Lora"/>
              </a:defRPr>
            </a:lvl3pPr>
            <a:lvl4pPr lvl="3" rtl="0">
              <a:spcBef>
                <a:spcPts val="0"/>
              </a:spcBef>
              <a:spcAft>
                <a:spcPts val="0"/>
              </a:spcAft>
              <a:buSzPts val="2000"/>
              <a:buFont typeface="Lora"/>
              <a:buNone/>
              <a:defRPr b="1" sz="2000">
                <a:latin typeface="Lora"/>
                <a:ea typeface="Lora"/>
                <a:cs typeface="Lora"/>
                <a:sym typeface="Lora"/>
              </a:defRPr>
            </a:lvl4pPr>
            <a:lvl5pPr lvl="4" rtl="0">
              <a:spcBef>
                <a:spcPts val="0"/>
              </a:spcBef>
              <a:spcAft>
                <a:spcPts val="0"/>
              </a:spcAft>
              <a:buSzPts val="2000"/>
              <a:buFont typeface="Lora"/>
              <a:buNone/>
              <a:defRPr b="1" sz="2000">
                <a:latin typeface="Lora"/>
                <a:ea typeface="Lora"/>
                <a:cs typeface="Lora"/>
                <a:sym typeface="Lora"/>
              </a:defRPr>
            </a:lvl5pPr>
            <a:lvl6pPr lvl="5" rtl="0">
              <a:spcBef>
                <a:spcPts val="0"/>
              </a:spcBef>
              <a:spcAft>
                <a:spcPts val="0"/>
              </a:spcAft>
              <a:buSzPts val="2000"/>
              <a:buFont typeface="Lora"/>
              <a:buNone/>
              <a:defRPr b="1" sz="2000">
                <a:latin typeface="Lora"/>
                <a:ea typeface="Lora"/>
                <a:cs typeface="Lora"/>
                <a:sym typeface="Lora"/>
              </a:defRPr>
            </a:lvl6pPr>
            <a:lvl7pPr lvl="6" rtl="0">
              <a:spcBef>
                <a:spcPts val="0"/>
              </a:spcBef>
              <a:spcAft>
                <a:spcPts val="0"/>
              </a:spcAft>
              <a:buSzPts val="2000"/>
              <a:buFont typeface="Lora"/>
              <a:buNone/>
              <a:defRPr b="1" sz="2000">
                <a:latin typeface="Lora"/>
                <a:ea typeface="Lora"/>
                <a:cs typeface="Lora"/>
                <a:sym typeface="Lora"/>
              </a:defRPr>
            </a:lvl7pPr>
            <a:lvl8pPr lvl="7" rtl="0">
              <a:spcBef>
                <a:spcPts val="0"/>
              </a:spcBef>
              <a:spcAft>
                <a:spcPts val="0"/>
              </a:spcAft>
              <a:buSzPts val="2000"/>
              <a:buFont typeface="Lora"/>
              <a:buNone/>
              <a:defRPr b="1" sz="2000">
                <a:latin typeface="Lora"/>
                <a:ea typeface="Lora"/>
                <a:cs typeface="Lora"/>
                <a:sym typeface="Lora"/>
              </a:defRPr>
            </a:lvl8pPr>
            <a:lvl9pPr lvl="8" rtl="0">
              <a:spcBef>
                <a:spcPts val="0"/>
              </a:spcBef>
              <a:spcAft>
                <a:spcPts val="0"/>
              </a:spcAft>
              <a:buSzPts val="2000"/>
              <a:buFont typeface="Lora"/>
              <a:buNone/>
              <a:defRPr b="1" sz="2000">
                <a:latin typeface="Lora"/>
                <a:ea typeface="Lora"/>
                <a:cs typeface="Lora"/>
                <a:sym typeface="Lora"/>
              </a:defRPr>
            </a:lvl9pPr>
          </a:lstStyle>
          <a:p/>
        </p:txBody>
      </p:sp>
      <p:sp>
        <p:nvSpPr>
          <p:cNvPr id="55" name="Google Shape;55;p1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000">
                <a:solidFill>
                  <a:srgbClr val="1D1D1B"/>
                </a:solidFill>
                <a:latin typeface="Lora"/>
                <a:ea typeface="Lora"/>
                <a:cs typeface="Lora"/>
                <a:sym typeface="Lora"/>
              </a:defRPr>
            </a:lvl1pPr>
            <a:lvl2pPr lvl="1" rtl="0" algn="r">
              <a:buNone/>
              <a:defRPr sz="1000">
                <a:solidFill>
                  <a:srgbClr val="1D1D1B"/>
                </a:solidFill>
                <a:latin typeface="Lora"/>
                <a:ea typeface="Lora"/>
                <a:cs typeface="Lora"/>
                <a:sym typeface="Lora"/>
              </a:defRPr>
            </a:lvl2pPr>
            <a:lvl3pPr lvl="2" rtl="0" algn="r">
              <a:buNone/>
              <a:defRPr sz="1000">
                <a:solidFill>
                  <a:srgbClr val="1D1D1B"/>
                </a:solidFill>
                <a:latin typeface="Lora"/>
                <a:ea typeface="Lora"/>
                <a:cs typeface="Lora"/>
                <a:sym typeface="Lora"/>
              </a:defRPr>
            </a:lvl3pPr>
            <a:lvl4pPr lvl="3" rtl="0" algn="r">
              <a:buNone/>
              <a:defRPr sz="1000">
                <a:solidFill>
                  <a:srgbClr val="1D1D1B"/>
                </a:solidFill>
                <a:latin typeface="Lora"/>
                <a:ea typeface="Lora"/>
                <a:cs typeface="Lora"/>
                <a:sym typeface="Lora"/>
              </a:defRPr>
            </a:lvl4pPr>
            <a:lvl5pPr lvl="4" rtl="0" algn="r">
              <a:buNone/>
              <a:defRPr sz="1000">
                <a:solidFill>
                  <a:srgbClr val="1D1D1B"/>
                </a:solidFill>
                <a:latin typeface="Lora"/>
                <a:ea typeface="Lora"/>
                <a:cs typeface="Lora"/>
                <a:sym typeface="Lora"/>
              </a:defRPr>
            </a:lvl5pPr>
            <a:lvl6pPr lvl="5" rtl="0" algn="r">
              <a:buNone/>
              <a:defRPr sz="1000">
                <a:solidFill>
                  <a:srgbClr val="1D1D1B"/>
                </a:solidFill>
                <a:latin typeface="Lora"/>
                <a:ea typeface="Lora"/>
                <a:cs typeface="Lora"/>
                <a:sym typeface="Lora"/>
              </a:defRPr>
            </a:lvl6pPr>
            <a:lvl7pPr lvl="6" rtl="0" algn="r">
              <a:buNone/>
              <a:defRPr sz="1000">
                <a:solidFill>
                  <a:srgbClr val="1D1D1B"/>
                </a:solidFill>
                <a:latin typeface="Lora"/>
                <a:ea typeface="Lora"/>
                <a:cs typeface="Lora"/>
                <a:sym typeface="Lora"/>
              </a:defRPr>
            </a:lvl7pPr>
            <a:lvl8pPr lvl="7" rtl="0" algn="r">
              <a:buNone/>
              <a:defRPr sz="1000">
                <a:solidFill>
                  <a:srgbClr val="1D1D1B"/>
                </a:solidFill>
                <a:latin typeface="Lora"/>
                <a:ea typeface="Lora"/>
                <a:cs typeface="Lora"/>
                <a:sym typeface="Lora"/>
              </a:defRPr>
            </a:lvl8pPr>
            <a:lvl9pPr lvl="8" rtl="0" algn="r">
              <a:buNone/>
              <a:defRPr sz="1000">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hyperlink" Target="http://drive.google.com/file/d/1F08qZif0Hr52Xyxe7cgAGNie6eAR2ek7/view" TargetMode="External"/><Relationship Id="rId5"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hyperlink" Target="https://loop.dcu.ie/mod/lesson/view.php?id=1343014&amp;pageid=6344&amp;startlastseen=yes" TargetMode="External"/><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dcu.ie/teu/universal-design-learning-udl" TargetMode="External"/><Relationship Id="rId4" Type="http://schemas.openxmlformats.org/officeDocument/2006/relationships/hyperlink" Target="https://www.dcu.ie/teu/universal-design-learning-udl" TargetMode="External"/><Relationship Id="rId9" Type="http://schemas.openxmlformats.org/officeDocument/2006/relationships/image" Target="../media/image19.png"/><Relationship Id="rId5" Type="http://schemas.openxmlformats.org/officeDocument/2006/relationships/hyperlink" Target="https://www.youtube.com/watch?v=LG1MsL52wc8" TargetMode="External"/><Relationship Id="rId6" Type="http://schemas.openxmlformats.org/officeDocument/2006/relationships/hyperlink" Target="http://www.cast.org/our-work/about-udl.html#.Xrqq6xNKjq0" TargetMode="External"/><Relationship Id="rId7" Type="http://schemas.openxmlformats.org/officeDocument/2006/relationships/hyperlink" Target="https://www.novakeducation.com/hubfs/UDL_ImplementationRubric_MelissaToland.pdf" TargetMode="External"/><Relationship Id="rId8" Type="http://schemas.openxmlformats.org/officeDocument/2006/relationships/hyperlink" Target="https://www.novakeducation.com/hubfs/UDL_ImplementationRubric_MelissaToland.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udloncampus.cast.org/ho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25"/>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119" name="Google Shape;119;p25"/>
          <p:cNvSpPr/>
          <p:nvPr/>
        </p:nvSpPr>
        <p:spPr>
          <a:xfrm>
            <a:off x="150" y="4740625"/>
            <a:ext cx="9144000" cy="402900"/>
          </a:xfrm>
          <a:prstGeom prst="rect">
            <a:avLst/>
          </a:prstGeom>
          <a:solidFill>
            <a:srgbClr val="EDA021"/>
          </a:solidFill>
          <a:ln>
            <a:noFill/>
          </a:ln>
        </p:spPr>
        <p:txBody>
          <a:bodyPr anchorCtr="0" anchor="ctr" bIns="50400" lIns="100825" spcFirstLastPara="1" rIns="100825" wrap="square" tIns="50400">
            <a:noAutofit/>
          </a:bodyPr>
          <a:lstStyle/>
          <a:p>
            <a:pPr indent="0" lvl="0" marL="0" marR="0" rtl="0" algn="ctr">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sp>
        <p:nvSpPr>
          <p:cNvPr id="120" name="Google Shape;120;p25"/>
          <p:cNvSpPr txBox="1"/>
          <p:nvPr/>
        </p:nvSpPr>
        <p:spPr>
          <a:xfrm>
            <a:off x="6296575" y="4837675"/>
            <a:ext cx="2676900" cy="208800"/>
          </a:xfrm>
          <a:prstGeom prst="rect">
            <a:avLst/>
          </a:prstGeom>
          <a:noFill/>
          <a:ln>
            <a:noFill/>
          </a:ln>
        </p:spPr>
        <p:txBody>
          <a:bodyPr anchorCtr="0" anchor="t" bIns="50400" lIns="100825" spcFirstLastPara="1" rIns="100825" wrap="square" tIns="50400">
            <a:noAutofit/>
          </a:bodyPr>
          <a:lstStyle/>
          <a:p>
            <a:pPr indent="0" lvl="0" marL="0" rtl="0" algn="l">
              <a:spcBef>
                <a:spcPts val="0"/>
              </a:spcBef>
              <a:spcAft>
                <a:spcPts val="0"/>
              </a:spcAft>
              <a:buNone/>
            </a:pPr>
            <a:r>
              <a:rPr lang="en-GB" sz="1100">
                <a:solidFill>
                  <a:srgbClr val="FFFFFF"/>
                </a:solidFill>
              </a:rPr>
              <a:t>Teaching Enhancement Unit (TEU)</a:t>
            </a:r>
            <a:endParaRPr sz="4900">
              <a:solidFill>
                <a:srgbClr val="000000"/>
              </a:solidFill>
              <a:latin typeface="Calibri"/>
              <a:ea typeface="Calibri"/>
              <a:cs typeface="Calibri"/>
              <a:sym typeface="Calibri"/>
            </a:endParaRPr>
          </a:p>
        </p:txBody>
      </p:sp>
      <p:pic>
        <p:nvPicPr>
          <p:cNvPr descr="DCU_logo_white.eps" id="121" name="Google Shape;121;p25"/>
          <p:cNvPicPr preferRelativeResize="0"/>
          <p:nvPr/>
        </p:nvPicPr>
        <p:blipFill rotWithShape="1">
          <a:blip r:embed="rId3">
            <a:alphaModFix/>
          </a:blip>
          <a:srcRect b="0" l="0" r="0" t="0"/>
          <a:stretch/>
        </p:blipFill>
        <p:spPr>
          <a:xfrm>
            <a:off x="8028225" y="91175"/>
            <a:ext cx="945374" cy="953750"/>
          </a:xfrm>
          <a:prstGeom prst="rect">
            <a:avLst/>
          </a:prstGeom>
          <a:noFill/>
          <a:ln>
            <a:noFill/>
          </a:ln>
        </p:spPr>
      </p:pic>
      <p:pic>
        <p:nvPicPr>
          <p:cNvPr descr="NIDL_Logo.eps" id="122" name="Google Shape;122;p25"/>
          <p:cNvPicPr preferRelativeResize="0"/>
          <p:nvPr/>
        </p:nvPicPr>
        <p:blipFill rotWithShape="1">
          <a:blip r:embed="rId4">
            <a:alphaModFix/>
          </a:blip>
          <a:srcRect b="0" l="0" r="0" t="0"/>
          <a:stretch/>
        </p:blipFill>
        <p:spPr>
          <a:xfrm>
            <a:off x="507657" y="4792301"/>
            <a:ext cx="468917" cy="328275"/>
          </a:xfrm>
          <a:prstGeom prst="rect">
            <a:avLst/>
          </a:prstGeom>
          <a:noFill/>
          <a:ln>
            <a:noFill/>
          </a:ln>
        </p:spPr>
      </p:pic>
      <p:pic>
        <p:nvPicPr>
          <p:cNvPr descr="DCU_logo_white.eps" id="123" name="Google Shape;123;p25"/>
          <p:cNvPicPr preferRelativeResize="0"/>
          <p:nvPr/>
        </p:nvPicPr>
        <p:blipFill rotWithShape="1">
          <a:blip r:embed="rId3">
            <a:alphaModFix/>
          </a:blip>
          <a:srcRect b="0" l="0" r="0" t="0"/>
          <a:stretch/>
        </p:blipFill>
        <p:spPr>
          <a:xfrm>
            <a:off x="76350" y="4792309"/>
            <a:ext cx="324999" cy="328266"/>
          </a:xfrm>
          <a:prstGeom prst="rect">
            <a:avLst/>
          </a:prstGeom>
          <a:noFill/>
          <a:ln>
            <a:noFill/>
          </a:ln>
        </p:spPr>
      </p:pic>
      <p:sp>
        <p:nvSpPr>
          <p:cNvPr id="124" name="Google Shape;124;p25"/>
          <p:cNvSpPr txBox="1"/>
          <p:nvPr/>
        </p:nvSpPr>
        <p:spPr>
          <a:xfrm>
            <a:off x="583350" y="1515300"/>
            <a:ext cx="7977600" cy="21129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4600">
                <a:solidFill>
                  <a:srgbClr val="FFFFFF"/>
                </a:solidFill>
              </a:rPr>
              <a:t>UDL principles in practice: </a:t>
            </a:r>
            <a:endParaRPr sz="4600">
              <a:solidFill>
                <a:srgbClr val="FFFFFF"/>
              </a:solidFill>
            </a:endParaRPr>
          </a:p>
          <a:p>
            <a:pPr indent="0" lvl="0" marL="0" rtl="0" algn="ctr">
              <a:spcBef>
                <a:spcPts val="0"/>
              </a:spcBef>
              <a:spcAft>
                <a:spcPts val="0"/>
              </a:spcAft>
              <a:buClr>
                <a:schemeClr val="dk1"/>
              </a:buClr>
              <a:buSzPts val="1100"/>
              <a:buFont typeface="Arial"/>
              <a:buNone/>
            </a:pPr>
            <a:r>
              <a:rPr lang="en-GB" sz="2400">
                <a:solidFill>
                  <a:srgbClr val="FFFFFF"/>
                </a:solidFill>
              </a:rPr>
              <a:t>Reflections on a UDL Moodle toolkit approach </a:t>
            </a:r>
            <a:endParaRPr sz="2400">
              <a:solidFill>
                <a:srgbClr val="FFFFFF"/>
              </a:solidFill>
            </a:endParaRPr>
          </a:p>
          <a:p>
            <a:pPr indent="0" lvl="0" marL="0" rtl="0" algn="ctr">
              <a:spcBef>
                <a:spcPts val="0"/>
              </a:spcBef>
              <a:spcAft>
                <a:spcPts val="0"/>
              </a:spcAft>
              <a:buClr>
                <a:schemeClr val="dk1"/>
              </a:buClr>
              <a:buSzPts val="1100"/>
              <a:buFont typeface="Arial"/>
              <a:buNone/>
            </a:pPr>
            <a:r>
              <a:t/>
            </a:r>
            <a:endParaRPr i="1" sz="2400">
              <a:solidFill>
                <a:srgbClr val="FFFFFF"/>
              </a:solidFill>
            </a:endParaRPr>
          </a:p>
          <a:p>
            <a:pPr indent="0" lvl="0" marL="0" rtl="0" algn="l">
              <a:spcBef>
                <a:spcPts val="0"/>
              </a:spcBef>
              <a:spcAft>
                <a:spcPts val="0"/>
              </a:spcAft>
              <a:buClr>
                <a:schemeClr val="dk1"/>
              </a:buClr>
              <a:buSzPts val="1100"/>
              <a:buFont typeface="Arial"/>
              <a:buNone/>
            </a:pPr>
            <a:r>
              <a:rPr lang="en-GB" sz="2400">
                <a:solidFill>
                  <a:srgbClr val="FFFFFF"/>
                </a:solidFill>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4"/>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235" name="Google Shape;235;p3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pic>
        <p:nvPicPr>
          <p:cNvPr id="236" name="Google Shape;236;p34"/>
          <p:cNvPicPr preferRelativeResize="0"/>
          <p:nvPr/>
        </p:nvPicPr>
        <p:blipFill>
          <a:blip r:embed="rId3">
            <a:alphaModFix/>
          </a:blip>
          <a:stretch>
            <a:fillRect/>
          </a:stretch>
        </p:blipFill>
        <p:spPr>
          <a:xfrm>
            <a:off x="1020600" y="1003450"/>
            <a:ext cx="6480000" cy="4140000"/>
          </a:xfrm>
          <a:prstGeom prst="rect">
            <a:avLst/>
          </a:prstGeom>
          <a:noFill/>
          <a:ln>
            <a:noFill/>
          </a:ln>
        </p:spPr>
      </p:pic>
      <p:sp>
        <p:nvSpPr>
          <p:cNvPr id="237" name="Google Shape;237;p34"/>
          <p:cNvSpPr txBox="1"/>
          <p:nvPr>
            <p:ph type="title"/>
          </p:nvPr>
        </p:nvSpPr>
        <p:spPr>
          <a:xfrm>
            <a:off x="360775" y="411725"/>
            <a:ext cx="53985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Moodle as a virtual learning environment</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35"/>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243" name="Google Shape;243;p3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44" name="Google Shape;244;p35"/>
          <p:cNvSpPr txBox="1"/>
          <p:nvPr>
            <p:ph type="title"/>
          </p:nvPr>
        </p:nvSpPr>
        <p:spPr>
          <a:xfrm>
            <a:off x="360775" y="411725"/>
            <a:ext cx="71535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A universally designed </a:t>
            </a:r>
            <a:r>
              <a:rPr lang="en-GB">
                <a:solidFill>
                  <a:schemeClr val="lt1"/>
                </a:solidFill>
              </a:rPr>
              <a:t> virtual learning environment</a:t>
            </a:r>
            <a:endParaRPr>
              <a:solidFill>
                <a:schemeClr val="lt1"/>
              </a:solidFill>
            </a:endParaRPr>
          </a:p>
        </p:txBody>
      </p:sp>
      <p:pic>
        <p:nvPicPr>
          <p:cNvPr id="245" name="Google Shape;245;p35"/>
          <p:cNvPicPr preferRelativeResize="0"/>
          <p:nvPr/>
        </p:nvPicPr>
        <p:blipFill rotWithShape="1">
          <a:blip r:embed="rId3">
            <a:alphaModFix/>
          </a:blip>
          <a:srcRect b="0" l="0" r="3306" t="0"/>
          <a:stretch/>
        </p:blipFill>
        <p:spPr>
          <a:xfrm>
            <a:off x="148650" y="847313"/>
            <a:ext cx="2155200" cy="1657350"/>
          </a:xfrm>
          <a:prstGeom prst="rect">
            <a:avLst/>
          </a:prstGeom>
          <a:noFill/>
          <a:ln>
            <a:noFill/>
          </a:ln>
        </p:spPr>
      </p:pic>
      <p:pic>
        <p:nvPicPr>
          <p:cNvPr id="246" name="Google Shape;246;p35"/>
          <p:cNvPicPr preferRelativeResize="0"/>
          <p:nvPr/>
        </p:nvPicPr>
        <p:blipFill>
          <a:blip r:embed="rId4">
            <a:alphaModFix/>
          </a:blip>
          <a:stretch>
            <a:fillRect/>
          </a:stretch>
        </p:blipFill>
        <p:spPr>
          <a:xfrm>
            <a:off x="3749600" y="1513313"/>
            <a:ext cx="3943350" cy="561975"/>
          </a:xfrm>
          <a:prstGeom prst="rect">
            <a:avLst/>
          </a:prstGeom>
          <a:noFill/>
          <a:ln>
            <a:noFill/>
          </a:ln>
        </p:spPr>
      </p:pic>
      <p:pic>
        <p:nvPicPr>
          <p:cNvPr id="247" name="Google Shape;247;p35"/>
          <p:cNvPicPr preferRelativeResize="0"/>
          <p:nvPr/>
        </p:nvPicPr>
        <p:blipFill>
          <a:blip r:embed="rId5">
            <a:alphaModFix/>
          </a:blip>
          <a:stretch>
            <a:fillRect/>
          </a:stretch>
        </p:blipFill>
        <p:spPr>
          <a:xfrm>
            <a:off x="0" y="2535306"/>
            <a:ext cx="9143999" cy="26081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36"/>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253" name="Google Shape;253;p3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54" name="Google Shape;254;p36"/>
          <p:cNvSpPr txBox="1"/>
          <p:nvPr>
            <p:ph type="title"/>
          </p:nvPr>
        </p:nvSpPr>
        <p:spPr>
          <a:xfrm>
            <a:off x="360775" y="411725"/>
            <a:ext cx="71535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Representing content to maximise engagement</a:t>
            </a:r>
            <a:endParaRPr>
              <a:solidFill>
                <a:schemeClr val="lt1"/>
              </a:solidFill>
            </a:endParaRPr>
          </a:p>
        </p:txBody>
      </p:sp>
      <p:pic>
        <p:nvPicPr>
          <p:cNvPr id="255" name="Google Shape;255;p36"/>
          <p:cNvPicPr preferRelativeResize="0"/>
          <p:nvPr/>
        </p:nvPicPr>
        <p:blipFill rotWithShape="1">
          <a:blip r:embed="rId3">
            <a:alphaModFix/>
          </a:blip>
          <a:srcRect b="3417" l="0" r="0" t="4229"/>
          <a:stretch/>
        </p:blipFill>
        <p:spPr>
          <a:xfrm>
            <a:off x="1" y="905525"/>
            <a:ext cx="4921676" cy="2414700"/>
          </a:xfrm>
          <a:prstGeom prst="rect">
            <a:avLst/>
          </a:prstGeom>
          <a:noFill/>
          <a:ln>
            <a:noFill/>
          </a:ln>
        </p:spPr>
      </p:pic>
      <p:pic>
        <p:nvPicPr>
          <p:cNvPr id="256" name="Google Shape;256;p36" title="Capacity1.mov">
            <a:hlinkClick r:id="rId4"/>
          </p:cNvPr>
          <p:cNvPicPr preferRelativeResize="0"/>
          <p:nvPr/>
        </p:nvPicPr>
        <p:blipFill>
          <a:blip r:embed="rId5">
            <a:alphaModFix/>
          </a:blip>
          <a:stretch>
            <a:fillRect/>
          </a:stretch>
        </p:blipFill>
        <p:spPr>
          <a:xfrm>
            <a:off x="4358575" y="2451700"/>
            <a:ext cx="4785427" cy="269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37"/>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63" name="Google Shape;263;p37"/>
          <p:cNvSpPr txBox="1"/>
          <p:nvPr>
            <p:ph type="title"/>
          </p:nvPr>
        </p:nvSpPr>
        <p:spPr>
          <a:xfrm>
            <a:off x="360775" y="411725"/>
            <a:ext cx="71535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Action &amp; expression to maximise learning</a:t>
            </a:r>
            <a:endParaRPr>
              <a:solidFill>
                <a:schemeClr val="lt1"/>
              </a:solidFill>
            </a:endParaRPr>
          </a:p>
        </p:txBody>
      </p:sp>
      <p:pic>
        <p:nvPicPr>
          <p:cNvPr id="264" name="Google Shape;264;p37"/>
          <p:cNvPicPr preferRelativeResize="0"/>
          <p:nvPr/>
        </p:nvPicPr>
        <p:blipFill>
          <a:blip r:embed="rId3">
            <a:alphaModFix/>
          </a:blip>
          <a:stretch>
            <a:fillRect/>
          </a:stretch>
        </p:blipFill>
        <p:spPr>
          <a:xfrm>
            <a:off x="360775" y="901438"/>
            <a:ext cx="2160000" cy="1440000"/>
          </a:xfrm>
          <a:prstGeom prst="rect">
            <a:avLst/>
          </a:prstGeom>
          <a:noFill/>
          <a:ln>
            <a:noFill/>
          </a:ln>
        </p:spPr>
      </p:pic>
      <p:pic>
        <p:nvPicPr>
          <p:cNvPr id="265" name="Google Shape;265;p37">
            <a:hlinkClick r:id="rId4"/>
          </p:cNvPr>
          <p:cNvPicPr preferRelativeResize="0"/>
          <p:nvPr/>
        </p:nvPicPr>
        <p:blipFill>
          <a:blip r:embed="rId5">
            <a:alphaModFix/>
          </a:blip>
          <a:stretch>
            <a:fillRect/>
          </a:stretch>
        </p:blipFill>
        <p:spPr>
          <a:xfrm>
            <a:off x="373975" y="2420175"/>
            <a:ext cx="2133600" cy="428625"/>
          </a:xfrm>
          <a:prstGeom prst="rect">
            <a:avLst/>
          </a:prstGeom>
          <a:noFill/>
          <a:ln>
            <a:noFill/>
          </a:ln>
        </p:spPr>
      </p:pic>
      <p:pic>
        <p:nvPicPr>
          <p:cNvPr id="266" name="Google Shape;266;p37"/>
          <p:cNvPicPr preferRelativeResize="0"/>
          <p:nvPr/>
        </p:nvPicPr>
        <p:blipFill>
          <a:blip r:embed="rId6">
            <a:alphaModFix/>
          </a:blip>
          <a:stretch>
            <a:fillRect/>
          </a:stretch>
        </p:blipFill>
        <p:spPr>
          <a:xfrm>
            <a:off x="260188" y="2927575"/>
            <a:ext cx="2447925" cy="2095500"/>
          </a:xfrm>
          <a:prstGeom prst="rect">
            <a:avLst/>
          </a:prstGeom>
          <a:noFill/>
          <a:ln>
            <a:noFill/>
          </a:ln>
        </p:spPr>
      </p:pic>
      <p:pic>
        <p:nvPicPr>
          <p:cNvPr id="267" name="Google Shape;267;p37"/>
          <p:cNvPicPr preferRelativeResize="0"/>
          <p:nvPr/>
        </p:nvPicPr>
        <p:blipFill>
          <a:blip r:embed="rId7">
            <a:alphaModFix/>
          </a:blip>
          <a:stretch>
            <a:fillRect/>
          </a:stretch>
        </p:blipFill>
        <p:spPr>
          <a:xfrm>
            <a:off x="2775600" y="1053000"/>
            <a:ext cx="5400000" cy="1440000"/>
          </a:xfrm>
          <a:prstGeom prst="rect">
            <a:avLst/>
          </a:prstGeom>
          <a:noFill/>
          <a:ln>
            <a:noFill/>
          </a:ln>
        </p:spPr>
      </p:pic>
      <p:sp>
        <p:nvSpPr>
          <p:cNvPr id="268" name="Google Shape;268;p37"/>
          <p:cNvSpPr txBox="1"/>
          <p:nvPr/>
        </p:nvSpPr>
        <p:spPr>
          <a:xfrm>
            <a:off x="2775600" y="2571750"/>
            <a:ext cx="6183300" cy="2339700"/>
          </a:xfrm>
          <a:prstGeom prst="rect">
            <a:avLst/>
          </a:prstGeom>
          <a:solidFill>
            <a:srgbClr val="073763"/>
          </a:solid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Quattrocento Sans"/>
              <a:buAutoNum type="arabicPeriod"/>
            </a:pPr>
            <a:r>
              <a:rPr lang="en-GB">
                <a:solidFill>
                  <a:schemeClr val="lt1"/>
                </a:solidFill>
                <a:latin typeface="Quattrocento Sans"/>
                <a:ea typeface="Quattrocento Sans"/>
                <a:cs typeface="Quattrocento Sans"/>
                <a:sym typeface="Quattrocento Sans"/>
              </a:rPr>
              <a:t>On completion of the lesson, students can review their answers immediately after completing the lesson but when they go back in, they can't see their answers.  Teachers can see them in Reports. </a:t>
            </a:r>
            <a:endParaRPr>
              <a:solidFill>
                <a:schemeClr val="lt1"/>
              </a:solidFill>
              <a:latin typeface="Quattrocento Sans"/>
              <a:ea typeface="Quattrocento Sans"/>
              <a:cs typeface="Quattrocento Sans"/>
              <a:sym typeface="Quattrocento Sans"/>
            </a:endParaRPr>
          </a:p>
          <a:p>
            <a:pPr indent="-317500" lvl="0" marL="457200" rtl="0" algn="l">
              <a:spcBef>
                <a:spcPts val="0"/>
              </a:spcBef>
              <a:spcAft>
                <a:spcPts val="0"/>
              </a:spcAft>
              <a:buClr>
                <a:schemeClr val="lt1"/>
              </a:buClr>
              <a:buSzPts val="1400"/>
              <a:buFont typeface="Quattrocento Sans"/>
              <a:buAutoNum type="arabicPeriod"/>
            </a:pPr>
            <a:r>
              <a:rPr lang="en-GB">
                <a:solidFill>
                  <a:schemeClr val="lt1"/>
                </a:solidFill>
                <a:latin typeface="Quattrocento Sans"/>
                <a:ea typeface="Quattrocento Sans"/>
                <a:cs typeface="Quattrocento Sans"/>
                <a:sym typeface="Quattrocento Sans"/>
              </a:rPr>
              <a:t>Cannot view Lessons by seminar group, only alphabetically so it is impossible to see who in each of the 12 groups out of the circa 450 students have not attempted or not completed the lesson.</a:t>
            </a:r>
            <a:endParaRPr>
              <a:solidFill>
                <a:schemeClr val="lt1"/>
              </a:solidFill>
              <a:latin typeface="Quattrocento Sans"/>
              <a:ea typeface="Quattrocento Sans"/>
              <a:cs typeface="Quattrocento Sans"/>
              <a:sym typeface="Quattrocento Sans"/>
            </a:endParaRPr>
          </a:p>
          <a:p>
            <a:pPr indent="-317500" lvl="0" marL="457200" rtl="0" algn="l">
              <a:spcBef>
                <a:spcPts val="0"/>
              </a:spcBef>
              <a:spcAft>
                <a:spcPts val="0"/>
              </a:spcAft>
              <a:buClr>
                <a:schemeClr val="lt1"/>
              </a:buClr>
              <a:buSzPts val="1400"/>
              <a:buFont typeface="Quattrocento Sans"/>
              <a:buAutoNum type="arabicPeriod"/>
            </a:pPr>
            <a:r>
              <a:rPr lang="en-GB">
                <a:solidFill>
                  <a:schemeClr val="lt1"/>
                </a:solidFill>
                <a:latin typeface="Quattrocento Sans"/>
                <a:ea typeface="Quattrocento Sans"/>
                <a:cs typeface="Quattrocento Sans"/>
                <a:sym typeface="Quattrocento Sans"/>
              </a:rPr>
              <a:t>Can only give feedback on each question in turn rather than an overall comment at the end of the lesson. </a:t>
            </a:r>
            <a:endParaRPr>
              <a:solidFill>
                <a:schemeClr val="lt1"/>
              </a:solidFill>
              <a:latin typeface="Quattrocento Sans"/>
              <a:ea typeface="Quattrocento Sans"/>
              <a:cs typeface="Quattrocento Sans"/>
              <a:sym typeface="Quattrocento Sans"/>
            </a:endParaRPr>
          </a:p>
          <a:p>
            <a:pPr indent="-317500" lvl="0" marL="457200" rtl="0" algn="l">
              <a:spcBef>
                <a:spcPts val="0"/>
              </a:spcBef>
              <a:spcAft>
                <a:spcPts val="0"/>
              </a:spcAft>
              <a:buClr>
                <a:schemeClr val="lt1"/>
              </a:buClr>
              <a:buSzPts val="1400"/>
              <a:buFont typeface="Quattrocento Sans"/>
              <a:buAutoNum type="arabicPeriod"/>
            </a:pPr>
            <a:r>
              <a:rPr lang="en-GB">
                <a:solidFill>
                  <a:schemeClr val="lt1"/>
                </a:solidFill>
                <a:latin typeface="Quattrocento Sans"/>
                <a:ea typeface="Quattrocento Sans"/>
                <a:cs typeface="Quattrocento Sans"/>
                <a:sym typeface="Quattrocento Sans"/>
              </a:rPr>
              <a:t>When you 'email graded assignments', no idea where those emails go</a:t>
            </a:r>
            <a:endParaRPr>
              <a:solidFill>
                <a:schemeClr val="lt1"/>
              </a:solidFill>
              <a:latin typeface="Quattrocento Sans"/>
              <a:ea typeface="Quattrocento Sans"/>
              <a:cs typeface="Quattrocento Sans"/>
              <a:sym typeface="Quattrocento Sans"/>
            </a:endParaRPr>
          </a:p>
          <a:p>
            <a:pPr indent="-317500" lvl="0" marL="457200" rtl="0" algn="l">
              <a:spcBef>
                <a:spcPts val="0"/>
              </a:spcBef>
              <a:spcAft>
                <a:spcPts val="0"/>
              </a:spcAft>
              <a:buClr>
                <a:schemeClr val="lt1"/>
              </a:buClr>
              <a:buSzPts val="1400"/>
              <a:buFont typeface="Quattrocento Sans"/>
              <a:buAutoNum type="arabicPeriod"/>
            </a:pPr>
            <a:r>
              <a:rPr lang="en-GB">
                <a:solidFill>
                  <a:schemeClr val="lt1"/>
                </a:solidFill>
                <a:latin typeface="Quattrocento Sans"/>
                <a:ea typeface="Quattrocento Sans"/>
                <a:cs typeface="Quattrocento Sans"/>
                <a:sym typeface="Quattrocento Sans"/>
              </a:rPr>
              <a:t>“Attempts will be added to the final grade”</a:t>
            </a:r>
            <a:endParaRPr>
              <a:solidFill>
                <a:schemeClr val="lt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38"/>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274" name="Google Shape;274;p3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75" name="Google Shape;275;p38"/>
          <p:cNvSpPr txBox="1"/>
          <p:nvPr>
            <p:ph type="title"/>
          </p:nvPr>
        </p:nvSpPr>
        <p:spPr>
          <a:xfrm>
            <a:off x="360775" y="411725"/>
            <a:ext cx="71535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UDL to empower learners</a:t>
            </a:r>
            <a:endParaRPr>
              <a:solidFill>
                <a:schemeClr val="lt1"/>
              </a:solidFill>
            </a:endParaRPr>
          </a:p>
        </p:txBody>
      </p:sp>
      <p:pic>
        <p:nvPicPr>
          <p:cNvPr id="276" name="Google Shape;276;p38"/>
          <p:cNvPicPr preferRelativeResize="0"/>
          <p:nvPr/>
        </p:nvPicPr>
        <p:blipFill>
          <a:blip r:embed="rId3">
            <a:alphaModFix/>
          </a:blip>
          <a:stretch>
            <a:fillRect/>
          </a:stretch>
        </p:blipFill>
        <p:spPr>
          <a:xfrm>
            <a:off x="360775" y="1052988"/>
            <a:ext cx="2160000" cy="1440000"/>
          </a:xfrm>
          <a:prstGeom prst="rect">
            <a:avLst/>
          </a:prstGeom>
          <a:noFill/>
          <a:ln>
            <a:noFill/>
          </a:ln>
        </p:spPr>
      </p:pic>
      <p:pic>
        <p:nvPicPr>
          <p:cNvPr id="277" name="Google Shape;277;p38"/>
          <p:cNvPicPr preferRelativeResize="0"/>
          <p:nvPr/>
        </p:nvPicPr>
        <p:blipFill>
          <a:blip r:embed="rId4">
            <a:alphaModFix/>
          </a:blip>
          <a:stretch>
            <a:fillRect/>
          </a:stretch>
        </p:blipFill>
        <p:spPr>
          <a:xfrm>
            <a:off x="408400" y="2982688"/>
            <a:ext cx="2171700" cy="438150"/>
          </a:xfrm>
          <a:prstGeom prst="rect">
            <a:avLst/>
          </a:prstGeom>
          <a:noFill/>
          <a:ln>
            <a:noFill/>
          </a:ln>
        </p:spPr>
      </p:pic>
      <p:pic>
        <p:nvPicPr>
          <p:cNvPr id="278" name="Google Shape;278;p38"/>
          <p:cNvPicPr preferRelativeResize="0"/>
          <p:nvPr/>
        </p:nvPicPr>
        <p:blipFill>
          <a:blip r:embed="rId5">
            <a:alphaModFix/>
          </a:blip>
          <a:stretch>
            <a:fillRect/>
          </a:stretch>
        </p:blipFill>
        <p:spPr>
          <a:xfrm>
            <a:off x="256000" y="3820225"/>
            <a:ext cx="2476500" cy="1019175"/>
          </a:xfrm>
          <a:prstGeom prst="rect">
            <a:avLst/>
          </a:prstGeom>
          <a:noFill/>
          <a:ln>
            <a:noFill/>
          </a:ln>
        </p:spPr>
      </p:pic>
      <p:pic>
        <p:nvPicPr>
          <p:cNvPr id="279" name="Google Shape;279;p38"/>
          <p:cNvPicPr preferRelativeResize="0"/>
          <p:nvPr/>
        </p:nvPicPr>
        <p:blipFill>
          <a:blip r:embed="rId6">
            <a:alphaModFix/>
          </a:blip>
          <a:stretch>
            <a:fillRect/>
          </a:stretch>
        </p:blipFill>
        <p:spPr>
          <a:xfrm>
            <a:off x="3645588" y="1053000"/>
            <a:ext cx="5130000" cy="2858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39"/>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285" name="Google Shape;285;p3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86" name="Google Shape;286;p39"/>
          <p:cNvSpPr txBox="1"/>
          <p:nvPr/>
        </p:nvSpPr>
        <p:spPr>
          <a:xfrm>
            <a:off x="468150" y="125350"/>
            <a:ext cx="6648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solidFill>
                  <a:srgbClr val="FFFF00"/>
                </a:solidFill>
                <a:latin typeface="Quattrocento Sans"/>
                <a:ea typeface="Quattrocento Sans"/>
                <a:cs typeface="Quattrocento Sans"/>
                <a:sym typeface="Quattrocento Sans"/>
              </a:rPr>
              <a:t>Ann Marie’s reflections</a:t>
            </a:r>
            <a:endParaRPr sz="4000">
              <a:solidFill>
                <a:srgbClr val="FFFF00"/>
              </a:solidFill>
              <a:latin typeface="Quattrocento Sans"/>
              <a:ea typeface="Quattrocento Sans"/>
              <a:cs typeface="Quattrocento Sans"/>
              <a:sym typeface="Quattrocento Sans"/>
            </a:endParaRPr>
          </a:p>
        </p:txBody>
      </p:sp>
      <p:sp>
        <p:nvSpPr>
          <p:cNvPr id="287" name="Google Shape;287;p39"/>
          <p:cNvSpPr txBox="1"/>
          <p:nvPr/>
        </p:nvSpPr>
        <p:spPr>
          <a:xfrm>
            <a:off x="307875" y="851225"/>
            <a:ext cx="8657100" cy="4063500"/>
          </a:xfrm>
          <a:prstGeom prst="rect">
            <a:avLst/>
          </a:prstGeom>
          <a:solidFill>
            <a:srgbClr val="07376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FFFF"/>
                </a:solidFill>
                <a:latin typeface="Quattrocento Sans"/>
                <a:ea typeface="Quattrocento Sans"/>
                <a:cs typeface="Quattrocento Sans"/>
                <a:sym typeface="Quattrocento Sans"/>
              </a:rPr>
              <a:t>Pedagogy = teaching, learning, assessment, curriculum (Nind et al, 2016)</a:t>
            </a:r>
            <a:endParaRPr>
              <a:solidFill>
                <a:srgbClr val="FFFFFF"/>
              </a:solidFill>
              <a:latin typeface="Quattrocento Sans"/>
              <a:ea typeface="Quattrocento Sans"/>
              <a:cs typeface="Quattrocento Sans"/>
              <a:sym typeface="Quattrocento Sans"/>
            </a:endParaRPr>
          </a:p>
          <a:p>
            <a:pPr indent="-317500" lvl="0" marL="4572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Organisation of Loop Page</a:t>
            </a:r>
            <a:endParaRPr>
              <a:solidFill>
                <a:srgbClr val="FFFFFF"/>
              </a:solidFill>
              <a:latin typeface="Quattrocento Sans"/>
              <a:ea typeface="Quattrocento Sans"/>
              <a:cs typeface="Quattrocento Sans"/>
              <a:sym typeface="Quattrocento Sans"/>
            </a:endParaRPr>
          </a:p>
          <a:p>
            <a:pPr indent="-317500" lvl="1" marL="9144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Signposts</a:t>
            </a:r>
            <a:endParaRPr>
              <a:solidFill>
                <a:srgbClr val="FFFFFF"/>
              </a:solidFill>
              <a:latin typeface="Quattrocento Sans"/>
              <a:ea typeface="Quattrocento Sans"/>
              <a:cs typeface="Quattrocento Sans"/>
              <a:sym typeface="Quattrocento Sans"/>
            </a:endParaRPr>
          </a:p>
          <a:p>
            <a:pPr indent="-317500" lvl="1" marL="9144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Moodle ‘books’ </a:t>
            </a:r>
            <a:endParaRPr>
              <a:solidFill>
                <a:srgbClr val="FFFFFF"/>
              </a:solidFill>
              <a:latin typeface="Quattrocento Sans"/>
              <a:ea typeface="Quattrocento Sans"/>
              <a:cs typeface="Quattrocento Sans"/>
              <a:sym typeface="Quattrocento Sans"/>
            </a:endParaRPr>
          </a:p>
          <a:p>
            <a:pPr indent="-317500" lvl="1" marL="9144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Welcome videos and Guide videos</a:t>
            </a:r>
            <a:endParaRPr>
              <a:solidFill>
                <a:srgbClr val="FFFFFF"/>
              </a:solidFill>
              <a:latin typeface="Quattrocento Sans"/>
              <a:ea typeface="Quattrocento Sans"/>
              <a:cs typeface="Quattrocento Sans"/>
              <a:sym typeface="Quattrocento Sans"/>
            </a:endParaRPr>
          </a:p>
          <a:p>
            <a:pPr indent="-317500" lvl="1" marL="9144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Covid-19 … Moodle became the classroom</a:t>
            </a:r>
            <a:endParaRPr>
              <a:solidFill>
                <a:srgbClr val="FFFFFF"/>
              </a:solidFill>
              <a:latin typeface="Quattrocento Sans"/>
              <a:ea typeface="Quattrocento Sans"/>
              <a:cs typeface="Quattrocento Sans"/>
              <a:sym typeface="Quattrocento Sans"/>
            </a:endParaRPr>
          </a:p>
          <a:p>
            <a:pPr indent="-317500" lvl="0" marL="4572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Teaching</a:t>
            </a:r>
            <a:endParaRPr>
              <a:solidFill>
                <a:srgbClr val="FFFFFF"/>
              </a:solidFill>
              <a:latin typeface="Quattrocento Sans"/>
              <a:ea typeface="Quattrocento Sans"/>
              <a:cs typeface="Quattrocento Sans"/>
              <a:sym typeface="Quattrocento Sans"/>
            </a:endParaRPr>
          </a:p>
          <a:p>
            <a:pPr indent="-317500" lvl="1" marL="9144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MMR = range of guest speakers &amp; panels … chunked teaching videos … selected resources </a:t>
            </a:r>
            <a:endParaRPr>
              <a:solidFill>
                <a:srgbClr val="FFFFFF"/>
              </a:solidFill>
              <a:latin typeface="Quattrocento Sans"/>
              <a:ea typeface="Quattrocento Sans"/>
              <a:cs typeface="Quattrocento Sans"/>
              <a:sym typeface="Quattrocento Sans"/>
            </a:endParaRPr>
          </a:p>
          <a:p>
            <a:pPr indent="-317500" lvl="0" marL="4572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Learning </a:t>
            </a:r>
            <a:endParaRPr>
              <a:solidFill>
                <a:srgbClr val="FFFFFF"/>
              </a:solidFill>
              <a:latin typeface="Quattrocento Sans"/>
              <a:ea typeface="Quattrocento Sans"/>
              <a:cs typeface="Quattrocento Sans"/>
              <a:sym typeface="Quattrocento Sans"/>
            </a:endParaRPr>
          </a:p>
          <a:p>
            <a:pPr indent="-317500" lvl="1" marL="9144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MME = short pre-recorded videos by guests followed by panel … reading materials … formative tasks ‘live’ and asynchronous supported by feedback … blend of synchronous and asynchronous engagement …  </a:t>
            </a:r>
            <a:endParaRPr>
              <a:solidFill>
                <a:srgbClr val="FFFFFF"/>
              </a:solidFill>
              <a:latin typeface="Quattrocento Sans"/>
              <a:ea typeface="Quattrocento Sans"/>
              <a:cs typeface="Quattrocento Sans"/>
              <a:sym typeface="Quattrocento Sans"/>
            </a:endParaRPr>
          </a:p>
          <a:p>
            <a:pPr indent="-317500" lvl="0" marL="4572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Assessment</a:t>
            </a:r>
            <a:endParaRPr>
              <a:solidFill>
                <a:srgbClr val="FFFFFF"/>
              </a:solidFill>
              <a:latin typeface="Quattrocento Sans"/>
              <a:ea typeface="Quattrocento Sans"/>
              <a:cs typeface="Quattrocento Sans"/>
              <a:sym typeface="Quattrocento Sans"/>
            </a:endParaRPr>
          </a:p>
          <a:p>
            <a:pPr indent="-317500" lvl="1" marL="9144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MMAE = synch and asynch formative tasks …. Choices re tasks - what / who / how many …</a:t>
            </a:r>
            <a:r>
              <a:rPr lang="en-GB">
                <a:solidFill>
                  <a:srgbClr val="FFFFFF"/>
                </a:solidFill>
                <a:latin typeface="Quattrocento Sans"/>
                <a:ea typeface="Quattrocento Sans"/>
                <a:cs typeface="Quattrocento Sans"/>
                <a:sym typeface="Quattrocento Sans"/>
              </a:rPr>
              <a:t> input into assessment design </a:t>
            </a:r>
            <a:endParaRPr>
              <a:solidFill>
                <a:srgbClr val="FFFFFF"/>
              </a:solidFill>
              <a:latin typeface="Quattrocento Sans"/>
              <a:ea typeface="Quattrocento Sans"/>
              <a:cs typeface="Quattrocento Sans"/>
              <a:sym typeface="Quattrocento Sans"/>
            </a:endParaRPr>
          </a:p>
          <a:p>
            <a:pPr indent="-317500" lvl="0" marL="4572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Going forward</a:t>
            </a:r>
            <a:endParaRPr>
              <a:solidFill>
                <a:srgbClr val="FFFFFF"/>
              </a:solidFill>
              <a:latin typeface="Quattrocento Sans"/>
              <a:ea typeface="Quattrocento Sans"/>
              <a:cs typeface="Quattrocento Sans"/>
              <a:sym typeface="Quattrocento Sans"/>
            </a:endParaRPr>
          </a:p>
          <a:p>
            <a:pPr indent="-317500" lvl="1" marL="9144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Blend of online / F2F</a:t>
            </a:r>
            <a:endParaRPr>
              <a:solidFill>
                <a:srgbClr val="FFFFFF"/>
              </a:solidFill>
              <a:latin typeface="Quattrocento Sans"/>
              <a:ea typeface="Quattrocento Sans"/>
              <a:cs typeface="Quattrocento Sans"/>
              <a:sym typeface="Quattrocento Sans"/>
            </a:endParaRPr>
          </a:p>
          <a:p>
            <a:pPr indent="-317500" lvl="1" marL="914400" rtl="0" algn="l">
              <a:spcBef>
                <a:spcPts val="0"/>
              </a:spcBef>
              <a:spcAft>
                <a:spcPts val="0"/>
              </a:spcAft>
              <a:buClr>
                <a:srgbClr val="FFFFFF"/>
              </a:buClr>
              <a:buSzPts val="1400"/>
              <a:buFont typeface="Quattrocento Sans"/>
              <a:buChar char="○"/>
            </a:pPr>
            <a:r>
              <a:rPr lang="en-GB">
                <a:solidFill>
                  <a:srgbClr val="FFFFFF"/>
                </a:solidFill>
                <a:latin typeface="Quattrocento Sans"/>
                <a:ea typeface="Quattrocento Sans"/>
                <a:cs typeface="Quattrocento Sans"/>
                <a:sym typeface="Quattrocento Sans"/>
              </a:rPr>
              <a:t>Interaction of the elements of pedagogy … implication for managing learning environment</a:t>
            </a:r>
            <a:endParaRPr>
              <a:solidFill>
                <a:srgbClr val="FFFFFF"/>
              </a:solidFill>
              <a:latin typeface="Quattrocento Sans"/>
              <a:ea typeface="Quattrocento Sans"/>
              <a:cs typeface="Quattrocento Sans"/>
              <a:sym typeface="Quattrocento Sans"/>
            </a:endParaRPr>
          </a:p>
        </p:txBody>
      </p:sp>
      <p:pic>
        <p:nvPicPr>
          <p:cNvPr id="288" name="Google Shape;288;p39"/>
          <p:cNvPicPr preferRelativeResize="0"/>
          <p:nvPr/>
        </p:nvPicPr>
        <p:blipFill>
          <a:blip r:embed="rId3">
            <a:alphaModFix/>
          </a:blip>
          <a:stretch>
            <a:fillRect/>
          </a:stretch>
        </p:blipFill>
        <p:spPr>
          <a:xfrm>
            <a:off x="6569128" y="252133"/>
            <a:ext cx="2298624" cy="1723968"/>
          </a:xfrm>
          <a:prstGeom prst="rect">
            <a:avLst/>
          </a:prstGeom>
          <a:noFill/>
          <a:ln>
            <a:noFill/>
          </a:ln>
        </p:spPr>
      </p:pic>
      <p:sp>
        <p:nvSpPr>
          <p:cNvPr id="289" name="Google Shape;289;p39"/>
          <p:cNvSpPr txBox="1"/>
          <p:nvPr/>
        </p:nvSpPr>
        <p:spPr>
          <a:xfrm>
            <a:off x="6666375" y="1976100"/>
            <a:ext cx="2298600" cy="307800"/>
          </a:xfrm>
          <a:prstGeom prst="rect">
            <a:avLst/>
          </a:prstGeom>
          <a:solidFill>
            <a:srgbClr val="07376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FFFFFF"/>
                </a:solidFill>
                <a:latin typeface="Quattrocento Sans"/>
                <a:ea typeface="Quattrocento Sans"/>
                <a:cs typeface="Quattrocento Sans"/>
                <a:sym typeface="Quattrocento Sans"/>
              </a:rPr>
              <a:t>Photo - Aaron Burden, Unsplash</a:t>
            </a:r>
            <a:endParaRPr sz="800">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0"/>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295" name="Google Shape;295;p40"/>
          <p:cNvSpPr txBox="1"/>
          <p:nvPr/>
        </p:nvSpPr>
        <p:spPr>
          <a:xfrm>
            <a:off x="560900" y="599325"/>
            <a:ext cx="4834200" cy="930900"/>
          </a:xfrm>
          <a:prstGeom prst="rect">
            <a:avLst/>
          </a:prstGeom>
          <a:solidFill>
            <a:srgbClr val="07376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FFFFFF"/>
                </a:solidFill>
              </a:rPr>
              <a:t>Thank you! </a:t>
            </a:r>
            <a:endParaRPr b="1" sz="3600">
              <a:solidFill>
                <a:srgbClr val="FFFFFF"/>
              </a:solidFill>
            </a:endParaRPr>
          </a:p>
          <a:p>
            <a:pPr indent="0" lvl="0" marL="0" rtl="0" algn="l">
              <a:spcBef>
                <a:spcPts val="0"/>
              </a:spcBef>
              <a:spcAft>
                <a:spcPts val="0"/>
              </a:spcAft>
              <a:buNone/>
            </a:pPr>
            <a:r>
              <a:t/>
            </a:r>
            <a:endParaRPr b="1" sz="3600">
              <a:solidFill>
                <a:srgbClr val="FFFFFF"/>
              </a:solidFill>
            </a:endParaRPr>
          </a:p>
          <a:p>
            <a:pPr indent="0" lvl="0" marL="0" rtl="0" algn="l">
              <a:spcBef>
                <a:spcPts val="0"/>
              </a:spcBef>
              <a:spcAft>
                <a:spcPts val="0"/>
              </a:spcAft>
              <a:buNone/>
            </a:pPr>
            <a:r>
              <a:t/>
            </a:r>
            <a:endParaRPr b="1" sz="36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296" name="Google Shape;296;p40"/>
          <p:cNvSpPr/>
          <p:nvPr/>
        </p:nvSpPr>
        <p:spPr>
          <a:xfrm>
            <a:off x="150" y="4740625"/>
            <a:ext cx="9144000" cy="402900"/>
          </a:xfrm>
          <a:prstGeom prst="rect">
            <a:avLst/>
          </a:prstGeom>
          <a:solidFill>
            <a:srgbClr val="EDA021"/>
          </a:solidFill>
          <a:ln>
            <a:noFill/>
          </a:ln>
        </p:spPr>
        <p:txBody>
          <a:bodyPr anchorCtr="0" anchor="ctr" bIns="50400" lIns="100825" spcFirstLastPara="1" rIns="100825" wrap="square" tIns="50400">
            <a:noAutofit/>
          </a:bodyPr>
          <a:lstStyle/>
          <a:p>
            <a:pPr indent="0" lvl="0" marL="0" marR="0" rtl="0" algn="ctr">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pic>
        <p:nvPicPr>
          <p:cNvPr descr="NIDL_Logo.eps" id="297" name="Google Shape;297;p40"/>
          <p:cNvPicPr preferRelativeResize="0"/>
          <p:nvPr/>
        </p:nvPicPr>
        <p:blipFill rotWithShape="1">
          <a:blip r:embed="rId3">
            <a:alphaModFix/>
          </a:blip>
          <a:srcRect b="0" l="0" r="0" t="0"/>
          <a:stretch/>
        </p:blipFill>
        <p:spPr>
          <a:xfrm>
            <a:off x="507657" y="4792301"/>
            <a:ext cx="468917" cy="328275"/>
          </a:xfrm>
          <a:prstGeom prst="rect">
            <a:avLst/>
          </a:prstGeom>
          <a:noFill/>
          <a:ln>
            <a:noFill/>
          </a:ln>
        </p:spPr>
      </p:pic>
      <p:pic>
        <p:nvPicPr>
          <p:cNvPr descr="DCU_logo_white.eps" id="298" name="Google Shape;298;p40"/>
          <p:cNvPicPr preferRelativeResize="0"/>
          <p:nvPr/>
        </p:nvPicPr>
        <p:blipFill rotWithShape="1">
          <a:blip r:embed="rId4">
            <a:alphaModFix/>
          </a:blip>
          <a:srcRect b="0" l="0" r="0" t="0"/>
          <a:stretch/>
        </p:blipFill>
        <p:spPr>
          <a:xfrm>
            <a:off x="76350" y="4792309"/>
            <a:ext cx="324999" cy="328266"/>
          </a:xfrm>
          <a:prstGeom prst="rect">
            <a:avLst/>
          </a:prstGeom>
          <a:noFill/>
          <a:ln>
            <a:noFill/>
          </a:ln>
        </p:spPr>
      </p:pic>
      <p:sp>
        <p:nvSpPr>
          <p:cNvPr id="299" name="Google Shape;299;p40"/>
          <p:cNvSpPr txBox="1"/>
          <p:nvPr/>
        </p:nvSpPr>
        <p:spPr>
          <a:xfrm>
            <a:off x="673275" y="2494475"/>
            <a:ext cx="8021400" cy="1281900"/>
          </a:xfrm>
          <a:prstGeom prst="rect">
            <a:avLst/>
          </a:prstGeom>
          <a:solidFill>
            <a:srgbClr val="07376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FFFFFF"/>
                </a:solidFill>
              </a:rPr>
              <a:t> </a:t>
            </a:r>
            <a:endParaRPr b="1" sz="2400">
              <a:solidFill>
                <a:srgbClr val="FFFFFF"/>
              </a:solidFill>
            </a:endParaRPr>
          </a:p>
        </p:txBody>
      </p:sp>
      <p:sp>
        <p:nvSpPr>
          <p:cNvPr id="300" name="Google Shape;300;p40"/>
          <p:cNvSpPr txBox="1"/>
          <p:nvPr/>
        </p:nvSpPr>
        <p:spPr>
          <a:xfrm>
            <a:off x="6296575" y="4837675"/>
            <a:ext cx="2676900" cy="208800"/>
          </a:xfrm>
          <a:prstGeom prst="rect">
            <a:avLst/>
          </a:prstGeom>
          <a:noFill/>
          <a:ln>
            <a:noFill/>
          </a:ln>
        </p:spPr>
        <p:txBody>
          <a:bodyPr anchorCtr="0" anchor="t" bIns="50400" lIns="100825" spcFirstLastPara="1" rIns="100825" wrap="square" tIns="50400">
            <a:noAutofit/>
          </a:bodyPr>
          <a:lstStyle/>
          <a:p>
            <a:pPr indent="0" lvl="0" marL="0" rtl="0" algn="l">
              <a:spcBef>
                <a:spcPts val="0"/>
              </a:spcBef>
              <a:spcAft>
                <a:spcPts val="0"/>
              </a:spcAft>
              <a:buNone/>
            </a:pPr>
            <a:r>
              <a:rPr lang="en-GB" sz="1100">
                <a:solidFill>
                  <a:srgbClr val="FFFFFF"/>
                </a:solidFill>
              </a:rPr>
              <a:t>Teaching Enhancement Unit (TEU)</a:t>
            </a:r>
            <a:endParaRPr sz="49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1"/>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457200" rtl="0" algn="l">
              <a:lnSpc>
                <a:spcPct val="115000"/>
              </a:lnSpc>
              <a:spcBef>
                <a:spcPts val="1000"/>
              </a:spcBef>
              <a:spcAft>
                <a:spcPts val="0"/>
              </a:spcAft>
              <a:buNone/>
            </a:pPr>
            <a:r>
              <a:t/>
            </a:r>
            <a:endParaRPr b="1" sz="1800">
              <a:solidFill>
                <a:srgbClr val="FFFFFF"/>
              </a:solidFill>
              <a:latin typeface="Verdana"/>
              <a:ea typeface="Verdana"/>
              <a:cs typeface="Verdana"/>
              <a:sym typeface="Verdana"/>
            </a:endParaRPr>
          </a:p>
          <a:p>
            <a:pPr indent="0" lvl="0" marL="457200" rtl="0" algn="l">
              <a:lnSpc>
                <a:spcPct val="115000"/>
              </a:lnSpc>
              <a:spcBef>
                <a:spcPts val="1000"/>
              </a:spcBef>
              <a:spcAft>
                <a:spcPts val="0"/>
              </a:spcAft>
              <a:buNone/>
            </a:pPr>
            <a:r>
              <a:rPr b="1" lang="en-GB" sz="1800">
                <a:solidFill>
                  <a:srgbClr val="FFFFFF"/>
                </a:solidFill>
                <a:latin typeface="Verdana"/>
                <a:ea typeface="Verdana"/>
                <a:cs typeface="Verdana"/>
                <a:sym typeface="Verdana"/>
              </a:rPr>
              <a:t>Resources:</a:t>
            </a:r>
            <a:endParaRPr b="1" sz="1800">
              <a:solidFill>
                <a:srgbClr val="FFFFFF"/>
              </a:solidFill>
              <a:latin typeface="Verdana"/>
              <a:ea typeface="Verdana"/>
              <a:cs typeface="Verdana"/>
              <a:sym typeface="Verdana"/>
            </a:endParaRPr>
          </a:p>
          <a:p>
            <a:pPr indent="0" lvl="0" marL="457200" rtl="0" algn="l">
              <a:lnSpc>
                <a:spcPct val="115000"/>
              </a:lnSpc>
              <a:spcBef>
                <a:spcPts val="1000"/>
              </a:spcBef>
              <a:spcAft>
                <a:spcPts val="0"/>
              </a:spcAft>
              <a:buNone/>
            </a:pPr>
            <a:r>
              <a:rPr lang="en-GB" u="sng">
                <a:solidFill>
                  <a:schemeClr val="hlink"/>
                </a:solidFill>
                <a:latin typeface="Verdana"/>
                <a:ea typeface="Verdana"/>
                <a:cs typeface="Verdana"/>
                <a:sym typeface="Verdana"/>
                <a:hlinkClick r:id="rId3"/>
              </a:rPr>
              <a:t>UDL </a:t>
            </a:r>
            <a:r>
              <a:rPr lang="en-GB" u="sng">
                <a:solidFill>
                  <a:schemeClr val="hlink"/>
                </a:solidFill>
                <a:hlinkClick r:id="rId4"/>
              </a:rPr>
              <a:t>Toolkit</a:t>
            </a:r>
            <a:r>
              <a:rPr lang="en-GB">
                <a:solidFill>
                  <a:schemeClr val="lt1"/>
                </a:solidFill>
              </a:rPr>
              <a:t> available through creative commons </a:t>
            </a:r>
            <a:endParaRPr>
              <a:solidFill>
                <a:schemeClr val="lt1"/>
              </a:solidFill>
            </a:endParaRPr>
          </a:p>
          <a:p>
            <a:pPr indent="0" lvl="0" marL="457200" rtl="0" algn="l">
              <a:lnSpc>
                <a:spcPct val="115000"/>
              </a:lnSpc>
              <a:spcBef>
                <a:spcPts val="1000"/>
              </a:spcBef>
              <a:spcAft>
                <a:spcPts val="0"/>
              </a:spcAft>
              <a:buNone/>
            </a:pPr>
            <a:r>
              <a:rPr lang="en-GB" u="sng">
                <a:solidFill>
                  <a:srgbClr val="FFFFFF"/>
                </a:solidFill>
                <a:hlinkClick r:id="rId5">
                  <a:extLst>
                    <a:ext uri="{A12FA001-AC4F-418D-AE19-62706E023703}">
                      <ahyp:hlinkClr val="tx"/>
                    </a:ext>
                  </a:extLst>
                </a:hlinkClick>
              </a:rPr>
              <a:t>Recording of detailed presentation on UDL toolkit</a:t>
            </a:r>
            <a:endParaRPr>
              <a:solidFill>
                <a:srgbClr val="FFFFFF"/>
              </a:solidFill>
            </a:endParaRPr>
          </a:p>
          <a:p>
            <a:pPr indent="0" lvl="0" marL="457200" rtl="0" algn="l">
              <a:lnSpc>
                <a:spcPct val="115000"/>
              </a:lnSpc>
              <a:spcBef>
                <a:spcPts val="1000"/>
              </a:spcBef>
              <a:spcAft>
                <a:spcPts val="0"/>
              </a:spcAft>
              <a:buNone/>
            </a:pPr>
            <a:r>
              <a:t/>
            </a:r>
            <a:endParaRPr>
              <a:solidFill>
                <a:srgbClr val="FFFFFF"/>
              </a:solidFill>
              <a:latin typeface="Verdana"/>
              <a:ea typeface="Verdana"/>
              <a:cs typeface="Verdana"/>
              <a:sym typeface="Verdana"/>
            </a:endParaRPr>
          </a:p>
          <a:p>
            <a:pPr indent="0" lvl="0" marL="0" rtl="0" algn="l">
              <a:lnSpc>
                <a:spcPct val="115000"/>
              </a:lnSpc>
              <a:spcBef>
                <a:spcPts val="1000"/>
              </a:spcBef>
              <a:spcAft>
                <a:spcPts val="0"/>
              </a:spcAft>
              <a:buNone/>
            </a:pPr>
            <a:r>
              <a:t/>
            </a:r>
            <a:endParaRPr>
              <a:solidFill>
                <a:srgbClr val="FFFFFF"/>
              </a:solidFill>
              <a:latin typeface="Verdana"/>
              <a:ea typeface="Verdana"/>
              <a:cs typeface="Verdana"/>
              <a:sym typeface="Verdana"/>
            </a:endParaRPr>
          </a:p>
          <a:p>
            <a:pPr indent="457200" lvl="0" marL="0" rtl="0" algn="l">
              <a:lnSpc>
                <a:spcPct val="115000"/>
              </a:lnSpc>
              <a:spcBef>
                <a:spcPts val="1000"/>
              </a:spcBef>
              <a:spcAft>
                <a:spcPts val="0"/>
              </a:spcAft>
              <a:buNone/>
            </a:pPr>
            <a:r>
              <a:rPr b="1" lang="en-GB" sz="1800">
                <a:solidFill>
                  <a:srgbClr val="FFFFFF"/>
                </a:solidFill>
                <a:latin typeface="Verdana"/>
                <a:ea typeface="Verdana"/>
                <a:cs typeface="Verdana"/>
                <a:sym typeface="Verdana"/>
              </a:rPr>
              <a:t>References:</a:t>
            </a:r>
            <a:endParaRPr b="1" sz="1800">
              <a:solidFill>
                <a:srgbClr val="FFFFFF"/>
              </a:solidFill>
              <a:latin typeface="Verdana"/>
              <a:ea typeface="Verdana"/>
              <a:cs typeface="Verdana"/>
              <a:sym typeface="Verdana"/>
            </a:endParaRPr>
          </a:p>
          <a:p>
            <a:pPr indent="0" lvl="0" marL="457200" rtl="0" algn="l">
              <a:lnSpc>
                <a:spcPct val="115000"/>
              </a:lnSpc>
              <a:spcBef>
                <a:spcPts val="1000"/>
              </a:spcBef>
              <a:spcAft>
                <a:spcPts val="0"/>
              </a:spcAft>
              <a:buNone/>
            </a:pPr>
            <a:r>
              <a:rPr lang="en-GB" sz="1300" u="sng">
                <a:solidFill>
                  <a:srgbClr val="FFFFFF"/>
                </a:solidFill>
                <a:hlinkClick r:id="rId6">
                  <a:extLst>
                    <a:ext uri="{A12FA001-AC4F-418D-AE19-62706E023703}">
                      <ahyp:hlinkClr val="tx"/>
                    </a:ext>
                  </a:extLst>
                </a:hlinkClick>
              </a:rPr>
              <a:t>CAST Universal Design for Learning General Information</a:t>
            </a:r>
            <a:r>
              <a:rPr lang="en-GB" sz="1300">
                <a:solidFill>
                  <a:srgbClr val="FFFFFF"/>
                </a:solidFill>
              </a:rPr>
              <a:t> </a:t>
            </a:r>
            <a:endParaRPr sz="1300">
              <a:solidFill>
                <a:srgbClr val="FFFFFF"/>
              </a:solidFill>
              <a:latin typeface="Verdana"/>
              <a:ea typeface="Verdana"/>
              <a:cs typeface="Verdana"/>
              <a:sym typeface="Verdana"/>
            </a:endParaRPr>
          </a:p>
          <a:p>
            <a:pPr indent="0" lvl="0" marL="457200" rtl="0" algn="l">
              <a:lnSpc>
                <a:spcPct val="115000"/>
              </a:lnSpc>
              <a:spcBef>
                <a:spcPts val="1000"/>
              </a:spcBef>
              <a:spcAft>
                <a:spcPts val="0"/>
              </a:spcAft>
              <a:buNone/>
            </a:pPr>
            <a:r>
              <a:rPr lang="en-GB" sz="1300" u="sng">
                <a:solidFill>
                  <a:srgbClr val="FFFFFF"/>
                </a:solidFill>
                <a:latin typeface="Verdana"/>
                <a:ea typeface="Verdana"/>
                <a:cs typeface="Verdana"/>
                <a:sym typeface="Verdana"/>
                <a:hlinkClick r:id="rId7">
                  <a:extLst>
                    <a:ext uri="{A12FA001-AC4F-418D-AE19-62706E023703}">
                      <ahyp:hlinkClr val="tx"/>
                    </a:ext>
                  </a:extLst>
                </a:hlinkClick>
              </a:rPr>
              <a:t>UDL </a:t>
            </a:r>
            <a:r>
              <a:rPr lang="en-GB" sz="1300" u="sng">
                <a:solidFill>
                  <a:srgbClr val="FFFFFF"/>
                </a:solidFill>
                <a:latin typeface="Verdana"/>
                <a:ea typeface="Verdana"/>
                <a:cs typeface="Verdana"/>
                <a:sym typeface="Verdana"/>
                <a:hlinkClick r:id="rId8">
                  <a:extLst>
                    <a:ext uri="{A12FA001-AC4F-418D-AE19-62706E023703}">
                      <ahyp:hlinkClr val="tx"/>
                    </a:ext>
                  </a:extLst>
                </a:hlinkClick>
              </a:rPr>
              <a:t>Toland, Melissa (2018) UDL Implementation</a:t>
            </a:r>
            <a:r>
              <a:rPr lang="en-GB" sz="1300">
                <a:solidFill>
                  <a:srgbClr val="FFFFFF"/>
                </a:solidFill>
                <a:latin typeface="Verdana"/>
                <a:ea typeface="Verdana"/>
                <a:cs typeface="Verdana"/>
                <a:sym typeface="Verdana"/>
              </a:rPr>
              <a:t> Rubric - used as starting point for UDL toolkit checklist </a:t>
            </a:r>
            <a:endParaRPr sz="1300">
              <a:solidFill>
                <a:srgbClr val="FFFFFF"/>
              </a:solidFill>
            </a:endParaRPr>
          </a:p>
        </p:txBody>
      </p:sp>
      <p:sp>
        <p:nvSpPr>
          <p:cNvPr id="306" name="Google Shape;306;p41"/>
          <p:cNvSpPr/>
          <p:nvPr/>
        </p:nvSpPr>
        <p:spPr>
          <a:xfrm>
            <a:off x="150" y="4740625"/>
            <a:ext cx="9144000" cy="402900"/>
          </a:xfrm>
          <a:prstGeom prst="rect">
            <a:avLst/>
          </a:prstGeom>
          <a:solidFill>
            <a:srgbClr val="EDA021"/>
          </a:solidFill>
          <a:ln>
            <a:noFill/>
          </a:ln>
        </p:spPr>
        <p:txBody>
          <a:bodyPr anchorCtr="0" anchor="ctr" bIns="50400" lIns="100825" spcFirstLastPara="1" rIns="100825" wrap="square" tIns="50400">
            <a:noAutofit/>
          </a:bodyPr>
          <a:lstStyle/>
          <a:p>
            <a:pPr indent="0" lvl="0" marL="0" marR="0" rtl="0" algn="ctr">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pic>
        <p:nvPicPr>
          <p:cNvPr descr="NIDL_Logo.eps" id="307" name="Google Shape;307;p41"/>
          <p:cNvPicPr preferRelativeResize="0"/>
          <p:nvPr/>
        </p:nvPicPr>
        <p:blipFill rotWithShape="1">
          <a:blip r:embed="rId9">
            <a:alphaModFix/>
          </a:blip>
          <a:srcRect b="0" l="0" r="0" t="0"/>
          <a:stretch/>
        </p:blipFill>
        <p:spPr>
          <a:xfrm>
            <a:off x="507657" y="4792301"/>
            <a:ext cx="468917" cy="328275"/>
          </a:xfrm>
          <a:prstGeom prst="rect">
            <a:avLst/>
          </a:prstGeom>
          <a:noFill/>
          <a:ln>
            <a:noFill/>
          </a:ln>
        </p:spPr>
      </p:pic>
      <p:pic>
        <p:nvPicPr>
          <p:cNvPr descr="DCU_logo_white.eps" id="308" name="Google Shape;308;p41"/>
          <p:cNvPicPr preferRelativeResize="0"/>
          <p:nvPr/>
        </p:nvPicPr>
        <p:blipFill rotWithShape="1">
          <a:blip r:embed="rId10">
            <a:alphaModFix/>
          </a:blip>
          <a:srcRect b="0" l="0" r="0" t="0"/>
          <a:stretch/>
        </p:blipFill>
        <p:spPr>
          <a:xfrm>
            <a:off x="76350" y="4792309"/>
            <a:ext cx="324999" cy="328266"/>
          </a:xfrm>
          <a:prstGeom prst="rect">
            <a:avLst/>
          </a:prstGeom>
          <a:noFill/>
          <a:ln>
            <a:noFill/>
          </a:ln>
        </p:spPr>
      </p:pic>
      <p:sp>
        <p:nvSpPr>
          <p:cNvPr id="309" name="Google Shape;309;p41"/>
          <p:cNvSpPr txBox="1"/>
          <p:nvPr/>
        </p:nvSpPr>
        <p:spPr>
          <a:xfrm>
            <a:off x="6296575" y="4837675"/>
            <a:ext cx="2676900" cy="208800"/>
          </a:xfrm>
          <a:prstGeom prst="rect">
            <a:avLst/>
          </a:prstGeom>
          <a:noFill/>
          <a:ln>
            <a:noFill/>
          </a:ln>
        </p:spPr>
        <p:txBody>
          <a:bodyPr anchorCtr="0" anchor="t" bIns="50400" lIns="100825" spcFirstLastPara="1" rIns="100825" wrap="square" tIns="50400">
            <a:noAutofit/>
          </a:bodyPr>
          <a:lstStyle/>
          <a:p>
            <a:pPr indent="0" lvl="0" marL="0" rtl="0" algn="l">
              <a:spcBef>
                <a:spcPts val="0"/>
              </a:spcBef>
              <a:spcAft>
                <a:spcPts val="0"/>
              </a:spcAft>
              <a:buNone/>
            </a:pPr>
            <a:r>
              <a:rPr lang="en-GB" sz="1100">
                <a:solidFill>
                  <a:srgbClr val="FFFFFF"/>
                </a:solidFill>
              </a:rPr>
              <a:t>Teaching Enhancement Unit (TEU)</a:t>
            </a:r>
            <a:endParaRPr sz="49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130" name="Google Shape;130;p26"/>
          <p:cNvSpPr txBox="1"/>
          <p:nvPr/>
        </p:nvSpPr>
        <p:spPr>
          <a:xfrm>
            <a:off x="401350" y="290400"/>
            <a:ext cx="7961100" cy="2281200"/>
          </a:xfrm>
          <a:prstGeom prst="rect">
            <a:avLst/>
          </a:prstGeom>
          <a:solidFill>
            <a:srgbClr val="07376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FFFFFF"/>
                </a:solidFill>
              </a:rPr>
              <a:t>DigCompEdu Framework #5 Empowering learners</a:t>
            </a:r>
            <a:endParaRPr b="1" sz="2400">
              <a:solidFill>
                <a:srgbClr val="FFFFFF"/>
              </a:solidFill>
            </a:endParaRPr>
          </a:p>
          <a:p>
            <a:pPr indent="0" lvl="0" marL="0" rtl="0" algn="l">
              <a:spcBef>
                <a:spcPts val="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indent="0" lvl="0" marL="0" rtl="0" algn="l">
              <a:spcBef>
                <a:spcPts val="0"/>
              </a:spcBef>
              <a:spcAft>
                <a:spcPts val="0"/>
              </a:spcAft>
              <a:buNone/>
            </a:pPr>
            <a:r>
              <a:t/>
            </a:r>
            <a:endParaRPr sz="2100">
              <a:solidFill>
                <a:srgbClr val="FFFFFF"/>
              </a:solidFill>
            </a:endParaRPr>
          </a:p>
          <a:p>
            <a:pPr indent="0" lvl="0" marL="0" rtl="0" algn="l">
              <a:spcBef>
                <a:spcPts val="0"/>
              </a:spcBef>
              <a:spcAft>
                <a:spcPts val="0"/>
              </a:spcAft>
              <a:buNone/>
            </a:pPr>
            <a:r>
              <a:t/>
            </a:r>
            <a:endParaRPr sz="2100">
              <a:solidFill>
                <a:srgbClr val="FFFFFF"/>
              </a:solidFill>
            </a:endParaRPr>
          </a:p>
          <a:p>
            <a:pPr indent="0" lvl="0" marL="0" rtl="0" algn="l">
              <a:spcBef>
                <a:spcPts val="0"/>
              </a:spcBef>
              <a:spcAft>
                <a:spcPts val="0"/>
              </a:spcAft>
              <a:buNone/>
            </a:pPr>
            <a:r>
              <a:t/>
            </a:r>
            <a:endParaRPr sz="2100">
              <a:solidFill>
                <a:srgbClr val="FFFFFF"/>
              </a:solidFill>
            </a:endParaRPr>
          </a:p>
          <a:p>
            <a:pPr indent="0" lvl="0" marL="0" rtl="0" algn="l">
              <a:spcBef>
                <a:spcPts val="0"/>
              </a:spcBef>
              <a:spcAft>
                <a:spcPts val="0"/>
              </a:spcAft>
              <a:buNone/>
            </a:pPr>
            <a:r>
              <a:t/>
            </a:r>
            <a:endParaRPr sz="2100">
              <a:solidFill>
                <a:srgbClr val="FFFFFF"/>
              </a:solidFill>
            </a:endParaRPr>
          </a:p>
          <a:p>
            <a:pPr indent="0" lvl="0" marL="0" rtl="0" algn="l">
              <a:spcBef>
                <a:spcPts val="0"/>
              </a:spcBef>
              <a:spcAft>
                <a:spcPts val="0"/>
              </a:spcAft>
              <a:buNone/>
            </a:pPr>
            <a:r>
              <a:t/>
            </a:r>
            <a:endParaRPr sz="2100">
              <a:solidFill>
                <a:srgbClr val="FFFFFF"/>
              </a:solidFill>
            </a:endParaRPr>
          </a:p>
          <a:p>
            <a:pPr indent="0" lvl="0" marL="0" rtl="0" algn="l">
              <a:spcBef>
                <a:spcPts val="0"/>
              </a:spcBef>
              <a:spcAft>
                <a:spcPts val="0"/>
              </a:spcAft>
              <a:buNone/>
            </a:pPr>
            <a:r>
              <a:rPr lang="en-GB" sz="2100">
                <a:solidFill>
                  <a:srgbClr val="FFFFFF"/>
                </a:solidFill>
              </a:rPr>
              <a:t>                               </a:t>
            </a:r>
            <a:endParaRPr sz="2100">
              <a:solidFill>
                <a:srgbClr val="FFFFFF"/>
              </a:solidFill>
            </a:endParaRPr>
          </a:p>
          <a:p>
            <a:pPr indent="0" lvl="0" marL="0" rtl="0" algn="l">
              <a:spcBef>
                <a:spcPts val="0"/>
              </a:spcBef>
              <a:spcAft>
                <a:spcPts val="0"/>
              </a:spcAft>
              <a:buNone/>
            </a:pPr>
            <a:r>
              <a:t/>
            </a:r>
            <a:endParaRPr sz="2100">
              <a:solidFill>
                <a:srgbClr val="FFFFFF"/>
              </a:solidFill>
            </a:endParaRPr>
          </a:p>
          <a:p>
            <a:pPr indent="0" lvl="0" marL="0" rtl="0" algn="l">
              <a:spcBef>
                <a:spcPts val="0"/>
              </a:spcBef>
              <a:spcAft>
                <a:spcPts val="0"/>
              </a:spcAft>
              <a:buNone/>
            </a:pPr>
            <a:r>
              <a:rPr lang="en-GB" sz="1100">
                <a:solidFill>
                  <a:schemeClr val="dk1"/>
                </a:solidFill>
              </a:rPr>
              <a:t>				</a:t>
            </a:r>
            <a:endParaRPr sz="1100">
              <a:solidFill>
                <a:schemeClr val="dk1"/>
              </a:solidFill>
            </a:endParaRPr>
          </a:p>
          <a:p>
            <a:pPr indent="0" lvl="0" marL="0" rtl="0" algn="l">
              <a:lnSpc>
                <a:spcPct val="115000"/>
              </a:lnSpc>
              <a:spcBef>
                <a:spcPts val="1200"/>
              </a:spcBef>
              <a:spcAft>
                <a:spcPts val="0"/>
              </a:spcAft>
              <a:buNone/>
            </a:pPr>
            <a:br>
              <a:rPr lang="en-GB" sz="1800">
                <a:solidFill>
                  <a:srgbClr val="FFFFFF"/>
                </a:solidFill>
              </a:rPr>
            </a:br>
            <a:endParaRPr sz="1800">
              <a:solidFill>
                <a:srgbClr val="FFFFFF"/>
              </a:solidFill>
            </a:endParaRPr>
          </a:p>
          <a:p>
            <a:pPr indent="0" lvl="0" marL="0" rtl="0" algn="l">
              <a:lnSpc>
                <a:spcPct val="115000"/>
              </a:lnSpc>
              <a:spcBef>
                <a:spcPts val="1200"/>
              </a:spcBef>
              <a:spcAft>
                <a:spcPts val="0"/>
              </a:spcAft>
              <a:buNone/>
            </a:pPr>
            <a:r>
              <a:rPr lang="en-GB"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rPr lang="en-GB"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rPr lang="en-GB"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rPr lang="en-GB"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rPr lang="en-GB" sz="1100">
                <a:solidFill>
                  <a:schemeClr val="dk1"/>
                </a:solidFill>
              </a:rPr>
              <a:t>				</a:t>
            </a:r>
            <a:endParaRPr sz="1100">
              <a:solidFill>
                <a:schemeClr val="dk1"/>
              </a:solidFill>
            </a:endParaRPr>
          </a:p>
          <a:p>
            <a:pPr indent="0" lvl="0" marL="0" rtl="0" algn="l">
              <a:spcBef>
                <a:spcPts val="0"/>
              </a:spcBef>
              <a:spcAft>
                <a:spcPts val="0"/>
              </a:spcAft>
              <a:buNone/>
            </a:pPr>
            <a:r>
              <a:rPr lang="en-GB" sz="1100">
                <a:solidFill>
                  <a:schemeClr val="dk1"/>
                </a:solidFill>
              </a:rPr>
              <a:t>			</a:t>
            </a:r>
            <a:endParaRPr sz="1100">
              <a:solidFill>
                <a:schemeClr val="dk1"/>
              </a:solidFill>
            </a:endParaRPr>
          </a:p>
          <a:p>
            <a:pPr indent="0" lvl="0" marL="0" rtl="0" algn="l">
              <a:spcBef>
                <a:spcPts val="0"/>
              </a:spcBef>
              <a:spcAft>
                <a:spcPts val="0"/>
              </a:spcAft>
              <a:buNone/>
            </a:pPr>
            <a:r>
              <a:rPr lang="en-GB"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b="1" sz="2100">
              <a:solidFill>
                <a:srgbClr val="FFFFFF"/>
              </a:solidFill>
            </a:endParaRPr>
          </a:p>
          <a:p>
            <a:pPr indent="0" lvl="0" marL="0" rtl="0" algn="l">
              <a:lnSpc>
                <a:spcPct val="115000"/>
              </a:lnSpc>
              <a:spcBef>
                <a:spcPts val="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indent="0" lvl="0" marL="0" rtl="0" algn="l">
              <a:spcBef>
                <a:spcPts val="0"/>
              </a:spcBef>
              <a:spcAft>
                <a:spcPts val="0"/>
              </a:spcAft>
              <a:buNone/>
            </a:pPr>
            <a:r>
              <a:t/>
            </a:r>
            <a:endParaRPr sz="3600">
              <a:solidFill>
                <a:srgbClr val="FFFFFF"/>
              </a:solidFill>
            </a:endParaRPr>
          </a:p>
        </p:txBody>
      </p:sp>
      <p:sp>
        <p:nvSpPr>
          <p:cNvPr id="131" name="Google Shape;131;p26"/>
          <p:cNvSpPr/>
          <p:nvPr/>
        </p:nvSpPr>
        <p:spPr>
          <a:xfrm>
            <a:off x="150" y="4740625"/>
            <a:ext cx="9144000" cy="402900"/>
          </a:xfrm>
          <a:prstGeom prst="rect">
            <a:avLst/>
          </a:prstGeom>
          <a:solidFill>
            <a:srgbClr val="EDA021"/>
          </a:solidFill>
          <a:ln>
            <a:noFill/>
          </a:ln>
        </p:spPr>
        <p:txBody>
          <a:bodyPr anchorCtr="0" anchor="ctr" bIns="50400" lIns="100825" spcFirstLastPara="1" rIns="100825" wrap="square" tIns="50400">
            <a:noAutofit/>
          </a:bodyPr>
          <a:lstStyle/>
          <a:p>
            <a:pPr indent="0" lvl="0" marL="0" marR="0" rtl="0" algn="ctr">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pic>
        <p:nvPicPr>
          <p:cNvPr descr="NIDL_Logo.eps" id="132" name="Google Shape;132;p26"/>
          <p:cNvPicPr preferRelativeResize="0"/>
          <p:nvPr/>
        </p:nvPicPr>
        <p:blipFill rotWithShape="1">
          <a:blip r:embed="rId3">
            <a:alphaModFix/>
          </a:blip>
          <a:srcRect b="0" l="0" r="0" t="0"/>
          <a:stretch/>
        </p:blipFill>
        <p:spPr>
          <a:xfrm>
            <a:off x="507657" y="4792301"/>
            <a:ext cx="468917" cy="328275"/>
          </a:xfrm>
          <a:prstGeom prst="rect">
            <a:avLst/>
          </a:prstGeom>
          <a:noFill/>
          <a:ln>
            <a:noFill/>
          </a:ln>
        </p:spPr>
      </p:pic>
      <p:pic>
        <p:nvPicPr>
          <p:cNvPr descr="DCU_logo_white.eps" id="133" name="Google Shape;133;p26"/>
          <p:cNvPicPr preferRelativeResize="0"/>
          <p:nvPr/>
        </p:nvPicPr>
        <p:blipFill rotWithShape="1">
          <a:blip r:embed="rId4">
            <a:alphaModFix/>
          </a:blip>
          <a:srcRect b="0" l="0" r="0" t="0"/>
          <a:stretch/>
        </p:blipFill>
        <p:spPr>
          <a:xfrm>
            <a:off x="76350" y="4792309"/>
            <a:ext cx="324999" cy="328266"/>
          </a:xfrm>
          <a:prstGeom prst="rect">
            <a:avLst/>
          </a:prstGeom>
          <a:noFill/>
          <a:ln>
            <a:noFill/>
          </a:ln>
        </p:spPr>
      </p:pic>
      <p:pic>
        <p:nvPicPr>
          <p:cNvPr id="134" name="Google Shape;134;p26"/>
          <p:cNvPicPr preferRelativeResize="0"/>
          <p:nvPr/>
        </p:nvPicPr>
        <p:blipFill rotWithShape="1">
          <a:blip r:embed="rId5">
            <a:alphaModFix/>
          </a:blip>
          <a:srcRect b="5565" l="4473" r="-6368" t="3936"/>
          <a:stretch/>
        </p:blipFill>
        <p:spPr>
          <a:xfrm>
            <a:off x="401350" y="992400"/>
            <a:ext cx="6959826" cy="3441850"/>
          </a:xfrm>
          <a:prstGeom prst="rect">
            <a:avLst/>
          </a:prstGeom>
          <a:noFill/>
          <a:ln>
            <a:noFill/>
          </a:ln>
        </p:spPr>
      </p:pic>
      <p:sp>
        <p:nvSpPr>
          <p:cNvPr id="135" name="Google Shape;135;p26"/>
          <p:cNvSpPr txBox="1"/>
          <p:nvPr/>
        </p:nvSpPr>
        <p:spPr>
          <a:xfrm>
            <a:off x="6296575" y="4837675"/>
            <a:ext cx="2676900" cy="208800"/>
          </a:xfrm>
          <a:prstGeom prst="rect">
            <a:avLst/>
          </a:prstGeom>
          <a:noFill/>
          <a:ln>
            <a:noFill/>
          </a:ln>
        </p:spPr>
        <p:txBody>
          <a:bodyPr anchorCtr="0" anchor="t" bIns="50400" lIns="100825" spcFirstLastPara="1" rIns="100825" wrap="square" tIns="50400">
            <a:noAutofit/>
          </a:bodyPr>
          <a:lstStyle/>
          <a:p>
            <a:pPr indent="0" lvl="0" marL="0" rtl="0" algn="l">
              <a:spcBef>
                <a:spcPts val="0"/>
              </a:spcBef>
              <a:spcAft>
                <a:spcPts val="0"/>
              </a:spcAft>
              <a:buNone/>
            </a:pPr>
            <a:r>
              <a:rPr lang="en-GB" sz="1100">
                <a:solidFill>
                  <a:srgbClr val="FFFFFF"/>
                </a:solidFill>
              </a:rPr>
              <a:t>Teaching Enhancement Unit (TEU)</a:t>
            </a:r>
            <a:endParaRPr sz="490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141" name="Google Shape;141;p27"/>
          <p:cNvSpPr txBox="1"/>
          <p:nvPr/>
        </p:nvSpPr>
        <p:spPr>
          <a:xfrm>
            <a:off x="507650" y="761575"/>
            <a:ext cx="8466000" cy="3081600"/>
          </a:xfrm>
          <a:prstGeom prst="rect">
            <a:avLst/>
          </a:prstGeom>
          <a:solidFill>
            <a:srgbClr val="073763"/>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3600">
                <a:solidFill>
                  <a:srgbClr val="FFFFFF"/>
                </a:solidFill>
              </a:rPr>
              <a:t>Overview</a:t>
            </a:r>
            <a:endParaRPr b="1" sz="3600">
              <a:solidFill>
                <a:srgbClr val="FFFFFF"/>
              </a:solidFill>
            </a:endParaRPr>
          </a:p>
          <a:p>
            <a:pPr indent="-393700" lvl="0" marL="457200" rtl="0" algn="l">
              <a:spcBef>
                <a:spcPts val="0"/>
              </a:spcBef>
              <a:spcAft>
                <a:spcPts val="0"/>
              </a:spcAft>
              <a:buClr>
                <a:srgbClr val="FFFFFF"/>
              </a:buClr>
              <a:buSzPts val="2600"/>
              <a:buChar char="●"/>
            </a:pPr>
            <a:r>
              <a:rPr lang="en-GB" sz="2600">
                <a:solidFill>
                  <a:srgbClr val="FFFFFF"/>
                </a:solidFill>
              </a:rPr>
              <a:t>Development of a UDL toolkit for Moodle - concept and process</a:t>
            </a:r>
            <a:endParaRPr sz="2600">
              <a:solidFill>
                <a:srgbClr val="FFFFFF"/>
              </a:solidFill>
            </a:endParaRPr>
          </a:p>
          <a:p>
            <a:pPr indent="-393700" lvl="0" marL="457200" rtl="0" algn="l">
              <a:spcBef>
                <a:spcPts val="0"/>
              </a:spcBef>
              <a:spcAft>
                <a:spcPts val="0"/>
              </a:spcAft>
              <a:buClr>
                <a:srgbClr val="FFFFFF"/>
              </a:buClr>
              <a:buSzPts val="2600"/>
              <a:buChar char="●"/>
            </a:pPr>
            <a:r>
              <a:rPr lang="en-GB" sz="2600">
                <a:solidFill>
                  <a:srgbClr val="FFFFFF"/>
                </a:solidFill>
              </a:rPr>
              <a:t>Reflections on the application of the toolkit and the UDL principles in practice - in Moodle and beyond. </a:t>
            </a:r>
            <a:endParaRPr sz="2600">
              <a:solidFill>
                <a:srgbClr val="FFFFFF"/>
              </a:solidFill>
            </a:endParaRPr>
          </a:p>
        </p:txBody>
      </p:sp>
      <p:sp>
        <p:nvSpPr>
          <p:cNvPr id="142" name="Google Shape;142;p27"/>
          <p:cNvSpPr/>
          <p:nvPr/>
        </p:nvSpPr>
        <p:spPr>
          <a:xfrm>
            <a:off x="150" y="4740625"/>
            <a:ext cx="9144000" cy="402900"/>
          </a:xfrm>
          <a:prstGeom prst="rect">
            <a:avLst/>
          </a:prstGeom>
          <a:solidFill>
            <a:srgbClr val="EDA021"/>
          </a:solidFill>
          <a:ln>
            <a:noFill/>
          </a:ln>
        </p:spPr>
        <p:txBody>
          <a:bodyPr anchorCtr="0" anchor="ctr" bIns="50400" lIns="100825" spcFirstLastPara="1" rIns="100825" wrap="square" tIns="50400">
            <a:noAutofit/>
          </a:bodyPr>
          <a:lstStyle/>
          <a:p>
            <a:pPr indent="0" lvl="0" marL="0" marR="0" rtl="0" algn="ctr">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pic>
        <p:nvPicPr>
          <p:cNvPr descr="DCU_logo_white.eps" id="143" name="Google Shape;143;p27"/>
          <p:cNvPicPr preferRelativeResize="0"/>
          <p:nvPr/>
        </p:nvPicPr>
        <p:blipFill rotWithShape="1">
          <a:blip r:embed="rId3">
            <a:alphaModFix/>
          </a:blip>
          <a:srcRect b="0" l="0" r="0" t="0"/>
          <a:stretch/>
        </p:blipFill>
        <p:spPr>
          <a:xfrm>
            <a:off x="76350" y="4792309"/>
            <a:ext cx="324999" cy="3282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nvSpPr>
        <p:spPr>
          <a:xfrm>
            <a:off x="15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149" name="Google Shape;149;p28"/>
          <p:cNvSpPr/>
          <p:nvPr/>
        </p:nvSpPr>
        <p:spPr>
          <a:xfrm>
            <a:off x="0" y="4754988"/>
            <a:ext cx="9144000" cy="402900"/>
          </a:xfrm>
          <a:prstGeom prst="rect">
            <a:avLst/>
          </a:prstGeom>
          <a:solidFill>
            <a:srgbClr val="EDA021"/>
          </a:solidFill>
          <a:ln>
            <a:noFill/>
          </a:ln>
        </p:spPr>
        <p:txBody>
          <a:bodyPr anchorCtr="0" anchor="ctr" bIns="50400" lIns="100825" spcFirstLastPara="1" rIns="100825" wrap="square" tIns="50400">
            <a:noAutofit/>
          </a:bodyPr>
          <a:lstStyle/>
          <a:p>
            <a:pPr indent="0" lvl="0" marL="0" marR="0" rtl="0" algn="ctr">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pic>
        <p:nvPicPr>
          <p:cNvPr descr="DCU_logo_white.eps" id="150" name="Google Shape;150;p28"/>
          <p:cNvPicPr preferRelativeResize="0"/>
          <p:nvPr/>
        </p:nvPicPr>
        <p:blipFill rotWithShape="1">
          <a:blip r:embed="rId3">
            <a:alphaModFix/>
          </a:blip>
          <a:srcRect b="0" l="0" r="0" t="0"/>
          <a:stretch/>
        </p:blipFill>
        <p:spPr>
          <a:xfrm>
            <a:off x="76350" y="4792309"/>
            <a:ext cx="324999" cy="328266"/>
          </a:xfrm>
          <a:prstGeom prst="rect">
            <a:avLst/>
          </a:prstGeom>
          <a:noFill/>
          <a:ln>
            <a:noFill/>
          </a:ln>
        </p:spPr>
      </p:pic>
      <p:sp>
        <p:nvSpPr>
          <p:cNvPr id="151" name="Google Shape;151;p28"/>
          <p:cNvSpPr txBox="1"/>
          <p:nvPr>
            <p:ph type="title"/>
          </p:nvPr>
        </p:nvSpPr>
        <p:spPr>
          <a:xfrm>
            <a:off x="76350" y="789475"/>
            <a:ext cx="4495500" cy="150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4000">
                <a:solidFill>
                  <a:schemeClr val="lt1"/>
                </a:solidFill>
              </a:rPr>
              <a:t>Universal Design for Learning</a:t>
            </a:r>
            <a:endParaRPr b="1" sz="4000">
              <a:solidFill>
                <a:schemeClr val="lt1"/>
              </a:solidFill>
            </a:endParaRPr>
          </a:p>
        </p:txBody>
      </p:sp>
      <p:pic>
        <p:nvPicPr>
          <p:cNvPr descr="Cartoon image describing UDL by Giulia Forsythe on Flickr" id="152" name="Google Shape;152;p28" title="Universal Design for Learning"/>
          <p:cNvPicPr preferRelativeResize="0"/>
          <p:nvPr/>
        </p:nvPicPr>
        <p:blipFill>
          <a:blip r:embed="rId4">
            <a:alphaModFix/>
          </a:blip>
          <a:stretch>
            <a:fillRect/>
          </a:stretch>
        </p:blipFill>
        <p:spPr>
          <a:xfrm>
            <a:off x="4673475" y="763937"/>
            <a:ext cx="4306501" cy="3229876"/>
          </a:xfrm>
          <a:prstGeom prst="rect">
            <a:avLst/>
          </a:prstGeom>
          <a:noFill/>
          <a:ln>
            <a:noFill/>
          </a:ln>
          <a:effectLst>
            <a:outerShdw blurRad="57150" rotWithShape="0" algn="bl" dir="5400000" dist="19050">
              <a:srgbClr val="000000">
                <a:alpha val="50000"/>
              </a:srgbClr>
            </a:outerShdw>
          </a:effectLst>
        </p:spPr>
      </p:pic>
      <p:sp>
        <p:nvSpPr>
          <p:cNvPr id="153" name="Google Shape;153;p28"/>
          <p:cNvSpPr txBox="1"/>
          <p:nvPr/>
        </p:nvSpPr>
        <p:spPr>
          <a:xfrm>
            <a:off x="391050" y="2571750"/>
            <a:ext cx="3866100" cy="14220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lt1"/>
                </a:solidFill>
              </a:rPr>
              <a:t>A Framework for Inclusive Practice</a:t>
            </a:r>
            <a:endParaRPr sz="3600">
              <a:solidFill>
                <a:schemeClr val="lt1"/>
              </a:solidFill>
            </a:endParaRPr>
          </a:p>
        </p:txBody>
      </p:sp>
      <p:sp>
        <p:nvSpPr>
          <p:cNvPr id="154" name="Google Shape;154;p28"/>
          <p:cNvSpPr txBox="1"/>
          <p:nvPr/>
        </p:nvSpPr>
        <p:spPr>
          <a:xfrm>
            <a:off x="6296575" y="4837675"/>
            <a:ext cx="2676900" cy="208800"/>
          </a:xfrm>
          <a:prstGeom prst="rect">
            <a:avLst/>
          </a:prstGeom>
          <a:noFill/>
          <a:ln>
            <a:noFill/>
          </a:ln>
        </p:spPr>
        <p:txBody>
          <a:bodyPr anchorCtr="0" anchor="t" bIns="50400" lIns="100825" spcFirstLastPara="1" rIns="100825" wrap="square" tIns="50400">
            <a:noAutofit/>
          </a:bodyPr>
          <a:lstStyle/>
          <a:p>
            <a:pPr indent="0" lvl="0" marL="0" rtl="0" algn="l">
              <a:spcBef>
                <a:spcPts val="0"/>
              </a:spcBef>
              <a:spcAft>
                <a:spcPts val="0"/>
              </a:spcAft>
              <a:buNone/>
            </a:pPr>
            <a:r>
              <a:t/>
            </a:r>
            <a:endParaRPr sz="49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nvSpPr>
        <p:spPr>
          <a:xfrm>
            <a:off x="15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160" name="Google Shape;160;p29"/>
          <p:cNvSpPr/>
          <p:nvPr/>
        </p:nvSpPr>
        <p:spPr>
          <a:xfrm>
            <a:off x="150" y="4740625"/>
            <a:ext cx="9144000" cy="402900"/>
          </a:xfrm>
          <a:prstGeom prst="rect">
            <a:avLst/>
          </a:prstGeom>
          <a:solidFill>
            <a:srgbClr val="EDA021"/>
          </a:solidFill>
          <a:ln>
            <a:noFill/>
          </a:ln>
        </p:spPr>
        <p:txBody>
          <a:bodyPr anchorCtr="0" anchor="ctr" bIns="50400" lIns="100825" spcFirstLastPara="1" rIns="100825" wrap="square" tIns="50400">
            <a:noAutofit/>
          </a:bodyPr>
          <a:lstStyle/>
          <a:p>
            <a:pPr indent="0" lvl="0" marL="0" marR="0" rtl="0" algn="ctr">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pic>
        <p:nvPicPr>
          <p:cNvPr descr="Graphic by CAST available @ cast.org" id="161" name="Google Shape;161;p29" title="UDL principles graphic"/>
          <p:cNvPicPr preferRelativeResize="0"/>
          <p:nvPr/>
        </p:nvPicPr>
        <p:blipFill rotWithShape="1">
          <a:blip r:embed="rId3">
            <a:alphaModFix/>
          </a:blip>
          <a:srcRect b="47698" l="7466" r="6607" t="15057"/>
          <a:stretch/>
        </p:blipFill>
        <p:spPr>
          <a:xfrm>
            <a:off x="108375" y="1920250"/>
            <a:ext cx="8822974" cy="2423349"/>
          </a:xfrm>
          <a:prstGeom prst="rect">
            <a:avLst/>
          </a:prstGeom>
          <a:noFill/>
          <a:ln cap="flat" cmpd="sng" w="9525">
            <a:solidFill>
              <a:srgbClr val="000000"/>
            </a:solidFill>
            <a:prstDash val="solid"/>
            <a:miter lim="800000"/>
            <a:headEnd len="sm" w="sm" type="none"/>
            <a:tailEnd len="sm" w="sm" type="none"/>
          </a:ln>
        </p:spPr>
      </p:pic>
      <p:sp>
        <p:nvSpPr>
          <p:cNvPr id="162" name="Google Shape;162;p29">
            <a:hlinkClick/>
          </p:cNvPr>
          <p:cNvSpPr/>
          <p:nvPr/>
        </p:nvSpPr>
        <p:spPr>
          <a:xfrm>
            <a:off x="766316" y="2017403"/>
            <a:ext cx="1375042" cy="1060090"/>
          </a:xfrm>
          <a:custGeom>
            <a:rect b="b" l="l" r="r" t="t"/>
            <a:pathLst>
              <a:path extrusionOk="0" h="887105" w="1297209">
                <a:moveTo>
                  <a:pt x="451048" y="40943"/>
                </a:moveTo>
                <a:lnTo>
                  <a:pt x="451048" y="40943"/>
                </a:lnTo>
                <a:cubicBezTo>
                  <a:pt x="396457" y="59140"/>
                  <a:pt x="335154" y="63615"/>
                  <a:pt x="287274" y="95535"/>
                </a:cubicBezTo>
                <a:lnTo>
                  <a:pt x="205388" y="150126"/>
                </a:lnTo>
                <a:cubicBezTo>
                  <a:pt x="132593" y="259316"/>
                  <a:pt x="228140" y="127372"/>
                  <a:pt x="137149" y="218364"/>
                </a:cubicBezTo>
                <a:cubicBezTo>
                  <a:pt x="91711" y="263803"/>
                  <a:pt x="123955" y="250303"/>
                  <a:pt x="96206" y="300251"/>
                </a:cubicBezTo>
                <a:cubicBezTo>
                  <a:pt x="80274" y="328928"/>
                  <a:pt x="59812" y="354842"/>
                  <a:pt x="41615" y="382138"/>
                </a:cubicBezTo>
                <a:cubicBezTo>
                  <a:pt x="32516" y="395786"/>
                  <a:pt x="19506" y="407520"/>
                  <a:pt x="14319" y="423081"/>
                </a:cubicBezTo>
                <a:lnTo>
                  <a:pt x="671" y="464024"/>
                </a:lnTo>
                <a:cubicBezTo>
                  <a:pt x="5220" y="518615"/>
                  <a:pt x="-10180" y="578800"/>
                  <a:pt x="14319" y="627797"/>
                </a:cubicBezTo>
                <a:cubicBezTo>
                  <a:pt x="22309" y="643776"/>
                  <a:pt x="145312" y="664488"/>
                  <a:pt x="164445" y="668740"/>
                </a:cubicBezTo>
                <a:cubicBezTo>
                  <a:pt x="182755" y="672809"/>
                  <a:pt x="200839" y="677839"/>
                  <a:pt x="219036" y="682388"/>
                </a:cubicBezTo>
                <a:cubicBezTo>
                  <a:pt x="275279" y="766756"/>
                  <a:pt x="212833" y="684457"/>
                  <a:pt x="287274" y="750627"/>
                </a:cubicBezTo>
                <a:cubicBezTo>
                  <a:pt x="397745" y="848823"/>
                  <a:pt x="325678" y="818020"/>
                  <a:pt x="410104" y="846161"/>
                </a:cubicBezTo>
                <a:cubicBezTo>
                  <a:pt x="423752" y="855260"/>
                  <a:pt x="436377" y="866121"/>
                  <a:pt x="451048" y="873457"/>
                </a:cubicBezTo>
                <a:cubicBezTo>
                  <a:pt x="463915" y="879891"/>
                  <a:pt x="477605" y="887105"/>
                  <a:pt x="491991" y="887105"/>
                </a:cubicBezTo>
                <a:cubicBezTo>
                  <a:pt x="605813" y="887105"/>
                  <a:pt x="719454" y="878006"/>
                  <a:pt x="833185" y="873457"/>
                </a:cubicBezTo>
                <a:cubicBezTo>
                  <a:pt x="846833" y="864358"/>
                  <a:pt x="859139" y="852823"/>
                  <a:pt x="874128" y="846161"/>
                </a:cubicBezTo>
                <a:cubicBezTo>
                  <a:pt x="900420" y="834476"/>
                  <a:pt x="927634" y="823596"/>
                  <a:pt x="956015" y="818866"/>
                </a:cubicBezTo>
                <a:cubicBezTo>
                  <a:pt x="992522" y="812781"/>
                  <a:pt x="1067988" y="801108"/>
                  <a:pt x="1106140" y="791570"/>
                </a:cubicBezTo>
                <a:cubicBezTo>
                  <a:pt x="1120096" y="788081"/>
                  <a:pt x="1133435" y="782472"/>
                  <a:pt x="1147083" y="777923"/>
                </a:cubicBezTo>
                <a:cubicBezTo>
                  <a:pt x="1160731" y="768824"/>
                  <a:pt x="1176428" y="762226"/>
                  <a:pt x="1188027" y="750627"/>
                </a:cubicBezTo>
                <a:cubicBezTo>
                  <a:pt x="1199625" y="739029"/>
                  <a:pt x="1204822" y="722285"/>
                  <a:pt x="1215322" y="709684"/>
                </a:cubicBezTo>
                <a:cubicBezTo>
                  <a:pt x="1227678" y="694856"/>
                  <a:pt x="1242617" y="682388"/>
                  <a:pt x="1256265" y="668740"/>
                </a:cubicBezTo>
                <a:lnTo>
                  <a:pt x="1283561" y="586854"/>
                </a:lnTo>
                <a:lnTo>
                  <a:pt x="1297209" y="545911"/>
                </a:lnTo>
                <a:cubicBezTo>
                  <a:pt x="1292660" y="514066"/>
                  <a:pt x="1295508" y="480244"/>
                  <a:pt x="1283561" y="450376"/>
                </a:cubicBezTo>
                <a:cubicBezTo>
                  <a:pt x="1276393" y="432456"/>
                  <a:pt x="1257445" y="421789"/>
                  <a:pt x="1242618" y="409433"/>
                </a:cubicBezTo>
                <a:cubicBezTo>
                  <a:pt x="1184057" y="360633"/>
                  <a:pt x="1215105" y="406444"/>
                  <a:pt x="1160731" y="341194"/>
                </a:cubicBezTo>
                <a:cubicBezTo>
                  <a:pt x="1150231" y="328593"/>
                  <a:pt x="1143937" y="312852"/>
                  <a:pt x="1133436" y="300251"/>
                </a:cubicBezTo>
                <a:cubicBezTo>
                  <a:pt x="1121080" y="285424"/>
                  <a:pt x="1104848" y="274135"/>
                  <a:pt x="1092492" y="259308"/>
                </a:cubicBezTo>
                <a:cubicBezTo>
                  <a:pt x="1081991" y="246707"/>
                  <a:pt x="1076094" y="230624"/>
                  <a:pt x="1065197" y="218364"/>
                </a:cubicBezTo>
                <a:cubicBezTo>
                  <a:pt x="1039551" y="189513"/>
                  <a:pt x="1010606" y="163773"/>
                  <a:pt x="983310" y="136478"/>
                </a:cubicBezTo>
                <a:cubicBezTo>
                  <a:pt x="965113" y="118281"/>
                  <a:pt x="950131" y="96162"/>
                  <a:pt x="928719" y="81887"/>
                </a:cubicBezTo>
                <a:cubicBezTo>
                  <a:pt x="915071" y="72788"/>
                  <a:pt x="900377" y="65092"/>
                  <a:pt x="887776" y="54591"/>
                </a:cubicBezTo>
                <a:cubicBezTo>
                  <a:pt x="819623" y="-2204"/>
                  <a:pt x="877843" y="23985"/>
                  <a:pt x="805889" y="0"/>
                </a:cubicBezTo>
                <a:cubicBezTo>
                  <a:pt x="778594" y="9099"/>
                  <a:pt x="749737" y="14429"/>
                  <a:pt x="724003" y="27296"/>
                </a:cubicBezTo>
                <a:cubicBezTo>
                  <a:pt x="705806" y="36394"/>
                  <a:pt x="689040" y="49238"/>
                  <a:pt x="669412" y="54591"/>
                </a:cubicBezTo>
                <a:cubicBezTo>
                  <a:pt x="583983" y="77890"/>
                  <a:pt x="441307" y="68239"/>
                  <a:pt x="369161" y="68239"/>
                </a:cubicBezTo>
                <a:lnTo>
                  <a:pt x="369161" y="40943"/>
                </a:lnTo>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63" name="Google Shape;163;p29">
            <a:hlinkClick/>
          </p:cNvPr>
          <p:cNvSpPr/>
          <p:nvPr/>
        </p:nvSpPr>
        <p:spPr>
          <a:xfrm>
            <a:off x="3587035" y="1952188"/>
            <a:ext cx="1375042" cy="1060090"/>
          </a:xfrm>
          <a:custGeom>
            <a:rect b="b" l="l" r="r" t="t"/>
            <a:pathLst>
              <a:path extrusionOk="0" h="887105" w="1297209">
                <a:moveTo>
                  <a:pt x="451048" y="40943"/>
                </a:moveTo>
                <a:lnTo>
                  <a:pt x="451048" y="40943"/>
                </a:lnTo>
                <a:cubicBezTo>
                  <a:pt x="396457" y="59140"/>
                  <a:pt x="335154" y="63615"/>
                  <a:pt x="287274" y="95535"/>
                </a:cubicBezTo>
                <a:lnTo>
                  <a:pt x="205388" y="150126"/>
                </a:lnTo>
                <a:cubicBezTo>
                  <a:pt x="132593" y="259316"/>
                  <a:pt x="228140" y="127372"/>
                  <a:pt x="137149" y="218364"/>
                </a:cubicBezTo>
                <a:cubicBezTo>
                  <a:pt x="91711" y="263803"/>
                  <a:pt x="123955" y="250303"/>
                  <a:pt x="96206" y="300251"/>
                </a:cubicBezTo>
                <a:cubicBezTo>
                  <a:pt x="80274" y="328928"/>
                  <a:pt x="59812" y="354842"/>
                  <a:pt x="41615" y="382138"/>
                </a:cubicBezTo>
                <a:cubicBezTo>
                  <a:pt x="32516" y="395786"/>
                  <a:pt x="19506" y="407520"/>
                  <a:pt x="14319" y="423081"/>
                </a:cubicBezTo>
                <a:lnTo>
                  <a:pt x="671" y="464024"/>
                </a:lnTo>
                <a:cubicBezTo>
                  <a:pt x="5220" y="518615"/>
                  <a:pt x="-10180" y="578800"/>
                  <a:pt x="14319" y="627797"/>
                </a:cubicBezTo>
                <a:cubicBezTo>
                  <a:pt x="22309" y="643776"/>
                  <a:pt x="145312" y="664488"/>
                  <a:pt x="164445" y="668740"/>
                </a:cubicBezTo>
                <a:cubicBezTo>
                  <a:pt x="182755" y="672809"/>
                  <a:pt x="200839" y="677839"/>
                  <a:pt x="219036" y="682388"/>
                </a:cubicBezTo>
                <a:cubicBezTo>
                  <a:pt x="275279" y="766756"/>
                  <a:pt x="212833" y="684457"/>
                  <a:pt x="287274" y="750627"/>
                </a:cubicBezTo>
                <a:cubicBezTo>
                  <a:pt x="397745" y="848823"/>
                  <a:pt x="325678" y="818020"/>
                  <a:pt x="410104" y="846161"/>
                </a:cubicBezTo>
                <a:cubicBezTo>
                  <a:pt x="423752" y="855260"/>
                  <a:pt x="436377" y="866121"/>
                  <a:pt x="451048" y="873457"/>
                </a:cubicBezTo>
                <a:cubicBezTo>
                  <a:pt x="463915" y="879891"/>
                  <a:pt x="477605" y="887105"/>
                  <a:pt x="491991" y="887105"/>
                </a:cubicBezTo>
                <a:cubicBezTo>
                  <a:pt x="605813" y="887105"/>
                  <a:pt x="719454" y="878006"/>
                  <a:pt x="833185" y="873457"/>
                </a:cubicBezTo>
                <a:cubicBezTo>
                  <a:pt x="846833" y="864358"/>
                  <a:pt x="859139" y="852823"/>
                  <a:pt x="874128" y="846161"/>
                </a:cubicBezTo>
                <a:cubicBezTo>
                  <a:pt x="900420" y="834476"/>
                  <a:pt x="927634" y="823596"/>
                  <a:pt x="956015" y="818866"/>
                </a:cubicBezTo>
                <a:cubicBezTo>
                  <a:pt x="992522" y="812781"/>
                  <a:pt x="1067988" y="801108"/>
                  <a:pt x="1106140" y="791570"/>
                </a:cubicBezTo>
                <a:cubicBezTo>
                  <a:pt x="1120096" y="788081"/>
                  <a:pt x="1133435" y="782472"/>
                  <a:pt x="1147083" y="777923"/>
                </a:cubicBezTo>
                <a:cubicBezTo>
                  <a:pt x="1160731" y="768824"/>
                  <a:pt x="1176428" y="762226"/>
                  <a:pt x="1188027" y="750627"/>
                </a:cubicBezTo>
                <a:cubicBezTo>
                  <a:pt x="1199625" y="739029"/>
                  <a:pt x="1204822" y="722285"/>
                  <a:pt x="1215322" y="709684"/>
                </a:cubicBezTo>
                <a:cubicBezTo>
                  <a:pt x="1227678" y="694856"/>
                  <a:pt x="1242617" y="682388"/>
                  <a:pt x="1256265" y="668740"/>
                </a:cubicBezTo>
                <a:lnTo>
                  <a:pt x="1283561" y="586854"/>
                </a:lnTo>
                <a:lnTo>
                  <a:pt x="1297209" y="545911"/>
                </a:lnTo>
                <a:cubicBezTo>
                  <a:pt x="1292660" y="514066"/>
                  <a:pt x="1295508" y="480244"/>
                  <a:pt x="1283561" y="450376"/>
                </a:cubicBezTo>
                <a:cubicBezTo>
                  <a:pt x="1276393" y="432456"/>
                  <a:pt x="1257445" y="421789"/>
                  <a:pt x="1242618" y="409433"/>
                </a:cubicBezTo>
                <a:cubicBezTo>
                  <a:pt x="1184057" y="360633"/>
                  <a:pt x="1215105" y="406444"/>
                  <a:pt x="1160731" y="341194"/>
                </a:cubicBezTo>
                <a:cubicBezTo>
                  <a:pt x="1150231" y="328593"/>
                  <a:pt x="1143937" y="312852"/>
                  <a:pt x="1133436" y="300251"/>
                </a:cubicBezTo>
                <a:cubicBezTo>
                  <a:pt x="1121080" y="285424"/>
                  <a:pt x="1104848" y="274135"/>
                  <a:pt x="1092492" y="259308"/>
                </a:cubicBezTo>
                <a:cubicBezTo>
                  <a:pt x="1081991" y="246707"/>
                  <a:pt x="1076094" y="230624"/>
                  <a:pt x="1065197" y="218364"/>
                </a:cubicBezTo>
                <a:cubicBezTo>
                  <a:pt x="1039551" y="189513"/>
                  <a:pt x="1010606" y="163773"/>
                  <a:pt x="983310" y="136478"/>
                </a:cubicBezTo>
                <a:cubicBezTo>
                  <a:pt x="965113" y="118281"/>
                  <a:pt x="950131" y="96162"/>
                  <a:pt x="928719" y="81887"/>
                </a:cubicBezTo>
                <a:cubicBezTo>
                  <a:pt x="915071" y="72788"/>
                  <a:pt x="900377" y="65092"/>
                  <a:pt x="887776" y="54591"/>
                </a:cubicBezTo>
                <a:cubicBezTo>
                  <a:pt x="819623" y="-2204"/>
                  <a:pt x="877843" y="23985"/>
                  <a:pt x="805889" y="0"/>
                </a:cubicBezTo>
                <a:cubicBezTo>
                  <a:pt x="778594" y="9099"/>
                  <a:pt x="749737" y="14429"/>
                  <a:pt x="724003" y="27296"/>
                </a:cubicBezTo>
                <a:cubicBezTo>
                  <a:pt x="705806" y="36394"/>
                  <a:pt x="689040" y="49238"/>
                  <a:pt x="669412" y="54591"/>
                </a:cubicBezTo>
                <a:cubicBezTo>
                  <a:pt x="583983" y="77890"/>
                  <a:pt x="441307" y="68239"/>
                  <a:pt x="369161" y="68239"/>
                </a:cubicBezTo>
                <a:lnTo>
                  <a:pt x="369161" y="40943"/>
                </a:lnTo>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64" name="Google Shape;164;p29">
            <a:hlinkClick/>
          </p:cNvPr>
          <p:cNvSpPr/>
          <p:nvPr/>
        </p:nvSpPr>
        <p:spPr>
          <a:xfrm>
            <a:off x="6562257" y="1971949"/>
            <a:ext cx="1375042" cy="1060090"/>
          </a:xfrm>
          <a:custGeom>
            <a:rect b="b" l="l" r="r" t="t"/>
            <a:pathLst>
              <a:path extrusionOk="0" h="887105" w="1297209">
                <a:moveTo>
                  <a:pt x="451048" y="40943"/>
                </a:moveTo>
                <a:lnTo>
                  <a:pt x="451048" y="40943"/>
                </a:lnTo>
                <a:cubicBezTo>
                  <a:pt x="396457" y="59140"/>
                  <a:pt x="335154" y="63615"/>
                  <a:pt x="287274" y="95535"/>
                </a:cubicBezTo>
                <a:lnTo>
                  <a:pt x="205388" y="150126"/>
                </a:lnTo>
                <a:cubicBezTo>
                  <a:pt x="132593" y="259316"/>
                  <a:pt x="228140" y="127372"/>
                  <a:pt x="137149" y="218364"/>
                </a:cubicBezTo>
                <a:cubicBezTo>
                  <a:pt x="91711" y="263803"/>
                  <a:pt x="123955" y="250303"/>
                  <a:pt x="96206" y="300251"/>
                </a:cubicBezTo>
                <a:cubicBezTo>
                  <a:pt x="80274" y="328928"/>
                  <a:pt x="59812" y="354842"/>
                  <a:pt x="41615" y="382138"/>
                </a:cubicBezTo>
                <a:cubicBezTo>
                  <a:pt x="32516" y="395786"/>
                  <a:pt x="19506" y="407520"/>
                  <a:pt x="14319" y="423081"/>
                </a:cubicBezTo>
                <a:lnTo>
                  <a:pt x="671" y="464024"/>
                </a:lnTo>
                <a:cubicBezTo>
                  <a:pt x="5220" y="518615"/>
                  <a:pt x="-10180" y="578800"/>
                  <a:pt x="14319" y="627797"/>
                </a:cubicBezTo>
                <a:cubicBezTo>
                  <a:pt x="22309" y="643776"/>
                  <a:pt x="145312" y="664488"/>
                  <a:pt x="164445" y="668740"/>
                </a:cubicBezTo>
                <a:cubicBezTo>
                  <a:pt x="182755" y="672809"/>
                  <a:pt x="200839" y="677839"/>
                  <a:pt x="219036" y="682388"/>
                </a:cubicBezTo>
                <a:cubicBezTo>
                  <a:pt x="275279" y="766756"/>
                  <a:pt x="212833" y="684457"/>
                  <a:pt x="287274" y="750627"/>
                </a:cubicBezTo>
                <a:cubicBezTo>
                  <a:pt x="397745" y="848823"/>
                  <a:pt x="325678" y="818020"/>
                  <a:pt x="410104" y="846161"/>
                </a:cubicBezTo>
                <a:cubicBezTo>
                  <a:pt x="423752" y="855260"/>
                  <a:pt x="436377" y="866121"/>
                  <a:pt x="451048" y="873457"/>
                </a:cubicBezTo>
                <a:cubicBezTo>
                  <a:pt x="463915" y="879891"/>
                  <a:pt x="477605" y="887105"/>
                  <a:pt x="491991" y="887105"/>
                </a:cubicBezTo>
                <a:cubicBezTo>
                  <a:pt x="605813" y="887105"/>
                  <a:pt x="719454" y="878006"/>
                  <a:pt x="833185" y="873457"/>
                </a:cubicBezTo>
                <a:cubicBezTo>
                  <a:pt x="846833" y="864358"/>
                  <a:pt x="859139" y="852823"/>
                  <a:pt x="874128" y="846161"/>
                </a:cubicBezTo>
                <a:cubicBezTo>
                  <a:pt x="900420" y="834476"/>
                  <a:pt x="927634" y="823596"/>
                  <a:pt x="956015" y="818866"/>
                </a:cubicBezTo>
                <a:cubicBezTo>
                  <a:pt x="992522" y="812781"/>
                  <a:pt x="1067988" y="801108"/>
                  <a:pt x="1106140" y="791570"/>
                </a:cubicBezTo>
                <a:cubicBezTo>
                  <a:pt x="1120096" y="788081"/>
                  <a:pt x="1133435" y="782472"/>
                  <a:pt x="1147083" y="777923"/>
                </a:cubicBezTo>
                <a:cubicBezTo>
                  <a:pt x="1160731" y="768824"/>
                  <a:pt x="1176428" y="762226"/>
                  <a:pt x="1188027" y="750627"/>
                </a:cubicBezTo>
                <a:cubicBezTo>
                  <a:pt x="1199625" y="739029"/>
                  <a:pt x="1204822" y="722285"/>
                  <a:pt x="1215322" y="709684"/>
                </a:cubicBezTo>
                <a:cubicBezTo>
                  <a:pt x="1227678" y="694856"/>
                  <a:pt x="1242617" y="682388"/>
                  <a:pt x="1256265" y="668740"/>
                </a:cubicBezTo>
                <a:lnTo>
                  <a:pt x="1283561" y="586854"/>
                </a:lnTo>
                <a:lnTo>
                  <a:pt x="1297209" y="545911"/>
                </a:lnTo>
                <a:cubicBezTo>
                  <a:pt x="1292660" y="514066"/>
                  <a:pt x="1295508" y="480244"/>
                  <a:pt x="1283561" y="450376"/>
                </a:cubicBezTo>
                <a:cubicBezTo>
                  <a:pt x="1276393" y="432456"/>
                  <a:pt x="1257445" y="421789"/>
                  <a:pt x="1242618" y="409433"/>
                </a:cubicBezTo>
                <a:cubicBezTo>
                  <a:pt x="1184057" y="360633"/>
                  <a:pt x="1215105" y="406444"/>
                  <a:pt x="1160731" y="341194"/>
                </a:cubicBezTo>
                <a:cubicBezTo>
                  <a:pt x="1150231" y="328593"/>
                  <a:pt x="1143937" y="312852"/>
                  <a:pt x="1133436" y="300251"/>
                </a:cubicBezTo>
                <a:cubicBezTo>
                  <a:pt x="1121080" y="285424"/>
                  <a:pt x="1104848" y="274135"/>
                  <a:pt x="1092492" y="259308"/>
                </a:cubicBezTo>
                <a:cubicBezTo>
                  <a:pt x="1081991" y="246707"/>
                  <a:pt x="1076094" y="230624"/>
                  <a:pt x="1065197" y="218364"/>
                </a:cubicBezTo>
                <a:cubicBezTo>
                  <a:pt x="1039551" y="189513"/>
                  <a:pt x="1010606" y="163773"/>
                  <a:pt x="983310" y="136478"/>
                </a:cubicBezTo>
                <a:cubicBezTo>
                  <a:pt x="965113" y="118281"/>
                  <a:pt x="950131" y="96162"/>
                  <a:pt x="928719" y="81887"/>
                </a:cubicBezTo>
                <a:cubicBezTo>
                  <a:pt x="915071" y="72788"/>
                  <a:pt x="900377" y="65092"/>
                  <a:pt x="887776" y="54591"/>
                </a:cubicBezTo>
                <a:cubicBezTo>
                  <a:pt x="819623" y="-2204"/>
                  <a:pt x="877843" y="23985"/>
                  <a:pt x="805889" y="0"/>
                </a:cubicBezTo>
                <a:cubicBezTo>
                  <a:pt x="778594" y="9099"/>
                  <a:pt x="749737" y="14429"/>
                  <a:pt x="724003" y="27296"/>
                </a:cubicBezTo>
                <a:cubicBezTo>
                  <a:pt x="705806" y="36394"/>
                  <a:pt x="689040" y="49238"/>
                  <a:pt x="669412" y="54591"/>
                </a:cubicBezTo>
                <a:cubicBezTo>
                  <a:pt x="583983" y="77890"/>
                  <a:pt x="441307" y="68239"/>
                  <a:pt x="369161" y="68239"/>
                </a:cubicBezTo>
                <a:lnTo>
                  <a:pt x="369161" y="40943"/>
                </a:lnTo>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65" name="Google Shape;165;p29"/>
          <p:cNvSpPr/>
          <p:nvPr/>
        </p:nvSpPr>
        <p:spPr>
          <a:xfrm>
            <a:off x="289475" y="404375"/>
            <a:ext cx="2382600" cy="1275000"/>
          </a:xfrm>
          <a:prstGeom prst="wedgeRoundRectCallout">
            <a:avLst>
              <a:gd fmla="val -8485" name="adj1"/>
              <a:gd fmla="val 67765" name="adj2"/>
              <a:gd fmla="val 16667" name="adj3"/>
            </a:avLst>
          </a:prstGeom>
          <a:solidFill>
            <a:srgbClr val="FFFFFF"/>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600" u="none" cap="none" strike="noStrike">
                <a:solidFill>
                  <a:srgbClr val="00B050"/>
                </a:solidFill>
                <a:latin typeface="Arial"/>
                <a:ea typeface="Arial"/>
                <a:cs typeface="Arial"/>
                <a:sym typeface="Arial"/>
              </a:rPr>
              <a:t>Flexible ways of learning</a:t>
            </a:r>
            <a:endParaRPr b="0" i="0" sz="2600" u="none" cap="none" strike="noStrike">
              <a:solidFill>
                <a:srgbClr val="00B050"/>
              </a:solidFill>
              <a:latin typeface="Arial"/>
              <a:ea typeface="Arial"/>
              <a:cs typeface="Arial"/>
              <a:sym typeface="Arial"/>
            </a:endParaRPr>
          </a:p>
        </p:txBody>
      </p:sp>
      <p:sp>
        <p:nvSpPr>
          <p:cNvPr id="166" name="Google Shape;166;p29"/>
          <p:cNvSpPr/>
          <p:nvPr/>
        </p:nvSpPr>
        <p:spPr>
          <a:xfrm>
            <a:off x="3046224" y="404375"/>
            <a:ext cx="2748600" cy="1275000"/>
          </a:xfrm>
          <a:prstGeom prst="wedgeRoundRectCallout">
            <a:avLst>
              <a:gd fmla="val -388" name="adj1"/>
              <a:gd fmla="val 68390" name="adj2"/>
              <a:gd fmla="val 16667" name="adj3"/>
            </a:avLst>
          </a:prstGeom>
          <a:solidFill>
            <a:srgbClr val="FFFFFF"/>
          </a:solidFill>
          <a:ln cap="flat" cmpd="sng" w="25400">
            <a:solidFill>
              <a:srgbClr val="806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600" u="none" cap="none" strike="noStrike">
                <a:solidFill>
                  <a:srgbClr val="7030A0"/>
                </a:solidFill>
                <a:latin typeface="Arial"/>
                <a:ea typeface="Arial"/>
                <a:cs typeface="Arial"/>
                <a:sym typeface="Arial"/>
              </a:rPr>
              <a:t>Flexible study resources &amp; facilities</a:t>
            </a:r>
            <a:endParaRPr b="0" i="0" sz="2600" u="none" cap="none" strike="noStrike">
              <a:solidFill>
                <a:srgbClr val="7030A0"/>
              </a:solidFill>
              <a:latin typeface="Arial"/>
              <a:ea typeface="Arial"/>
              <a:cs typeface="Arial"/>
              <a:sym typeface="Arial"/>
            </a:endParaRPr>
          </a:p>
        </p:txBody>
      </p:sp>
      <p:sp>
        <p:nvSpPr>
          <p:cNvPr id="167" name="Google Shape;167;p29"/>
          <p:cNvSpPr/>
          <p:nvPr/>
        </p:nvSpPr>
        <p:spPr>
          <a:xfrm>
            <a:off x="6179150" y="404375"/>
            <a:ext cx="2587800" cy="1275000"/>
          </a:xfrm>
          <a:prstGeom prst="wedgeRoundRectCallout">
            <a:avLst>
              <a:gd fmla="val -1580" name="adj1"/>
              <a:gd fmla="val 70267" name="adj2"/>
              <a:gd fmla="val 16667" name="adj3"/>
            </a:avLst>
          </a:prstGeom>
          <a:solidFill>
            <a:srgbClr val="FFFFFF"/>
          </a:solidFill>
          <a:ln cap="flat" cmpd="sng" w="25400">
            <a:solidFill>
              <a:srgbClr val="4BAC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2600" u="none" cap="none" strike="noStrike">
                <a:solidFill>
                  <a:srgbClr val="00B0F0"/>
                </a:solidFill>
                <a:latin typeface="Arial"/>
                <a:ea typeface="Arial"/>
                <a:cs typeface="Arial"/>
                <a:sym typeface="Arial"/>
              </a:rPr>
              <a:t>Flexible assessments</a:t>
            </a:r>
            <a:endParaRPr b="0" i="0" sz="2600" u="none" cap="none" strike="noStrike">
              <a:solidFill>
                <a:srgbClr val="00B0F0"/>
              </a:solidFill>
              <a:latin typeface="Arial"/>
              <a:ea typeface="Arial"/>
              <a:cs typeface="Arial"/>
              <a:sym typeface="Arial"/>
            </a:endParaRPr>
          </a:p>
        </p:txBody>
      </p:sp>
      <p:sp>
        <p:nvSpPr>
          <p:cNvPr id="168" name="Google Shape;168;p29"/>
          <p:cNvSpPr/>
          <p:nvPr/>
        </p:nvSpPr>
        <p:spPr>
          <a:xfrm>
            <a:off x="108375" y="4735225"/>
            <a:ext cx="4290000" cy="41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u="sng" cap="none" strike="noStrike">
                <a:solidFill>
                  <a:schemeClr val="lt1"/>
                </a:solidFill>
                <a:latin typeface="Arial"/>
                <a:ea typeface="Arial"/>
                <a:cs typeface="Arial"/>
                <a:sym typeface="Arial"/>
                <a:hlinkClick r:id="rId4">
                  <a:extLst>
                    <a:ext uri="{A12FA001-AC4F-418D-AE19-62706E023703}">
                      <ahyp:hlinkClr val="tx"/>
                    </a:ext>
                  </a:extLst>
                </a:hlinkClick>
              </a:rPr>
              <a:t>http://udloncampus.cast.org/home#.Vo_kv2fnnIU</a:t>
            </a:r>
            <a:endParaRPr b="0" i="0" u="none" cap="none" strike="noStrike">
              <a:solidFill>
                <a:schemeClr val="lt1"/>
              </a:solidFill>
              <a:latin typeface="Arial"/>
              <a:ea typeface="Arial"/>
              <a:cs typeface="Arial"/>
              <a:sym typeface="Arial"/>
            </a:endParaRPr>
          </a:p>
        </p:txBody>
      </p:sp>
      <p:sp>
        <p:nvSpPr>
          <p:cNvPr id="169" name="Google Shape;169;p29"/>
          <p:cNvSpPr txBox="1"/>
          <p:nvPr/>
        </p:nvSpPr>
        <p:spPr>
          <a:xfrm>
            <a:off x="6296575" y="4837675"/>
            <a:ext cx="2676900" cy="208800"/>
          </a:xfrm>
          <a:prstGeom prst="rect">
            <a:avLst/>
          </a:prstGeom>
          <a:noFill/>
          <a:ln>
            <a:noFill/>
          </a:ln>
        </p:spPr>
        <p:txBody>
          <a:bodyPr anchorCtr="0" anchor="t" bIns="50400" lIns="100825" spcFirstLastPara="1" rIns="100825" wrap="square" tIns="50400">
            <a:noAutofit/>
          </a:bodyPr>
          <a:lstStyle/>
          <a:p>
            <a:pPr indent="0" lvl="0" marL="0" rtl="0" algn="l">
              <a:spcBef>
                <a:spcPts val="0"/>
              </a:spcBef>
              <a:spcAft>
                <a:spcPts val="0"/>
              </a:spcAft>
              <a:buNone/>
            </a:pPr>
            <a:r>
              <a:rPr lang="en-GB" sz="1100">
                <a:solidFill>
                  <a:srgbClr val="FFFFFF"/>
                </a:solidFill>
              </a:rPr>
              <a:t>Teaching Enhancement Unit (TEU)</a:t>
            </a:r>
            <a:endParaRPr sz="49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nvSpPr>
        <p:spPr>
          <a:xfrm>
            <a:off x="15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500">
              <a:solidFill>
                <a:srgbClr val="FFFFFF"/>
              </a:solidFill>
            </a:endParaRPr>
          </a:p>
          <a:p>
            <a:pPr indent="0" lvl="0" marL="0" rtl="0" algn="ctr">
              <a:spcBef>
                <a:spcPts val="0"/>
              </a:spcBef>
              <a:spcAft>
                <a:spcPts val="0"/>
              </a:spcAft>
              <a:buNone/>
            </a:pPr>
            <a:r>
              <a:t/>
            </a:r>
            <a:endParaRPr sz="2300">
              <a:solidFill>
                <a:srgbClr val="FFFFFF"/>
              </a:solidFill>
            </a:endParaRPr>
          </a:p>
        </p:txBody>
      </p:sp>
      <p:sp>
        <p:nvSpPr>
          <p:cNvPr id="175" name="Google Shape;175;p30"/>
          <p:cNvSpPr/>
          <p:nvPr/>
        </p:nvSpPr>
        <p:spPr>
          <a:xfrm>
            <a:off x="0" y="4754988"/>
            <a:ext cx="9144000" cy="402900"/>
          </a:xfrm>
          <a:prstGeom prst="rect">
            <a:avLst/>
          </a:prstGeom>
          <a:solidFill>
            <a:srgbClr val="EDA021"/>
          </a:solidFill>
          <a:ln>
            <a:noFill/>
          </a:ln>
        </p:spPr>
        <p:txBody>
          <a:bodyPr anchorCtr="0" anchor="ctr" bIns="50400" lIns="100825" spcFirstLastPara="1" rIns="100825" wrap="square" tIns="50400">
            <a:noAutofit/>
          </a:bodyPr>
          <a:lstStyle/>
          <a:p>
            <a:pPr indent="0" lvl="0" marL="0" marR="0" rtl="0" algn="ctr">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pic>
        <p:nvPicPr>
          <p:cNvPr descr="DCU_logo_white.eps" id="176" name="Google Shape;176;p30"/>
          <p:cNvPicPr preferRelativeResize="0"/>
          <p:nvPr/>
        </p:nvPicPr>
        <p:blipFill rotWithShape="1">
          <a:blip r:embed="rId3">
            <a:alphaModFix/>
          </a:blip>
          <a:srcRect b="0" l="0" r="0" t="0"/>
          <a:stretch/>
        </p:blipFill>
        <p:spPr>
          <a:xfrm>
            <a:off x="76350" y="4792309"/>
            <a:ext cx="324999" cy="328266"/>
          </a:xfrm>
          <a:prstGeom prst="rect">
            <a:avLst/>
          </a:prstGeom>
          <a:noFill/>
          <a:ln>
            <a:noFill/>
          </a:ln>
        </p:spPr>
      </p:pic>
      <p:sp>
        <p:nvSpPr>
          <p:cNvPr id="177" name="Google Shape;177;p30"/>
          <p:cNvSpPr txBox="1"/>
          <p:nvPr>
            <p:ph type="title"/>
          </p:nvPr>
        </p:nvSpPr>
        <p:spPr>
          <a:xfrm>
            <a:off x="992175" y="1714950"/>
            <a:ext cx="7324800" cy="40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rPr>
              <a:t>Why a toolkit?</a:t>
            </a:r>
            <a:endParaRPr b="1" sz="4000">
              <a:solidFill>
                <a:schemeClr val="lt1"/>
              </a:solidFill>
            </a:endParaRPr>
          </a:p>
          <a:p>
            <a:pPr indent="0" lvl="0" marL="0" rtl="0" algn="l">
              <a:spcBef>
                <a:spcPts val="0"/>
              </a:spcBef>
              <a:spcAft>
                <a:spcPts val="0"/>
              </a:spcAft>
              <a:buNone/>
            </a:pPr>
            <a:r>
              <a:t/>
            </a:r>
            <a:endParaRPr b="1" sz="2900">
              <a:solidFill>
                <a:srgbClr val="FFFF00"/>
              </a:solidFill>
            </a:endParaRPr>
          </a:p>
        </p:txBody>
      </p:sp>
      <p:sp>
        <p:nvSpPr>
          <p:cNvPr id="178" name="Google Shape;178;p30"/>
          <p:cNvSpPr txBox="1"/>
          <p:nvPr/>
        </p:nvSpPr>
        <p:spPr>
          <a:xfrm>
            <a:off x="6296575" y="4837675"/>
            <a:ext cx="2676900" cy="208800"/>
          </a:xfrm>
          <a:prstGeom prst="rect">
            <a:avLst/>
          </a:prstGeom>
          <a:noFill/>
          <a:ln>
            <a:noFill/>
          </a:ln>
        </p:spPr>
        <p:txBody>
          <a:bodyPr anchorCtr="0" anchor="t" bIns="50400" lIns="100825" spcFirstLastPara="1" rIns="100825" wrap="square" tIns="50400">
            <a:noAutofit/>
          </a:bodyPr>
          <a:lstStyle/>
          <a:p>
            <a:pPr indent="0" lvl="0" marL="0" rtl="0" algn="l">
              <a:spcBef>
                <a:spcPts val="0"/>
              </a:spcBef>
              <a:spcAft>
                <a:spcPts val="0"/>
              </a:spcAft>
              <a:buNone/>
            </a:pPr>
            <a:r>
              <a:t/>
            </a:r>
            <a:endParaRPr sz="49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0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000"/>
                                        <p:tgtEl>
                                          <p:spTgt spid="17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nvSpPr>
        <p:spPr>
          <a:xfrm>
            <a:off x="15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500">
              <a:solidFill>
                <a:srgbClr val="FFFFFF"/>
              </a:solidFill>
            </a:endParaRPr>
          </a:p>
          <a:p>
            <a:pPr indent="0" lvl="0" marL="0" rtl="0" algn="ctr">
              <a:spcBef>
                <a:spcPts val="0"/>
              </a:spcBef>
              <a:spcAft>
                <a:spcPts val="0"/>
              </a:spcAft>
              <a:buNone/>
            </a:pPr>
            <a:r>
              <a:t/>
            </a:r>
            <a:endParaRPr sz="2300">
              <a:solidFill>
                <a:srgbClr val="FFFFFF"/>
              </a:solidFill>
            </a:endParaRPr>
          </a:p>
        </p:txBody>
      </p:sp>
      <p:sp>
        <p:nvSpPr>
          <p:cNvPr id="184" name="Google Shape;184;p31"/>
          <p:cNvSpPr/>
          <p:nvPr/>
        </p:nvSpPr>
        <p:spPr>
          <a:xfrm>
            <a:off x="0" y="4754988"/>
            <a:ext cx="9144000" cy="402900"/>
          </a:xfrm>
          <a:prstGeom prst="rect">
            <a:avLst/>
          </a:prstGeom>
          <a:solidFill>
            <a:srgbClr val="EDA021"/>
          </a:solidFill>
          <a:ln>
            <a:noFill/>
          </a:ln>
        </p:spPr>
        <p:txBody>
          <a:bodyPr anchorCtr="0" anchor="ctr" bIns="50400" lIns="100825" spcFirstLastPara="1" rIns="100825" wrap="square" tIns="50400">
            <a:noAutofit/>
          </a:bodyPr>
          <a:lstStyle/>
          <a:p>
            <a:pPr indent="0" lvl="0" marL="0" marR="0" rtl="0" algn="ctr">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pic>
        <p:nvPicPr>
          <p:cNvPr descr="DCU_logo_white.eps" id="185" name="Google Shape;185;p31"/>
          <p:cNvPicPr preferRelativeResize="0"/>
          <p:nvPr/>
        </p:nvPicPr>
        <p:blipFill rotWithShape="1">
          <a:blip r:embed="rId3">
            <a:alphaModFix/>
          </a:blip>
          <a:srcRect b="0" l="0" r="0" t="0"/>
          <a:stretch/>
        </p:blipFill>
        <p:spPr>
          <a:xfrm>
            <a:off x="76350" y="4792309"/>
            <a:ext cx="324999" cy="328266"/>
          </a:xfrm>
          <a:prstGeom prst="rect">
            <a:avLst/>
          </a:prstGeom>
          <a:noFill/>
          <a:ln>
            <a:noFill/>
          </a:ln>
        </p:spPr>
      </p:pic>
      <p:sp>
        <p:nvSpPr>
          <p:cNvPr id="186" name="Google Shape;186;p31"/>
          <p:cNvSpPr txBox="1"/>
          <p:nvPr>
            <p:ph type="title"/>
          </p:nvPr>
        </p:nvSpPr>
        <p:spPr>
          <a:xfrm>
            <a:off x="992175" y="1714950"/>
            <a:ext cx="7324800" cy="40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rPr>
              <a:t>Why a toolkit?</a:t>
            </a:r>
            <a:endParaRPr b="1" sz="4000">
              <a:solidFill>
                <a:schemeClr val="lt1"/>
              </a:solidFill>
            </a:endParaRPr>
          </a:p>
          <a:p>
            <a:pPr indent="0" lvl="0" marL="0" rtl="0" algn="l">
              <a:spcBef>
                <a:spcPts val="0"/>
              </a:spcBef>
              <a:spcAft>
                <a:spcPts val="0"/>
              </a:spcAft>
              <a:buNone/>
            </a:pPr>
            <a:r>
              <a:t/>
            </a:r>
            <a:endParaRPr b="1" sz="2900">
              <a:solidFill>
                <a:srgbClr val="FFFF00"/>
              </a:solidFill>
            </a:endParaRPr>
          </a:p>
        </p:txBody>
      </p:sp>
      <p:sp>
        <p:nvSpPr>
          <p:cNvPr id="187" name="Google Shape;187;p31"/>
          <p:cNvSpPr txBox="1"/>
          <p:nvPr/>
        </p:nvSpPr>
        <p:spPr>
          <a:xfrm>
            <a:off x="6296575" y="4837675"/>
            <a:ext cx="2676900" cy="208800"/>
          </a:xfrm>
          <a:prstGeom prst="rect">
            <a:avLst/>
          </a:prstGeom>
          <a:noFill/>
          <a:ln>
            <a:noFill/>
          </a:ln>
        </p:spPr>
        <p:txBody>
          <a:bodyPr anchorCtr="0" anchor="t" bIns="50400" lIns="100825" spcFirstLastPara="1" rIns="100825" wrap="square" tIns="50400">
            <a:noAutofit/>
          </a:bodyPr>
          <a:lstStyle/>
          <a:p>
            <a:pPr indent="0" lvl="0" marL="0" rtl="0" algn="l">
              <a:spcBef>
                <a:spcPts val="0"/>
              </a:spcBef>
              <a:spcAft>
                <a:spcPts val="0"/>
              </a:spcAft>
              <a:buNone/>
            </a:pPr>
            <a:r>
              <a:t/>
            </a:r>
            <a:endParaRPr sz="4900">
              <a:solidFill>
                <a:srgbClr val="000000"/>
              </a:solidFill>
              <a:latin typeface="Calibri"/>
              <a:ea typeface="Calibri"/>
              <a:cs typeface="Calibri"/>
              <a:sym typeface="Calibri"/>
            </a:endParaRPr>
          </a:p>
        </p:txBody>
      </p:sp>
      <p:sp>
        <p:nvSpPr>
          <p:cNvPr id="188" name="Google Shape;188;p31"/>
          <p:cNvSpPr txBox="1"/>
          <p:nvPr/>
        </p:nvSpPr>
        <p:spPr>
          <a:xfrm>
            <a:off x="1053325" y="1624850"/>
            <a:ext cx="6297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rgbClr val="FFFF00"/>
                </a:solidFill>
              </a:rPr>
              <a:t>UDL principles to practice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10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1000"/>
                                        <p:tgtEl>
                                          <p:spTgt spid="18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nvSpPr>
        <p:spPr>
          <a:xfrm>
            <a:off x="15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194" name="Google Shape;194;p32"/>
          <p:cNvSpPr txBox="1"/>
          <p:nvPr/>
        </p:nvSpPr>
        <p:spPr>
          <a:xfrm>
            <a:off x="248950" y="256150"/>
            <a:ext cx="8460300" cy="642600"/>
          </a:xfrm>
          <a:prstGeom prst="rect">
            <a:avLst/>
          </a:prstGeom>
          <a:solidFill>
            <a:srgbClr val="07376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FFFFFF"/>
                </a:solidFill>
              </a:rPr>
              <a:t>UDL </a:t>
            </a:r>
            <a:r>
              <a:rPr b="1" lang="en-GB" sz="3000">
                <a:solidFill>
                  <a:srgbClr val="FFFFFF"/>
                </a:solidFill>
              </a:rPr>
              <a:t>Toolkit Development</a:t>
            </a:r>
            <a:endParaRPr b="1" sz="30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n-GB" sz="2400">
                <a:solidFill>
                  <a:srgbClr val="FFFFFF"/>
                </a:solidFill>
              </a:rPr>
              <a:t>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
        <p:nvSpPr>
          <p:cNvPr id="195" name="Google Shape;195;p32"/>
          <p:cNvSpPr/>
          <p:nvPr/>
        </p:nvSpPr>
        <p:spPr>
          <a:xfrm>
            <a:off x="150" y="4740625"/>
            <a:ext cx="9144000" cy="402900"/>
          </a:xfrm>
          <a:prstGeom prst="rect">
            <a:avLst/>
          </a:prstGeom>
          <a:solidFill>
            <a:srgbClr val="EDA021"/>
          </a:solidFill>
          <a:ln>
            <a:noFill/>
          </a:ln>
        </p:spPr>
        <p:txBody>
          <a:bodyPr anchorCtr="0" anchor="ctr" bIns="50400" lIns="100825" spcFirstLastPara="1" rIns="100825" wrap="square" tIns="50400">
            <a:noAutofit/>
          </a:bodyPr>
          <a:lstStyle/>
          <a:p>
            <a:pPr indent="0" lvl="0" marL="0" marR="0" rtl="0" algn="ctr">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pic>
        <p:nvPicPr>
          <p:cNvPr descr="NIDL_Logo.eps" id="196" name="Google Shape;196;p32"/>
          <p:cNvPicPr preferRelativeResize="0"/>
          <p:nvPr/>
        </p:nvPicPr>
        <p:blipFill rotWithShape="1">
          <a:blip r:embed="rId3">
            <a:alphaModFix/>
          </a:blip>
          <a:srcRect b="0" l="0" r="0" t="0"/>
          <a:stretch/>
        </p:blipFill>
        <p:spPr>
          <a:xfrm>
            <a:off x="507657" y="4792301"/>
            <a:ext cx="468917" cy="328275"/>
          </a:xfrm>
          <a:prstGeom prst="rect">
            <a:avLst/>
          </a:prstGeom>
          <a:noFill/>
          <a:ln>
            <a:noFill/>
          </a:ln>
        </p:spPr>
      </p:pic>
      <p:pic>
        <p:nvPicPr>
          <p:cNvPr descr="DCU_logo_white.eps" id="197" name="Google Shape;197;p32"/>
          <p:cNvPicPr preferRelativeResize="0"/>
          <p:nvPr/>
        </p:nvPicPr>
        <p:blipFill rotWithShape="1">
          <a:blip r:embed="rId4">
            <a:alphaModFix/>
          </a:blip>
          <a:srcRect b="0" l="0" r="0" t="0"/>
          <a:stretch/>
        </p:blipFill>
        <p:spPr>
          <a:xfrm>
            <a:off x="76350" y="4792309"/>
            <a:ext cx="324999" cy="328266"/>
          </a:xfrm>
          <a:prstGeom prst="rect">
            <a:avLst/>
          </a:prstGeom>
          <a:noFill/>
          <a:ln>
            <a:noFill/>
          </a:ln>
        </p:spPr>
      </p:pic>
      <p:sp>
        <p:nvSpPr>
          <p:cNvPr id="198" name="Google Shape;198;p32"/>
          <p:cNvSpPr/>
          <p:nvPr/>
        </p:nvSpPr>
        <p:spPr>
          <a:xfrm>
            <a:off x="3297500" y="11657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32"/>
          <p:cNvGrpSpPr/>
          <p:nvPr/>
        </p:nvGrpSpPr>
        <p:grpSpPr>
          <a:xfrm>
            <a:off x="179675" y="996025"/>
            <a:ext cx="3604150" cy="669600"/>
            <a:chOff x="178475" y="996025"/>
            <a:chExt cx="3604150" cy="669600"/>
          </a:xfrm>
        </p:grpSpPr>
        <p:cxnSp>
          <p:nvCxnSpPr>
            <p:cNvPr id="200" name="Google Shape;200;p32"/>
            <p:cNvCxnSpPr/>
            <p:nvPr/>
          </p:nvCxnSpPr>
          <p:spPr>
            <a:xfrm>
              <a:off x="3438525" y="1309350"/>
              <a:ext cx="344100" cy="344100"/>
            </a:xfrm>
            <a:prstGeom prst="straightConnector1">
              <a:avLst/>
            </a:prstGeom>
            <a:noFill/>
            <a:ln cap="flat" cmpd="sng" w="19050">
              <a:solidFill>
                <a:srgbClr val="0E9453"/>
              </a:solidFill>
              <a:prstDash val="solid"/>
              <a:round/>
              <a:headEnd len="med" w="med" type="oval"/>
              <a:tailEnd len="sm" w="sm" type="none"/>
            </a:ln>
          </p:spPr>
        </p:cxnSp>
        <p:sp>
          <p:nvSpPr>
            <p:cNvPr id="201" name="Google Shape;201;p32"/>
            <p:cNvSpPr txBox="1"/>
            <p:nvPr/>
          </p:nvSpPr>
          <p:spPr>
            <a:xfrm>
              <a:off x="178475" y="996025"/>
              <a:ext cx="32169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1600">
                  <a:solidFill>
                    <a:schemeClr val="lt1"/>
                  </a:solidFill>
                </a:rPr>
                <a:t>REFLECT</a:t>
              </a:r>
              <a:endParaRPr b="1" sz="1600">
                <a:solidFill>
                  <a:schemeClr val="lt1"/>
                </a:solidFill>
              </a:endParaRPr>
            </a:p>
            <a:p>
              <a:pPr indent="0" lvl="0" marL="0" rtl="0" algn="r">
                <a:lnSpc>
                  <a:spcPct val="115000"/>
                </a:lnSpc>
                <a:spcBef>
                  <a:spcPts val="0"/>
                </a:spcBef>
                <a:spcAft>
                  <a:spcPts val="0"/>
                </a:spcAft>
                <a:buNone/>
              </a:pPr>
              <a:r>
                <a:rPr b="1" lang="en-GB" sz="1600">
                  <a:solidFill>
                    <a:schemeClr val="lt1"/>
                  </a:solidFill>
                </a:rPr>
                <a:t>Moving from policy to practice</a:t>
              </a:r>
              <a:endParaRPr b="1" sz="1600">
                <a:solidFill>
                  <a:schemeClr val="lt1"/>
                </a:solidFill>
              </a:endParaRPr>
            </a:p>
          </p:txBody>
        </p:sp>
      </p:grpSp>
      <p:grpSp>
        <p:nvGrpSpPr>
          <p:cNvPr id="202" name="Google Shape;202;p32"/>
          <p:cNvGrpSpPr/>
          <p:nvPr/>
        </p:nvGrpSpPr>
        <p:grpSpPr>
          <a:xfrm>
            <a:off x="76350" y="3152300"/>
            <a:ext cx="3705100" cy="669600"/>
            <a:chOff x="76350" y="3152300"/>
            <a:chExt cx="3705100" cy="669600"/>
          </a:xfrm>
        </p:grpSpPr>
        <p:cxnSp>
          <p:nvCxnSpPr>
            <p:cNvPr id="203" name="Google Shape;203;p32"/>
            <p:cNvCxnSpPr/>
            <p:nvPr/>
          </p:nvCxnSpPr>
          <p:spPr>
            <a:xfrm flipH="1" rot="10800000">
              <a:off x="3436150" y="3214625"/>
              <a:ext cx="345300" cy="342900"/>
            </a:xfrm>
            <a:prstGeom prst="straightConnector1">
              <a:avLst/>
            </a:prstGeom>
            <a:noFill/>
            <a:ln cap="flat" cmpd="sng" w="19050">
              <a:solidFill>
                <a:srgbClr val="085631"/>
              </a:solidFill>
              <a:prstDash val="solid"/>
              <a:round/>
              <a:headEnd len="med" w="med" type="oval"/>
              <a:tailEnd len="sm" w="sm" type="none"/>
            </a:ln>
          </p:spPr>
        </p:cxnSp>
        <p:sp>
          <p:nvSpPr>
            <p:cNvPr id="204" name="Google Shape;204;p32"/>
            <p:cNvSpPr txBox="1"/>
            <p:nvPr/>
          </p:nvSpPr>
          <p:spPr>
            <a:xfrm>
              <a:off x="76350" y="3152300"/>
              <a:ext cx="3319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1600">
                  <a:solidFill>
                    <a:schemeClr val="lt1"/>
                  </a:solidFill>
                </a:rPr>
                <a:t>OBSERVE</a:t>
              </a:r>
              <a:endParaRPr b="1" sz="1600">
                <a:solidFill>
                  <a:schemeClr val="lt1"/>
                </a:solidFill>
              </a:endParaRPr>
            </a:p>
            <a:p>
              <a:pPr indent="0" lvl="0" marL="0" rtl="0" algn="r">
                <a:lnSpc>
                  <a:spcPct val="115000"/>
                </a:lnSpc>
                <a:spcBef>
                  <a:spcPts val="0"/>
                </a:spcBef>
                <a:spcAft>
                  <a:spcPts val="0"/>
                </a:spcAft>
                <a:buNone/>
              </a:pPr>
              <a:r>
                <a:rPr b="1" lang="en-GB" sz="1600">
                  <a:solidFill>
                    <a:schemeClr val="lt1"/>
                  </a:solidFill>
                </a:rPr>
                <a:t>Pilot Toolkit and Gather Feedback </a:t>
              </a:r>
              <a:endParaRPr b="1" sz="1600">
                <a:solidFill>
                  <a:schemeClr val="lt1"/>
                </a:solidFill>
              </a:endParaRPr>
            </a:p>
          </p:txBody>
        </p:sp>
      </p:grpSp>
      <p:sp>
        <p:nvSpPr>
          <p:cNvPr id="205" name="Google Shape;205;p32"/>
          <p:cNvSpPr/>
          <p:nvPr/>
        </p:nvSpPr>
        <p:spPr>
          <a:xfrm flipH="1" rot="-1800047">
            <a:off x="3221956" y="1086434"/>
            <a:ext cx="2690936" cy="2690936"/>
          </a:xfrm>
          <a:prstGeom prst="blockArc">
            <a:avLst>
              <a:gd fmla="val 14348563" name="adj1"/>
              <a:gd fmla="val 19872341" name="adj2"/>
              <a:gd fmla="val 9100" name="adj3"/>
            </a:avLst>
          </a:prstGeom>
          <a:solidFill>
            <a:srgbClr val="0E945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 name="Google Shape;206;p32"/>
          <p:cNvGrpSpPr/>
          <p:nvPr/>
        </p:nvGrpSpPr>
        <p:grpSpPr>
          <a:xfrm>
            <a:off x="5343425" y="3152300"/>
            <a:ext cx="3679625" cy="669600"/>
            <a:chOff x="5343425" y="3152300"/>
            <a:chExt cx="3679625" cy="669600"/>
          </a:xfrm>
        </p:grpSpPr>
        <p:cxnSp>
          <p:nvCxnSpPr>
            <p:cNvPr id="207" name="Google Shape;207;p32"/>
            <p:cNvCxnSpPr/>
            <p:nvPr/>
          </p:nvCxnSpPr>
          <p:spPr>
            <a:xfrm rot="10800000">
              <a:off x="5343425" y="3214625"/>
              <a:ext cx="354900" cy="350100"/>
            </a:xfrm>
            <a:prstGeom prst="straightConnector1">
              <a:avLst/>
            </a:prstGeom>
            <a:noFill/>
            <a:ln cap="flat" cmpd="sng" w="19050">
              <a:solidFill>
                <a:srgbClr val="0E9453"/>
              </a:solidFill>
              <a:prstDash val="solid"/>
              <a:round/>
              <a:headEnd len="med" w="med" type="oval"/>
              <a:tailEnd len="sm" w="sm" type="none"/>
            </a:ln>
          </p:spPr>
        </p:cxnSp>
        <p:sp>
          <p:nvSpPr>
            <p:cNvPr id="208" name="Google Shape;208;p32"/>
            <p:cNvSpPr txBox="1"/>
            <p:nvPr/>
          </p:nvSpPr>
          <p:spPr>
            <a:xfrm>
              <a:off x="5718550" y="3152300"/>
              <a:ext cx="33045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chemeClr val="lt1"/>
                  </a:solidFill>
                </a:rPr>
                <a:t>ACT</a:t>
              </a:r>
              <a:endParaRPr b="1" sz="1600">
                <a:solidFill>
                  <a:schemeClr val="lt1"/>
                </a:solidFill>
              </a:endParaRPr>
            </a:p>
            <a:p>
              <a:pPr indent="0" lvl="0" marL="0" rtl="0" algn="l">
                <a:lnSpc>
                  <a:spcPct val="115000"/>
                </a:lnSpc>
                <a:spcBef>
                  <a:spcPts val="0"/>
                </a:spcBef>
                <a:spcAft>
                  <a:spcPts val="0"/>
                </a:spcAft>
                <a:buNone/>
              </a:pPr>
              <a:r>
                <a:rPr b="1" lang="en-GB" sz="1600">
                  <a:solidFill>
                    <a:schemeClr val="lt1"/>
                  </a:solidFill>
                </a:rPr>
                <a:t>Engage with those who teach </a:t>
              </a:r>
              <a:endParaRPr b="1" sz="1600">
                <a:solidFill>
                  <a:schemeClr val="lt1"/>
                </a:solidFill>
              </a:endParaRPr>
            </a:p>
          </p:txBody>
        </p:sp>
      </p:grpSp>
      <p:grpSp>
        <p:nvGrpSpPr>
          <p:cNvPr id="209" name="Google Shape;209;p32"/>
          <p:cNvGrpSpPr/>
          <p:nvPr/>
        </p:nvGrpSpPr>
        <p:grpSpPr>
          <a:xfrm>
            <a:off x="5344775" y="996025"/>
            <a:ext cx="3518675" cy="669600"/>
            <a:chOff x="5344775" y="996025"/>
            <a:chExt cx="3518675" cy="669600"/>
          </a:xfrm>
        </p:grpSpPr>
        <p:cxnSp>
          <p:nvCxnSpPr>
            <p:cNvPr id="210" name="Google Shape;210;p32"/>
            <p:cNvCxnSpPr/>
            <p:nvPr/>
          </p:nvCxnSpPr>
          <p:spPr>
            <a:xfrm flipH="1">
              <a:off x="5344775" y="1314450"/>
              <a:ext cx="336900" cy="339000"/>
            </a:xfrm>
            <a:prstGeom prst="straightConnector1">
              <a:avLst/>
            </a:prstGeom>
            <a:noFill/>
            <a:ln cap="flat" cmpd="sng" w="19050">
              <a:solidFill>
                <a:srgbClr val="085631"/>
              </a:solidFill>
              <a:prstDash val="solid"/>
              <a:round/>
              <a:headEnd len="med" w="med" type="oval"/>
              <a:tailEnd len="sm" w="sm" type="none"/>
            </a:ln>
          </p:spPr>
        </p:cxnSp>
        <p:sp>
          <p:nvSpPr>
            <p:cNvPr id="211" name="Google Shape;211;p32"/>
            <p:cNvSpPr txBox="1"/>
            <p:nvPr/>
          </p:nvSpPr>
          <p:spPr>
            <a:xfrm>
              <a:off x="5718550" y="996025"/>
              <a:ext cx="31449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FFFF00"/>
                  </a:solidFill>
                </a:rPr>
                <a:t>*PLAN</a:t>
              </a:r>
              <a:endParaRPr b="1" sz="1600">
                <a:solidFill>
                  <a:srgbClr val="FFFF00"/>
                </a:solidFill>
              </a:endParaRPr>
            </a:p>
            <a:p>
              <a:pPr indent="0" lvl="0" marL="0" rtl="0" algn="l">
                <a:lnSpc>
                  <a:spcPct val="115000"/>
                </a:lnSpc>
                <a:spcBef>
                  <a:spcPts val="0"/>
                </a:spcBef>
                <a:spcAft>
                  <a:spcPts val="0"/>
                </a:spcAft>
                <a:buNone/>
              </a:pPr>
              <a:r>
                <a:rPr b="1" lang="en-GB" sz="1600">
                  <a:solidFill>
                    <a:schemeClr val="lt1"/>
                  </a:solidFill>
                </a:rPr>
                <a:t>Sketch </a:t>
              </a:r>
              <a:r>
                <a:rPr b="1" lang="en-GB" sz="1600">
                  <a:solidFill>
                    <a:schemeClr val="lt1"/>
                  </a:solidFill>
                </a:rPr>
                <a:t>outline</a:t>
              </a:r>
              <a:r>
                <a:rPr b="1" lang="en-GB" sz="1600">
                  <a:solidFill>
                    <a:schemeClr val="lt1"/>
                  </a:solidFill>
                </a:rPr>
                <a:t> of Toolkit</a:t>
              </a:r>
              <a:endParaRPr b="1" sz="1600">
                <a:solidFill>
                  <a:schemeClr val="lt1"/>
                </a:solidFill>
              </a:endParaRPr>
            </a:p>
          </p:txBody>
        </p:sp>
      </p:grpSp>
      <p:sp>
        <p:nvSpPr>
          <p:cNvPr id="212" name="Google Shape;212;p32"/>
          <p:cNvSpPr txBox="1"/>
          <p:nvPr/>
        </p:nvSpPr>
        <p:spPr>
          <a:xfrm>
            <a:off x="3604500" y="1890663"/>
            <a:ext cx="1853400" cy="1044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600">
                <a:solidFill>
                  <a:srgbClr val="FFFFFF"/>
                </a:solidFill>
              </a:rPr>
              <a:t>Embedding UDL Principles into VLE Practice</a:t>
            </a:r>
            <a:endParaRPr sz="1600">
              <a:solidFill>
                <a:srgbClr val="FFFFFF"/>
              </a:solidFill>
            </a:endParaRPr>
          </a:p>
        </p:txBody>
      </p:sp>
      <p:sp>
        <p:nvSpPr>
          <p:cNvPr id="213" name="Google Shape;213;p32"/>
          <p:cNvSpPr/>
          <p:nvPr/>
        </p:nvSpPr>
        <p:spPr>
          <a:xfrm rot="1800047">
            <a:off x="3219843" y="1086434"/>
            <a:ext cx="2690936" cy="2690936"/>
          </a:xfrm>
          <a:prstGeom prst="blockArc">
            <a:avLst>
              <a:gd fmla="val 14545937" name="adj1"/>
              <a:gd fmla="val 19902139" name="adj2"/>
              <a:gd fmla="val 9115" name="adj3"/>
            </a:avLst>
          </a:prstGeom>
          <a:solidFill>
            <a:srgbClr val="08563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2"/>
          <p:cNvSpPr/>
          <p:nvPr/>
        </p:nvSpPr>
        <p:spPr>
          <a:xfrm rot="9000757">
            <a:off x="3213964" y="1086020"/>
            <a:ext cx="2690226" cy="2690226"/>
          </a:xfrm>
          <a:prstGeom prst="blockArc">
            <a:avLst>
              <a:gd fmla="val 18041678" name="adj1"/>
              <a:gd fmla="val 1798478" name="adj2"/>
              <a:gd fmla="val 9595" name="adj3"/>
            </a:avLst>
          </a:prstGeom>
          <a:solidFill>
            <a:srgbClr val="085631"/>
          </a:solidFill>
          <a:ln>
            <a:noFill/>
          </a:ln>
          <a:effectLst>
            <a:outerShdw blurRad="71438" rotWithShape="0" algn="bl"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2"/>
          <p:cNvSpPr/>
          <p:nvPr/>
        </p:nvSpPr>
        <p:spPr>
          <a:xfrm flipH="1" rot="-9000757">
            <a:off x="3221634" y="1086770"/>
            <a:ext cx="2690226" cy="2690226"/>
          </a:xfrm>
          <a:prstGeom prst="blockArc">
            <a:avLst>
              <a:gd fmla="val 17967225" name="adj1"/>
              <a:gd fmla="val 1529547" name="adj2"/>
              <a:gd fmla="val 9279" name="adj3"/>
            </a:avLst>
          </a:prstGeom>
          <a:solidFill>
            <a:srgbClr val="0E945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2"/>
          <p:cNvSpPr/>
          <p:nvPr/>
        </p:nvSpPr>
        <p:spPr>
          <a:xfrm rot="8100000">
            <a:off x="3166119" y="2257450"/>
            <a:ext cx="363170" cy="363170"/>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2"/>
          <p:cNvSpPr/>
          <p:nvPr/>
        </p:nvSpPr>
        <p:spPr>
          <a:xfrm rot="-2700000">
            <a:off x="5598628" y="2250288"/>
            <a:ext cx="363170" cy="363170"/>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2"/>
          <p:cNvSpPr/>
          <p:nvPr/>
        </p:nvSpPr>
        <p:spPr>
          <a:xfrm rot="2700000">
            <a:off x="4382023" y="3463061"/>
            <a:ext cx="363170" cy="363170"/>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2"/>
          <p:cNvSpPr/>
          <p:nvPr/>
        </p:nvSpPr>
        <p:spPr>
          <a:xfrm rot="-8100000">
            <a:off x="4382715" y="1027393"/>
            <a:ext cx="363170" cy="363170"/>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2"/>
          <p:cNvSpPr txBox="1"/>
          <p:nvPr/>
        </p:nvSpPr>
        <p:spPr>
          <a:xfrm>
            <a:off x="6296575" y="4837675"/>
            <a:ext cx="2676900" cy="208800"/>
          </a:xfrm>
          <a:prstGeom prst="rect">
            <a:avLst/>
          </a:prstGeom>
          <a:noFill/>
          <a:ln>
            <a:noFill/>
          </a:ln>
        </p:spPr>
        <p:txBody>
          <a:bodyPr anchorCtr="0" anchor="t" bIns="50400" lIns="100825" spcFirstLastPara="1" rIns="100825" wrap="square" tIns="50400">
            <a:noAutofit/>
          </a:bodyPr>
          <a:lstStyle/>
          <a:p>
            <a:pPr indent="0" lvl="0" marL="0" rtl="0" algn="l">
              <a:spcBef>
                <a:spcPts val="0"/>
              </a:spcBef>
              <a:spcAft>
                <a:spcPts val="0"/>
              </a:spcAft>
              <a:buNone/>
            </a:pPr>
            <a:r>
              <a:rPr lang="en-GB" sz="1100">
                <a:solidFill>
                  <a:srgbClr val="FFFFFF"/>
                </a:solidFill>
              </a:rPr>
              <a:t>Teaching Enhancement Unit (TEU)</a:t>
            </a:r>
            <a:endParaRPr sz="49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33"/>
          <p:cNvSpPr txBox="1"/>
          <p:nvPr/>
        </p:nvSpPr>
        <p:spPr>
          <a:xfrm>
            <a:off x="0" y="0"/>
            <a:ext cx="9144000" cy="5143500"/>
          </a:xfrm>
          <a:prstGeom prst="rect">
            <a:avLst/>
          </a:prstGeom>
          <a:solidFill>
            <a:srgbClr val="07376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rgbClr val="FFFFFF"/>
              </a:solidFill>
            </a:endParaRPr>
          </a:p>
          <a:p>
            <a:pPr indent="0" lvl="0" marL="0" rtl="0" algn="ctr">
              <a:spcBef>
                <a:spcPts val="0"/>
              </a:spcBef>
              <a:spcAft>
                <a:spcPts val="0"/>
              </a:spcAft>
              <a:buNone/>
            </a:pPr>
            <a:r>
              <a:t/>
            </a:r>
            <a:endParaRPr sz="2400">
              <a:solidFill>
                <a:srgbClr val="FFFFFF"/>
              </a:solidFill>
            </a:endParaRPr>
          </a:p>
        </p:txBody>
      </p:sp>
      <p:sp>
        <p:nvSpPr>
          <p:cNvPr id="226" name="Google Shape;226;p3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27" name="Google Shape;227;p33"/>
          <p:cNvSpPr txBox="1"/>
          <p:nvPr>
            <p:ph type="title"/>
          </p:nvPr>
        </p:nvSpPr>
        <p:spPr>
          <a:xfrm>
            <a:off x="360775" y="411725"/>
            <a:ext cx="5398500" cy="43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0" lang="en-GB" sz="4000">
                <a:solidFill>
                  <a:srgbClr val="FFFF00"/>
                </a:solidFill>
                <a:latin typeface="Quattrocento Sans"/>
                <a:ea typeface="Quattrocento Sans"/>
                <a:cs typeface="Quattrocento Sans"/>
                <a:sym typeface="Quattrocento Sans"/>
              </a:rPr>
              <a:t>Lorraine</a:t>
            </a:r>
            <a:r>
              <a:rPr b="0" lang="en-GB" sz="4000">
                <a:solidFill>
                  <a:srgbClr val="FFFF00"/>
                </a:solidFill>
                <a:latin typeface="Quattrocento Sans"/>
                <a:ea typeface="Quattrocento Sans"/>
                <a:cs typeface="Quattrocento Sans"/>
                <a:sym typeface="Quattrocento Sans"/>
              </a:rPr>
              <a:t>’s reflections</a:t>
            </a:r>
            <a:endParaRPr b="0" sz="4000">
              <a:solidFill>
                <a:srgbClr val="FFFF00"/>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a:solidFill>
                <a:schemeClr val="lt1"/>
              </a:solidFill>
            </a:endParaRPr>
          </a:p>
        </p:txBody>
      </p:sp>
      <p:pic>
        <p:nvPicPr>
          <p:cNvPr id="228" name="Google Shape;228;p33"/>
          <p:cNvPicPr preferRelativeResize="0"/>
          <p:nvPr/>
        </p:nvPicPr>
        <p:blipFill>
          <a:blip r:embed="rId3">
            <a:alphaModFix/>
          </a:blip>
          <a:stretch>
            <a:fillRect/>
          </a:stretch>
        </p:blipFill>
        <p:spPr>
          <a:xfrm>
            <a:off x="1053197" y="847325"/>
            <a:ext cx="6479999" cy="4140000"/>
          </a:xfrm>
          <a:prstGeom prst="rect">
            <a:avLst/>
          </a:prstGeom>
          <a:noFill/>
          <a:ln>
            <a:noFill/>
          </a:ln>
        </p:spPr>
      </p:pic>
      <p:sp>
        <p:nvSpPr>
          <p:cNvPr id="229" name="Google Shape;229;p33"/>
          <p:cNvSpPr txBox="1"/>
          <p:nvPr/>
        </p:nvSpPr>
        <p:spPr>
          <a:xfrm>
            <a:off x="3778200" y="913650"/>
            <a:ext cx="375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500">
                <a:latin typeface="Quattrocento Sans"/>
                <a:ea typeface="Quattrocento Sans"/>
                <a:cs typeface="Quattrocento Sans"/>
                <a:sym typeface="Quattrocento Sans"/>
              </a:rPr>
              <a:t>Moodle as a filing cabinet</a:t>
            </a:r>
            <a:endParaRPr sz="2500">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