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8" r:id="rId3"/>
    <p:sldMasterId id="2147483669" r:id="rId4"/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24" Type="http://schemas.openxmlformats.org/officeDocument/2006/relationships/slide" Target="slides/slide17.xml"/><Relationship Id="rId12" Type="http://schemas.openxmlformats.org/officeDocument/2006/relationships/slide" Target="slides/slide5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Rob</a:t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897eed82ed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897eed82ed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897eed82ed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897eed82ed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897eed82ed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897eed82ed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baa79e95e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Rob</a:t>
            </a:r>
            <a:endParaRPr/>
          </a:p>
        </p:txBody>
      </p:sp>
      <p:sp>
        <p:nvSpPr>
          <p:cNvPr id="205" name="Google Shape;205;g11baa79e95e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897eed82ed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Annabella</a:t>
            </a:r>
            <a:endParaRPr/>
          </a:p>
        </p:txBody>
      </p:sp>
      <p:sp>
        <p:nvSpPr>
          <p:cNvPr id="212" name="Google Shape;212;g1897eed82ed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897eed82ed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Annabella</a:t>
            </a:r>
            <a:endParaRPr/>
          </a:p>
        </p:txBody>
      </p:sp>
      <p:sp>
        <p:nvSpPr>
          <p:cNvPr id="222" name="Google Shape;222;g1897eed82ed_0_1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897eed82ed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897eed82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baa79e95e_0_2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1baa79e95e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Annabella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Rob</a:t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baa79e95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Annabella</a:t>
            </a:r>
            <a:endParaRPr/>
          </a:p>
        </p:txBody>
      </p:sp>
      <p:sp>
        <p:nvSpPr>
          <p:cNvPr id="117" name="Google Shape;117;g11baa79e95e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baa79e95e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baa79e95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Annabella - leveraging moodle to support transition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897eed82ed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897eed82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897eed82e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897eed82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baa79e95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Annabella</a:t>
            </a:r>
            <a:endParaRPr/>
          </a:p>
        </p:txBody>
      </p:sp>
      <p:sp>
        <p:nvSpPr>
          <p:cNvPr id="160" name="Google Shape;160;g11baa79e95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baa79e95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Annabella</a:t>
            </a:r>
            <a:endParaRPr/>
          </a:p>
        </p:txBody>
      </p:sp>
      <p:sp>
        <p:nvSpPr>
          <p:cNvPr id="169" name="Google Shape;169;g11baa79e95e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897eed82ed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897eed82ed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897eed82ed_0_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34856" y="1238491"/>
            <a:ext cx="8133144" cy="12500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34856" y="2878621"/>
            <a:ext cx="8133144" cy="1490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" name="Google Shape;12;p2"/>
          <p:cNvSpPr txBox="1"/>
          <p:nvPr>
            <p:ph idx="11" type="ftr"/>
          </p:nvPr>
        </p:nvSpPr>
        <p:spPr>
          <a:xfrm>
            <a:off x="1524000" y="6356350"/>
            <a:ext cx="6629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256548" y="6356350"/>
            <a:ext cx="6629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2606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262146" y="6356350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2606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260684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2" type="body"/>
          </p:nvPr>
        </p:nvSpPr>
        <p:spPr>
          <a:xfrm>
            <a:off x="5594684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262146" y="6356350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29435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294356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16"/>
          <p:cNvSpPr txBox="1"/>
          <p:nvPr>
            <p:ph idx="2" type="body"/>
          </p:nvPr>
        </p:nvSpPr>
        <p:spPr>
          <a:xfrm>
            <a:off x="294356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3" type="body"/>
          </p:nvPr>
        </p:nvSpPr>
        <p:spPr>
          <a:xfrm>
            <a:off x="5626768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16"/>
          <p:cNvSpPr txBox="1"/>
          <p:nvPr>
            <p:ph idx="4" type="body"/>
          </p:nvPr>
        </p:nvSpPr>
        <p:spPr>
          <a:xfrm>
            <a:off x="5626768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262146" y="6356350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idx="11" type="ftr"/>
          </p:nvPr>
        </p:nvSpPr>
        <p:spPr>
          <a:xfrm>
            <a:off x="839788" y="6356350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1215342" y="1388958"/>
            <a:ext cx="7951808" cy="961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1215342" y="2511443"/>
            <a:ext cx="7951808" cy="285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1660003" y="6492875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ctrTitle"/>
          </p:nvPr>
        </p:nvSpPr>
        <p:spPr>
          <a:xfrm>
            <a:off x="1292506" y="1967696"/>
            <a:ext cx="9144000" cy="1461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" type="subTitle"/>
          </p:nvPr>
        </p:nvSpPr>
        <p:spPr>
          <a:xfrm>
            <a:off x="1292506" y="355573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5" name="Google Shape;85;p20"/>
          <p:cNvSpPr txBox="1"/>
          <p:nvPr>
            <p:ph idx="11" type="ftr"/>
          </p:nvPr>
        </p:nvSpPr>
        <p:spPr>
          <a:xfrm>
            <a:off x="1674471" y="6492875"/>
            <a:ext cx="6629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1215342" y="1388958"/>
            <a:ext cx="7951808" cy="961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>
            <a:off x="1661591" y="6492875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1215342" y="249969"/>
            <a:ext cx="7951808" cy="961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1215341" y="2133601"/>
            <a:ext cx="5181599" cy="3179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2" type="body"/>
          </p:nvPr>
        </p:nvSpPr>
        <p:spPr>
          <a:xfrm>
            <a:off x="6576350" y="2133601"/>
            <a:ext cx="5181600" cy="3179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1" type="ftr"/>
          </p:nvPr>
        </p:nvSpPr>
        <p:spPr>
          <a:xfrm>
            <a:off x="1671577" y="6492875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1221753" y="248634"/>
            <a:ext cx="10515600" cy="1017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1221754" y="1681163"/>
            <a:ext cx="479804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7" name="Google Shape;97;p23"/>
          <p:cNvSpPr txBox="1"/>
          <p:nvPr>
            <p:ph idx="2" type="body"/>
          </p:nvPr>
        </p:nvSpPr>
        <p:spPr>
          <a:xfrm>
            <a:off x="1221752" y="2505075"/>
            <a:ext cx="4874247" cy="2877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3" type="body"/>
          </p:nvPr>
        </p:nvSpPr>
        <p:spPr>
          <a:xfrm>
            <a:off x="6185746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23"/>
          <p:cNvSpPr txBox="1"/>
          <p:nvPr>
            <p:ph idx="4" type="body"/>
          </p:nvPr>
        </p:nvSpPr>
        <p:spPr>
          <a:xfrm>
            <a:off x="6194426" y="2505075"/>
            <a:ext cx="5160961" cy="2877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1" type="ftr"/>
          </p:nvPr>
        </p:nvSpPr>
        <p:spPr>
          <a:xfrm>
            <a:off x="1661591" y="6492875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23280" y="1210077"/>
            <a:ext cx="88305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839788" y="6356350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1" type="ftr"/>
          </p:nvPr>
        </p:nvSpPr>
        <p:spPr>
          <a:xfrm>
            <a:off x="1650016" y="6492875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0474" y="432135"/>
            <a:ext cx="83539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447800" y="2245895"/>
            <a:ext cx="9906000" cy="3931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1" type="ftr"/>
          </p:nvPr>
        </p:nvSpPr>
        <p:spPr>
          <a:xfrm>
            <a:off x="1447800" y="6393614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1524000" y="2245895"/>
            <a:ext cx="7154779" cy="18175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1"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1524000" y="4275807"/>
            <a:ext cx="715477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1524000" y="6356350"/>
            <a:ext cx="6629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449388" y="2260935"/>
            <a:ext cx="83539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1" type="ftr"/>
          </p:nvPr>
        </p:nvSpPr>
        <p:spPr>
          <a:xfrm>
            <a:off x="1449388" y="6405646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228600" y="448177"/>
            <a:ext cx="83539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1560095" y="2187574"/>
            <a:ext cx="5181600" cy="3026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2" type="body"/>
          </p:nvPr>
        </p:nvSpPr>
        <p:spPr>
          <a:xfrm>
            <a:off x="6962274" y="2187575"/>
            <a:ext cx="5181600" cy="3026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1" type="ftr"/>
          </p:nvPr>
        </p:nvSpPr>
        <p:spPr>
          <a:xfrm>
            <a:off x="1560095" y="6492875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294357" y="577767"/>
            <a:ext cx="973195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1450182" y="2213810"/>
            <a:ext cx="5157787" cy="4428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450182" y="2808287"/>
            <a:ext cx="5157787" cy="3381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6765758" y="2213809"/>
            <a:ext cx="5183188" cy="4501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6765758" y="2808285"/>
            <a:ext cx="5183188" cy="3381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1" type="ftr"/>
          </p:nvPr>
        </p:nvSpPr>
        <p:spPr>
          <a:xfrm>
            <a:off x="1450182" y="6492875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1" type="ftr"/>
          </p:nvPr>
        </p:nvSpPr>
        <p:spPr>
          <a:xfrm>
            <a:off x="1449388" y="6492875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2606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260684" y="1825625"/>
            <a:ext cx="10515600" cy="3532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3262146" y="6356350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jp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jp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23279" y="1192190"/>
            <a:ext cx="88305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23280" y="2743199"/>
            <a:ext cx="8830519" cy="229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2523280" y="6585995"/>
            <a:ext cx="6394048" cy="2720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28600" y="640682"/>
            <a:ext cx="83539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447800" y="2245895"/>
            <a:ext cx="9906000" cy="3931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1447800" y="6456613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2606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260684" y="1825625"/>
            <a:ext cx="10515600" cy="3532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3292642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1215342" y="1388958"/>
            <a:ext cx="7951808" cy="961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>
            <a:off x="1215342" y="2511443"/>
            <a:ext cx="7951808" cy="285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1" type="ftr"/>
          </p:nvPr>
        </p:nvSpPr>
        <p:spPr>
          <a:xfrm>
            <a:off x="1660002" y="6492875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uBiNRqPplTo" TargetMode="External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>
            <p:ph type="ctrTitle"/>
          </p:nvPr>
        </p:nvSpPr>
        <p:spPr>
          <a:xfrm>
            <a:off x="2534849" y="1238500"/>
            <a:ext cx="9317100" cy="125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DCU’s Discover Programme: A H</a:t>
            </a:r>
            <a:r>
              <a:rPr lang="en-US"/>
              <a:t>ybrid</a:t>
            </a:r>
            <a:r>
              <a:rPr lang="en-US"/>
              <a:t> Approach to Transition Leveraging Moodle</a:t>
            </a:r>
            <a:endParaRPr/>
          </a:p>
        </p:txBody>
      </p:sp>
      <p:sp>
        <p:nvSpPr>
          <p:cNvPr id="108" name="Google Shape;108;p25"/>
          <p:cNvSpPr txBox="1"/>
          <p:nvPr>
            <p:ph idx="1" type="subTitle"/>
          </p:nvPr>
        </p:nvSpPr>
        <p:spPr>
          <a:xfrm>
            <a:off x="2534856" y="2878621"/>
            <a:ext cx="8133144" cy="1490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Alicia Menendez Tarrazo, Student Learning Manager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Annabella Stover, Acting Director, Student Support &amp; Development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5900" y="159000"/>
            <a:ext cx="5137944" cy="5190823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0" name="Google Shape;19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0468" y="2779729"/>
            <a:ext cx="2382782" cy="3397096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1" name="Google Shape;191;p34"/>
          <p:cNvSpPr txBox="1"/>
          <p:nvPr>
            <p:ph idx="4294967295" type="title"/>
          </p:nvPr>
        </p:nvSpPr>
        <p:spPr>
          <a:xfrm>
            <a:off x="490234" y="382337"/>
            <a:ext cx="10311900" cy="93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‘Level Up’</a:t>
            </a:r>
            <a:endParaRPr/>
          </a:p>
        </p:txBody>
      </p:sp>
      <p:sp>
        <p:nvSpPr>
          <p:cNvPr id="192" name="Google Shape;192;p34"/>
          <p:cNvSpPr txBox="1"/>
          <p:nvPr/>
        </p:nvSpPr>
        <p:spPr>
          <a:xfrm>
            <a:off x="490225" y="1314725"/>
            <a:ext cx="3854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Gamification tool where students earn XP points and rise through levels as they complete activities - motivation and reward!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>
            <p:ph type="title"/>
          </p:nvPr>
        </p:nvSpPr>
        <p:spPr>
          <a:xfrm>
            <a:off x="490234" y="382337"/>
            <a:ext cx="10311900" cy="93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Healthy Start Interactive Activities</a:t>
            </a:r>
            <a:endParaRPr/>
          </a:p>
        </p:txBody>
      </p:sp>
      <p:sp>
        <p:nvSpPr>
          <p:cNvPr id="199" name="Google Shape;199;p35"/>
          <p:cNvSpPr txBox="1"/>
          <p:nvPr/>
        </p:nvSpPr>
        <p:spPr>
          <a:xfrm>
            <a:off x="490225" y="1314725"/>
            <a:ext cx="973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 and practical activities designed to help students learn more about DCU and learn how to use the Moodle VLE. Developed through to 22/23 with self-assessment tools informed by positive psychology to help build resilience.</a:t>
            </a:r>
            <a:endParaRPr/>
          </a:p>
        </p:txBody>
      </p:sp>
      <p:pic>
        <p:nvPicPr>
          <p:cNvPr id="200" name="Google Shape;20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3598" y="2240600"/>
            <a:ext cx="4781550" cy="32099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1" name="Google Shape;201;p35"/>
          <p:cNvSpPr txBox="1"/>
          <p:nvPr/>
        </p:nvSpPr>
        <p:spPr>
          <a:xfrm>
            <a:off x="6430950" y="5496975"/>
            <a:ext cx="498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Sample Activities in</a:t>
            </a:r>
            <a:r>
              <a:rPr b="1" lang="en-US"/>
              <a:t> 22/23 with self-assessment wheel tool - “Compass Plus” developed by Brickfield Labs</a:t>
            </a:r>
            <a:endParaRPr b="1"/>
          </a:p>
        </p:txBody>
      </p:sp>
      <p:pic>
        <p:nvPicPr>
          <p:cNvPr id="202" name="Google Shape;20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75" y="2066450"/>
            <a:ext cx="5667375" cy="3905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Programme pages</a:t>
            </a:r>
            <a:endParaRPr/>
          </a:p>
        </p:txBody>
      </p:sp>
      <p:sp>
        <p:nvSpPr>
          <p:cNvPr id="208" name="Google Shape;208;p36"/>
          <p:cNvSpPr txBox="1"/>
          <p:nvPr>
            <p:ph idx="1" type="body"/>
          </p:nvPr>
        </p:nvSpPr>
        <p:spPr>
          <a:xfrm>
            <a:off x="260675" y="1825625"/>
            <a:ext cx="47298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Shared page for all students on a programme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Discipline identity and sense of </a:t>
            </a:r>
            <a:r>
              <a:rPr lang="en-US"/>
              <a:t>belonging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Dissemination of specific information and </a:t>
            </a:r>
            <a:r>
              <a:rPr lang="en-US"/>
              <a:t>wisdom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Programme orientation information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Central hub for revisiting </a:t>
            </a:r>
            <a:endParaRPr/>
          </a:p>
        </p:txBody>
      </p:sp>
      <p:pic>
        <p:nvPicPr>
          <p:cNvPr id="209" name="Google Shape;209;p36" title="2021/2022 ALTS Programme Pag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8950" y="1415075"/>
            <a:ext cx="6218624" cy="46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/>
          <p:nvPr>
            <p:ph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Stage 2: </a:t>
            </a:r>
            <a:endParaRPr/>
          </a:p>
        </p:txBody>
      </p:sp>
      <p:sp>
        <p:nvSpPr>
          <p:cNvPr id="215" name="Google Shape;215;p37"/>
          <p:cNvSpPr txBox="1"/>
          <p:nvPr>
            <p:ph idx="1" type="body"/>
          </p:nvPr>
        </p:nvSpPr>
        <p:spPr>
          <a:xfrm>
            <a:off x="260675" y="1673225"/>
            <a:ext cx="6387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—"/>
            </a:pPr>
            <a:r>
              <a:rPr lang="en-US" sz="2700"/>
              <a:t>Week 1</a:t>
            </a:r>
            <a:endParaRPr sz="2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—"/>
            </a:pPr>
            <a:r>
              <a:rPr lang="en-US" sz="2700"/>
              <a:t>Self Assessment</a:t>
            </a:r>
            <a:endParaRPr sz="2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—"/>
            </a:pPr>
            <a:r>
              <a:rPr lang="en-US" sz="2700"/>
              <a:t>Six Core Skills</a:t>
            </a:r>
            <a:endParaRPr sz="2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700"/>
              <a:t>Self Management</a:t>
            </a:r>
            <a:endParaRPr sz="2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700"/>
              <a:t>Digital Skills</a:t>
            </a:r>
            <a:endParaRPr sz="2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700"/>
              <a:t>Active Learning</a:t>
            </a:r>
            <a:endParaRPr sz="2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700"/>
              <a:t>Critical Self Reflection</a:t>
            </a:r>
            <a:endParaRPr sz="2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700"/>
              <a:t>Mindset</a:t>
            </a:r>
            <a:endParaRPr sz="2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700"/>
              <a:t>Self Efficacy</a:t>
            </a:r>
            <a:endParaRPr sz="2700"/>
          </a:p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—"/>
            </a:pPr>
            <a:r>
              <a:rPr lang="en-US" sz="2700"/>
              <a:t>Live companion workshops Life Skills Centre</a:t>
            </a:r>
            <a:endParaRPr sz="2700"/>
          </a:p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—"/>
            </a:pPr>
            <a:r>
              <a:rPr lang="en-US" sz="2700"/>
              <a:t>Digital Badge</a:t>
            </a:r>
            <a:endParaRPr sz="27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 </a:t>
            </a:r>
            <a:endParaRPr sz="2700"/>
          </a:p>
        </p:txBody>
      </p:sp>
      <p:pic>
        <p:nvPicPr>
          <p:cNvPr id="216" name="Google Shape;2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3888" y="343613"/>
            <a:ext cx="64865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3250" y="2716038"/>
            <a:ext cx="1759575" cy="17771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8" name="Google Shape;218;p37"/>
          <p:cNvSpPr txBox="1"/>
          <p:nvPr/>
        </p:nvSpPr>
        <p:spPr>
          <a:xfrm>
            <a:off x="5171100" y="4559925"/>
            <a:ext cx="571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</a:t>
            </a:r>
            <a:r>
              <a:rPr b="1" lang="en-US"/>
              <a:t>hort courses beginning with a self assessment tool</a:t>
            </a:r>
            <a:endParaRPr b="1"/>
          </a:p>
        </p:txBody>
      </p:sp>
      <p:pic>
        <p:nvPicPr>
          <p:cNvPr id="219" name="Google Shape;21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5547" y="2649325"/>
            <a:ext cx="2583225" cy="1910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/>
          <p:nvPr>
            <p:ph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Stage 3: </a:t>
            </a:r>
            <a:endParaRPr/>
          </a:p>
        </p:txBody>
      </p:sp>
      <p:sp>
        <p:nvSpPr>
          <p:cNvPr id="225" name="Google Shape;225;p38"/>
          <p:cNvSpPr txBox="1"/>
          <p:nvPr>
            <p:ph idx="1" type="body"/>
          </p:nvPr>
        </p:nvSpPr>
        <p:spPr>
          <a:xfrm>
            <a:off x="260675" y="1673225"/>
            <a:ext cx="6387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—"/>
            </a:pPr>
            <a:r>
              <a:rPr lang="en-US" sz="2700"/>
              <a:t>End of Sem 1/Sem 2 start</a:t>
            </a:r>
            <a:endParaRPr sz="2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700"/>
              <a:t>Active*Consent module</a:t>
            </a:r>
            <a:endParaRPr sz="2700"/>
          </a:p>
          <a:p>
            <a:pPr indent="-4000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Bystander Intervention</a:t>
            </a:r>
            <a:endParaRPr sz="2700"/>
          </a:p>
          <a:p>
            <a:pPr indent="-4000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Tilt Role Play</a:t>
            </a:r>
            <a:endParaRPr sz="2700"/>
          </a:p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—"/>
            </a:pPr>
            <a:r>
              <a:rPr lang="en-US" sz="2700"/>
              <a:t>Pick 2 out of 3</a:t>
            </a:r>
            <a:endParaRPr sz="2700"/>
          </a:p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—"/>
            </a:pPr>
            <a:r>
              <a:rPr lang="en-US" sz="2700"/>
              <a:t>“Subcourses” of main My DCU course</a:t>
            </a:r>
            <a:endParaRPr sz="2700"/>
          </a:p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—"/>
            </a:pPr>
            <a:r>
              <a:rPr lang="en-US" sz="2700"/>
              <a:t>Digital Badge</a:t>
            </a:r>
            <a:endParaRPr sz="2700"/>
          </a:p>
        </p:txBody>
      </p:sp>
      <p:pic>
        <p:nvPicPr>
          <p:cNvPr id="226" name="Google Shape;2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725" y="365113"/>
            <a:ext cx="64865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7400" y="1962225"/>
            <a:ext cx="2855725" cy="21100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8" name="Google Shape;22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3125" y="3681275"/>
            <a:ext cx="2343150" cy="23431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/>
          <p:nvPr/>
        </p:nvSpPr>
        <p:spPr>
          <a:xfrm>
            <a:off x="343930" y="305901"/>
            <a:ext cx="106929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USPs and Concluding Thoughts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234" name="Google Shape;234;p39"/>
          <p:cNvSpPr txBox="1"/>
          <p:nvPr/>
        </p:nvSpPr>
        <p:spPr>
          <a:xfrm>
            <a:off x="343925" y="2190750"/>
            <a:ext cx="3782400" cy="4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Inspired by an ethos of welcome, belonging and wellbeing</a:t>
            </a:r>
            <a:endParaRPr sz="20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Personalisation and self-assessment features which serve to empower students through the use of digital tools, to reflect, take action and be mindful of their health and wellbeing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35" name="Google Shape;235;p39"/>
          <p:cNvSpPr txBox="1"/>
          <p:nvPr/>
        </p:nvSpPr>
        <p:spPr>
          <a:xfrm>
            <a:off x="4204800" y="2190750"/>
            <a:ext cx="3782400" cy="39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A pre- and post-orientation  extended transitions programme, suited to students’ own needs and pace, which can be revisited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Broader window to build affinity with DCU, from pre-entry onwards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36" name="Google Shape;236;p39"/>
          <p:cNvSpPr txBox="1"/>
          <p:nvPr/>
        </p:nvSpPr>
        <p:spPr>
          <a:xfrm>
            <a:off x="8305150" y="2190750"/>
            <a:ext cx="3782400" cy="39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A transformed transitions programme - move away from physical only campus welcome events, to a rich transitions ‘ecology’ for students to immerse themselves in</a:t>
            </a:r>
            <a:endParaRPr sz="20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Greater potential to measure the impact due to technology</a:t>
            </a:r>
            <a:endParaRPr sz="20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Technology-enhanced model applied to other activities</a:t>
            </a:r>
            <a:endParaRPr sz="20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Continued refinement based on student feedback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37" name="Google Shape;237;p39"/>
          <p:cNvSpPr txBox="1"/>
          <p:nvPr/>
        </p:nvSpPr>
        <p:spPr>
          <a:xfrm>
            <a:off x="610250" y="1217275"/>
            <a:ext cx="3516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9"/>
          <p:cNvSpPr txBox="1"/>
          <p:nvPr/>
        </p:nvSpPr>
        <p:spPr>
          <a:xfrm>
            <a:off x="4185644" y="1238275"/>
            <a:ext cx="3516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 txBox="1"/>
          <p:nvPr/>
        </p:nvSpPr>
        <p:spPr>
          <a:xfrm>
            <a:off x="7799350" y="1238288"/>
            <a:ext cx="3516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Concluding thoughts</a:t>
            </a:r>
            <a:endParaRPr/>
          </a:p>
        </p:txBody>
      </p:sp>
      <p:sp>
        <p:nvSpPr>
          <p:cNvPr id="245" name="Google Shape;245;p40"/>
          <p:cNvSpPr txBox="1"/>
          <p:nvPr>
            <p:ph idx="1" type="body"/>
          </p:nvPr>
        </p:nvSpPr>
        <p:spPr>
          <a:xfrm>
            <a:off x="260684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Enhanced transitions underway, with Moodle playing key role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Flexibility and revisiting affordances for students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Reaching more learners, especially ‘non-traditional’ cohorts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Ability to track engagement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More opportunities ahead</a:t>
            </a:r>
            <a:endParaRPr/>
          </a:p>
        </p:txBody>
      </p:sp>
      <p:pic>
        <p:nvPicPr>
          <p:cNvPr id="246" name="Google Shape;246;p40"/>
          <p:cNvPicPr preferRelativeResize="0"/>
          <p:nvPr/>
        </p:nvPicPr>
        <p:blipFill rotWithShape="1">
          <a:blip r:embed="rId3">
            <a:alphaModFix/>
          </a:blip>
          <a:srcRect b="15550" l="4063" r="6635" t="15550"/>
          <a:stretch/>
        </p:blipFill>
        <p:spPr>
          <a:xfrm>
            <a:off x="7699250" y="1834413"/>
            <a:ext cx="2010675" cy="155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2909" y="3717863"/>
            <a:ext cx="4143375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>
            <p:ph type="title"/>
          </p:nvPr>
        </p:nvSpPr>
        <p:spPr>
          <a:xfrm>
            <a:off x="1215342" y="1388958"/>
            <a:ext cx="7951808" cy="961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Contact us</a:t>
            </a:r>
            <a:endParaRPr/>
          </a:p>
        </p:txBody>
      </p:sp>
      <p:sp>
        <p:nvSpPr>
          <p:cNvPr id="253" name="Google Shape;253;p41"/>
          <p:cNvSpPr txBox="1"/>
          <p:nvPr>
            <p:ph idx="1" type="body"/>
          </p:nvPr>
        </p:nvSpPr>
        <p:spPr>
          <a:xfrm>
            <a:off x="1215342" y="2511443"/>
            <a:ext cx="7951808" cy="285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alicia.menendeztarrazo@dcu.ie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annabella.stover@dcu.ie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180474" y="432135"/>
            <a:ext cx="83539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1447800" y="2245895"/>
            <a:ext cx="9906000" cy="3931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Context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Design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Stages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USPs and concluding thoughts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260675" y="1825625"/>
            <a:ext cx="10515600" cy="45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Foster a culture that is ‘student-focussed’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SP </a:t>
            </a:r>
            <a:r>
              <a:rPr lang="en-US"/>
              <a:t>Goal 1: Provide a transformative student experience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Development of multi-dimensional skills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Extra-curricular engagement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Particular focus on enhanced transitions and continuing support for development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Move from orientation as an ‘event’ to transitions as a ‘process’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“until a student goes through at least one academic cycle (e.g. studying for a module and submitting coursework and sitting exams), they have not been inducted into the process of study.” (Morgan, 2012, p. 22).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Digital affordances accelerated by pandemic (Guidance Digi Comp 3)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/>
          <p:nvPr/>
        </p:nvSpPr>
        <p:spPr>
          <a:xfrm>
            <a:off x="350850" y="496050"/>
            <a:ext cx="2160000" cy="2160000"/>
          </a:xfrm>
          <a:prstGeom prst="ellipse">
            <a:avLst/>
          </a:prstGeom>
          <a:noFill/>
          <a:ln cap="flat" cmpd="sng" w="114300">
            <a:solidFill>
              <a:srgbClr val="ED5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Early access</a:t>
            </a:r>
            <a:endParaRPr/>
          </a:p>
        </p:txBody>
      </p:sp>
      <p:sp>
        <p:nvSpPr>
          <p:cNvPr id="126" name="Google Shape;126;p28"/>
          <p:cNvSpPr/>
          <p:nvPr/>
        </p:nvSpPr>
        <p:spPr>
          <a:xfrm>
            <a:off x="4585050" y="496050"/>
            <a:ext cx="2160000" cy="2160000"/>
          </a:xfrm>
          <a:prstGeom prst="ellipse">
            <a:avLst/>
          </a:prstGeom>
          <a:noFill/>
          <a:ln cap="flat" cmpd="sng" w="114300">
            <a:solidFill>
              <a:srgbClr val="ED5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DCU online orientation</a:t>
            </a:r>
            <a:endParaRPr/>
          </a:p>
        </p:txBody>
      </p:sp>
      <p:sp>
        <p:nvSpPr>
          <p:cNvPr id="127" name="Google Shape;127;p28"/>
          <p:cNvSpPr/>
          <p:nvPr/>
        </p:nvSpPr>
        <p:spPr>
          <a:xfrm>
            <a:off x="8819250" y="496050"/>
            <a:ext cx="2160000" cy="2160000"/>
          </a:xfrm>
          <a:prstGeom prst="ellipse">
            <a:avLst/>
          </a:prstGeom>
          <a:noFill/>
          <a:ln cap="flat" cmpd="sng" w="114300">
            <a:solidFill>
              <a:srgbClr val="ED5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Loop programme pages</a:t>
            </a:r>
            <a:r>
              <a:rPr lang="en-US"/>
              <a:t> and </a:t>
            </a:r>
            <a:r>
              <a:rPr lang="en-US"/>
              <a:t>programme orientation</a:t>
            </a:r>
            <a:endParaRPr/>
          </a:p>
        </p:txBody>
      </p:sp>
      <p:sp>
        <p:nvSpPr>
          <p:cNvPr id="128" name="Google Shape;128;p28"/>
          <p:cNvSpPr/>
          <p:nvPr/>
        </p:nvSpPr>
        <p:spPr>
          <a:xfrm>
            <a:off x="2145850" y="3885600"/>
            <a:ext cx="2160000" cy="2160000"/>
          </a:xfrm>
          <a:prstGeom prst="ellipse">
            <a:avLst/>
          </a:prstGeom>
          <a:noFill/>
          <a:ln cap="flat" cmpd="sng" w="114300">
            <a:solidFill>
              <a:srgbClr val="ED5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Module pages and learning supports</a:t>
            </a:r>
            <a:endParaRPr/>
          </a:p>
        </p:txBody>
      </p:sp>
      <p:sp>
        <p:nvSpPr>
          <p:cNvPr id="129" name="Google Shape;129;p28"/>
          <p:cNvSpPr/>
          <p:nvPr/>
        </p:nvSpPr>
        <p:spPr>
          <a:xfrm>
            <a:off x="7716500" y="3885600"/>
            <a:ext cx="2160000" cy="2160000"/>
          </a:xfrm>
          <a:prstGeom prst="ellipse">
            <a:avLst/>
          </a:prstGeom>
          <a:noFill/>
          <a:ln cap="flat" cmpd="sng" w="114300">
            <a:solidFill>
              <a:srgbClr val="ED5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dimensional development</a:t>
            </a:r>
            <a:endParaRPr/>
          </a:p>
        </p:txBody>
      </p:sp>
      <p:pic>
        <p:nvPicPr>
          <p:cNvPr id="130" name="Google Shape;130;p28"/>
          <p:cNvPicPr preferRelativeResize="0"/>
          <p:nvPr/>
        </p:nvPicPr>
        <p:blipFill rotWithShape="1">
          <a:blip r:embed="rId3">
            <a:alphaModFix/>
          </a:blip>
          <a:srcRect b="15550" l="4063" r="6635" t="15550"/>
          <a:stretch/>
        </p:blipFill>
        <p:spPr>
          <a:xfrm>
            <a:off x="77175" y="2943313"/>
            <a:ext cx="2010675" cy="1551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8"/>
          <p:cNvCxnSpPr>
            <a:stCxn id="125" idx="6"/>
            <a:endCxn id="126" idx="2"/>
          </p:cNvCxnSpPr>
          <p:nvPr/>
        </p:nvCxnSpPr>
        <p:spPr>
          <a:xfrm>
            <a:off x="2510850" y="1576050"/>
            <a:ext cx="2074200" cy="0"/>
          </a:xfrm>
          <a:prstGeom prst="straightConnector1">
            <a:avLst/>
          </a:prstGeom>
          <a:noFill/>
          <a:ln cap="flat" cmpd="sng" w="76200">
            <a:solidFill>
              <a:srgbClr val="4AC9E3"/>
            </a:solidFill>
            <a:prstDash val="dot"/>
            <a:round/>
            <a:headEnd len="med" w="med" type="none"/>
            <a:tailEnd len="med" w="med" type="stealth"/>
          </a:ln>
        </p:spPr>
      </p:cxnSp>
      <p:cxnSp>
        <p:nvCxnSpPr>
          <p:cNvPr id="132" name="Google Shape;132;p28"/>
          <p:cNvCxnSpPr>
            <a:stCxn id="126" idx="6"/>
            <a:endCxn id="127" idx="2"/>
          </p:cNvCxnSpPr>
          <p:nvPr/>
        </p:nvCxnSpPr>
        <p:spPr>
          <a:xfrm>
            <a:off x="6745050" y="1576050"/>
            <a:ext cx="2074200" cy="0"/>
          </a:xfrm>
          <a:prstGeom prst="straightConnector1">
            <a:avLst/>
          </a:prstGeom>
          <a:noFill/>
          <a:ln cap="flat" cmpd="sng" w="76200">
            <a:solidFill>
              <a:srgbClr val="4AC9E3"/>
            </a:solidFill>
            <a:prstDash val="dot"/>
            <a:round/>
            <a:headEnd len="med" w="med" type="none"/>
            <a:tailEnd len="med" w="med" type="stealth"/>
          </a:ln>
        </p:spPr>
      </p:cxnSp>
      <p:cxnSp>
        <p:nvCxnSpPr>
          <p:cNvPr id="133" name="Google Shape;133;p28"/>
          <p:cNvCxnSpPr>
            <a:stCxn id="127" idx="6"/>
            <a:endCxn id="128" idx="0"/>
          </p:cNvCxnSpPr>
          <p:nvPr/>
        </p:nvCxnSpPr>
        <p:spPr>
          <a:xfrm flipH="1">
            <a:off x="3225750" y="1576050"/>
            <a:ext cx="7753500" cy="2309700"/>
          </a:xfrm>
          <a:prstGeom prst="curvedConnector4">
            <a:avLst>
              <a:gd fmla="val -3071" name="adj1"/>
              <a:gd fmla="val 73376" name="adj2"/>
            </a:avLst>
          </a:prstGeom>
          <a:noFill/>
          <a:ln cap="flat" cmpd="sng" w="76200">
            <a:solidFill>
              <a:srgbClr val="4AC9E3"/>
            </a:solidFill>
            <a:prstDash val="dot"/>
            <a:round/>
            <a:headEnd len="med" w="med" type="none"/>
            <a:tailEnd len="med" w="med" type="stealth"/>
          </a:ln>
        </p:spPr>
      </p:cxnSp>
      <p:cxnSp>
        <p:nvCxnSpPr>
          <p:cNvPr id="134" name="Google Shape;134;p28"/>
          <p:cNvCxnSpPr>
            <a:stCxn id="128" idx="6"/>
            <a:endCxn id="129" idx="2"/>
          </p:cNvCxnSpPr>
          <p:nvPr/>
        </p:nvCxnSpPr>
        <p:spPr>
          <a:xfrm>
            <a:off x="4305850" y="4965600"/>
            <a:ext cx="3410700" cy="0"/>
          </a:xfrm>
          <a:prstGeom prst="straightConnector1">
            <a:avLst/>
          </a:prstGeom>
          <a:noFill/>
          <a:ln cap="flat" cmpd="sng" w="76200">
            <a:solidFill>
              <a:srgbClr val="4AC9E3"/>
            </a:solidFill>
            <a:prstDash val="dot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/>
          <p:nvPr/>
        </p:nvSpPr>
        <p:spPr>
          <a:xfrm>
            <a:off x="2353947" y="1608936"/>
            <a:ext cx="3035100" cy="1408800"/>
          </a:xfrm>
          <a:prstGeom prst="ellipse">
            <a:avLst/>
          </a:prstGeom>
          <a:solidFill>
            <a:srgbClr val="48A4F1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Self-paced Moodle interactive activities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40" name="Google Shape;140;p29"/>
          <p:cNvSpPr/>
          <p:nvPr/>
        </p:nvSpPr>
        <p:spPr>
          <a:xfrm>
            <a:off x="2353947" y="3719026"/>
            <a:ext cx="3035100" cy="1408800"/>
          </a:xfrm>
          <a:prstGeom prst="ellipse">
            <a:avLst/>
          </a:prstGeom>
          <a:solidFill>
            <a:srgbClr val="48A4F1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Live Zoom webinars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41" name="Google Shape;141;p29"/>
          <p:cNvSpPr/>
          <p:nvPr/>
        </p:nvSpPr>
        <p:spPr>
          <a:xfrm>
            <a:off x="6413622" y="3719026"/>
            <a:ext cx="3035100" cy="1408800"/>
          </a:xfrm>
          <a:prstGeom prst="ellipse">
            <a:avLst/>
          </a:prstGeom>
          <a:solidFill>
            <a:srgbClr val="F7C945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Scheduled on-campus events</a:t>
            </a:r>
            <a:endParaRPr sz="1800"/>
          </a:p>
        </p:txBody>
      </p:sp>
      <p:sp>
        <p:nvSpPr>
          <p:cNvPr id="142" name="Google Shape;142;p29"/>
          <p:cNvSpPr/>
          <p:nvPr/>
        </p:nvSpPr>
        <p:spPr>
          <a:xfrm>
            <a:off x="5478625" y="1340074"/>
            <a:ext cx="845400" cy="43158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31538F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9"/>
          <p:cNvSpPr/>
          <p:nvPr/>
        </p:nvSpPr>
        <p:spPr>
          <a:xfrm>
            <a:off x="2059403" y="3017778"/>
            <a:ext cx="7747800" cy="701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31538F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9"/>
          <p:cNvSpPr/>
          <p:nvPr/>
        </p:nvSpPr>
        <p:spPr>
          <a:xfrm>
            <a:off x="6413622" y="1608936"/>
            <a:ext cx="3035100" cy="1408800"/>
          </a:xfrm>
          <a:prstGeom prst="ellipse">
            <a:avLst/>
          </a:prstGeom>
          <a:solidFill>
            <a:srgbClr val="F7C945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Self-directed campus and outdoors activities</a:t>
            </a:r>
            <a:endParaRPr sz="1800"/>
          </a:p>
        </p:txBody>
      </p:sp>
      <p:sp>
        <p:nvSpPr>
          <p:cNvPr id="145" name="Google Shape;145;p29"/>
          <p:cNvSpPr txBox="1"/>
          <p:nvPr/>
        </p:nvSpPr>
        <p:spPr>
          <a:xfrm>
            <a:off x="4434900" y="5768275"/>
            <a:ext cx="296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Synchronous</a:t>
            </a:r>
            <a:endParaRPr sz="1800"/>
          </a:p>
        </p:txBody>
      </p:sp>
      <p:sp>
        <p:nvSpPr>
          <p:cNvPr id="146" name="Google Shape;146;p29"/>
          <p:cNvSpPr txBox="1"/>
          <p:nvPr/>
        </p:nvSpPr>
        <p:spPr>
          <a:xfrm>
            <a:off x="4451300" y="878375"/>
            <a:ext cx="296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Asynchronous</a:t>
            </a:r>
            <a:endParaRPr sz="1800"/>
          </a:p>
        </p:txBody>
      </p:sp>
      <p:sp>
        <p:nvSpPr>
          <p:cNvPr id="147" name="Google Shape;147;p29"/>
          <p:cNvSpPr txBox="1"/>
          <p:nvPr/>
        </p:nvSpPr>
        <p:spPr>
          <a:xfrm rot="-5400000">
            <a:off x="449325" y="3137598"/>
            <a:ext cx="261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Digital</a:t>
            </a:r>
            <a:endParaRPr sz="1800"/>
          </a:p>
        </p:txBody>
      </p:sp>
      <p:sp>
        <p:nvSpPr>
          <p:cNvPr id="148" name="Google Shape;148;p29"/>
          <p:cNvSpPr txBox="1"/>
          <p:nvPr/>
        </p:nvSpPr>
        <p:spPr>
          <a:xfrm rot="5400000">
            <a:off x="8804917" y="3137506"/>
            <a:ext cx="261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Physical</a:t>
            </a:r>
            <a:endParaRPr sz="1800"/>
          </a:p>
        </p:txBody>
      </p:sp>
      <p:sp>
        <p:nvSpPr>
          <p:cNvPr id="149" name="Google Shape;149;p29"/>
          <p:cNvSpPr txBox="1"/>
          <p:nvPr/>
        </p:nvSpPr>
        <p:spPr>
          <a:xfrm>
            <a:off x="188875" y="5782800"/>
            <a:ext cx="236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Adapted from Brown, 2015</a:t>
            </a:r>
            <a:endParaRPr/>
          </a:p>
        </p:txBody>
      </p:sp>
      <p:sp>
        <p:nvSpPr>
          <p:cNvPr id="150" name="Google Shape;150;p29"/>
          <p:cNvSpPr txBox="1"/>
          <p:nvPr/>
        </p:nvSpPr>
        <p:spPr>
          <a:xfrm>
            <a:off x="266925" y="407678"/>
            <a:ext cx="101901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b="1"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Design Approach:</a:t>
            </a:r>
            <a:br>
              <a:rPr b="1"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Phased Transitions Programming using Moodle</a:t>
            </a:r>
            <a:endParaRPr/>
          </a:p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260675" y="1690825"/>
            <a:ext cx="10826700" cy="3799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334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334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334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334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334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334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334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334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334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334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334F"/>
                </a:solidFill>
                <a:highlight>
                  <a:srgbClr val="FFFFFF"/>
                </a:highlight>
              </a:rPr>
              <a:t>(DigCompEdu competence 3.2 ‘Guidance’)</a:t>
            </a:r>
            <a:endParaRPr/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675" y="1642125"/>
            <a:ext cx="10231400" cy="40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Early access - Stage 0</a:t>
            </a:r>
            <a:endParaRPr/>
          </a:p>
        </p:txBody>
      </p:sp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260676" y="1825625"/>
            <a:ext cx="4422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Targeted groups provided with pre-access </a:t>
            </a:r>
            <a:r>
              <a:rPr lang="en-US"/>
              <a:t>supports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Mature students ‘Head Start’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Focus on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Academic writing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Digital confidence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Maths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Moodle course with interactive H5P content</a:t>
            </a:r>
            <a:endParaRPr/>
          </a:p>
        </p:txBody>
      </p:sp>
      <p:pic>
        <p:nvPicPr>
          <p:cNvPr id="164" name="Google Shape;1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026" y="3444013"/>
            <a:ext cx="5895975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4001" y="2367700"/>
            <a:ext cx="5715000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 txBox="1"/>
          <p:nvPr/>
        </p:nvSpPr>
        <p:spPr>
          <a:xfrm>
            <a:off x="5144000" y="4782375"/>
            <a:ext cx="571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Welcome videos and </a:t>
            </a:r>
            <a:r>
              <a:rPr b="1" lang="en-US"/>
              <a:t>interactive short courses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Stage 1: </a:t>
            </a:r>
            <a:endParaRPr/>
          </a:p>
        </p:txBody>
      </p:sp>
      <p:sp>
        <p:nvSpPr>
          <p:cNvPr id="172" name="Google Shape;172;p32"/>
          <p:cNvSpPr txBox="1"/>
          <p:nvPr>
            <p:ph idx="1" type="body"/>
          </p:nvPr>
        </p:nvSpPr>
        <p:spPr>
          <a:xfrm>
            <a:off x="260675" y="1673225"/>
            <a:ext cx="8604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—"/>
            </a:pPr>
            <a:r>
              <a:rPr lang="en-US" sz="2700"/>
              <a:t>Access upon offer acceptance, pre-registration</a:t>
            </a:r>
            <a:endParaRPr sz="2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—"/>
            </a:pPr>
            <a:r>
              <a:rPr lang="en-US" sz="2700"/>
              <a:t>UG and PG curated version</a:t>
            </a:r>
            <a:endParaRPr sz="2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—"/>
            </a:pPr>
            <a:r>
              <a:rPr lang="en-US" sz="2700"/>
              <a:t>General information and community welcome</a:t>
            </a:r>
            <a:endParaRPr sz="2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—"/>
            </a:pPr>
            <a:r>
              <a:rPr lang="en-US" sz="2700"/>
              <a:t>‘Discover DCU’ short courses</a:t>
            </a:r>
            <a:endParaRPr sz="2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—"/>
            </a:pPr>
            <a:r>
              <a:rPr lang="en-US" sz="2700"/>
              <a:t>Interactive, gamified activities dispersed</a:t>
            </a:r>
            <a:endParaRPr sz="2700"/>
          </a:p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—"/>
            </a:pPr>
            <a:r>
              <a:rPr lang="en-US" sz="2700"/>
              <a:t>Companion live events on campus orientation</a:t>
            </a:r>
            <a:endParaRPr sz="2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—"/>
            </a:pPr>
            <a:r>
              <a:rPr lang="en-US" sz="2700"/>
              <a:t>Just in time and revisiting opportunities</a:t>
            </a:r>
            <a:endParaRPr sz="2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—"/>
            </a:pPr>
            <a:r>
              <a:rPr lang="en-US" sz="2700"/>
              <a:t>Digital Badge on completion  </a:t>
            </a:r>
            <a:endParaRPr sz="2700"/>
          </a:p>
        </p:txBody>
      </p:sp>
      <p:pic>
        <p:nvPicPr>
          <p:cNvPr id="173" name="Google Shape;1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9250" y="1572350"/>
            <a:ext cx="1657350" cy="4552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4" name="Google Shape;17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2725" y="220200"/>
            <a:ext cx="64865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4600" y="965875"/>
            <a:ext cx="6240650" cy="5147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1" name="Google Shape;18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675" y="2668925"/>
            <a:ext cx="5225827" cy="321205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2" name="Google Shape;182;p33"/>
          <p:cNvSpPr txBox="1"/>
          <p:nvPr>
            <p:ph idx="4294967295" type="title"/>
          </p:nvPr>
        </p:nvSpPr>
        <p:spPr>
          <a:xfrm>
            <a:off x="490234" y="382337"/>
            <a:ext cx="10311900" cy="93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Interactive videos</a:t>
            </a:r>
            <a:endParaRPr/>
          </a:p>
        </p:txBody>
      </p:sp>
      <p:sp>
        <p:nvSpPr>
          <p:cNvPr id="183" name="Google Shape;183;p33"/>
          <p:cNvSpPr txBox="1"/>
          <p:nvPr/>
        </p:nvSpPr>
        <p:spPr>
          <a:xfrm>
            <a:off x="490225" y="1314725"/>
            <a:ext cx="495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quality videos with interactive questions and assets to facilitate active learning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