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Amatic SC"/>
      <p:regular r:id="rId21"/>
      <p:bold r:id="rId22"/>
    </p:embeddedFont>
    <p:embeddedFont>
      <p:font typeface="Encode Sans Semi Condensed"/>
      <p:regular r:id="rId23"/>
      <p:bold r:id="rId24"/>
    </p:embeddedFont>
    <p:embeddedFont>
      <p:font typeface="Encode Sans Semi Condensed Light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EncodeSansSemiCondensed-bold.fntdata"/><Relationship Id="rId23" Type="http://schemas.openxmlformats.org/officeDocument/2006/relationships/font" Target="fonts/EncodeSansSemiCondense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ncodeSansSemiCondensedLight-bold.fntdata"/><Relationship Id="rId25" Type="http://schemas.openxmlformats.org/officeDocument/2006/relationships/font" Target="fonts/EncodeSansSemiCondensed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f561fef8c9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f561fef8c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f561fef8c9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f561fef8c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f561fef8c9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f561fef8c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f561fef8c9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f561fef8c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561fef8c9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561fef8c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f5dcd2acd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f5dcd2ac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f561fef8c9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f561fef8c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rect b="b" l="l" r="r" t="t"/>
              <a:pathLst>
                <a:path extrusionOk="0" h="919625" w="514087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/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Top drawing">
  <p:cSld name="BLANK_1"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rect b="b" l="l" r="r" t="t"/>
              <a:pathLst>
                <a:path extrusionOk="0" h="919625" w="514087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lor background">
  <p:cSld name="BLANK_1_1">
    <p:bg>
      <p:bgPr>
        <a:solidFill>
          <a:schemeClr val="accent2"/>
        </a:solidFill>
      </p:bgPr>
    </p:bg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rect b="b" l="l" r="r" t="t"/>
                  <a:pathLst>
                    <a:path extrusionOk="0" h="168416" w="179593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rect b="b" l="l" r="r" t="t"/>
                  <a:pathLst>
                    <a:path extrusionOk="0" h="462047" w="453667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rect b="b" l="l" r="r" t="t"/>
                  <a:pathLst>
                    <a:path extrusionOk="0" h="638209" w="478297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rect b="b" l="l" r="r" t="t"/>
                  <a:pathLst>
                    <a:path extrusionOk="0" h="117177" w="119489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rect b="b" l="l" r="r" t="t"/>
                  <a:pathLst>
                    <a:path extrusionOk="0" h="221107" w="150661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rect b="b" l="l" r="r" t="t"/>
                  <a:pathLst>
                    <a:path extrusionOk="0" h="350998" w="16669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rect b="b" l="l" r="r" t="t"/>
                  <a:pathLst>
                    <a:path extrusionOk="0" h="637356" w="261578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rect b="b" l="l" r="r" t="t"/>
                  <a:pathLst>
                    <a:path extrusionOk="0" h="197298" w="160096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rect b="b" l="l" r="r" t="t"/>
                  <a:pathLst>
                    <a:path extrusionOk="0" h="850085" w="274793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rect b="b" l="l" r="r" t="t"/>
                  <a:pathLst>
                    <a:path extrusionOk="0" h="500199" w="51095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rect b="b" l="l" r="r" t="t"/>
                  <a:pathLst>
                    <a:path extrusionOk="0" h="214629" w="488949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rect b="b" l="l" r="r" t="t"/>
                  <a:pathLst>
                    <a:path extrusionOk="0" h="234649" w="219884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rect b="b" l="l" r="r" t="t"/>
                  <a:pathLst>
                    <a:path extrusionOk="0" h="928227" w="530958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rect b="b" l="l" r="r" t="t"/>
                  <a:pathLst>
                    <a:path extrusionOk="0" h="222824" w="215728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rect b="b" l="l" r="r" t="t"/>
                  <a:pathLst>
                    <a:path extrusionOk="0" h="540604" w="389306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rect b="b" l="l" r="r" t="t"/>
                  <a:pathLst>
                    <a:path extrusionOk="0" h="990908" w="404159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rect b="b" l="l" r="r" t="t"/>
                  <a:pathLst>
                    <a:path extrusionOk="0" h="229478" w="324636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3"/>
          <p:cNvSpPr txBox="1"/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79" name="Google Shape;179;p3"/>
          <p:cNvSpPr txBox="1"/>
          <p:nvPr>
            <p:ph idx="1" type="subTitle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fmla="val 13399399" name="adj1"/>
              <a:gd fmla="val 8184747" name="adj2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fmla="val 11949430" name="adj1"/>
              <a:gd fmla="val 9637875" name="adj2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fmla="val 13399399" name="adj1"/>
              <a:gd fmla="val 8184747" name="adj2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fmla="val 11949430" name="adj1"/>
              <a:gd fmla="val 9637875" name="adj2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"/>
          <p:cNvSpPr txBox="1"/>
          <p:nvPr>
            <p:ph idx="1" type="body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indent="-457200" lvl="1" marL="9144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indent="-457200" lvl="2" marL="13716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indent="-457200" lvl="3" marL="18288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indent="-457200" lvl="4" marL="22860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indent="-457200" lvl="5" marL="2743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indent="-457200" lvl="6" marL="32004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indent="-457200" lvl="7" marL="36576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indent="-457200" lvl="8" marL="41148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b="1" sz="6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30" name="Google Shape;430;p5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31" name="Google Shape;431;p5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63" name="Google Shape;563;p6"/>
          <p:cNvSpPr txBox="1"/>
          <p:nvPr>
            <p:ph idx="1" type="body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64" name="Google Shape;564;p6"/>
          <p:cNvSpPr txBox="1"/>
          <p:nvPr>
            <p:ph idx="2" type="body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65" name="Google Shape;565;p6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97" name="Google Shape;697;p7"/>
          <p:cNvSpPr txBox="1"/>
          <p:nvPr>
            <p:ph idx="1" type="body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98" name="Google Shape;698;p7"/>
          <p:cNvSpPr txBox="1"/>
          <p:nvPr>
            <p:ph idx="2" type="body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99" name="Google Shape;699;p7"/>
          <p:cNvSpPr txBox="1"/>
          <p:nvPr>
            <p:ph idx="3" type="body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00" name="Google Shape;700;p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13" name="Google Shape;813;p8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"/>
          <p:cNvSpPr txBox="1"/>
          <p:nvPr>
            <p:ph idx="1" type="body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945" name="Google Shape;945;p9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46" name="Google Shape;946;p9"/>
          <p:cNvGrpSpPr/>
          <p:nvPr/>
        </p:nvGrpSpPr>
        <p:grpSpPr>
          <a:xfrm>
            <a:off x="2123897" y="-3"/>
            <a:ext cx="248884" cy="1079826"/>
            <a:chOff x="6176324" y="1765810"/>
            <a:chExt cx="466512" cy="2024421"/>
          </a:xfrm>
        </p:grpSpPr>
        <p:sp>
          <p:nvSpPr>
            <p:cNvPr id="947" name="Google Shape;947;p9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9"/>
          <p:cNvGrpSpPr/>
          <p:nvPr/>
        </p:nvGrpSpPr>
        <p:grpSpPr>
          <a:xfrm>
            <a:off x="6105618" y="-6"/>
            <a:ext cx="314981" cy="715683"/>
            <a:chOff x="4897958" y="2723139"/>
            <a:chExt cx="514087" cy="1168081"/>
          </a:xfrm>
        </p:grpSpPr>
        <p:sp>
          <p:nvSpPr>
            <p:cNvPr id="950" name="Google Shape;950;p9"/>
            <p:cNvSpPr/>
            <p:nvPr/>
          </p:nvSpPr>
          <p:spPr>
            <a:xfrm>
              <a:off x="4897958" y="2971595"/>
              <a:ext cx="514087" cy="919625"/>
            </a:xfrm>
            <a:custGeom>
              <a:rect b="b" l="l" r="r" t="t"/>
              <a:pathLst>
                <a:path extrusionOk="0" h="919625" w="514087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9"/>
          <p:cNvGrpSpPr/>
          <p:nvPr/>
        </p:nvGrpSpPr>
        <p:grpSpPr>
          <a:xfrm>
            <a:off x="3821579" y="-5"/>
            <a:ext cx="248873" cy="666692"/>
            <a:chOff x="5578966" y="2874382"/>
            <a:chExt cx="406190" cy="1088121"/>
          </a:xfrm>
        </p:grpSpPr>
        <p:sp>
          <p:nvSpPr>
            <p:cNvPr id="953" name="Google Shape;953;p9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9"/>
          <p:cNvGrpSpPr/>
          <p:nvPr/>
        </p:nvGrpSpPr>
        <p:grpSpPr>
          <a:xfrm>
            <a:off x="4797694" y="-1"/>
            <a:ext cx="285832" cy="1167629"/>
            <a:chOff x="6176324" y="1884520"/>
            <a:chExt cx="466512" cy="1905711"/>
          </a:xfrm>
        </p:grpSpPr>
        <p:sp>
          <p:nvSpPr>
            <p:cNvPr id="956" name="Google Shape;956;p9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9"/>
          <p:cNvGrpSpPr/>
          <p:nvPr/>
        </p:nvGrpSpPr>
        <p:grpSpPr>
          <a:xfrm>
            <a:off x="2497918" y="-1"/>
            <a:ext cx="291985" cy="626860"/>
            <a:chOff x="6798998" y="2578195"/>
            <a:chExt cx="476555" cy="1023111"/>
          </a:xfrm>
        </p:grpSpPr>
        <p:sp>
          <p:nvSpPr>
            <p:cNvPr id="959" name="Google Shape;959;p9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6996805" y="1"/>
            <a:ext cx="104448" cy="835379"/>
            <a:chOff x="7576714" y="1965553"/>
            <a:chExt cx="170472" cy="1363439"/>
          </a:xfrm>
        </p:grpSpPr>
        <p:sp>
          <p:nvSpPr>
            <p:cNvPr id="962" name="Google Shape;962;p9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9"/>
          <p:cNvGrpSpPr/>
          <p:nvPr/>
        </p:nvGrpSpPr>
        <p:grpSpPr>
          <a:xfrm>
            <a:off x="3185950" y="-4"/>
            <a:ext cx="176687" cy="1310262"/>
            <a:chOff x="7883572" y="1683399"/>
            <a:chExt cx="288375" cy="2138505"/>
          </a:xfrm>
        </p:grpSpPr>
        <p:sp>
          <p:nvSpPr>
            <p:cNvPr id="965" name="Google Shape;965;p9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7" name="Google Shape;967;p9"/>
          <p:cNvGrpSpPr/>
          <p:nvPr/>
        </p:nvGrpSpPr>
        <p:grpSpPr>
          <a:xfrm>
            <a:off x="2478543" y="103446"/>
            <a:ext cx="96683" cy="110722"/>
            <a:chOff x="3462796" y="2555878"/>
            <a:chExt cx="157798" cy="180711"/>
          </a:xfrm>
        </p:grpSpPr>
        <p:sp>
          <p:nvSpPr>
            <p:cNvPr id="968" name="Google Shape;968;p9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9"/>
          <p:cNvGrpSpPr/>
          <p:nvPr/>
        </p:nvGrpSpPr>
        <p:grpSpPr>
          <a:xfrm>
            <a:off x="4244226" y="715679"/>
            <a:ext cx="110533" cy="116447"/>
            <a:chOff x="3770248" y="2527300"/>
            <a:chExt cx="180404" cy="190055"/>
          </a:xfrm>
        </p:grpSpPr>
        <p:sp>
          <p:nvSpPr>
            <p:cNvPr id="975" name="Google Shape;975;p9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9"/>
          <p:cNvGrpSpPr/>
          <p:nvPr/>
        </p:nvGrpSpPr>
        <p:grpSpPr>
          <a:xfrm>
            <a:off x="6547056" y="29477"/>
            <a:ext cx="131398" cy="150478"/>
            <a:chOff x="3462796" y="2555878"/>
            <a:chExt cx="157798" cy="180711"/>
          </a:xfrm>
        </p:grpSpPr>
        <p:sp>
          <p:nvSpPr>
            <p:cNvPr id="980" name="Google Shape;980;p9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9"/>
          <p:cNvGrpSpPr/>
          <p:nvPr/>
        </p:nvGrpSpPr>
        <p:grpSpPr>
          <a:xfrm>
            <a:off x="5436611" y="1013080"/>
            <a:ext cx="150222" cy="158259"/>
            <a:chOff x="3770248" y="2527300"/>
            <a:chExt cx="180404" cy="190055"/>
          </a:xfrm>
        </p:grpSpPr>
        <p:sp>
          <p:nvSpPr>
            <p:cNvPr id="987" name="Google Shape;987;p9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9"/>
          <p:cNvGrpSpPr/>
          <p:nvPr/>
        </p:nvGrpSpPr>
        <p:grpSpPr>
          <a:xfrm rot="5400000">
            <a:off x="5283010" y="299034"/>
            <a:ext cx="131398" cy="150460"/>
            <a:chOff x="3462796" y="2555878"/>
            <a:chExt cx="157798" cy="180711"/>
          </a:xfrm>
        </p:grpSpPr>
        <p:sp>
          <p:nvSpPr>
            <p:cNvPr id="992" name="Google Shape;992;p9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9"/>
          <p:cNvGrpSpPr/>
          <p:nvPr/>
        </p:nvGrpSpPr>
        <p:grpSpPr>
          <a:xfrm>
            <a:off x="2111378" y="797091"/>
            <a:ext cx="110533" cy="116447"/>
            <a:chOff x="3770248" y="2527300"/>
            <a:chExt cx="180404" cy="190055"/>
          </a:xfrm>
        </p:grpSpPr>
        <p:sp>
          <p:nvSpPr>
            <p:cNvPr id="999" name="Google Shape;999;p9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9"/>
          <p:cNvGrpSpPr/>
          <p:nvPr/>
        </p:nvGrpSpPr>
        <p:grpSpPr>
          <a:xfrm rot="-2700000">
            <a:off x="7021573" y="1207759"/>
            <a:ext cx="110522" cy="116435"/>
            <a:chOff x="3770248" y="2527300"/>
            <a:chExt cx="180404" cy="190055"/>
          </a:xfrm>
        </p:grpSpPr>
        <p:sp>
          <p:nvSpPr>
            <p:cNvPr id="1004" name="Google Shape;1004;p9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9"/>
          <p:cNvGrpSpPr/>
          <p:nvPr/>
        </p:nvGrpSpPr>
        <p:grpSpPr>
          <a:xfrm>
            <a:off x="3301930" y="-2"/>
            <a:ext cx="641313" cy="1441454"/>
            <a:chOff x="2484475" y="746199"/>
            <a:chExt cx="1046700" cy="2352626"/>
          </a:xfrm>
        </p:grpSpPr>
        <p:sp>
          <p:nvSpPr>
            <p:cNvPr id="1009" name="Google Shape;1009;p9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11" name="Google Shape;1011;p9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012" name="Google Shape;1012;p9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013" name="Google Shape;1013;p9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9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9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6" name="Google Shape;1016;p9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17" name="Google Shape;1017;p9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018" name="Google Shape;1018;p9"/>
          <p:cNvGrpSpPr/>
          <p:nvPr/>
        </p:nvGrpSpPr>
        <p:grpSpPr>
          <a:xfrm>
            <a:off x="4207129" y="-1"/>
            <a:ext cx="554672" cy="791533"/>
            <a:chOff x="3961868" y="621833"/>
            <a:chExt cx="905291" cy="1291877"/>
          </a:xfrm>
        </p:grpSpPr>
        <p:grpSp>
          <p:nvGrpSpPr>
            <p:cNvPr id="1019" name="Google Shape;1019;p9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020" name="Google Shape;1020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2" name="Google Shape;1022;p9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023" name="Google Shape;1023;p9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024" name="Google Shape;1024;p9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025" name="Google Shape;1025;p9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9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7" name="Google Shape;1027;p9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8" name="Google Shape;1028;p9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29" name="Google Shape;1029;p9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030" name="Google Shape;1030;p9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031" name="Google Shape;1031;p9"/>
          <p:cNvGrpSpPr/>
          <p:nvPr/>
        </p:nvGrpSpPr>
        <p:grpSpPr>
          <a:xfrm>
            <a:off x="4962190" y="-7"/>
            <a:ext cx="320336" cy="486565"/>
            <a:chOff x="5194218" y="621823"/>
            <a:chExt cx="522827" cy="794132"/>
          </a:xfrm>
        </p:grpSpPr>
        <p:grpSp>
          <p:nvGrpSpPr>
            <p:cNvPr id="1032" name="Google Shape;1032;p9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033" name="Google Shape;1033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036" name="Google Shape;1036;p9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037" name="Google Shape;1037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8" name="Google Shape;1038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0" name="Google Shape;1040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41" name="Google Shape;1041;p9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42" name="Google Shape;1042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043" name="Google Shape;1043;p9"/>
          <p:cNvGrpSpPr/>
          <p:nvPr/>
        </p:nvGrpSpPr>
        <p:grpSpPr>
          <a:xfrm>
            <a:off x="6573945" y="2"/>
            <a:ext cx="527288" cy="1319623"/>
            <a:chOff x="7824797" y="870572"/>
            <a:chExt cx="860597" cy="2153783"/>
          </a:xfrm>
        </p:grpSpPr>
        <p:grpSp>
          <p:nvGrpSpPr>
            <p:cNvPr id="1044" name="Google Shape;1044;p9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045" name="Google Shape;1045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7" name="Google Shape;1047;p9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048" name="Google Shape;1048;p9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049" name="Google Shape;1049;p9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050" name="Google Shape;1050;p9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9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Google Shape;1052;p9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53" name="Google Shape;1053;p9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54" name="Google Shape;1054;p9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055" name="Google Shape;1055;p9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056" name="Google Shape;1056;p9"/>
          <p:cNvGrpSpPr/>
          <p:nvPr/>
        </p:nvGrpSpPr>
        <p:grpSpPr>
          <a:xfrm>
            <a:off x="2510399" y="7"/>
            <a:ext cx="641313" cy="1028549"/>
            <a:chOff x="1192601" y="746213"/>
            <a:chExt cx="1046700" cy="1678715"/>
          </a:xfrm>
        </p:grpSpPr>
        <p:grpSp>
          <p:nvGrpSpPr>
            <p:cNvPr id="1057" name="Google Shape;1057;p9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058" name="Google Shape;1058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0" name="Google Shape;1060;p9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061" name="Google Shape;1061;p9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062" name="Google Shape;1062;p9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063" name="Google Shape;1063;p9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9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5" name="Google Shape;1065;p9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6" name="Google Shape;1066;p9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7" name="Google Shape;1067;p9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68" name="Google Shape;1068;p9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069" name="Google Shape;1069;p9"/>
          <p:cNvGrpSpPr/>
          <p:nvPr/>
        </p:nvGrpSpPr>
        <p:grpSpPr>
          <a:xfrm>
            <a:off x="5462591" y="6"/>
            <a:ext cx="641313" cy="1178098"/>
            <a:chOff x="6010934" y="870580"/>
            <a:chExt cx="1046700" cy="1922797"/>
          </a:xfrm>
        </p:grpSpPr>
        <p:grpSp>
          <p:nvGrpSpPr>
            <p:cNvPr id="1070" name="Google Shape;1070;p9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071" name="Google Shape;1071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3" name="Google Shape;1073;p9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074" name="Google Shape;1074;p9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075" name="Google Shape;1075;p9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076" name="Google Shape;1076;p9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9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9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9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80" name="Google Shape;1080;p9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81" name="Google Shape;1081;p9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082" name="Google Shape;1082;p9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083" name="Google Shape;1083;p9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084" name="Google Shape;1084;p9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085" name="Google Shape;1085;p9"/>
          <p:cNvGrpSpPr/>
          <p:nvPr/>
        </p:nvGrpSpPr>
        <p:grpSpPr>
          <a:xfrm>
            <a:off x="2221896" y="1"/>
            <a:ext cx="320336" cy="1232124"/>
            <a:chOff x="721731" y="746204"/>
            <a:chExt cx="522827" cy="2010974"/>
          </a:xfrm>
        </p:grpSpPr>
        <p:grpSp>
          <p:nvGrpSpPr>
            <p:cNvPr id="1086" name="Google Shape;1086;p9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087" name="Google Shape;1087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9" name="Google Shape;1089;p9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090" name="Google Shape;1090;p9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091" name="Google Shape;1091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92" name="Google Shape;1092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3" name="Google Shape;1093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4" name="Google Shape;1094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95" name="Google Shape;1095;p9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96" name="Google Shape;1096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loop.dcu.ie/mod/page/view.php?id=1614596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/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Playful approaches to CPD with Moodle</a:t>
            </a:r>
            <a:endParaRPr sz="5400"/>
          </a:p>
        </p:txBody>
      </p:sp>
      <p:sp>
        <p:nvSpPr>
          <p:cNvPr id="1572" name="Google Shape;1572;p13"/>
          <p:cNvSpPr txBox="1"/>
          <p:nvPr/>
        </p:nvSpPr>
        <p:spPr>
          <a:xfrm>
            <a:off x="6056700" y="4192525"/>
            <a:ext cx="299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Lisa Donaldson</a:t>
            </a:r>
            <a:endParaRPr sz="1700"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Rob Lowney</a:t>
            </a:r>
            <a:endParaRPr sz="1700"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Dublin City University</a:t>
            </a:r>
            <a:endParaRPr b="1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22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2" name="Google Shape;16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025" y="1271450"/>
            <a:ext cx="7695099" cy="35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23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8" name="Google Shape;16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00" y="1553400"/>
            <a:ext cx="7690700" cy="35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44" name="Google Shape;16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832" y="1240200"/>
            <a:ext cx="7554242" cy="37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25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 mean prizes!</a:t>
            </a:r>
            <a:endParaRPr/>
          </a:p>
        </p:txBody>
      </p:sp>
      <p:sp>
        <p:nvSpPr>
          <p:cNvPr id="1650" name="Google Shape;1650;p25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51" name="Google Shape;16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75" y="1428750"/>
            <a:ext cx="48196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26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 mean prizes!</a:t>
            </a:r>
            <a:endParaRPr/>
          </a:p>
        </p:txBody>
      </p:sp>
      <p:sp>
        <p:nvSpPr>
          <p:cNvPr id="1657" name="Google Shape;1657;p26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58" name="Google Shape;16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84625"/>
            <a:ext cx="5068046" cy="36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27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 mean prizes</a:t>
            </a:r>
            <a:endParaRPr/>
          </a:p>
        </p:txBody>
      </p:sp>
      <p:sp>
        <p:nvSpPr>
          <p:cNvPr id="1664" name="Google Shape;1664;p2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5" name="Google Shape;16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84625"/>
            <a:ext cx="5986976" cy="27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28"/>
          <p:cNvSpPr txBox="1"/>
          <p:nvPr>
            <p:ph type="ctrTitle"/>
          </p:nvPr>
        </p:nvSpPr>
        <p:spPr>
          <a:xfrm>
            <a:off x="1505250" y="1717775"/>
            <a:ext cx="4646100" cy="63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Happy to take questions</a:t>
            </a:r>
            <a:endParaRPr/>
          </a:p>
        </p:txBody>
      </p:sp>
      <p:sp>
        <p:nvSpPr>
          <p:cNvPr id="1671" name="Google Shape;1671;p28"/>
          <p:cNvSpPr txBox="1"/>
          <p:nvPr>
            <p:ph idx="1" type="subTitle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(but direct the technical ones to Rob!)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4"/>
          <p:cNvSpPr txBox="1"/>
          <p:nvPr>
            <p:ph idx="4294967295" type="ctrTitle"/>
          </p:nvPr>
        </p:nvSpPr>
        <p:spPr>
          <a:xfrm>
            <a:off x="2775600" y="1140788"/>
            <a:ext cx="3592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Hello!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578" name="Google Shape;1578;p14"/>
          <p:cNvSpPr txBox="1"/>
          <p:nvPr>
            <p:ph idx="4294967295" type="subTitle"/>
          </p:nvPr>
        </p:nvSpPr>
        <p:spPr>
          <a:xfrm>
            <a:off x="2775600" y="2340411"/>
            <a:ext cx="3592800" cy="16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Lisa Donaldson</a:t>
            </a:r>
            <a:endParaRPr b="1"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(and Rob Lowney!) 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@dubdonaldson</a:t>
            </a:r>
            <a:endParaRPr b="1" sz="2000"/>
          </a:p>
        </p:txBody>
      </p:sp>
      <p:sp>
        <p:nvSpPr>
          <p:cNvPr id="1579" name="Google Shape;1579;p1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580" name="Google Shape;15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050" y="2220550"/>
            <a:ext cx="1227025" cy="122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5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86" name="Google Shape;15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62500" cy="4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15"/>
          <p:cNvSpPr/>
          <p:nvPr/>
        </p:nvSpPr>
        <p:spPr>
          <a:xfrm>
            <a:off x="1089600" y="3620750"/>
            <a:ext cx="3065700" cy="690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16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Event</a:t>
            </a:r>
            <a:endParaRPr/>
          </a:p>
        </p:txBody>
      </p:sp>
      <p:sp>
        <p:nvSpPr>
          <p:cNvPr id="1593" name="Google Shape;1593;p16"/>
          <p:cNvSpPr txBox="1"/>
          <p:nvPr>
            <p:ph idx="1" type="body"/>
          </p:nvPr>
        </p:nvSpPr>
        <p:spPr>
          <a:xfrm>
            <a:off x="340300" y="3843250"/>
            <a:ext cx="6683400" cy="8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7A7C8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Teaching &amp; Learning Week event sought to offer an opportunity to pause, reflect, and consider the impact of the pandemic on future teaching approaches but utilise a </a:t>
            </a:r>
            <a:r>
              <a:rPr i="1" lang="en" sz="1500">
                <a:solidFill>
                  <a:srgbClr val="7A7C8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playful approach</a:t>
            </a:r>
            <a:r>
              <a:rPr lang="en" sz="1500">
                <a:solidFill>
                  <a:srgbClr val="7A7C8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ward off Zoom fatigue and create an engaging learning environment.</a:t>
            </a:r>
            <a:endParaRPr/>
          </a:p>
        </p:txBody>
      </p:sp>
      <p:sp>
        <p:nvSpPr>
          <p:cNvPr id="1594" name="Google Shape;1594;p16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5" name="Google Shape;15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855" y="1266238"/>
            <a:ext cx="3762182" cy="26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01" name="Google Shape;1601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2950" y="1282425"/>
            <a:ext cx="6062450" cy="33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/>
          <p:nvPr>
            <p:ph idx="1" type="body"/>
          </p:nvPr>
        </p:nvSpPr>
        <p:spPr>
          <a:xfrm>
            <a:off x="779100" y="946325"/>
            <a:ext cx="3531900" cy="21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 I'm really competitive so I was determined to escape</a:t>
            </a:r>
            <a:endParaRPr/>
          </a:p>
        </p:txBody>
      </p:sp>
      <p:sp>
        <p:nvSpPr>
          <p:cNvPr id="1607" name="Google Shape;1607;p18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9"/>
          <p:cNvSpPr txBox="1"/>
          <p:nvPr>
            <p:ph idx="1" type="body"/>
          </p:nvPr>
        </p:nvSpPr>
        <p:spPr>
          <a:xfrm>
            <a:off x="779100" y="946325"/>
            <a:ext cx="5626800" cy="18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3500"/>
              <a:t>What three things from the online week were most useful to you?</a:t>
            </a:r>
            <a:endParaRPr sz="3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3500"/>
              <a:t>42% of respondents specifically mentioned the Escape Room</a:t>
            </a:r>
            <a:endParaRPr sz="3500"/>
          </a:p>
        </p:txBody>
      </p:sp>
      <p:sp>
        <p:nvSpPr>
          <p:cNvPr id="1613" name="Google Shape;1613;p19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20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619" name="Google Shape;16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75" y="1351950"/>
            <a:ext cx="6220799" cy="290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1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</a:t>
            </a:r>
            <a:endParaRPr/>
          </a:p>
        </p:txBody>
      </p:sp>
      <p:sp>
        <p:nvSpPr>
          <p:cNvPr id="1625" name="Google Shape;1625;p2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6" name="Google Shape;16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00" y="1591387"/>
            <a:ext cx="6341926" cy="19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