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3"/>
    <p:sldMasterId id="2147483670" r:id="rId4"/>
    <p:sldMasterId id="2147483671" r:id="rId5"/>
    <p:sldMasterId id="2147483672" r:id="rId6"/>
    <p:sldMasterId id="214748367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</p:sldIdLst>
  <p:sldSz cy="6858000" cx="12192000"/>
  <p:notesSz cx="6858000" cy="9144000"/>
  <p:embeddedFontLst>
    <p:embeddedFont>
      <p:font typeface="Sniglet"/>
      <p:regular r:id="rId24"/>
    </p:embeddedFont>
    <p:embeddedFont>
      <p:font typeface="Bangers"/>
      <p:regular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font" Target="fonts/Sniglet-regular.fntdata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25" Type="http://schemas.openxmlformats.org/officeDocument/2006/relationships/font" Target="fonts/Bangers-regular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48a4a8d6f_0_2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b48a4a8d6f_0_2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a530af69e_0_6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a530af69e_0_6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aa530af69e_0_6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b48a4a8d6f_0_2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b48a4a8d6f_0_2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b48a4a8d6f_0_2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b48a4a8d6f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b48a4a8d6f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48a4a8d6f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48a4a8d6f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b48a4a8d6f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b48a4a8d6f_0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b48a4a8d6f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b48a4a8d6f_0_1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abc5f07b4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abc5f07b4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abc5f07b4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a530af69e_0_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a530af69e_0_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aa530af69e_0_1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5e6109af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f5e6109af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f5e6109af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5e6109aff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f5e6109aff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f5e6109aff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a530af69e_0_2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a530af69e_0_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aa530af69e_0_2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5e6109aff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f5e6109aff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f5e6109aff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5e6109aff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5e6109aff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f5e6109aff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5e6109aff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5e6109aff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f5e6109aff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5e6109aff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5e6109aff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f5e6109aff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body"/>
          </p:nvPr>
        </p:nvSpPr>
        <p:spPr>
          <a:xfrm>
            <a:off x="2466159" y="1825626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13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ctrTitle"/>
          </p:nvPr>
        </p:nvSpPr>
        <p:spPr>
          <a:xfrm>
            <a:off x="2370306" y="1772014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2370306" y="2818421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2466159" y="1825626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2466159" y="1833059"/>
            <a:ext cx="43248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7246138" y="1833059"/>
            <a:ext cx="42489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2466000" y="365040"/>
            <a:ext cx="9028800" cy="1325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609480" y="1604520"/>
            <a:ext cx="109725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9" name="Google Shape;79;p17"/>
          <p:cNvSpPr txBox="1"/>
          <p:nvPr>
            <p:ph idx="2" type="body"/>
          </p:nvPr>
        </p:nvSpPr>
        <p:spPr>
          <a:xfrm>
            <a:off x="609480" y="3682080"/>
            <a:ext cx="109725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ctrTitle"/>
          </p:nvPr>
        </p:nvSpPr>
        <p:spPr>
          <a:xfrm>
            <a:off x="2370306" y="1772014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" type="subTitle"/>
          </p:nvPr>
        </p:nvSpPr>
        <p:spPr>
          <a:xfrm>
            <a:off x="2370306" y="2818421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7" name="Google Shape;87;p19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0"/>
          <p:cNvSpPr txBox="1"/>
          <p:nvPr>
            <p:ph idx="1" type="body"/>
          </p:nvPr>
        </p:nvSpPr>
        <p:spPr>
          <a:xfrm>
            <a:off x="2466159" y="1825626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" type="body"/>
          </p:nvPr>
        </p:nvSpPr>
        <p:spPr>
          <a:xfrm>
            <a:off x="2466159" y="1833059"/>
            <a:ext cx="43248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2" type="body"/>
          </p:nvPr>
        </p:nvSpPr>
        <p:spPr>
          <a:xfrm>
            <a:off x="7246138" y="1833059"/>
            <a:ext cx="42489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－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9pPr>
          </a:lstStyle>
          <a:p/>
        </p:txBody>
      </p:sp>
      <p:sp>
        <p:nvSpPr>
          <p:cNvPr id="99" name="Google Shape;99;p22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/>
          <p:nvPr>
            <p:ph type="ctrTitle"/>
          </p:nvPr>
        </p:nvSpPr>
        <p:spPr>
          <a:xfrm>
            <a:off x="1441038" y="478472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24"/>
          <p:cNvSpPr txBox="1"/>
          <p:nvPr>
            <p:ph idx="1" type="subTitle"/>
          </p:nvPr>
        </p:nvSpPr>
        <p:spPr>
          <a:xfrm>
            <a:off x="1441038" y="1524879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24"/>
          <p:cNvSpPr txBox="1"/>
          <p:nvPr>
            <p:ph idx="11" type="ftr"/>
          </p:nvPr>
        </p:nvSpPr>
        <p:spPr>
          <a:xfrm>
            <a:off x="1441038" y="6594231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2466159" y="1833059"/>
            <a:ext cx="43248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2" type="body"/>
          </p:nvPr>
        </p:nvSpPr>
        <p:spPr>
          <a:xfrm>
            <a:off x="7246138" y="1833059"/>
            <a:ext cx="42489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/>
          <p:nvPr>
            <p:ph type="title"/>
          </p:nvPr>
        </p:nvSpPr>
        <p:spPr>
          <a:xfrm>
            <a:off x="1440247" y="201574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9" name="Google Shape;109;p25"/>
          <p:cNvSpPr txBox="1"/>
          <p:nvPr>
            <p:ph idx="1" type="body"/>
          </p:nvPr>
        </p:nvSpPr>
        <p:spPr>
          <a:xfrm>
            <a:off x="1440247" y="1662075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25"/>
          <p:cNvSpPr txBox="1"/>
          <p:nvPr>
            <p:ph idx="11" type="ftr"/>
          </p:nvPr>
        </p:nvSpPr>
        <p:spPr>
          <a:xfrm>
            <a:off x="1441038" y="6594231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/>
          <p:nvPr>
            <p:ph type="title"/>
          </p:nvPr>
        </p:nvSpPr>
        <p:spPr>
          <a:xfrm>
            <a:off x="1440247" y="201574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3" name="Google Shape;113;p26"/>
          <p:cNvSpPr txBox="1"/>
          <p:nvPr>
            <p:ph idx="1" type="body"/>
          </p:nvPr>
        </p:nvSpPr>
        <p:spPr>
          <a:xfrm>
            <a:off x="1440247" y="1699245"/>
            <a:ext cx="43248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26"/>
          <p:cNvSpPr txBox="1"/>
          <p:nvPr>
            <p:ph idx="2" type="body"/>
          </p:nvPr>
        </p:nvSpPr>
        <p:spPr>
          <a:xfrm>
            <a:off x="6220226" y="1699245"/>
            <a:ext cx="42489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26"/>
          <p:cNvSpPr txBox="1"/>
          <p:nvPr>
            <p:ph idx="11" type="ftr"/>
          </p:nvPr>
        </p:nvSpPr>
        <p:spPr>
          <a:xfrm>
            <a:off x="1441038" y="6594231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ctrTitle"/>
          </p:nvPr>
        </p:nvSpPr>
        <p:spPr>
          <a:xfrm>
            <a:off x="2370306" y="1772014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1" type="subTitle"/>
          </p:nvPr>
        </p:nvSpPr>
        <p:spPr>
          <a:xfrm>
            <a:off x="2370306" y="2818421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2466159" y="1825626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7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8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ctrTitle"/>
          </p:nvPr>
        </p:nvSpPr>
        <p:spPr>
          <a:xfrm>
            <a:off x="2370306" y="1772014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370306" y="2818421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2466159" y="6585440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ic-02.png" id="45" name="Google Shape;45;p1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/>
          <p:nvPr/>
        </p:nvSpPr>
        <p:spPr>
          <a:xfrm>
            <a:off x="2453267" y="543967"/>
            <a:ext cx="7131491" cy="6466869"/>
          </a:xfrm>
          <a:custGeom>
            <a:rect b="b" l="l" r="r" t="t"/>
            <a:pathLst>
              <a:path extrusionOk="0" h="106692" w="114788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7" name="Google Shape;47;p10"/>
          <p:cNvSpPr/>
          <p:nvPr/>
        </p:nvSpPr>
        <p:spPr>
          <a:xfrm>
            <a:off x="2930292" y="1085313"/>
            <a:ext cx="5977011" cy="5453295"/>
          </a:xfrm>
          <a:custGeom>
            <a:rect b="b" l="l" r="r" t="t"/>
            <a:pathLst>
              <a:path extrusionOk="0" h="106692" w="114788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cap="flat" cmpd="sng" w="76200">
            <a:solidFill>
              <a:srgbClr val="0000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3874400" y="2882400"/>
            <a:ext cx="4443300" cy="10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31800" lvl="0" marL="457200" rtl="0" algn="ctr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Bangers"/>
              <a:buChar char="－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indent="-381000" lvl="1" marL="91440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－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indent="-355600" lvl="2" marL="137160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angers"/>
              <a:buChar char="－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indent="-431800" lvl="3" marL="182880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Bangers"/>
              <a:buChar char="－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indent="-431800" lvl="4" marL="228600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Bangers"/>
              <a:buChar char="－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indent="-431800" lvl="5" marL="274320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Bangers"/>
              <a:buChar char="•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indent="-431800" lvl="6" marL="320040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Bangers"/>
              <a:buChar char="•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indent="-431800" lvl="7" marL="365760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Bangers"/>
              <a:buChar char="•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indent="-431800" lvl="8" marL="411480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Bangers"/>
              <a:buChar char="•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ic-01.png" id="50" name="Google Shape;50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1"/>
          <p:cNvSpPr/>
          <p:nvPr/>
        </p:nvSpPr>
        <p:spPr>
          <a:xfrm>
            <a:off x="979467" y="1018000"/>
            <a:ext cx="10505071" cy="5580227"/>
          </a:xfrm>
          <a:custGeom>
            <a:rect b="b" l="l" r="r" t="t"/>
            <a:pathLst>
              <a:path extrusionOk="0" h="167411" w="31516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52" name="Google Shape;52;p11"/>
          <p:cNvSpPr/>
          <p:nvPr/>
        </p:nvSpPr>
        <p:spPr>
          <a:xfrm>
            <a:off x="674667" y="713200"/>
            <a:ext cx="10505071" cy="5580227"/>
          </a:xfrm>
          <a:custGeom>
            <a:rect b="b" l="l" r="r" t="t"/>
            <a:pathLst>
              <a:path extrusionOk="0" h="167411" w="31516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cap="flat" cmpd="sng" w="76200">
            <a:solidFill>
              <a:srgbClr val="0000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3" name="Google Shape;53;p11"/>
          <p:cNvSpPr txBox="1"/>
          <p:nvPr>
            <p:ph type="title"/>
          </p:nvPr>
        </p:nvSpPr>
        <p:spPr>
          <a:xfrm rot="161695">
            <a:off x="1301634" y="1169155"/>
            <a:ext cx="9373066" cy="1013623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1431500" y="2066833"/>
            <a:ext cx="4528500" cy="35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2750" lvl="0" marL="457200" rtl="0">
              <a:spcBef>
                <a:spcPts val="1000"/>
              </a:spcBef>
              <a:spcAft>
                <a:spcPts val="0"/>
              </a:spcAft>
              <a:buSzPts val="2900"/>
              <a:buChar char="－"/>
              <a:defRPr sz="2900"/>
            </a:lvl1pPr>
            <a:lvl2pPr indent="-412750" lvl="1" marL="914400" rtl="0">
              <a:spcBef>
                <a:spcPts val="500"/>
              </a:spcBef>
              <a:spcAft>
                <a:spcPts val="0"/>
              </a:spcAft>
              <a:buSzPts val="2900"/>
              <a:buChar char="－"/>
              <a:defRPr sz="2900"/>
            </a:lvl2pPr>
            <a:lvl3pPr indent="-412750" lvl="2" marL="1371600" rtl="0">
              <a:spcBef>
                <a:spcPts val="500"/>
              </a:spcBef>
              <a:spcAft>
                <a:spcPts val="0"/>
              </a:spcAft>
              <a:buSzPts val="2900"/>
              <a:buChar char="－"/>
              <a:defRPr sz="2900"/>
            </a:lvl3pPr>
            <a:lvl4pPr indent="-412750" lvl="3" marL="1828800" rtl="0">
              <a:spcBef>
                <a:spcPts val="500"/>
              </a:spcBef>
              <a:spcAft>
                <a:spcPts val="0"/>
              </a:spcAft>
              <a:buSzPts val="2900"/>
              <a:buChar char="－"/>
              <a:defRPr sz="2900"/>
            </a:lvl4pPr>
            <a:lvl5pPr indent="-412750" lvl="4" marL="2286000" rtl="0">
              <a:spcBef>
                <a:spcPts val="500"/>
              </a:spcBef>
              <a:spcAft>
                <a:spcPts val="0"/>
              </a:spcAft>
              <a:buSzPts val="2900"/>
              <a:buChar char="－"/>
              <a:defRPr sz="2900"/>
            </a:lvl5pPr>
            <a:lvl6pPr indent="-412750" lvl="5" marL="2743200" rtl="0">
              <a:spcBef>
                <a:spcPts val="500"/>
              </a:spcBef>
              <a:spcAft>
                <a:spcPts val="0"/>
              </a:spcAft>
              <a:buSzPts val="2900"/>
              <a:buChar char="•"/>
              <a:defRPr sz="2900"/>
            </a:lvl6pPr>
            <a:lvl7pPr indent="-412750" lvl="6" marL="3200400" rtl="0">
              <a:spcBef>
                <a:spcPts val="500"/>
              </a:spcBef>
              <a:spcAft>
                <a:spcPts val="0"/>
              </a:spcAft>
              <a:buSzPts val="2900"/>
              <a:buChar char="•"/>
              <a:defRPr sz="2900"/>
            </a:lvl7pPr>
            <a:lvl8pPr indent="-412750" lvl="7" marL="3657600" rtl="0">
              <a:spcBef>
                <a:spcPts val="500"/>
              </a:spcBef>
              <a:spcAft>
                <a:spcPts val="0"/>
              </a:spcAft>
              <a:buSzPts val="2900"/>
              <a:buChar char="•"/>
              <a:defRPr sz="2900"/>
            </a:lvl8pPr>
            <a:lvl9pPr indent="-412750" lvl="8" marL="4114800" rtl="0">
              <a:spcBef>
                <a:spcPts val="500"/>
              </a:spcBef>
              <a:spcAft>
                <a:spcPts val="0"/>
              </a:spcAft>
              <a:buSzPts val="2900"/>
              <a:buChar char="•"/>
              <a:defRPr sz="2900"/>
            </a:lvl9pPr>
          </a:lstStyle>
          <a:p/>
        </p:txBody>
      </p:sp>
      <p:sp>
        <p:nvSpPr>
          <p:cNvPr id="55" name="Google Shape;55;p11"/>
          <p:cNvSpPr txBox="1"/>
          <p:nvPr>
            <p:ph idx="2" type="body"/>
          </p:nvPr>
        </p:nvSpPr>
        <p:spPr>
          <a:xfrm>
            <a:off x="6232335" y="2066833"/>
            <a:ext cx="4528500" cy="35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2750" lvl="0" marL="457200" rtl="0">
              <a:spcBef>
                <a:spcPts val="1000"/>
              </a:spcBef>
              <a:spcAft>
                <a:spcPts val="0"/>
              </a:spcAft>
              <a:buSzPts val="2900"/>
              <a:buChar char="－"/>
              <a:defRPr sz="2900"/>
            </a:lvl1pPr>
            <a:lvl2pPr indent="-412750" lvl="1" marL="914400" rtl="0">
              <a:spcBef>
                <a:spcPts val="500"/>
              </a:spcBef>
              <a:spcAft>
                <a:spcPts val="0"/>
              </a:spcAft>
              <a:buSzPts val="2900"/>
              <a:buChar char="－"/>
              <a:defRPr sz="2900"/>
            </a:lvl2pPr>
            <a:lvl3pPr indent="-412750" lvl="2" marL="1371600" rtl="0">
              <a:spcBef>
                <a:spcPts val="500"/>
              </a:spcBef>
              <a:spcAft>
                <a:spcPts val="0"/>
              </a:spcAft>
              <a:buSzPts val="2900"/>
              <a:buChar char="－"/>
              <a:defRPr sz="2900"/>
            </a:lvl3pPr>
            <a:lvl4pPr indent="-412750" lvl="3" marL="1828800" rtl="0">
              <a:spcBef>
                <a:spcPts val="500"/>
              </a:spcBef>
              <a:spcAft>
                <a:spcPts val="0"/>
              </a:spcAft>
              <a:buSzPts val="2900"/>
              <a:buChar char="－"/>
              <a:defRPr sz="2900"/>
            </a:lvl4pPr>
            <a:lvl5pPr indent="-412750" lvl="4" marL="2286000" rtl="0">
              <a:spcBef>
                <a:spcPts val="500"/>
              </a:spcBef>
              <a:spcAft>
                <a:spcPts val="0"/>
              </a:spcAft>
              <a:buSzPts val="2900"/>
              <a:buChar char="－"/>
              <a:defRPr sz="2900"/>
            </a:lvl5pPr>
            <a:lvl6pPr indent="-412750" lvl="5" marL="2743200" rtl="0">
              <a:spcBef>
                <a:spcPts val="500"/>
              </a:spcBef>
              <a:spcAft>
                <a:spcPts val="0"/>
              </a:spcAft>
              <a:buSzPts val="2900"/>
              <a:buChar char="•"/>
              <a:defRPr sz="2900"/>
            </a:lvl6pPr>
            <a:lvl7pPr indent="-412750" lvl="6" marL="3200400" rtl="0">
              <a:spcBef>
                <a:spcPts val="500"/>
              </a:spcBef>
              <a:spcAft>
                <a:spcPts val="0"/>
              </a:spcAft>
              <a:buSzPts val="2900"/>
              <a:buChar char="•"/>
              <a:defRPr sz="2900"/>
            </a:lvl7pPr>
            <a:lvl8pPr indent="-412750" lvl="7" marL="3657600" rtl="0">
              <a:spcBef>
                <a:spcPts val="500"/>
              </a:spcBef>
              <a:spcAft>
                <a:spcPts val="0"/>
              </a:spcAft>
              <a:buSzPts val="2900"/>
              <a:buChar char="•"/>
              <a:defRPr sz="2900"/>
            </a:lvl8pPr>
            <a:lvl9pPr indent="-412750" lvl="8" marL="4114800" rtl="0">
              <a:spcBef>
                <a:spcPts val="500"/>
              </a:spcBef>
              <a:spcAft>
                <a:spcPts val="0"/>
              </a:spcAft>
              <a:buSzPts val="2900"/>
              <a:buChar char="•"/>
              <a:defRPr sz="2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theme" Target="../theme/theme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theme" Target="../theme/theme6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theme" Target="../theme/theme2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2466159" y="1825626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2466159" y="6603024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2466159" y="1825626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11" type="ftr"/>
          </p:nvPr>
        </p:nvSpPr>
        <p:spPr>
          <a:xfrm>
            <a:off x="2466159" y="6603024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2"/>
    <p:sldLayoutId id="2147483653" r:id="rId3"/>
    <p:sldLayoutId id="2147483654" r:id="rId4"/>
    <p:sldLayoutId id="2147483655" r:id="rId5"/>
    <p:sldLayoutId id="2147483656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12"/>
          <p:cNvSpPr txBox="1"/>
          <p:nvPr>
            <p:ph idx="1" type="body"/>
          </p:nvPr>
        </p:nvSpPr>
        <p:spPr>
          <a:xfrm>
            <a:off x="2466159" y="1825626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2"/>
          <p:cNvSpPr txBox="1"/>
          <p:nvPr>
            <p:ph idx="11" type="ftr"/>
          </p:nvPr>
        </p:nvSpPr>
        <p:spPr>
          <a:xfrm>
            <a:off x="2466159" y="6603024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  <p:sldLayoutId id="2147483658" r:id="rId3"/>
    <p:sldLayoutId id="2147483659" r:id="rId4"/>
    <p:sldLayoutId id="2147483660" r:id="rId5"/>
    <p:sldLayoutId id="2147483661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2466159" y="1825626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2466159" y="6603024"/>
            <a:ext cx="4114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/>
          <p:nvPr>
            <p:ph type="title"/>
          </p:nvPr>
        </p:nvSpPr>
        <p:spPr>
          <a:xfrm>
            <a:off x="1440247" y="201574"/>
            <a:ext cx="902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" name="Google Shape;102;p23"/>
          <p:cNvSpPr txBox="1"/>
          <p:nvPr>
            <p:ph idx="1" type="body"/>
          </p:nvPr>
        </p:nvSpPr>
        <p:spPr>
          <a:xfrm>
            <a:off x="1440247" y="1662075"/>
            <a:ext cx="9028800" cy="3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－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－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－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2"/>
    <p:sldLayoutId id="2147483667" r:id="rId3"/>
    <p:sldLayoutId id="2147483668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10" Type="http://schemas.openxmlformats.org/officeDocument/2006/relationships/image" Target="../media/image48.png"/><Relationship Id="rId9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45.png"/><Relationship Id="rId7" Type="http://schemas.openxmlformats.org/officeDocument/2006/relationships/image" Target="../media/image42.png"/><Relationship Id="rId8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44.png"/><Relationship Id="rId13" Type="http://schemas.openxmlformats.org/officeDocument/2006/relationships/image" Target="../media/image57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54.png"/><Relationship Id="rId16" Type="http://schemas.openxmlformats.org/officeDocument/2006/relationships/image" Target="../media/image56.png"/><Relationship Id="rId5" Type="http://schemas.openxmlformats.org/officeDocument/2006/relationships/image" Target="../media/image51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Relationship Id="rId8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5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33.png"/><Relationship Id="rId9" Type="http://schemas.openxmlformats.org/officeDocument/2006/relationships/image" Target="../media/image16.png"/><Relationship Id="rId5" Type="http://schemas.openxmlformats.org/officeDocument/2006/relationships/image" Target="../media/image53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Relationship Id="rId8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hyperlink" Target="https://presentermedia.com" TargetMode="External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/>
          <p:nvPr/>
        </p:nvSpPr>
        <p:spPr>
          <a:xfrm>
            <a:off x="1020782" y="0"/>
            <a:ext cx="9776100" cy="3384900"/>
          </a:xfrm>
          <a:prstGeom prst="rect">
            <a:avLst/>
          </a:prstGeom>
          <a:solidFill>
            <a:srgbClr val="58C7DD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7"/>
          <p:cNvSpPr txBox="1"/>
          <p:nvPr>
            <p:ph type="ctrTitle"/>
          </p:nvPr>
        </p:nvSpPr>
        <p:spPr>
          <a:xfrm>
            <a:off x="1441038" y="707072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/>
              <a:t>Options for </a:t>
            </a:r>
            <a:r>
              <a:rPr lang="en-US"/>
              <a:t>Gamification in Moodle</a:t>
            </a:r>
            <a:endParaRPr/>
          </a:p>
        </p:txBody>
      </p:sp>
      <p:sp>
        <p:nvSpPr>
          <p:cNvPr id="122" name="Google Shape;122;p27"/>
          <p:cNvSpPr txBox="1"/>
          <p:nvPr>
            <p:ph idx="1" type="subTitle"/>
          </p:nvPr>
        </p:nvSpPr>
        <p:spPr>
          <a:xfrm>
            <a:off x="1441038" y="1881729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Dr Mark Glynn</a:t>
            </a:r>
            <a:endParaRPr sz="3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@glynnmark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123" name="Google Shape;12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275" y="2875975"/>
            <a:ext cx="504674" cy="54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Insights on gamification </a:t>
            </a:r>
            <a:endParaRPr/>
          </a:p>
        </p:txBody>
      </p:sp>
      <p:sp>
        <p:nvSpPr>
          <p:cNvPr id="237" name="Google Shape;237;p36"/>
          <p:cNvSpPr txBox="1"/>
          <p:nvPr>
            <p:ph idx="4294967295" type="body"/>
          </p:nvPr>
        </p:nvSpPr>
        <p:spPr>
          <a:xfrm>
            <a:off x="2165625" y="2168433"/>
            <a:ext cx="4528500" cy="35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2545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★"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Students responded positively to gamified features such as Knowledge Check Quizzes, self monitoring progress tools 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42545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★"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Students preferred to learn remotely using E-Learning activities.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425450" lvl="0" marL="609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1900"/>
              <a:buFont typeface="Arial"/>
              <a:buChar char="★"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Gamified activities that provided real world applications of the topic were useful in increasing students perceptions of course value and are linked to exam performance.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238" name="Google Shape;238;p36" title="5 star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6496" y="521683"/>
            <a:ext cx="1800124" cy="10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6"/>
          <p:cNvSpPr txBox="1"/>
          <p:nvPr>
            <p:ph idx="4294967295" type="body"/>
          </p:nvPr>
        </p:nvSpPr>
        <p:spPr>
          <a:xfrm>
            <a:off x="6737625" y="2155733"/>
            <a:ext cx="4528500" cy="35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2545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★"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Students felt in control of their learning when they had the freedom to conjecture, hypothesis, explore and fail without negative consequence.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425450" lvl="0" marL="609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1900"/>
              <a:buFont typeface="Arial"/>
              <a:buChar char="★"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Course instructors feel that too much student control over learning may have negative outcomes if they are not appropriately monitored and assisted by a teaching professional.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425450" lvl="0" marL="609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1900"/>
              <a:buChar char="★"/>
            </a:pPr>
            <a:r>
              <a:rPr lang="en-US" sz="1900"/>
              <a:t>Age* and gender agnostic</a:t>
            </a:r>
            <a:endParaRPr sz="1900"/>
          </a:p>
          <a:p>
            <a:pPr indent="0" lvl="0" marL="1219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Conclusions</a:t>
            </a:r>
            <a:endParaRPr/>
          </a:p>
        </p:txBody>
      </p:sp>
      <p:pic>
        <p:nvPicPr>
          <p:cNvPr id="246" name="Google Shape;246;p37" title="Person climbing steps made out of book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3125" y="1833204"/>
            <a:ext cx="5588600" cy="419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7"/>
          <p:cNvSpPr txBox="1"/>
          <p:nvPr>
            <p:ph idx="1" type="body"/>
          </p:nvPr>
        </p:nvSpPr>
        <p:spPr>
          <a:xfrm>
            <a:off x="2466150" y="3101125"/>
            <a:ext cx="4023000" cy="15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Gamification can work, but give it time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Quiz - case study</a:t>
            </a:r>
            <a:endParaRPr/>
          </a:p>
        </p:txBody>
      </p:sp>
      <p:sp>
        <p:nvSpPr>
          <p:cNvPr id="253" name="Google Shape;253;p38"/>
          <p:cNvSpPr txBox="1"/>
          <p:nvPr>
            <p:ph idx="1" type="body"/>
          </p:nvPr>
        </p:nvSpPr>
        <p:spPr>
          <a:xfrm>
            <a:off x="2466159" y="1833059"/>
            <a:ext cx="4324800" cy="36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080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The Challenge:</a:t>
            </a:r>
            <a:endParaRPr b="1"/>
          </a:p>
          <a:p>
            <a:pPr indent="-5080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Do online quizzes enable student engagement and learning or Are we just fooling ourselves? </a:t>
            </a:r>
            <a:endParaRPr sz="3000"/>
          </a:p>
          <a:p>
            <a:pPr indent="-5080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8"/>
          <p:cNvSpPr txBox="1"/>
          <p:nvPr>
            <p:ph idx="2" type="body"/>
          </p:nvPr>
        </p:nvSpPr>
        <p:spPr>
          <a:xfrm>
            <a:off x="7246138" y="1833059"/>
            <a:ext cx="4248900" cy="36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080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The solution:</a:t>
            </a:r>
            <a:endParaRPr b="1"/>
          </a:p>
          <a:p>
            <a:pPr indent="-5080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5080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Mixture of formative &amp; summative assignments and quantitative analysis of student performance</a:t>
            </a:r>
            <a:endParaRPr/>
          </a:p>
        </p:txBody>
      </p:sp>
      <p:pic>
        <p:nvPicPr>
          <p:cNvPr id="255" name="Google Shape;255;p38" title="person giving a thumbs u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122" y="5232524"/>
            <a:ext cx="1030617" cy="116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8" title="multiple pathways 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104" y="5201602"/>
            <a:ext cx="1639525" cy="122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 txBox="1"/>
          <p:nvPr/>
        </p:nvSpPr>
        <p:spPr>
          <a:xfrm>
            <a:off x="10074725" y="85700"/>
            <a:ext cx="2043900" cy="503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</a:rPr>
              <a:t>Activity</a:t>
            </a:r>
            <a:endParaRPr b="1" sz="26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Logistics</a:t>
            </a:r>
            <a:endParaRPr/>
          </a:p>
        </p:txBody>
      </p:sp>
      <p:sp>
        <p:nvSpPr>
          <p:cNvPr id="264" name="Google Shape;264;p39"/>
          <p:cNvSpPr txBox="1"/>
          <p:nvPr/>
        </p:nvSpPr>
        <p:spPr>
          <a:xfrm>
            <a:off x="4414525" y="6501650"/>
            <a:ext cx="28314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from presentermedia.com</a:t>
            </a:r>
            <a:endParaRPr/>
          </a:p>
        </p:txBody>
      </p:sp>
      <p:sp>
        <p:nvSpPr>
          <p:cNvPr id="265" name="Google Shape;265;p39"/>
          <p:cNvSpPr txBox="1"/>
          <p:nvPr/>
        </p:nvSpPr>
        <p:spPr>
          <a:xfrm>
            <a:off x="3388925" y="2095200"/>
            <a:ext cx="29082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x 8 - 1 for each topic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25 questions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unlimited attempts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Open once the topic is complete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Freedom to fail</a:t>
            </a:r>
            <a:endParaRPr sz="1800"/>
          </a:p>
        </p:txBody>
      </p:sp>
      <p:pic>
        <p:nvPicPr>
          <p:cNvPr id="266" name="Google Shape;266;p39" title="pen and pap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150" y="2607672"/>
            <a:ext cx="922775" cy="9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9" title="Pen and paper brow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1800" y="3095974"/>
            <a:ext cx="696700" cy="6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 title="Pen and paper light oran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1300" y="3095974"/>
            <a:ext cx="696700" cy="6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9" title="Pen and pap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325" y="2205774"/>
            <a:ext cx="696700" cy="6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9" title="Pen and paper yellow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7825" y="2205774"/>
            <a:ext cx="696700" cy="6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9" title="Pen and paper grey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65600" y="3084524"/>
            <a:ext cx="696700" cy="6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9" title="Pen and paper dark orang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85100" y="3084524"/>
            <a:ext cx="696700" cy="6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9" title="Pen and paper lim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42125" y="2194324"/>
            <a:ext cx="696700" cy="6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 title="Pen and paper green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61625" y="2194324"/>
            <a:ext cx="696700" cy="6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9"/>
          <p:cNvSpPr txBox="1"/>
          <p:nvPr/>
        </p:nvSpPr>
        <p:spPr>
          <a:xfrm>
            <a:off x="7609325" y="3986175"/>
            <a:ext cx="39006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4 per topic each topic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32 questions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one attempt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Controlled opening time</a:t>
            </a:r>
            <a:endParaRPr sz="1800"/>
          </a:p>
        </p:txBody>
      </p:sp>
      <p:cxnSp>
        <p:nvCxnSpPr>
          <p:cNvPr id="276" name="Google Shape;276;p39"/>
          <p:cNvCxnSpPr/>
          <p:nvPr/>
        </p:nvCxnSpPr>
        <p:spPr>
          <a:xfrm>
            <a:off x="6751959" y="1690825"/>
            <a:ext cx="26400" cy="445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7" name="Google Shape;277;p39"/>
          <p:cNvSpPr txBox="1"/>
          <p:nvPr/>
        </p:nvSpPr>
        <p:spPr>
          <a:xfrm>
            <a:off x="10074725" y="85700"/>
            <a:ext cx="2043900" cy="503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</a:rPr>
              <a:t>Activity</a:t>
            </a:r>
            <a:endParaRPr b="1" sz="26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“My DCU”</a:t>
            </a:r>
            <a:endParaRPr/>
          </a:p>
        </p:txBody>
      </p:sp>
      <p:grpSp>
        <p:nvGrpSpPr>
          <p:cNvPr id="284" name="Google Shape;284;p40"/>
          <p:cNvGrpSpPr/>
          <p:nvPr/>
        </p:nvGrpSpPr>
        <p:grpSpPr>
          <a:xfrm>
            <a:off x="5619100" y="2029275"/>
            <a:ext cx="5875850" cy="2404637"/>
            <a:chOff x="2245175" y="1424750"/>
            <a:chExt cx="5875850" cy="2404637"/>
          </a:xfrm>
        </p:grpSpPr>
        <p:pic>
          <p:nvPicPr>
            <p:cNvPr id="285" name="Google Shape;285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5175" y="1825302"/>
              <a:ext cx="556463" cy="569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77311" y="1818648"/>
              <a:ext cx="1245863" cy="409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3952184" y="1826106"/>
              <a:ext cx="581964" cy="567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3751080" y="2707728"/>
              <a:ext cx="1204383" cy="344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13608" y="3321726"/>
              <a:ext cx="1151636" cy="409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27572" y="1739424"/>
              <a:ext cx="1245863" cy="360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5343822" y="2620378"/>
              <a:ext cx="1326962" cy="434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90039" y="1739424"/>
              <a:ext cx="616532" cy="569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4162190" y="3162680"/>
              <a:ext cx="581950" cy="544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799998">
              <a:off x="5593960" y="3081203"/>
              <a:ext cx="635889" cy="650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7329614" y="1616918"/>
              <a:ext cx="791411" cy="605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27697" y="2986765"/>
              <a:ext cx="1206828" cy="842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4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52326" y="1628587"/>
              <a:ext cx="826471" cy="8686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4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075029" y="2953547"/>
              <a:ext cx="616532" cy="644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4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87765" y="1633579"/>
              <a:ext cx="715550" cy="859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4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701838" y="1424750"/>
              <a:ext cx="792940" cy="865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4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41903" y="1485981"/>
              <a:ext cx="715550" cy="8595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2" name="Google Shape;30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315381" y="5448495"/>
            <a:ext cx="973397" cy="352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5156971" y="5448495"/>
            <a:ext cx="977108" cy="352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933243" y="5448495"/>
            <a:ext cx="993642" cy="352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806648" y="5448495"/>
            <a:ext cx="1059994" cy="352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40"/>
          <p:cNvGrpSpPr/>
          <p:nvPr/>
        </p:nvGrpSpPr>
        <p:grpSpPr>
          <a:xfrm>
            <a:off x="2169391" y="5225531"/>
            <a:ext cx="1369793" cy="1268395"/>
            <a:chOff x="2321725" y="4629625"/>
            <a:chExt cx="1420800" cy="1473850"/>
          </a:xfrm>
        </p:grpSpPr>
        <p:pic>
          <p:nvPicPr>
            <p:cNvPr id="307" name="Google Shape;307;p4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566392" y="4629625"/>
              <a:ext cx="931466" cy="842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40"/>
            <p:cNvSpPr txBox="1"/>
            <p:nvPr/>
          </p:nvSpPr>
          <p:spPr>
            <a:xfrm>
              <a:off x="2321725" y="5521475"/>
              <a:ext cx="1420800" cy="58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‘</a:t>
              </a: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ready to launch’</a:t>
              </a:r>
              <a:endParaRPr b="1" sz="1100">
                <a:solidFill>
                  <a:srgbClr val="212529"/>
                </a:solidFill>
                <a:highlight>
                  <a:srgbClr val="EFEFEF"/>
                </a:highlight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0 Points</a:t>
              </a:r>
              <a:endParaRPr b="1" sz="1100">
                <a:solidFill>
                  <a:srgbClr val="212529"/>
                </a:solidFill>
                <a:highlight>
                  <a:srgbClr val="EFEFEF"/>
                </a:highlight>
              </a:endParaRPr>
            </a:p>
          </p:txBody>
        </p:sp>
      </p:grpSp>
      <p:grpSp>
        <p:nvGrpSpPr>
          <p:cNvPr id="309" name="Google Shape;309;p40"/>
          <p:cNvGrpSpPr/>
          <p:nvPr/>
        </p:nvGrpSpPr>
        <p:grpSpPr>
          <a:xfrm>
            <a:off x="4177619" y="5225531"/>
            <a:ext cx="1063499" cy="1327002"/>
            <a:chOff x="4273563" y="4629625"/>
            <a:chExt cx="1103100" cy="1541950"/>
          </a:xfrm>
        </p:grpSpPr>
        <p:pic>
          <p:nvPicPr>
            <p:cNvPr id="310" name="Google Shape;310;p4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359380" y="4629625"/>
              <a:ext cx="931466" cy="842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0"/>
            <p:cNvSpPr txBox="1"/>
            <p:nvPr/>
          </p:nvSpPr>
          <p:spPr>
            <a:xfrm>
              <a:off x="4273563" y="5521475"/>
              <a:ext cx="1103100" cy="65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a 'Newbie'</a:t>
              </a:r>
              <a:endParaRPr b="1" sz="1100">
                <a:solidFill>
                  <a:srgbClr val="212529"/>
                </a:solidFill>
                <a:highlight>
                  <a:srgbClr val="EFEFEF"/>
                </a:highlight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20 Points</a:t>
              </a:r>
              <a:endParaRPr b="1" sz="1100">
                <a:solidFill>
                  <a:srgbClr val="212529"/>
                </a:solidFill>
                <a:highlight>
                  <a:srgbClr val="EFEFEF"/>
                </a:highlight>
              </a:endParaRPr>
            </a:p>
          </p:txBody>
        </p:sp>
      </p:grpSp>
      <p:grpSp>
        <p:nvGrpSpPr>
          <p:cNvPr id="312" name="Google Shape;312;p40"/>
          <p:cNvGrpSpPr/>
          <p:nvPr/>
        </p:nvGrpSpPr>
        <p:grpSpPr>
          <a:xfrm>
            <a:off x="5953019" y="5225531"/>
            <a:ext cx="1137831" cy="1257294"/>
            <a:chOff x="6053575" y="4629625"/>
            <a:chExt cx="1180200" cy="1460950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177942" y="4629625"/>
              <a:ext cx="931466" cy="842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 txBox="1"/>
            <p:nvPr/>
          </p:nvSpPr>
          <p:spPr>
            <a:xfrm>
              <a:off x="6053575" y="5521475"/>
              <a:ext cx="1180200" cy="5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an 'Explorer’</a:t>
              </a:r>
              <a:endParaRPr b="1" sz="1100">
                <a:solidFill>
                  <a:srgbClr val="212529"/>
                </a:solidFill>
                <a:highlight>
                  <a:srgbClr val="EFEFEF"/>
                </a:highlight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120 Points</a:t>
              </a:r>
              <a:endParaRPr b="1" sz="1100">
                <a:solidFill>
                  <a:srgbClr val="212529"/>
                </a:solidFill>
                <a:highlight>
                  <a:srgbClr val="EFEFEF"/>
                </a:highlight>
              </a:endParaRPr>
            </a:p>
          </p:txBody>
        </p:sp>
      </p:grpSp>
      <p:grpSp>
        <p:nvGrpSpPr>
          <p:cNvPr id="315" name="Google Shape;315;p40"/>
          <p:cNvGrpSpPr/>
          <p:nvPr/>
        </p:nvGrpSpPr>
        <p:grpSpPr>
          <a:xfrm>
            <a:off x="7802750" y="5225531"/>
            <a:ext cx="1137831" cy="1257294"/>
            <a:chOff x="7839925" y="4629625"/>
            <a:chExt cx="1180200" cy="1460950"/>
          </a:xfrm>
        </p:grpSpPr>
        <p:pic>
          <p:nvPicPr>
            <p:cNvPr id="316" name="Google Shape;316;p40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7964292" y="4629625"/>
              <a:ext cx="931466" cy="842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40"/>
            <p:cNvSpPr txBox="1"/>
            <p:nvPr/>
          </p:nvSpPr>
          <p:spPr>
            <a:xfrm>
              <a:off x="7839925" y="5521475"/>
              <a:ext cx="1180200" cy="5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a 'Pathfinder’</a:t>
              </a:r>
              <a:endParaRPr b="1" sz="1100">
                <a:solidFill>
                  <a:srgbClr val="212529"/>
                </a:solidFill>
                <a:highlight>
                  <a:srgbClr val="EFEFEF"/>
                </a:highlight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320 Points</a:t>
              </a:r>
              <a:endParaRPr b="1" sz="1100">
                <a:solidFill>
                  <a:srgbClr val="212529"/>
                </a:solidFill>
                <a:highlight>
                  <a:srgbClr val="EFEFEF"/>
                </a:highlight>
              </a:endParaRPr>
            </a:p>
          </p:txBody>
        </p:sp>
      </p:grpSp>
      <p:grpSp>
        <p:nvGrpSpPr>
          <p:cNvPr id="318" name="Google Shape;318;p40"/>
          <p:cNvGrpSpPr/>
          <p:nvPr/>
        </p:nvGrpSpPr>
        <p:grpSpPr>
          <a:xfrm>
            <a:off x="9652480" y="5225531"/>
            <a:ext cx="1258729" cy="1257294"/>
            <a:chOff x="9626275" y="4629625"/>
            <a:chExt cx="1305600" cy="1460950"/>
          </a:xfrm>
        </p:grpSpPr>
        <p:pic>
          <p:nvPicPr>
            <p:cNvPr id="319" name="Google Shape;319;p4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9813342" y="4629625"/>
              <a:ext cx="931466" cy="842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p40"/>
            <p:cNvSpPr txBox="1"/>
            <p:nvPr/>
          </p:nvSpPr>
          <p:spPr>
            <a:xfrm>
              <a:off x="9626275" y="5521475"/>
              <a:ext cx="1305600" cy="5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a 'Discoverer’</a:t>
              </a:r>
              <a:endParaRPr b="1" sz="1100">
                <a:solidFill>
                  <a:srgbClr val="212529"/>
                </a:solidFill>
                <a:highlight>
                  <a:srgbClr val="EFEFEF"/>
                </a:highlight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212529"/>
                  </a:solidFill>
                  <a:highlight>
                    <a:srgbClr val="EFEFEF"/>
                  </a:highlight>
                </a:rPr>
                <a:t>600 Points</a:t>
              </a:r>
              <a:endParaRPr b="1" sz="1100">
                <a:solidFill>
                  <a:srgbClr val="212529"/>
                </a:solidFill>
                <a:highlight>
                  <a:srgbClr val="EFEFEF"/>
                </a:highlight>
              </a:endParaRPr>
            </a:p>
          </p:txBody>
        </p:sp>
      </p:grpSp>
      <p:sp>
        <p:nvSpPr>
          <p:cNvPr id="321" name="Google Shape;321;p40"/>
          <p:cNvSpPr txBox="1"/>
          <p:nvPr/>
        </p:nvSpPr>
        <p:spPr>
          <a:xfrm>
            <a:off x="2346275" y="2274300"/>
            <a:ext cx="3272700" cy="20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Digital badges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Quizzes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Scavenger Hunts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Discussion Forums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Giveaways</a:t>
            </a:r>
            <a:endParaRPr sz="2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sp>
        <p:nvSpPr>
          <p:cNvPr id="322" name="Google Shape;322;p40"/>
          <p:cNvSpPr txBox="1"/>
          <p:nvPr/>
        </p:nvSpPr>
        <p:spPr>
          <a:xfrm>
            <a:off x="10148100" y="72050"/>
            <a:ext cx="2043900" cy="50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</a:rPr>
              <a:t>Programme</a:t>
            </a:r>
            <a:endParaRPr b="1" sz="26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1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Level Up Plus - Moodle Plugin</a:t>
            </a:r>
            <a:endParaRPr/>
          </a:p>
        </p:txBody>
      </p:sp>
      <p:sp>
        <p:nvSpPr>
          <p:cNvPr id="329" name="Google Shape;329;p41"/>
          <p:cNvSpPr txBox="1"/>
          <p:nvPr/>
        </p:nvSpPr>
        <p:spPr>
          <a:xfrm>
            <a:off x="2311775" y="3482000"/>
            <a:ext cx="8730000" cy="8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Points awarded according to rules: Moodle events or Grades</a:t>
            </a:r>
            <a:endParaRPr sz="2300"/>
          </a:p>
        </p:txBody>
      </p:sp>
      <p:pic>
        <p:nvPicPr>
          <p:cNvPr id="330" name="Google Shape;330;p41" title="Level up plugin screenshot 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1775" y="1471500"/>
            <a:ext cx="5469250" cy="18653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1" name="Google Shape;331;p41" title="Level up plugin screenshot  - pick poin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1773" y="4048123"/>
            <a:ext cx="3079725" cy="2335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2" name="Google Shape;332;p41" title="Level up plugin screenshot dropdown menu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5000" y="4048125"/>
            <a:ext cx="6650301" cy="1412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3" name="Google Shape;333;p41"/>
          <p:cNvSpPr txBox="1"/>
          <p:nvPr/>
        </p:nvSpPr>
        <p:spPr>
          <a:xfrm>
            <a:off x="10148100" y="72050"/>
            <a:ext cx="2043900" cy="50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</a:rPr>
              <a:t>Programme</a:t>
            </a:r>
            <a:endParaRPr b="1" sz="26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 Continuum</a:t>
            </a:r>
            <a:endParaRPr/>
          </a:p>
        </p:txBody>
      </p:sp>
      <p:grpSp>
        <p:nvGrpSpPr>
          <p:cNvPr id="130" name="Google Shape;130;p28"/>
          <p:cNvGrpSpPr/>
          <p:nvPr/>
        </p:nvGrpSpPr>
        <p:grpSpPr>
          <a:xfrm>
            <a:off x="2126999" y="1698278"/>
            <a:ext cx="2892495" cy="4382832"/>
            <a:chOff x="298225" y="1307525"/>
            <a:chExt cx="2498700" cy="3471000"/>
          </a:xfrm>
        </p:grpSpPr>
        <p:sp>
          <p:nvSpPr>
            <p:cNvPr id="131" name="Google Shape;131;p28"/>
            <p:cNvSpPr/>
            <p:nvPr/>
          </p:nvSpPr>
          <p:spPr>
            <a:xfrm>
              <a:off x="298225" y="1307525"/>
              <a:ext cx="2498700" cy="3471000"/>
            </a:xfrm>
            <a:prstGeom prst="roundRect">
              <a:avLst>
                <a:gd fmla="val 11871" name="adj"/>
              </a:avLst>
            </a:prstGeom>
            <a:solidFill>
              <a:srgbClr val="FFFFFF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A figure climbing up various levels" id="132" name="Google Shape;132;p28" title="Climbing levels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1150" y="2465650"/>
              <a:ext cx="1280025" cy="97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representation of a league table  or a leaderboard" id="133" name="Google Shape;133;p28" title="Top Five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5000" y="2557469"/>
              <a:ext cx="1159870" cy="97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gures carrying a trophy" id="134" name="Google Shape;134;p28" title="The winners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69576" y="1597277"/>
              <a:ext cx="1391500" cy="916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erson standing in the centre of four arrows, having four options to travel, forwards, backwards, left or right" id="135" name="Google Shape;135;p28" title="Several directions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1225" y="1712660"/>
              <a:ext cx="1159876" cy="6853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28"/>
            <p:cNvSpPr txBox="1"/>
            <p:nvPr/>
          </p:nvSpPr>
          <p:spPr>
            <a:xfrm>
              <a:off x="351175" y="3518450"/>
              <a:ext cx="2409900" cy="313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900"/>
                <a:t>Gamification</a:t>
              </a:r>
              <a:endParaRPr b="1" sz="1900"/>
            </a:p>
          </p:txBody>
        </p:sp>
        <p:sp>
          <p:nvSpPr>
            <p:cNvPr id="137" name="Google Shape;137;p28"/>
            <p:cNvSpPr txBox="1"/>
            <p:nvPr/>
          </p:nvSpPr>
          <p:spPr>
            <a:xfrm>
              <a:off x="351175" y="3927469"/>
              <a:ext cx="2409900" cy="685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/>
                <a:t>Uses game principles and elements to motivate learning rather than actual games</a:t>
              </a:r>
              <a:endParaRPr sz="1500"/>
            </a:p>
          </p:txBody>
        </p:sp>
      </p:grpSp>
      <p:grpSp>
        <p:nvGrpSpPr>
          <p:cNvPr id="138" name="Google Shape;138;p28"/>
          <p:cNvGrpSpPr/>
          <p:nvPr/>
        </p:nvGrpSpPr>
        <p:grpSpPr>
          <a:xfrm>
            <a:off x="5445269" y="1651477"/>
            <a:ext cx="2892495" cy="4382832"/>
            <a:chOff x="3220825" y="1270475"/>
            <a:chExt cx="2498700" cy="3471000"/>
          </a:xfrm>
        </p:grpSpPr>
        <p:sp>
          <p:nvSpPr>
            <p:cNvPr id="139" name="Google Shape;139;p28"/>
            <p:cNvSpPr/>
            <p:nvPr/>
          </p:nvSpPr>
          <p:spPr>
            <a:xfrm>
              <a:off x="3220825" y="1270475"/>
              <a:ext cx="2498700" cy="3471000"/>
            </a:xfrm>
            <a:prstGeom prst="roundRect">
              <a:avLst>
                <a:gd fmla="val 11871" name="adj"/>
              </a:avLst>
            </a:prstGeom>
            <a:solidFill>
              <a:srgbClr val="FFFFFF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0" name="Google Shape;140;p28"/>
            <p:cNvGrpSpPr/>
            <p:nvPr/>
          </p:nvGrpSpPr>
          <p:grpSpPr>
            <a:xfrm>
              <a:off x="3220825" y="1494975"/>
              <a:ext cx="2498700" cy="3117994"/>
              <a:chOff x="3220825" y="1494975"/>
              <a:chExt cx="2498700" cy="3117994"/>
            </a:xfrm>
          </p:grpSpPr>
          <p:pic>
            <p:nvPicPr>
              <p:cNvPr descr="An image of a boardgame to represent game based learning" id="141" name="Google Shape;141;p28" title="Boardgame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278377" y="1494975"/>
                <a:ext cx="2383575" cy="19863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2" name="Google Shape;142;p28"/>
              <p:cNvSpPr txBox="1"/>
              <p:nvPr/>
            </p:nvSpPr>
            <p:spPr>
              <a:xfrm>
                <a:off x="3220825" y="3518450"/>
                <a:ext cx="2498700" cy="313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900"/>
                  <a:t>Game based learning</a:t>
                </a:r>
                <a:endParaRPr b="1" sz="1900"/>
              </a:p>
            </p:txBody>
          </p:sp>
          <p:sp>
            <p:nvSpPr>
              <p:cNvPr id="143" name="Google Shape;143;p28"/>
              <p:cNvSpPr txBox="1"/>
              <p:nvPr/>
            </p:nvSpPr>
            <p:spPr>
              <a:xfrm>
                <a:off x="3220825" y="3927469"/>
                <a:ext cx="2498700" cy="685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/>
                  <a:t>Uses games or video games as a means for learning</a:t>
                </a:r>
                <a:endParaRPr sz="1500"/>
              </a:p>
            </p:txBody>
          </p:sp>
        </p:grpSp>
      </p:grpSp>
      <p:grpSp>
        <p:nvGrpSpPr>
          <p:cNvPr id="144" name="Google Shape;144;p28"/>
          <p:cNvGrpSpPr/>
          <p:nvPr/>
        </p:nvGrpSpPr>
        <p:grpSpPr>
          <a:xfrm>
            <a:off x="8763547" y="1698263"/>
            <a:ext cx="2807290" cy="4382832"/>
            <a:chOff x="6357650" y="1307525"/>
            <a:chExt cx="2498700" cy="3471000"/>
          </a:xfrm>
        </p:grpSpPr>
        <p:sp>
          <p:nvSpPr>
            <p:cNvPr id="145" name="Google Shape;145;p28"/>
            <p:cNvSpPr/>
            <p:nvPr/>
          </p:nvSpPr>
          <p:spPr>
            <a:xfrm>
              <a:off x="6357650" y="1307525"/>
              <a:ext cx="2498700" cy="3471000"/>
            </a:xfrm>
            <a:prstGeom prst="roundRect">
              <a:avLst>
                <a:gd fmla="val 11871" name="adj"/>
              </a:avLst>
            </a:prstGeom>
            <a:solidFill>
              <a:srgbClr val="FFFFFF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6" name="Google Shape;146;p28"/>
            <p:cNvGrpSpPr/>
            <p:nvPr/>
          </p:nvGrpSpPr>
          <p:grpSpPr>
            <a:xfrm>
              <a:off x="6357650" y="1519675"/>
              <a:ext cx="2498700" cy="3093294"/>
              <a:chOff x="6357650" y="1519675"/>
              <a:chExt cx="2498700" cy="3093294"/>
            </a:xfrm>
          </p:grpSpPr>
          <p:pic>
            <p:nvPicPr>
              <p:cNvPr descr="An image to represent a hospital simulation - a game purpose built for education purposes" id="147" name="Google Shape;147;p28" title="Hospital simulation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415219" y="1519675"/>
                <a:ext cx="2383575" cy="19368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8" name="Google Shape;148;p28"/>
              <p:cNvSpPr txBox="1"/>
              <p:nvPr/>
            </p:nvSpPr>
            <p:spPr>
              <a:xfrm>
                <a:off x="6357650" y="3531750"/>
                <a:ext cx="2498700" cy="313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900"/>
                  <a:t>Serious games</a:t>
                </a:r>
                <a:endParaRPr b="1" sz="1900"/>
              </a:p>
            </p:txBody>
          </p:sp>
          <p:sp>
            <p:nvSpPr>
              <p:cNvPr id="149" name="Google Shape;149;p28"/>
              <p:cNvSpPr txBox="1"/>
              <p:nvPr/>
            </p:nvSpPr>
            <p:spPr>
              <a:xfrm>
                <a:off x="6357650" y="3927469"/>
                <a:ext cx="2498700" cy="685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/>
                  <a:t>Computer based immersive games with educational and informative purposes</a:t>
                </a:r>
                <a:endParaRPr sz="1500"/>
              </a:p>
            </p:txBody>
          </p:sp>
        </p:grpSp>
      </p:grpSp>
      <p:pic>
        <p:nvPicPr>
          <p:cNvPr id="150" name="Google Shape;150;p28" title="Badge icon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45825" y="117775"/>
            <a:ext cx="777000" cy="120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Candy Crush</a:t>
            </a:r>
            <a:endParaRPr/>
          </a:p>
        </p:txBody>
      </p:sp>
      <p:pic>
        <p:nvPicPr>
          <p:cNvPr id="157" name="Google Shape;157;p29" title="Screenshot of candy crush gam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2575" y="2258299"/>
            <a:ext cx="3938026" cy="36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 title="Screenshot of league table in candy crus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3970" y="2170931"/>
            <a:ext cx="2150733" cy="37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4844" y="573525"/>
            <a:ext cx="1051125" cy="9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Mario Brothers</a:t>
            </a:r>
            <a:endParaRPr/>
          </a:p>
        </p:txBody>
      </p:sp>
      <p:pic>
        <p:nvPicPr>
          <p:cNvPr id="166" name="Google Shape;1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6775" y="500725"/>
            <a:ext cx="927550" cy="9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0" title="Screenshot of Mario cart odysse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7477" y="1900273"/>
            <a:ext cx="4225899" cy="221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 title="Screenshot of Mario kart - powerup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2274" y="3622301"/>
            <a:ext cx="4798200" cy="249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2466150" y="365125"/>
            <a:ext cx="96297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Approaches to Gamification in Moodle</a:t>
            </a:r>
            <a:endParaRPr/>
          </a:p>
        </p:txBody>
      </p:sp>
      <p:grpSp>
        <p:nvGrpSpPr>
          <p:cNvPr id="175" name="Google Shape;175;p31"/>
          <p:cNvGrpSpPr/>
          <p:nvPr/>
        </p:nvGrpSpPr>
        <p:grpSpPr>
          <a:xfrm>
            <a:off x="2523202" y="2066900"/>
            <a:ext cx="1882500" cy="2934300"/>
            <a:chOff x="2523202" y="2752700"/>
            <a:chExt cx="1882500" cy="2934300"/>
          </a:xfrm>
        </p:grpSpPr>
        <p:sp>
          <p:nvSpPr>
            <p:cNvPr id="176" name="Google Shape;176;p31"/>
            <p:cNvSpPr txBox="1"/>
            <p:nvPr/>
          </p:nvSpPr>
          <p:spPr>
            <a:xfrm>
              <a:off x="2523202" y="2752700"/>
              <a:ext cx="1882500" cy="293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000000"/>
                  </a:solidFill>
                  <a:latin typeface="Sniglet"/>
                  <a:ea typeface="Sniglet"/>
                  <a:cs typeface="Sniglet"/>
                  <a:sym typeface="Sniglet"/>
                </a:rPr>
                <a:t>Progress levels</a:t>
              </a:r>
              <a:endParaRPr sz="2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  <p:pic>
          <p:nvPicPr>
            <p:cNvPr descr="pie chart levels.png" id="177" name="Google Shape;177;p31" title="Person running up different levels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09018" y="3875970"/>
              <a:ext cx="1710868" cy="14752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" name="Google Shape;178;p31"/>
          <p:cNvGrpSpPr/>
          <p:nvPr/>
        </p:nvGrpSpPr>
        <p:grpSpPr>
          <a:xfrm>
            <a:off x="8123687" y="2066900"/>
            <a:ext cx="1882500" cy="2745783"/>
            <a:chOff x="8627315" y="2752700"/>
            <a:chExt cx="1882500" cy="2745783"/>
          </a:xfrm>
        </p:grpSpPr>
        <p:sp>
          <p:nvSpPr>
            <p:cNvPr id="179" name="Google Shape;179;p31"/>
            <p:cNvSpPr txBox="1"/>
            <p:nvPr/>
          </p:nvSpPr>
          <p:spPr>
            <a:xfrm>
              <a:off x="8627315" y="2752700"/>
              <a:ext cx="1882500" cy="11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000000"/>
                  </a:solidFill>
                  <a:latin typeface="Sniglet"/>
                  <a:ea typeface="Sniglet"/>
                  <a:cs typeface="Sniglet"/>
                  <a:sym typeface="Sniglet"/>
                </a:rPr>
                <a:t>Conditional access</a:t>
              </a:r>
              <a:endParaRPr sz="2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  <p:pic>
          <p:nvPicPr>
            <p:cNvPr id="180" name="Google Shape;180;p31" title="Jigsaw piece with a key inserted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48276" y="3875970"/>
              <a:ext cx="1440578" cy="16225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" name="Google Shape;181;p31"/>
          <p:cNvGrpSpPr/>
          <p:nvPr/>
        </p:nvGrpSpPr>
        <p:grpSpPr>
          <a:xfrm>
            <a:off x="4422815" y="2066900"/>
            <a:ext cx="1471500" cy="2934300"/>
            <a:chOff x="4752723" y="2752700"/>
            <a:chExt cx="1471500" cy="2934300"/>
          </a:xfrm>
        </p:grpSpPr>
        <p:sp>
          <p:nvSpPr>
            <p:cNvPr id="182" name="Google Shape;182;p31"/>
            <p:cNvSpPr txBox="1"/>
            <p:nvPr/>
          </p:nvSpPr>
          <p:spPr>
            <a:xfrm>
              <a:off x="4752723" y="2752700"/>
              <a:ext cx="1471500" cy="293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000000"/>
                  </a:solidFill>
                  <a:latin typeface="Sniglet"/>
                  <a:ea typeface="Sniglet"/>
                  <a:cs typeface="Sniglet"/>
                  <a:sym typeface="Sniglet"/>
                </a:rPr>
                <a:t>Freedom to Fail</a:t>
              </a:r>
              <a:endParaRPr sz="2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  <p:pic>
          <p:nvPicPr>
            <p:cNvPr id="183" name="Google Shape;183;p31" title="person giving a thumbs up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53939" y="3848660"/>
              <a:ext cx="1269068" cy="15298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4" name="Google Shape;184;p31"/>
          <p:cNvGrpSpPr/>
          <p:nvPr/>
        </p:nvGrpSpPr>
        <p:grpSpPr>
          <a:xfrm>
            <a:off x="5911428" y="2066900"/>
            <a:ext cx="2195147" cy="2934300"/>
            <a:chOff x="6430700" y="2752700"/>
            <a:chExt cx="2195147" cy="2934300"/>
          </a:xfrm>
        </p:grpSpPr>
        <p:pic>
          <p:nvPicPr>
            <p:cNvPr id="185" name="Google Shape;185;p31" title="multiple pathways 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30700" y="3875970"/>
              <a:ext cx="2195147" cy="1622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31"/>
            <p:cNvSpPr txBox="1"/>
            <p:nvPr/>
          </p:nvSpPr>
          <p:spPr>
            <a:xfrm>
              <a:off x="6792524" y="2752700"/>
              <a:ext cx="1471500" cy="293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000000"/>
                  </a:solidFill>
                  <a:latin typeface="Sniglet"/>
                  <a:ea typeface="Sniglet"/>
                  <a:cs typeface="Sniglet"/>
                  <a:sym typeface="Sniglet"/>
                </a:rPr>
                <a:t>Learning pathways</a:t>
              </a:r>
              <a:endParaRPr sz="2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sp>
        <p:nvSpPr>
          <p:cNvPr id="187" name="Google Shape;187;p31"/>
          <p:cNvSpPr txBox="1"/>
          <p:nvPr/>
        </p:nvSpPr>
        <p:spPr>
          <a:xfrm>
            <a:off x="4212600" y="6542700"/>
            <a:ext cx="3497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from </a:t>
            </a:r>
            <a:r>
              <a:rPr lang="en-US" u="sng">
                <a:solidFill>
                  <a:srgbClr val="0097A7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https://presentermedia.com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8" name="Google Shape;188;p31"/>
          <p:cNvGrpSpPr/>
          <p:nvPr/>
        </p:nvGrpSpPr>
        <p:grpSpPr>
          <a:xfrm>
            <a:off x="10023300" y="2066900"/>
            <a:ext cx="1471500" cy="2625850"/>
            <a:chOff x="10023300" y="2752700"/>
            <a:chExt cx="1471500" cy="2625850"/>
          </a:xfrm>
        </p:grpSpPr>
        <p:pic>
          <p:nvPicPr>
            <p:cNvPr id="189" name="Google Shape;189;p31" title="Badge icon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370550" y="4169000"/>
              <a:ext cx="777000" cy="1209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31"/>
            <p:cNvSpPr txBox="1"/>
            <p:nvPr/>
          </p:nvSpPr>
          <p:spPr>
            <a:xfrm>
              <a:off x="10023300" y="2752700"/>
              <a:ext cx="1471500" cy="11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2200">
                  <a:latin typeface="Sniglet"/>
                  <a:ea typeface="Sniglet"/>
                  <a:cs typeface="Sniglet"/>
                  <a:sym typeface="Sniglet"/>
                </a:rPr>
                <a:t>Reward</a:t>
              </a:r>
              <a:endParaRPr sz="2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sp>
        <p:nvSpPr>
          <p:cNvPr id="191" name="Google Shape;191;p31"/>
          <p:cNvSpPr txBox="1"/>
          <p:nvPr/>
        </p:nvSpPr>
        <p:spPr>
          <a:xfrm>
            <a:off x="3748450" y="5498475"/>
            <a:ext cx="2043900" cy="503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</a:rPr>
              <a:t>Activity</a:t>
            </a:r>
            <a:endParaRPr b="1" sz="2600">
              <a:solidFill>
                <a:srgbClr val="434343"/>
              </a:solidFill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5807950" y="5498475"/>
            <a:ext cx="2043900" cy="5037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</a:rPr>
              <a:t>Module</a:t>
            </a:r>
            <a:endParaRPr b="1" sz="2600">
              <a:solidFill>
                <a:srgbClr val="434343"/>
              </a:solidFill>
            </a:endParaRPr>
          </a:p>
        </p:txBody>
      </p:sp>
      <p:sp>
        <p:nvSpPr>
          <p:cNvPr id="193" name="Google Shape;193;p31"/>
          <p:cNvSpPr txBox="1"/>
          <p:nvPr/>
        </p:nvSpPr>
        <p:spPr>
          <a:xfrm>
            <a:off x="7851650" y="5498475"/>
            <a:ext cx="2043900" cy="50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</a:rPr>
              <a:t>Programme</a:t>
            </a:r>
            <a:endParaRPr b="1" sz="26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Conditional Access</a:t>
            </a:r>
            <a:endParaRPr/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424" y="176300"/>
            <a:ext cx="1241850" cy="1419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dd restriction popup.png" id="201" name="Google Shape;20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2006" y="1825627"/>
            <a:ext cx="5072949" cy="42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 txBox="1"/>
          <p:nvPr>
            <p:ph idx="1" type="body"/>
          </p:nvPr>
        </p:nvSpPr>
        <p:spPr>
          <a:xfrm>
            <a:off x="2466155" y="1825625"/>
            <a:ext cx="3746100" cy="37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－"/>
            </a:pPr>
            <a:r>
              <a:rPr lang="en-US"/>
              <a:t>Restrict to role or attainment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－"/>
            </a:pPr>
            <a:r>
              <a:rPr lang="en-US"/>
              <a:t>Individual, And, Or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Freedom to fail</a:t>
            </a:r>
            <a:endParaRPr/>
          </a:p>
        </p:txBody>
      </p:sp>
      <p:sp>
        <p:nvSpPr>
          <p:cNvPr id="209" name="Google Shape;209;p33"/>
          <p:cNvSpPr txBox="1"/>
          <p:nvPr>
            <p:ph idx="1" type="body"/>
          </p:nvPr>
        </p:nvSpPr>
        <p:spPr>
          <a:xfrm>
            <a:off x="2466159" y="2176126"/>
            <a:ext cx="9028800" cy="37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Activity</a:t>
            </a:r>
            <a:endParaRPr/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Quiz</a:t>
            </a:r>
            <a:endParaRPr/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Assignment </a:t>
            </a:r>
            <a:endParaRPr/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Workshop</a:t>
            </a:r>
            <a:endParaRPr/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or Gradebook</a:t>
            </a:r>
            <a:endParaRPr/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6625" y="2251975"/>
            <a:ext cx="4520175" cy="3595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1" name="Google Shape;211;p33" title="person giving a thumbs up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6018" y="365135"/>
            <a:ext cx="1269068" cy="152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Different pathways</a:t>
            </a:r>
            <a:endParaRPr/>
          </a:p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2466159" y="1825626"/>
            <a:ext cx="9028800" cy="37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Choice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Lessons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H5P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Learning plans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Groups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4625" y="3014030"/>
            <a:ext cx="4570324" cy="2875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 rotWithShape="1">
          <a:blip r:embed="rId4">
            <a:alphaModFix/>
          </a:blip>
          <a:srcRect b="13874" l="0" r="0" t="0"/>
          <a:stretch/>
        </p:blipFill>
        <p:spPr>
          <a:xfrm>
            <a:off x="7984030" y="1825625"/>
            <a:ext cx="3017878" cy="93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3700" y="450700"/>
            <a:ext cx="1662525" cy="11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type="title"/>
          </p:nvPr>
        </p:nvSpPr>
        <p:spPr>
          <a:xfrm>
            <a:off x="2466159" y="365125"/>
            <a:ext cx="9028800" cy="13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Completion reports</a:t>
            </a:r>
            <a:endParaRPr/>
          </a:p>
        </p:txBody>
      </p:sp>
      <p:grpSp>
        <p:nvGrpSpPr>
          <p:cNvPr id="228" name="Google Shape;228;p35"/>
          <p:cNvGrpSpPr/>
          <p:nvPr/>
        </p:nvGrpSpPr>
        <p:grpSpPr>
          <a:xfrm>
            <a:off x="2601157" y="1352100"/>
            <a:ext cx="7911139" cy="4921183"/>
            <a:chOff x="2800000" y="1649525"/>
            <a:chExt cx="5622300" cy="2648075"/>
          </a:xfrm>
        </p:grpSpPr>
        <p:pic>
          <p:nvPicPr>
            <p:cNvPr id="229" name="Google Shape;229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00000" y="3077000"/>
              <a:ext cx="3462375" cy="122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62375" y="1649525"/>
              <a:ext cx="2159925" cy="2509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0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