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  <p:sldMasterId id="2147483672" r:id="rId6"/>
    <p:sldMasterId id="2147483673" r:id="rId7"/>
    <p:sldMasterId id="214748367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6858000" cx="9144000"/>
  <p:notesSz cx="9144000" cy="6858000"/>
  <p:embeddedFontLs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HelveticaNeueLight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1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1" name="Google Shape;281;p16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6:notes"/>
          <p:cNvSpPr txBox="1"/>
          <p:nvPr>
            <p:ph idx="12" type="sldNum"/>
          </p:nvPr>
        </p:nvSpPr>
        <p:spPr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 txBox="1"/>
          <p:nvPr>
            <p:ph idx="12" type="sldNum"/>
          </p:nvPr>
        </p:nvSpPr>
        <p:spPr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I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1777730" y="1772014"/>
            <a:ext cx="6858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777730" y="2818421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849619" y="6585440"/>
            <a:ext cx="3086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1080779" y="478472"/>
            <a:ext cx="6858000" cy="954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1080779" y="152487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1080779" y="6594231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080185" y="201575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1080185" y="1662075"/>
            <a:ext cx="6771666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>
            <a:off x="1080779" y="6594231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1080185" y="201575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080185" y="1699245"/>
            <a:ext cx="3243614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4665169" y="1699245"/>
            <a:ext cx="3186683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1" type="ftr"/>
          </p:nvPr>
        </p:nvSpPr>
        <p:spPr>
          <a:xfrm>
            <a:off x="1080779" y="6594231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1849619" y="365126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1849619" y="1825626"/>
            <a:ext cx="6771666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1849619" y="6585440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ctrTitle"/>
          </p:nvPr>
        </p:nvSpPr>
        <p:spPr>
          <a:xfrm>
            <a:off x="1777730" y="1772014"/>
            <a:ext cx="6858000" cy="954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1777730" y="281842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1849619" y="6585440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1849619" y="365126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849619" y="1833059"/>
            <a:ext cx="3243614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5434603" y="1833059"/>
            <a:ext cx="3186683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1849619" y="6585440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849619" y="365125"/>
            <a:ext cx="677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849619" y="1825626"/>
            <a:ext cx="67716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849619" y="6585440"/>
            <a:ext cx="3086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1777730" y="1772014"/>
            <a:ext cx="6858000" cy="954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1777730" y="281842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1849619" y="6585440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1849619" y="365126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1849619" y="1825626"/>
            <a:ext cx="6771666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1" type="ftr"/>
          </p:nvPr>
        </p:nvSpPr>
        <p:spPr>
          <a:xfrm>
            <a:off x="1849619" y="6585440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1849619" y="365126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1849619" y="1833059"/>
            <a:ext cx="3243614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2" type="body"/>
          </p:nvPr>
        </p:nvSpPr>
        <p:spPr>
          <a:xfrm>
            <a:off x="5434603" y="1833059"/>
            <a:ext cx="3186683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－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1" type="ftr"/>
          </p:nvPr>
        </p:nvSpPr>
        <p:spPr>
          <a:xfrm>
            <a:off x="1849619" y="6585440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849619" y="365125"/>
            <a:ext cx="677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849619" y="1825626"/>
            <a:ext cx="67716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1849619" y="6603024"/>
            <a:ext cx="3086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1080185" y="201575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1080185" y="1662075"/>
            <a:ext cx="6771666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－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－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－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1849619" y="365126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849619" y="1825626"/>
            <a:ext cx="6771666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－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－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－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1" type="ftr"/>
          </p:nvPr>
        </p:nvSpPr>
        <p:spPr>
          <a:xfrm>
            <a:off x="1849619" y="6603024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1849619" y="365126"/>
            <a:ext cx="67716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1849619" y="1825626"/>
            <a:ext cx="6771666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－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－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－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1849619" y="6603024"/>
            <a:ext cx="30861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moodle.org/39/en/Workshop_activity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loop.dcu.ie/course/modedit.php?update=1440548&amp;return=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ocs.moodle.org/311/en/Workshop_FA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parajita.dey-plissonneau@dcu.ie" TargetMode="External"/><Relationship Id="rId4" Type="http://schemas.openxmlformats.org/officeDocument/2006/relationships/hyperlink" Target="mailto:aparajita.dey-plissonneau@dcu.i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ctrTitle"/>
          </p:nvPr>
        </p:nvSpPr>
        <p:spPr>
          <a:xfrm>
            <a:off x="1566177" y="2482145"/>
            <a:ext cx="7176825" cy="18589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75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75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325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lang="en-IE" sz="3600">
                <a:highlight>
                  <a:srgbClr val="FFFFFF"/>
                </a:highlight>
              </a:rPr>
            </a:br>
            <a:br>
              <a:rPr lang="en-IE" sz="3600">
                <a:highlight>
                  <a:srgbClr val="FFFFFF"/>
                </a:highlight>
              </a:rPr>
            </a:br>
            <a:r>
              <a:rPr lang="en-IE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Peer-evaluation </a:t>
            </a:r>
            <a:br>
              <a:rPr lang="en-IE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IE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br>
              <a:rPr lang="en-IE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IE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Loop Discussion Forum</a:t>
            </a:r>
            <a:br>
              <a:rPr lang="en-IE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8"/>
          <p:cNvSpPr txBox="1"/>
          <p:nvPr>
            <p:ph idx="1" type="subTitle"/>
          </p:nvPr>
        </p:nvSpPr>
        <p:spPr>
          <a:xfrm>
            <a:off x="3347615" y="4368544"/>
            <a:ext cx="3613950" cy="11425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IE" sz="1650">
                <a:latin typeface="Times New Roman"/>
                <a:ea typeface="Times New Roman"/>
                <a:cs typeface="Times New Roman"/>
                <a:sym typeface="Times New Roman"/>
              </a:rPr>
              <a:t>Dr. Aparajita Dey-Plissonneau 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IE" sz="1650">
                <a:latin typeface="Times New Roman"/>
                <a:ea typeface="Times New Roman"/>
                <a:cs typeface="Times New Roman"/>
                <a:sym typeface="Times New Roman"/>
              </a:rPr>
              <a:t>aparajita.dey-plissonneau@dcu.ie</a:t>
            </a: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85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850"/>
          </a:p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8556784" y="5607101"/>
            <a:ext cx="548775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0" y="1972955"/>
            <a:ext cx="1473959" cy="1500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 of Applied Language &amp; Intercultural Studies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(SALIS)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Why Might This Work?</a:t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Loss Aversion – people put a greater weight on losing something than gaining something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Rubric gives clear criteria for what a good essay looks like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Material really clearly linked to task at hand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Three elements will hopefully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IE">
                <a:solidFill>
                  <a:srgbClr val="000000"/>
                </a:solidFill>
              </a:rPr>
              <a:t>increase attendance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IE">
                <a:solidFill>
                  <a:srgbClr val="000000"/>
                </a:solidFill>
              </a:rPr>
              <a:t>Very high until the lecture after the essay was due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IE">
                <a:solidFill>
                  <a:srgbClr val="000000"/>
                </a:solidFill>
              </a:rPr>
              <a:t>Then appallingly low (at times 6/110)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IE">
                <a:solidFill>
                  <a:srgbClr val="000000"/>
                </a:solidFill>
              </a:rPr>
              <a:t>foster engagement and critical thinking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IE">
                <a:solidFill>
                  <a:srgbClr val="000000"/>
                </a:solidFill>
              </a:rPr>
              <a:t>Survey and focus group evidence 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8" y="904315"/>
            <a:ext cx="9090212" cy="509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Did it Work? Engagement with Rubric</a:t>
            </a:r>
            <a:endParaRPr/>
          </a:p>
        </p:txBody>
      </p:sp>
      <p:pic>
        <p:nvPicPr>
          <p:cNvPr id="252" name="Google Shape;25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049" y="2200419"/>
            <a:ext cx="3772351" cy="274310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/>
          <p:nvPr/>
        </p:nvSpPr>
        <p:spPr>
          <a:xfrm>
            <a:off x="4624181" y="5083976"/>
            <a:ext cx="4256037" cy="304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 clearly seen to be useful in terms of writing essay 1</a:t>
            </a:r>
            <a:endParaRPr/>
          </a:p>
        </p:txBody>
      </p:sp>
      <p:sp>
        <p:nvSpPr>
          <p:cNvPr id="254" name="Google Shape;254;p39"/>
          <p:cNvSpPr/>
          <p:nvPr/>
        </p:nvSpPr>
        <p:spPr>
          <a:xfrm>
            <a:off x="628650" y="5030611"/>
            <a:ext cx="4572000" cy="304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agree that they engaged with the rubric</a:t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2200328"/>
            <a:ext cx="37719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/>
          <p:nvPr/>
        </p:nvSpPr>
        <p:spPr>
          <a:xfrm>
            <a:off x="2149907" y="5428863"/>
            <a:ext cx="359040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 N= 48, 1= Strongly Agree, 5= Strongly Disagree)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Did it Work? Critical Thinking</a:t>
            </a:r>
            <a:endParaRPr/>
          </a:p>
        </p:txBody>
      </p:sp>
      <p:sp>
        <p:nvSpPr>
          <p:cNvPr id="262" name="Google Shape;262;p40"/>
          <p:cNvSpPr/>
          <p:nvPr/>
        </p:nvSpPr>
        <p:spPr>
          <a:xfrm>
            <a:off x="628651" y="1945737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661" y="2292359"/>
            <a:ext cx="37719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/>
          <p:nvPr/>
        </p:nvSpPr>
        <p:spPr>
          <a:xfrm>
            <a:off x="628650" y="5072232"/>
            <a:ext cx="3728911" cy="19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Takeaway: Most agreed that the assessment helped develop essay writing skills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296716"/>
            <a:ext cx="37719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/>
          <p:nvPr/>
        </p:nvSpPr>
        <p:spPr>
          <a:xfrm>
            <a:off x="4572001" y="5113262"/>
            <a:ext cx="4112777" cy="19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Takeaway: Overwhelming majority agree it helped with critical thinking skills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2641003" y="5505695"/>
            <a:ext cx="359040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 N= 48, 1= Strongly Agree, 5= Strongly Disagree)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Focus Group Word Cloud</a:t>
            </a:r>
            <a:endParaRPr/>
          </a:p>
        </p:txBody>
      </p:sp>
      <p:pic>
        <p:nvPicPr>
          <p:cNvPr descr="https://lh5.googleusercontent.com/VaEtvD5tiEBbUU1Z3JQpwnXnvqvrZhzgukoskf-vd2IApO4-9rMmMgrP0vpNOKZ23KwpLyokfOm0vSRNESCNlanv5IILtSDMKLRttqt9z5sh7pr7Lek8lerNqRCJ444GwFybRToohlKorZ-e4g" id="273" name="Google Shape;273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2484" y="2226469"/>
            <a:ext cx="3539033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067" y="1305658"/>
            <a:ext cx="7253199" cy="4184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/>
          <p:nvPr/>
        </p:nvSpPr>
        <p:spPr>
          <a:xfrm>
            <a:off x="765587" y="1772816"/>
            <a:ext cx="7332128" cy="1623212"/>
          </a:xfrm>
          <a:prstGeom prst="rect">
            <a:avLst/>
          </a:prstGeom>
          <a:solidFill>
            <a:srgbClr val="58C7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3"/>
          <p:cNvSpPr txBox="1"/>
          <p:nvPr>
            <p:ph type="ctrTitle"/>
          </p:nvPr>
        </p:nvSpPr>
        <p:spPr>
          <a:xfrm>
            <a:off x="1043608" y="1844824"/>
            <a:ext cx="6984776" cy="859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IE" sz="2000"/>
              <a:t>Supporting Peer Assessment </a:t>
            </a:r>
            <a:br>
              <a:rPr b="1" lang="en-IE" sz="2000"/>
            </a:br>
            <a:r>
              <a:rPr b="1" lang="en-IE" sz="2000"/>
              <a:t>with the Moodle Workshop Activity</a:t>
            </a:r>
            <a:endParaRPr b="1" sz="2000"/>
          </a:p>
        </p:txBody>
      </p:sp>
      <p:sp>
        <p:nvSpPr>
          <p:cNvPr id="286" name="Google Shape;286;p43"/>
          <p:cNvSpPr/>
          <p:nvPr/>
        </p:nvSpPr>
        <p:spPr>
          <a:xfrm>
            <a:off x="3347864" y="2852936"/>
            <a:ext cx="27723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noel.murphy@dcu.ie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640" y="260648"/>
            <a:ext cx="4568720" cy="1102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395536" y="188640"/>
            <a:ext cx="7865709" cy="90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E" sz="2400"/>
              <a:t>The Moodle Workshop Activity - overview</a:t>
            </a:r>
            <a:endParaRPr/>
          </a:p>
        </p:txBody>
      </p:sp>
      <p:sp>
        <p:nvSpPr>
          <p:cNvPr id="293" name="Google Shape;293;p44"/>
          <p:cNvSpPr/>
          <p:nvPr/>
        </p:nvSpPr>
        <p:spPr>
          <a:xfrm>
            <a:off x="1043608" y="692696"/>
            <a:ext cx="8208912" cy="9361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1763688" y="1124745"/>
            <a:ext cx="7128792" cy="18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/>
              <a:t>supports broad </a:t>
            </a:r>
            <a:r>
              <a:rPr b="1" lang="en-IE" sz="1400">
                <a:solidFill>
                  <a:srgbClr val="FF0000"/>
                </a:solidFill>
              </a:rPr>
              <a:t>peer assessment </a:t>
            </a:r>
            <a:r>
              <a:rPr lang="en-IE" sz="1400"/>
              <a:t>of other student submissions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/>
              <a:t>as well as </a:t>
            </a:r>
            <a:r>
              <a:rPr lang="en-IE" sz="1400">
                <a:solidFill>
                  <a:srgbClr val="C55A11"/>
                </a:solidFill>
              </a:rPr>
              <a:t>instructor assessment </a:t>
            </a:r>
            <a:r>
              <a:rPr lang="en-IE" sz="1400"/>
              <a:t>of the original submissions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/>
              <a:t>as well as </a:t>
            </a:r>
            <a:r>
              <a:rPr lang="en-IE" sz="1400">
                <a:solidFill>
                  <a:srgbClr val="C55A11"/>
                </a:solidFill>
              </a:rPr>
              <a:t>instructor assessment </a:t>
            </a:r>
            <a:r>
              <a:rPr lang="en-IE" sz="1400"/>
              <a:t>of the peer assessment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/>
              <a:t>with random or controlled selection of peer assessors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/>
              <a:t>supports </a:t>
            </a:r>
            <a:r>
              <a:rPr lang="en-IE" sz="1400">
                <a:solidFill>
                  <a:srgbClr val="00B0F0"/>
                </a:solidFill>
              </a:rPr>
              <a:t>anonymous</a:t>
            </a:r>
            <a:r>
              <a:rPr lang="en-IE" sz="1400"/>
              <a:t> assessment (</a:t>
            </a:r>
            <a:r>
              <a:rPr i="1" lang="en-IE" sz="1400">
                <a:solidFill>
                  <a:srgbClr val="00B0F0"/>
                </a:solidFill>
              </a:rPr>
              <a:t>when appropriately configured</a:t>
            </a:r>
            <a:r>
              <a:rPr lang="en-IE" sz="1400">
                <a:solidFill>
                  <a:srgbClr val="00B0F0"/>
                </a:solidFill>
              </a:rPr>
              <a:t>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/>
              <a:t>supports self-assessment, but this can also be excluded</a:t>
            </a:r>
            <a:endParaRPr/>
          </a:p>
        </p:txBody>
      </p:sp>
      <p:sp>
        <p:nvSpPr>
          <p:cNvPr id="295" name="Google Shape;295;p44"/>
          <p:cNvSpPr/>
          <p:nvPr/>
        </p:nvSpPr>
        <p:spPr>
          <a:xfrm>
            <a:off x="1475656" y="6548364"/>
            <a:ext cx="7272808" cy="35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docs.moodle.org/39/en/Workshop_activity</a:t>
            </a:r>
            <a:r>
              <a:rPr lang="en-I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Introduction, including 10min video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4"/>
          <p:cNvSpPr/>
          <p:nvPr/>
        </p:nvSpPr>
        <p:spPr>
          <a:xfrm>
            <a:off x="1475656" y="4077072"/>
            <a:ext cx="64087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Workshop activities have four phases and a closed state:</a:t>
            </a:r>
            <a:endParaRPr/>
          </a:p>
          <a:p>
            <a:pPr indent="-177800" lvl="0" marL="447675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phase</a:t>
            </a:r>
            <a:endParaRPr/>
          </a:p>
          <a:p>
            <a:pPr indent="-177800" lvl="0" marL="447675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Submission</a:t>
            </a: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phase</a:t>
            </a:r>
            <a:endParaRPr/>
          </a:p>
          <a:p>
            <a:pPr indent="-177800" lvl="0" marL="447675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phase</a:t>
            </a:r>
            <a:endParaRPr/>
          </a:p>
          <a:p>
            <a:pPr indent="-177800" lvl="0" marL="447675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Grading evaluation </a:t>
            </a: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endParaRPr/>
          </a:p>
          <a:p>
            <a:pPr indent="-177800" lvl="0" marL="4476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state</a:t>
            </a:r>
            <a:endParaRPr/>
          </a:p>
        </p:txBody>
      </p:sp>
      <p:sp>
        <p:nvSpPr>
          <p:cNvPr id="297" name="Google Shape;297;p44"/>
          <p:cNvSpPr/>
          <p:nvPr/>
        </p:nvSpPr>
        <p:spPr>
          <a:xfrm>
            <a:off x="1547664" y="3140968"/>
            <a:ext cx="7596336" cy="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activities have two grades that need to be weighted for the final student result:</a:t>
            </a:r>
            <a:endParaRPr/>
          </a:p>
          <a:p>
            <a:pPr indent="-176213" lvl="0" marL="354013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for submission</a:t>
            </a:r>
            <a:endParaRPr/>
          </a:p>
          <a:p>
            <a:pPr indent="-176213" lvl="0" marL="354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for assessment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107504" y="44624"/>
            <a:ext cx="7865709" cy="90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E" sz="2000"/>
              <a:t>Example Workshop Activity - Phases</a:t>
            </a:r>
            <a:endParaRPr/>
          </a:p>
        </p:txBody>
      </p:sp>
      <p:sp>
        <p:nvSpPr>
          <p:cNvPr id="303" name="Google Shape;303;p45"/>
          <p:cNvSpPr/>
          <p:nvPr/>
        </p:nvSpPr>
        <p:spPr>
          <a:xfrm>
            <a:off x="1043608" y="692696"/>
            <a:ext cx="8208912" cy="9361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4" name="Google Shape;304;p45"/>
          <p:cNvSpPr/>
          <p:nvPr/>
        </p:nvSpPr>
        <p:spPr>
          <a:xfrm>
            <a:off x="1547664" y="4221088"/>
            <a:ext cx="64087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Workshop activity has four phases and a closed state: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Setup phase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Submission phase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phase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Grading evaluation phase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state</a:t>
            </a:r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02" y="1412776"/>
            <a:ext cx="9144000" cy="52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/>
          <p:nvPr>
            <p:ph type="title"/>
          </p:nvPr>
        </p:nvSpPr>
        <p:spPr>
          <a:xfrm>
            <a:off x="395536" y="188640"/>
            <a:ext cx="7865709" cy="90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E" sz="2400"/>
              <a:t>The Moodle Workshop Activity - Setup Phase</a:t>
            </a:r>
            <a:endParaRPr/>
          </a:p>
        </p:txBody>
      </p:sp>
      <p:sp>
        <p:nvSpPr>
          <p:cNvPr id="311" name="Google Shape;311;p46"/>
          <p:cNvSpPr/>
          <p:nvPr/>
        </p:nvSpPr>
        <p:spPr>
          <a:xfrm>
            <a:off x="1043608" y="692696"/>
            <a:ext cx="8208912" cy="9361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46"/>
          <p:cNvSpPr txBox="1"/>
          <p:nvPr>
            <p:ph idx="1" type="body"/>
          </p:nvPr>
        </p:nvSpPr>
        <p:spPr>
          <a:xfrm>
            <a:off x="1547664" y="1052736"/>
            <a:ext cx="6771666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Turn on editing in your Moodle course page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Select “Add an activity or resource”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Select “Workshop”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Select “Edit Settings” and </a:t>
            </a:r>
            <a:r>
              <a:rPr lang="en-IE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configure settings</a:t>
            </a:r>
            <a:r>
              <a:rPr lang="en-IE" sz="1600">
                <a:latin typeface="Arial"/>
                <a:ea typeface="Arial"/>
                <a:cs typeface="Arial"/>
                <a:sym typeface="Arial"/>
              </a:rPr>
              <a:t> as desired, i.e. for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grading,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submission,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assessment,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overall feedback to the whole cohort,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availability of activity,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text matching, </a:t>
            </a:r>
            <a:endParaRPr/>
          </a:p>
          <a:p>
            <a:pPr indent="-17144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－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activity completion, etc.</a:t>
            </a:r>
            <a:endParaRPr/>
          </a:p>
          <a:p>
            <a:pPr indent="-77469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completed tasks in each phase are indicated with a green tick mark to guide the workshop development and progress</a:t>
            </a:r>
            <a:endParaRPr/>
          </a:p>
          <a:p>
            <a:pPr indent="-7747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In the “Setup phase”, click “Edit assessment form”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			to configure the type of assessment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1544855" y="1131094"/>
            <a:ext cx="7076365" cy="99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Context &amp; Design for learning 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1849619" y="2026720"/>
            <a:ext cx="6771600" cy="300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57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IE" sz="13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Module: FR376_2020/2021, French (Higher Intermediate)</a:t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857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Objectives: Methodological, Linguistic, Meta-level learning</a:t>
            </a:r>
            <a:endParaRPr/>
          </a:p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0" y="1972955"/>
            <a:ext cx="1473959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Applied Language &amp; Intercultural Studies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(SALIS)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4475982" y="2851120"/>
            <a:ext cx="12426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Synchronous activity</a:t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4186916" y="5602703"/>
            <a:ext cx="130035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Asynchronous activity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5086" y="3203071"/>
            <a:ext cx="1682610" cy="252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6557" y="2941045"/>
            <a:ext cx="1813845" cy="2661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69" name="Google Shape;16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5133" y="3043238"/>
            <a:ext cx="14573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/>
          <p:nvPr/>
        </p:nvSpPr>
        <p:spPr>
          <a:xfrm>
            <a:off x="7197696" y="3692894"/>
            <a:ext cx="974220" cy="1064393"/>
          </a:xfrm>
          <a:prstGeom prst="foldedCorner">
            <a:avLst>
              <a:gd fmla="val 16667" name="adj"/>
            </a:avLst>
          </a:prstGeom>
          <a:solidFill>
            <a:srgbClr val="D8D8D8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Criteria &amp; Methodology to help students with peer-evaluation</a:t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1644071" y="3890288"/>
            <a:ext cx="932486" cy="994275"/>
          </a:xfrm>
          <a:prstGeom prst="foldedCorner">
            <a:avLst>
              <a:gd fmla="val 16667" name="adj"/>
            </a:avLst>
          </a:prstGeom>
          <a:solidFill>
            <a:srgbClr val="D8D8D8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Lecturer feedback based on rubric via Fourm</a:t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4079530" y="4892465"/>
            <a:ext cx="1435556" cy="718139"/>
          </a:xfrm>
          <a:prstGeom prst="rect">
            <a:avLst/>
          </a:prstGeom>
          <a:solidFill>
            <a:srgbClr val="F7CAA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Peer-evaluation via Loop Forum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02068" y="5315648"/>
            <a:ext cx="240941" cy="2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26431" y="5307344"/>
            <a:ext cx="240941" cy="2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0768"/>
            <a:ext cx="9144000" cy="5326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 txBox="1"/>
          <p:nvPr>
            <p:ph type="title"/>
          </p:nvPr>
        </p:nvSpPr>
        <p:spPr>
          <a:xfrm>
            <a:off x="107504" y="44624"/>
            <a:ext cx="7865709" cy="90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E" sz="2000"/>
              <a:t>Example Workshop Activity - Phases</a:t>
            </a:r>
            <a:endParaRPr/>
          </a:p>
        </p:txBody>
      </p:sp>
      <p:sp>
        <p:nvSpPr>
          <p:cNvPr id="319" name="Google Shape;319;p47"/>
          <p:cNvSpPr/>
          <p:nvPr/>
        </p:nvSpPr>
        <p:spPr>
          <a:xfrm>
            <a:off x="1043608" y="692696"/>
            <a:ext cx="8208912" cy="9361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>
            <p:ph type="title"/>
          </p:nvPr>
        </p:nvSpPr>
        <p:spPr>
          <a:xfrm>
            <a:off x="395536" y="188640"/>
            <a:ext cx="7865709" cy="903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E" sz="2400"/>
              <a:t>The Moodle Workshop Activity - Setup Phase</a:t>
            </a:r>
            <a:endParaRPr/>
          </a:p>
        </p:txBody>
      </p:sp>
      <p:sp>
        <p:nvSpPr>
          <p:cNvPr id="325" name="Google Shape;325;p48"/>
          <p:cNvSpPr/>
          <p:nvPr/>
        </p:nvSpPr>
        <p:spPr>
          <a:xfrm>
            <a:off x="1043608" y="692696"/>
            <a:ext cx="8208912" cy="9361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6" name="Google Shape;326;p48"/>
          <p:cNvSpPr txBox="1"/>
          <p:nvPr>
            <p:ph idx="1" type="body"/>
          </p:nvPr>
        </p:nvSpPr>
        <p:spPr>
          <a:xfrm>
            <a:off x="1619672" y="1340768"/>
            <a:ext cx="6771666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Submission Allocation:</a:t>
            </a:r>
            <a:endParaRPr/>
          </a:p>
          <a:p>
            <a:pPr indent="-269875" lvl="0" marL="4476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Manual </a:t>
            </a:r>
            <a:endParaRPr/>
          </a:p>
          <a:p>
            <a:pPr indent="-269875" lvl="1" marL="7905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IE" sz="1300">
                <a:latin typeface="Arial"/>
                <a:ea typeface="Arial"/>
                <a:cs typeface="Arial"/>
                <a:sym typeface="Arial"/>
              </a:rPr>
              <a:t>suitable for small classes and well-known students; </a:t>
            </a:r>
            <a:endParaRPr/>
          </a:p>
          <a:p>
            <a:pPr indent="-269875" lvl="1" marL="7905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IE" sz="1300">
                <a:latin typeface="Arial"/>
                <a:ea typeface="Arial"/>
                <a:cs typeface="Arial"/>
                <a:sym typeface="Arial"/>
              </a:rPr>
              <a:t>drop-down menus for reviewers + reviewees</a:t>
            </a:r>
            <a:endParaRPr/>
          </a:p>
          <a:p>
            <a:pPr indent="0" lvl="1" marL="5207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269875" lvl="0" marL="4476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Random </a:t>
            </a:r>
            <a:endParaRPr/>
          </a:p>
          <a:p>
            <a:pPr indent="-269875" lvl="1" marL="7905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IE" sz="1300">
                <a:latin typeface="Arial"/>
                <a:ea typeface="Arial"/>
                <a:cs typeface="Arial"/>
                <a:sym typeface="Arial"/>
              </a:rPr>
              <a:t>suitable for large classes, and arm’s length allocation; </a:t>
            </a:r>
            <a:endParaRPr/>
          </a:p>
          <a:p>
            <a:pPr indent="-269875" lvl="1" marL="7905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IE" sz="1300">
                <a:latin typeface="Arial"/>
                <a:ea typeface="Arial"/>
                <a:cs typeface="Arial"/>
                <a:sym typeface="Arial"/>
              </a:rPr>
              <a:t>select number of reviews per submission or per reviewer</a:t>
            </a:r>
            <a:endParaRPr/>
          </a:p>
          <a:p>
            <a:pPr indent="0" lvl="1" marL="5207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269875" lvl="0" marL="44767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Scheduled 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b="1" i="1" lang="en-IE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Key Point: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To make the peer reviewing </a:t>
            </a:r>
            <a:r>
              <a:rPr b="1" i="1" lang="en-IE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anonymous</a:t>
            </a:r>
            <a:r>
              <a:rPr lang="en-IE" sz="16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 	see </a:t>
            </a:r>
            <a:r>
              <a:rPr lang="en-IE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docs.moodle.org/311/en/Workshop_FAQ</a:t>
            </a:r>
            <a:r>
              <a:rPr lang="en-IE" sz="16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E" sz="1600">
                <a:latin typeface="Arial"/>
                <a:ea typeface="Arial"/>
                <a:cs typeface="Arial"/>
                <a:sym typeface="Arial"/>
              </a:rPr>
              <a:t>The Workshop activity is </a:t>
            </a:r>
            <a:r>
              <a:rPr i="1" lang="en-IE" sz="1600">
                <a:latin typeface="Arial"/>
                <a:ea typeface="Arial"/>
                <a:cs typeface="Arial"/>
                <a:sym typeface="Arial"/>
              </a:rPr>
              <a:t>robust</a:t>
            </a:r>
            <a:r>
              <a:rPr lang="en-IE" sz="16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i="1" lang="en-IE" sz="1600">
                <a:latin typeface="Arial"/>
                <a:ea typeface="Arial"/>
                <a:cs typeface="Arial"/>
                <a:sym typeface="Arial"/>
              </a:rPr>
              <a:t>fairly (Moodle) intuitive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en-IE" sz="160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IE" sz="1600">
                <a:latin typeface="Arial"/>
                <a:ea typeface="Arial"/>
                <a:cs typeface="Arial"/>
                <a:sym typeface="Arial"/>
              </a:rPr>
              <a:t>commit to using it and learn as you go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849619" y="365125"/>
            <a:ext cx="677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Criteria for peer-evaluation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2077873" y="1972955"/>
            <a:ext cx="6543347" cy="306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b="1" lang="en-IE" sz="1350">
                <a:latin typeface="Times New Roman"/>
                <a:ea typeface="Times New Roman"/>
                <a:cs typeface="Times New Roman"/>
                <a:sym typeface="Times New Roman"/>
              </a:rPr>
              <a:t>Content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Multiple perspectives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Variety of arguments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Relevance of answers given to public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b="1" lang="en-IE" sz="1350">
                <a:latin typeface="Times New Roman"/>
                <a:ea typeface="Times New Roman"/>
                <a:cs typeface="Times New Roman"/>
                <a:sym typeface="Times New Roman"/>
              </a:rPr>
              <a:t>Linguistic quality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Grammatical structures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Pronunciation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b="1" lang="en-IE" sz="1350">
                <a:latin typeface="Times New Roman"/>
                <a:ea typeface="Times New Roman"/>
                <a:cs typeface="Times New Roman"/>
                <a:sym typeface="Times New Roman"/>
              </a:rPr>
              <a:t>Interaction management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Time management of the group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Floor occupancy &amp; balanced turn-taking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Spontaneity in interaction</a:t>
            </a:r>
            <a:endParaRPr/>
          </a:p>
          <a:p>
            <a:pPr indent="-257175" lvl="1" marL="685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IE" sz="1350">
                <a:latin typeface="Times New Roman"/>
                <a:ea typeface="Times New Roman"/>
                <a:cs typeface="Times New Roman"/>
                <a:sym typeface="Times New Roman"/>
              </a:rPr>
              <a:t>Gestures for more effective communication 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b="1" lang="en-IE" sz="1350">
                <a:latin typeface="Times New Roman"/>
                <a:ea typeface="Times New Roman"/>
                <a:cs typeface="Times New Roman"/>
                <a:sym typeface="Times New Roman"/>
              </a:rPr>
              <a:t>Lessons to be drawn and applied in one’s own future productions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b="1" lang="en-IE" sz="1350">
                <a:latin typeface="Times New Roman"/>
                <a:ea typeface="Times New Roman"/>
                <a:cs typeface="Times New Roman"/>
                <a:sym typeface="Times New Roman"/>
              </a:rPr>
              <a:t>Respond to 3 other peer evaluations</a:t>
            </a:r>
            <a:endParaRPr/>
          </a:p>
          <a:p>
            <a:pPr indent="-1428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0" y="1972955"/>
            <a:ext cx="1473959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Applied Language &amp; Intercultural Studies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(SALIS)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849619" y="365125"/>
            <a:ext cx="677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Using Rubrics on Loop Forum</a:t>
            </a:r>
            <a:endParaRPr/>
          </a:p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Graphical user interface, text, application, email&#10;&#10;Description automatically generated" id="189" name="Google Shape;1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658" y="2336368"/>
            <a:ext cx="6880512" cy="2185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190" name="Google Shape;19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399" y="2386901"/>
            <a:ext cx="89535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/>
          <p:nvPr/>
        </p:nvSpPr>
        <p:spPr>
          <a:xfrm>
            <a:off x="2247399" y="2386901"/>
            <a:ext cx="895350" cy="23812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, application&#10;&#10;Description automatically generated" id="192" name="Google Shape;19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4560" y="2675559"/>
            <a:ext cx="6280226" cy="309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7110663" y="2675559"/>
            <a:ext cx="1364123" cy="3079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2461661" y="2748615"/>
            <a:ext cx="288758" cy="6497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7419874" y="2748615"/>
            <a:ext cx="347713" cy="71323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2461661" y="5396766"/>
            <a:ext cx="288758" cy="6497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2622884" y="5512269"/>
            <a:ext cx="288758" cy="6497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0" y="2075327"/>
            <a:ext cx="14456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Applied Language &amp; Intercultural Studies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(SALIS)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1658203" y="1131094"/>
            <a:ext cx="6963017" cy="99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Pros and Cons of the activity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1849619" y="1825626"/>
            <a:ext cx="67716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Peer-evaluation -&gt; marked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Peer-evaluation -&gt; self-evaluation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Clear guidelines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Learner voice in assessment and learning activities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IE">
                <a:latin typeface="Times New Roman"/>
                <a:ea typeface="Times New Roman"/>
                <a:cs typeface="Times New Roman"/>
                <a:sym typeface="Times New Roman"/>
              </a:rPr>
              <a:t>Technological affordance of recording</a:t>
            </a:r>
            <a:endParaRPr/>
          </a:p>
          <a:p>
            <a:pPr indent="-2571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I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anonymity -&gt; an issue</a:t>
            </a:r>
            <a:endParaRPr/>
          </a:p>
          <a:p>
            <a:pPr indent="-1428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28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2875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8556784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0" y="1972955"/>
            <a:ext cx="1473959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Applied Language &amp; Intercultural Studies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(SALIS)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1653000" y="2021799"/>
            <a:ext cx="696825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IE" sz="5400">
                <a:latin typeface="Times New Roman"/>
                <a:ea typeface="Times New Roman"/>
                <a:cs typeface="Times New Roman"/>
                <a:sym typeface="Times New Roman"/>
              </a:rPr>
              <a:t>Thank you 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 u="sng">
              <a:solidFill>
                <a:schemeClr val="hlink"/>
              </a:solidFill>
              <a:hlinkClick r:id="rId3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IE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aparajita.dey-plissonneau@dcu.ie</a:t>
            </a:r>
            <a:r>
              <a:rPr lang="en-IE"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8556784" y="5607101"/>
            <a:ext cx="548775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IE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0" y="2001785"/>
            <a:ext cx="14695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Applied Language &amp; Intercultural Studies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(SALIS)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The Problem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Taking 2 full weeks per year to grade EF331 (Topics in Applied Economics née Global Economic Issues 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100% CA – 2017 and 2018 write two essays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/>
              <a:t>Pick two from list in 2017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/>
              <a:t>Pick one from list and then common “secret essay” in 2018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Attendance really low and not much sense of engagement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/>
              <a:t>better with secret essay version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“Referencing issues” pretty common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Over assessment a common complaint from EPL students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The Proposed Solution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Students only write one essay (due before reading week)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Rubric given and students told I will be following it strictly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The story of the course is tweaked so that the entire course is in service of this essay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Students then get someone else's (anonymised) work to assess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/>
              <a:t>Students who score less than 45% on essay one write a second essay instead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Students own grade adjusted to reflect how accurately they graded their peer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IE"/>
              <a:t>For every 3% deviation, student loses 1 mark from their own essay 1 tally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/>
              <a:t>Later changed to 4:1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E"/>
              <a:t>The </a:t>
            </a:r>
            <a:r>
              <a:rPr b="1" lang="en-IE"/>
              <a:t>Actual</a:t>
            </a:r>
            <a:r>
              <a:rPr lang="en-IE"/>
              <a:t> Solution</a:t>
            </a:r>
            <a:endParaRPr/>
          </a:p>
        </p:txBody>
      </p:sp>
      <p:pic>
        <p:nvPicPr>
          <p:cNvPr descr="https://www.dcu.ie/sites/default/files/images/phonebook/shadi-karazi_1.jpg" id="232" name="Google Shape;232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5955" y="2525567"/>
            <a:ext cx="1914275" cy="1957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People" id="233" name="Google Shape;23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665" y="2509133"/>
            <a:ext cx="1974295" cy="197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 txBox="1"/>
          <p:nvPr/>
        </p:nvSpPr>
        <p:spPr>
          <a:xfrm>
            <a:off x="772665" y="4644059"/>
            <a:ext cx="193181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 an excellent rubric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5468510" y="4644059"/>
            <a:ext cx="270542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 an extraordinary Loop… thing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