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640119719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640119719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7a896c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67a896c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5c71af08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05c71af0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5c71af08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5c71af08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64011971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g10640119719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640119719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64011971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640119719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640119719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10640119719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640119719_0_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640119719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640119719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10640119719_0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640119719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g10640119719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34856" y="1238491"/>
            <a:ext cx="8133144" cy="12500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34856" y="2878621"/>
            <a:ext cx="8133144" cy="149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1524000" y="6356350"/>
            <a:ext cx="6629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23280" y="1210077"/>
            <a:ext cx="88305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839788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06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0684" y="1825625"/>
            <a:ext cx="10515600" cy="353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1" type="ftr"/>
          </p:nvPr>
        </p:nvSpPr>
        <p:spPr>
          <a:xfrm>
            <a:off x="3262146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3256548" y="6356350"/>
            <a:ext cx="6629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06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1" type="ftr"/>
          </p:nvPr>
        </p:nvSpPr>
        <p:spPr>
          <a:xfrm>
            <a:off x="3262146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2606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260684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5594684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1" type="ftr"/>
          </p:nvPr>
        </p:nvSpPr>
        <p:spPr>
          <a:xfrm>
            <a:off x="3262146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29435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294356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4356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5626768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5626768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1" type="ftr"/>
          </p:nvPr>
        </p:nvSpPr>
        <p:spPr>
          <a:xfrm>
            <a:off x="3262146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1" type="ftr"/>
          </p:nvPr>
        </p:nvSpPr>
        <p:spPr>
          <a:xfrm>
            <a:off x="839788" y="6356350"/>
            <a:ext cx="7313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23279" y="1192190"/>
            <a:ext cx="88305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23280" y="2743199"/>
            <a:ext cx="8830519" cy="229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2523280" y="6585995"/>
            <a:ext cx="6394048" cy="272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06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0684" y="1825625"/>
            <a:ext cx="10515600" cy="353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292642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unsplash.com/@morvanic?utm_source=unsplash&amp;utm_medium=referral&amp;utm_content=creditCopyText" TargetMode="External"/><Relationship Id="rId4" Type="http://schemas.openxmlformats.org/officeDocument/2006/relationships/hyperlink" Target="https://unsplash.com/@morvanic?utm_source=unsplash&amp;utm_medium=referral&amp;utm_content=creditCopyText" TargetMode="External"/><Relationship Id="rId5" Type="http://schemas.openxmlformats.org/officeDocument/2006/relationships/hyperlink" Target="https://unsplash.com/s/photos/thankyou?utm_source=unsplash&amp;utm_medium=referral&amp;utm_content=creditCopyText" TargetMode="External"/><Relationship Id="rId6" Type="http://schemas.openxmlformats.org/officeDocument/2006/relationships/hyperlink" Target="https://unsplash.com/s/photos/thankyou?utm_source=unsplash&amp;utm_medium=referral&amp;utm_content=creditCopyText" TargetMode="External"/><Relationship Id="rId7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://abc-ld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://abc-ld.or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ctrTitle"/>
          </p:nvPr>
        </p:nvSpPr>
        <p:spPr>
          <a:xfrm>
            <a:off x="2534856" y="1238491"/>
            <a:ext cx="8133000" cy="12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Learning design approach to Moodle course development</a:t>
            </a:r>
            <a:endParaRPr/>
          </a:p>
        </p:txBody>
      </p:sp>
      <p:sp>
        <p:nvSpPr>
          <p:cNvPr id="50" name="Google Shape;50;p11"/>
          <p:cNvSpPr txBox="1"/>
          <p:nvPr>
            <p:ph idx="1" type="subTitle"/>
          </p:nvPr>
        </p:nvSpPr>
        <p:spPr>
          <a:xfrm>
            <a:off x="2534856" y="2878621"/>
            <a:ext cx="8133000" cy="14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260704" y="198908"/>
            <a:ext cx="14020800" cy="1767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observations</a:t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260700" y="1825625"/>
            <a:ext cx="81417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ABC is lightweight and accessible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ABC is a shared vocabulary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ABC promotes dialogue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ABC balances learning activities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ABC enhances asynchronous spaces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ABC creates roadmap for future iterations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ABC is about mixing and remixing your approach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ABC supports learning a little at a time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ABC community is brilliant!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9000" y="481225"/>
            <a:ext cx="3324099" cy="332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7307900" y="5803700"/>
            <a:ext cx="4733400" cy="39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/>
              <a:t>Photo by</a:t>
            </a:r>
            <a:r>
              <a:rPr lang="en-US" sz="2100">
                <a:uFill>
                  <a:noFill/>
                </a:uFill>
                <a:hlinkClick r:id="rId3"/>
              </a:rPr>
              <a:t> </a:t>
            </a:r>
            <a:r>
              <a:rPr lang="en-US" sz="2100" u="sng">
                <a:solidFill>
                  <a:schemeClr val="hlink"/>
                </a:solidFill>
                <a:hlinkClick r:id="rId4"/>
              </a:rPr>
              <a:t>Morvanic Lee</a:t>
            </a:r>
            <a:r>
              <a:rPr lang="en-US" sz="2100"/>
              <a:t> on</a:t>
            </a:r>
            <a:r>
              <a:rPr lang="en-US" sz="2100">
                <a:uFill>
                  <a:noFill/>
                </a:uFill>
                <a:hlinkClick r:id="rId5"/>
              </a:rPr>
              <a:t> </a:t>
            </a:r>
            <a:r>
              <a:rPr lang="en-US" sz="2100" u="sng">
                <a:solidFill>
                  <a:schemeClr val="hlink"/>
                </a:solidFill>
                <a:hlinkClick r:id="rId6"/>
              </a:rPr>
              <a:t>Unsplash</a:t>
            </a:r>
            <a:endParaRPr sz="3400"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7">
            <a:alphaModFix/>
          </a:blip>
          <a:srcRect b="33928" l="0" r="0" t="35131"/>
          <a:stretch/>
        </p:blipFill>
        <p:spPr>
          <a:xfrm>
            <a:off x="267375" y="1202375"/>
            <a:ext cx="11773926" cy="4047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260675" y="365125"/>
            <a:ext cx="10515600" cy="88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Study </a:t>
            </a:r>
            <a:endParaRPr/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260675" y="1253425"/>
            <a:ext cx="10515600" cy="485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Development of EC912 Leading &amp; Mentoring for Professional Development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Initial contact with TEU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ABC </a:t>
            </a:r>
            <a:r>
              <a:rPr lang="en-US"/>
              <a:t>design team </a:t>
            </a:r>
            <a:endParaRPr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Starting point agreement on learning outcomes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Tweet your course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Using ‘Pedagogy First’ approach -  6 Learning Activities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Storyboard the module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Linking moodle activities to support learning activities - balanced approach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ABC approach to structure moodle layout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260675" y="365125"/>
            <a:ext cx="10515600" cy="85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Study </a:t>
            </a:r>
            <a:endParaRPr/>
          </a:p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260675" y="1307150"/>
            <a:ext cx="10515600" cy="497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Benefits</a:t>
            </a:r>
            <a:r>
              <a:rPr lang="en-US"/>
              <a:t> </a:t>
            </a:r>
            <a:endParaRPr/>
          </a:p>
          <a:p>
            <a:pPr indent="-334327" lvl="0" marL="914400" rtl="0" algn="l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Move from content only consideration to pedagogy</a:t>
            </a:r>
            <a:endParaRPr/>
          </a:p>
          <a:p>
            <a:pPr indent="0" lvl="0" marL="18288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914400" rtl="0" algn="l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Encouraged move away from over reliance on powerpoint only and consider alternatives </a:t>
            </a:r>
            <a:endParaRPr/>
          </a:p>
          <a:p>
            <a:pPr indent="0" lvl="0" marL="18288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914400" rtl="0" algn="l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Provided a reason to engage in moodle activities to enhance student learning and gain insight to UDL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914400" rtl="0" algn="l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A stepping stone from which to build, each semester experiment with a new </a:t>
            </a:r>
            <a:r>
              <a:rPr lang="en-US"/>
              <a:t>activity</a:t>
            </a:r>
            <a:r>
              <a:rPr lang="en-US"/>
              <a:t> 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914400" rtl="0" algn="l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Before and after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526" y="1383350"/>
            <a:ext cx="5864776" cy="35509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60000" dist="66675">
              <a:srgbClr val="000000">
                <a:alpha val="50000"/>
              </a:srgbClr>
            </a:outerShdw>
          </a:effectLst>
        </p:spPr>
      </p:pic>
      <p:sp>
        <p:nvSpPr>
          <p:cNvPr id="68" name="Google Shape;68;p14"/>
          <p:cNvSpPr txBox="1"/>
          <p:nvPr>
            <p:ph type="title"/>
          </p:nvPr>
        </p:nvSpPr>
        <p:spPr>
          <a:xfrm>
            <a:off x="195513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DCU Studio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269750" y="1531800"/>
            <a:ext cx="8206200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Est. August 2021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Learning &amp; Media Design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Project Management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Head of Unit: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Mairéad nic Giolla Mhichíl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Contact: dcustudio@dcu.ie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3455466" y="1090299"/>
            <a:ext cx="9236400" cy="44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164867" y="4145500"/>
            <a:ext cx="2863500" cy="1390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476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Regular workshops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&amp;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Shared workspaces</a:t>
            </a:r>
            <a:endParaRPr b="1" sz="2000"/>
          </a:p>
        </p:txBody>
      </p:sp>
      <p:sp>
        <p:nvSpPr>
          <p:cNvPr id="76" name="Google Shape;76;p15"/>
          <p:cNvSpPr/>
          <p:nvPr/>
        </p:nvSpPr>
        <p:spPr>
          <a:xfrm>
            <a:off x="5533285" y="943281"/>
            <a:ext cx="3614100" cy="3654900"/>
          </a:xfrm>
          <a:prstGeom prst="donut">
            <a:avLst>
              <a:gd fmla="val 16067" name="adj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" name="Google Shape;77;p15"/>
          <p:cNvGrpSpPr/>
          <p:nvPr/>
        </p:nvGrpSpPr>
        <p:grpSpPr>
          <a:xfrm>
            <a:off x="853636" y="1705996"/>
            <a:ext cx="4918412" cy="1853031"/>
            <a:chOff x="155614" y="1431944"/>
            <a:chExt cx="3456854" cy="1287900"/>
          </a:xfrm>
        </p:grpSpPr>
        <p:cxnSp>
          <p:nvCxnSpPr>
            <p:cNvPr id="78" name="Google Shape;78;p15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79" name="Google Shape;79;p15"/>
            <p:cNvSpPr txBox="1"/>
            <p:nvPr/>
          </p:nvSpPr>
          <p:spPr>
            <a:xfrm>
              <a:off x="155614" y="1431944"/>
              <a:ext cx="2961300" cy="12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latin typeface="Roboto"/>
                  <a:ea typeface="Roboto"/>
                  <a:cs typeface="Roboto"/>
                  <a:sym typeface="Roboto"/>
                </a:rPr>
                <a:t>Design </a:t>
              </a:r>
              <a:endParaRPr b="1" sz="2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latin typeface="Roboto"/>
                  <a:ea typeface="Roboto"/>
                  <a:cs typeface="Roboto"/>
                  <a:sym typeface="Roboto"/>
                </a:rPr>
                <a:t>ABC Workshop</a:t>
              </a:r>
              <a:endParaRPr sz="2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latin typeface="Roboto"/>
                  <a:ea typeface="Roboto"/>
                  <a:cs typeface="Roboto"/>
                  <a:sym typeface="Roboto"/>
                </a:rPr>
                <a:t>Decide activities &amp; content </a:t>
              </a:r>
              <a:endParaRPr sz="2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latin typeface="Roboto"/>
                  <a:ea typeface="Roboto"/>
                  <a:cs typeface="Roboto"/>
                  <a:sym typeface="Roboto"/>
                </a:rPr>
                <a:t>Agree deliverables</a:t>
              </a:r>
              <a:endParaRPr b="1" sz="2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" name="Google Shape;80;p15"/>
          <p:cNvGrpSpPr/>
          <p:nvPr/>
        </p:nvGrpSpPr>
        <p:grpSpPr>
          <a:xfrm>
            <a:off x="8691846" y="1157658"/>
            <a:ext cx="3361515" cy="1591025"/>
            <a:chOff x="5517415" y="1314743"/>
            <a:chExt cx="2702400" cy="1105800"/>
          </a:xfrm>
        </p:grpSpPr>
        <p:cxnSp>
          <p:nvCxnSpPr>
            <p:cNvPr id="81" name="Google Shape;81;p15"/>
            <p:cNvCxnSpPr>
              <a:stCxn id="82" idx="1"/>
            </p:cNvCxnSpPr>
            <p:nvPr/>
          </p:nvCxnSpPr>
          <p:spPr>
            <a:xfrm flipH="1">
              <a:off x="5517415" y="1867643"/>
              <a:ext cx="528900" cy="231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82" name="Google Shape;82;p15"/>
            <p:cNvSpPr txBox="1"/>
            <p:nvPr/>
          </p:nvSpPr>
          <p:spPr>
            <a:xfrm>
              <a:off x="6046315" y="1314743"/>
              <a:ext cx="2173500" cy="110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latin typeface="Roboto"/>
                  <a:ea typeface="Roboto"/>
                  <a:cs typeface="Roboto"/>
                  <a:sym typeface="Roboto"/>
                </a:rPr>
                <a:t>Produce</a:t>
              </a:r>
              <a:endParaRPr b="1" sz="2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latin typeface="Roboto"/>
                  <a:ea typeface="Roboto"/>
                  <a:cs typeface="Roboto"/>
                  <a:sym typeface="Roboto"/>
                </a:rPr>
                <a:t>Content shared</a:t>
              </a:r>
              <a:endParaRPr sz="2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latin typeface="Roboto"/>
                  <a:ea typeface="Roboto"/>
                  <a:cs typeface="Roboto"/>
                  <a:sym typeface="Roboto"/>
                </a:rPr>
                <a:t>Moodle developed</a:t>
              </a:r>
              <a:endParaRPr sz="2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" name="Google Shape;83;p15"/>
          <p:cNvGrpSpPr/>
          <p:nvPr/>
        </p:nvGrpSpPr>
        <p:grpSpPr>
          <a:xfrm>
            <a:off x="5403200" y="4352368"/>
            <a:ext cx="3842841" cy="1436307"/>
            <a:chOff x="3205954" y="3535140"/>
            <a:chExt cx="2700900" cy="998267"/>
          </a:xfrm>
        </p:grpSpPr>
        <p:cxnSp>
          <p:nvCxnSpPr>
            <p:cNvPr id="84" name="Google Shape;84;p15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85" name="Google Shape;85;p15"/>
            <p:cNvSpPr txBox="1"/>
            <p:nvPr/>
          </p:nvSpPr>
          <p:spPr>
            <a:xfrm>
              <a:off x="3205954" y="3926808"/>
              <a:ext cx="2700900" cy="6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latin typeface="Roboto"/>
                  <a:ea typeface="Roboto"/>
                  <a:cs typeface="Roboto"/>
                  <a:sym typeface="Roboto"/>
                </a:rPr>
                <a:t>Review</a:t>
              </a:r>
              <a:endParaRPr b="1" sz="2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latin typeface="Roboto"/>
                  <a:ea typeface="Roboto"/>
                  <a:cs typeface="Roboto"/>
                  <a:sym typeface="Roboto"/>
                </a:rPr>
                <a:t>Review content changes</a:t>
              </a:r>
              <a:endParaRPr sz="2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latin typeface="Roboto"/>
                  <a:ea typeface="Roboto"/>
                  <a:cs typeface="Roboto"/>
                  <a:sym typeface="Roboto"/>
                </a:rPr>
                <a:t>Update deliverables</a:t>
              </a:r>
              <a:endParaRPr sz="2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6" name="Google Shape;86;p15"/>
          <p:cNvSpPr txBox="1"/>
          <p:nvPr/>
        </p:nvSpPr>
        <p:spPr>
          <a:xfrm>
            <a:off x="6313355" y="2224849"/>
            <a:ext cx="20541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Roboto"/>
                <a:ea typeface="Roboto"/>
                <a:cs typeface="Roboto"/>
                <a:sym typeface="Roboto"/>
              </a:rPr>
              <a:t>Development Cycle</a:t>
            </a:r>
            <a:endParaRPr sz="2400"/>
          </a:p>
        </p:txBody>
      </p:sp>
      <p:sp>
        <p:nvSpPr>
          <p:cNvPr id="87" name="Google Shape;87;p15"/>
          <p:cNvSpPr/>
          <p:nvPr/>
        </p:nvSpPr>
        <p:spPr>
          <a:xfrm rot="1816778">
            <a:off x="5417534" y="834630"/>
            <a:ext cx="3839390" cy="3860916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chemeClr val="accent5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 flipH="1" rot="-1816778">
            <a:off x="5420206" y="834630"/>
            <a:ext cx="3839390" cy="3860916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chemeClr val="accent4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 rot="-8080340">
            <a:off x="7075970" y="746020"/>
            <a:ext cx="519308" cy="51930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flipH="1" rot="-8983975">
            <a:off x="5418870" y="832206"/>
            <a:ext cx="3837856" cy="3859801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chemeClr val="dk2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 rot="-1037234">
            <a:off x="8646637" y="3366669"/>
            <a:ext cx="445212" cy="44944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 rot="6351303">
            <a:off x="5556576" y="3366221"/>
            <a:ext cx="522685" cy="517537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>
            <p:ph type="title"/>
          </p:nvPr>
        </p:nvSpPr>
        <p:spPr>
          <a:xfrm>
            <a:off x="157000" y="-71100"/>
            <a:ext cx="109704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Collaborative Design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80125" y="106600"/>
            <a:ext cx="109704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ABC &amp; Moodle Activities </a:t>
            </a:r>
            <a:endParaRPr b="1"/>
          </a:p>
        </p:txBody>
      </p:sp>
      <p:sp>
        <p:nvSpPr>
          <p:cNvPr id="100" name="Google Shape;100;p16"/>
          <p:cNvSpPr/>
          <p:nvPr/>
        </p:nvSpPr>
        <p:spPr>
          <a:xfrm>
            <a:off x="944717" y="1376033"/>
            <a:ext cx="2977200" cy="22329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Acquisition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-Books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-Websites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-Video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-H5P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-Podcasts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-Lecture - live/recorded</a:t>
            </a:r>
            <a:endParaRPr sz="1900"/>
          </a:p>
        </p:txBody>
      </p:sp>
      <p:sp>
        <p:nvSpPr>
          <p:cNvPr id="101" name="Google Shape;101;p16"/>
          <p:cNvSpPr/>
          <p:nvPr/>
        </p:nvSpPr>
        <p:spPr>
          <a:xfrm>
            <a:off x="7208733" y="1376033"/>
            <a:ext cx="2977200" cy="22329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Collaboration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-Wiki Group project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-Peer Review/Workshop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-Glossary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-Workshop Activity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-Zoom breakout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2" name="Google Shape;102;p16"/>
          <p:cNvSpPr/>
          <p:nvPr/>
        </p:nvSpPr>
        <p:spPr>
          <a:xfrm>
            <a:off x="4076717" y="1376033"/>
            <a:ext cx="2977200" cy="22329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Discussion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-Discussion forums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-Loop Board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-Interactive polling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-Chat tools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-Open Class Discussion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-Twitter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3" name="Google Shape;103;p16"/>
          <p:cNvSpPr/>
          <p:nvPr/>
        </p:nvSpPr>
        <p:spPr>
          <a:xfrm>
            <a:off x="944733" y="3750700"/>
            <a:ext cx="2977200" cy="2232900"/>
          </a:xfrm>
          <a:prstGeom prst="rect">
            <a:avLst/>
          </a:prstGeom>
          <a:solidFill>
            <a:srgbClr val="EC7E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Investigation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-Web quest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-Database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-Case study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-Lit review / analysis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-Annotated bibliography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-Lab work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4" name="Google Shape;104;p16"/>
          <p:cNvSpPr/>
          <p:nvPr/>
        </p:nvSpPr>
        <p:spPr>
          <a:xfrm>
            <a:off x="4076733" y="3750700"/>
            <a:ext cx="2977200" cy="2232900"/>
          </a:xfrm>
          <a:prstGeom prst="rect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Practice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-Quizzes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-Formative Activities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-Role play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-Simulations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-Self/Peer assessment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-H5P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5" name="Google Shape;105;p16"/>
          <p:cNvSpPr/>
          <p:nvPr/>
        </p:nvSpPr>
        <p:spPr>
          <a:xfrm>
            <a:off x="7208733" y="3750700"/>
            <a:ext cx="2977200" cy="2232900"/>
          </a:xfrm>
          <a:prstGeom prst="rect">
            <a:avLst/>
          </a:prstGeom>
          <a:solidFill>
            <a:srgbClr val="A0E78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Production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-Essay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-Report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-Reflective learning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-Infographic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-Blog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-Student video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800" y="6306800"/>
            <a:ext cx="1319000" cy="456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4961867" y="6286533"/>
            <a:ext cx="67881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This work is a derivative of the ABC Learning Design method by Clive Young and Nataša Perović, UCL (2015) and is licensed under </a:t>
            </a:r>
            <a:r>
              <a:rPr lang="en-US" sz="12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 Original resources available at </a:t>
            </a:r>
            <a:r>
              <a:rPr lang="en-US" sz="12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abc-ld.org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47579" y="8"/>
            <a:ext cx="14020800" cy="1767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ABC </a:t>
            </a:r>
            <a:r>
              <a:rPr lang="en-US"/>
              <a:t>Storyboard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347579" y="2434167"/>
            <a:ext cx="14020800" cy="471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33" y="1461433"/>
            <a:ext cx="11832335" cy="458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1800" y="6306800"/>
            <a:ext cx="1319000" cy="45626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4961867" y="6286533"/>
            <a:ext cx="67881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This work is a derivative of the ABC Learning Design method by Clive Young and Nataša Perović, UCL (2015) and is licensed under </a:t>
            </a:r>
            <a:r>
              <a:rPr lang="en-US" sz="12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 Original resources available at </a:t>
            </a:r>
            <a:r>
              <a:rPr lang="en-US" sz="12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abc-ld.org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260679" y="117233"/>
            <a:ext cx="140208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The Module Page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260679" y="1825625"/>
            <a:ext cx="54363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Clear &amp; Consistent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Chunked Content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Social Presence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Accessibility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30366" l="9485" r="5516" t="6815"/>
          <a:stretch/>
        </p:blipFill>
        <p:spPr>
          <a:xfrm>
            <a:off x="6035450" y="-600"/>
            <a:ext cx="5907451" cy="67843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58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260693" y="365133"/>
            <a:ext cx="5619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Topic Content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60679" y="1825625"/>
            <a:ext cx="54363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Clear information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Activity tracking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Student Scaffolding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Variety of activities</a:t>
            </a:r>
            <a:endParaRPr/>
          </a:p>
          <a:p>
            <a:pPr indent="-4191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Acquire </a:t>
            </a:r>
            <a:endParaRPr/>
          </a:p>
          <a:p>
            <a:pPr indent="-4191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Investigate</a:t>
            </a:r>
            <a:endParaRPr/>
          </a:p>
          <a:p>
            <a:pPr indent="-4191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Practice</a:t>
            </a:r>
            <a:endParaRPr/>
          </a:p>
          <a:p>
            <a:pPr indent="-4191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Discuss</a:t>
            </a:r>
            <a:endParaRPr/>
          </a:p>
          <a:p>
            <a:pPr indent="-4191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Collaborate</a:t>
            </a:r>
            <a:endParaRPr/>
          </a:p>
          <a:p>
            <a:pPr indent="-4191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Produce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27988" l="3490" r="3434" t="4407"/>
          <a:stretch/>
        </p:blipFill>
        <p:spPr>
          <a:xfrm>
            <a:off x="4496675" y="163275"/>
            <a:ext cx="7594273" cy="6586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580000" dist="762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